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_rels/presentation.xml.rels" ContentType="application/vnd.openxmlformats-package.relationships+xml"/>
  <Override PartName="/ppt/slides/_rels/slide7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6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10080625" cy="567055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920" cy="94572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en-US" sz="1800" spc="-1" strike="noStrike">
                <a:latin typeface="Arial"/>
              </a:rPr>
              <a:t>Click to </a:t>
            </a:r>
            <a:r>
              <a:rPr b="0" lang="en-US" sz="1800" spc="-1" strike="noStrike">
                <a:latin typeface="Arial"/>
              </a:rPr>
              <a:t>edit the </a:t>
            </a:r>
            <a:r>
              <a:rPr b="0" lang="en-US" sz="1800" spc="-1" strike="noStrike">
                <a:latin typeface="Arial"/>
              </a:rPr>
              <a:t>title text </a:t>
            </a:r>
            <a:r>
              <a:rPr b="0" lang="en-US" sz="1800" spc="-1" strike="noStrike">
                <a:latin typeface="Arial"/>
              </a:rPr>
              <a:t>format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0920" cy="3287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Click to edit the outline text format</a:t>
            </a:r>
            <a:endParaRPr b="0" lang="en-US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Arial"/>
              </a:rPr>
              <a:t>Second Outline Level</a:t>
            </a:r>
            <a:endParaRPr b="0" lang="en-US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Third Outline Level</a:t>
            </a:r>
            <a:endParaRPr b="0" lang="en-US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Arial"/>
              </a:rPr>
              <a:t>Fourth Outline Level</a:t>
            </a:r>
            <a:endParaRPr b="0" lang="en-US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Fifth Outline Level</a:t>
            </a:r>
            <a:endParaRPr b="0" lang="en-US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Sixth Outline </a:t>
            </a:r>
            <a:r>
              <a:rPr b="0" lang="en-US" sz="1800" spc="-1" strike="noStrike">
                <a:latin typeface="Arial"/>
              </a:rPr>
              <a:t>Level</a:t>
            </a:r>
            <a:endParaRPr b="0" lang="en-US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Seventh </a:t>
            </a:r>
            <a:r>
              <a:rPr b="0" lang="en-US" sz="1800" spc="-1" strike="noStrike">
                <a:latin typeface="Arial"/>
              </a:rPr>
              <a:t>Outline Level</a:t>
            </a:r>
            <a:endParaRPr b="0" lang="en-US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504000" y="1848240"/>
            <a:ext cx="9070920" cy="107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Arial"/>
                <a:ea typeface="DejaVu Sans"/>
              </a:rPr>
              <a:t>IronFleet</a:t>
            </a:r>
            <a:br/>
            <a:r>
              <a:rPr b="0" i="1" lang="en-US" sz="3200" spc="-1" strike="noStrike">
                <a:solidFill>
                  <a:srgbClr val="000000"/>
                </a:solidFill>
                <a:latin typeface="Arial"/>
                <a:ea typeface="DejaVu Sans"/>
              </a:rPr>
              <a:t>background</a:t>
            </a:r>
            <a:endParaRPr b="0" lang="en-US" sz="3200" spc="-1" strike="noStrike"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stomShape 1"/>
          <p:cNvSpPr/>
          <p:nvPr/>
        </p:nvSpPr>
        <p:spPr>
          <a:xfrm>
            <a:off x="504000" y="226080"/>
            <a:ext cx="9070920" cy="945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Arial"/>
                <a:ea typeface="DejaVu Sans"/>
              </a:rPr>
              <a:t>Verification History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78" name="CustomShape 2"/>
          <p:cNvSpPr/>
          <p:nvPr/>
        </p:nvSpPr>
        <p:spPr>
          <a:xfrm>
            <a:off x="504000" y="1326600"/>
            <a:ext cx="9070920" cy="3287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  <a:ea typeface="DejaVu Sans"/>
              </a:rPr>
              <a:t>We’ve wanted correct software forever.</a:t>
            </a:r>
            <a:endParaRPr b="0" lang="en-US" sz="3200" spc="-1" strike="noStrike">
              <a:latin typeface="Arial"/>
            </a:endParaRPr>
          </a:p>
          <a:p>
            <a:pPr lvl="1" marL="864000" indent="-32328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  <a:ea typeface="DejaVu Sans"/>
              </a:rPr>
              <a:t>Testing shows the presence, not the absence of bugs [Dijkstra, 1969]</a:t>
            </a:r>
            <a:endParaRPr b="0" lang="en-US" sz="2800" spc="-1" strike="noStrike">
              <a:latin typeface="Arial"/>
            </a:endParaRPr>
          </a:p>
          <a:p>
            <a:pPr lvl="1" marL="864000" indent="-32328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  <a:ea typeface="DejaVu Sans"/>
              </a:rPr>
              <a:t>If you want more effective programmers, you will discover that they should not waste their time debugging, they should not introduce the bugs to start with. [Dijkstra 1972]</a:t>
            </a:r>
            <a:endParaRPr b="0" lang="en-US" sz="28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  <a:ea typeface="DejaVu Sans"/>
              </a:rPr>
              <a:t>Machine-checked proofs require rigorous detail</a:t>
            </a:r>
            <a:endParaRPr b="0" lang="en-US" sz="3200" spc="-1" strike="noStrike">
              <a:latin typeface="Arial"/>
            </a:endParaRPr>
          </a:p>
          <a:p>
            <a:pPr lvl="1" marL="864000" indent="-32328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  <a:ea typeface="DejaVu Sans"/>
              </a:rPr>
              <a:t>verification used for small proofs,</a:t>
            </a:r>
            <a:endParaRPr b="0" lang="en-US" sz="2800" spc="-1" strike="noStrike">
              <a:latin typeface="Arial"/>
            </a:endParaRPr>
          </a:p>
          <a:p>
            <a:pPr lvl="1" marL="864000" indent="-32328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  <a:ea typeface="DejaVu Sans"/>
              </a:rPr>
              <a:t>toy systems,</a:t>
            </a:r>
            <a:endParaRPr b="0" lang="en-US" sz="2800" spc="-1" strike="noStrike">
              <a:latin typeface="Arial"/>
            </a:endParaRPr>
          </a:p>
          <a:p>
            <a:pPr lvl="1" marL="864000" indent="-32328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  <a:ea typeface="DejaVu Sans"/>
              </a:rPr>
              <a:t>or at enormous expense: seL4 20 proof : 1 code</a:t>
            </a:r>
            <a:endParaRPr b="0" lang="en-US" sz="2800" spc="-1" strike="noStrike"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504000" y="226080"/>
            <a:ext cx="9070920" cy="945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0" name="CustomShape 2"/>
          <p:cNvSpPr/>
          <p:nvPr/>
        </p:nvSpPr>
        <p:spPr>
          <a:xfrm>
            <a:off x="504000" y="1326600"/>
            <a:ext cx="9070920" cy="3287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  <a:ea typeface="DejaVu Sans"/>
              </a:rPr>
              <a:t>Model checking: TLC</a:t>
            </a:r>
            <a:endParaRPr b="0" lang="en-US" sz="32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  <a:ea typeface="DejaVu Sans"/>
              </a:rPr>
              <a:t>Coq proof assistant</a:t>
            </a:r>
            <a:endParaRPr b="0" lang="en-US" sz="32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  <a:ea typeface="DejaVu Sans"/>
              </a:rPr>
              <a:t>Manual proofs</a:t>
            </a:r>
            <a:endParaRPr b="0" lang="en-US" sz="3200" spc="-1" strike="noStrike"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Shape 1"/>
          <p:cNvSpPr txBox="1"/>
          <p:nvPr/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latin typeface="Arial"/>
                <a:ea typeface="DejaVu Sans"/>
              </a:rPr>
              <a:t>Our experience 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82" name="TextShape 2"/>
          <p:cNvSpPr txBox="1"/>
          <p:nvPr/>
        </p:nvSpPr>
        <p:spPr>
          <a:xfrm>
            <a:off x="5265720" y="1371600"/>
            <a:ext cx="4426920" cy="32886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 algn="ctr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864b"/>
                </a:solidFill>
                <a:latin typeface="Arial"/>
                <a:ea typeface="DejaVu Sans"/>
              </a:rPr>
              <a:t>Techniques</a:t>
            </a:r>
            <a:endParaRPr b="0" lang="en-US" sz="3200" spc="-1" strike="noStrike">
              <a:solidFill>
                <a:srgbClr val="00864b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en-US" sz="3200" spc="-1" strike="noStrike">
              <a:solidFill>
                <a:srgbClr val="00864b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864b"/>
                </a:solidFill>
                <a:latin typeface="Arial"/>
                <a:ea typeface="DejaVu Sans"/>
              </a:rPr>
              <a:t>Model checking: TLC</a:t>
            </a:r>
            <a:endParaRPr b="0" lang="en-US" sz="3200" spc="-1" strike="noStrike">
              <a:solidFill>
                <a:srgbClr val="00864b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864b"/>
                </a:solidFill>
                <a:latin typeface="Arial"/>
                <a:ea typeface="DejaVu Sans"/>
              </a:rPr>
              <a:t>Coq proof assistant</a:t>
            </a:r>
            <a:endParaRPr b="0" lang="en-US" sz="3200" spc="-1" strike="noStrike">
              <a:solidFill>
                <a:srgbClr val="00864b"/>
              </a:solid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864b"/>
                </a:solidFill>
                <a:latin typeface="Arial"/>
                <a:ea typeface="DejaVu Sans"/>
              </a:rPr>
              <a:t>Manual proofs</a:t>
            </a:r>
            <a:endParaRPr b="0" lang="en-US" sz="3200" spc="-1" strike="noStrike">
              <a:solidFill>
                <a:srgbClr val="00864b"/>
              </a:solidFill>
              <a:latin typeface="Arial"/>
            </a:endParaRPr>
          </a:p>
        </p:txBody>
      </p:sp>
      <p:sp>
        <p:nvSpPr>
          <p:cNvPr id="83" name="TextShape 3"/>
          <p:cNvSpPr txBox="1"/>
          <p:nvPr/>
        </p:nvSpPr>
        <p:spPr>
          <a:xfrm>
            <a:off x="457200" y="1374840"/>
            <a:ext cx="4426920" cy="32886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 algn="ctr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5c2d91"/>
                </a:solidFill>
                <a:latin typeface="Arial"/>
              </a:rPr>
              <a:t>Fidelity</a:t>
            </a:r>
            <a:endParaRPr b="0" lang="en-US" sz="3200" spc="-1" strike="noStrike">
              <a:solidFill>
                <a:srgbClr val="5c2d91"/>
              </a:solid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en-US" sz="3200" spc="-1" strike="noStrike">
              <a:solidFill>
                <a:srgbClr val="5c2d91"/>
              </a:solid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5c2d91"/>
                </a:solidFill>
                <a:latin typeface="Arial"/>
              </a:rPr>
              <a:t>Protocol vs implementation</a:t>
            </a:r>
            <a:endParaRPr b="0" lang="en-US" sz="3200" spc="-1" strike="noStrike">
              <a:solidFill>
                <a:srgbClr val="5c2d91"/>
              </a:solid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5c2d91"/>
                </a:solidFill>
                <a:latin typeface="Arial"/>
              </a:rPr>
              <a:t>Degree of abstraction</a:t>
            </a:r>
            <a:endParaRPr b="0" lang="en-US" sz="3200" spc="-1" strike="noStrike">
              <a:solidFill>
                <a:srgbClr val="5c2d91"/>
              </a:solid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5c2d91"/>
                </a:solidFill>
                <a:latin typeface="Arial"/>
              </a:rPr>
              <a:t>Mechanical verification</a:t>
            </a:r>
            <a:endParaRPr b="0" lang="en-US" sz="3200" spc="-1" strike="noStrike">
              <a:solidFill>
                <a:srgbClr val="5c2d91"/>
              </a:solidFill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504000" y="226080"/>
            <a:ext cx="9070920" cy="945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Arial"/>
                <a:ea typeface="DejaVu Sans"/>
              </a:rPr>
              <a:t>Ironclad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85" name="CustomShape 2"/>
          <p:cNvSpPr/>
          <p:nvPr/>
        </p:nvSpPr>
        <p:spPr>
          <a:xfrm>
            <a:off x="504000" y="1326600"/>
            <a:ext cx="9070920" cy="3287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6" name="TextShape 3"/>
          <p:cNvSpPr txBox="1"/>
          <p:nvPr/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Single-machine application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Verified for safety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Verified to assembly code</a:t>
            </a:r>
            <a:endParaRPr b="0" lang="en-US" sz="3200" spc="-1" strike="noStrike"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504000" y="226080"/>
            <a:ext cx="9070920" cy="945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8" name="CustomShape 2"/>
          <p:cNvSpPr/>
          <p:nvPr/>
        </p:nvSpPr>
        <p:spPr>
          <a:xfrm>
            <a:off x="504000" y="1326600"/>
            <a:ext cx="9070920" cy="3287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9" name="CustomShape 3"/>
          <p:cNvSpPr/>
          <p:nvPr/>
        </p:nvSpPr>
        <p:spPr>
          <a:xfrm>
            <a:off x="504000" y="3833280"/>
            <a:ext cx="3291840" cy="780840"/>
          </a:xfrm>
          <a:prstGeom prst="rect">
            <a:avLst/>
          </a:prstGeom>
          <a:solidFill>
            <a:srgbClr val="e0efd4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0" lang="en-US" sz="1800" spc="-1" strike="noStrike">
                <a:latin typeface="Arial"/>
              </a:rPr>
              <a:t>Verifiable assembly 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90" name="CustomShape 4"/>
          <p:cNvSpPr/>
          <p:nvPr/>
        </p:nvSpPr>
        <p:spPr>
          <a:xfrm>
            <a:off x="3978720" y="3833280"/>
            <a:ext cx="1828800" cy="780840"/>
          </a:xfrm>
          <a:prstGeom prst="rect">
            <a:avLst/>
          </a:prstGeom>
          <a:solidFill>
            <a:srgbClr val="e0efd4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0" lang="en-US" sz="1800" spc="-1" strike="noStrike">
                <a:latin typeface="Arial"/>
              </a:rPr>
              <a:t>verified GC 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91" name="CustomShape 5"/>
          <p:cNvSpPr/>
          <p:nvPr/>
        </p:nvSpPr>
        <p:spPr>
          <a:xfrm>
            <a:off x="504000" y="2602440"/>
            <a:ext cx="5303520" cy="780840"/>
          </a:xfrm>
          <a:prstGeom prst="rect">
            <a:avLst/>
          </a:prstGeom>
          <a:solidFill>
            <a:srgbClr val="e0efd4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0" lang="en-US" sz="1800" spc="-1" strike="noStrike">
                <a:latin typeface="Arial"/>
              </a:rPr>
              <a:t>Implementation: Dafny (Hoare </a:t>
            </a:r>
            <a:r>
              <a:rPr b="0" lang="en-US" sz="1800" spc="-1" strike="noStrike">
                <a:latin typeface="Arial"/>
              </a:rPr>
              <a:t>logic)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92" name="CustomShape 6"/>
          <p:cNvSpPr/>
          <p:nvPr/>
        </p:nvSpPr>
        <p:spPr>
          <a:xfrm>
            <a:off x="1784160" y="3383280"/>
            <a:ext cx="1463040" cy="450000"/>
          </a:xfrm>
          <a:custGeom>
            <a:avLst/>
            <a:gdLst/>
            <a:ahLst/>
            <a:rect l="0" t="0" r="r" b="b"/>
            <a:pathLst>
              <a:path w="4066" h="1252">
                <a:moveTo>
                  <a:pt x="526" y="0"/>
                </a:moveTo>
                <a:lnTo>
                  <a:pt x="526" y="857"/>
                </a:lnTo>
                <a:lnTo>
                  <a:pt x="0" y="857"/>
                </a:lnTo>
                <a:lnTo>
                  <a:pt x="2032" y="1251"/>
                </a:lnTo>
                <a:lnTo>
                  <a:pt x="4065" y="857"/>
                </a:lnTo>
                <a:lnTo>
                  <a:pt x="3539" y="857"/>
                </a:lnTo>
                <a:lnTo>
                  <a:pt x="3539" y="0"/>
                </a:lnTo>
                <a:lnTo>
                  <a:pt x="526" y="0"/>
                </a:lnTo>
              </a:path>
            </a:pathLst>
          </a:custGeom>
          <a:solidFill>
            <a:srgbClr val="87d1d1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0" lang="en-US" sz="1800" spc="-1" strike="noStrike">
                <a:latin typeface="Arial"/>
              </a:rPr>
              <a:t>compile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93" name="CustomShape 7"/>
          <p:cNvSpPr/>
          <p:nvPr/>
        </p:nvSpPr>
        <p:spPr>
          <a:xfrm>
            <a:off x="504000" y="1364400"/>
            <a:ext cx="9371520" cy="780840"/>
          </a:xfrm>
          <a:prstGeom prst="rect">
            <a:avLst/>
          </a:prstGeom>
          <a:solidFill>
            <a:srgbClr val="e0efd4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0" lang="en-US" sz="1800" spc="-1" strike="noStrike">
                <a:latin typeface="Arial"/>
              </a:rPr>
              <a:t>Spec: TLA+ (embedded in Dafny)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94" name="CustomShape 8"/>
          <p:cNvSpPr/>
          <p:nvPr/>
        </p:nvSpPr>
        <p:spPr>
          <a:xfrm>
            <a:off x="1784160" y="2145240"/>
            <a:ext cx="1463040" cy="457200"/>
          </a:xfrm>
          <a:custGeom>
            <a:avLst/>
            <a:gdLst/>
            <a:ahLst/>
            <a:rect l="0" t="0" r="r" b="b"/>
            <a:pathLst>
              <a:path w="4066" h="1272">
                <a:moveTo>
                  <a:pt x="526" y="1271"/>
                </a:moveTo>
                <a:lnTo>
                  <a:pt x="526" y="565"/>
                </a:lnTo>
                <a:lnTo>
                  <a:pt x="0" y="565"/>
                </a:lnTo>
                <a:lnTo>
                  <a:pt x="2032" y="0"/>
                </a:lnTo>
                <a:lnTo>
                  <a:pt x="4065" y="565"/>
                </a:lnTo>
                <a:lnTo>
                  <a:pt x="3539" y="565"/>
                </a:lnTo>
                <a:lnTo>
                  <a:pt x="3539" y="1271"/>
                </a:lnTo>
                <a:lnTo>
                  <a:pt x="526" y="1271"/>
                </a:lnTo>
              </a:path>
            </a:pathLst>
          </a:custGeom>
          <a:solidFill>
            <a:srgbClr val="fcd3c1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0" lang="en-US" sz="1800" spc="-1" strike="noStrike">
                <a:latin typeface="Arial"/>
              </a:rPr>
              <a:t>refines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95" name="CustomShape 9"/>
          <p:cNvSpPr/>
          <p:nvPr/>
        </p:nvSpPr>
        <p:spPr>
          <a:xfrm>
            <a:off x="5807520" y="3840480"/>
            <a:ext cx="822960" cy="731520"/>
          </a:xfrm>
          <a:custGeom>
            <a:avLst/>
            <a:gdLst/>
            <a:ahLst/>
            <a:rect l="0" t="0" r="r" b="b"/>
            <a:pathLst>
              <a:path w="2288" h="2034">
                <a:moveTo>
                  <a:pt x="0" y="508"/>
                </a:moveTo>
                <a:lnTo>
                  <a:pt x="1715" y="508"/>
                </a:lnTo>
                <a:lnTo>
                  <a:pt x="1715" y="0"/>
                </a:lnTo>
                <a:lnTo>
                  <a:pt x="2287" y="1016"/>
                </a:lnTo>
                <a:lnTo>
                  <a:pt x="1715" y="2033"/>
                </a:lnTo>
                <a:lnTo>
                  <a:pt x="1715" y="1524"/>
                </a:lnTo>
                <a:lnTo>
                  <a:pt x="0" y="1524"/>
                </a:lnTo>
                <a:lnTo>
                  <a:pt x="0" y="508"/>
                </a:lnTo>
              </a:path>
            </a:pathLst>
          </a:custGeom>
          <a:solidFill>
            <a:srgbClr val="87d1d1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0" lang="en-US" sz="1800" spc="-1" strike="noStrike">
                <a:latin typeface="Arial"/>
              </a:rPr>
              <a:t>link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96" name="CustomShape 10"/>
          <p:cNvSpPr/>
          <p:nvPr/>
        </p:nvSpPr>
        <p:spPr>
          <a:xfrm>
            <a:off x="6630480" y="3840480"/>
            <a:ext cx="3291840" cy="780840"/>
          </a:xfrm>
          <a:prstGeom prst="rect">
            <a:avLst/>
          </a:prstGeom>
          <a:solidFill>
            <a:srgbClr val="e0efd4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0" lang="en-US" sz="1800" spc="-1" strike="noStrike">
                <a:latin typeface="Arial"/>
              </a:rPr>
              <a:t>Executable: BoogieX86 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97" name="CustomShape 11"/>
          <p:cNvSpPr/>
          <p:nvPr/>
        </p:nvSpPr>
        <p:spPr>
          <a:xfrm>
            <a:off x="7498080" y="2194560"/>
            <a:ext cx="1463040" cy="1645920"/>
          </a:xfrm>
          <a:custGeom>
            <a:avLst/>
            <a:gdLst/>
            <a:ahLst/>
            <a:rect l="0" t="0" r="r" b="b"/>
            <a:pathLst>
              <a:path w="4066" h="4574">
                <a:moveTo>
                  <a:pt x="570" y="4573"/>
                </a:moveTo>
                <a:lnTo>
                  <a:pt x="570" y="602"/>
                </a:lnTo>
                <a:lnTo>
                  <a:pt x="0" y="602"/>
                </a:lnTo>
                <a:lnTo>
                  <a:pt x="2032" y="0"/>
                </a:lnTo>
                <a:lnTo>
                  <a:pt x="4065" y="602"/>
                </a:lnTo>
                <a:lnTo>
                  <a:pt x="3495" y="602"/>
                </a:lnTo>
                <a:lnTo>
                  <a:pt x="3495" y="4573"/>
                </a:lnTo>
                <a:lnTo>
                  <a:pt x="570" y="4573"/>
                </a:lnTo>
              </a:path>
            </a:pathLst>
          </a:custGeom>
          <a:solidFill>
            <a:srgbClr val="fcd3c1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0" lang="en-US" sz="1800" spc="-1" strike="noStrike">
                <a:latin typeface="Arial"/>
              </a:rPr>
              <a:t>refines</a:t>
            </a:r>
            <a:endParaRPr b="0" lang="en-US" sz="1800" spc="-1" strike="noStrike">
              <a:latin typeface="Arial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Look for...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99" name="TextShape 2"/>
          <p:cNvSpPr txBox="1"/>
          <p:nvPr/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What is proof automation, and why do we care?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What new challenges does IronFleet attack?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What aspects does IronFleet abandon? Why?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In Verdi: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how is modularity handled?</a:t>
            </a:r>
            <a:endParaRPr b="0" lang="en-US" sz="2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how is automation achieved?</a:t>
            </a:r>
            <a:endParaRPr b="0" lang="en-US" sz="2800" spc="-1" strike="noStrike">
              <a:latin typeface="Arial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1779</TotalTime>
  <Application>LibreOffice/6.0.7.3$Linux_X86_64 LibreOffice_project/00m0$Build-3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2019-03-04T18:42:58Z</dcterms:created>
  <dc:creator/>
  <dc:description/>
  <dc:language>en-US</dc:language>
  <cp:lastModifiedBy/>
  <dcterms:modified xsi:type="dcterms:W3CDTF">2019-04-08T10:49:48Z</dcterms:modified>
  <cp:revision>5</cp:revision>
  <dc:subject/>
  <dc:title/>
</cp:coreProperties>
</file>