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0920" cy="3287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000" y="2011680"/>
            <a:ext cx="9070920" cy="107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Chain Replication</a:t>
            </a:r>
            <a:br/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lecture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Chain Replication: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457200" y="1924560"/>
            <a:ext cx="9069840" cy="32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State machine replication with </a:t>
            </a:r>
            <a:r>
              <a:rPr b="0" i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f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+1 replicas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20" dur="indefinite" restart="never" nodeType="tmRoot">
          <p:childTnLst>
            <p:seq>
              <p:cTn id="12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504000" y="22608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2"/>
          <p:cNvSpPr/>
          <p:nvPr/>
        </p:nvSpPr>
        <p:spPr>
          <a:xfrm>
            <a:off x="504000" y="1326600"/>
            <a:ext cx="9069840" cy="32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...how the offered semantics compare to other approaches (Paxos, primary/backup).</a:t>
            </a:r>
            <a:endParaRPr b="0" lang="en-US" sz="32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...how the performance characteristics compare to other approaches.</a:t>
            </a:r>
            <a:endParaRPr b="0" lang="en-US" sz="3200" spc="-1" strike="noStrike">
              <a:latin typeface="Arial"/>
            </a:endParaRPr>
          </a:p>
          <a:p>
            <a:pPr lvl="1" marL="864000" indent="-3222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updates, queries</a:t>
            </a:r>
            <a:endParaRPr b="0" lang="en-US" sz="2800" spc="-1" strike="noStrike">
              <a:latin typeface="Arial"/>
            </a:endParaRPr>
          </a:p>
          <a:p>
            <a:pPr lvl="1" marL="864000" indent="-3222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healthy; under various failures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504360" y="226440"/>
            <a:ext cx="9069840" cy="94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Look for...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122" dur="indefinite" restart="never" nodeType="tmRoot">
          <p:childTnLst>
            <p:seq>
              <p:cTn id="12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" descr=""/>
          <p:cNvPicPr/>
          <p:nvPr/>
        </p:nvPicPr>
        <p:blipFill>
          <a:blip r:embed="rId1"/>
          <a:stretch/>
        </p:blipFill>
        <p:spPr>
          <a:xfrm>
            <a:off x="457200" y="457200"/>
            <a:ext cx="9319680" cy="4843440"/>
          </a:xfrm>
          <a:prstGeom prst="rect">
            <a:avLst/>
          </a:prstGeom>
          <a:ln>
            <a:noFill/>
          </a:ln>
        </p:spPr>
      </p:pic>
      <p:sp>
        <p:nvSpPr>
          <p:cNvPr id="152" name="CustomShape 1"/>
          <p:cNvSpPr/>
          <p:nvPr/>
        </p:nvSpPr>
        <p:spPr>
          <a:xfrm>
            <a:off x="7040880" y="731520"/>
            <a:ext cx="365040" cy="365040"/>
          </a:xfrm>
          <a:prstGeom prst="ellipse">
            <a:avLst/>
          </a:prstGeom>
          <a:solidFill>
            <a:srgbClr val="00b6b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2"/>
          <p:cNvSpPr/>
          <p:nvPr/>
        </p:nvSpPr>
        <p:spPr>
          <a:xfrm>
            <a:off x="731520" y="640080"/>
            <a:ext cx="365040" cy="365040"/>
          </a:xfrm>
          <a:prstGeom prst="ellipse">
            <a:avLst/>
          </a:prstGeom>
          <a:solidFill>
            <a:srgbClr val="fdb94d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0.0103501230090525 0.0208811008346989l0.0955896382912097 0.245364163629772">
                                      <p:cBhvr>
                                        <p:cTn id="12" dur="499" fill="hold"/>
                                        <p:tgtEl>
                                          <p:spTgt spid="15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0.115696477031399 0.250589109657411l0.0954555577421252-0.251821929197338">
                                      <p:cBhvr>
                                        <p:cTn id="16" dur="510" fill="hold"/>
                                        <p:tgtEl>
                                          <p:spTgt spid="15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0.0102642865920891 0.0210406250679029l0.0956410646575893 0.260738723236761">
                                      <p:cBhvr>
                                        <p:cTn id="28" dur="500" fill="hold"/>
                                        <p:tgtEl>
                                          <p:spTgt spid="15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path" presetID="54">
                                  <p:stCondLst>
                                    <p:cond delay="0"/>
                                  </p:stCondLst>
                                  <p:childTnLst>
                                    <p:animMotion path="M0.109232622657655 0.244603967211063c0.0117091268966906-0.00134475689881736 0.0526910710351074-0.00268951379763466 0.0673274796559706-0.00268951379763466 0.0907457334493519 0 0.184418748622877 0.0210102496714849 0.184418748622877 0.0420204993429698 0-0.0105890144546649 0.0468365075867622-0.0210102496714849 0.0907457334493518-0.0210102496714849 0.0468365075867623 0 0.0907457334493518 0.0105890144546649 0.0907457334493518 0.0210102496714849 0-0.00520998685939555 0.0234182537933812-0.0105890144546649 0.0468365075867624-0.0105890144546649s0.0468365075867623 0.00520998685939555 0.0468365075867623 0.0105890144546649c0-0.00268951379763471 0.0117091268966907-0.0052099868593955 0.0234182537933812-0.0052099868593955s0.023418253793381 0.00268951379763466 0.023418253793381 0.0052099868593955c0-0.00134475689881736 0.00585456344834523-0.00268951379763477 0.0117091268966906-0.00268951379763477 0.00292728172417267 0 0.0117091268966908 0.00134475689881741 0.0117091268966908 0.00268951379763477 0-0.00067237844940865 0.00292728172417245-0.00134475689881736 0.00585456344834512-0.00134475689881736 0 0.000167779237844945 0.00585456344834512 0.000672378449408706 0.00585456344834512 0.00134475689881736 0-0.00033555847568989 1.11022302462516E-016-0.000672378449408706 0.00292728172417278-0.000672378449408706 0 0.000167779237844945 0.00292728172417267 0.00033555847568989 0.00292728172417267 0.000672378449408706 0-0.000167779237844945 0-0.00033555847568989 0-0.000504599211563761 0.00292728172417267 0 0.00292728172417278 0.000167779237845 0.00292728172417278 0.000335558475689945 0.00292728172417267 0 0.00292728172417256-0.000167779237845 0.00292728172417256-0.000335558475689945 0.00292728172417267 0 0.00292728172417256 0.000167779237845 0.00292728172417256 0.000335558475689945">
                                      <p:cBhvr>
                                        <p:cTn id="32" dur="1500" fill="hold"/>
                                        <p:tgtEl>
                                          <p:spTgt spid="15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path" presetID="56">
                                  <p:stCondLst>
                                    <p:cond delay="0"/>
                                  </p:stCondLst>
                                  <p:childTnLst>
                                    <p:animMotion path="M0.73006429785743 0.288829714507517l0.099058633645097-0.273830874233123">
                                      <p:cBhvr>
                                        <p:cTn id="36" dur="550" fill="hold"/>
                                        <p:tgtEl>
                                          <p:spTgt spid="153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When is the serialization </a:t>
            </a:r>
            <a:r>
              <a:rPr b="1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commit point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 of each operation?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" descr=""/>
          <p:cNvPicPr/>
          <p:nvPr/>
        </p:nvPicPr>
        <p:blipFill>
          <a:blip r:embed="rId1"/>
          <a:stretch/>
        </p:blipFill>
        <p:spPr>
          <a:xfrm>
            <a:off x="457200" y="1280160"/>
            <a:ext cx="9319680" cy="4843440"/>
          </a:xfrm>
          <a:prstGeom prst="rect">
            <a:avLst/>
          </a:prstGeom>
          <a:ln>
            <a:noFill/>
          </a:ln>
        </p:spPr>
      </p:pic>
      <p:grpSp>
        <p:nvGrpSpPr>
          <p:cNvPr id="157" name="Group 1"/>
          <p:cNvGrpSpPr/>
          <p:nvPr/>
        </p:nvGrpSpPr>
        <p:grpSpPr>
          <a:xfrm>
            <a:off x="7680960" y="2651400"/>
            <a:ext cx="1280160" cy="1280520"/>
            <a:chOff x="7680960" y="2651400"/>
            <a:chExt cx="1280160" cy="1280520"/>
          </a:xfrm>
        </p:grpSpPr>
        <p:sp>
          <p:nvSpPr>
            <p:cNvPr id="158" name="Line 2"/>
            <p:cNvSpPr/>
            <p:nvPr/>
          </p:nvSpPr>
          <p:spPr>
            <a:xfrm>
              <a:off x="7680960" y="2651400"/>
              <a:ext cx="1280160" cy="128052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Line 3"/>
            <p:cNvSpPr/>
            <p:nvPr/>
          </p:nvSpPr>
          <p:spPr>
            <a:xfrm flipH="1">
              <a:off x="7772400" y="2651400"/>
              <a:ext cx="1188720" cy="128052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0" name="Group 4"/>
          <p:cNvGrpSpPr/>
          <p:nvPr/>
        </p:nvGrpSpPr>
        <p:grpSpPr>
          <a:xfrm>
            <a:off x="1371600" y="2560320"/>
            <a:ext cx="1280160" cy="1280160"/>
            <a:chOff x="1371600" y="2560320"/>
            <a:chExt cx="1280160" cy="1280160"/>
          </a:xfrm>
        </p:grpSpPr>
        <p:sp>
          <p:nvSpPr>
            <p:cNvPr id="161" name="Line 5"/>
            <p:cNvSpPr/>
            <p:nvPr/>
          </p:nvSpPr>
          <p:spPr>
            <a:xfrm>
              <a:off x="1371600" y="2560320"/>
              <a:ext cx="128016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Line 6"/>
            <p:cNvSpPr/>
            <p:nvPr/>
          </p:nvSpPr>
          <p:spPr>
            <a:xfrm flipH="1">
              <a:off x="1463040" y="2560320"/>
              <a:ext cx="118872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63" name="Group 7"/>
          <p:cNvGrpSpPr/>
          <p:nvPr/>
        </p:nvGrpSpPr>
        <p:grpSpPr>
          <a:xfrm>
            <a:off x="5577840" y="2560320"/>
            <a:ext cx="1280160" cy="1280160"/>
            <a:chOff x="5577840" y="2560320"/>
            <a:chExt cx="1280160" cy="1280160"/>
          </a:xfrm>
        </p:grpSpPr>
        <p:sp>
          <p:nvSpPr>
            <p:cNvPr id="164" name="Line 8"/>
            <p:cNvSpPr/>
            <p:nvPr/>
          </p:nvSpPr>
          <p:spPr>
            <a:xfrm>
              <a:off x="5577840" y="2560320"/>
              <a:ext cx="128016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Line 9"/>
            <p:cNvSpPr/>
            <p:nvPr/>
          </p:nvSpPr>
          <p:spPr>
            <a:xfrm flipH="1">
              <a:off x="5669280" y="2560320"/>
              <a:ext cx="118872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6" name="CustomShape 10"/>
          <p:cNvSpPr/>
          <p:nvPr/>
        </p:nvSpPr>
        <p:spPr>
          <a:xfrm>
            <a:off x="504720" y="22680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behavior during failure </a:t>
            </a:r>
            <a:endParaRPr b="0" lang="en-US" sz="44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" descr=""/>
          <p:cNvPicPr/>
          <p:nvPr/>
        </p:nvPicPr>
        <p:blipFill>
          <a:blip r:embed="rId1"/>
          <a:stretch/>
        </p:blipFill>
        <p:spPr>
          <a:xfrm>
            <a:off x="457200" y="1282320"/>
            <a:ext cx="9319680" cy="4843440"/>
          </a:xfrm>
          <a:prstGeom prst="rect">
            <a:avLst/>
          </a:prstGeom>
          <a:ln>
            <a:noFill/>
          </a:ln>
        </p:spPr>
      </p:pic>
      <p:sp>
        <p:nvSpPr>
          <p:cNvPr id="168" name="CustomShape 1"/>
          <p:cNvSpPr/>
          <p:nvPr/>
        </p:nvSpPr>
        <p:spPr>
          <a:xfrm>
            <a:off x="504360" y="22644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failure recovery: node removal</a:t>
            </a:r>
            <a:endParaRPr b="0" lang="en-US" sz="4400" spc="-1" strike="noStrike">
              <a:latin typeface="Arial"/>
            </a:endParaRPr>
          </a:p>
        </p:txBody>
      </p:sp>
      <p:grpSp>
        <p:nvGrpSpPr>
          <p:cNvPr id="169" name="Group 2"/>
          <p:cNvGrpSpPr/>
          <p:nvPr/>
        </p:nvGrpSpPr>
        <p:grpSpPr>
          <a:xfrm>
            <a:off x="7680960" y="2651400"/>
            <a:ext cx="1280160" cy="1280520"/>
            <a:chOff x="7680960" y="2651400"/>
            <a:chExt cx="1280160" cy="1280520"/>
          </a:xfrm>
        </p:grpSpPr>
        <p:sp>
          <p:nvSpPr>
            <p:cNvPr id="170" name="Line 3"/>
            <p:cNvSpPr/>
            <p:nvPr/>
          </p:nvSpPr>
          <p:spPr>
            <a:xfrm>
              <a:off x="7680960" y="2651400"/>
              <a:ext cx="1280160" cy="128052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Line 4"/>
            <p:cNvSpPr/>
            <p:nvPr/>
          </p:nvSpPr>
          <p:spPr>
            <a:xfrm flipH="1">
              <a:off x="7772400" y="2651400"/>
              <a:ext cx="1188720" cy="128052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72" name="Group 5"/>
          <p:cNvGrpSpPr/>
          <p:nvPr/>
        </p:nvGrpSpPr>
        <p:grpSpPr>
          <a:xfrm>
            <a:off x="4423320" y="1218600"/>
            <a:ext cx="3098520" cy="1616040"/>
            <a:chOff x="4423320" y="1218600"/>
            <a:chExt cx="3098520" cy="1616040"/>
          </a:xfrm>
        </p:grpSpPr>
        <p:sp>
          <p:nvSpPr>
            <p:cNvPr id="173" name="CustomShape 6"/>
            <p:cNvSpPr/>
            <p:nvPr/>
          </p:nvSpPr>
          <p:spPr>
            <a:xfrm>
              <a:off x="4423320" y="1218600"/>
              <a:ext cx="106236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aaad"/>
                  </a:solidFill>
                  <a:latin typeface="Times New Roman"/>
                  <a:ea typeface="DejaVu Sans"/>
                </a:rPr>
                <a:t>queries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174" name="Line 7"/>
            <p:cNvSpPr/>
            <p:nvPr/>
          </p:nvSpPr>
          <p:spPr>
            <a:xfrm>
              <a:off x="5029200" y="1645920"/>
              <a:ext cx="822960" cy="118872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Line 8"/>
            <p:cNvSpPr/>
            <p:nvPr/>
          </p:nvSpPr>
          <p:spPr>
            <a:xfrm flipV="1">
              <a:off x="6583680" y="2103120"/>
              <a:ext cx="365760" cy="73152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9"/>
            <p:cNvSpPr/>
            <p:nvPr/>
          </p:nvSpPr>
          <p:spPr>
            <a:xfrm>
              <a:off x="6526440" y="1584360"/>
              <a:ext cx="99540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aaad"/>
                  </a:solidFill>
                  <a:latin typeface="Times New Roman"/>
                  <a:ea typeface="DejaVu Sans"/>
                </a:rPr>
                <a:t>replies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" descr=""/>
          <p:cNvPicPr/>
          <p:nvPr/>
        </p:nvPicPr>
        <p:blipFill>
          <a:blip r:embed="rId1"/>
          <a:stretch/>
        </p:blipFill>
        <p:spPr>
          <a:xfrm>
            <a:off x="457200" y="1282320"/>
            <a:ext cx="9319680" cy="4843440"/>
          </a:xfrm>
          <a:prstGeom prst="rect">
            <a:avLst/>
          </a:prstGeom>
          <a:ln>
            <a:noFill/>
          </a:ln>
        </p:spPr>
      </p:pic>
      <p:sp>
        <p:nvSpPr>
          <p:cNvPr id="178" name="CustomShape 1"/>
          <p:cNvSpPr/>
          <p:nvPr/>
        </p:nvSpPr>
        <p:spPr>
          <a:xfrm>
            <a:off x="504360" y="22644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failure recovery: node removal</a:t>
            </a:r>
            <a:endParaRPr b="0" lang="en-US" sz="4400" spc="-1" strike="noStrike">
              <a:latin typeface="Arial"/>
            </a:endParaRPr>
          </a:p>
        </p:txBody>
      </p:sp>
      <p:grpSp>
        <p:nvGrpSpPr>
          <p:cNvPr id="179" name="Group 2"/>
          <p:cNvGrpSpPr/>
          <p:nvPr/>
        </p:nvGrpSpPr>
        <p:grpSpPr>
          <a:xfrm>
            <a:off x="1371600" y="2560320"/>
            <a:ext cx="1280160" cy="1280160"/>
            <a:chOff x="1371600" y="2560320"/>
            <a:chExt cx="1280160" cy="1280160"/>
          </a:xfrm>
        </p:grpSpPr>
        <p:sp>
          <p:nvSpPr>
            <p:cNvPr id="180" name="Line 3"/>
            <p:cNvSpPr/>
            <p:nvPr/>
          </p:nvSpPr>
          <p:spPr>
            <a:xfrm>
              <a:off x="1371600" y="2560320"/>
              <a:ext cx="128016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1" name="Line 4"/>
            <p:cNvSpPr/>
            <p:nvPr/>
          </p:nvSpPr>
          <p:spPr>
            <a:xfrm flipH="1">
              <a:off x="1463040" y="2560320"/>
              <a:ext cx="1188720" cy="1280160"/>
            </a:xfrm>
            <a:prstGeom prst="line">
              <a:avLst/>
            </a:prstGeom>
            <a:ln w="73080">
              <a:solidFill>
                <a:srgbClr val="bc312e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82" name="Group 5"/>
          <p:cNvGrpSpPr/>
          <p:nvPr/>
        </p:nvGrpSpPr>
        <p:grpSpPr>
          <a:xfrm>
            <a:off x="2286000" y="1218600"/>
            <a:ext cx="1428840" cy="1616040"/>
            <a:chOff x="2286000" y="1218600"/>
            <a:chExt cx="1428840" cy="1616040"/>
          </a:xfrm>
        </p:grpSpPr>
        <p:sp>
          <p:nvSpPr>
            <p:cNvPr id="183" name="CustomShape 6"/>
            <p:cNvSpPr/>
            <p:nvPr/>
          </p:nvSpPr>
          <p:spPr>
            <a:xfrm>
              <a:off x="2286000" y="1218600"/>
              <a:ext cx="111276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aaad"/>
                  </a:solidFill>
                  <a:latin typeface="Times New Roman"/>
                  <a:ea typeface="DejaVu Sans"/>
                </a:rPr>
                <a:t>updates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184" name="Line 7"/>
            <p:cNvSpPr/>
            <p:nvPr/>
          </p:nvSpPr>
          <p:spPr>
            <a:xfrm>
              <a:off x="2891160" y="1645920"/>
              <a:ext cx="823680" cy="118872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5" name="CustomShape 8"/>
          <p:cNvSpPr/>
          <p:nvPr/>
        </p:nvSpPr>
        <p:spPr>
          <a:xfrm>
            <a:off x="1737360" y="2926080"/>
            <a:ext cx="913680" cy="730800"/>
          </a:xfrm>
          <a:prstGeom prst="horizontalScroll">
            <a:avLst>
              <a:gd name="adj" fmla="val 12500"/>
            </a:avLst>
          </a:prstGeom>
          <a:solidFill>
            <a:srgbClr val="fffb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old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update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"/>
                            </p:stCondLst>
                            <p:childTnLst>
                              <p:par>
                                <p:cTn id="78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-0.0031296992481203 0h0.176973684210526">
                                      <p:cBhvr>
                                        <p:cTn id="79" dur="800" fill="hold"/>
                                        <p:tgtEl>
                                          <p:spTgt spid="18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" descr=""/>
          <p:cNvPicPr/>
          <p:nvPr/>
        </p:nvPicPr>
        <p:blipFill>
          <a:blip r:embed="rId1"/>
          <a:stretch/>
        </p:blipFill>
        <p:spPr>
          <a:xfrm>
            <a:off x="457200" y="1282320"/>
            <a:ext cx="9319680" cy="4843440"/>
          </a:xfrm>
          <a:prstGeom prst="rect">
            <a:avLst/>
          </a:prstGeom>
          <a:ln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504360" y="22644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failure recovery: node removal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9777600" y="3704400"/>
            <a:ext cx="360" cy="36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6a1816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3"/>
          <p:cNvSpPr/>
          <p:nvPr/>
        </p:nvSpPr>
        <p:spPr>
          <a:xfrm>
            <a:off x="9777600" y="3704400"/>
            <a:ext cx="360" cy="36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6a1816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4"/>
          <p:cNvSpPr/>
          <p:nvPr/>
        </p:nvSpPr>
        <p:spPr>
          <a:xfrm>
            <a:off x="5760720" y="4114800"/>
            <a:ext cx="913680" cy="730800"/>
          </a:xfrm>
          <a:prstGeom prst="horizontalScroll">
            <a:avLst>
              <a:gd name="adj" fmla="val 12500"/>
            </a:avLst>
          </a:prstGeom>
          <a:solidFill>
            <a:srgbClr val="fffb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update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1" name="CustomShape 5"/>
          <p:cNvSpPr/>
          <p:nvPr/>
        </p:nvSpPr>
        <p:spPr>
          <a:xfrm>
            <a:off x="5394960" y="2286000"/>
            <a:ext cx="1462320" cy="265104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Line 6"/>
          <p:cNvSpPr/>
          <p:nvPr/>
        </p:nvSpPr>
        <p:spPr>
          <a:xfrm>
            <a:off x="4572000" y="3017520"/>
            <a:ext cx="3200400" cy="360"/>
          </a:xfrm>
          <a:prstGeom prst="line">
            <a:avLst/>
          </a:prstGeom>
          <a:ln w="18360">
            <a:solidFill>
              <a:srgbClr val="00aaad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7"/>
          <p:cNvSpPr/>
          <p:nvPr/>
        </p:nvSpPr>
        <p:spPr>
          <a:xfrm>
            <a:off x="3749040" y="4114800"/>
            <a:ext cx="913680" cy="730800"/>
          </a:xfrm>
          <a:prstGeom prst="horizontalScroll">
            <a:avLst>
              <a:gd name="adj" fmla="val 12500"/>
            </a:avLst>
          </a:prstGeom>
          <a:solidFill>
            <a:srgbClr val="fffb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update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CustomShape 8"/>
          <p:cNvSpPr/>
          <p:nvPr/>
        </p:nvSpPr>
        <p:spPr>
          <a:xfrm>
            <a:off x="1828800" y="4206240"/>
            <a:ext cx="913680" cy="730800"/>
          </a:xfrm>
          <a:prstGeom prst="horizontalScroll">
            <a:avLst>
              <a:gd name="adj" fmla="val 12500"/>
            </a:avLst>
          </a:prstGeom>
          <a:solidFill>
            <a:srgbClr val="fffbcc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update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k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-1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8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" descr=""/>
          <p:cNvPicPr/>
          <p:nvPr/>
        </p:nvPicPr>
        <p:blipFill>
          <a:blip r:embed="rId1"/>
          <a:srcRect l="0" t="0" r="53888" b="20768"/>
          <a:stretch/>
        </p:blipFill>
        <p:spPr>
          <a:xfrm>
            <a:off x="457200" y="1282320"/>
            <a:ext cx="4296600" cy="3837240"/>
          </a:xfrm>
          <a:prstGeom prst="rect">
            <a:avLst/>
          </a:prstGeom>
          <a:ln>
            <a:noFill/>
          </a:ln>
        </p:spPr>
      </p:pic>
      <p:sp>
        <p:nvSpPr>
          <p:cNvPr id="196" name="CustomShape 1"/>
          <p:cNvSpPr/>
          <p:nvPr/>
        </p:nvSpPr>
        <p:spPr>
          <a:xfrm>
            <a:off x="504360" y="22644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failure recovery: node addition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4754520" y="3201120"/>
            <a:ext cx="360" cy="36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6a1816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3"/>
          <p:cNvSpPr/>
          <p:nvPr/>
        </p:nvSpPr>
        <p:spPr>
          <a:xfrm>
            <a:off x="4754520" y="3201120"/>
            <a:ext cx="360" cy="36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6a1816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99" name="" descr=""/>
          <p:cNvPicPr/>
          <p:nvPr/>
        </p:nvPicPr>
        <p:blipFill>
          <a:blip r:embed="rId2"/>
          <a:srcRect l="67688" t="0" r="-63" b="20768"/>
          <a:stretch/>
        </p:blipFill>
        <p:spPr>
          <a:xfrm>
            <a:off x="4663800" y="1282320"/>
            <a:ext cx="3016440" cy="3837240"/>
          </a:xfrm>
          <a:prstGeom prst="rect">
            <a:avLst/>
          </a:prstGeom>
          <a:ln>
            <a:noFill/>
          </a:ln>
        </p:spPr>
      </p:pic>
      <p:grpSp>
        <p:nvGrpSpPr>
          <p:cNvPr id="200" name="Group 4"/>
          <p:cNvGrpSpPr/>
          <p:nvPr/>
        </p:nvGrpSpPr>
        <p:grpSpPr>
          <a:xfrm>
            <a:off x="6766560" y="2644200"/>
            <a:ext cx="2010960" cy="1096560"/>
            <a:chOff x="6766560" y="2644200"/>
            <a:chExt cx="2010960" cy="1096560"/>
          </a:xfrm>
        </p:grpSpPr>
        <p:sp>
          <p:nvSpPr>
            <p:cNvPr id="201" name="CustomShape 5"/>
            <p:cNvSpPr/>
            <p:nvPr/>
          </p:nvSpPr>
          <p:spPr>
            <a:xfrm>
              <a:off x="7680600" y="2644200"/>
              <a:ext cx="1096920" cy="1096560"/>
            </a:xfrm>
            <a:prstGeom prst="ellipse">
              <a:avLst/>
            </a:prstGeom>
            <a:noFill/>
            <a:ln w="18360">
              <a:solidFill>
                <a:srgbClr val="00aaa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Line 6"/>
            <p:cNvSpPr/>
            <p:nvPr/>
          </p:nvSpPr>
          <p:spPr>
            <a:xfrm>
              <a:off x="6766560" y="3200400"/>
              <a:ext cx="914400" cy="36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3" name="Line 7"/>
          <p:cNvSpPr/>
          <p:nvPr/>
        </p:nvSpPr>
        <p:spPr>
          <a:xfrm flipV="1">
            <a:off x="5760720" y="3200400"/>
            <a:ext cx="914400" cy="55440"/>
          </a:xfrm>
          <a:prstGeom prst="line">
            <a:avLst/>
          </a:prstGeom>
          <a:ln w="18360">
            <a:solidFill>
              <a:srgbClr val="ed1c2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8"/>
          <p:cNvSpPr/>
          <p:nvPr/>
        </p:nvSpPr>
        <p:spPr>
          <a:xfrm>
            <a:off x="7837200" y="2955960"/>
            <a:ext cx="84888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aaad"/>
                </a:solidFill>
                <a:latin typeface="Times New Roman"/>
                <a:ea typeface="DejaVu Sans"/>
              </a:rPr>
              <a:t>TAIL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205" name="Group 9"/>
          <p:cNvGrpSpPr/>
          <p:nvPr/>
        </p:nvGrpSpPr>
        <p:grpSpPr>
          <a:xfrm>
            <a:off x="6217920" y="3749040"/>
            <a:ext cx="730800" cy="913680"/>
            <a:chOff x="6217920" y="3749040"/>
            <a:chExt cx="730800" cy="913680"/>
          </a:xfrm>
        </p:grpSpPr>
        <p:sp>
          <p:nvSpPr>
            <p:cNvPr id="206" name="CustomShape 10"/>
            <p:cNvSpPr/>
            <p:nvPr/>
          </p:nvSpPr>
          <p:spPr>
            <a:xfrm>
              <a:off x="6217920" y="4023360"/>
              <a:ext cx="730800" cy="639360"/>
            </a:xfrm>
            <a:prstGeom prst="flowChartMagneticDisk">
              <a:avLst/>
            </a:prstGeom>
            <a:noFill/>
            <a:ln w="18360">
              <a:solidFill>
                <a:srgbClr val="00aaa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Line 11"/>
            <p:cNvSpPr/>
            <p:nvPr/>
          </p:nvSpPr>
          <p:spPr>
            <a:xfrm>
              <a:off x="6583320" y="3749040"/>
              <a:ext cx="360" cy="27432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8" name="CustomShape 12"/>
          <p:cNvSpPr/>
          <p:nvPr/>
        </p:nvSpPr>
        <p:spPr>
          <a:xfrm>
            <a:off x="4572000" y="1188720"/>
            <a:ext cx="3107880" cy="145476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09" name="Group 13"/>
          <p:cNvGrpSpPr/>
          <p:nvPr/>
        </p:nvGrpSpPr>
        <p:grpSpPr>
          <a:xfrm>
            <a:off x="6476760" y="1172880"/>
            <a:ext cx="3398040" cy="1616040"/>
            <a:chOff x="6476760" y="1172880"/>
            <a:chExt cx="3398040" cy="1616040"/>
          </a:xfrm>
        </p:grpSpPr>
        <p:sp>
          <p:nvSpPr>
            <p:cNvPr id="210" name="CustomShape 14"/>
            <p:cNvSpPr/>
            <p:nvPr/>
          </p:nvSpPr>
          <p:spPr>
            <a:xfrm>
              <a:off x="6476760" y="1172880"/>
              <a:ext cx="106236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aaad"/>
                  </a:solidFill>
                  <a:latin typeface="Times New Roman"/>
                  <a:ea typeface="DejaVu Sans"/>
                </a:rPr>
                <a:t>queries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211" name="Line 15"/>
            <p:cNvSpPr/>
            <p:nvPr/>
          </p:nvSpPr>
          <p:spPr>
            <a:xfrm>
              <a:off x="7082640" y="1600200"/>
              <a:ext cx="822960" cy="118872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Line 16"/>
            <p:cNvSpPr/>
            <p:nvPr/>
          </p:nvSpPr>
          <p:spPr>
            <a:xfrm flipV="1">
              <a:off x="8637120" y="1645920"/>
              <a:ext cx="598320" cy="1143000"/>
            </a:xfrm>
            <a:prstGeom prst="line">
              <a:avLst/>
            </a:prstGeom>
            <a:ln w="18360">
              <a:solidFill>
                <a:srgbClr val="00aaad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17"/>
            <p:cNvSpPr/>
            <p:nvPr/>
          </p:nvSpPr>
          <p:spPr>
            <a:xfrm>
              <a:off x="8879400" y="1188720"/>
              <a:ext cx="99540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aaad"/>
                  </a:solidFill>
                  <a:latin typeface="Times New Roman"/>
                  <a:ea typeface="DejaVu Sans"/>
                </a:rPr>
                <a:t>replies</a:t>
              </a:r>
              <a:endParaRPr b="0" lang="en-US" sz="2400" spc="-1" strike="noStrike">
                <a:latin typeface="Arial"/>
              </a:endParaRPr>
            </a:p>
          </p:txBody>
        </p:sp>
      </p:grpSp>
    </p:spTree>
  </p:cSld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9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0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"/>
                            </p:stCondLst>
                            <p:childTnLst>
                              <p:par>
                                <p:cTn id="107" nodeType="afterEffect" fill="hold" presetClass="path" presetID="63">
                                  <p:stCondLst>
                                    <p:cond delay="0"/>
                                  </p:stCondLst>
                                  <p:childTnLst>
                                    <p:animMotion path="M-0.00348778195488714 0h0.168618421052632">
                                      <p:cBhvr>
                                        <p:cTn id="108" dur="650" fill="hold"/>
                                        <p:tgtEl>
                                          <p:spTgt spid="20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11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2"/>
          <p:cNvSpPr/>
          <p:nvPr/>
        </p:nvSpPr>
        <p:spPr>
          <a:xfrm>
            <a:off x="504000" y="1326600"/>
            <a:ext cx="907092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10080000" cy="1378080"/>
          </a:xfrm>
          <a:prstGeom prst="rect">
            <a:avLst/>
          </a:prstGeom>
          <a:ln>
            <a:noFill/>
          </a:ln>
        </p:spPr>
      </p:pic>
      <p:pic>
        <p:nvPicPr>
          <p:cNvPr id="217" name="" descr=""/>
          <p:cNvPicPr/>
          <p:nvPr/>
        </p:nvPicPr>
        <p:blipFill>
          <a:blip r:embed="rId2"/>
          <a:stretch/>
        </p:blipFill>
        <p:spPr>
          <a:xfrm>
            <a:off x="252360" y="1500840"/>
            <a:ext cx="9531360" cy="343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8" dur="indefinite" restart="never" nodeType="tmRoot">
          <p:childTnLst>
            <p:seq>
              <p:cTn id="11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2019-03-07T17:20:28Z</dcterms:created>
  <dc:creator/>
  <dc:description/>
  <dc:language>en-US</dc:language>
  <cp:lastModifiedBy/>
  <dcterms:modified xsi:type="dcterms:W3CDTF">2019-04-14T21:39:07Z</dcterms:modified>
  <cp:revision>10</cp:revision>
  <dc:subject/>
  <dc:title/>
</cp:coreProperties>
</file>