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_rels/presentation.xml.rels" ContentType="application/vnd.openxmlformats-package.relationships+xml"/>
  <Override PartName="/ppt/media/image5.png" ContentType="image/png"/>
  <Override PartName="/ppt/media/image4.png" ContentType="image/png"/>
  <Override PartName="/ppt/media/image3.png" ContentType="image/png"/>
  <Override PartName="/ppt/media/image1.png" ContentType="image/png"/>
  <Override PartName="/ppt/media/image2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19248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07320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31176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19248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07320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311760" y="444960"/>
            <a:ext cx="8520120" cy="2654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19248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07320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31176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319248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607320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11760" y="444960"/>
            <a:ext cx="8520120" cy="2654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tIns="91440" bIns="91440" anchor="b"/>
          <a:p>
            <a:r>
              <a:rPr b="0" lang="en-US" sz="5200" spc="-1" strike="noStrike">
                <a:solidFill>
                  <a:srgbClr val="000000"/>
                </a:solidFill>
                <a:latin typeface="Arial"/>
              </a:rPr>
              <a:t>Click </a:t>
            </a:r>
            <a:r>
              <a:rPr b="0" lang="en-US" sz="5200" spc="-1" strike="noStrike">
                <a:solidFill>
                  <a:srgbClr val="000000"/>
                </a:solidFill>
                <a:latin typeface="Arial"/>
              </a:rPr>
              <a:t>to </a:t>
            </a:r>
            <a:r>
              <a:rPr b="0" lang="en-US" sz="5200" spc="-1" strike="noStrike">
                <a:solidFill>
                  <a:srgbClr val="000000"/>
                </a:solidFill>
                <a:latin typeface="Arial"/>
              </a:rPr>
              <a:t>edit </a:t>
            </a:r>
            <a:r>
              <a:rPr b="0" lang="en-US" sz="5200" spc="-1" strike="noStrike">
                <a:solidFill>
                  <a:srgbClr val="000000"/>
                </a:solidFill>
                <a:latin typeface="Arial"/>
              </a:rPr>
              <a:t>the </a:t>
            </a:r>
            <a:r>
              <a:rPr b="0" lang="en-US" sz="5200" spc="-1" strike="noStrike">
                <a:solidFill>
                  <a:srgbClr val="000000"/>
                </a:solidFill>
                <a:latin typeface="Arial"/>
              </a:rPr>
              <a:t>title </a:t>
            </a:r>
            <a:r>
              <a:rPr b="0" lang="en-US" sz="5200" spc="-1" strike="noStrike">
                <a:solidFill>
                  <a:srgbClr val="000000"/>
                </a:solidFill>
                <a:latin typeface="Arial"/>
              </a:rPr>
              <a:t>text </a:t>
            </a:r>
            <a:r>
              <a:rPr b="0" lang="en-US" sz="5200" spc="-1" strike="noStrike">
                <a:solidFill>
                  <a:srgbClr val="000000"/>
                </a:solidFill>
                <a:latin typeface="Arial"/>
              </a:rPr>
              <a:t>form</a:t>
            </a:r>
            <a:r>
              <a:rPr b="0" lang="en-US" sz="5200" spc="-1" strike="noStrike">
                <a:solidFill>
                  <a:srgbClr val="000000"/>
                </a:solidFill>
                <a:latin typeface="Arial"/>
              </a:rPr>
              <a:t>at</a:t>
            </a:r>
            <a:endParaRPr b="0" lang="en-US" sz="5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 algn="r">
              <a:lnSpc>
                <a:spcPct val="100000"/>
              </a:lnSpc>
            </a:pPr>
            <a:fld id="{1C8659C9-41FD-4C4A-87C2-34B3A57CE6C1}" type="slidenum">
              <a:rPr b="0" lang="en-US" sz="1000" spc="-1" strike="noStrike">
                <a:solidFill>
                  <a:srgbClr val="595959"/>
                </a:solidFill>
                <a:latin typeface="Arial"/>
                <a:ea typeface="Arial"/>
              </a:rPr>
              <a:t>&lt;number&gt;</a:t>
            </a:fld>
            <a:endParaRPr b="0" lang="en-US" sz="10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tIns="91440" bIns="91440"/>
          <a:p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tIns="91440" bIns="91440"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sldNum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 algn="r">
              <a:lnSpc>
                <a:spcPct val="100000"/>
              </a:lnSpc>
            </a:pPr>
            <a:fld id="{8A1CC951-7D6C-4E18-8957-93938075A739}" type="slidenum">
              <a:rPr b="0" lang="en-US" sz="1000" spc="-1" strike="noStrike">
                <a:solidFill>
                  <a:srgbClr val="595959"/>
                </a:solidFill>
                <a:latin typeface="Arial"/>
                <a:ea typeface="Arial"/>
              </a:rPr>
              <a:t>1</a:t>
            </a:fld>
            <a:endParaRPr b="0" lang="en-US" sz="1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311760" y="744480"/>
            <a:ext cx="8520120" cy="205236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 algn="ctr">
              <a:lnSpc>
                <a:spcPct val="100000"/>
              </a:lnSpc>
            </a:pPr>
            <a:r>
              <a:rPr b="0" lang="en-US" sz="5200" spc="-1" strike="noStrike">
                <a:solidFill>
                  <a:srgbClr val="000000"/>
                </a:solidFill>
                <a:latin typeface="Arial"/>
                <a:ea typeface="Arial"/>
              </a:rPr>
              <a:t>CSE 552 Intro</a:t>
            </a:r>
            <a:endParaRPr b="0" lang="en-US" sz="5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311760" y="2834280"/>
            <a:ext cx="8520120" cy="79236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algn="ctr">
              <a:lnSpc>
                <a:spcPct val="100000"/>
              </a:lnSpc>
            </a:pPr>
            <a:r>
              <a:rPr b="0" lang="en-US" sz="2800" spc="-1" strike="noStrike">
                <a:solidFill>
                  <a:srgbClr val="595959"/>
                </a:solidFill>
                <a:latin typeface="Arial"/>
                <a:ea typeface="Arial"/>
              </a:rPr>
              <a:t>Jay Lorch &amp; Jon Howell</a:t>
            </a:r>
            <a:endParaRPr b="0" lang="en-US" sz="28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0" name="" descr=""/>
          <p:cNvPicPr/>
          <p:nvPr/>
        </p:nvPicPr>
        <p:blipFill>
          <a:blip r:embed="rId1"/>
          <a:stretch/>
        </p:blipFill>
        <p:spPr>
          <a:xfrm>
            <a:off x="558720" y="1005840"/>
            <a:ext cx="8036640" cy="33724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9" dur="indefinite" restart="never" nodeType="tmRoot">
          <p:childTnLst>
            <p:seq>
              <p:cTn id="2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Arial"/>
              </a:rPr>
              <a:t>Class Mode</a:t>
            </a:r>
            <a:br/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TextShape 2"/>
          <p:cNvSpPr txBox="1"/>
          <p:nvPr/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367920">
              <a:lnSpc>
                <a:spcPct val="115000"/>
              </a:lnSpc>
              <a:buClr>
                <a:srgbClr val="595959"/>
              </a:buClr>
              <a:buFont typeface="Arial"/>
              <a:buChar char="●"/>
            </a:pPr>
            <a:r>
              <a:rPr b="0" lang="en-US" sz="2200" spc="-1" strike="noStrike">
                <a:solidFill>
                  <a:srgbClr val="595959"/>
                </a:solidFill>
                <a:latin typeface="Arial"/>
                <a:ea typeface="Arial"/>
              </a:rPr>
              <a:t>We’ll study papers, old and new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 marL="457200" indent="-367920">
              <a:lnSpc>
                <a:spcPct val="115000"/>
              </a:lnSpc>
              <a:buClr>
                <a:srgbClr val="595959"/>
              </a:buClr>
              <a:buFont typeface="Arial"/>
              <a:buChar char="●"/>
            </a:pPr>
            <a:r>
              <a:rPr b="0" lang="en-US" sz="2200" spc="-1" strike="noStrike">
                <a:solidFill>
                  <a:srgbClr val="595959"/>
                </a:solidFill>
                <a:latin typeface="Arial"/>
                <a:ea typeface="Arial"/>
              </a:rPr>
              <a:t>We’ll focus on correctness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 marL="457200" indent="-367920">
              <a:lnSpc>
                <a:spcPct val="115000"/>
              </a:lnSpc>
              <a:buClr>
                <a:srgbClr val="595959"/>
              </a:buClr>
              <a:buFont typeface="Arial"/>
              <a:buChar char="●"/>
            </a:pPr>
            <a:r>
              <a:rPr b="0" lang="en-US" sz="2200" spc="-1" strike="noStrike">
                <a:solidFill>
                  <a:srgbClr val="595959"/>
                </a:solidFill>
                <a:latin typeface="Arial"/>
                <a:ea typeface="Arial"/>
              </a:rPr>
              <a:t>Lecturers will preview papers one class ahead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 marL="457200" indent="-367920">
              <a:lnSpc>
                <a:spcPct val="115000"/>
              </a:lnSpc>
              <a:buClr>
                <a:srgbClr val="595959"/>
              </a:buClr>
              <a:buFont typeface="Arial"/>
              <a:buChar char="●"/>
            </a:pPr>
            <a:r>
              <a:rPr b="0" lang="en-US" sz="2200" spc="-1" strike="noStrike">
                <a:solidFill>
                  <a:srgbClr val="595959"/>
                </a:solidFill>
                <a:latin typeface="Arial"/>
                <a:ea typeface="Arial"/>
              </a:rPr>
              <a:t>Read the optional paper to get smarter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 marL="457200" indent="-367920">
              <a:lnSpc>
                <a:spcPct val="115000"/>
              </a:lnSpc>
              <a:buClr>
                <a:srgbClr val="595959"/>
              </a:buClr>
              <a:buFont typeface="Arial"/>
              <a:buChar char="●"/>
            </a:pPr>
            <a:r>
              <a:rPr b="0" lang="en-US" sz="2200" spc="-1" strike="noStrike">
                <a:solidFill>
                  <a:srgbClr val="595959"/>
                </a:solidFill>
                <a:latin typeface="Arial"/>
                <a:ea typeface="Arial"/>
              </a:rPr>
              <a:t>Before 9am each class day, make an insightful comment about one of the papers on the discussion thread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 marL="457200" indent="-367920">
              <a:lnSpc>
                <a:spcPct val="115000"/>
              </a:lnSpc>
              <a:buClr>
                <a:srgbClr val="595959"/>
              </a:buClr>
              <a:buFont typeface="Arial"/>
              <a:buChar char="●"/>
            </a:pPr>
            <a:r>
              <a:rPr b="0" lang="en-US" sz="2200" spc="-1" strike="noStrike">
                <a:solidFill>
                  <a:srgbClr val="595959"/>
                </a:solidFill>
                <a:latin typeface="Arial"/>
                <a:ea typeface="Arial"/>
              </a:rPr>
              <a:t>Lecturers will have some prepared material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 marL="457200" indent="-367920">
              <a:lnSpc>
                <a:spcPct val="115000"/>
              </a:lnSpc>
              <a:buClr>
                <a:srgbClr val="595959"/>
              </a:buClr>
              <a:buFont typeface="Arial"/>
              <a:buChar char="●"/>
            </a:pPr>
            <a:r>
              <a:rPr b="0" lang="en-US" sz="2200" spc="-1" strike="noStrike">
                <a:solidFill>
                  <a:srgbClr val="595959"/>
                </a:solidFill>
                <a:latin typeface="Arial"/>
                <a:ea typeface="Arial"/>
              </a:rPr>
              <a:t>Students will discuss the paper in class, moderated by lecturers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Arial"/>
              </a:rPr>
              <a:t>Discussion Expectations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546120" indent="-371160">
              <a:lnSpc>
                <a:spcPct val="115000"/>
              </a:lnSpc>
              <a:spcBef>
                <a:spcPts val="799"/>
              </a:spcBef>
              <a:buClr>
                <a:srgbClr val="333333"/>
              </a:buClr>
              <a:buFont typeface="Verdana"/>
              <a:buChar char="●"/>
            </a:pPr>
            <a:r>
              <a:rPr b="0" lang="en-US" sz="1800" spc="-1" strike="noStrike">
                <a:solidFill>
                  <a:srgbClr val="333333"/>
                </a:solidFill>
                <a:latin typeface="Verdana"/>
                <a:ea typeface="Verdana"/>
              </a:rPr>
              <a:t>Don</a:t>
            </a:r>
            <a:r>
              <a:rPr b="0" lang="en-US" sz="1600" spc="-1" strike="noStrike">
                <a:solidFill>
                  <a:srgbClr val="333333"/>
                </a:solidFill>
                <a:latin typeface="Verdana"/>
                <a:ea typeface="Verdana"/>
              </a:rPr>
              <a:t>’</a:t>
            </a:r>
            <a:r>
              <a:rPr b="0" lang="en-US" sz="1800" spc="-1" strike="noStrike">
                <a:solidFill>
                  <a:srgbClr val="333333"/>
                </a:solidFill>
                <a:latin typeface="Verdana"/>
                <a:ea typeface="Verdana"/>
              </a:rPr>
              <a:t>t discuss in class if you haven’t read the paper for that class. </a:t>
            </a:r>
            <a:br/>
            <a:r>
              <a:rPr b="0" lang="en-US" sz="1800" spc="-1" strike="noStrike">
                <a:solidFill>
                  <a:srgbClr val="333333"/>
                </a:solidFill>
                <a:latin typeface="Verdana"/>
              </a:rPr>
              <a:t>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546120" indent="-371160">
              <a:lnSpc>
                <a:spcPct val="115000"/>
              </a:lnSpc>
              <a:buClr>
                <a:srgbClr val="333333"/>
              </a:buClr>
              <a:buFont typeface="Verdana"/>
              <a:buChar char="●"/>
            </a:pPr>
            <a:r>
              <a:rPr b="0" lang="en-US" sz="1800" spc="-1" strike="noStrike">
                <a:solidFill>
                  <a:srgbClr val="333333"/>
                </a:solidFill>
                <a:latin typeface="Verdana"/>
                <a:ea typeface="Verdana"/>
              </a:rPr>
              <a:t>Keep your comments and questions relevant to the topic.</a:t>
            </a:r>
            <a:br/>
            <a:r>
              <a:rPr b="0" lang="en-US" sz="1800" spc="-1" strike="noStrike">
                <a:solidFill>
                  <a:srgbClr val="333333"/>
                </a:solidFill>
                <a:latin typeface="Verdana"/>
              </a:rPr>
              <a:t>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546120" indent="-371160">
              <a:lnSpc>
                <a:spcPct val="115000"/>
              </a:lnSpc>
              <a:buClr>
                <a:srgbClr val="333333"/>
              </a:buClr>
              <a:buFont typeface="Verdana"/>
              <a:buChar char="●"/>
            </a:pPr>
            <a:r>
              <a:rPr b="0" lang="en-US" sz="1800" spc="-1" strike="noStrike">
                <a:solidFill>
                  <a:srgbClr val="333333"/>
                </a:solidFill>
                <a:latin typeface="Verdana"/>
                <a:ea typeface="Verdana"/>
              </a:rPr>
              <a:t>Don’t make so many comments that other students feel excluded.</a:t>
            </a:r>
            <a:br/>
            <a:r>
              <a:rPr b="0" lang="en-US" sz="1800" spc="-1" strike="noStrike">
                <a:solidFill>
                  <a:srgbClr val="333333"/>
                </a:solidFill>
                <a:latin typeface="Verdana"/>
              </a:rPr>
              <a:t>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546120" indent="-371160">
              <a:lnSpc>
                <a:spcPct val="115000"/>
              </a:lnSpc>
              <a:buClr>
                <a:srgbClr val="333333"/>
              </a:buClr>
              <a:buFont typeface="Verdana"/>
              <a:buChar char="●"/>
            </a:pPr>
            <a:r>
              <a:rPr b="0" lang="en-US" sz="1800" spc="-1" strike="noStrike">
                <a:solidFill>
                  <a:srgbClr val="333333"/>
                </a:solidFill>
                <a:latin typeface="Verdana"/>
                <a:ea typeface="Verdana"/>
              </a:rPr>
              <a:t>Some topics may be deferred to discussion outside class.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Arial"/>
              </a:rPr>
              <a:t>Grading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298080">
              <a:lnSpc>
                <a:spcPct val="115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●"/>
            </a:pPr>
            <a:r>
              <a:rPr b="0" lang="en-US" sz="1800" spc="-1" strike="noStrike">
                <a:solidFill>
                  <a:srgbClr val="595959"/>
                </a:solidFill>
                <a:latin typeface="Arial"/>
                <a:ea typeface="Arial"/>
              </a:rPr>
              <a:t>Participation in online forum and class discussions: 15%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298080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b="0" lang="en-US" sz="1800" spc="-1" strike="noStrike">
                <a:solidFill>
                  <a:srgbClr val="595959"/>
                </a:solidFill>
                <a:latin typeface="Arial"/>
                <a:ea typeface="Arial"/>
              </a:rPr>
              <a:t>Problem sets: 15%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298080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b="0" lang="en-US" sz="1800" spc="-1" strike="noStrike">
                <a:solidFill>
                  <a:srgbClr val="595959"/>
                </a:solidFill>
                <a:latin typeface="Arial"/>
                <a:ea typeface="Arial"/>
              </a:rPr>
              <a:t>Research project: 50%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298080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b="0" lang="en-US" sz="1800" spc="-1" strike="noStrike">
                <a:solidFill>
                  <a:srgbClr val="595959"/>
                </a:solidFill>
                <a:latin typeface="Arial"/>
                <a:ea typeface="Arial"/>
              </a:rPr>
              <a:t>Final exam: 20%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  <a:spcAft>
                <a:spcPts val="1599"/>
              </a:spcAf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6" name="Google Shape;74;p16" descr=""/>
          <p:cNvPicPr/>
          <p:nvPr/>
        </p:nvPicPr>
        <p:blipFill>
          <a:blip r:embed="rId1"/>
          <a:srcRect l="16567" t="27763" r="41185" b="14329"/>
          <a:stretch/>
        </p:blipFill>
        <p:spPr>
          <a:xfrm>
            <a:off x="3288960" y="1774080"/>
            <a:ext cx="5079240" cy="29883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Arial"/>
              </a:rPr>
              <a:t>Research Project Criteria &amp; Goals</a:t>
            </a:r>
            <a:br/>
            <a:br/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342720">
              <a:lnSpc>
                <a:spcPct val="115000"/>
              </a:lnSpc>
              <a:buClr>
                <a:srgbClr val="595959"/>
              </a:buClr>
              <a:buFont typeface="Arial"/>
              <a:buChar char="●"/>
            </a:pPr>
            <a:r>
              <a:rPr b="0" lang="en-US" sz="1800" spc="-1" strike="noStrike">
                <a:solidFill>
                  <a:srgbClr val="595959"/>
                </a:solidFill>
                <a:latin typeface="Arial"/>
                <a:ea typeface="Arial"/>
              </a:rPr>
              <a:t>Practice the art of distributed systems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17160">
              <a:lnSpc>
                <a:spcPct val="115000"/>
              </a:lnSpc>
              <a:buClr>
                <a:srgbClr val="595959"/>
              </a:buClr>
              <a:buFont typeface="Arial"/>
              <a:buChar char="○"/>
            </a:pPr>
            <a:r>
              <a:rPr b="0" lang="en-US" sz="1400" spc="-1" strike="noStrike">
                <a:solidFill>
                  <a:srgbClr val="595959"/>
                </a:solidFill>
                <a:latin typeface="Arial"/>
                <a:ea typeface="Arial"/>
              </a:rPr>
              <a:t>design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17160">
              <a:lnSpc>
                <a:spcPct val="115000"/>
              </a:lnSpc>
              <a:buClr>
                <a:srgbClr val="595959"/>
              </a:buClr>
              <a:buFont typeface="Arial"/>
              <a:buChar char="○"/>
            </a:pPr>
            <a:r>
              <a:rPr b="0" lang="en-US" sz="1400" spc="-1" strike="noStrike">
                <a:solidFill>
                  <a:srgbClr val="595959"/>
                </a:solidFill>
                <a:latin typeface="Arial"/>
                <a:ea typeface="Arial"/>
              </a:rPr>
              <a:t>evaluating performance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17160">
              <a:lnSpc>
                <a:spcPct val="115000"/>
              </a:lnSpc>
              <a:buClr>
                <a:srgbClr val="595959"/>
              </a:buClr>
              <a:buFont typeface="Arial"/>
              <a:buChar char="○"/>
            </a:pPr>
            <a:r>
              <a:rPr b="0" lang="en-US" sz="1400" spc="-1" strike="noStrike">
                <a:solidFill>
                  <a:srgbClr val="595959"/>
                </a:solidFill>
                <a:latin typeface="Arial"/>
                <a:ea typeface="Arial"/>
              </a:rPr>
              <a:t>prove correct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595959"/>
              </a:buClr>
              <a:buFont typeface="Arial"/>
              <a:buChar char="●"/>
            </a:pPr>
            <a:r>
              <a:rPr b="0" lang="en-US" sz="1800" spc="-1" strike="noStrike">
                <a:solidFill>
                  <a:srgbClr val="595959"/>
                </a:solidFill>
                <a:latin typeface="Arial"/>
                <a:ea typeface="Arial"/>
              </a:rPr>
              <a:t>Driver to get you to build something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17160">
              <a:lnSpc>
                <a:spcPct val="115000"/>
              </a:lnSpc>
              <a:buClr>
                <a:srgbClr val="595959"/>
              </a:buClr>
              <a:buFont typeface="Arial"/>
              <a:buChar char="○"/>
            </a:pPr>
            <a:r>
              <a:rPr b="0" lang="en-US" sz="1400" spc="-1" strike="noStrike">
                <a:solidFill>
                  <a:srgbClr val="595959"/>
                </a:solidFill>
                <a:latin typeface="Arial"/>
                <a:ea typeface="Arial"/>
              </a:rPr>
              <a:t>this is </a:t>
            </a:r>
            <a:r>
              <a:rPr b="1" lang="en-US" sz="1400" spc="-1" strike="noStrike">
                <a:solidFill>
                  <a:srgbClr val="595959"/>
                </a:solidFill>
                <a:latin typeface="Arial"/>
                <a:ea typeface="Arial"/>
              </a:rPr>
              <a:t>systems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17160">
              <a:lnSpc>
                <a:spcPct val="115000"/>
              </a:lnSpc>
              <a:buClr>
                <a:srgbClr val="595959"/>
              </a:buClr>
              <a:buFont typeface="Arial"/>
              <a:buChar char="○"/>
            </a:pPr>
            <a:r>
              <a:rPr b="0" lang="en-US" sz="1400" spc="-1" strike="noStrike">
                <a:solidFill>
                  <a:srgbClr val="595959"/>
                </a:solidFill>
                <a:latin typeface="Arial"/>
                <a:ea typeface="Arial"/>
              </a:rPr>
              <a:t>THERE WILL BE A LOT OF CODING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17160">
              <a:lnSpc>
                <a:spcPct val="115000"/>
              </a:lnSpc>
              <a:buClr>
                <a:srgbClr val="595959"/>
              </a:buClr>
              <a:buFont typeface="Arial"/>
              <a:buChar char="○"/>
            </a:pPr>
            <a:r>
              <a:rPr b="0" lang="en-US" sz="1400" spc="-1" strike="noStrike">
                <a:solidFill>
                  <a:srgbClr val="595959"/>
                </a:solidFill>
                <a:latin typeface="Arial"/>
                <a:ea typeface="Arial"/>
              </a:rPr>
              <a:t>IT WILL NOT BE FOR THE FAINT OF HEART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595959"/>
              </a:buClr>
              <a:buFont typeface="Arial"/>
              <a:buChar char="●"/>
            </a:pPr>
            <a:r>
              <a:rPr b="0" lang="en-US" sz="1800" spc="-1" strike="noStrike">
                <a:solidFill>
                  <a:srgbClr val="595959"/>
                </a:solidFill>
                <a:latin typeface="Arial"/>
                <a:ea typeface="Arial"/>
              </a:rPr>
              <a:t>Potential to publish a paper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17160">
              <a:lnSpc>
                <a:spcPct val="115000"/>
              </a:lnSpc>
              <a:buClr>
                <a:srgbClr val="595959"/>
              </a:buClr>
              <a:buFont typeface="Arial"/>
              <a:buChar char="○"/>
            </a:pPr>
            <a:r>
              <a:rPr b="0" lang="en-US" sz="1400" spc="-1" strike="noStrike">
                <a:solidFill>
                  <a:srgbClr val="595959"/>
                </a:solidFill>
                <a:latin typeface="Arial"/>
                <a:ea typeface="Arial"/>
              </a:rPr>
              <a:t>or at least practice on your way to a systems submission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595959"/>
              </a:buClr>
              <a:buFont typeface="Arial"/>
              <a:buChar char="●"/>
            </a:pPr>
            <a:r>
              <a:rPr b="0" lang="en-US" sz="1800" spc="-1" strike="noStrike">
                <a:solidFill>
                  <a:srgbClr val="595959"/>
                </a:solidFill>
                <a:latin typeface="Arial"/>
                <a:ea typeface="Arial"/>
              </a:rPr>
              <a:t>Team size 1-3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595959"/>
              </a:buClr>
              <a:buFont typeface="Arial"/>
              <a:buChar char="●"/>
            </a:pPr>
            <a:r>
              <a:rPr b="0" lang="en-US" sz="1800" spc="-1" strike="noStrike">
                <a:solidFill>
                  <a:srgbClr val="595959"/>
                </a:solidFill>
                <a:latin typeface="Arial"/>
                <a:ea typeface="Arial"/>
              </a:rPr>
              <a:t>Compute resources available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Arial"/>
              </a:rPr>
              <a:t>Research Project Due Dates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90" name="Table 2"/>
          <p:cNvGraphicFramePr/>
          <p:nvPr/>
        </p:nvGraphicFramePr>
        <p:xfrm>
          <a:off x="311760" y="1152360"/>
          <a:ext cx="8451720" cy="3456720"/>
        </p:xfrm>
        <a:graphic>
          <a:graphicData uri="http://schemas.openxmlformats.org/drawingml/2006/table">
            <a:tbl>
              <a:tblPr/>
              <a:tblGrid>
                <a:gridCol w="1713600"/>
                <a:gridCol w="6738480"/>
              </a:tblGrid>
              <a:tr h="572400">
                <a:tc>
                  <a:txBody>
                    <a:bodyPr lIns="91080" rIns="91080" tIns="91080" bIns="9108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April 12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Initial one-page research project proposal 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  <a:tr h="916920">
                <a:tc>
                  <a:txBody>
                    <a:bodyPr lIns="91080" rIns="91080" tIns="91080" bIns="9108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May 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Three-page outline of research project, including a complete introduction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  <a:tr h="916920">
                <a:tc>
                  <a:txBody>
                    <a:bodyPr lIns="91080" rIns="91080" tIns="91080" bIns="9108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May 24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Five-page version of research project paper, including a complete discussion of related work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  <a:tr h="507600">
                <a:tc>
                  <a:txBody>
                    <a:bodyPr lIns="91080" rIns="91080" tIns="91080" bIns="9108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June 11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Complete research paper due. 8-10 pages.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  <a:tr h="542880">
                <a:tc>
                  <a:txBody>
                    <a:bodyPr lIns="91080" rIns="91080" tIns="91080" bIns="9108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June 10 (-14)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 lIns="91080" rIns="91080" tIns="91080" bIns="9108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Research project presentations, scheduled individually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" descr=""/>
          <p:cNvPicPr/>
          <p:nvPr/>
        </p:nvPicPr>
        <p:blipFill>
          <a:blip r:embed="rId1"/>
          <a:stretch/>
        </p:blipFill>
        <p:spPr>
          <a:xfrm>
            <a:off x="1212840" y="-2160"/>
            <a:ext cx="6715440" cy="51433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4" name="" descr=""/>
          <p:cNvPicPr/>
          <p:nvPr/>
        </p:nvPicPr>
        <p:blipFill>
          <a:blip r:embed="rId1"/>
          <a:stretch/>
        </p:blipFill>
        <p:spPr>
          <a:xfrm>
            <a:off x="401760" y="1371600"/>
            <a:ext cx="8430120" cy="23932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7" name="" descr=""/>
          <p:cNvPicPr/>
          <p:nvPr/>
        </p:nvPicPr>
        <p:blipFill>
          <a:blip r:embed="rId1"/>
          <a:stretch/>
        </p:blipFill>
        <p:spPr>
          <a:xfrm>
            <a:off x="548640" y="1152360"/>
            <a:ext cx="8092080" cy="30369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Application>LibreOffice/6.0.7.3$Linux_X86_64 LibreOffice_project/00m0$Build-3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/>
  <dcterms:modified xsi:type="dcterms:W3CDTF">2019-03-29T09:35:40Z</dcterms:modified>
  <cp:revision>2</cp:revision>
  <dc:subject/>
  <dc:title/>
</cp:coreProperties>
</file>