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77" r:id="rId4"/>
    <p:sldId id="279" r:id="rId5"/>
    <p:sldId id="280" r:id="rId6"/>
    <p:sldId id="281" r:id="rId7"/>
    <p:sldId id="262" r:id="rId8"/>
    <p:sldId id="282" r:id="rId9"/>
    <p:sldId id="283" r:id="rId10"/>
    <p:sldId id="284" r:id="rId11"/>
    <p:sldId id="285" r:id="rId12"/>
    <p:sldId id="286" r:id="rId13"/>
    <p:sldId id="266" r:id="rId14"/>
    <p:sldId id="26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71"/>
    <p:restoredTop sz="94561"/>
  </p:normalViewPr>
  <p:slideViewPr>
    <p:cSldViewPr snapToGrid="0" snapToObjects="1">
      <p:cViewPr varScale="1">
        <p:scale>
          <a:sx n="132" d="100"/>
          <a:sy n="132" d="100"/>
        </p:scale>
        <p:origin x="16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Byzantine fault tolerance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552C9F-28C5-0E4A-9146-FB407F594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Birthday Problem (David Wagner, 2002)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A6E6AD-F9DE-9840-BF39-587ED5D4374B}"/>
              </a:ext>
            </a:extLst>
          </p:cNvPr>
          <p:cNvSpPr/>
          <p:nvPr/>
        </p:nvSpPr>
        <p:spPr>
          <a:xfrm>
            <a:off x="3474722" y="3003082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String 1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2A5A7BD-D855-3A4D-A44D-EDCEA2854C62}"/>
              </a:ext>
            </a:extLst>
          </p:cNvPr>
          <p:cNvSpPr/>
          <p:nvPr/>
        </p:nvSpPr>
        <p:spPr>
          <a:xfrm>
            <a:off x="3474722" y="3511616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String 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3E0AA65-9F78-0C43-B767-BDFA5BDAB284}"/>
              </a:ext>
            </a:extLst>
          </p:cNvPr>
          <p:cNvSpPr/>
          <p:nvPr/>
        </p:nvSpPr>
        <p:spPr>
          <a:xfrm>
            <a:off x="7101842" y="2997467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FC467A3-2C9B-2F40-88B9-E876ED0534C0}"/>
              </a:ext>
            </a:extLst>
          </p:cNvPr>
          <p:cNvSpPr/>
          <p:nvPr/>
        </p:nvSpPr>
        <p:spPr>
          <a:xfrm>
            <a:off x="7101842" y="3511616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25517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Birthday Problem (David Wagner, 2002)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A6E6AD-F9DE-9840-BF39-587ED5D4374B}"/>
              </a:ext>
            </a:extLst>
          </p:cNvPr>
          <p:cNvSpPr/>
          <p:nvPr/>
        </p:nvSpPr>
        <p:spPr>
          <a:xfrm>
            <a:off x="4041008" y="3133350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2A5A7BD-D855-3A4D-A44D-EDCEA2854C62}"/>
              </a:ext>
            </a:extLst>
          </p:cNvPr>
          <p:cNvSpPr/>
          <p:nvPr/>
        </p:nvSpPr>
        <p:spPr>
          <a:xfrm>
            <a:off x="3474722" y="3665621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3E0AA65-9F78-0C43-B767-BDFA5BDAB284}"/>
              </a:ext>
            </a:extLst>
          </p:cNvPr>
          <p:cNvSpPr/>
          <p:nvPr/>
        </p:nvSpPr>
        <p:spPr>
          <a:xfrm>
            <a:off x="9036520" y="4545050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FC467A3-2C9B-2F40-88B9-E876ED0534C0}"/>
              </a:ext>
            </a:extLst>
          </p:cNvPr>
          <p:cNvSpPr/>
          <p:nvPr/>
        </p:nvSpPr>
        <p:spPr>
          <a:xfrm>
            <a:off x="5576238" y="2481157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BCE47C-F8BD-2543-851E-5C0BC186C222}"/>
              </a:ext>
            </a:extLst>
          </p:cNvPr>
          <p:cNvSpPr/>
          <p:nvPr/>
        </p:nvSpPr>
        <p:spPr>
          <a:xfrm>
            <a:off x="4310516" y="4230302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86131CC-7710-7E40-B68D-AF33D95180F6}"/>
              </a:ext>
            </a:extLst>
          </p:cNvPr>
          <p:cNvSpPr/>
          <p:nvPr/>
        </p:nvSpPr>
        <p:spPr>
          <a:xfrm>
            <a:off x="2606844" y="2480836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40AF9BC-E4E8-E043-B483-15A5033A24BC}"/>
              </a:ext>
            </a:extLst>
          </p:cNvPr>
          <p:cNvSpPr/>
          <p:nvPr/>
        </p:nvSpPr>
        <p:spPr>
          <a:xfrm>
            <a:off x="1796717" y="3947962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915BA7-B3ED-1A44-86E7-6502482223F5}"/>
              </a:ext>
            </a:extLst>
          </p:cNvPr>
          <p:cNvSpPr/>
          <p:nvPr/>
        </p:nvSpPr>
        <p:spPr>
          <a:xfrm>
            <a:off x="6963880" y="2513974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045FF67-AE41-A740-9308-2347541EC0C8}"/>
              </a:ext>
            </a:extLst>
          </p:cNvPr>
          <p:cNvSpPr/>
          <p:nvPr/>
        </p:nvSpPr>
        <p:spPr>
          <a:xfrm>
            <a:off x="6397594" y="3046245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FCA625-6422-9544-B384-EFD45F1F1DB8}"/>
              </a:ext>
            </a:extLst>
          </p:cNvPr>
          <p:cNvSpPr/>
          <p:nvPr/>
        </p:nvSpPr>
        <p:spPr>
          <a:xfrm>
            <a:off x="7233388" y="3610926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41EBCA8-4159-DC4D-A6C9-D637BBD14036}"/>
              </a:ext>
            </a:extLst>
          </p:cNvPr>
          <p:cNvSpPr/>
          <p:nvPr/>
        </p:nvSpPr>
        <p:spPr>
          <a:xfrm>
            <a:off x="5529716" y="1861460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8D93481-5F71-D449-9C1B-49489E761FB8}"/>
              </a:ext>
            </a:extLst>
          </p:cNvPr>
          <p:cNvSpPr/>
          <p:nvPr/>
        </p:nvSpPr>
        <p:spPr>
          <a:xfrm>
            <a:off x="4719589" y="3328586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1279291-B399-2B4B-81BD-8A4747FAB2E3}"/>
              </a:ext>
            </a:extLst>
          </p:cNvPr>
          <p:cNvSpPr/>
          <p:nvPr/>
        </p:nvSpPr>
        <p:spPr>
          <a:xfrm>
            <a:off x="4193408" y="3285750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747A49-B473-9945-94B1-1B0C79088D97}"/>
              </a:ext>
            </a:extLst>
          </p:cNvPr>
          <p:cNvSpPr/>
          <p:nvPr/>
        </p:nvSpPr>
        <p:spPr>
          <a:xfrm>
            <a:off x="3627122" y="3818021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D752FAE-7D8F-F340-92D4-7DE6F480FB7D}"/>
              </a:ext>
            </a:extLst>
          </p:cNvPr>
          <p:cNvSpPr/>
          <p:nvPr/>
        </p:nvSpPr>
        <p:spPr>
          <a:xfrm>
            <a:off x="4462916" y="4382702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A6FA7F3-6640-0D44-B7A9-8CA43DC4DE3B}"/>
              </a:ext>
            </a:extLst>
          </p:cNvPr>
          <p:cNvSpPr/>
          <p:nvPr/>
        </p:nvSpPr>
        <p:spPr>
          <a:xfrm>
            <a:off x="3789148" y="1986741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F7186A6-3526-2A48-A720-3C703C2A381A}"/>
              </a:ext>
            </a:extLst>
          </p:cNvPr>
          <p:cNvSpPr/>
          <p:nvPr/>
        </p:nvSpPr>
        <p:spPr>
          <a:xfrm>
            <a:off x="1949117" y="4100362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263B2FE-465F-794C-BEC7-85E48109B9CF}"/>
              </a:ext>
            </a:extLst>
          </p:cNvPr>
          <p:cNvSpPr/>
          <p:nvPr/>
        </p:nvSpPr>
        <p:spPr>
          <a:xfrm>
            <a:off x="3673645" y="4038525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B097846-408F-634B-AED1-32CA2D3329ED}"/>
              </a:ext>
            </a:extLst>
          </p:cNvPr>
          <p:cNvSpPr/>
          <p:nvPr/>
        </p:nvSpPr>
        <p:spPr>
          <a:xfrm>
            <a:off x="3107359" y="4570796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B2EA7D4-25B4-E741-A89D-5D28439BEC30}"/>
              </a:ext>
            </a:extLst>
          </p:cNvPr>
          <p:cNvSpPr/>
          <p:nvPr/>
        </p:nvSpPr>
        <p:spPr>
          <a:xfrm>
            <a:off x="3943153" y="5135477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7187B0F-7B01-AD4E-BDED-4F4A4E2F206E}"/>
              </a:ext>
            </a:extLst>
          </p:cNvPr>
          <p:cNvSpPr/>
          <p:nvPr/>
        </p:nvSpPr>
        <p:spPr>
          <a:xfrm>
            <a:off x="2239481" y="3386011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AA67562-5377-974F-80AC-A8D2B468FEA8}"/>
              </a:ext>
            </a:extLst>
          </p:cNvPr>
          <p:cNvSpPr/>
          <p:nvPr/>
        </p:nvSpPr>
        <p:spPr>
          <a:xfrm>
            <a:off x="1429354" y="4853137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A3CF0E5-F399-E64E-B94B-718F1930A040}"/>
              </a:ext>
            </a:extLst>
          </p:cNvPr>
          <p:cNvSpPr/>
          <p:nvPr/>
        </p:nvSpPr>
        <p:spPr>
          <a:xfrm>
            <a:off x="6030229" y="4545050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566D0BF-DE16-5645-9B1E-D8674CC861AA}"/>
              </a:ext>
            </a:extLst>
          </p:cNvPr>
          <p:cNvSpPr/>
          <p:nvPr/>
        </p:nvSpPr>
        <p:spPr>
          <a:xfrm>
            <a:off x="5463943" y="5077321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3584618-5B0E-9343-B1C6-32A913DB820F}"/>
              </a:ext>
            </a:extLst>
          </p:cNvPr>
          <p:cNvSpPr/>
          <p:nvPr/>
        </p:nvSpPr>
        <p:spPr>
          <a:xfrm>
            <a:off x="6299737" y="5642002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9D5C2F5-49C6-B347-8329-FF95CEDD29BD}"/>
              </a:ext>
            </a:extLst>
          </p:cNvPr>
          <p:cNvSpPr/>
          <p:nvPr/>
        </p:nvSpPr>
        <p:spPr>
          <a:xfrm>
            <a:off x="5897080" y="3882992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A95E302-BF22-6A4C-B01D-AD2A5DDDA6B7}"/>
              </a:ext>
            </a:extLst>
          </p:cNvPr>
          <p:cNvSpPr/>
          <p:nvPr/>
        </p:nvSpPr>
        <p:spPr>
          <a:xfrm>
            <a:off x="3344783" y="5521764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1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Birthday Problem (David Wagner, 2002)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A6E6AD-F9DE-9840-BF39-587ED5D4374B}"/>
              </a:ext>
            </a:extLst>
          </p:cNvPr>
          <p:cNvSpPr/>
          <p:nvPr/>
        </p:nvSpPr>
        <p:spPr>
          <a:xfrm>
            <a:off x="4041008" y="3133350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2A5A7BD-D855-3A4D-A44D-EDCEA2854C62}"/>
              </a:ext>
            </a:extLst>
          </p:cNvPr>
          <p:cNvSpPr/>
          <p:nvPr/>
        </p:nvSpPr>
        <p:spPr>
          <a:xfrm>
            <a:off x="3474722" y="3665621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BCE47C-F8BD-2543-851E-5C0BC186C222}"/>
              </a:ext>
            </a:extLst>
          </p:cNvPr>
          <p:cNvSpPr/>
          <p:nvPr/>
        </p:nvSpPr>
        <p:spPr>
          <a:xfrm>
            <a:off x="4310516" y="4230302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86131CC-7710-7E40-B68D-AF33D95180F6}"/>
              </a:ext>
            </a:extLst>
          </p:cNvPr>
          <p:cNvSpPr/>
          <p:nvPr/>
        </p:nvSpPr>
        <p:spPr>
          <a:xfrm>
            <a:off x="2606844" y="2480836"/>
            <a:ext cx="2868328" cy="38501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40AF9BC-E4E8-E043-B483-15A5033A24BC}"/>
              </a:ext>
            </a:extLst>
          </p:cNvPr>
          <p:cNvSpPr/>
          <p:nvPr/>
        </p:nvSpPr>
        <p:spPr>
          <a:xfrm>
            <a:off x="1796717" y="3947962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915BA7-B3ED-1A44-86E7-6502482223F5}"/>
              </a:ext>
            </a:extLst>
          </p:cNvPr>
          <p:cNvSpPr/>
          <p:nvPr/>
        </p:nvSpPr>
        <p:spPr>
          <a:xfrm>
            <a:off x="6963880" y="2513974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045FF67-AE41-A740-9308-2347541EC0C8}"/>
              </a:ext>
            </a:extLst>
          </p:cNvPr>
          <p:cNvSpPr/>
          <p:nvPr/>
        </p:nvSpPr>
        <p:spPr>
          <a:xfrm>
            <a:off x="6397594" y="3046245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FCA625-6422-9544-B384-EFD45F1F1DB8}"/>
              </a:ext>
            </a:extLst>
          </p:cNvPr>
          <p:cNvSpPr/>
          <p:nvPr/>
        </p:nvSpPr>
        <p:spPr>
          <a:xfrm>
            <a:off x="7233388" y="3610926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41EBCA8-4159-DC4D-A6C9-D637BBD14036}"/>
              </a:ext>
            </a:extLst>
          </p:cNvPr>
          <p:cNvSpPr/>
          <p:nvPr/>
        </p:nvSpPr>
        <p:spPr>
          <a:xfrm>
            <a:off x="5529716" y="1861460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8D93481-5F71-D449-9C1B-49489E761FB8}"/>
              </a:ext>
            </a:extLst>
          </p:cNvPr>
          <p:cNvSpPr/>
          <p:nvPr/>
        </p:nvSpPr>
        <p:spPr>
          <a:xfrm>
            <a:off x="4719589" y="3328586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1279291-B399-2B4B-81BD-8A4747FAB2E3}"/>
              </a:ext>
            </a:extLst>
          </p:cNvPr>
          <p:cNvSpPr/>
          <p:nvPr/>
        </p:nvSpPr>
        <p:spPr>
          <a:xfrm>
            <a:off x="4193408" y="3285750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747A49-B473-9945-94B1-1B0C79088D97}"/>
              </a:ext>
            </a:extLst>
          </p:cNvPr>
          <p:cNvSpPr/>
          <p:nvPr/>
        </p:nvSpPr>
        <p:spPr>
          <a:xfrm>
            <a:off x="3627122" y="3818021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D752FAE-7D8F-F340-92D4-7DE6F480FB7D}"/>
              </a:ext>
            </a:extLst>
          </p:cNvPr>
          <p:cNvSpPr/>
          <p:nvPr/>
        </p:nvSpPr>
        <p:spPr>
          <a:xfrm>
            <a:off x="4462916" y="4382702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A6FA7F3-6640-0D44-B7A9-8CA43DC4DE3B}"/>
              </a:ext>
            </a:extLst>
          </p:cNvPr>
          <p:cNvSpPr/>
          <p:nvPr/>
        </p:nvSpPr>
        <p:spPr>
          <a:xfrm>
            <a:off x="3789148" y="1986741"/>
            <a:ext cx="2868328" cy="38501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263B2FE-465F-794C-BEC7-85E48109B9CF}"/>
              </a:ext>
            </a:extLst>
          </p:cNvPr>
          <p:cNvSpPr/>
          <p:nvPr/>
        </p:nvSpPr>
        <p:spPr>
          <a:xfrm>
            <a:off x="3673645" y="4038525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B2EA7D4-25B4-E741-A89D-5D28439BEC30}"/>
              </a:ext>
            </a:extLst>
          </p:cNvPr>
          <p:cNvSpPr/>
          <p:nvPr/>
        </p:nvSpPr>
        <p:spPr>
          <a:xfrm>
            <a:off x="3943153" y="5135477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7187B0F-7B01-AD4E-BDED-4F4A4E2F206E}"/>
              </a:ext>
            </a:extLst>
          </p:cNvPr>
          <p:cNvSpPr/>
          <p:nvPr/>
        </p:nvSpPr>
        <p:spPr>
          <a:xfrm>
            <a:off x="2239481" y="3386011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AA67562-5377-974F-80AC-A8D2B468FEA8}"/>
              </a:ext>
            </a:extLst>
          </p:cNvPr>
          <p:cNvSpPr/>
          <p:nvPr/>
        </p:nvSpPr>
        <p:spPr>
          <a:xfrm>
            <a:off x="1429354" y="4853137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A3CF0E5-F399-E64E-B94B-718F1930A040}"/>
              </a:ext>
            </a:extLst>
          </p:cNvPr>
          <p:cNvSpPr/>
          <p:nvPr/>
        </p:nvSpPr>
        <p:spPr>
          <a:xfrm>
            <a:off x="6030229" y="4545050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566D0BF-DE16-5645-9B1E-D8674CC861AA}"/>
              </a:ext>
            </a:extLst>
          </p:cNvPr>
          <p:cNvSpPr/>
          <p:nvPr/>
        </p:nvSpPr>
        <p:spPr>
          <a:xfrm>
            <a:off x="5463943" y="5077321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3584618-5B0E-9343-B1C6-32A913DB820F}"/>
              </a:ext>
            </a:extLst>
          </p:cNvPr>
          <p:cNvSpPr/>
          <p:nvPr/>
        </p:nvSpPr>
        <p:spPr>
          <a:xfrm>
            <a:off x="6299737" y="5642002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9D5C2F5-49C6-B347-8329-FF95CEDD29BD}"/>
              </a:ext>
            </a:extLst>
          </p:cNvPr>
          <p:cNvSpPr/>
          <p:nvPr/>
        </p:nvSpPr>
        <p:spPr>
          <a:xfrm>
            <a:off x="4865573" y="2806455"/>
            <a:ext cx="2868328" cy="38501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A95E302-BF22-6A4C-B01D-AD2A5DDDA6B7}"/>
              </a:ext>
            </a:extLst>
          </p:cNvPr>
          <p:cNvSpPr/>
          <p:nvPr/>
        </p:nvSpPr>
        <p:spPr>
          <a:xfrm>
            <a:off x="3344783" y="5521764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F7186A6-3526-2A48-A720-3C703C2A381A}"/>
              </a:ext>
            </a:extLst>
          </p:cNvPr>
          <p:cNvSpPr/>
          <p:nvPr/>
        </p:nvSpPr>
        <p:spPr>
          <a:xfrm>
            <a:off x="1949117" y="4100362"/>
            <a:ext cx="2868328" cy="3850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B097846-408F-634B-AED1-32CA2D3329ED}"/>
              </a:ext>
            </a:extLst>
          </p:cNvPr>
          <p:cNvSpPr/>
          <p:nvPr/>
        </p:nvSpPr>
        <p:spPr>
          <a:xfrm>
            <a:off x="3107359" y="4570796"/>
            <a:ext cx="2868328" cy="3850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4A4C416-931F-D04F-AA89-02ADD7DCE01B}"/>
              </a:ext>
            </a:extLst>
          </p:cNvPr>
          <p:cNvSpPr/>
          <p:nvPr/>
        </p:nvSpPr>
        <p:spPr>
          <a:xfrm>
            <a:off x="3789148" y="2238564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Σ h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2ED65B1-DD9E-8742-B18C-DED94D608B56}"/>
              </a:ext>
            </a:extLst>
          </p:cNvPr>
          <p:cNvSpPr/>
          <p:nvPr/>
        </p:nvSpPr>
        <p:spPr>
          <a:xfrm>
            <a:off x="3389700" y="4315727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Σ h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01D8F1D-650A-8941-AD0D-C243D8ADB27C}"/>
              </a:ext>
            </a:extLst>
          </p:cNvPr>
          <p:cNvSpPr/>
          <p:nvPr/>
        </p:nvSpPr>
        <p:spPr>
          <a:xfrm>
            <a:off x="3038377" y="1901644"/>
            <a:ext cx="6914146" cy="176822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Σ h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359786E-CEB5-904C-BA10-6F2D1881A49B}"/>
              </a:ext>
            </a:extLst>
          </p:cNvPr>
          <p:cNvSpPr/>
          <p:nvPr/>
        </p:nvSpPr>
        <p:spPr>
          <a:xfrm>
            <a:off x="1604213" y="3525540"/>
            <a:ext cx="6914146" cy="176822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Σ h</a:t>
            </a:r>
          </a:p>
        </p:txBody>
      </p:sp>
    </p:spTree>
    <p:extLst>
      <p:ext uri="{BB962C8B-B14F-4D97-AF65-F5344CB8AC3E}">
        <p14:creationId xmlns:p14="http://schemas.microsoft.com/office/powerpoint/2010/main" val="4933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you want incrementality, use a Merkle tree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46AE619-5AD8-2F45-B1E5-9757BAA3A97B}"/>
              </a:ext>
            </a:extLst>
          </p:cNvPr>
          <p:cNvSpPr/>
          <p:nvPr/>
        </p:nvSpPr>
        <p:spPr>
          <a:xfrm>
            <a:off x="4918509" y="2021306"/>
            <a:ext cx="2098308" cy="4523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A9F99C-8196-744B-90FF-489C7BB5753A}"/>
              </a:ext>
            </a:extLst>
          </p:cNvPr>
          <p:cNvSpPr/>
          <p:nvPr/>
        </p:nvSpPr>
        <p:spPr>
          <a:xfrm>
            <a:off x="2674218" y="3242111"/>
            <a:ext cx="2098308" cy="4523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6EDBA7C-06B6-4A4C-9E29-430C090A5923}"/>
              </a:ext>
            </a:extLst>
          </p:cNvPr>
          <p:cNvSpPr/>
          <p:nvPr/>
        </p:nvSpPr>
        <p:spPr>
          <a:xfrm>
            <a:off x="4918509" y="3242110"/>
            <a:ext cx="2098308" cy="4523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E6F2529-F941-E240-8E6A-5B8872920204}"/>
              </a:ext>
            </a:extLst>
          </p:cNvPr>
          <p:cNvSpPr/>
          <p:nvPr/>
        </p:nvSpPr>
        <p:spPr>
          <a:xfrm>
            <a:off x="7162800" y="3242110"/>
            <a:ext cx="2098308" cy="4523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963CF7F-D29A-0645-84F1-AC7F23EDF795}"/>
              </a:ext>
            </a:extLst>
          </p:cNvPr>
          <p:cNvSpPr/>
          <p:nvPr/>
        </p:nvSpPr>
        <p:spPr>
          <a:xfrm>
            <a:off x="1625064" y="4447023"/>
            <a:ext cx="2098308" cy="45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Block 1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F750FDF-4130-5D48-BEF5-45985537A553}"/>
              </a:ext>
            </a:extLst>
          </p:cNvPr>
          <p:cNvSpPr/>
          <p:nvPr/>
        </p:nvSpPr>
        <p:spPr>
          <a:xfrm>
            <a:off x="4029776" y="4447021"/>
            <a:ext cx="2098308" cy="45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Block 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846019E-363D-FA48-B3FF-22A1B09B2DC7}"/>
              </a:ext>
            </a:extLst>
          </p:cNvPr>
          <p:cNvSpPr/>
          <p:nvPr/>
        </p:nvSpPr>
        <p:spPr>
          <a:xfrm>
            <a:off x="6274067" y="4447020"/>
            <a:ext cx="2098308" cy="45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Block 3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A032E55-A899-0C4B-81F2-6CC5B730B67C}"/>
              </a:ext>
            </a:extLst>
          </p:cNvPr>
          <p:cNvSpPr/>
          <p:nvPr/>
        </p:nvSpPr>
        <p:spPr>
          <a:xfrm>
            <a:off x="8824762" y="4447019"/>
            <a:ext cx="2098308" cy="45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Block 4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F72BD2-BCFF-9746-95E0-BB09044BA560}"/>
              </a:ext>
            </a:extLst>
          </p:cNvPr>
          <p:cNvCxnSpPr>
            <a:stCxn id="3" idx="2"/>
            <a:endCxn id="23" idx="0"/>
          </p:cNvCxnSpPr>
          <p:nvPr/>
        </p:nvCxnSpPr>
        <p:spPr>
          <a:xfrm flipH="1">
            <a:off x="3723372" y="2473693"/>
            <a:ext cx="2244291" cy="7684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2D98EAD-572A-4345-ACB4-DD8AA6B6A8ED}"/>
              </a:ext>
            </a:extLst>
          </p:cNvPr>
          <p:cNvCxnSpPr>
            <a:cxnSpLocks/>
            <a:stCxn id="3" idx="2"/>
            <a:endCxn id="24" idx="0"/>
          </p:cNvCxnSpPr>
          <p:nvPr/>
        </p:nvCxnSpPr>
        <p:spPr>
          <a:xfrm>
            <a:off x="5967663" y="2473693"/>
            <a:ext cx="0" cy="7684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BB65666-C210-6543-B72F-8A5C0DBEA1B2}"/>
              </a:ext>
            </a:extLst>
          </p:cNvPr>
          <p:cNvCxnSpPr>
            <a:cxnSpLocks/>
            <a:stCxn id="3" idx="2"/>
            <a:endCxn id="25" idx="0"/>
          </p:cNvCxnSpPr>
          <p:nvPr/>
        </p:nvCxnSpPr>
        <p:spPr>
          <a:xfrm>
            <a:off x="5967663" y="2473693"/>
            <a:ext cx="2244291" cy="7684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983737-DFE5-1142-B3FD-F85C37F3055F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>
            <a:off x="8211954" y="3694497"/>
            <a:ext cx="1661962" cy="7525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6D2BB58-7392-FE48-B612-E450BCECBFFB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5821680" y="3694496"/>
            <a:ext cx="1501541" cy="7525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BFC940-9FF4-B04A-A782-C0F88739156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5078930" y="3694495"/>
            <a:ext cx="742750" cy="752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E610BBF-1FD4-8148-BE5C-73EC4459E80B}"/>
              </a:ext>
            </a:extLst>
          </p:cNvPr>
          <p:cNvCxnSpPr>
            <a:cxnSpLocks/>
          </p:cNvCxnSpPr>
          <p:nvPr/>
        </p:nvCxnSpPr>
        <p:spPr>
          <a:xfrm flipH="1">
            <a:off x="2780095" y="3710390"/>
            <a:ext cx="742750" cy="752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0BD30B9-3930-D142-BE01-A19D194CD674}"/>
              </a:ext>
            </a:extLst>
          </p:cNvPr>
          <p:cNvSpPr/>
          <p:nvPr/>
        </p:nvSpPr>
        <p:spPr>
          <a:xfrm>
            <a:off x="3145856" y="4706901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1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9625192-532D-7049-A8BC-66A9895D1133}"/>
              </a:ext>
            </a:extLst>
          </p:cNvPr>
          <p:cNvSpPr/>
          <p:nvPr/>
        </p:nvSpPr>
        <p:spPr>
          <a:xfrm>
            <a:off x="5477576" y="4721485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2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0F88813-BE57-0246-897A-FFFAEB93F65D}"/>
              </a:ext>
            </a:extLst>
          </p:cNvPr>
          <p:cNvSpPr/>
          <p:nvPr/>
        </p:nvSpPr>
        <p:spPr>
          <a:xfrm>
            <a:off x="10450630" y="4740882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4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CC4B741-D1E8-8343-820F-31FA77C87CFC}"/>
              </a:ext>
            </a:extLst>
          </p:cNvPr>
          <p:cNvSpPr/>
          <p:nvPr/>
        </p:nvSpPr>
        <p:spPr>
          <a:xfrm>
            <a:off x="5982101" y="3468303"/>
            <a:ext cx="1117334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h(2 || 3)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73A6A98C-042B-E841-A62B-05F6739816B1}"/>
              </a:ext>
            </a:extLst>
          </p:cNvPr>
          <p:cNvSpPr/>
          <p:nvPr/>
        </p:nvSpPr>
        <p:spPr>
          <a:xfrm>
            <a:off x="4122018" y="3449781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h(1)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F8244BAF-9153-854E-8558-3DEAB1435077}"/>
              </a:ext>
            </a:extLst>
          </p:cNvPr>
          <p:cNvSpPr/>
          <p:nvPr/>
        </p:nvSpPr>
        <p:spPr>
          <a:xfrm>
            <a:off x="8683592" y="3468303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h(4)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255C2EB5-2810-ED4F-A49B-C58825BD3263}"/>
              </a:ext>
            </a:extLst>
          </p:cNvPr>
          <p:cNvSpPr/>
          <p:nvPr/>
        </p:nvSpPr>
        <p:spPr>
          <a:xfrm>
            <a:off x="6508281" y="2194485"/>
            <a:ext cx="289880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h(h(1) || h(2 || 3) || h(4))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1818BCAB-FCED-F34E-869D-AC091B2F5F00}"/>
              </a:ext>
            </a:extLst>
          </p:cNvPr>
          <p:cNvSpPr/>
          <p:nvPr/>
        </p:nvSpPr>
        <p:spPr>
          <a:xfrm>
            <a:off x="6274067" y="4447018"/>
            <a:ext cx="2098308" cy="452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Block 3’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C14703B-EA84-D64E-96AB-E709155320AA}"/>
              </a:ext>
            </a:extLst>
          </p:cNvPr>
          <p:cNvSpPr/>
          <p:nvPr/>
        </p:nvSpPr>
        <p:spPr>
          <a:xfrm>
            <a:off x="7850204" y="4764799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3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67AFB2B-0D4B-4D45-8523-3ADBE401D7AA}"/>
              </a:ext>
            </a:extLst>
          </p:cNvPr>
          <p:cNvGrpSpPr/>
          <p:nvPr/>
        </p:nvGrpSpPr>
        <p:grpSpPr>
          <a:xfrm>
            <a:off x="5982100" y="2192771"/>
            <a:ext cx="3424989" cy="2955324"/>
            <a:chOff x="232611" y="-354354"/>
            <a:chExt cx="3424989" cy="2955324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7E4A0EE7-9F07-6D45-8281-8E34640013C2}"/>
                </a:ext>
              </a:extLst>
            </p:cNvPr>
            <p:cNvSpPr/>
            <p:nvPr/>
          </p:nvSpPr>
          <p:spPr>
            <a:xfrm>
              <a:off x="232611" y="919464"/>
              <a:ext cx="1117334" cy="38501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/>
                <a:t>h(2 || 3’)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E140497-B5D1-7C49-9D42-372252F76A47}"/>
                </a:ext>
              </a:extLst>
            </p:cNvPr>
            <p:cNvSpPr/>
            <p:nvPr/>
          </p:nvSpPr>
          <p:spPr>
            <a:xfrm>
              <a:off x="758791" y="-354354"/>
              <a:ext cx="2898809" cy="38501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/>
                <a:t>h(h(1) || h(2 || 3’) || h(4))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B75ABE2-6935-2549-8C27-30E3A0C29F2B}"/>
                </a:ext>
              </a:extLst>
            </p:cNvPr>
            <p:cNvSpPr/>
            <p:nvPr/>
          </p:nvSpPr>
          <p:spPr>
            <a:xfrm>
              <a:off x="2100714" y="2215960"/>
              <a:ext cx="723499" cy="38501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/>
                <a:t>3’</a:t>
              </a:r>
            </a:p>
          </p:txBody>
        </p:sp>
      </p:grp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CB754453-48F2-CC47-B484-8CF148A5C801}"/>
              </a:ext>
            </a:extLst>
          </p:cNvPr>
          <p:cNvSpPr/>
          <p:nvPr/>
        </p:nvSpPr>
        <p:spPr>
          <a:xfrm>
            <a:off x="8464618" y="1387493"/>
            <a:ext cx="2889182" cy="606392"/>
          </a:xfrm>
          <a:prstGeom prst="wedgeRoundRectCallout">
            <a:avLst>
              <a:gd name="adj1" fmla="val -36905"/>
              <a:gd name="adj2" fmla="val 8789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Root digest is a digest of the entire state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BB2377E7-4E0D-D84B-A5E9-97AB59238F14}"/>
              </a:ext>
            </a:extLst>
          </p:cNvPr>
          <p:cNvSpPr/>
          <p:nvPr/>
        </p:nvSpPr>
        <p:spPr>
          <a:xfrm>
            <a:off x="1651262" y="5636038"/>
            <a:ext cx="8889477" cy="66869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Only log(n) digests have to be recomputed when a state component changes</a:t>
            </a:r>
          </a:p>
        </p:txBody>
      </p:sp>
    </p:spTree>
    <p:extLst>
      <p:ext uri="{BB962C8B-B14F-4D97-AF65-F5344CB8AC3E}">
        <p14:creationId xmlns:p14="http://schemas.microsoft.com/office/powerpoint/2010/main" val="352698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47" grpId="0" animBg="1"/>
      <p:bldP spid="53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PBFT may execute a command multiple 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3BFAA-CE05-FB46-8BA4-CC7E478B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2179775"/>
            <a:ext cx="641809" cy="6418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A5ED22-B504-B746-9BF2-211C68F0069D}"/>
              </a:ext>
            </a:extLst>
          </p:cNvPr>
          <p:cNvCxnSpPr/>
          <p:nvPr/>
        </p:nvCxnSpPr>
        <p:spPr>
          <a:xfrm>
            <a:off x="2690566" y="250316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1A8FD4-2D9D-5346-AFDB-36CC8C351B89}"/>
              </a:ext>
            </a:extLst>
          </p:cNvPr>
          <p:cNvGrpSpPr/>
          <p:nvPr/>
        </p:nvGrpSpPr>
        <p:grpSpPr>
          <a:xfrm>
            <a:off x="1313465" y="3534438"/>
            <a:ext cx="9239055" cy="181850"/>
            <a:chOff x="1313465" y="3534438"/>
            <a:chExt cx="9239055" cy="1818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5DFB2B-46F4-1C43-823A-59F45D1DD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9B47EBC-57D8-AF42-93F9-9AE5D22A2543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C1A9E-2B25-A149-A1D0-2B57AB75CE21}"/>
              </a:ext>
            </a:extLst>
          </p:cNvPr>
          <p:cNvGrpSpPr/>
          <p:nvPr/>
        </p:nvGrpSpPr>
        <p:grpSpPr>
          <a:xfrm>
            <a:off x="1313465" y="3880922"/>
            <a:ext cx="9239055" cy="181850"/>
            <a:chOff x="1313465" y="3534438"/>
            <a:chExt cx="9239055" cy="1818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E47795-ED9D-B045-9775-51E4FBE85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738670-1FBD-364B-8C2E-5202D3FF0B9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6F79AF-4D72-4141-8961-03910B5D0EF4}"/>
              </a:ext>
            </a:extLst>
          </p:cNvPr>
          <p:cNvGrpSpPr/>
          <p:nvPr/>
        </p:nvGrpSpPr>
        <p:grpSpPr>
          <a:xfrm>
            <a:off x="1313465" y="4227406"/>
            <a:ext cx="9239055" cy="181850"/>
            <a:chOff x="1313465" y="3534438"/>
            <a:chExt cx="9239055" cy="1818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76186C-696C-794A-B269-A6EBA7804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2A9B011-1A09-A546-8AA8-85C136B30003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A62C61-A356-4A4A-8DCC-F1CBE2A69337}"/>
              </a:ext>
            </a:extLst>
          </p:cNvPr>
          <p:cNvGrpSpPr/>
          <p:nvPr/>
        </p:nvGrpSpPr>
        <p:grpSpPr>
          <a:xfrm>
            <a:off x="1313465" y="4573890"/>
            <a:ext cx="9239055" cy="181850"/>
            <a:chOff x="1313465" y="3534438"/>
            <a:chExt cx="9239055" cy="1818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5BE7402-D0EF-DC42-A80B-C32F104FE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C6CB3C6-E89E-DA4D-9DE9-5C8AF82ED95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C28927-DCE9-C440-BDCE-6B2D14BA2FF7}"/>
              </a:ext>
            </a:extLst>
          </p:cNvPr>
          <p:cNvGrpSpPr/>
          <p:nvPr/>
        </p:nvGrpSpPr>
        <p:grpSpPr>
          <a:xfrm>
            <a:off x="1313465" y="4920374"/>
            <a:ext cx="9239055" cy="181850"/>
            <a:chOff x="1313465" y="3534438"/>
            <a:chExt cx="9239055" cy="18185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C8E3DCC-F7F9-CD46-BA08-B0AF5BEED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BE3DEF1-612F-D444-AFDF-24A5F78D5906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796780-3B91-FC45-839E-029B1F9B90B5}"/>
              </a:ext>
            </a:extLst>
          </p:cNvPr>
          <p:cNvCxnSpPr>
            <a:cxnSpLocks/>
          </p:cNvCxnSpPr>
          <p:nvPr/>
        </p:nvCxnSpPr>
        <p:spPr>
          <a:xfrm>
            <a:off x="2950587" y="2511589"/>
            <a:ext cx="433636" cy="1113774"/>
          </a:xfrm>
          <a:prstGeom prst="straightConnector1">
            <a:avLst/>
          </a:prstGeom>
          <a:ln w="1905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2CA4767-4760-8E4E-8E8A-63E98A3AB63E}"/>
              </a:ext>
            </a:extLst>
          </p:cNvPr>
          <p:cNvCxnSpPr>
            <a:cxnSpLocks/>
          </p:cNvCxnSpPr>
          <p:nvPr/>
        </p:nvCxnSpPr>
        <p:spPr>
          <a:xfrm>
            <a:off x="3865779" y="2511589"/>
            <a:ext cx="583673" cy="1460258"/>
          </a:xfrm>
          <a:prstGeom prst="straightConnector1">
            <a:avLst/>
          </a:prstGeom>
          <a:ln w="1905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loud Callout 29">
            <a:extLst>
              <a:ext uri="{FF2B5EF4-FFF2-40B4-BE49-F238E27FC236}">
                <a16:creationId xmlns:a16="http://schemas.microsoft.com/office/drawing/2014/main" id="{A57643A0-A169-D044-AECF-48384FC2F50E}"/>
              </a:ext>
            </a:extLst>
          </p:cNvPr>
          <p:cNvSpPr/>
          <p:nvPr/>
        </p:nvSpPr>
        <p:spPr>
          <a:xfrm>
            <a:off x="2209009" y="1451728"/>
            <a:ext cx="6020591" cy="886805"/>
          </a:xfrm>
          <a:prstGeom prst="cloudCallout">
            <a:avLst>
              <a:gd name="adj1" fmla="val -53284"/>
              <a:gd name="adj2" fmla="val 5996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Maybe my preferred leader is faulty and I need to send to another replica</a:t>
            </a:r>
          </a:p>
        </p:txBody>
      </p:sp>
      <p:sp>
        <p:nvSpPr>
          <p:cNvPr id="31" name="Vertical Scroll 30">
            <a:extLst>
              <a:ext uri="{FF2B5EF4-FFF2-40B4-BE49-F238E27FC236}">
                <a16:creationId xmlns:a16="http://schemas.microsoft.com/office/drawing/2014/main" id="{A59E12A8-4B0E-2E43-83FB-12C0606584AB}"/>
              </a:ext>
            </a:extLst>
          </p:cNvPr>
          <p:cNvSpPr/>
          <p:nvPr/>
        </p:nvSpPr>
        <p:spPr>
          <a:xfrm>
            <a:off x="2478467" y="5241380"/>
            <a:ext cx="1443873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increment A</a:t>
            </a:r>
          </a:p>
        </p:txBody>
      </p:sp>
      <p:sp>
        <p:nvSpPr>
          <p:cNvPr id="32" name="Vertical Scroll 31">
            <a:extLst>
              <a:ext uri="{FF2B5EF4-FFF2-40B4-BE49-F238E27FC236}">
                <a16:creationId xmlns:a16="http://schemas.microsoft.com/office/drawing/2014/main" id="{658BF50C-6901-C048-8008-FE0609C4D960}"/>
              </a:ext>
            </a:extLst>
          </p:cNvPr>
          <p:cNvSpPr/>
          <p:nvPr/>
        </p:nvSpPr>
        <p:spPr>
          <a:xfrm>
            <a:off x="3922340" y="5241380"/>
            <a:ext cx="1443873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increment A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F7D5F0F-2302-EF47-A36C-D8C0AD6BCA16}"/>
              </a:ext>
            </a:extLst>
          </p:cNvPr>
          <p:cNvSpPr/>
          <p:nvPr/>
        </p:nvSpPr>
        <p:spPr>
          <a:xfrm>
            <a:off x="6344239" y="5271983"/>
            <a:ext cx="4102230" cy="93247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Bad outcome:  Could increment A twice!</a:t>
            </a:r>
          </a:p>
        </p:txBody>
      </p:sp>
    </p:spTree>
    <p:extLst>
      <p:ext uri="{BB962C8B-B14F-4D97-AF65-F5344CB8AC3E}">
        <p14:creationId xmlns:p14="http://schemas.microsoft.com/office/powerpoint/2010/main" val="202917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PBFT achieves exactly-once semantics by attaching a timestamp to each message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3BFAA-CE05-FB46-8BA4-CC7E478B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2179775"/>
            <a:ext cx="641809" cy="6418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A5ED22-B504-B746-9BF2-211C68F0069D}"/>
              </a:ext>
            </a:extLst>
          </p:cNvPr>
          <p:cNvCxnSpPr/>
          <p:nvPr/>
        </p:nvCxnSpPr>
        <p:spPr>
          <a:xfrm>
            <a:off x="2690566" y="250316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1A8FD4-2D9D-5346-AFDB-36CC8C351B89}"/>
              </a:ext>
            </a:extLst>
          </p:cNvPr>
          <p:cNvGrpSpPr/>
          <p:nvPr/>
        </p:nvGrpSpPr>
        <p:grpSpPr>
          <a:xfrm>
            <a:off x="1313465" y="3534438"/>
            <a:ext cx="9239055" cy="181850"/>
            <a:chOff x="1313465" y="3534438"/>
            <a:chExt cx="9239055" cy="1818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5DFB2B-46F4-1C43-823A-59F45D1DD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9B47EBC-57D8-AF42-93F9-9AE5D22A2543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C1A9E-2B25-A149-A1D0-2B57AB75CE21}"/>
              </a:ext>
            </a:extLst>
          </p:cNvPr>
          <p:cNvGrpSpPr/>
          <p:nvPr/>
        </p:nvGrpSpPr>
        <p:grpSpPr>
          <a:xfrm>
            <a:off x="1313465" y="3880922"/>
            <a:ext cx="9239055" cy="181850"/>
            <a:chOff x="1313465" y="3534438"/>
            <a:chExt cx="9239055" cy="1818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E47795-ED9D-B045-9775-51E4FBE85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738670-1FBD-364B-8C2E-5202D3FF0B9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6F79AF-4D72-4141-8961-03910B5D0EF4}"/>
              </a:ext>
            </a:extLst>
          </p:cNvPr>
          <p:cNvGrpSpPr/>
          <p:nvPr/>
        </p:nvGrpSpPr>
        <p:grpSpPr>
          <a:xfrm>
            <a:off x="1313465" y="4227406"/>
            <a:ext cx="9239055" cy="181850"/>
            <a:chOff x="1313465" y="3534438"/>
            <a:chExt cx="9239055" cy="1818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76186C-696C-794A-B269-A6EBA7804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2A9B011-1A09-A546-8AA8-85C136B30003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A62C61-A356-4A4A-8DCC-F1CBE2A69337}"/>
              </a:ext>
            </a:extLst>
          </p:cNvPr>
          <p:cNvGrpSpPr/>
          <p:nvPr/>
        </p:nvGrpSpPr>
        <p:grpSpPr>
          <a:xfrm>
            <a:off x="1313465" y="4573890"/>
            <a:ext cx="9239055" cy="181850"/>
            <a:chOff x="1313465" y="3534438"/>
            <a:chExt cx="9239055" cy="1818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5BE7402-D0EF-DC42-A80B-C32F104FE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C6CB3C6-E89E-DA4D-9DE9-5C8AF82ED95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C28927-DCE9-C440-BDCE-6B2D14BA2FF7}"/>
              </a:ext>
            </a:extLst>
          </p:cNvPr>
          <p:cNvGrpSpPr/>
          <p:nvPr/>
        </p:nvGrpSpPr>
        <p:grpSpPr>
          <a:xfrm>
            <a:off x="1313465" y="4920374"/>
            <a:ext cx="9239055" cy="181850"/>
            <a:chOff x="1313465" y="3534438"/>
            <a:chExt cx="9239055" cy="18185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C8E3DCC-F7F9-CD46-BA08-B0AF5BEED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BE3DEF1-612F-D444-AFDF-24A5F78D5906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796780-3B91-FC45-839E-029B1F9B90B5}"/>
              </a:ext>
            </a:extLst>
          </p:cNvPr>
          <p:cNvCxnSpPr>
            <a:cxnSpLocks/>
          </p:cNvCxnSpPr>
          <p:nvPr/>
        </p:nvCxnSpPr>
        <p:spPr>
          <a:xfrm>
            <a:off x="2950587" y="2511589"/>
            <a:ext cx="433636" cy="1113774"/>
          </a:xfrm>
          <a:prstGeom prst="straightConnector1">
            <a:avLst/>
          </a:prstGeom>
          <a:ln w="1905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2CA4767-4760-8E4E-8E8A-63E98A3AB63E}"/>
              </a:ext>
            </a:extLst>
          </p:cNvPr>
          <p:cNvCxnSpPr>
            <a:cxnSpLocks/>
          </p:cNvCxnSpPr>
          <p:nvPr/>
        </p:nvCxnSpPr>
        <p:spPr>
          <a:xfrm>
            <a:off x="3865779" y="2511589"/>
            <a:ext cx="583673" cy="1460258"/>
          </a:xfrm>
          <a:prstGeom prst="straightConnector1">
            <a:avLst/>
          </a:prstGeom>
          <a:ln w="1905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Vertical Scroll 30">
            <a:extLst>
              <a:ext uri="{FF2B5EF4-FFF2-40B4-BE49-F238E27FC236}">
                <a16:creationId xmlns:a16="http://schemas.microsoft.com/office/drawing/2014/main" id="{A59E12A8-4B0E-2E43-83FB-12C0606584AB}"/>
              </a:ext>
            </a:extLst>
          </p:cNvPr>
          <p:cNvSpPr/>
          <p:nvPr/>
        </p:nvSpPr>
        <p:spPr>
          <a:xfrm>
            <a:off x="745919" y="5266858"/>
            <a:ext cx="8234452" cy="131342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request at time 17 from client C1:</a:t>
            </a:r>
          </a:p>
          <a:p>
            <a:pPr algn="ctr"/>
            <a:r>
              <a:rPr lang="en-US"/>
              <a:t>if you’ve already executed request &lt;C1, 17&gt;, just re-send the reply to that request;</a:t>
            </a:r>
          </a:p>
          <a:p>
            <a:pPr algn="ctr"/>
            <a:r>
              <a:rPr lang="en-US"/>
              <a:t>otherwise, increment A</a:t>
            </a:r>
          </a:p>
        </p:txBody>
      </p:sp>
    </p:spTree>
    <p:extLst>
      <p:ext uri="{BB962C8B-B14F-4D97-AF65-F5344CB8AC3E}">
        <p14:creationId xmlns:p14="http://schemas.microsoft.com/office/powerpoint/2010/main" val="152404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Pre-prepare phase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CA29D3-D5FD-3842-A3DE-B518562D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1833265"/>
            <a:ext cx="641809" cy="64180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97AFC4-EAE0-1B4F-A768-D2DC35B2AE5B}"/>
              </a:ext>
            </a:extLst>
          </p:cNvPr>
          <p:cNvCxnSpPr/>
          <p:nvPr/>
        </p:nvCxnSpPr>
        <p:spPr>
          <a:xfrm>
            <a:off x="2690566" y="215665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082B49-35CD-494B-BDE2-89F0502FB421}"/>
              </a:ext>
            </a:extLst>
          </p:cNvPr>
          <p:cNvGrpSpPr/>
          <p:nvPr/>
        </p:nvGrpSpPr>
        <p:grpSpPr>
          <a:xfrm>
            <a:off x="1313465" y="3187928"/>
            <a:ext cx="9239055" cy="181850"/>
            <a:chOff x="1313465" y="3534438"/>
            <a:chExt cx="9239055" cy="1818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DE6F84-3CA5-8F40-AD72-AC681521F14D}"/>
              </a:ext>
            </a:extLst>
          </p:cNvPr>
          <p:cNvGrpSpPr/>
          <p:nvPr/>
        </p:nvGrpSpPr>
        <p:grpSpPr>
          <a:xfrm>
            <a:off x="1313465" y="3534412"/>
            <a:ext cx="9239055" cy="181850"/>
            <a:chOff x="1313465" y="3534438"/>
            <a:chExt cx="9239055" cy="1818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FA613D-E047-AF48-9AE3-85633D2D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6A912A-9C9F-9E4F-A579-6E17561410E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3880896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9E5FB9-4E38-5746-B855-CA7DFC422A0F}"/>
              </a:ext>
            </a:extLst>
          </p:cNvPr>
          <p:cNvGrpSpPr/>
          <p:nvPr/>
        </p:nvGrpSpPr>
        <p:grpSpPr>
          <a:xfrm>
            <a:off x="1313465" y="4227380"/>
            <a:ext cx="9239055" cy="181850"/>
            <a:chOff x="1313465" y="3534438"/>
            <a:chExt cx="9239055" cy="1818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4EE47EC-D530-2B47-8618-2CDE3F702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51FCBE-F463-B040-A654-74C4BEC3BA80}"/>
              </a:ext>
            </a:extLst>
          </p:cNvPr>
          <p:cNvCxnSpPr>
            <a:cxnSpLocks/>
          </p:cNvCxnSpPr>
          <p:nvPr/>
        </p:nvCxnSpPr>
        <p:spPr>
          <a:xfrm>
            <a:off x="2976508" y="2174053"/>
            <a:ext cx="584462" cy="110480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E7453B9C-C56B-5645-B9B1-5172A85001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2726453"/>
            <a:ext cx="581930" cy="5046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ABC817C-6CDC-D242-8404-73291938F18E}"/>
              </a:ext>
            </a:extLst>
          </p:cNvPr>
          <p:cNvGrpSpPr/>
          <p:nvPr/>
        </p:nvGrpSpPr>
        <p:grpSpPr>
          <a:xfrm>
            <a:off x="3647543" y="3278851"/>
            <a:ext cx="284821" cy="1055685"/>
            <a:chOff x="3686043" y="3625361"/>
            <a:chExt cx="284821" cy="1055685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0125C4E-0E45-E54D-BF73-649746A06BB2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3"/>
              <a:ext cx="284821" cy="36271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CF7F7A0-3774-EF46-9871-2B08092F0EA6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2"/>
              <a:ext cx="284821" cy="70920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074A998-42CF-FB45-A2A3-6295C065293F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1"/>
              <a:ext cx="284821" cy="1055685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B285A3E-6A3A-EA4F-8DA8-BB1F49EE429E}"/>
              </a:ext>
            </a:extLst>
          </p:cNvPr>
          <p:cNvSpPr/>
          <p:nvPr/>
        </p:nvSpPr>
        <p:spPr>
          <a:xfrm>
            <a:off x="1651262" y="4980666"/>
            <a:ext cx="8889477" cy="93247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Primary sends a pre-prepare message to all replicas.</a:t>
            </a:r>
          </a:p>
        </p:txBody>
      </p:sp>
    </p:spTree>
    <p:extLst>
      <p:ext uri="{BB962C8B-B14F-4D97-AF65-F5344CB8AC3E}">
        <p14:creationId xmlns:p14="http://schemas.microsoft.com/office/powerpoint/2010/main" val="23925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phase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CA29D3-D5FD-3842-A3DE-B518562D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1833265"/>
            <a:ext cx="641809" cy="64180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97AFC4-EAE0-1B4F-A768-D2DC35B2AE5B}"/>
              </a:ext>
            </a:extLst>
          </p:cNvPr>
          <p:cNvCxnSpPr/>
          <p:nvPr/>
        </p:nvCxnSpPr>
        <p:spPr>
          <a:xfrm>
            <a:off x="2690566" y="215665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082B49-35CD-494B-BDE2-89F0502FB421}"/>
              </a:ext>
            </a:extLst>
          </p:cNvPr>
          <p:cNvGrpSpPr/>
          <p:nvPr/>
        </p:nvGrpSpPr>
        <p:grpSpPr>
          <a:xfrm>
            <a:off x="1313465" y="3187928"/>
            <a:ext cx="9239055" cy="181850"/>
            <a:chOff x="1313465" y="3534438"/>
            <a:chExt cx="9239055" cy="1818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DE6F84-3CA5-8F40-AD72-AC681521F14D}"/>
              </a:ext>
            </a:extLst>
          </p:cNvPr>
          <p:cNvGrpSpPr/>
          <p:nvPr/>
        </p:nvGrpSpPr>
        <p:grpSpPr>
          <a:xfrm>
            <a:off x="1313465" y="3534412"/>
            <a:ext cx="9239055" cy="181850"/>
            <a:chOff x="1313465" y="3534438"/>
            <a:chExt cx="9239055" cy="1818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FA613D-E047-AF48-9AE3-85633D2D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6A912A-9C9F-9E4F-A579-6E17561410E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3880896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9E5FB9-4E38-5746-B855-CA7DFC422A0F}"/>
              </a:ext>
            </a:extLst>
          </p:cNvPr>
          <p:cNvGrpSpPr/>
          <p:nvPr/>
        </p:nvGrpSpPr>
        <p:grpSpPr>
          <a:xfrm>
            <a:off x="1313465" y="4227380"/>
            <a:ext cx="9239055" cy="181850"/>
            <a:chOff x="1313465" y="3534438"/>
            <a:chExt cx="9239055" cy="1818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4EE47EC-D530-2B47-8618-2CDE3F702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51FCBE-F463-B040-A654-74C4BEC3BA80}"/>
              </a:ext>
            </a:extLst>
          </p:cNvPr>
          <p:cNvCxnSpPr>
            <a:cxnSpLocks/>
          </p:cNvCxnSpPr>
          <p:nvPr/>
        </p:nvCxnSpPr>
        <p:spPr>
          <a:xfrm>
            <a:off x="2976508" y="2174053"/>
            <a:ext cx="584462" cy="110480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E7453B9C-C56B-5645-B9B1-5172A85001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2726453"/>
            <a:ext cx="581930" cy="5046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ABC817C-6CDC-D242-8404-73291938F18E}"/>
              </a:ext>
            </a:extLst>
          </p:cNvPr>
          <p:cNvGrpSpPr/>
          <p:nvPr/>
        </p:nvGrpSpPr>
        <p:grpSpPr>
          <a:xfrm>
            <a:off x="3647543" y="3278851"/>
            <a:ext cx="284821" cy="1055685"/>
            <a:chOff x="3686043" y="3625361"/>
            <a:chExt cx="284821" cy="1055685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0125C4E-0E45-E54D-BF73-649746A06BB2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3"/>
              <a:ext cx="284821" cy="36271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CF7F7A0-3774-EF46-9871-2B08092F0EA6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2"/>
              <a:ext cx="284821" cy="70920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074A998-42CF-FB45-A2A3-6295C065293F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1"/>
              <a:ext cx="284821" cy="1055685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367781-D383-0B42-BF81-77D5A43A6CD4}"/>
              </a:ext>
            </a:extLst>
          </p:cNvPr>
          <p:cNvGrpSpPr/>
          <p:nvPr/>
        </p:nvGrpSpPr>
        <p:grpSpPr>
          <a:xfrm>
            <a:off x="4135962" y="3251916"/>
            <a:ext cx="331889" cy="1082619"/>
            <a:chOff x="4135962" y="3251916"/>
            <a:chExt cx="331889" cy="108261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2FFE3D0-286F-8A4C-A7B1-4DFAF13C3289}"/>
                </a:ext>
              </a:extLst>
            </p:cNvPr>
            <p:cNvGrpSpPr/>
            <p:nvPr/>
          </p:nvGrpSpPr>
          <p:grpSpPr>
            <a:xfrm>
              <a:off x="4135962" y="3261458"/>
              <a:ext cx="331889" cy="1073077"/>
              <a:chOff x="4328468" y="3261458"/>
              <a:chExt cx="331889" cy="1073077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0853CA7-ACA7-0F4D-B13C-E615AF8AA8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8468" y="3261458"/>
                <a:ext cx="331889" cy="380110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A12B1A7-90A7-9541-B008-E6227E9E6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8468" y="3641568"/>
                <a:ext cx="331889" cy="346484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39561D6-F5C2-124C-B661-7C828568E3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8468" y="3625336"/>
                <a:ext cx="331889" cy="709199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539C46-4D11-9C42-97AD-18EA86CB6AE9}"/>
                </a:ext>
              </a:extLst>
            </p:cNvPr>
            <p:cNvGrpSpPr/>
            <p:nvPr/>
          </p:nvGrpSpPr>
          <p:grpSpPr>
            <a:xfrm>
              <a:off x="4135962" y="3251916"/>
              <a:ext cx="308354" cy="1073077"/>
              <a:chOff x="4999503" y="3251916"/>
              <a:chExt cx="308354" cy="1073077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B4B5A15-4A68-B340-8C98-7F876DAF8A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9503" y="3251916"/>
                <a:ext cx="308354" cy="736136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F32052C5-FEFF-0B43-8719-DF16062339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9503" y="3609105"/>
                <a:ext cx="308354" cy="37894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EB4F3B7-C876-6049-ADB0-8D9ACC6D96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99503" y="3971821"/>
                <a:ext cx="308354" cy="353172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F73D83-6BC2-934F-A0EB-F40E3ABB5BB1}"/>
                </a:ext>
              </a:extLst>
            </p:cNvPr>
            <p:cNvGrpSpPr/>
            <p:nvPr/>
          </p:nvGrpSpPr>
          <p:grpSpPr>
            <a:xfrm>
              <a:off x="4135962" y="3251916"/>
              <a:ext cx="308354" cy="1082619"/>
              <a:chOff x="5492826" y="3251916"/>
              <a:chExt cx="308354" cy="1082619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3914D2AB-1270-6340-970A-23D58F4F16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251916"/>
                <a:ext cx="308354" cy="1050159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791BECA1-FC9C-0D42-B359-F9025E07BA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609106"/>
                <a:ext cx="308354" cy="71588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BB4D79B-02F8-DA45-9303-E38F45C65B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976592"/>
                <a:ext cx="296587" cy="357943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B54F04F0-9BF6-B843-9156-D1DB67DF46F5}"/>
              </a:ext>
            </a:extLst>
          </p:cNvPr>
          <p:cNvSpPr/>
          <p:nvPr/>
        </p:nvSpPr>
        <p:spPr>
          <a:xfrm>
            <a:off x="838201" y="4695605"/>
            <a:ext cx="10278978" cy="60198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Each backup broadcasts a prepare to all replicas.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EAFA22F-AF32-B84F-AE93-2586137DF7B7}"/>
              </a:ext>
            </a:extLst>
          </p:cNvPr>
          <p:cNvSpPr/>
          <p:nvPr/>
        </p:nvSpPr>
        <p:spPr>
          <a:xfrm>
            <a:off x="838200" y="5524987"/>
            <a:ext cx="10278978" cy="848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Rationale:  Primary can’t be trusted to send the same command to everyone for a given slot.  The broadcast ensures that after phase 2, everyone is confident the command is the only one prepared in its slot.</a:t>
            </a:r>
          </a:p>
        </p:txBody>
      </p:sp>
    </p:spTree>
    <p:extLst>
      <p:ext uri="{BB962C8B-B14F-4D97-AF65-F5344CB8AC3E}">
        <p14:creationId xmlns:p14="http://schemas.microsoft.com/office/powerpoint/2010/main" val="369891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Commit phase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CA29D3-D5FD-3842-A3DE-B518562D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1833265"/>
            <a:ext cx="641809" cy="64180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97AFC4-EAE0-1B4F-A768-D2DC35B2AE5B}"/>
              </a:ext>
            </a:extLst>
          </p:cNvPr>
          <p:cNvCxnSpPr/>
          <p:nvPr/>
        </p:nvCxnSpPr>
        <p:spPr>
          <a:xfrm>
            <a:off x="2690566" y="215665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082B49-35CD-494B-BDE2-89F0502FB421}"/>
              </a:ext>
            </a:extLst>
          </p:cNvPr>
          <p:cNvGrpSpPr/>
          <p:nvPr/>
        </p:nvGrpSpPr>
        <p:grpSpPr>
          <a:xfrm>
            <a:off x="1313465" y="3187928"/>
            <a:ext cx="9239055" cy="181850"/>
            <a:chOff x="1313465" y="3534438"/>
            <a:chExt cx="9239055" cy="1818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DE6F84-3CA5-8F40-AD72-AC681521F14D}"/>
              </a:ext>
            </a:extLst>
          </p:cNvPr>
          <p:cNvGrpSpPr/>
          <p:nvPr/>
        </p:nvGrpSpPr>
        <p:grpSpPr>
          <a:xfrm>
            <a:off x="1313465" y="3534412"/>
            <a:ext cx="9239055" cy="181850"/>
            <a:chOff x="1313465" y="3534438"/>
            <a:chExt cx="9239055" cy="1818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FA613D-E047-AF48-9AE3-85633D2D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6A912A-9C9F-9E4F-A579-6E17561410E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3880896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9E5FB9-4E38-5746-B855-CA7DFC422A0F}"/>
              </a:ext>
            </a:extLst>
          </p:cNvPr>
          <p:cNvGrpSpPr/>
          <p:nvPr/>
        </p:nvGrpSpPr>
        <p:grpSpPr>
          <a:xfrm>
            <a:off x="1313465" y="4227380"/>
            <a:ext cx="9239055" cy="181850"/>
            <a:chOff x="1313465" y="3534438"/>
            <a:chExt cx="9239055" cy="1818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4EE47EC-D530-2B47-8618-2CDE3F702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51FCBE-F463-B040-A654-74C4BEC3BA80}"/>
              </a:ext>
            </a:extLst>
          </p:cNvPr>
          <p:cNvCxnSpPr>
            <a:cxnSpLocks/>
          </p:cNvCxnSpPr>
          <p:nvPr/>
        </p:nvCxnSpPr>
        <p:spPr>
          <a:xfrm>
            <a:off x="2976508" y="2174053"/>
            <a:ext cx="584462" cy="110480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E7453B9C-C56B-5645-B9B1-5172A85001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2726453"/>
            <a:ext cx="581930" cy="5046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ABC817C-6CDC-D242-8404-73291938F18E}"/>
              </a:ext>
            </a:extLst>
          </p:cNvPr>
          <p:cNvGrpSpPr/>
          <p:nvPr/>
        </p:nvGrpSpPr>
        <p:grpSpPr>
          <a:xfrm>
            <a:off x="3647543" y="3278851"/>
            <a:ext cx="284821" cy="1055685"/>
            <a:chOff x="3686043" y="3625361"/>
            <a:chExt cx="284821" cy="1055685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0125C4E-0E45-E54D-BF73-649746A06BB2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3"/>
              <a:ext cx="284821" cy="36271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CF7F7A0-3774-EF46-9871-2B08092F0EA6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2"/>
              <a:ext cx="284821" cy="70920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074A998-42CF-FB45-A2A3-6295C065293F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1"/>
              <a:ext cx="284821" cy="1055685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367781-D383-0B42-BF81-77D5A43A6CD4}"/>
              </a:ext>
            </a:extLst>
          </p:cNvPr>
          <p:cNvGrpSpPr/>
          <p:nvPr/>
        </p:nvGrpSpPr>
        <p:grpSpPr>
          <a:xfrm>
            <a:off x="4135962" y="3251916"/>
            <a:ext cx="331889" cy="1082619"/>
            <a:chOff x="4135962" y="3251916"/>
            <a:chExt cx="331889" cy="108261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2FFE3D0-286F-8A4C-A7B1-4DFAF13C3289}"/>
                </a:ext>
              </a:extLst>
            </p:cNvPr>
            <p:cNvGrpSpPr/>
            <p:nvPr/>
          </p:nvGrpSpPr>
          <p:grpSpPr>
            <a:xfrm>
              <a:off x="4135962" y="3261458"/>
              <a:ext cx="331889" cy="1073077"/>
              <a:chOff x="4328468" y="3261458"/>
              <a:chExt cx="331889" cy="1073077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0853CA7-ACA7-0F4D-B13C-E615AF8AA8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8468" y="3261458"/>
                <a:ext cx="331889" cy="380110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A12B1A7-90A7-9541-B008-E6227E9E6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8468" y="3641568"/>
                <a:ext cx="331889" cy="346484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39561D6-F5C2-124C-B661-7C828568E3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8468" y="3625336"/>
                <a:ext cx="331889" cy="709199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539C46-4D11-9C42-97AD-18EA86CB6AE9}"/>
                </a:ext>
              </a:extLst>
            </p:cNvPr>
            <p:cNvGrpSpPr/>
            <p:nvPr/>
          </p:nvGrpSpPr>
          <p:grpSpPr>
            <a:xfrm>
              <a:off x="4135962" y="3251916"/>
              <a:ext cx="308354" cy="1073077"/>
              <a:chOff x="4999503" y="3251916"/>
              <a:chExt cx="308354" cy="1073077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B4B5A15-4A68-B340-8C98-7F876DAF8A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9503" y="3251916"/>
                <a:ext cx="308354" cy="736136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F32052C5-FEFF-0B43-8719-DF16062339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9503" y="3609105"/>
                <a:ext cx="308354" cy="37894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EB4F3B7-C876-6049-ADB0-8D9ACC6D96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99503" y="3971821"/>
                <a:ext cx="308354" cy="353172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F73D83-6BC2-934F-A0EB-F40E3ABB5BB1}"/>
                </a:ext>
              </a:extLst>
            </p:cNvPr>
            <p:cNvGrpSpPr/>
            <p:nvPr/>
          </p:nvGrpSpPr>
          <p:grpSpPr>
            <a:xfrm>
              <a:off x="4135962" y="3251916"/>
              <a:ext cx="308354" cy="1082619"/>
              <a:chOff x="5492826" y="3251916"/>
              <a:chExt cx="308354" cy="1082619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3914D2AB-1270-6340-970A-23D58F4F16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251916"/>
                <a:ext cx="308354" cy="1050159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791BECA1-FC9C-0D42-B359-F9025E07BA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609106"/>
                <a:ext cx="308354" cy="71588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BB4D79B-02F8-DA45-9303-E38F45C65B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976592"/>
                <a:ext cx="296587" cy="357943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B54F04F0-9BF6-B843-9156-D1DB67DF46F5}"/>
              </a:ext>
            </a:extLst>
          </p:cNvPr>
          <p:cNvSpPr/>
          <p:nvPr/>
        </p:nvSpPr>
        <p:spPr>
          <a:xfrm>
            <a:off x="838201" y="4695605"/>
            <a:ext cx="10278978" cy="60198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Each replica broadcasts a commit to all replicas.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EAFA22F-AF32-B84F-AE93-2586137DF7B7}"/>
              </a:ext>
            </a:extLst>
          </p:cNvPr>
          <p:cNvSpPr/>
          <p:nvPr/>
        </p:nvSpPr>
        <p:spPr>
          <a:xfrm>
            <a:off x="838200" y="5524987"/>
            <a:ext cx="10278978" cy="848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Rationale:  Just as in Paxos, the commit phase ensures that, even if two views prepare different commands, no two views commit different commands.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201E4D-A76D-5042-831D-CDEF5C7DBDD3}"/>
              </a:ext>
            </a:extLst>
          </p:cNvPr>
          <p:cNvGrpSpPr/>
          <p:nvPr/>
        </p:nvGrpSpPr>
        <p:grpSpPr>
          <a:xfrm>
            <a:off x="4661824" y="3261458"/>
            <a:ext cx="341514" cy="1082619"/>
            <a:chOff x="4661824" y="3261458"/>
            <a:chExt cx="341514" cy="108261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7CAFB7C-4879-7540-9D86-322DD0EDF934}"/>
                </a:ext>
              </a:extLst>
            </p:cNvPr>
            <p:cNvGrpSpPr/>
            <p:nvPr/>
          </p:nvGrpSpPr>
          <p:grpSpPr>
            <a:xfrm>
              <a:off x="4671449" y="3271000"/>
              <a:ext cx="331889" cy="1073077"/>
              <a:chOff x="4328468" y="3261458"/>
              <a:chExt cx="331889" cy="1073077"/>
            </a:xfrm>
          </p:grpSpPr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4AD38821-9FA1-044F-8C15-602267691B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8468" y="3261458"/>
                <a:ext cx="331889" cy="380110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1805593B-DBC8-CE41-BCB3-24409D0512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8468" y="3641568"/>
                <a:ext cx="331889" cy="346484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1C1FEA75-540A-3D4F-A129-6C92FD7EC3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8468" y="3625336"/>
                <a:ext cx="331889" cy="709199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E44025A-3B48-794F-9846-D86D0294DD6D}"/>
                </a:ext>
              </a:extLst>
            </p:cNvPr>
            <p:cNvGrpSpPr/>
            <p:nvPr/>
          </p:nvGrpSpPr>
          <p:grpSpPr>
            <a:xfrm>
              <a:off x="4671449" y="3261458"/>
              <a:ext cx="308354" cy="1073077"/>
              <a:chOff x="4999503" y="3251916"/>
              <a:chExt cx="308354" cy="1073077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BACD66D8-6730-0944-B144-651081B08B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9503" y="3251916"/>
                <a:ext cx="308354" cy="736136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F23F79F1-DE21-5546-8642-CD719FE497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9503" y="3609105"/>
                <a:ext cx="308354" cy="37894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56D9A53E-23EF-F343-941A-BA2397E05A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99503" y="3971821"/>
                <a:ext cx="308354" cy="353172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EEE6137-FFF1-5541-B5B9-7DDAA48E792E}"/>
                </a:ext>
              </a:extLst>
            </p:cNvPr>
            <p:cNvGrpSpPr/>
            <p:nvPr/>
          </p:nvGrpSpPr>
          <p:grpSpPr>
            <a:xfrm>
              <a:off x="4671449" y="3261458"/>
              <a:ext cx="308354" cy="1082619"/>
              <a:chOff x="5492826" y="3251916"/>
              <a:chExt cx="308354" cy="1082619"/>
            </a:xfrm>
          </p:grpSpPr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E04F024C-A543-754E-9150-A3448BE0DE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251916"/>
                <a:ext cx="308354" cy="1050159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90F594B4-4C95-3F45-A7D3-A6844BAB8B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609106"/>
                <a:ext cx="308354" cy="71588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BC51BA3A-BB9E-8245-B958-BC4480A70B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976592"/>
                <a:ext cx="296587" cy="357943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08ABFA6-B640-4347-AE59-520C9D876DB0}"/>
                </a:ext>
              </a:extLst>
            </p:cNvPr>
            <p:cNvGrpSpPr/>
            <p:nvPr/>
          </p:nvGrpSpPr>
          <p:grpSpPr>
            <a:xfrm>
              <a:off x="4661824" y="3271000"/>
              <a:ext cx="296587" cy="1040617"/>
              <a:chOff x="5461359" y="3271000"/>
              <a:chExt cx="296587" cy="1040617"/>
            </a:xfrm>
          </p:grpSpPr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7C47A034-FB02-CC41-B20D-D73F5DD5D0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1359" y="3285291"/>
                <a:ext cx="296587" cy="362956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DE065F45-F65C-7C48-9EC1-E24CBCAC0F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1359" y="3271000"/>
                <a:ext cx="296587" cy="104061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5AC41EA-996D-DE46-A69E-168D88FDD7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1359" y="3282439"/>
                <a:ext cx="296587" cy="713238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D28717-EEBD-1E4D-B6C3-F20729F547CE}"/>
              </a:ext>
            </a:extLst>
          </p:cNvPr>
          <p:cNvGrpSpPr/>
          <p:nvPr/>
        </p:nvGrpSpPr>
        <p:grpSpPr>
          <a:xfrm>
            <a:off x="5206936" y="2137574"/>
            <a:ext cx="559022" cy="2187419"/>
            <a:chOff x="5206936" y="2137574"/>
            <a:chExt cx="559022" cy="2187419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BDAABFE-0002-1243-95B3-D47EA4AC93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6936" y="2147115"/>
              <a:ext cx="471969" cy="148241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736F8E5-5A6F-5A4A-AD54-3A9AA396AC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953" y="2147115"/>
              <a:ext cx="465543" cy="182889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991D99D-BFDD-224A-8C4A-8617343F1E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0471" y="2139262"/>
              <a:ext cx="535487" cy="218573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ED21A21-BE70-314C-90EB-45328BAFF5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527" y="2137574"/>
              <a:ext cx="380233" cy="11454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Cloud Callout 3">
            <a:extLst>
              <a:ext uri="{FF2B5EF4-FFF2-40B4-BE49-F238E27FC236}">
                <a16:creationId xmlns:a16="http://schemas.microsoft.com/office/drawing/2014/main" id="{B9919A32-607D-9146-9F6B-9437AF72F4CA}"/>
              </a:ext>
            </a:extLst>
          </p:cNvPr>
          <p:cNvSpPr/>
          <p:nvPr/>
        </p:nvSpPr>
        <p:spPr>
          <a:xfrm>
            <a:off x="3022666" y="1184719"/>
            <a:ext cx="2743292" cy="1377906"/>
          </a:xfrm>
          <a:prstGeom prst="cloudCallout">
            <a:avLst>
              <a:gd name="adj1" fmla="val -85075"/>
              <a:gd name="adj2" fmla="val 712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Once I get f+1 matching replies, I’m satisfied</a:t>
            </a:r>
          </a:p>
        </p:txBody>
      </p:sp>
    </p:spTree>
    <p:extLst>
      <p:ext uri="{BB962C8B-B14F-4D97-AF65-F5344CB8AC3E}">
        <p14:creationId xmlns:p14="http://schemas.microsoft.com/office/powerpoint/2010/main" val="12791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 change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CA29D3-D5FD-3842-A3DE-B518562D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1833265"/>
            <a:ext cx="641809" cy="64180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97AFC4-EAE0-1B4F-A768-D2DC35B2AE5B}"/>
              </a:ext>
            </a:extLst>
          </p:cNvPr>
          <p:cNvCxnSpPr/>
          <p:nvPr/>
        </p:nvCxnSpPr>
        <p:spPr>
          <a:xfrm>
            <a:off x="2690566" y="215665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082B49-35CD-494B-BDE2-89F0502FB421}"/>
              </a:ext>
            </a:extLst>
          </p:cNvPr>
          <p:cNvGrpSpPr/>
          <p:nvPr/>
        </p:nvGrpSpPr>
        <p:grpSpPr>
          <a:xfrm>
            <a:off x="1313465" y="3187928"/>
            <a:ext cx="9239055" cy="181850"/>
            <a:chOff x="1313465" y="3534438"/>
            <a:chExt cx="9239055" cy="1818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DE6F84-3CA5-8F40-AD72-AC681521F14D}"/>
              </a:ext>
            </a:extLst>
          </p:cNvPr>
          <p:cNvGrpSpPr/>
          <p:nvPr/>
        </p:nvGrpSpPr>
        <p:grpSpPr>
          <a:xfrm>
            <a:off x="1313465" y="3534412"/>
            <a:ext cx="9239055" cy="181850"/>
            <a:chOff x="1313465" y="3534438"/>
            <a:chExt cx="9239055" cy="1818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FA613D-E047-AF48-9AE3-85633D2D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6A912A-9C9F-9E4F-A579-6E17561410E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3880896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9E5FB9-4E38-5746-B855-CA7DFC422A0F}"/>
              </a:ext>
            </a:extLst>
          </p:cNvPr>
          <p:cNvGrpSpPr/>
          <p:nvPr/>
        </p:nvGrpSpPr>
        <p:grpSpPr>
          <a:xfrm>
            <a:off x="1313465" y="4227380"/>
            <a:ext cx="9239055" cy="181850"/>
            <a:chOff x="1313465" y="3534438"/>
            <a:chExt cx="9239055" cy="1818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4EE47EC-D530-2B47-8618-2CDE3F702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7453B9C-C56B-5645-B9B1-5172A85001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2726453"/>
            <a:ext cx="581930" cy="504661"/>
          </a:xfrm>
          <a:prstGeom prst="rect">
            <a:avLst/>
          </a:prstGeom>
        </p:spPr>
      </p:pic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B285A3E-6A3A-EA4F-8DA8-BB1F49EE429E}"/>
              </a:ext>
            </a:extLst>
          </p:cNvPr>
          <p:cNvSpPr/>
          <p:nvPr/>
        </p:nvSpPr>
        <p:spPr>
          <a:xfrm>
            <a:off x="1651262" y="4980666"/>
            <a:ext cx="8889477" cy="56348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When a replica detects no progress being made, it sends a view-change message.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E75D5-8DC8-7145-9850-8F475F513A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892" y="3735922"/>
            <a:ext cx="389573" cy="4091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0E4134C-5DB8-824F-BC1E-B5D2A03CB4A0}"/>
              </a:ext>
            </a:extLst>
          </p:cNvPr>
          <p:cNvGrpSpPr/>
          <p:nvPr/>
        </p:nvGrpSpPr>
        <p:grpSpPr>
          <a:xfrm>
            <a:off x="3558781" y="3269200"/>
            <a:ext cx="331889" cy="1073077"/>
            <a:chOff x="4328468" y="3261458"/>
            <a:chExt cx="331889" cy="1073077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C42DBEE-6A51-5040-9145-07107EEADA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8468" y="3261458"/>
              <a:ext cx="331889" cy="38011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F7B9E79-4EA7-D74A-9F50-F9AE45FBB380}"/>
                </a:ext>
              </a:extLst>
            </p:cNvPr>
            <p:cNvCxnSpPr>
              <a:cxnSpLocks/>
            </p:cNvCxnSpPr>
            <p:nvPr/>
          </p:nvCxnSpPr>
          <p:spPr>
            <a:xfrm>
              <a:off x="4328468" y="3641568"/>
              <a:ext cx="331889" cy="34648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61AB8E1-FE8A-DD48-9148-B900239A73E1}"/>
                </a:ext>
              </a:extLst>
            </p:cNvPr>
            <p:cNvCxnSpPr>
              <a:cxnSpLocks/>
            </p:cNvCxnSpPr>
            <p:nvPr/>
          </p:nvCxnSpPr>
          <p:spPr>
            <a:xfrm>
              <a:off x="4328468" y="3625336"/>
              <a:ext cx="331889" cy="709199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AE36AC-52EA-8F41-B53C-84D86305E46C}"/>
              </a:ext>
            </a:extLst>
          </p:cNvPr>
          <p:cNvGrpSpPr/>
          <p:nvPr/>
        </p:nvGrpSpPr>
        <p:grpSpPr>
          <a:xfrm>
            <a:off x="3013918" y="3259077"/>
            <a:ext cx="308354" cy="1073077"/>
            <a:chOff x="4999503" y="3251916"/>
            <a:chExt cx="308354" cy="1073077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6843465-B25D-7D49-A596-08E31E4C7E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9503" y="3251916"/>
              <a:ext cx="308354" cy="736136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A232086-4A28-8C4F-9C65-992B78852D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9503" y="3609105"/>
              <a:ext cx="308354" cy="37894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661AC3B-1C17-7545-8959-94182E1FF106}"/>
                </a:ext>
              </a:extLst>
            </p:cNvPr>
            <p:cNvCxnSpPr>
              <a:cxnSpLocks/>
            </p:cNvCxnSpPr>
            <p:nvPr/>
          </p:nvCxnSpPr>
          <p:spPr>
            <a:xfrm>
              <a:off x="4999503" y="3971821"/>
              <a:ext cx="308354" cy="35317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5168E2-66B5-D147-B43F-16712DB0CF8D}"/>
              </a:ext>
            </a:extLst>
          </p:cNvPr>
          <p:cNvGrpSpPr/>
          <p:nvPr/>
        </p:nvGrpSpPr>
        <p:grpSpPr>
          <a:xfrm>
            <a:off x="4098519" y="3264429"/>
            <a:ext cx="308354" cy="1082619"/>
            <a:chOff x="5492826" y="3251916"/>
            <a:chExt cx="308354" cy="1082619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D0A7F6C-C6C9-AD44-B009-1752185E0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2826" y="3251916"/>
              <a:ext cx="308354" cy="1050159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8EE67E-80D7-124A-8C3B-292BD88388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2826" y="3609106"/>
              <a:ext cx="308354" cy="71588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DE9176F-0F48-5145-BA0B-DEE1E8CACE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2826" y="3976592"/>
              <a:ext cx="296587" cy="357943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CC58AAA3-C9C3-A54F-8D32-FC8CA0E5BB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726" y="3351822"/>
            <a:ext cx="389573" cy="40914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3613EA-E81D-C744-A4A8-27A4A23CDE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058" y="4101272"/>
            <a:ext cx="389573" cy="40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3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Starting a new view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CA29D3-D5FD-3842-A3DE-B518562D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1833265"/>
            <a:ext cx="641809" cy="64180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97AFC4-EAE0-1B4F-A768-D2DC35B2AE5B}"/>
              </a:ext>
            </a:extLst>
          </p:cNvPr>
          <p:cNvCxnSpPr/>
          <p:nvPr/>
        </p:nvCxnSpPr>
        <p:spPr>
          <a:xfrm>
            <a:off x="2690566" y="215665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082B49-35CD-494B-BDE2-89F0502FB421}"/>
              </a:ext>
            </a:extLst>
          </p:cNvPr>
          <p:cNvGrpSpPr/>
          <p:nvPr/>
        </p:nvGrpSpPr>
        <p:grpSpPr>
          <a:xfrm>
            <a:off x="1313465" y="3187928"/>
            <a:ext cx="9239055" cy="181850"/>
            <a:chOff x="1313465" y="3534438"/>
            <a:chExt cx="9239055" cy="1818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DE6F84-3CA5-8F40-AD72-AC681521F14D}"/>
              </a:ext>
            </a:extLst>
          </p:cNvPr>
          <p:cNvGrpSpPr/>
          <p:nvPr/>
        </p:nvGrpSpPr>
        <p:grpSpPr>
          <a:xfrm>
            <a:off x="1313465" y="3534412"/>
            <a:ext cx="9239055" cy="181850"/>
            <a:chOff x="1313465" y="3534438"/>
            <a:chExt cx="9239055" cy="1818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FA613D-E047-AF48-9AE3-85633D2D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6A912A-9C9F-9E4F-A579-6E17561410E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3880896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9E5FB9-4E38-5746-B855-CA7DFC422A0F}"/>
              </a:ext>
            </a:extLst>
          </p:cNvPr>
          <p:cNvGrpSpPr/>
          <p:nvPr/>
        </p:nvGrpSpPr>
        <p:grpSpPr>
          <a:xfrm>
            <a:off x="1313465" y="4227380"/>
            <a:ext cx="9239055" cy="181850"/>
            <a:chOff x="1313465" y="3534438"/>
            <a:chExt cx="9239055" cy="1818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4EE47EC-D530-2B47-8618-2CDE3F702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7453B9C-C56B-5645-B9B1-5172A85001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2726453"/>
            <a:ext cx="581930" cy="504661"/>
          </a:xfrm>
          <a:prstGeom prst="rect">
            <a:avLst/>
          </a:prstGeom>
        </p:spPr>
      </p:pic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B285A3E-6A3A-EA4F-8DA8-BB1F49EE429E}"/>
              </a:ext>
            </a:extLst>
          </p:cNvPr>
          <p:cNvSpPr/>
          <p:nvPr/>
        </p:nvSpPr>
        <p:spPr>
          <a:xfrm>
            <a:off x="1651262" y="4759284"/>
            <a:ext cx="8889477" cy="56348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When the next leader in line gets 2f+1 view-change messages, it starts a new view.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E4134C-5DB8-824F-BC1E-B5D2A03CB4A0}"/>
              </a:ext>
            </a:extLst>
          </p:cNvPr>
          <p:cNvGrpSpPr/>
          <p:nvPr/>
        </p:nvGrpSpPr>
        <p:grpSpPr>
          <a:xfrm>
            <a:off x="3558781" y="3269200"/>
            <a:ext cx="331889" cy="1073077"/>
            <a:chOff x="4328468" y="3261458"/>
            <a:chExt cx="331889" cy="1073077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C42DBEE-6A51-5040-9145-07107EEADA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8468" y="3261458"/>
              <a:ext cx="331889" cy="38011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F7B9E79-4EA7-D74A-9F50-F9AE45FBB380}"/>
                </a:ext>
              </a:extLst>
            </p:cNvPr>
            <p:cNvCxnSpPr>
              <a:cxnSpLocks/>
            </p:cNvCxnSpPr>
            <p:nvPr/>
          </p:nvCxnSpPr>
          <p:spPr>
            <a:xfrm>
              <a:off x="4328468" y="3641568"/>
              <a:ext cx="331889" cy="34648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61AB8E1-FE8A-DD48-9148-B900239A73E1}"/>
                </a:ext>
              </a:extLst>
            </p:cNvPr>
            <p:cNvCxnSpPr>
              <a:cxnSpLocks/>
            </p:cNvCxnSpPr>
            <p:nvPr/>
          </p:nvCxnSpPr>
          <p:spPr>
            <a:xfrm>
              <a:off x="4328468" y="3625336"/>
              <a:ext cx="331889" cy="709199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AE36AC-52EA-8F41-B53C-84D86305E46C}"/>
              </a:ext>
            </a:extLst>
          </p:cNvPr>
          <p:cNvGrpSpPr/>
          <p:nvPr/>
        </p:nvGrpSpPr>
        <p:grpSpPr>
          <a:xfrm>
            <a:off x="3013918" y="3259077"/>
            <a:ext cx="308354" cy="1073077"/>
            <a:chOff x="4999503" y="3251916"/>
            <a:chExt cx="308354" cy="1073077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6843465-B25D-7D49-A596-08E31E4C7E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9503" y="3251916"/>
              <a:ext cx="308354" cy="736136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A232086-4A28-8C4F-9C65-992B78852D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9503" y="3609105"/>
              <a:ext cx="308354" cy="37894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661AC3B-1C17-7545-8959-94182E1FF106}"/>
                </a:ext>
              </a:extLst>
            </p:cNvPr>
            <p:cNvCxnSpPr>
              <a:cxnSpLocks/>
            </p:cNvCxnSpPr>
            <p:nvPr/>
          </p:nvCxnSpPr>
          <p:spPr>
            <a:xfrm>
              <a:off x="4999503" y="3971821"/>
              <a:ext cx="308354" cy="35317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5168E2-66B5-D147-B43F-16712DB0CF8D}"/>
              </a:ext>
            </a:extLst>
          </p:cNvPr>
          <p:cNvGrpSpPr/>
          <p:nvPr/>
        </p:nvGrpSpPr>
        <p:grpSpPr>
          <a:xfrm>
            <a:off x="4098519" y="3264429"/>
            <a:ext cx="308354" cy="1082619"/>
            <a:chOff x="5492826" y="3251916"/>
            <a:chExt cx="308354" cy="1082619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D0A7F6C-C6C9-AD44-B009-1752185E0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2826" y="3251916"/>
              <a:ext cx="308354" cy="1050159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8EE67E-80D7-124A-8C3B-292BD88388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2826" y="3609106"/>
              <a:ext cx="308354" cy="71588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DE9176F-0F48-5145-BA0B-DEE1E8CACE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2826" y="3976592"/>
              <a:ext cx="296587" cy="357943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FE4FBAE-9AC9-024E-B884-7CE103814942}"/>
              </a:ext>
            </a:extLst>
          </p:cNvPr>
          <p:cNvGrpSpPr/>
          <p:nvPr/>
        </p:nvGrpSpPr>
        <p:grpSpPr>
          <a:xfrm>
            <a:off x="4757188" y="3251249"/>
            <a:ext cx="331889" cy="1073077"/>
            <a:chOff x="4328468" y="3261458"/>
            <a:chExt cx="331889" cy="1073077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C9BA6D8-A7F8-D34D-906F-9DE7D83124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8468" y="3261458"/>
              <a:ext cx="331889" cy="38011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5F72DB8-E594-844E-9E36-6C941F53B88B}"/>
                </a:ext>
              </a:extLst>
            </p:cNvPr>
            <p:cNvCxnSpPr>
              <a:cxnSpLocks/>
            </p:cNvCxnSpPr>
            <p:nvPr/>
          </p:nvCxnSpPr>
          <p:spPr>
            <a:xfrm>
              <a:off x="4328468" y="3641568"/>
              <a:ext cx="331889" cy="34648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96F7394-347D-2342-A5DC-48A237A8DADF}"/>
                </a:ext>
              </a:extLst>
            </p:cNvPr>
            <p:cNvCxnSpPr>
              <a:cxnSpLocks/>
            </p:cNvCxnSpPr>
            <p:nvPr/>
          </p:nvCxnSpPr>
          <p:spPr>
            <a:xfrm>
              <a:off x="4328468" y="3625336"/>
              <a:ext cx="331889" cy="709199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39514324-5C73-514A-92AF-9E1722CCE0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3083346"/>
            <a:ext cx="581930" cy="504661"/>
          </a:xfrm>
          <a:prstGeom prst="rect">
            <a:avLst/>
          </a:prstGeom>
        </p:spPr>
      </p:pic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37CCAD11-A1D0-504B-971F-EAEC48EDE168}"/>
              </a:ext>
            </a:extLst>
          </p:cNvPr>
          <p:cNvSpPr/>
          <p:nvPr/>
        </p:nvSpPr>
        <p:spPr>
          <a:xfrm>
            <a:off x="838200" y="5419112"/>
            <a:ext cx="10278978" cy="494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Rationale:  Unlike in Paxos, we can’t trust any one replica saying it’s time to start a new view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723C76A9-E091-3843-A598-B7D6141AB8F4}"/>
              </a:ext>
            </a:extLst>
          </p:cNvPr>
          <p:cNvSpPr/>
          <p:nvPr/>
        </p:nvSpPr>
        <p:spPr>
          <a:xfrm>
            <a:off x="838200" y="5965852"/>
            <a:ext cx="10278978" cy="494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Rationale:  Unlike in Paxos, we can’t just pick as leader the first replica to announce its leadership</a:t>
            </a:r>
          </a:p>
        </p:txBody>
      </p:sp>
    </p:spTree>
    <p:extLst>
      <p:ext uri="{BB962C8B-B14F-4D97-AF65-F5344CB8AC3E}">
        <p14:creationId xmlns:p14="http://schemas.microsoft.com/office/powerpoint/2010/main" val="420007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1" grpId="0" animBg="1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DE7FBBF-DEBA-7C47-9BD8-E91312D08D53}"/>
              </a:ext>
            </a:extLst>
          </p:cNvPr>
          <p:cNvGrpSpPr/>
          <p:nvPr/>
        </p:nvGrpSpPr>
        <p:grpSpPr>
          <a:xfrm>
            <a:off x="6129687" y="1890562"/>
            <a:ext cx="1200329" cy="2817792"/>
            <a:chOff x="5686925" y="1890562"/>
            <a:chExt cx="1200329" cy="2817792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3BE8749-600B-FA46-9C97-4A666F5D0F7E}"/>
                </a:ext>
              </a:extLst>
            </p:cNvPr>
            <p:cNvSpPr/>
            <p:nvPr/>
          </p:nvSpPr>
          <p:spPr>
            <a:xfrm>
              <a:off x="5686927" y="2913245"/>
              <a:ext cx="723499" cy="38501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/>
                <a:t>3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2FEB8A1B-A412-6B42-9F6A-97DFA679286A}"/>
                </a:ext>
              </a:extLst>
            </p:cNvPr>
            <p:cNvSpPr/>
            <p:nvPr/>
          </p:nvSpPr>
          <p:spPr>
            <a:xfrm>
              <a:off x="5686927" y="1890562"/>
              <a:ext cx="723499" cy="38501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/>
                <a:t>1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D849A51-9FD7-5C4A-8A43-34ED5996CD33}"/>
                </a:ext>
              </a:extLst>
            </p:cNvPr>
            <p:cNvSpPr/>
            <p:nvPr/>
          </p:nvSpPr>
          <p:spPr>
            <a:xfrm>
              <a:off x="5686927" y="2404711"/>
              <a:ext cx="723499" cy="38501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/>
                <a:t>2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FE6DCB8-9F4A-3944-8A2F-5EF27A06D3DF}"/>
                </a:ext>
              </a:extLst>
            </p:cNvPr>
            <p:cNvSpPr/>
            <p:nvPr/>
          </p:nvSpPr>
          <p:spPr>
            <a:xfrm>
              <a:off x="5686926" y="4323344"/>
              <a:ext cx="723499" cy="38501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/>
                <a:t>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CE3A72A-E008-F943-ABF4-7A418EA12F14}"/>
                </a:ext>
              </a:extLst>
            </p:cNvPr>
            <p:cNvSpPr txBox="1"/>
            <p:nvPr/>
          </p:nvSpPr>
          <p:spPr>
            <a:xfrm rot="5400000">
              <a:off x="5829890" y="3265980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chemeClr val="accent6"/>
                  </a:solidFill>
                </a:rPr>
                <a:t>...</a:t>
              </a:r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23E6E52-5E1E-8145-B04D-9999C97B1782}"/>
              </a:ext>
            </a:extLst>
          </p:cNvPr>
          <p:cNvSpPr/>
          <p:nvPr/>
        </p:nvSpPr>
        <p:spPr>
          <a:xfrm>
            <a:off x="6129688" y="2913245"/>
            <a:ext cx="723499" cy="3850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3’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BFS computes digests incrementally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37FCA4-D219-CF42-9ECD-0EAD42CBBD6E}"/>
              </a:ext>
            </a:extLst>
          </p:cNvPr>
          <p:cNvSpPr/>
          <p:nvPr/>
        </p:nvSpPr>
        <p:spPr>
          <a:xfrm>
            <a:off x="2502569" y="1896177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Block 1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383F8C7-A5DD-774A-9BD5-E48C1348B2B2}"/>
              </a:ext>
            </a:extLst>
          </p:cNvPr>
          <p:cNvSpPr/>
          <p:nvPr/>
        </p:nvSpPr>
        <p:spPr>
          <a:xfrm>
            <a:off x="2502569" y="2404711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Block 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FEB184E-745B-6B43-BF62-BA95C494611B}"/>
              </a:ext>
            </a:extLst>
          </p:cNvPr>
          <p:cNvSpPr/>
          <p:nvPr/>
        </p:nvSpPr>
        <p:spPr>
          <a:xfrm>
            <a:off x="2502569" y="2913245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Block 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0A9903-EB43-F242-8FF3-5BC1FEC036F5}"/>
              </a:ext>
            </a:extLst>
          </p:cNvPr>
          <p:cNvSpPr/>
          <p:nvPr/>
        </p:nvSpPr>
        <p:spPr>
          <a:xfrm>
            <a:off x="2502569" y="4336180"/>
            <a:ext cx="2868328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Block </a:t>
            </a:r>
            <a:r>
              <a:rPr lang="en-US" i="1"/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CD74A-78D0-FF43-90D2-64FB0A757D55}"/>
              </a:ext>
            </a:extLst>
          </p:cNvPr>
          <p:cNvSpPr txBox="1"/>
          <p:nvPr/>
        </p:nvSpPr>
        <p:spPr>
          <a:xfrm rot="5400000">
            <a:off x="3792354" y="327881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accent1"/>
                </a:solidFill>
              </a:rPr>
              <a:t>...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F193543-51A3-FA4F-B7C6-35F06ECAF939}"/>
              </a:ext>
            </a:extLst>
          </p:cNvPr>
          <p:cNvSpPr/>
          <p:nvPr/>
        </p:nvSpPr>
        <p:spPr>
          <a:xfrm>
            <a:off x="6129688" y="5264212"/>
            <a:ext cx="723499" cy="3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Σ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057C683-E145-8740-86A0-DD09679FC928}"/>
              </a:ext>
            </a:extLst>
          </p:cNvPr>
          <p:cNvSpPr/>
          <p:nvPr/>
        </p:nvSpPr>
        <p:spPr>
          <a:xfrm>
            <a:off x="2502569" y="2913245"/>
            <a:ext cx="2868328" cy="38501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Block 3’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3F8A06-46DE-784E-95CE-FC011510244D}"/>
              </a:ext>
            </a:extLst>
          </p:cNvPr>
          <p:cNvGrpSpPr/>
          <p:nvPr/>
        </p:nvGrpSpPr>
        <p:grpSpPr>
          <a:xfrm>
            <a:off x="6957061" y="5254802"/>
            <a:ext cx="2454043" cy="394420"/>
            <a:chOff x="6514299" y="5250789"/>
            <a:chExt cx="2454043" cy="394420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CF2B6DB9-4CE7-2A48-9C0B-1180887058D3}"/>
                </a:ext>
              </a:extLst>
            </p:cNvPr>
            <p:cNvSpPr/>
            <p:nvPr/>
          </p:nvSpPr>
          <p:spPr>
            <a:xfrm>
              <a:off x="8244843" y="5260199"/>
              <a:ext cx="723499" cy="3850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>
                  <a:solidFill>
                    <a:schemeClr val="tx1"/>
                  </a:solidFill>
                </a:rPr>
                <a:t>3’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1B254FC2-9A23-F44E-8861-924D147BCA92}"/>
                </a:ext>
              </a:extLst>
            </p:cNvPr>
            <p:cNvSpPr/>
            <p:nvPr/>
          </p:nvSpPr>
          <p:spPr>
            <a:xfrm>
              <a:off x="6958263" y="5260199"/>
              <a:ext cx="723499" cy="38501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/>
                <a:t>3</a:t>
              </a:r>
            </a:p>
          </p:txBody>
        </p:sp>
        <p:sp>
          <p:nvSpPr>
            <p:cNvPr id="37" name="Plus 36">
              <a:extLst>
                <a:ext uri="{FF2B5EF4-FFF2-40B4-BE49-F238E27FC236}">
                  <a16:creationId xmlns:a16="http://schemas.microsoft.com/office/drawing/2014/main" id="{FBB87CCF-12BE-994F-ABC1-CAA0533304A8}"/>
                </a:ext>
              </a:extLst>
            </p:cNvPr>
            <p:cNvSpPr/>
            <p:nvPr/>
          </p:nvSpPr>
          <p:spPr>
            <a:xfrm>
              <a:off x="7791656" y="5250789"/>
              <a:ext cx="361750" cy="39442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37">
              <a:extLst>
                <a:ext uri="{FF2B5EF4-FFF2-40B4-BE49-F238E27FC236}">
                  <a16:creationId xmlns:a16="http://schemas.microsoft.com/office/drawing/2014/main" id="{62966127-C6ED-A943-BE7F-B385E3E002D7}"/>
                </a:ext>
              </a:extLst>
            </p:cNvPr>
            <p:cNvSpPr/>
            <p:nvPr/>
          </p:nvSpPr>
          <p:spPr>
            <a:xfrm>
              <a:off x="6514299" y="5312439"/>
              <a:ext cx="340090" cy="288758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E69F1B2-46C9-FF4D-8D69-7D4265E0933D}"/>
              </a:ext>
            </a:extLst>
          </p:cNvPr>
          <p:cNvGrpSpPr/>
          <p:nvPr/>
        </p:nvGrpSpPr>
        <p:grpSpPr>
          <a:xfrm>
            <a:off x="9502541" y="5273245"/>
            <a:ext cx="1190322" cy="385010"/>
            <a:chOff x="9502541" y="5273245"/>
            <a:chExt cx="1190322" cy="385010"/>
          </a:xfrm>
        </p:grpSpPr>
        <p:sp>
          <p:nvSpPr>
            <p:cNvPr id="41" name="Equal 40">
              <a:extLst>
                <a:ext uri="{FF2B5EF4-FFF2-40B4-BE49-F238E27FC236}">
                  <a16:creationId xmlns:a16="http://schemas.microsoft.com/office/drawing/2014/main" id="{644158F0-EA04-3943-8B38-1F75F0B8A19C}"/>
                </a:ext>
              </a:extLst>
            </p:cNvPr>
            <p:cNvSpPr/>
            <p:nvPr/>
          </p:nvSpPr>
          <p:spPr>
            <a:xfrm>
              <a:off x="9502541" y="5317258"/>
              <a:ext cx="375386" cy="288758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01D470D2-9E11-BC49-B9AD-A07226667674}"/>
                </a:ext>
              </a:extLst>
            </p:cNvPr>
            <p:cNvSpPr/>
            <p:nvPr/>
          </p:nvSpPr>
          <p:spPr>
            <a:xfrm>
              <a:off x="9969364" y="5273245"/>
              <a:ext cx="723499" cy="38501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/>
                <a:t>Σ’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5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2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0B3054-5DBC-4947-AB2F-2A222AA2D2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2472" y="3124092"/>
            <a:ext cx="872891" cy="8728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Birthday Problem (David Wagner, 2002)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83A807A-A49A-F44D-BEBD-6B03B4741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054" y="3689337"/>
            <a:ext cx="641809" cy="6418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EB37037-C758-FB42-AC9F-3A7868F6C9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9154" y="3123279"/>
            <a:ext cx="872891" cy="8728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E593FE2-BD8B-C44E-B719-42C8E4811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36" y="3688524"/>
            <a:ext cx="641809" cy="6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0B3054-5DBC-4947-AB2F-2A222AA2D2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4413" y="3804180"/>
            <a:ext cx="872891" cy="8728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Birthday Problem (David Wagner, 2002)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EB37037-C758-FB42-AC9F-3A7868F6C9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4923" y="2497551"/>
            <a:ext cx="872891" cy="872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BE7AB9-BB00-0B4D-B632-2922904A8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399" y="5089583"/>
            <a:ext cx="641809" cy="641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6CE9FA-B14C-DF47-A201-1DAB5098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954" y="3123279"/>
            <a:ext cx="641809" cy="641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BE7344-F172-5145-A0A7-758D04EF2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35" y="4786952"/>
            <a:ext cx="641809" cy="641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AA9641-294E-F549-80B0-3372FCA5F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437" y="2028655"/>
            <a:ext cx="641809" cy="641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81F2FD-754B-2D45-B97C-2397CC764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504" y="2551814"/>
            <a:ext cx="641809" cy="641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784243-9D44-6D4F-8A06-92328663C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060" y="4517587"/>
            <a:ext cx="641809" cy="641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B5D97E-04E0-B444-BDC7-01AA73CE5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722" y="1986569"/>
            <a:ext cx="641809" cy="6418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32219F-FF61-EE45-985A-E76912893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902" y="4011745"/>
            <a:ext cx="641809" cy="641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4EF71D-0EE3-7640-8119-C779A3DA9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886" y="2388654"/>
            <a:ext cx="641809" cy="641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6CFE90-8DC0-A44D-A324-38FE5C8B3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568" y="2387841"/>
            <a:ext cx="641809" cy="6418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D1187E-8401-B944-8FDF-A6F97D2E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511" y="3067116"/>
            <a:ext cx="641809" cy="6418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0BDD9B-B755-4F45-A716-CA4B06B2A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786" y="1822596"/>
            <a:ext cx="641809" cy="6418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EA135A-746D-A648-B584-848ADFC56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567" y="3486269"/>
            <a:ext cx="641809" cy="6418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E00553-C92B-334E-B50F-6F850BD0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460" y="4406891"/>
            <a:ext cx="641809" cy="641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F8A83A-EC05-574A-B394-78CADE828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142" y="4406078"/>
            <a:ext cx="641809" cy="6418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C5C84B-D220-4E4A-A9DD-5C9AD7388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085" y="5085353"/>
            <a:ext cx="641809" cy="6418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F807B8-560F-4F4C-97DD-3E65687AB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360" y="3840833"/>
            <a:ext cx="641809" cy="641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08C3926-BA00-F043-B3D0-D7B81352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141" y="5504506"/>
            <a:ext cx="641809" cy="6418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F1205E-C5EF-8448-A58D-46AF2F9A7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036" y="3099068"/>
            <a:ext cx="641809" cy="6418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EB7FD3-421A-414D-A211-96CC246C6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600" y="3369936"/>
            <a:ext cx="641809" cy="6418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AFDDAA-7AD7-DF46-A4D5-7560F9AF2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661" y="3777530"/>
            <a:ext cx="641809" cy="6418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13A7D1-662D-704F-BF99-6A69BD6F5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36" y="2533010"/>
            <a:ext cx="641809" cy="6418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E18D5C-B1F2-CB40-AD03-A6AD0D9E7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481" y="4551966"/>
            <a:ext cx="641809" cy="6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3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</TotalTime>
  <Words>469</Words>
  <Application>Microsoft Macintosh PowerPoint</Application>
  <PresentationFormat>Widescreen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Byzantine fault tolerance</vt:lpstr>
      <vt:lpstr>Pre-prepare phase</vt:lpstr>
      <vt:lpstr>Prepare phase</vt:lpstr>
      <vt:lpstr>Commit phase</vt:lpstr>
      <vt:lpstr>View change</vt:lpstr>
      <vt:lpstr>Starting a new view</vt:lpstr>
      <vt:lpstr>BFS computes digests incrementally</vt:lpstr>
      <vt:lpstr>The Birthday Problem (David Wagner, 2002)</vt:lpstr>
      <vt:lpstr>The Birthday Problem (David Wagner, 2002)</vt:lpstr>
      <vt:lpstr>The Birthday Problem (David Wagner, 2002)</vt:lpstr>
      <vt:lpstr>The Birthday Problem (David Wagner, 2002)</vt:lpstr>
      <vt:lpstr>The Birthday Problem (David Wagner, 2002)</vt:lpstr>
      <vt:lpstr>If you want incrementality, use a Merkle tree</vt:lpstr>
      <vt:lpstr>PBFT may execute a command multiple times</vt:lpstr>
      <vt:lpstr>PBFT achieves exactly-once semantics by attaching a timestamp to each message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57</cp:revision>
  <dcterms:created xsi:type="dcterms:W3CDTF">2019-02-12T01:29:27Z</dcterms:created>
  <dcterms:modified xsi:type="dcterms:W3CDTF">2019-02-18T23:57:30Z</dcterms:modified>
</cp:coreProperties>
</file>