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0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8"/>
    <p:restoredTop sz="94604"/>
  </p:normalViewPr>
  <p:slideViewPr>
    <p:cSldViewPr snapToGrid="0" snapToObjects="1">
      <p:cViewPr varScale="1">
        <p:scale>
          <a:sx n="151" d="100"/>
          <a:sy n="151" d="100"/>
        </p:scale>
        <p:origin x="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Byzantine fault tolerance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128A9-DD94-B14F-9CC2-7D35AE4CE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reading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Byzantine means “acting arbitrarily”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FADB1-788B-BD4E-AF31-B71823E3B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4667" cy="4109508"/>
          </a:xfrm>
        </p:spPr>
        <p:txBody>
          <a:bodyPr>
            <a:normAutofit/>
          </a:bodyPr>
          <a:lstStyle/>
          <a:p>
            <a:r>
              <a:rPr lang="en-US"/>
              <a:t>Paxos assumes fail-stop behavior</a:t>
            </a:r>
          </a:p>
          <a:p>
            <a:pPr lvl="1"/>
            <a:r>
              <a:rPr lang="en-US"/>
              <a:t>Replicas fail only by stopping</a:t>
            </a:r>
          </a:p>
          <a:p>
            <a:r>
              <a:rPr lang="en-US"/>
              <a:t>Byzantine fault-tolerant protocols assume nothing about faulty replicas</a:t>
            </a:r>
          </a:p>
          <a:p>
            <a:pPr lvl="1"/>
            <a:r>
              <a:rPr lang="en-US"/>
              <a:t>They can do anything</a:t>
            </a:r>
          </a:p>
          <a:p>
            <a:pPr lvl="1"/>
            <a:r>
              <a:rPr lang="en-US"/>
              <a:t>Except they can’t break cryptography</a:t>
            </a:r>
          </a:p>
          <a:p>
            <a:r>
              <a:rPr lang="en-US"/>
              <a:t>Useful for modeling both active adversaries and arbitrary failures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96EFA8-09A4-4545-A48B-553276858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8847619" y="2309512"/>
            <a:ext cx="895545" cy="181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C3FD04-F5A1-9544-80BE-55B09EE4E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8868270" y="3408199"/>
            <a:ext cx="895545" cy="18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3F22E9-D425-6F44-9DEB-D829BF087F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259" y="2857591"/>
            <a:ext cx="601133" cy="601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90585-1285-2049-9D95-F4B0077B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680551" y="1610646"/>
            <a:ext cx="544624" cy="7763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B370B5-F49E-4B48-8F5A-BBDE0F15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8891701" y="4498765"/>
            <a:ext cx="895545" cy="1818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4D2122-7548-854E-838D-8F41041FF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8912352" y="5597452"/>
            <a:ext cx="895545" cy="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Asymmetric cryptography provides secrecy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02526D-F5A9-F54D-BB49-6A5262D4D0E9}"/>
              </a:ext>
            </a:extLst>
          </p:cNvPr>
          <p:cNvSpPr/>
          <p:nvPr/>
        </p:nvSpPr>
        <p:spPr>
          <a:xfrm>
            <a:off x="2168858" y="1760903"/>
            <a:ext cx="1549580" cy="7315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254E7-C9F3-3240-9E28-BDAEAC69CB8E}"/>
              </a:ext>
            </a:extLst>
          </p:cNvPr>
          <p:cNvSpPr/>
          <p:nvPr/>
        </p:nvSpPr>
        <p:spPr>
          <a:xfrm>
            <a:off x="8558933" y="1787082"/>
            <a:ext cx="1549580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B5E7D2-65B5-1441-B60B-A831D253598D}"/>
              </a:ext>
            </a:extLst>
          </p:cNvPr>
          <p:cNvGrpSpPr/>
          <p:nvPr/>
        </p:nvGrpSpPr>
        <p:grpSpPr>
          <a:xfrm>
            <a:off x="2427659" y="2492423"/>
            <a:ext cx="1031978" cy="580983"/>
            <a:chOff x="2427659" y="2492423"/>
            <a:chExt cx="1031978" cy="5809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5FE64-AF73-374D-9818-CB363483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27659" y="2712214"/>
              <a:ext cx="1031978" cy="3611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5E888A-28F6-874D-9A6C-BC2862A570DF}"/>
                </a:ext>
              </a:extLst>
            </p:cNvPr>
            <p:cNvSpPr txBox="1"/>
            <p:nvPr/>
          </p:nvSpPr>
          <p:spPr>
            <a:xfrm>
              <a:off x="2724436" y="2492423"/>
              <a:ext cx="735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K</a:t>
              </a:r>
              <a:r>
                <a:rPr lang="en-US" baseline="-25000"/>
                <a:t>private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DCC5CD-8C75-3744-8AEC-B017B140CE78}"/>
              </a:ext>
            </a:extLst>
          </p:cNvPr>
          <p:cNvGrpSpPr/>
          <p:nvPr/>
        </p:nvGrpSpPr>
        <p:grpSpPr>
          <a:xfrm>
            <a:off x="8892053" y="2483936"/>
            <a:ext cx="1031978" cy="597678"/>
            <a:chOff x="8892053" y="2483936"/>
            <a:chExt cx="1031978" cy="59767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AC898D9-C60F-684D-A1B7-B6D0D1541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92053" y="2720422"/>
              <a:ext cx="1031978" cy="36119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BF7F6B-9A50-6242-979F-DDA9FF0B99BB}"/>
                </a:ext>
              </a:extLst>
            </p:cNvPr>
            <p:cNvSpPr txBox="1"/>
            <p:nvPr/>
          </p:nvSpPr>
          <p:spPr>
            <a:xfrm>
              <a:off x="9178216" y="2483936"/>
              <a:ext cx="735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K</a:t>
              </a:r>
              <a:r>
                <a:rPr lang="en-US" baseline="-25000">
                  <a:solidFill>
                    <a:schemeClr val="accent1"/>
                  </a:solidFill>
                </a:rPr>
                <a:t>private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ADDC01-DD9A-934B-9F40-2FC1C4E57A9F}"/>
              </a:ext>
            </a:extLst>
          </p:cNvPr>
          <p:cNvGrpSpPr/>
          <p:nvPr/>
        </p:nvGrpSpPr>
        <p:grpSpPr>
          <a:xfrm>
            <a:off x="2438273" y="3006331"/>
            <a:ext cx="1031978" cy="597678"/>
            <a:chOff x="2438273" y="3006331"/>
            <a:chExt cx="1031978" cy="59767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14D098-1716-FE49-AC50-397EADAC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38273" y="3242817"/>
              <a:ext cx="1031978" cy="3611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8FF589-D66B-2341-990F-D8A4E87E6245}"/>
                </a:ext>
              </a:extLst>
            </p:cNvPr>
            <p:cNvSpPr txBox="1"/>
            <p:nvPr/>
          </p:nvSpPr>
          <p:spPr>
            <a:xfrm>
              <a:off x="2724436" y="3006331"/>
              <a:ext cx="541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K</a:t>
              </a:r>
              <a:r>
                <a:rPr lang="en-US" baseline="-25000">
                  <a:solidFill>
                    <a:schemeClr val="accent1"/>
                  </a:solidFill>
                </a:rPr>
                <a:t>pub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CF4B2F63-31E2-6544-A0C9-96CCFE5E34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2053" y="3250581"/>
            <a:ext cx="1031978" cy="36119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2A4E1D6-6EE0-6A4A-8BA6-A890A54694D4}"/>
              </a:ext>
            </a:extLst>
          </p:cNvPr>
          <p:cNvSpPr txBox="1"/>
          <p:nvPr/>
        </p:nvSpPr>
        <p:spPr>
          <a:xfrm>
            <a:off x="9188830" y="3030790"/>
            <a:ext cx="54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</a:t>
            </a:r>
            <a:r>
              <a:rPr lang="en-US" baseline="-25000"/>
              <a:t>pub</a:t>
            </a:r>
          </a:p>
        </p:txBody>
      </p:sp>
      <p:sp>
        <p:nvSpPr>
          <p:cNvPr id="11" name="Vertical Scroll 10">
            <a:extLst>
              <a:ext uri="{FF2B5EF4-FFF2-40B4-BE49-F238E27FC236}">
                <a16:creationId xmlns:a16="http://schemas.microsoft.com/office/drawing/2014/main" id="{FB071DDF-9530-C04D-A78E-928E1CA6ED38}"/>
              </a:ext>
            </a:extLst>
          </p:cNvPr>
          <p:cNvSpPr/>
          <p:nvPr/>
        </p:nvSpPr>
        <p:spPr>
          <a:xfrm>
            <a:off x="2484463" y="3793367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Secret</a:t>
            </a:r>
          </a:p>
        </p:txBody>
      </p:sp>
      <p:sp>
        <p:nvSpPr>
          <p:cNvPr id="51" name="Vertical Scroll 50">
            <a:extLst>
              <a:ext uri="{FF2B5EF4-FFF2-40B4-BE49-F238E27FC236}">
                <a16:creationId xmlns:a16="http://schemas.microsoft.com/office/drawing/2014/main" id="{756DA105-C54A-304D-B32C-52F6853993EF}"/>
              </a:ext>
            </a:extLst>
          </p:cNvPr>
          <p:cNvSpPr/>
          <p:nvPr/>
        </p:nvSpPr>
        <p:spPr>
          <a:xfrm>
            <a:off x="2484463" y="3793367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H%{9.v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FA48CD8-CC99-A44E-82D9-5837BF1CC1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5433" y="3793367"/>
            <a:ext cx="601133" cy="601133"/>
          </a:xfrm>
          <a:prstGeom prst="rect">
            <a:avLst/>
          </a:prstGeom>
        </p:spPr>
      </p:pic>
      <p:sp>
        <p:nvSpPr>
          <p:cNvPr id="53" name="Vertical Scroll 52">
            <a:extLst>
              <a:ext uri="{FF2B5EF4-FFF2-40B4-BE49-F238E27FC236}">
                <a16:creationId xmlns:a16="http://schemas.microsoft.com/office/drawing/2014/main" id="{FD3F0031-C2FF-5546-AD23-1DB657C26CE0}"/>
              </a:ext>
            </a:extLst>
          </p:cNvPr>
          <p:cNvSpPr/>
          <p:nvPr/>
        </p:nvSpPr>
        <p:spPr>
          <a:xfrm>
            <a:off x="5585151" y="4394500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H%{9.v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ACA927-8E15-0447-91A9-1215A5370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95433" y="3766798"/>
            <a:ext cx="626882" cy="626882"/>
          </a:xfrm>
          <a:prstGeom prst="rect">
            <a:avLst/>
          </a:prstGeom>
        </p:spPr>
      </p:pic>
      <p:sp>
        <p:nvSpPr>
          <p:cNvPr id="54" name="Vertical Scroll 53">
            <a:extLst>
              <a:ext uri="{FF2B5EF4-FFF2-40B4-BE49-F238E27FC236}">
                <a16:creationId xmlns:a16="http://schemas.microsoft.com/office/drawing/2014/main" id="{8E2248B6-923F-5247-8E65-6B50084D72B6}"/>
              </a:ext>
            </a:extLst>
          </p:cNvPr>
          <p:cNvSpPr/>
          <p:nvPr/>
        </p:nvSpPr>
        <p:spPr>
          <a:xfrm>
            <a:off x="8822875" y="3793367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Secret</a:t>
            </a:r>
          </a:p>
        </p:txBody>
      </p:sp>
    </p:spTree>
    <p:extLst>
      <p:ext uri="{BB962C8B-B14F-4D97-AF65-F5344CB8AC3E}">
        <p14:creationId xmlns:p14="http://schemas.microsoft.com/office/powerpoint/2010/main" val="226493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51979 0.0034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16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1" grpId="0" animBg="1"/>
      <p:bldP spid="51" grpId="1" animBg="1"/>
      <p:bldP spid="51" grpId="2" animBg="1"/>
      <p:bldP spid="53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Symmetric cryptography also provides secrecy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02526D-F5A9-F54D-BB49-6A5262D4D0E9}"/>
              </a:ext>
            </a:extLst>
          </p:cNvPr>
          <p:cNvSpPr/>
          <p:nvPr/>
        </p:nvSpPr>
        <p:spPr>
          <a:xfrm>
            <a:off x="2168858" y="1760903"/>
            <a:ext cx="1549580" cy="73152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254E7-C9F3-3240-9E28-BDAEAC69CB8E}"/>
              </a:ext>
            </a:extLst>
          </p:cNvPr>
          <p:cNvSpPr/>
          <p:nvPr/>
        </p:nvSpPr>
        <p:spPr>
          <a:xfrm>
            <a:off x="8558933" y="1787082"/>
            <a:ext cx="1549580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B5E7D2-65B5-1441-B60B-A831D253598D}"/>
              </a:ext>
            </a:extLst>
          </p:cNvPr>
          <p:cNvGrpSpPr/>
          <p:nvPr/>
        </p:nvGrpSpPr>
        <p:grpSpPr>
          <a:xfrm>
            <a:off x="2427659" y="2492423"/>
            <a:ext cx="1031978" cy="580983"/>
            <a:chOff x="2427659" y="2492423"/>
            <a:chExt cx="1031978" cy="580983"/>
          </a:xfrm>
          <a:noFill/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5FE64-AF73-374D-9818-CB363483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427659" y="2712214"/>
              <a:ext cx="1031978" cy="36119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5E888A-28F6-874D-9A6C-BC2862A570DF}"/>
                </a:ext>
              </a:extLst>
            </p:cNvPr>
            <p:cNvSpPr txBox="1"/>
            <p:nvPr/>
          </p:nvSpPr>
          <p:spPr>
            <a:xfrm>
              <a:off x="2724436" y="2492423"/>
              <a:ext cx="725583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K</a:t>
              </a:r>
              <a:r>
                <a:rPr lang="en-US" baseline="-25000">
                  <a:solidFill>
                    <a:srgbClr val="7030A0"/>
                  </a:solidFill>
                </a:rPr>
                <a:t>shared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B9D59F-24AF-7641-BC5C-CE3B2E3CB880}"/>
              </a:ext>
            </a:extLst>
          </p:cNvPr>
          <p:cNvGrpSpPr/>
          <p:nvPr/>
        </p:nvGrpSpPr>
        <p:grpSpPr>
          <a:xfrm>
            <a:off x="8892053" y="2531166"/>
            <a:ext cx="1031978" cy="580983"/>
            <a:chOff x="8892053" y="2531166"/>
            <a:chExt cx="1031978" cy="58098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F4B2F63-31E2-6544-A0C9-96CCFE5E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892053" y="2750957"/>
              <a:ext cx="1031978" cy="361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A4E1D6-6EE0-6A4A-8BA6-A890A54694D4}"/>
                </a:ext>
              </a:extLst>
            </p:cNvPr>
            <p:cNvSpPr txBox="1"/>
            <p:nvPr/>
          </p:nvSpPr>
          <p:spPr>
            <a:xfrm>
              <a:off x="9188830" y="2531166"/>
              <a:ext cx="725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K</a:t>
              </a:r>
              <a:r>
                <a:rPr lang="en-US" baseline="-25000">
                  <a:solidFill>
                    <a:srgbClr val="7030A0"/>
                  </a:solidFill>
                </a:rPr>
                <a:t>shared</a:t>
              </a:r>
            </a:p>
          </p:txBody>
        </p:sp>
      </p:grpSp>
      <p:sp>
        <p:nvSpPr>
          <p:cNvPr id="11" name="Vertical Scroll 10">
            <a:extLst>
              <a:ext uri="{FF2B5EF4-FFF2-40B4-BE49-F238E27FC236}">
                <a16:creationId xmlns:a16="http://schemas.microsoft.com/office/drawing/2014/main" id="{FB071DDF-9530-C04D-A78E-928E1CA6ED38}"/>
              </a:ext>
            </a:extLst>
          </p:cNvPr>
          <p:cNvSpPr/>
          <p:nvPr/>
        </p:nvSpPr>
        <p:spPr>
          <a:xfrm>
            <a:off x="2484463" y="3793367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Secret</a:t>
            </a:r>
          </a:p>
        </p:txBody>
      </p:sp>
      <p:sp>
        <p:nvSpPr>
          <p:cNvPr id="51" name="Vertical Scroll 50">
            <a:extLst>
              <a:ext uri="{FF2B5EF4-FFF2-40B4-BE49-F238E27FC236}">
                <a16:creationId xmlns:a16="http://schemas.microsoft.com/office/drawing/2014/main" id="{756DA105-C54A-304D-B32C-52F6853993EF}"/>
              </a:ext>
            </a:extLst>
          </p:cNvPr>
          <p:cNvSpPr/>
          <p:nvPr/>
        </p:nvSpPr>
        <p:spPr>
          <a:xfrm>
            <a:off x="2484463" y="3793367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H%{9.v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FA48CD8-CC99-A44E-82D9-5837BF1CC1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5433" y="3793367"/>
            <a:ext cx="601133" cy="601133"/>
          </a:xfrm>
          <a:prstGeom prst="rect">
            <a:avLst/>
          </a:prstGeom>
        </p:spPr>
      </p:pic>
      <p:sp>
        <p:nvSpPr>
          <p:cNvPr id="53" name="Vertical Scroll 52">
            <a:extLst>
              <a:ext uri="{FF2B5EF4-FFF2-40B4-BE49-F238E27FC236}">
                <a16:creationId xmlns:a16="http://schemas.microsoft.com/office/drawing/2014/main" id="{FD3F0031-C2FF-5546-AD23-1DB657C26CE0}"/>
              </a:ext>
            </a:extLst>
          </p:cNvPr>
          <p:cNvSpPr/>
          <p:nvPr/>
        </p:nvSpPr>
        <p:spPr>
          <a:xfrm>
            <a:off x="5585151" y="4394500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/>
                </a:solidFill>
              </a:rPr>
              <a:t>H%{9.v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ACA927-8E15-0447-91A9-1215A5370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95433" y="3766798"/>
            <a:ext cx="626882" cy="626882"/>
          </a:xfrm>
          <a:prstGeom prst="rect">
            <a:avLst/>
          </a:prstGeom>
        </p:spPr>
      </p:pic>
      <p:sp>
        <p:nvSpPr>
          <p:cNvPr id="54" name="Vertical Scroll 53">
            <a:extLst>
              <a:ext uri="{FF2B5EF4-FFF2-40B4-BE49-F238E27FC236}">
                <a16:creationId xmlns:a16="http://schemas.microsoft.com/office/drawing/2014/main" id="{8E2248B6-923F-5247-8E65-6B50084D72B6}"/>
              </a:ext>
            </a:extLst>
          </p:cNvPr>
          <p:cNvSpPr/>
          <p:nvPr/>
        </p:nvSpPr>
        <p:spPr>
          <a:xfrm>
            <a:off x="8822875" y="3793367"/>
            <a:ext cx="102169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Secret</a:t>
            </a:r>
          </a:p>
        </p:txBody>
      </p:sp>
    </p:spTree>
    <p:extLst>
      <p:ext uri="{BB962C8B-B14F-4D97-AF65-F5344CB8AC3E}">
        <p14:creationId xmlns:p14="http://schemas.microsoft.com/office/powerpoint/2010/main" val="24927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51979 0.0034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16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1" grpId="0" animBg="1"/>
      <p:bldP spid="51" grpId="1" animBg="1"/>
      <p:bldP spid="51" grpId="2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Asymmetric cryptography provides integrity with digital signatures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02526D-F5A9-F54D-BB49-6A5262D4D0E9}"/>
              </a:ext>
            </a:extLst>
          </p:cNvPr>
          <p:cNvSpPr/>
          <p:nvPr/>
        </p:nvSpPr>
        <p:spPr>
          <a:xfrm>
            <a:off x="2168858" y="1760903"/>
            <a:ext cx="1549580" cy="7315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254E7-C9F3-3240-9E28-BDAEAC69CB8E}"/>
              </a:ext>
            </a:extLst>
          </p:cNvPr>
          <p:cNvSpPr/>
          <p:nvPr/>
        </p:nvSpPr>
        <p:spPr>
          <a:xfrm>
            <a:off x="8558933" y="1787082"/>
            <a:ext cx="1549580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B5E7D2-65B5-1441-B60B-A831D253598D}"/>
              </a:ext>
            </a:extLst>
          </p:cNvPr>
          <p:cNvGrpSpPr/>
          <p:nvPr/>
        </p:nvGrpSpPr>
        <p:grpSpPr>
          <a:xfrm>
            <a:off x="2427659" y="2492423"/>
            <a:ext cx="1031978" cy="580983"/>
            <a:chOff x="2427659" y="2492423"/>
            <a:chExt cx="1031978" cy="5809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5FE64-AF73-374D-9818-CB363483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27659" y="2712214"/>
              <a:ext cx="1031978" cy="3611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5E888A-28F6-874D-9A6C-BC2862A570DF}"/>
                </a:ext>
              </a:extLst>
            </p:cNvPr>
            <p:cNvSpPr txBox="1"/>
            <p:nvPr/>
          </p:nvSpPr>
          <p:spPr>
            <a:xfrm>
              <a:off x="2724436" y="2492423"/>
              <a:ext cx="735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K</a:t>
              </a:r>
              <a:r>
                <a:rPr lang="en-US" baseline="-25000"/>
                <a:t>private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DCC5CD-8C75-3744-8AEC-B017B140CE78}"/>
              </a:ext>
            </a:extLst>
          </p:cNvPr>
          <p:cNvGrpSpPr/>
          <p:nvPr/>
        </p:nvGrpSpPr>
        <p:grpSpPr>
          <a:xfrm>
            <a:off x="8892053" y="2483936"/>
            <a:ext cx="1031978" cy="597678"/>
            <a:chOff x="8892053" y="2483936"/>
            <a:chExt cx="1031978" cy="59767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AC898D9-C60F-684D-A1B7-B6D0D1541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92053" y="2720422"/>
              <a:ext cx="1031978" cy="36119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BF7F6B-9A50-6242-979F-DDA9FF0B99BB}"/>
                </a:ext>
              </a:extLst>
            </p:cNvPr>
            <p:cNvSpPr txBox="1"/>
            <p:nvPr/>
          </p:nvSpPr>
          <p:spPr>
            <a:xfrm>
              <a:off x="9178216" y="2483936"/>
              <a:ext cx="735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K</a:t>
              </a:r>
              <a:r>
                <a:rPr lang="en-US" baseline="-25000">
                  <a:solidFill>
                    <a:schemeClr val="accent1"/>
                  </a:solidFill>
                </a:rPr>
                <a:t>private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ADDC01-DD9A-934B-9F40-2FC1C4E57A9F}"/>
              </a:ext>
            </a:extLst>
          </p:cNvPr>
          <p:cNvGrpSpPr/>
          <p:nvPr/>
        </p:nvGrpSpPr>
        <p:grpSpPr>
          <a:xfrm>
            <a:off x="2438273" y="3006331"/>
            <a:ext cx="1031978" cy="597678"/>
            <a:chOff x="2438273" y="3006331"/>
            <a:chExt cx="1031978" cy="59767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14D098-1716-FE49-AC50-397EADAC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38273" y="3242817"/>
              <a:ext cx="1031978" cy="3611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8FF589-D66B-2341-990F-D8A4E87E6245}"/>
                </a:ext>
              </a:extLst>
            </p:cNvPr>
            <p:cNvSpPr txBox="1"/>
            <p:nvPr/>
          </p:nvSpPr>
          <p:spPr>
            <a:xfrm>
              <a:off x="2724436" y="3006331"/>
              <a:ext cx="541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K</a:t>
              </a:r>
              <a:r>
                <a:rPr lang="en-US" baseline="-25000">
                  <a:solidFill>
                    <a:schemeClr val="accent1"/>
                  </a:solidFill>
                </a:rPr>
                <a:t>pub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08F9E1-AB21-4F40-A983-4B3A73B636B2}"/>
              </a:ext>
            </a:extLst>
          </p:cNvPr>
          <p:cNvGrpSpPr/>
          <p:nvPr/>
        </p:nvGrpSpPr>
        <p:grpSpPr>
          <a:xfrm>
            <a:off x="8892053" y="3030790"/>
            <a:ext cx="1031978" cy="580983"/>
            <a:chOff x="8892053" y="3030790"/>
            <a:chExt cx="1031978" cy="58098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F4B2F63-31E2-6544-A0C9-96CCFE5E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92053" y="3250581"/>
              <a:ext cx="1031978" cy="36119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A4E1D6-6EE0-6A4A-8BA6-A890A54694D4}"/>
                </a:ext>
              </a:extLst>
            </p:cNvPr>
            <p:cNvSpPr txBox="1"/>
            <p:nvPr/>
          </p:nvSpPr>
          <p:spPr>
            <a:xfrm>
              <a:off x="9188830" y="3030790"/>
              <a:ext cx="541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K</a:t>
              </a:r>
              <a:r>
                <a:rPr lang="en-US" baseline="-25000"/>
                <a:t>pub</a:t>
              </a:r>
            </a:p>
          </p:txBody>
        </p:sp>
      </p:grpSp>
      <p:sp>
        <p:nvSpPr>
          <p:cNvPr id="11" name="Vertical Scroll 10">
            <a:extLst>
              <a:ext uri="{FF2B5EF4-FFF2-40B4-BE49-F238E27FC236}">
                <a16:creationId xmlns:a16="http://schemas.microsoft.com/office/drawing/2014/main" id="{FB071DDF-9530-C04D-A78E-928E1CA6ED38}"/>
              </a:ext>
            </a:extLst>
          </p:cNvPr>
          <p:cNvSpPr/>
          <p:nvPr/>
        </p:nvSpPr>
        <p:spPr>
          <a:xfrm>
            <a:off x="2389951" y="3793367"/>
            <a:ext cx="123397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Message</a:t>
            </a:r>
          </a:p>
        </p:txBody>
      </p:sp>
      <p:sp>
        <p:nvSpPr>
          <p:cNvPr id="3" name="Down Ribbon 2">
            <a:extLst>
              <a:ext uri="{FF2B5EF4-FFF2-40B4-BE49-F238E27FC236}">
                <a16:creationId xmlns:a16="http://schemas.microsoft.com/office/drawing/2014/main" id="{737FAA1D-9084-6A47-B641-9585E082F972}"/>
              </a:ext>
            </a:extLst>
          </p:cNvPr>
          <p:cNvSpPr/>
          <p:nvPr/>
        </p:nvSpPr>
        <p:spPr>
          <a:xfrm>
            <a:off x="2631265" y="4539695"/>
            <a:ext cx="801278" cy="216817"/>
          </a:xfrm>
          <a:prstGeom prst="ribbon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52617 2.22222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52344 -0.0009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Symmetric cryptography provides integrity with message authentication codes (MACs)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02526D-F5A9-F54D-BB49-6A5262D4D0E9}"/>
              </a:ext>
            </a:extLst>
          </p:cNvPr>
          <p:cNvSpPr/>
          <p:nvPr/>
        </p:nvSpPr>
        <p:spPr>
          <a:xfrm>
            <a:off x="2168858" y="1760903"/>
            <a:ext cx="1549580" cy="73152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254E7-C9F3-3240-9E28-BDAEAC69CB8E}"/>
              </a:ext>
            </a:extLst>
          </p:cNvPr>
          <p:cNvSpPr/>
          <p:nvPr/>
        </p:nvSpPr>
        <p:spPr>
          <a:xfrm>
            <a:off x="8558933" y="1787082"/>
            <a:ext cx="1549580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B5E7D2-65B5-1441-B60B-A831D253598D}"/>
              </a:ext>
            </a:extLst>
          </p:cNvPr>
          <p:cNvGrpSpPr/>
          <p:nvPr/>
        </p:nvGrpSpPr>
        <p:grpSpPr>
          <a:xfrm>
            <a:off x="2427659" y="2492423"/>
            <a:ext cx="1031978" cy="580983"/>
            <a:chOff x="2427659" y="2492423"/>
            <a:chExt cx="1031978" cy="580983"/>
          </a:xfrm>
          <a:noFill/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5FE64-AF73-374D-9818-CB363483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427659" y="2712214"/>
              <a:ext cx="1031978" cy="36119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5E888A-28F6-874D-9A6C-BC2862A570DF}"/>
                </a:ext>
              </a:extLst>
            </p:cNvPr>
            <p:cNvSpPr txBox="1"/>
            <p:nvPr/>
          </p:nvSpPr>
          <p:spPr>
            <a:xfrm>
              <a:off x="2724436" y="2492423"/>
              <a:ext cx="725583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K</a:t>
              </a:r>
              <a:r>
                <a:rPr lang="en-US" baseline="-25000">
                  <a:solidFill>
                    <a:srgbClr val="7030A0"/>
                  </a:solidFill>
                </a:rPr>
                <a:t>shared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B9D59F-24AF-7641-BC5C-CE3B2E3CB880}"/>
              </a:ext>
            </a:extLst>
          </p:cNvPr>
          <p:cNvGrpSpPr/>
          <p:nvPr/>
        </p:nvGrpSpPr>
        <p:grpSpPr>
          <a:xfrm>
            <a:off x="8892053" y="2531166"/>
            <a:ext cx="1031978" cy="580983"/>
            <a:chOff x="8892053" y="2531166"/>
            <a:chExt cx="1031978" cy="58098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F4B2F63-31E2-6544-A0C9-96CCFE5E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892053" y="2750957"/>
              <a:ext cx="1031978" cy="361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A4E1D6-6EE0-6A4A-8BA6-A890A54694D4}"/>
                </a:ext>
              </a:extLst>
            </p:cNvPr>
            <p:cNvSpPr txBox="1"/>
            <p:nvPr/>
          </p:nvSpPr>
          <p:spPr>
            <a:xfrm>
              <a:off x="9188830" y="2531166"/>
              <a:ext cx="725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K</a:t>
              </a:r>
              <a:r>
                <a:rPr lang="en-US" baseline="-25000">
                  <a:solidFill>
                    <a:srgbClr val="7030A0"/>
                  </a:solidFill>
                </a:rPr>
                <a:t>shared</a:t>
              </a:r>
            </a:p>
          </p:txBody>
        </p:sp>
      </p:grpSp>
      <p:sp>
        <p:nvSpPr>
          <p:cNvPr id="17" name="Vertical Scroll 16">
            <a:extLst>
              <a:ext uri="{FF2B5EF4-FFF2-40B4-BE49-F238E27FC236}">
                <a16:creationId xmlns:a16="http://schemas.microsoft.com/office/drawing/2014/main" id="{9915C9F3-5820-6445-AF21-56C437AC0448}"/>
              </a:ext>
            </a:extLst>
          </p:cNvPr>
          <p:cNvSpPr/>
          <p:nvPr/>
        </p:nvSpPr>
        <p:spPr>
          <a:xfrm>
            <a:off x="2389951" y="3416294"/>
            <a:ext cx="1233975" cy="665379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Message</a:t>
            </a:r>
          </a:p>
        </p:txBody>
      </p:sp>
      <p:sp>
        <p:nvSpPr>
          <p:cNvPr id="18" name="Down Ribbon 17">
            <a:extLst>
              <a:ext uri="{FF2B5EF4-FFF2-40B4-BE49-F238E27FC236}">
                <a16:creationId xmlns:a16="http://schemas.microsoft.com/office/drawing/2014/main" id="{90452311-A1A1-8941-8F46-8FBAA54C998B}"/>
              </a:ext>
            </a:extLst>
          </p:cNvPr>
          <p:cNvSpPr/>
          <p:nvPr/>
        </p:nvSpPr>
        <p:spPr>
          <a:xfrm>
            <a:off x="2631265" y="4162622"/>
            <a:ext cx="801278" cy="216817"/>
          </a:xfrm>
          <a:prstGeom prst="ribbon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3651FE-D937-A44B-AEE8-A20C562997F5}"/>
              </a:ext>
            </a:extLst>
          </p:cNvPr>
          <p:cNvSpPr/>
          <p:nvPr/>
        </p:nvSpPr>
        <p:spPr>
          <a:xfrm>
            <a:off x="1753386" y="4883085"/>
            <a:ext cx="8700940" cy="54675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Much faster than asymmetric cryptography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2BC2894-8FB8-7D44-9678-6E09AE942062}"/>
              </a:ext>
            </a:extLst>
          </p:cNvPr>
          <p:cNvSpPr/>
          <p:nvPr/>
        </p:nvSpPr>
        <p:spPr>
          <a:xfrm>
            <a:off x="1753386" y="5546141"/>
            <a:ext cx="8700940" cy="54675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Signature is meaningless to anyone else, so you can’t pass it on to others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8BF4E7F-5C50-8D43-B27D-558931CB45A0}"/>
              </a:ext>
            </a:extLst>
          </p:cNvPr>
          <p:cNvSpPr/>
          <p:nvPr/>
        </p:nvSpPr>
        <p:spPr>
          <a:xfrm>
            <a:off x="5363895" y="1760580"/>
            <a:ext cx="1549580" cy="731520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64CEFE8B-0812-9D45-9EEB-E543E3C885C3}"/>
              </a:ext>
            </a:extLst>
          </p:cNvPr>
          <p:cNvSpPr/>
          <p:nvPr/>
        </p:nvSpPr>
        <p:spPr>
          <a:xfrm>
            <a:off x="6501292" y="2438859"/>
            <a:ext cx="1234911" cy="829827"/>
          </a:xfrm>
          <a:prstGeom prst="cloudCallout">
            <a:avLst>
              <a:gd name="adj1" fmla="val -55184"/>
              <a:gd name="adj2" fmla="val -6246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8725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2617 4.8148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52344 -0.0009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344 -0.00093 L 0.25365 -0.0067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90" y="-30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17 4.81481E-6 L 0.25013 -0.0011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8" grpId="2" animBg="1"/>
      <p:bldP spid="4" grpId="0" animBg="1"/>
      <p:bldP spid="21" grpId="0" animBg="1"/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F82A2-8A2A-C44E-8E38-5EB4F7F1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Associated tech report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BBA434-2B1D-9A41-8B1E-12F517F6A4A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86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Tech reports have more useful material</a:t>
            </a:r>
          </a:p>
          <a:p>
            <a:pPr lvl="1"/>
            <a:r>
              <a:rPr lang="en-US"/>
              <a:t>Explanation of how MACs are used (TM-589, pp. 7–10)</a:t>
            </a:r>
          </a:p>
          <a:p>
            <a:pPr lvl="1"/>
            <a:r>
              <a:rPr lang="en-US"/>
              <a:t>Invariants of basic safety proof (TM-590, pp. 11–20)</a:t>
            </a:r>
          </a:p>
          <a:p>
            <a:pPr lvl="1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FB3713-75DA-D74A-8708-450427CEEC11}"/>
              </a:ext>
            </a:extLst>
          </p:cNvPr>
          <p:cNvSpPr/>
          <p:nvPr/>
        </p:nvSpPr>
        <p:spPr>
          <a:xfrm>
            <a:off x="1129646" y="4687850"/>
            <a:ext cx="10050544" cy="64633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[5] M. Castro and B. Liskov.  Authenticated Byzantine Fault Tolerance Without Public-Key Cryptography.  Technical Memo MIT/LCS/TM-589, MIT Laboratory for Computer Science, 1999.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DF061B-F3B2-354C-BD23-8FE2B7D22810}"/>
              </a:ext>
            </a:extLst>
          </p:cNvPr>
          <p:cNvSpPr/>
          <p:nvPr/>
        </p:nvSpPr>
        <p:spPr>
          <a:xfrm>
            <a:off x="1129646" y="3703419"/>
            <a:ext cx="10050544" cy="64633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[4] M. Castro and B. Liskov. A Correctness Proof for a Practical Byzantine-Fault-Tolerant Replication Algorithm. Technical Memo MIT/LCS/TM-590, MIT Laboratory for Computer Science, 1999. 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400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F82A2-8A2A-C44E-8E38-5EB4F7F1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BFT protocols can be complicated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DF061B-F3B2-354C-BD23-8FE2B7D22810}"/>
              </a:ext>
            </a:extLst>
          </p:cNvPr>
          <p:cNvSpPr/>
          <p:nvPr/>
        </p:nvSpPr>
        <p:spPr>
          <a:xfrm>
            <a:off x="1002995" y="5532218"/>
            <a:ext cx="10050544" cy="64633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J. Mickens, The Saddest Moment, ;login, May 2013, available online at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https://scholar.harvard.edu/files/mickens/files/thesaddestmoment.pdf</a:t>
            </a:r>
            <a:endParaRPr lang="en-US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C8872-C10B-2344-B0FC-A3522F3EA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03" y="1591734"/>
            <a:ext cx="6134100" cy="374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2BC1FC-306B-5A4A-A5B4-F3595FBF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439" y="1606018"/>
            <a:ext cx="2324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7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280</Words>
  <Application>Microsoft Macintosh PowerPoint</Application>
  <PresentationFormat>Widescreen</PresentationFormat>
  <Paragraphs>47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Office Theme</vt:lpstr>
      <vt:lpstr>Byzantine fault tolerance</vt:lpstr>
      <vt:lpstr>Byzantine means “acting arbitrarily”</vt:lpstr>
      <vt:lpstr>Asymmetric cryptography provides secrecy</vt:lpstr>
      <vt:lpstr>Symmetric cryptography also provides secrecy</vt:lpstr>
      <vt:lpstr>Asymmetric cryptography provides integrity with digital signatures</vt:lpstr>
      <vt:lpstr>Symmetric cryptography provides integrity with message authentication codes (MACs)</vt:lpstr>
      <vt:lpstr>Associated tech report</vt:lpstr>
      <vt:lpstr>BFT protocols can be complicated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21</cp:revision>
  <dcterms:created xsi:type="dcterms:W3CDTF">2019-02-12T01:29:27Z</dcterms:created>
  <dcterms:modified xsi:type="dcterms:W3CDTF">2019-02-18T22:27:10Z</dcterms:modified>
</cp:coreProperties>
</file>