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40"/>
    <p:restoredTop sz="94649"/>
  </p:normalViewPr>
  <p:slideViewPr>
    <p:cSldViewPr snapToGrid="0" snapToObjects="1">
      <p:cViewPr varScale="1">
        <p:scale>
          <a:sx n="142" d="100"/>
          <a:sy n="142" d="100"/>
        </p:scale>
        <p:origin x="184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90F62-F3F2-DD4C-AFD7-D714D0C0CC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A9DDBC-D51B-6A48-8E11-5608ACA7D8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D88E1-15C6-5F4D-B412-9642F6D8A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1622-3A12-3E48-BED1-9DC00C4B9C82}" type="datetimeFigureOut">
              <a:t>3/2/19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D8F4C-FA54-8F44-A77F-F402B27B3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A0E728-CF46-B346-8CC1-26C1B84B7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A03F-104D-3F49-8565-4FD9CE2730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613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4377E-BDB5-2247-B583-9A203B433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C18791-6CBE-D24A-8706-7F5601EDB9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5EF52-6D28-CC45-9960-B5C3492B6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1622-3A12-3E48-BED1-9DC00C4B9C82}" type="datetimeFigureOut">
              <a:t>3/2/19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99A64-3B57-7146-B0A5-AC75AE671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6347A-B8D6-7C45-81C6-567594548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A03F-104D-3F49-8565-4FD9CE2730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62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25D03C-0A06-334D-ABFC-C406B334E5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DF893F-7DAF-8C42-B177-A60D08C19A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1F30C-8E90-934F-8AB4-3620B7E24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1622-3A12-3E48-BED1-9DC00C4B9C82}" type="datetimeFigureOut">
              <a:t>3/2/19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28701-7C22-5C46-BCBB-FAEC51E31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922FB-3E5F-C549-A8F8-8C88D93D3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A03F-104D-3F49-8565-4FD9CE2730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24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5A8BB-35CE-7441-AC1B-60C1D34D0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40D34-D7D6-E44C-877C-DB53F9124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835D9-341B-894A-A671-E1F156CC5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1622-3A12-3E48-BED1-9DC00C4B9C82}" type="datetimeFigureOut">
              <a:t>3/2/19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5F2D5-277A-C843-81D5-EBAE46C90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BDD97-0C16-8947-8040-D0D506FD2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A03F-104D-3F49-8565-4FD9CE2730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5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76BBE-E82D-4541-AB09-44BE37679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A0137B-98BC-054B-9483-0D296423B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651A7-37B6-9A4F-89FC-3A30590C8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1622-3A12-3E48-BED1-9DC00C4B9C82}" type="datetimeFigureOut">
              <a:t>3/2/19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2A80D-1B2C-F841-BD60-0C2ED9D7B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9C910-0C1F-7A49-98DB-59456F33E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A03F-104D-3F49-8565-4FD9CE2730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77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25F06-4CCD-2541-8327-2CAC80266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958F8-6F97-5C4C-9E33-5CAC3EB206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88FB75-5588-044B-943C-00E764AAC7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03ADB0-5764-A94A-99D1-824CD1D9F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1622-3A12-3E48-BED1-9DC00C4B9C82}" type="datetimeFigureOut">
              <a:t>3/2/19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95C6ED-4E54-D546-BE16-B21DD5B4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35C8E6-D009-0C47-BED5-7BDC54B00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A03F-104D-3F49-8565-4FD9CE2730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03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82B0B-902D-D64C-A4D1-AD7D02AB3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D8EC7A-8E73-7A4A-84B9-BC263D2AD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861187-3363-0D4F-B23C-06D10D165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6C6945-1C30-464B-A2E1-6427005D1E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29CC84-4A13-AA45-9301-51CDBC153C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9C96D5-1AE7-3C4F-A5F7-A1B4EC395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1622-3A12-3E48-BED1-9DC00C4B9C82}" type="datetimeFigureOut">
              <a:t>3/2/19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FCDEDC-D2EA-AC4A-BB8F-E7CA76C73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EE9025-7B45-A642-AABD-8C9841AD4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A03F-104D-3F49-8565-4FD9CE2730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50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2F5A2-A159-0F42-81D9-C8D6914F7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C915E3-DB0E-494D-AC6C-6D83541C7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1622-3A12-3E48-BED1-9DC00C4B9C82}" type="datetimeFigureOut">
              <a:t>3/2/19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192C7A-451A-504F-A56F-43D865D23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E09B50-A0D6-5440-96F7-24A4E7612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A03F-104D-3F49-8565-4FD9CE2730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42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2E722A-18A3-524A-8033-1F7E0F995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1622-3A12-3E48-BED1-9DC00C4B9C82}" type="datetimeFigureOut">
              <a:t>3/2/19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2FB570-B352-3547-B5B3-A3D71F1C3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6C9BE7-C8C8-1042-8918-A1A863880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A03F-104D-3F49-8565-4FD9CE2730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85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930B1-3A6C-8A48-A2D2-365E4EEA4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7BCC2-88AA-8445-82CE-A52FAD22B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759A33-E16E-7C4D-B2C1-778054887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DCF33D-B2EA-5C47-BEF9-ABF396A7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1622-3A12-3E48-BED1-9DC00C4B9C82}" type="datetimeFigureOut">
              <a:t>3/2/19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E9C8D-15FD-454C-B09D-7AB8FB822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FF4E5-7E52-E14F-9828-E49143A47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A03F-104D-3F49-8565-4FD9CE2730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78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DB87A-5488-6D4A-99E9-129040057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7345E0-74E8-BC46-93BC-8E7F650452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B0C8E7-EA93-454E-A14A-05CED6A9F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9D92D1-8BAB-2242-8564-E81E63772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1622-3A12-3E48-BED1-9DC00C4B9C82}" type="datetimeFigureOut">
              <a:t>3/2/19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251A28-8BEE-4546-8540-DC316259A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40433-CD88-434C-BB82-3D9A842D6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A03F-104D-3F49-8565-4FD9CE2730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05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3576AF-F531-A044-802D-99501C1DF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F0FA4-C7FD-054D-8697-BC9FFCBC8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0A919-5F07-F245-AF9B-19834E5D7E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D1622-3A12-3E48-BED1-9DC00C4B9C82}" type="datetimeFigureOut">
              <a:t>3/2/19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EE49D-2211-FA4B-A86B-76F3E6C5F0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4D3CB-6B38-9A4E-8309-7A75FB2F88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7A03F-104D-3F49-8565-4FD9CE2730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0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6DF4E-EB22-1A43-AB0B-C2F00CD277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Blockchains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2128A9-DD94-B14F-9CC2-7D35AE4CEB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CSE 552</a:t>
            </a:r>
          </a:p>
          <a:p>
            <a:r>
              <a:rPr lang="en-US" i="1"/>
              <a:t>preparation for reading</a:t>
            </a:r>
          </a:p>
        </p:txBody>
      </p:sp>
    </p:spTree>
    <p:extLst>
      <p:ext uri="{BB962C8B-B14F-4D97-AF65-F5344CB8AC3E}">
        <p14:creationId xmlns:p14="http://schemas.microsoft.com/office/powerpoint/2010/main" val="3131920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F82A2-8A2A-C44E-8E38-5EB4F7F10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Systematization of knowledge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2BBA434-2B1D-9A41-8B1E-12F517F6A4A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2862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A special kind of paper that appears in IEEE S&amp;P</a:t>
            </a:r>
          </a:p>
          <a:p>
            <a:pPr lvl="1"/>
            <a:r>
              <a:rPr lang="en-US"/>
              <a:t>Doesn’t have new research</a:t>
            </a:r>
          </a:p>
          <a:p>
            <a:pPr lvl="1"/>
            <a:r>
              <a:rPr lang="en-US"/>
              <a:t>Surveys existing research</a:t>
            </a:r>
          </a:p>
          <a:p>
            <a:pPr lvl="1"/>
            <a:r>
              <a:rPr lang="en-US"/>
              <a:t>Provides	a new viewpoint not necessarily understood by the purveyors of that research</a:t>
            </a:r>
          </a:p>
          <a:p>
            <a:r>
              <a:rPr lang="en-US"/>
              <a:t>A survey is useful to introduce yourself to a new area</a:t>
            </a:r>
          </a:p>
        </p:txBody>
      </p:sp>
    </p:spTree>
    <p:extLst>
      <p:ext uri="{BB962C8B-B14F-4D97-AF65-F5344CB8AC3E}">
        <p14:creationId xmlns:p14="http://schemas.microsoft.com/office/powerpoint/2010/main" val="2624003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roup 124">
            <a:extLst>
              <a:ext uri="{FF2B5EF4-FFF2-40B4-BE49-F238E27FC236}">
                <a16:creationId xmlns:a16="http://schemas.microsoft.com/office/drawing/2014/main" id="{CDBE33B5-F4B6-684D-A65C-D020B13ED20A}"/>
              </a:ext>
            </a:extLst>
          </p:cNvPr>
          <p:cNvGrpSpPr/>
          <p:nvPr/>
        </p:nvGrpSpPr>
        <p:grpSpPr>
          <a:xfrm>
            <a:off x="1541719" y="2169041"/>
            <a:ext cx="9024512" cy="4169006"/>
            <a:chOff x="1541719" y="2169041"/>
            <a:chExt cx="9024512" cy="4169006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6C7D642-FFBD-CF4A-B23A-5A910849DD9E}"/>
                </a:ext>
              </a:extLst>
            </p:cNvPr>
            <p:cNvSpPr txBox="1"/>
            <p:nvPr/>
          </p:nvSpPr>
          <p:spPr>
            <a:xfrm>
              <a:off x="9799674" y="2947763"/>
              <a:ext cx="76655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/>
                <a:t>...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7A29E72-87E3-BE43-9237-C2BD403DE86B}"/>
                </a:ext>
              </a:extLst>
            </p:cNvPr>
            <p:cNvSpPr/>
            <p:nvPr/>
          </p:nvSpPr>
          <p:spPr>
            <a:xfrm>
              <a:off x="1541719" y="2169041"/>
              <a:ext cx="1509823" cy="313660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48EDBE7-5F7D-C444-8C0F-C466B39F1209}"/>
                </a:ext>
              </a:extLst>
            </p:cNvPr>
            <p:cNvSpPr/>
            <p:nvPr/>
          </p:nvSpPr>
          <p:spPr>
            <a:xfrm>
              <a:off x="3195525" y="2169041"/>
              <a:ext cx="1509823" cy="313660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8664FDF3-99B4-0743-9404-A89529DE9301}"/>
                </a:ext>
              </a:extLst>
            </p:cNvPr>
            <p:cNvSpPr/>
            <p:nvPr/>
          </p:nvSpPr>
          <p:spPr>
            <a:xfrm>
              <a:off x="4849331" y="2169041"/>
              <a:ext cx="1509823" cy="313660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3E163B54-3F40-C143-8C02-10CE4AC82875}"/>
                </a:ext>
              </a:extLst>
            </p:cNvPr>
            <p:cNvSpPr/>
            <p:nvPr/>
          </p:nvSpPr>
          <p:spPr>
            <a:xfrm>
              <a:off x="6503137" y="2169041"/>
              <a:ext cx="1509823" cy="313660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8B4AA11F-6EF1-7141-BABA-F760970C3691}"/>
                </a:ext>
              </a:extLst>
            </p:cNvPr>
            <p:cNvSpPr/>
            <p:nvPr/>
          </p:nvSpPr>
          <p:spPr>
            <a:xfrm>
              <a:off x="8156943" y="2169041"/>
              <a:ext cx="1509823" cy="313660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ounded Rectangle 122">
              <a:extLst>
                <a:ext uri="{FF2B5EF4-FFF2-40B4-BE49-F238E27FC236}">
                  <a16:creationId xmlns:a16="http://schemas.microsoft.com/office/drawing/2014/main" id="{F8010AA0-2645-7244-8559-A33A622B4E85}"/>
                </a:ext>
              </a:extLst>
            </p:cNvPr>
            <p:cNvSpPr/>
            <p:nvPr/>
          </p:nvSpPr>
          <p:spPr>
            <a:xfrm>
              <a:off x="2070846" y="5800165"/>
              <a:ext cx="7463011" cy="53788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The key is to ensure global consensus on the sequence of inputs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D6525AA-B7BF-4943-98E0-186DC8FC4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blockchain is a replicated state machine</a:t>
            </a:r>
          </a:p>
        </p:txBody>
      </p: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A9121156-FF27-804B-852F-35416B6FE539}"/>
              </a:ext>
            </a:extLst>
          </p:cNvPr>
          <p:cNvGrpSpPr/>
          <p:nvPr/>
        </p:nvGrpSpPr>
        <p:grpSpPr>
          <a:xfrm>
            <a:off x="1674625" y="3030281"/>
            <a:ext cx="7859233" cy="2126534"/>
            <a:chOff x="1674625" y="3030281"/>
            <a:chExt cx="7859233" cy="212653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AC4E827-1B6E-1146-BFBA-DB3FCAF52A95}"/>
                </a:ext>
              </a:extLst>
            </p:cNvPr>
            <p:cNvSpPr/>
            <p:nvPr/>
          </p:nvSpPr>
          <p:spPr>
            <a:xfrm>
              <a:off x="1674625" y="3030281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B12DACA-6ECB-D94A-AC09-78A40FF1DEC9}"/>
                </a:ext>
              </a:extLst>
            </p:cNvPr>
            <p:cNvSpPr/>
            <p:nvPr/>
          </p:nvSpPr>
          <p:spPr>
            <a:xfrm>
              <a:off x="1674625" y="3251204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DEAC9FF-8E55-E444-978D-68A9CA1E4B35}"/>
                </a:ext>
              </a:extLst>
            </p:cNvPr>
            <p:cNvSpPr/>
            <p:nvPr/>
          </p:nvSpPr>
          <p:spPr>
            <a:xfrm>
              <a:off x="1674625" y="3472127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A8379DC-AB59-BA46-B08A-47F426CE9E8E}"/>
                </a:ext>
              </a:extLst>
            </p:cNvPr>
            <p:cNvSpPr/>
            <p:nvPr/>
          </p:nvSpPr>
          <p:spPr>
            <a:xfrm>
              <a:off x="1674625" y="3693050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E75E102-C795-3842-A25C-6B08D83D1DCF}"/>
                </a:ext>
              </a:extLst>
            </p:cNvPr>
            <p:cNvSpPr/>
            <p:nvPr/>
          </p:nvSpPr>
          <p:spPr>
            <a:xfrm>
              <a:off x="1674625" y="3913973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393211D-E027-304B-AF71-68064BDCD3BC}"/>
                </a:ext>
              </a:extLst>
            </p:cNvPr>
            <p:cNvSpPr/>
            <p:nvPr/>
          </p:nvSpPr>
          <p:spPr>
            <a:xfrm>
              <a:off x="1674625" y="4134896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E729B91-1ABA-7E44-BF50-A7A23BF356A4}"/>
                </a:ext>
              </a:extLst>
            </p:cNvPr>
            <p:cNvSpPr/>
            <p:nvPr/>
          </p:nvSpPr>
          <p:spPr>
            <a:xfrm>
              <a:off x="1674625" y="4355819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56CCC3F-DFA6-2349-BDAD-AA674A780334}"/>
                </a:ext>
              </a:extLst>
            </p:cNvPr>
            <p:cNvSpPr/>
            <p:nvPr/>
          </p:nvSpPr>
          <p:spPr>
            <a:xfrm>
              <a:off x="1674625" y="4576742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E0DDB29F-A6F1-3A4C-AC9E-7AC99A8BBF67}"/>
                </a:ext>
              </a:extLst>
            </p:cNvPr>
            <p:cNvSpPr/>
            <p:nvPr/>
          </p:nvSpPr>
          <p:spPr>
            <a:xfrm>
              <a:off x="3328431" y="3030281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5FDCBAD9-4B62-234E-9826-0EF8E30499A7}"/>
                </a:ext>
              </a:extLst>
            </p:cNvPr>
            <p:cNvSpPr/>
            <p:nvPr/>
          </p:nvSpPr>
          <p:spPr>
            <a:xfrm>
              <a:off x="3328431" y="3251204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30A32BAC-C76B-1542-9CD2-839549FD4A08}"/>
                </a:ext>
              </a:extLst>
            </p:cNvPr>
            <p:cNvSpPr/>
            <p:nvPr/>
          </p:nvSpPr>
          <p:spPr>
            <a:xfrm>
              <a:off x="3328431" y="3472127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4AE45184-2FDB-6840-8A11-DAA67DC2DE17}"/>
                </a:ext>
              </a:extLst>
            </p:cNvPr>
            <p:cNvSpPr/>
            <p:nvPr/>
          </p:nvSpPr>
          <p:spPr>
            <a:xfrm>
              <a:off x="3328431" y="3693050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05AA82E9-703F-8C40-BACD-4F93FC59E151}"/>
                </a:ext>
              </a:extLst>
            </p:cNvPr>
            <p:cNvSpPr/>
            <p:nvPr/>
          </p:nvSpPr>
          <p:spPr>
            <a:xfrm>
              <a:off x="3328431" y="3913973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C7C21E60-86E3-FB46-AF51-5655F35F63F0}"/>
                </a:ext>
              </a:extLst>
            </p:cNvPr>
            <p:cNvSpPr/>
            <p:nvPr/>
          </p:nvSpPr>
          <p:spPr>
            <a:xfrm>
              <a:off x="3328431" y="4134896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053A5943-7DBA-9149-AE15-5D6D3989B480}"/>
                </a:ext>
              </a:extLst>
            </p:cNvPr>
            <p:cNvSpPr/>
            <p:nvPr/>
          </p:nvSpPr>
          <p:spPr>
            <a:xfrm>
              <a:off x="4982237" y="3030281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4D843140-0AE3-894F-95A6-D762C52F401A}"/>
                </a:ext>
              </a:extLst>
            </p:cNvPr>
            <p:cNvSpPr/>
            <p:nvPr/>
          </p:nvSpPr>
          <p:spPr>
            <a:xfrm>
              <a:off x="4982237" y="3251204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198DB0D1-72BB-6842-BCE8-2EE3BF0ED37C}"/>
                </a:ext>
              </a:extLst>
            </p:cNvPr>
            <p:cNvSpPr/>
            <p:nvPr/>
          </p:nvSpPr>
          <p:spPr>
            <a:xfrm>
              <a:off x="4982237" y="3472127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E7A41639-114F-DD42-857A-7A98914D3519}"/>
                </a:ext>
              </a:extLst>
            </p:cNvPr>
            <p:cNvSpPr/>
            <p:nvPr/>
          </p:nvSpPr>
          <p:spPr>
            <a:xfrm>
              <a:off x="4982237" y="3693050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9149C1CC-7F62-E644-935B-F536B48D7754}"/>
                </a:ext>
              </a:extLst>
            </p:cNvPr>
            <p:cNvSpPr/>
            <p:nvPr/>
          </p:nvSpPr>
          <p:spPr>
            <a:xfrm>
              <a:off x="4982237" y="3913973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D07BC909-85C6-2949-B260-8470239B4E02}"/>
                </a:ext>
              </a:extLst>
            </p:cNvPr>
            <p:cNvSpPr/>
            <p:nvPr/>
          </p:nvSpPr>
          <p:spPr>
            <a:xfrm>
              <a:off x="4982237" y="4134896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4D0343AB-BEDB-494E-AD83-487E72CF942E}"/>
                </a:ext>
              </a:extLst>
            </p:cNvPr>
            <p:cNvSpPr/>
            <p:nvPr/>
          </p:nvSpPr>
          <p:spPr>
            <a:xfrm>
              <a:off x="4982237" y="4355819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FA62B97A-87A9-9A45-9CE2-E1DAB0377042}"/>
                </a:ext>
              </a:extLst>
            </p:cNvPr>
            <p:cNvSpPr/>
            <p:nvPr/>
          </p:nvSpPr>
          <p:spPr>
            <a:xfrm>
              <a:off x="4982237" y="4576742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F1F1BC25-A13B-D04F-93A2-BE3CB8B78160}"/>
                </a:ext>
              </a:extLst>
            </p:cNvPr>
            <p:cNvSpPr/>
            <p:nvPr/>
          </p:nvSpPr>
          <p:spPr>
            <a:xfrm>
              <a:off x="6636043" y="3030281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EC80DEDD-F60B-204B-805B-3CE4A86393CA}"/>
                </a:ext>
              </a:extLst>
            </p:cNvPr>
            <p:cNvSpPr/>
            <p:nvPr/>
          </p:nvSpPr>
          <p:spPr>
            <a:xfrm>
              <a:off x="6636043" y="3251204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D5F337D5-18DE-7B48-B9FD-34D89386BB9B}"/>
                </a:ext>
              </a:extLst>
            </p:cNvPr>
            <p:cNvSpPr/>
            <p:nvPr/>
          </p:nvSpPr>
          <p:spPr>
            <a:xfrm>
              <a:off x="6636043" y="3472127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F8F377A5-A33E-CB4E-8125-DF07A9D8B6A7}"/>
                </a:ext>
              </a:extLst>
            </p:cNvPr>
            <p:cNvSpPr/>
            <p:nvPr/>
          </p:nvSpPr>
          <p:spPr>
            <a:xfrm>
              <a:off x="6636043" y="3693050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9C39B195-100B-5345-B69E-47357DB29502}"/>
                </a:ext>
              </a:extLst>
            </p:cNvPr>
            <p:cNvSpPr/>
            <p:nvPr/>
          </p:nvSpPr>
          <p:spPr>
            <a:xfrm>
              <a:off x="6636043" y="3913973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00A906D6-6834-674A-BDB8-C36EF1410E51}"/>
                </a:ext>
              </a:extLst>
            </p:cNvPr>
            <p:cNvSpPr/>
            <p:nvPr/>
          </p:nvSpPr>
          <p:spPr>
            <a:xfrm>
              <a:off x="6636043" y="4134896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41096AF4-B7CE-6F4B-A925-DED7BF3A6D3E}"/>
                </a:ext>
              </a:extLst>
            </p:cNvPr>
            <p:cNvSpPr/>
            <p:nvPr/>
          </p:nvSpPr>
          <p:spPr>
            <a:xfrm>
              <a:off x="6636043" y="4355819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FA7B5F67-6DC5-134A-B3CB-BA81A7178BF0}"/>
                </a:ext>
              </a:extLst>
            </p:cNvPr>
            <p:cNvSpPr/>
            <p:nvPr/>
          </p:nvSpPr>
          <p:spPr>
            <a:xfrm>
              <a:off x="6636043" y="4576742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9767BF21-B39E-D04F-BA1D-6EF575C38AFD}"/>
                </a:ext>
              </a:extLst>
            </p:cNvPr>
            <p:cNvSpPr/>
            <p:nvPr/>
          </p:nvSpPr>
          <p:spPr>
            <a:xfrm>
              <a:off x="6636043" y="4797665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E733F1C0-6629-8841-81C6-7F4B15BAB29A}"/>
                </a:ext>
              </a:extLst>
            </p:cNvPr>
            <p:cNvSpPr/>
            <p:nvPr/>
          </p:nvSpPr>
          <p:spPr>
            <a:xfrm>
              <a:off x="6636043" y="5018592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F112FD56-05B9-4644-8CB1-2A17089716F6}"/>
                </a:ext>
              </a:extLst>
            </p:cNvPr>
            <p:cNvSpPr/>
            <p:nvPr/>
          </p:nvSpPr>
          <p:spPr>
            <a:xfrm>
              <a:off x="8289849" y="3030281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EE1C5396-C37A-674F-8C8C-E352E40ABAAF}"/>
                </a:ext>
              </a:extLst>
            </p:cNvPr>
            <p:cNvSpPr/>
            <p:nvPr/>
          </p:nvSpPr>
          <p:spPr>
            <a:xfrm>
              <a:off x="8289849" y="3251204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0158CAD9-3979-C448-93D2-9ADD6889100A}"/>
                </a:ext>
              </a:extLst>
            </p:cNvPr>
            <p:cNvSpPr/>
            <p:nvPr/>
          </p:nvSpPr>
          <p:spPr>
            <a:xfrm>
              <a:off x="8289849" y="3472127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5250E8A6-F741-1446-877C-25EA84383E2C}"/>
                </a:ext>
              </a:extLst>
            </p:cNvPr>
            <p:cNvSpPr/>
            <p:nvPr/>
          </p:nvSpPr>
          <p:spPr>
            <a:xfrm>
              <a:off x="8289849" y="3693050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DA908738-BE98-FA43-8933-C89256B5209D}"/>
                </a:ext>
              </a:extLst>
            </p:cNvPr>
            <p:cNvSpPr/>
            <p:nvPr/>
          </p:nvSpPr>
          <p:spPr>
            <a:xfrm>
              <a:off x="8289849" y="3913973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3C4A6355-9806-8D4F-84BD-29FA049B46FC}"/>
              </a:ext>
            </a:extLst>
          </p:cNvPr>
          <p:cNvGrpSpPr/>
          <p:nvPr/>
        </p:nvGrpSpPr>
        <p:grpSpPr>
          <a:xfrm>
            <a:off x="1637412" y="2243471"/>
            <a:ext cx="7944294" cy="712380"/>
            <a:chOff x="1637412" y="2243471"/>
            <a:chExt cx="7944294" cy="712380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3B2B3104-3D73-354C-9CD4-EB7A2FBBCFF7}"/>
                </a:ext>
              </a:extLst>
            </p:cNvPr>
            <p:cNvSpPr/>
            <p:nvPr/>
          </p:nvSpPr>
          <p:spPr>
            <a:xfrm>
              <a:off x="1637412" y="2243471"/>
              <a:ext cx="1329070" cy="71238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Header</a:t>
              </a:r>
            </a:p>
          </p:txBody>
        </p:sp>
        <p:sp>
          <p:nvSpPr>
            <p:cNvPr id="79" name="Rounded Rectangle 78">
              <a:extLst>
                <a:ext uri="{FF2B5EF4-FFF2-40B4-BE49-F238E27FC236}">
                  <a16:creationId xmlns:a16="http://schemas.microsoft.com/office/drawing/2014/main" id="{FE18FA2F-5D19-7545-ABBA-02DAF7121545}"/>
                </a:ext>
              </a:extLst>
            </p:cNvPr>
            <p:cNvSpPr/>
            <p:nvPr/>
          </p:nvSpPr>
          <p:spPr>
            <a:xfrm>
              <a:off x="3291218" y="2243471"/>
              <a:ext cx="1329070" cy="71238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Header</a:t>
              </a:r>
            </a:p>
          </p:txBody>
        </p:sp>
        <p:sp>
          <p:nvSpPr>
            <p:cNvPr id="92" name="Rounded Rectangle 91">
              <a:extLst>
                <a:ext uri="{FF2B5EF4-FFF2-40B4-BE49-F238E27FC236}">
                  <a16:creationId xmlns:a16="http://schemas.microsoft.com/office/drawing/2014/main" id="{B1E462BF-652E-EA44-AF38-8DA4131887A1}"/>
                </a:ext>
              </a:extLst>
            </p:cNvPr>
            <p:cNvSpPr/>
            <p:nvPr/>
          </p:nvSpPr>
          <p:spPr>
            <a:xfrm>
              <a:off x="4945024" y="2243471"/>
              <a:ext cx="1329070" cy="71238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Header</a:t>
              </a:r>
            </a:p>
          </p:txBody>
        </p:sp>
        <p:sp>
          <p:nvSpPr>
            <p:cNvPr id="105" name="Rounded Rectangle 104">
              <a:extLst>
                <a:ext uri="{FF2B5EF4-FFF2-40B4-BE49-F238E27FC236}">
                  <a16:creationId xmlns:a16="http://schemas.microsoft.com/office/drawing/2014/main" id="{1E5F355D-25BF-CC47-BD8F-012D090CF314}"/>
                </a:ext>
              </a:extLst>
            </p:cNvPr>
            <p:cNvSpPr/>
            <p:nvPr/>
          </p:nvSpPr>
          <p:spPr>
            <a:xfrm>
              <a:off x="6598830" y="2243471"/>
              <a:ext cx="1329070" cy="71238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Header</a:t>
              </a:r>
            </a:p>
          </p:txBody>
        </p:sp>
        <p:sp>
          <p:nvSpPr>
            <p:cNvPr id="118" name="Rounded Rectangle 117">
              <a:extLst>
                <a:ext uri="{FF2B5EF4-FFF2-40B4-BE49-F238E27FC236}">
                  <a16:creationId xmlns:a16="http://schemas.microsoft.com/office/drawing/2014/main" id="{5898EFB0-1D72-8E41-BF71-96EA141E7640}"/>
                </a:ext>
              </a:extLst>
            </p:cNvPr>
            <p:cNvSpPr/>
            <p:nvPr/>
          </p:nvSpPr>
          <p:spPr>
            <a:xfrm>
              <a:off x="8252636" y="2243471"/>
              <a:ext cx="1329070" cy="71238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Header</a:t>
              </a:r>
            </a:p>
          </p:txBody>
        </p:sp>
      </p:grpSp>
      <p:sp>
        <p:nvSpPr>
          <p:cNvPr id="124" name="Rounded Rectangle 123">
            <a:extLst>
              <a:ext uri="{FF2B5EF4-FFF2-40B4-BE49-F238E27FC236}">
                <a16:creationId xmlns:a16="http://schemas.microsoft.com/office/drawing/2014/main" id="{DE97774C-834B-8744-A42F-FE843719A5EA}"/>
              </a:ext>
            </a:extLst>
          </p:cNvPr>
          <p:cNvSpPr/>
          <p:nvPr/>
        </p:nvSpPr>
        <p:spPr>
          <a:xfrm>
            <a:off x="6274094" y="1335806"/>
            <a:ext cx="4909269" cy="53788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...but with only probabilistic properties</a:t>
            </a:r>
          </a:p>
        </p:txBody>
      </p:sp>
    </p:spTree>
    <p:extLst>
      <p:ext uri="{BB962C8B-B14F-4D97-AF65-F5344CB8AC3E}">
        <p14:creationId xmlns:p14="http://schemas.microsoft.com/office/powerpoint/2010/main" val="104895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nimBg="1"/>
      <p:bldP spid="12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525AA-B7BF-4943-98E0-186DC8FC4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Each block can succeed only one log prefix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C7D642-FFBD-CF4A-B23A-5A910849DD9E}"/>
              </a:ext>
            </a:extLst>
          </p:cNvPr>
          <p:cNvSpPr txBox="1"/>
          <p:nvPr/>
        </p:nvSpPr>
        <p:spPr>
          <a:xfrm>
            <a:off x="9799674" y="2947763"/>
            <a:ext cx="7665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/>
              <a:t>...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A29E72-87E3-BE43-9237-C2BD403DE86B}"/>
              </a:ext>
            </a:extLst>
          </p:cNvPr>
          <p:cNvSpPr/>
          <p:nvPr/>
        </p:nvSpPr>
        <p:spPr>
          <a:xfrm>
            <a:off x="1541719" y="2169041"/>
            <a:ext cx="1509823" cy="31366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548EDBE7-5F7D-C444-8C0F-C466B39F1209}"/>
              </a:ext>
            </a:extLst>
          </p:cNvPr>
          <p:cNvSpPr/>
          <p:nvPr/>
        </p:nvSpPr>
        <p:spPr>
          <a:xfrm>
            <a:off x="3195525" y="2169041"/>
            <a:ext cx="1509823" cy="31366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8664FDF3-99B4-0743-9404-A89529DE9301}"/>
              </a:ext>
            </a:extLst>
          </p:cNvPr>
          <p:cNvSpPr/>
          <p:nvPr/>
        </p:nvSpPr>
        <p:spPr>
          <a:xfrm>
            <a:off x="4849331" y="2169041"/>
            <a:ext cx="1509823" cy="31366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E163B54-3F40-C143-8C02-10CE4AC82875}"/>
              </a:ext>
            </a:extLst>
          </p:cNvPr>
          <p:cNvSpPr/>
          <p:nvPr/>
        </p:nvSpPr>
        <p:spPr>
          <a:xfrm>
            <a:off x="6503137" y="2169041"/>
            <a:ext cx="1509823" cy="31366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8B4AA11F-6EF1-7141-BABA-F760970C3691}"/>
              </a:ext>
            </a:extLst>
          </p:cNvPr>
          <p:cNvSpPr/>
          <p:nvPr/>
        </p:nvSpPr>
        <p:spPr>
          <a:xfrm>
            <a:off x="8156943" y="2169041"/>
            <a:ext cx="1509823" cy="31366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A9121156-FF27-804B-852F-35416B6FE539}"/>
              </a:ext>
            </a:extLst>
          </p:cNvPr>
          <p:cNvGrpSpPr/>
          <p:nvPr/>
        </p:nvGrpSpPr>
        <p:grpSpPr>
          <a:xfrm>
            <a:off x="1674625" y="3030281"/>
            <a:ext cx="7859233" cy="2126534"/>
            <a:chOff x="1674625" y="3030281"/>
            <a:chExt cx="7859233" cy="212653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AC4E827-1B6E-1146-BFBA-DB3FCAF52A95}"/>
                </a:ext>
              </a:extLst>
            </p:cNvPr>
            <p:cNvSpPr/>
            <p:nvPr/>
          </p:nvSpPr>
          <p:spPr>
            <a:xfrm>
              <a:off x="1674625" y="3030281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B12DACA-6ECB-D94A-AC09-78A40FF1DEC9}"/>
                </a:ext>
              </a:extLst>
            </p:cNvPr>
            <p:cNvSpPr/>
            <p:nvPr/>
          </p:nvSpPr>
          <p:spPr>
            <a:xfrm>
              <a:off x="1674625" y="3251204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DEAC9FF-8E55-E444-978D-68A9CA1E4B35}"/>
                </a:ext>
              </a:extLst>
            </p:cNvPr>
            <p:cNvSpPr/>
            <p:nvPr/>
          </p:nvSpPr>
          <p:spPr>
            <a:xfrm>
              <a:off x="1674625" y="3472127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A8379DC-AB59-BA46-B08A-47F426CE9E8E}"/>
                </a:ext>
              </a:extLst>
            </p:cNvPr>
            <p:cNvSpPr/>
            <p:nvPr/>
          </p:nvSpPr>
          <p:spPr>
            <a:xfrm>
              <a:off x="1674625" y="3693050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E75E102-C795-3842-A25C-6B08D83D1DCF}"/>
                </a:ext>
              </a:extLst>
            </p:cNvPr>
            <p:cNvSpPr/>
            <p:nvPr/>
          </p:nvSpPr>
          <p:spPr>
            <a:xfrm>
              <a:off x="1674625" y="3913973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393211D-E027-304B-AF71-68064BDCD3BC}"/>
                </a:ext>
              </a:extLst>
            </p:cNvPr>
            <p:cNvSpPr/>
            <p:nvPr/>
          </p:nvSpPr>
          <p:spPr>
            <a:xfrm>
              <a:off x="1674625" y="4134896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E729B91-1ABA-7E44-BF50-A7A23BF356A4}"/>
                </a:ext>
              </a:extLst>
            </p:cNvPr>
            <p:cNvSpPr/>
            <p:nvPr/>
          </p:nvSpPr>
          <p:spPr>
            <a:xfrm>
              <a:off x="1674625" y="4355819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56CCC3F-DFA6-2349-BDAD-AA674A780334}"/>
                </a:ext>
              </a:extLst>
            </p:cNvPr>
            <p:cNvSpPr/>
            <p:nvPr/>
          </p:nvSpPr>
          <p:spPr>
            <a:xfrm>
              <a:off x="1674625" y="4576742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E0DDB29F-A6F1-3A4C-AC9E-7AC99A8BBF67}"/>
                </a:ext>
              </a:extLst>
            </p:cNvPr>
            <p:cNvSpPr/>
            <p:nvPr/>
          </p:nvSpPr>
          <p:spPr>
            <a:xfrm>
              <a:off x="3328431" y="3030281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5FDCBAD9-4B62-234E-9826-0EF8E30499A7}"/>
                </a:ext>
              </a:extLst>
            </p:cNvPr>
            <p:cNvSpPr/>
            <p:nvPr/>
          </p:nvSpPr>
          <p:spPr>
            <a:xfrm>
              <a:off x="3328431" y="3251204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30A32BAC-C76B-1542-9CD2-839549FD4A08}"/>
                </a:ext>
              </a:extLst>
            </p:cNvPr>
            <p:cNvSpPr/>
            <p:nvPr/>
          </p:nvSpPr>
          <p:spPr>
            <a:xfrm>
              <a:off x="3328431" y="3472127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4AE45184-2FDB-6840-8A11-DAA67DC2DE17}"/>
                </a:ext>
              </a:extLst>
            </p:cNvPr>
            <p:cNvSpPr/>
            <p:nvPr/>
          </p:nvSpPr>
          <p:spPr>
            <a:xfrm>
              <a:off x="3328431" y="3693050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05AA82E9-703F-8C40-BACD-4F93FC59E151}"/>
                </a:ext>
              </a:extLst>
            </p:cNvPr>
            <p:cNvSpPr/>
            <p:nvPr/>
          </p:nvSpPr>
          <p:spPr>
            <a:xfrm>
              <a:off x="3328431" y="3913973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C7C21E60-86E3-FB46-AF51-5655F35F63F0}"/>
                </a:ext>
              </a:extLst>
            </p:cNvPr>
            <p:cNvSpPr/>
            <p:nvPr/>
          </p:nvSpPr>
          <p:spPr>
            <a:xfrm>
              <a:off x="3328431" y="4134896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053A5943-7DBA-9149-AE15-5D6D3989B480}"/>
                </a:ext>
              </a:extLst>
            </p:cNvPr>
            <p:cNvSpPr/>
            <p:nvPr/>
          </p:nvSpPr>
          <p:spPr>
            <a:xfrm>
              <a:off x="4982237" y="3030281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4D843140-0AE3-894F-95A6-D762C52F401A}"/>
                </a:ext>
              </a:extLst>
            </p:cNvPr>
            <p:cNvSpPr/>
            <p:nvPr/>
          </p:nvSpPr>
          <p:spPr>
            <a:xfrm>
              <a:off x="4982237" y="3251204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198DB0D1-72BB-6842-BCE8-2EE3BF0ED37C}"/>
                </a:ext>
              </a:extLst>
            </p:cNvPr>
            <p:cNvSpPr/>
            <p:nvPr/>
          </p:nvSpPr>
          <p:spPr>
            <a:xfrm>
              <a:off x="4982237" y="3472127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E7A41639-114F-DD42-857A-7A98914D3519}"/>
                </a:ext>
              </a:extLst>
            </p:cNvPr>
            <p:cNvSpPr/>
            <p:nvPr/>
          </p:nvSpPr>
          <p:spPr>
            <a:xfrm>
              <a:off x="4982237" y="3693050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9149C1CC-7F62-E644-935B-F536B48D7754}"/>
                </a:ext>
              </a:extLst>
            </p:cNvPr>
            <p:cNvSpPr/>
            <p:nvPr/>
          </p:nvSpPr>
          <p:spPr>
            <a:xfrm>
              <a:off x="4982237" y="3913973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D07BC909-85C6-2949-B260-8470239B4E02}"/>
                </a:ext>
              </a:extLst>
            </p:cNvPr>
            <p:cNvSpPr/>
            <p:nvPr/>
          </p:nvSpPr>
          <p:spPr>
            <a:xfrm>
              <a:off x="4982237" y="4134896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4D0343AB-BEDB-494E-AD83-487E72CF942E}"/>
                </a:ext>
              </a:extLst>
            </p:cNvPr>
            <p:cNvSpPr/>
            <p:nvPr/>
          </p:nvSpPr>
          <p:spPr>
            <a:xfrm>
              <a:off x="4982237" y="4355819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FA62B97A-87A9-9A45-9CE2-E1DAB0377042}"/>
                </a:ext>
              </a:extLst>
            </p:cNvPr>
            <p:cNvSpPr/>
            <p:nvPr/>
          </p:nvSpPr>
          <p:spPr>
            <a:xfrm>
              <a:off x="4982237" y="4576742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F1F1BC25-A13B-D04F-93A2-BE3CB8B78160}"/>
                </a:ext>
              </a:extLst>
            </p:cNvPr>
            <p:cNvSpPr/>
            <p:nvPr/>
          </p:nvSpPr>
          <p:spPr>
            <a:xfrm>
              <a:off x="6636043" y="3030281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EC80DEDD-F60B-204B-805B-3CE4A86393CA}"/>
                </a:ext>
              </a:extLst>
            </p:cNvPr>
            <p:cNvSpPr/>
            <p:nvPr/>
          </p:nvSpPr>
          <p:spPr>
            <a:xfrm>
              <a:off x="6636043" y="3251204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D5F337D5-18DE-7B48-B9FD-34D89386BB9B}"/>
                </a:ext>
              </a:extLst>
            </p:cNvPr>
            <p:cNvSpPr/>
            <p:nvPr/>
          </p:nvSpPr>
          <p:spPr>
            <a:xfrm>
              <a:off x="6636043" y="3472127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F8F377A5-A33E-CB4E-8125-DF07A9D8B6A7}"/>
                </a:ext>
              </a:extLst>
            </p:cNvPr>
            <p:cNvSpPr/>
            <p:nvPr/>
          </p:nvSpPr>
          <p:spPr>
            <a:xfrm>
              <a:off x="6636043" y="3693050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9C39B195-100B-5345-B69E-47357DB29502}"/>
                </a:ext>
              </a:extLst>
            </p:cNvPr>
            <p:cNvSpPr/>
            <p:nvPr/>
          </p:nvSpPr>
          <p:spPr>
            <a:xfrm>
              <a:off x="6636043" y="3913973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00A906D6-6834-674A-BDB8-C36EF1410E51}"/>
                </a:ext>
              </a:extLst>
            </p:cNvPr>
            <p:cNvSpPr/>
            <p:nvPr/>
          </p:nvSpPr>
          <p:spPr>
            <a:xfrm>
              <a:off x="6636043" y="4134896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41096AF4-B7CE-6F4B-A925-DED7BF3A6D3E}"/>
                </a:ext>
              </a:extLst>
            </p:cNvPr>
            <p:cNvSpPr/>
            <p:nvPr/>
          </p:nvSpPr>
          <p:spPr>
            <a:xfrm>
              <a:off x="6636043" y="4355819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FA7B5F67-6DC5-134A-B3CB-BA81A7178BF0}"/>
                </a:ext>
              </a:extLst>
            </p:cNvPr>
            <p:cNvSpPr/>
            <p:nvPr/>
          </p:nvSpPr>
          <p:spPr>
            <a:xfrm>
              <a:off x="6636043" y="4576742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9767BF21-B39E-D04F-BA1D-6EF575C38AFD}"/>
                </a:ext>
              </a:extLst>
            </p:cNvPr>
            <p:cNvSpPr/>
            <p:nvPr/>
          </p:nvSpPr>
          <p:spPr>
            <a:xfrm>
              <a:off x="6636043" y="4797665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E733F1C0-6629-8841-81C6-7F4B15BAB29A}"/>
                </a:ext>
              </a:extLst>
            </p:cNvPr>
            <p:cNvSpPr/>
            <p:nvPr/>
          </p:nvSpPr>
          <p:spPr>
            <a:xfrm>
              <a:off x="6636043" y="5018592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F112FD56-05B9-4644-8CB1-2A17089716F6}"/>
                </a:ext>
              </a:extLst>
            </p:cNvPr>
            <p:cNvSpPr/>
            <p:nvPr/>
          </p:nvSpPr>
          <p:spPr>
            <a:xfrm>
              <a:off x="8289849" y="3030281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EE1C5396-C37A-674F-8C8C-E352E40ABAAF}"/>
                </a:ext>
              </a:extLst>
            </p:cNvPr>
            <p:cNvSpPr/>
            <p:nvPr/>
          </p:nvSpPr>
          <p:spPr>
            <a:xfrm>
              <a:off x="8289849" y="3251204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0158CAD9-3979-C448-93D2-9ADD6889100A}"/>
                </a:ext>
              </a:extLst>
            </p:cNvPr>
            <p:cNvSpPr/>
            <p:nvPr/>
          </p:nvSpPr>
          <p:spPr>
            <a:xfrm>
              <a:off x="8289849" y="3472127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5250E8A6-F741-1446-877C-25EA84383E2C}"/>
                </a:ext>
              </a:extLst>
            </p:cNvPr>
            <p:cNvSpPr/>
            <p:nvPr/>
          </p:nvSpPr>
          <p:spPr>
            <a:xfrm>
              <a:off x="8289849" y="3693050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DA908738-BE98-FA43-8933-C89256B5209D}"/>
                </a:ext>
              </a:extLst>
            </p:cNvPr>
            <p:cNvSpPr/>
            <p:nvPr/>
          </p:nvSpPr>
          <p:spPr>
            <a:xfrm>
              <a:off x="8289849" y="3913973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B2B3104-3D73-354C-9CD4-EB7A2FBBCFF7}"/>
              </a:ext>
            </a:extLst>
          </p:cNvPr>
          <p:cNvSpPr/>
          <p:nvPr/>
        </p:nvSpPr>
        <p:spPr>
          <a:xfrm>
            <a:off x="1637412" y="2243471"/>
            <a:ext cx="1329070" cy="7123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FE18FA2F-5D19-7545-ABBA-02DAF7121545}"/>
              </a:ext>
            </a:extLst>
          </p:cNvPr>
          <p:cNvSpPr/>
          <p:nvPr/>
        </p:nvSpPr>
        <p:spPr>
          <a:xfrm>
            <a:off x="3291218" y="2243471"/>
            <a:ext cx="1329070" cy="7123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ounded Rectangle 91">
            <a:extLst>
              <a:ext uri="{FF2B5EF4-FFF2-40B4-BE49-F238E27FC236}">
                <a16:creationId xmlns:a16="http://schemas.microsoft.com/office/drawing/2014/main" id="{B1E462BF-652E-EA44-AF38-8DA4131887A1}"/>
              </a:ext>
            </a:extLst>
          </p:cNvPr>
          <p:cNvSpPr/>
          <p:nvPr/>
        </p:nvSpPr>
        <p:spPr>
          <a:xfrm>
            <a:off x="4945024" y="2243471"/>
            <a:ext cx="1329070" cy="7123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ounded Rectangle 104">
            <a:extLst>
              <a:ext uri="{FF2B5EF4-FFF2-40B4-BE49-F238E27FC236}">
                <a16:creationId xmlns:a16="http://schemas.microsoft.com/office/drawing/2014/main" id="{1E5F355D-25BF-CC47-BD8F-012D090CF314}"/>
              </a:ext>
            </a:extLst>
          </p:cNvPr>
          <p:cNvSpPr/>
          <p:nvPr/>
        </p:nvSpPr>
        <p:spPr>
          <a:xfrm>
            <a:off x="6598830" y="2243471"/>
            <a:ext cx="1329070" cy="7123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ounded Rectangle 117">
            <a:extLst>
              <a:ext uri="{FF2B5EF4-FFF2-40B4-BE49-F238E27FC236}">
                <a16:creationId xmlns:a16="http://schemas.microsoft.com/office/drawing/2014/main" id="{5898EFB0-1D72-8E41-BF71-96EA141E7640}"/>
              </a:ext>
            </a:extLst>
          </p:cNvPr>
          <p:cNvSpPr/>
          <p:nvPr/>
        </p:nvSpPr>
        <p:spPr>
          <a:xfrm>
            <a:off x="8252636" y="2243471"/>
            <a:ext cx="1329070" cy="7123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4A3063D-2F08-B148-BB5E-48C575A2D2FE}"/>
              </a:ext>
            </a:extLst>
          </p:cNvPr>
          <p:cNvGrpSpPr/>
          <p:nvPr/>
        </p:nvGrpSpPr>
        <p:grpSpPr>
          <a:xfrm>
            <a:off x="1716190" y="2660522"/>
            <a:ext cx="7203707" cy="205064"/>
            <a:chOff x="1716190" y="2660522"/>
            <a:chExt cx="7203707" cy="205064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C9B8FC00-EF62-C243-B483-DCEB57E7E380}"/>
                </a:ext>
              </a:extLst>
            </p:cNvPr>
            <p:cNvSpPr/>
            <p:nvPr/>
          </p:nvSpPr>
          <p:spPr>
            <a:xfrm>
              <a:off x="1716190" y="2660522"/>
              <a:ext cx="583666" cy="205064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4" name="Rounded Rectangle 53">
              <a:extLst>
                <a:ext uri="{FF2B5EF4-FFF2-40B4-BE49-F238E27FC236}">
                  <a16:creationId xmlns:a16="http://schemas.microsoft.com/office/drawing/2014/main" id="{E5C9C33E-AB13-9A44-B756-8ACD3A525354}"/>
                </a:ext>
              </a:extLst>
            </p:cNvPr>
            <p:cNvSpPr/>
            <p:nvPr/>
          </p:nvSpPr>
          <p:spPr>
            <a:xfrm>
              <a:off x="3394478" y="2660522"/>
              <a:ext cx="583666" cy="205064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hash</a:t>
              </a:r>
            </a:p>
          </p:txBody>
        </p:sp>
        <p:sp>
          <p:nvSpPr>
            <p:cNvPr id="55" name="Rounded Rectangle 54">
              <a:extLst>
                <a:ext uri="{FF2B5EF4-FFF2-40B4-BE49-F238E27FC236}">
                  <a16:creationId xmlns:a16="http://schemas.microsoft.com/office/drawing/2014/main" id="{4DC001F2-2F62-134A-99CF-1182A5CDE12E}"/>
                </a:ext>
              </a:extLst>
            </p:cNvPr>
            <p:cNvSpPr/>
            <p:nvPr/>
          </p:nvSpPr>
          <p:spPr>
            <a:xfrm>
              <a:off x="5020575" y="2660522"/>
              <a:ext cx="583666" cy="205064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hash</a:t>
              </a:r>
            </a:p>
          </p:txBody>
        </p:sp>
        <p:sp>
          <p:nvSpPr>
            <p:cNvPr id="56" name="Rounded Rectangle 55">
              <a:extLst>
                <a:ext uri="{FF2B5EF4-FFF2-40B4-BE49-F238E27FC236}">
                  <a16:creationId xmlns:a16="http://schemas.microsoft.com/office/drawing/2014/main" id="{1A267D78-67DD-814D-B115-3A3C6DA7429D}"/>
                </a:ext>
              </a:extLst>
            </p:cNvPr>
            <p:cNvSpPr/>
            <p:nvPr/>
          </p:nvSpPr>
          <p:spPr>
            <a:xfrm>
              <a:off x="6674381" y="2660522"/>
              <a:ext cx="583666" cy="205064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hash</a:t>
              </a:r>
            </a:p>
          </p:txBody>
        </p:sp>
        <p:sp>
          <p:nvSpPr>
            <p:cNvPr id="57" name="Rounded Rectangle 56">
              <a:extLst>
                <a:ext uri="{FF2B5EF4-FFF2-40B4-BE49-F238E27FC236}">
                  <a16:creationId xmlns:a16="http://schemas.microsoft.com/office/drawing/2014/main" id="{DB8CA4AD-76A0-CF4D-8D38-F72F0FA0A178}"/>
                </a:ext>
              </a:extLst>
            </p:cNvPr>
            <p:cNvSpPr/>
            <p:nvPr/>
          </p:nvSpPr>
          <p:spPr>
            <a:xfrm>
              <a:off x="8336231" y="2660522"/>
              <a:ext cx="583666" cy="205064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hash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003BA6F-69E1-1648-8197-909DE39EA350}"/>
              </a:ext>
            </a:extLst>
          </p:cNvPr>
          <p:cNvGrpSpPr/>
          <p:nvPr/>
        </p:nvGrpSpPr>
        <p:grpSpPr>
          <a:xfrm>
            <a:off x="2308821" y="1621488"/>
            <a:ext cx="6311956" cy="1045305"/>
            <a:chOff x="2308821" y="1621488"/>
            <a:chExt cx="6311956" cy="1045305"/>
          </a:xfrm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7C3D9E22-F0CC-6840-B71D-046330439A43}"/>
                </a:ext>
              </a:extLst>
            </p:cNvPr>
            <p:cNvSpPr/>
            <p:nvPr/>
          </p:nvSpPr>
          <p:spPr>
            <a:xfrm>
              <a:off x="2308821" y="1621488"/>
              <a:ext cx="1390344" cy="1038585"/>
            </a:xfrm>
            <a:custGeom>
              <a:avLst/>
              <a:gdLst>
                <a:gd name="connsiteX0" fmla="*/ 1399309 w 1399309"/>
                <a:gd name="connsiteY0" fmla="*/ 1018275 h 1018275"/>
                <a:gd name="connsiteX1" fmla="*/ 1094509 w 1399309"/>
                <a:gd name="connsiteY1" fmla="*/ 145438 h 1018275"/>
                <a:gd name="connsiteX2" fmla="*/ 318654 w 1399309"/>
                <a:gd name="connsiteY2" fmla="*/ 34602 h 1018275"/>
                <a:gd name="connsiteX3" fmla="*/ 0 w 1399309"/>
                <a:gd name="connsiteY3" fmla="*/ 505657 h 1018275"/>
                <a:gd name="connsiteX0" fmla="*/ 1399309 w 1399309"/>
                <a:gd name="connsiteY0" fmla="*/ 1037983 h 1037983"/>
                <a:gd name="connsiteX1" fmla="*/ 1094509 w 1399309"/>
                <a:gd name="connsiteY1" fmla="*/ 120322 h 1037983"/>
                <a:gd name="connsiteX2" fmla="*/ 318654 w 1399309"/>
                <a:gd name="connsiteY2" fmla="*/ 54310 h 1037983"/>
                <a:gd name="connsiteX3" fmla="*/ 0 w 1399309"/>
                <a:gd name="connsiteY3" fmla="*/ 525365 h 1037983"/>
                <a:gd name="connsiteX0" fmla="*/ 1390344 w 1390344"/>
                <a:gd name="connsiteY0" fmla="*/ 1038585 h 1038585"/>
                <a:gd name="connsiteX1" fmla="*/ 1085544 w 1390344"/>
                <a:gd name="connsiteY1" fmla="*/ 120924 h 1038585"/>
                <a:gd name="connsiteX2" fmla="*/ 309689 w 1390344"/>
                <a:gd name="connsiteY2" fmla="*/ 54912 h 1038585"/>
                <a:gd name="connsiteX3" fmla="*/ 0 w 1390344"/>
                <a:gd name="connsiteY3" fmla="*/ 534932 h 1038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0344" h="1038585">
                  <a:moveTo>
                    <a:pt x="1390344" y="1038585"/>
                  </a:moveTo>
                  <a:cubicBezTo>
                    <a:pt x="1327998" y="684139"/>
                    <a:pt x="1265653" y="284869"/>
                    <a:pt x="1085544" y="120924"/>
                  </a:cubicBezTo>
                  <a:cubicBezTo>
                    <a:pt x="905435" y="-43021"/>
                    <a:pt x="490613" y="-14089"/>
                    <a:pt x="309689" y="54912"/>
                  </a:cubicBezTo>
                  <a:cubicBezTo>
                    <a:pt x="128765" y="123913"/>
                    <a:pt x="68118" y="329422"/>
                    <a:pt x="0" y="534932"/>
                  </a:cubicBezTo>
                </a:path>
              </a:pathLst>
            </a:custGeom>
            <a:noFill/>
            <a:ln w="25400">
              <a:solidFill>
                <a:srgbClr val="7030A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7CDC3328-4645-164F-AAE0-68D7A6DCDFA9}"/>
                </a:ext>
              </a:extLst>
            </p:cNvPr>
            <p:cNvSpPr/>
            <p:nvPr/>
          </p:nvSpPr>
          <p:spPr>
            <a:xfrm>
              <a:off x="3890087" y="1621488"/>
              <a:ext cx="1390344" cy="1038585"/>
            </a:xfrm>
            <a:custGeom>
              <a:avLst/>
              <a:gdLst>
                <a:gd name="connsiteX0" fmla="*/ 1399309 w 1399309"/>
                <a:gd name="connsiteY0" fmla="*/ 1018275 h 1018275"/>
                <a:gd name="connsiteX1" fmla="*/ 1094509 w 1399309"/>
                <a:gd name="connsiteY1" fmla="*/ 145438 h 1018275"/>
                <a:gd name="connsiteX2" fmla="*/ 318654 w 1399309"/>
                <a:gd name="connsiteY2" fmla="*/ 34602 h 1018275"/>
                <a:gd name="connsiteX3" fmla="*/ 0 w 1399309"/>
                <a:gd name="connsiteY3" fmla="*/ 505657 h 1018275"/>
                <a:gd name="connsiteX0" fmla="*/ 1399309 w 1399309"/>
                <a:gd name="connsiteY0" fmla="*/ 1037983 h 1037983"/>
                <a:gd name="connsiteX1" fmla="*/ 1094509 w 1399309"/>
                <a:gd name="connsiteY1" fmla="*/ 120322 h 1037983"/>
                <a:gd name="connsiteX2" fmla="*/ 318654 w 1399309"/>
                <a:gd name="connsiteY2" fmla="*/ 54310 h 1037983"/>
                <a:gd name="connsiteX3" fmla="*/ 0 w 1399309"/>
                <a:gd name="connsiteY3" fmla="*/ 525365 h 1037983"/>
                <a:gd name="connsiteX0" fmla="*/ 1390344 w 1390344"/>
                <a:gd name="connsiteY0" fmla="*/ 1038585 h 1038585"/>
                <a:gd name="connsiteX1" fmla="*/ 1085544 w 1390344"/>
                <a:gd name="connsiteY1" fmla="*/ 120924 h 1038585"/>
                <a:gd name="connsiteX2" fmla="*/ 309689 w 1390344"/>
                <a:gd name="connsiteY2" fmla="*/ 54912 h 1038585"/>
                <a:gd name="connsiteX3" fmla="*/ 0 w 1390344"/>
                <a:gd name="connsiteY3" fmla="*/ 534932 h 1038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0344" h="1038585">
                  <a:moveTo>
                    <a:pt x="1390344" y="1038585"/>
                  </a:moveTo>
                  <a:cubicBezTo>
                    <a:pt x="1327998" y="684139"/>
                    <a:pt x="1265653" y="284869"/>
                    <a:pt x="1085544" y="120924"/>
                  </a:cubicBezTo>
                  <a:cubicBezTo>
                    <a:pt x="905435" y="-43021"/>
                    <a:pt x="490613" y="-14089"/>
                    <a:pt x="309689" y="54912"/>
                  </a:cubicBezTo>
                  <a:cubicBezTo>
                    <a:pt x="128765" y="123913"/>
                    <a:pt x="68118" y="329422"/>
                    <a:pt x="0" y="534932"/>
                  </a:cubicBezTo>
                </a:path>
              </a:pathLst>
            </a:custGeom>
            <a:noFill/>
            <a:ln w="25400">
              <a:solidFill>
                <a:srgbClr val="7030A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4BB0E6B5-ABA5-A34E-BA16-E0DECDE3A97A}"/>
                </a:ext>
              </a:extLst>
            </p:cNvPr>
            <p:cNvSpPr/>
            <p:nvPr/>
          </p:nvSpPr>
          <p:spPr>
            <a:xfrm>
              <a:off x="5571456" y="1628208"/>
              <a:ext cx="1390344" cy="1038585"/>
            </a:xfrm>
            <a:custGeom>
              <a:avLst/>
              <a:gdLst>
                <a:gd name="connsiteX0" fmla="*/ 1399309 w 1399309"/>
                <a:gd name="connsiteY0" fmla="*/ 1018275 h 1018275"/>
                <a:gd name="connsiteX1" fmla="*/ 1094509 w 1399309"/>
                <a:gd name="connsiteY1" fmla="*/ 145438 h 1018275"/>
                <a:gd name="connsiteX2" fmla="*/ 318654 w 1399309"/>
                <a:gd name="connsiteY2" fmla="*/ 34602 h 1018275"/>
                <a:gd name="connsiteX3" fmla="*/ 0 w 1399309"/>
                <a:gd name="connsiteY3" fmla="*/ 505657 h 1018275"/>
                <a:gd name="connsiteX0" fmla="*/ 1399309 w 1399309"/>
                <a:gd name="connsiteY0" fmla="*/ 1037983 h 1037983"/>
                <a:gd name="connsiteX1" fmla="*/ 1094509 w 1399309"/>
                <a:gd name="connsiteY1" fmla="*/ 120322 h 1037983"/>
                <a:gd name="connsiteX2" fmla="*/ 318654 w 1399309"/>
                <a:gd name="connsiteY2" fmla="*/ 54310 h 1037983"/>
                <a:gd name="connsiteX3" fmla="*/ 0 w 1399309"/>
                <a:gd name="connsiteY3" fmla="*/ 525365 h 1037983"/>
                <a:gd name="connsiteX0" fmla="*/ 1390344 w 1390344"/>
                <a:gd name="connsiteY0" fmla="*/ 1038585 h 1038585"/>
                <a:gd name="connsiteX1" fmla="*/ 1085544 w 1390344"/>
                <a:gd name="connsiteY1" fmla="*/ 120924 h 1038585"/>
                <a:gd name="connsiteX2" fmla="*/ 309689 w 1390344"/>
                <a:gd name="connsiteY2" fmla="*/ 54912 h 1038585"/>
                <a:gd name="connsiteX3" fmla="*/ 0 w 1390344"/>
                <a:gd name="connsiteY3" fmla="*/ 534932 h 1038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0344" h="1038585">
                  <a:moveTo>
                    <a:pt x="1390344" y="1038585"/>
                  </a:moveTo>
                  <a:cubicBezTo>
                    <a:pt x="1327998" y="684139"/>
                    <a:pt x="1265653" y="284869"/>
                    <a:pt x="1085544" y="120924"/>
                  </a:cubicBezTo>
                  <a:cubicBezTo>
                    <a:pt x="905435" y="-43021"/>
                    <a:pt x="490613" y="-14089"/>
                    <a:pt x="309689" y="54912"/>
                  </a:cubicBezTo>
                  <a:cubicBezTo>
                    <a:pt x="128765" y="123913"/>
                    <a:pt x="68118" y="329422"/>
                    <a:pt x="0" y="534932"/>
                  </a:cubicBezTo>
                </a:path>
              </a:pathLst>
            </a:custGeom>
            <a:noFill/>
            <a:ln w="25400">
              <a:solidFill>
                <a:srgbClr val="7030A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8F38759A-5029-424F-ABD8-3783F2004F3B}"/>
                </a:ext>
              </a:extLst>
            </p:cNvPr>
            <p:cNvSpPr/>
            <p:nvPr/>
          </p:nvSpPr>
          <p:spPr>
            <a:xfrm>
              <a:off x="7230433" y="1628208"/>
              <a:ext cx="1390344" cy="1038585"/>
            </a:xfrm>
            <a:custGeom>
              <a:avLst/>
              <a:gdLst>
                <a:gd name="connsiteX0" fmla="*/ 1399309 w 1399309"/>
                <a:gd name="connsiteY0" fmla="*/ 1018275 h 1018275"/>
                <a:gd name="connsiteX1" fmla="*/ 1094509 w 1399309"/>
                <a:gd name="connsiteY1" fmla="*/ 145438 h 1018275"/>
                <a:gd name="connsiteX2" fmla="*/ 318654 w 1399309"/>
                <a:gd name="connsiteY2" fmla="*/ 34602 h 1018275"/>
                <a:gd name="connsiteX3" fmla="*/ 0 w 1399309"/>
                <a:gd name="connsiteY3" fmla="*/ 505657 h 1018275"/>
                <a:gd name="connsiteX0" fmla="*/ 1399309 w 1399309"/>
                <a:gd name="connsiteY0" fmla="*/ 1037983 h 1037983"/>
                <a:gd name="connsiteX1" fmla="*/ 1094509 w 1399309"/>
                <a:gd name="connsiteY1" fmla="*/ 120322 h 1037983"/>
                <a:gd name="connsiteX2" fmla="*/ 318654 w 1399309"/>
                <a:gd name="connsiteY2" fmla="*/ 54310 h 1037983"/>
                <a:gd name="connsiteX3" fmla="*/ 0 w 1399309"/>
                <a:gd name="connsiteY3" fmla="*/ 525365 h 1037983"/>
                <a:gd name="connsiteX0" fmla="*/ 1390344 w 1390344"/>
                <a:gd name="connsiteY0" fmla="*/ 1038585 h 1038585"/>
                <a:gd name="connsiteX1" fmla="*/ 1085544 w 1390344"/>
                <a:gd name="connsiteY1" fmla="*/ 120924 h 1038585"/>
                <a:gd name="connsiteX2" fmla="*/ 309689 w 1390344"/>
                <a:gd name="connsiteY2" fmla="*/ 54912 h 1038585"/>
                <a:gd name="connsiteX3" fmla="*/ 0 w 1390344"/>
                <a:gd name="connsiteY3" fmla="*/ 534932 h 1038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0344" h="1038585">
                  <a:moveTo>
                    <a:pt x="1390344" y="1038585"/>
                  </a:moveTo>
                  <a:cubicBezTo>
                    <a:pt x="1327998" y="684139"/>
                    <a:pt x="1265653" y="284869"/>
                    <a:pt x="1085544" y="120924"/>
                  </a:cubicBezTo>
                  <a:cubicBezTo>
                    <a:pt x="905435" y="-43021"/>
                    <a:pt x="490613" y="-14089"/>
                    <a:pt x="309689" y="54912"/>
                  </a:cubicBezTo>
                  <a:cubicBezTo>
                    <a:pt x="128765" y="123913"/>
                    <a:pt x="68118" y="329422"/>
                    <a:pt x="0" y="534932"/>
                  </a:cubicBezTo>
                </a:path>
              </a:pathLst>
            </a:custGeom>
            <a:noFill/>
            <a:ln w="25400">
              <a:solidFill>
                <a:srgbClr val="7030A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96459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525AA-B7BF-4943-98E0-186DC8FC4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Consensus is on the hardest chain to produce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C7D642-FFBD-CF4A-B23A-5A910849DD9E}"/>
              </a:ext>
            </a:extLst>
          </p:cNvPr>
          <p:cNvSpPr txBox="1"/>
          <p:nvPr/>
        </p:nvSpPr>
        <p:spPr>
          <a:xfrm>
            <a:off x="9799674" y="2947763"/>
            <a:ext cx="7665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/>
              <a:t>...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A29E72-87E3-BE43-9237-C2BD403DE86B}"/>
              </a:ext>
            </a:extLst>
          </p:cNvPr>
          <p:cNvSpPr/>
          <p:nvPr/>
        </p:nvSpPr>
        <p:spPr>
          <a:xfrm>
            <a:off x="1541719" y="2169041"/>
            <a:ext cx="1509823" cy="31366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548EDBE7-5F7D-C444-8C0F-C466B39F1209}"/>
              </a:ext>
            </a:extLst>
          </p:cNvPr>
          <p:cNvSpPr/>
          <p:nvPr/>
        </p:nvSpPr>
        <p:spPr>
          <a:xfrm>
            <a:off x="3195525" y="2169041"/>
            <a:ext cx="1509823" cy="31366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8664FDF3-99B4-0743-9404-A89529DE9301}"/>
              </a:ext>
            </a:extLst>
          </p:cNvPr>
          <p:cNvSpPr/>
          <p:nvPr/>
        </p:nvSpPr>
        <p:spPr>
          <a:xfrm>
            <a:off x="4849331" y="2169041"/>
            <a:ext cx="1509823" cy="31366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E163B54-3F40-C143-8C02-10CE4AC82875}"/>
              </a:ext>
            </a:extLst>
          </p:cNvPr>
          <p:cNvSpPr/>
          <p:nvPr/>
        </p:nvSpPr>
        <p:spPr>
          <a:xfrm>
            <a:off x="6503137" y="2169041"/>
            <a:ext cx="1509823" cy="31366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8B4AA11F-6EF1-7141-BABA-F760970C3691}"/>
              </a:ext>
            </a:extLst>
          </p:cNvPr>
          <p:cNvSpPr/>
          <p:nvPr/>
        </p:nvSpPr>
        <p:spPr>
          <a:xfrm>
            <a:off x="8156943" y="2169041"/>
            <a:ext cx="1509823" cy="31366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A9121156-FF27-804B-852F-35416B6FE539}"/>
              </a:ext>
            </a:extLst>
          </p:cNvPr>
          <p:cNvGrpSpPr/>
          <p:nvPr/>
        </p:nvGrpSpPr>
        <p:grpSpPr>
          <a:xfrm>
            <a:off x="1674625" y="3030281"/>
            <a:ext cx="7859233" cy="2126534"/>
            <a:chOff x="1674625" y="3030281"/>
            <a:chExt cx="7859233" cy="212653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AC4E827-1B6E-1146-BFBA-DB3FCAF52A95}"/>
                </a:ext>
              </a:extLst>
            </p:cNvPr>
            <p:cNvSpPr/>
            <p:nvPr/>
          </p:nvSpPr>
          <p:spPr>
            <a:xfrm>
              <a:off x="1674625" y="3030281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B12DACA-6ECB-D94A-AC09-78A40FF1DEC9}"/>
                </a:ext>
              </a:extLst>
            </p:cNvPr>
            <p:cNvSpPr/>
            <p:nvPr/>
          </p:nvSpPr>
          <p:spPr>
            <a:xfrm>
              <a:off x="1674625" y="3251204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DEAC9FF-8E55-E444-978D-68A9CA1E4B35}"/>
                </a:ext>
              </a:extLst>
            </p:cNvPr>
            <p:cNvSpPr/>
            <p:nvPr/>
          </p:nvSpPr>
          <p:spPr>
            <a:xfrm>
              <a:off x="1674625" y="3472127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A8379DC-AB59-BA46-B08A-47F426CE9E8E}"/>
                </a:ext>
              </a:extLst>
            </p:cNvPr>
            <p:cNvSpPr/>
            <p:nvPr/>
          </p:nvSpPr>
          <p:spPr>
            <a:xfrm>
              <a:off x="1674625" y="3693050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E75E102-C795-3842-A25C-6B08D83D1DCF}"/>
                </a:ext>
              </a:extLst>
            </p:cNvPr>
            <p:cNvSpPr/>
            <p:nvPr/>
          </p:nvSpPr>
          <p:spPr>
            <a:xfrm>
              <a:off x="1674625" y="3913973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393211D-E027-304B-AF71-68064BDCD3BC}"/>
                </a:ext>
              </a:extLst>
            </p:cNvPr>
            <p:cNvSpPr/>
            <p:nvPr/>
          </p:nvSpPr>
          <p:spPr>
            <a:xfrm>
              <a:off x="1674625" y="4134896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E729B91-1ABA-7E44-BF50-A7A23BF356A4}"/>
                </a:ext>
              </a:extLst>
            </p:cNvPr>
            <p:cNvSpPr/>
            <p:nvPr/>
          </p:nvSpPr>
          <p:spPr>
            <a:xfrm>
              <a:off x="1674625" y="4355819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56CCC3F-DFA6-2349-BDAD-AA674A780334}"/>
                </a:ext>
              </a:extLst>
            </p:cNvPr>
            <p:cNvSpPr/>
            <p:nvPr/>
          </p:nvSpPr>
          <p:spPr>
            <a:xfrm>
              <a:off x="1674625" y="4576742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E0DDB29F-A6F1-3A4C-AC9E-7AC99A8BBF67}"/>
                </a:ext>
              </a:extLst>
            </p:cNvPr>
            <p:cNvSpPr/>
            <p:nvPr/>
          </p:nvSpPr>
          <p:spPr>
            <a:xfrm>
              <a:off x="3328431" y="3030281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5FDCBAD9-4B62-234E-9826-0EF8E30499A7}"/>
                </a:ext>
              </a:extLst>
            </p:cNvPr>
            <p:cNvSpPr/>
            <p:nvPr/>
          </p:nvSpPr>
          <p:spPr>
            <a:xfrm>
              <a:off x="3328431" y="3251204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30A32BAC-C76B-1542-9CD2-839549FD4A08}"/>
                </a:ext>
              </a:extLst>
            </p:cNvPr>
            <p:cNvSpPr/>
            <p:nvPr/>
          </p:nvSpPr>
          <p:spPr>
            <a:xfrm>
              <a:off x="3328431" y="3472127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4AE45184-2FDB-6840-8A11-DAA67DC2DE17}"/>
                </a:ext>
              </a:extLst>
            </p:cNvPr>
            <p:cNvSpPr/>
            <p:nvPr/>
          </p:nvSpPr>
          <p:spPr>
            <a:xfrm>
              <a:off x="3328431" y="3693050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05AA82E9-703F-8C40-BACD-4F93FC59E151}"/>
                </a:ext>
              </a:extLst>
            </p:cNvPr>
            <p:cNvSpPr/>
            <p:nvPr/>
          </p:nvSpPr>
          <p:spPr>
            <a:xfrm>
              <a:off x="3328431" y="3913973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C7C21E60-86E3-FB46-AF51-5655F35F63F0}"/>
                </a:ext>
              </a:extLst>
            </p:cNvPr>
            <p:cNvSpPr/>
            <p:nvPr/>
          </p:nvSpPr>
          <p:spPr>
            <a:xfrm>
              <a:off x="3328431" y="4134896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053A5943-7DBA-9149-AE15-5D6D3989B480}"/>
                </a:ext>
              </a:extLst>
            </p:cNvPr>
            <p:cNvSpPr/>
            <p:nvPr/>
          </p:nvSpPr>
          <p:spPr>
            <a:xfrm>
              <a:off x="4982237" y="3030281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4D843140-0AE3-894F-95A6-D762C52F401A}"/>
                </a:ext>
              </a:extLst>
            </p:cNvPr>
            <p:cNvSpPr/>
            <p:nvPr/>
          </p:nvSpPr>
          <p:spPr>
            <a:xfrm>
              <a:off x="4982237" y="3251204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198DB0D1-72BB-6842-BCE8-2EE3BF0ED37C}"/>
                </a:ext>
              </a:extLst>
            </p:cNvPr>
            <p:cNvSpPr/>
            <p:nvPr/>
          </p:nvSpPr>
          <p:spPr>
            <a:xfrm>
              <a:off x="4982237" y="3472127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E7A41639-114F-DD42-857A-7A98914D3519}"/>
                </a:ext>
              </a:extLst>
            </p:cNvPr>
            <p:cNvSpPr/>
            <p:nvPr/>
          </p:nvSpPr>
          <p:spPr>
            <a:xfrm>
              <a:off x="4982237" y="3693050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9149C1CC-7F62-E644-935B-F536B48D7754}"/>
                </a:ext>
              </a:extLst>
            </p:cNvPr>
            <p:cNvSpPr/>
            <p:nvPr/>
          </p:nvSpPr>
          <p:spPr>
            <a:xfrm>
              <a:off x="4982237" y="3913973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D07BC909-85C6-2949-B260-8470239B4E02}"/>
                </a:ext>
              </a:extLst>
            </p:cNvPr>
            <p:cNvSpPr/>
            <p:nvPr/>
          </p:nvSpPr>
          <p:spPr>
            <a:xfrm>
              <a:off x="4982237" y="4134896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4D0343AB-BEDB-494E-AD83-487E72CF942E}"/>
                </a:ext>
              </a:extLst>
            </p:cNvPr>
            <p:cNvSpPr/>
            <p:nvPr/>
          </p:nvSpPr>
          <p:spPr>
            <a:xfrm>
              <a:off x="4982237" y="4355819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FA62B97A-87A9-9A45-9CE2-E1DAB0377042}"/>
                </a:ext>
              </a:extLst>
            </p:cNvPr>
            <p:cNvSpPr/>
            <p:nvPr/>
          </p:nvSpPr>
          <p:spPr>
            <a:xfrm>
              <a:off x="4982237" y="4576742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F1F1BC25-A13B-D04F-93A2-BE3CB8B78160}"/>
                </a:ext>
              </a:extLst>
            </p:cNvPr>
            <p:cNvSpPr/>
            <p:nvPr/>
          </p:nvSpPr>
          <p:spPr>
            <a:xfrm>
              <a:off x="6636043" y="3030281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EC80DEDD-F60B-204B-805B-3CE4A86393CA}"/>
                </a:ext>
              </a:extLst>
            </p:cNvPr>
            <p:cNvSpPr/>
            <p:nvPr/>
          </p:nvSpPr>
          <p:spPr>
            <a:xfrm>
              <a:off x="6636043" y="3251204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D5F337D5-18DE-7B48-B9FD-34D89386BB9B}"/>
                </a:ext>
              </a:extLst>
            </p:cNvPr>
            <p:cNvSpPr/>
            <p:nvPr/>
          </p:nvSpPr>
          <p:spPr>
            <a:xfrm>
              <a:off x="6636043" y="3472127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F8F377A5-A33E-CB4E-8125-DF07A9D8B6A7}"/>
                </a:ext>
              </a:extLst>
            </p:cNvPr>
            <p:cNvSpPr/>
            <p:nvPr/>
          </p:nvSpPr>
          <p:spPr>
            <a:xfrm>
              <a:off x="6636043" y="3693050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9C39B195-100B-5345-B69E-47357DB29502}"/>
                </a:ext>
              </a:extLst>
            </p:cNvPr>
            <p:cNvSpPr/>
            <p:nvPr/>
          </p:nvSpPr>
          <p:spPr>
            <a:xfrm>
              <a:off x="6636043" y="3913973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00A906D6-6834-674A-BDB8-C36EF1410E51}"/>
                </a:ext>
              </a:extLst>
            </p:cNvPr>
            <p:cNvSpPr/>
            <p:nvPr/>
          </p:nvSpPr>
          <p:spPr>
            <a:xfrm>
              <a:off x="6636043" y="4134896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41096AF4-B7CE-6F4B-A925-DED7BF3A6D3E}"/>
                </a:ext>
              </a:extLst>
            </p:cNvPr>
            <p:cNvSpPr/>
            <p:nvPr/>
          </p:nvSpPr>
          <p:spPr>
            <a:xfrm>
              <a:off x="6636043" y="4355819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FA7B5F67-6DC5-134A-B3CB-BA81A7178BF0}"/>
                </a:ext>
              </a:extLst>
            </p:cNvPr>
            <p:cNvSpPr/>
            <p:nvPr/>
          </p:nvSpPr>
          <p:spPr>
            <a:xfrm>
              <a:off x="6636043" y="4576742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9767BF21-B39E-D04F-BA1D-6EF575C38AFD}"/>
                </a:ext>
              </a:extLst>
            </p:cNvPr>
            <p:cNvSpPr/>
            <p:nvPr/>
          </p:nvSpPr>
          <p:spPr>
            <a:xfrm>
              <a:off x="6636043" y="4797665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E733F1C0-6629-8841-81C6-7F4B15BAB29A}"/>
                </a:ext>
              </a:extLst>
            </p:cNvPr>
            <p:cNvSpPr/>
            <p:nvPr/>
          </p:nvSpPr>
          <p:spPr>
            <a:xfrm>
              <a:off x="6636043" y="5018592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F112FD56-05B9-4644-8CB1-2A17089716F6}"/>
                </a:ext>
              </a:extLst>
            </p:cNvPr>
            <p:cNvSpPr/>
            <p:nvPr/>
          </p:nvSpPr>
          <p:spPr>
            <a:xfrm>
              <a:off x="8289849" y="3030281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EE1C5396-C37A-674F-8C8C-E352E40ABAAF}"/>
                </a:ext>
              </a:extLst>
            </p:cNvPr>
            <p:cNvSpPr/>
            <p:nvPr/>
          </p:nvSpPr>
          <p:spPr>
            <a:xfrm>
              <a:off x="8289849" y="3251204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0158CAD9-3979-C448-93D2-9ADD6889100A}"/>
                </a:ext>
              </a:extLst>
            </p:cNvPr>
            <p:cNvSpPr/>
            <p:nvPr/>
          </p:nvSpPr>
          <p:spPr>
            <a:xfrm>
              <a:off x="8289849" y="3472127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5250E8A6-F741-1446-877C-25EA84383E2C}"/>
                </a:ext>
              </a:extLst>
            </p:cNvPr>
            <p:cNvSpPr/>
            <p:nvPr/>
          </p:nvSpPr>
          <p:spPr>
            <a:xfrm>
              <a:off x="8289849" y="3693050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DA908738-BE98-FA43-8933-C89256B5209D}"/>
                </a:ext>
              </a:extLst>
            </p:cNvPr>
            <p:cNvSpPr/>
            <p:nvPr/>
          </p:nvSpPr>
          <p:spPr>
            <a:xfrm>
              <a:off x="8289849" y="3913973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B2B3104-3D73-354C-9CD4-EB7A2FBBCFF7}"/>
              </a:ext>
            </a:extLst>
          </p:cNvPr>
          <p:cNvSpPr/>
          <p:nvPr/>
        </p:nvSpPr>
        <p:spPr>
          <a:xfrm>
            <a:off x="1637412" y="2243471"/>
            <a:ext cx="1329070" cy="7123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FE18FA2F-5D19-7545-ABBA-02DAF7121545}"/>
              </a:ext>
            </a:extLst>
          </p:cNvPr>
          <p:cNvSpPr/>
          <p:nvPr/>
        </p:nvSpPr>
        <p:spPr>
          <a:xfrm>
            <a:off x="3291218" y="2243471"/>
            <a:ext cx="1329070" cy="7123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ounded Rectangle 91">
            <a:extLst>
              <a:ext uri="{FF2B5EF4-FFF2-40B4-BE49-F238E27FC236}">
                <a16:creationId xmlns:a16="http://schemas.microsoft.com/office/drawing/2014/main" id="{B1E462BF-652E-EA44-AF38-8DA4131887A1}"/>
              </a:ext>
            </a:extLst>
          </p:cNvPr>
          <p:cNvSpPr/>
          <p:nvPr/>
        </p:nvSpPr>
        <p:spPr>
          <a:xfrm>
            <a:off x="4945024" y="2243471"/>
            <a:ext cx="1329070" cy="7123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ounded Rectangle 104">
            <a:extLst>
              <a:ext uri="{FF2B5EF4-FFF2-40B4-BE49-F238E27FC236}">
                <a16:creationId xmlns:a16="http://schemas.microsoft.com/office/drawing/2014/main" id="{1E5F355D-25BF-CC47-BD8F-012D090CF314}"/>
              </a:ext>
            </a:extLst>
          </p:cNvPr>
          <p:cNvSpPr/>
          <p:nvPr/>
        </p:nvSpPr>
        <p:spPr>
          <a:xfrm>
            <a:off x="6598830" y="2243471"/>
            <a:ext cx="1329070" cy="7123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ounded Rectangle 117">
            <a:extLst>
              <a:ext uri="{FF2B5EF4-FFF2-40B4-BE49-F238E27FC236}">
                <a16:creationId xmlns:a16="http://schemas.microsoft.com/office/drawing/2014/main" id="{5898EFB0-1D72-8E41-BF71-96EA141E7640}"/>
              </a:ext>
            </a:extLst>
          </p:cNvPr>
          <p:cNvSpPr/>
          <p:nvPr/>
        </p:nvSpPr>
        <p:spPr>
          <a:xfrm>
            <a:off x="8252636" y="2243471"/>
            <a:ext cx="1329070" cy="7123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4A3063D-2F08-B148-BB5E-48C575A2D2FE}"/>
              </a:ext>
            </a:extLst>
          </p:cNvPr>
          <p:cNvGrpSpPr/>
          <p:nvPr/>
        </p:nvGrpSpPr>
        <p:grpSpPr>
          <a:xfrm>
            <a:off x="1716190" y="2660522"/>
            <a:ext cx="7203707" cy="205064"/>
            <a:chOff x="1716190" y="2660522"/>
            <a:chExt cx="7203707" cy="205064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C9B8FC00-EF62-C243-B483-DCEB57E7E380}"/>
                </a:ext>
              </a:extLst>
            </p:cNvPr>
            <p:cNvSpPr/>
            <p:nvPr/>
          </p:nvSpPr>
          <p:spPr>
            <a:xfrm>
              <a:off x="1716190" y="2660522"/>
              <a:ext cx="583666" cy="205064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4" name="Rounded Rectangle 53">
              <a:extLst>
                <a:ext uri="{FF2B5EF4-FFF2-40B4-BE49-F238E27FC236}">
                  <a16:creationId xmlns:a16="http://schemas.microsoft.com/office/drawing/2014/main" id="{E5C9C33E-AB13-9A44-B756-8ACD3A525354}"/>
                </a:ext>
              </a:extLst>
            </p:cNvPr>
            <p:cNvSpPr/>
            <p:nvPr/>
          </p:nvSpPr>
          <p:spPr>
            <a:xfrm>
              <a:off x="3394478" y="2660522"/>
              <a:ext cx="583666" cy="205064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hash</a:t>
              </a:r>
            </a:p>
          </p:txBody>
        </p:sp>
        <p:sp>
          <p:nvSpPr>
            <p:cNvPr id="55" name="Rounded Rectangle 54">
              <a:extLst>
                <a:ext uri="{FF2B5EF4-FFF2-40B4-BE49-F238E27FC236}">
                  <a16:creationId xmlns:a16="http://schemas.microsoft.com/office/drawing/2014/main" id="{4DC001F2-2F62-134A-99CF-1182A5CDE12E}"/>
                </a:ext>
              </a:extLst>
            </p:cNvPr>
            <p:cNvSpPr/>
            <p:nvPr/>
          </p:nvSpPr>
          <p:spPr>
            <a:xfrm>
              <a:off x="5020575" y="2660522"/>
              <a:ext cx="583666" cy="205064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hash</a:t>
              </a:r>
            </a:p>
          </p:txBody>
        </p:sp>
        <p:sp>
          <p:nvSpPr>
            <p:cNvPr id="56" name="Rounded Rectangle 55">
              <a:extLst>
                <a:ext uri="{FF2B5EF4-FFF2-40B4-BE49-F238E27FC236}">
                  <a16:creationId xmlns:a16="http://schemas.microsoft.com/office/drawing/2014/main" id="{1A267D78-67DD-814D-B115-3A3C6DA7429D}"/>
                </a:ext>
              </a:extLst>
            </p:cNvPr>
            <p:cNvSpPr/>
            <p:nvPr/>
          </p:nvSpPr>
          <p:spPr>
            <a:xfrm>
              <a:off x="6674381" y="2660522"/>
              <a:ext cx="583666" cy="205064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hash</a:t>
              </a:r>
            </a:p>
          </p:txBody>
        </p:sp>
        <p:sp>
          <p:nvSpPr>
            <p:cNvPr id="57" name="Rounded Rectangle 56">
              <a:extLst>
                <a:ext uri="{FF2B5EF4-FFF2-40B4-BE49-F238E27FC236}">
                  <a16:creationId xmlns:a16="http://schemas.microsoft.com/office/drawing/2014/main" id="{DB8CA4AD-76A0-CF4D-8D38-F72F0FA0A178}"/>
                </a:ext>
              </a:extLst>
            </p:cNvPr>
            <p:cNvSpPr/>
            <p:nvPr/>
          </p:nvSpPr>
          <p:spPr>
            <a:xfrm>
              <a:off x="8336231" y="2660522"/>
              <a:ext cx="583666" cy="205064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hash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003BA6F-69E1-1648-8197-909DE39EA350}"/>
              </a:ext>
            </a:extLst>
          </p:cNvPr>
          <p:cNvGrpSpPr/>
          <p:nvPr/>
        </p:nvGrpSpPr>
        <p:grpSpPr>
          <a:xfrm>
            <a:off x="2308821" y="1621488"/>
            <a:ext cx="6311956" cy="1045305"/>
            <a:chOff x="2308821" y="1621488"/>
            <a:chExt cx="6311956" cy="1045305"/>
          </a:xfrm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7C3D9E22-F0CC-6840-B71D-046330439A43}"/>
                </a:ext>
              </a:extLst>
            </p:cNvPr>
            <p:cNvSpPr/>
            <p:nvPr/>
          </p:nvSpPr>
          <p:spPr>
            <a:xfrm>
              <a:off x="2308821" y="1621488"/>
              <a:ext cx="1390344" cy="1038585"/>
            </a:xfrm>
            <a:custGeom>
              <a:avLst/>
              <a:gdLst>
                <a:gd name="connsiteX0" fmla="*/ 1399309 w 1399309"/>
                <a:gd name="connsiteY0" fmla="*/ 1018275 h 1018275"/>
                <a:gd name="connsiteX1" fmla="*/ 1094509 w 1399309"/>
                <a:gd name="connsiteY1" fmla="*/ 145438 h 1018275"/>
                <a:gd name="connsiteX2" fmla="*/ 318654 w 1399309"/>
                <a:gd name="connsiteY2" fmla="*/ 34602 h 1018275"/>
                <a:gd name="connsiteX3" fmla="*/ 0 w 1399309"/>
                <a:gd name="connsiteY3" fmla="*/ 505657 h 1018275"/>
                <a:gd name="connsiteX0" fmla="*/ 1399309 w 1399309"/>
                <a:gd name="connsiteY0" fmla="*/ 1037983 h 1037983"/>
                <a:gd name="connsiteX1" fmla="*/ 1094509 w 1399309"/>
                <a:gd name="connsiteY1" fmla="*/ 120322 h 1037983"/>
                <a:gd name="connsiteX2" fmla="*/ 318654 w 1399309"/>
                <a:gd name="connsiteY2" fmla="*/ 54310 h 1037983"/>
                <a:gd name="connsiteX3" fmla="*/ 0 w 1399309"/>
                <a:gd name="connsiteY3" fmla="*/ 525365 h 1037983"/>
                <a:gd name="connsiteX0" fmla="*/ 1390344 w 1390344"/>
                <a:gd name="connsiteY0" fmla="*/ 1038585 h 1038585"/>
                <a:gd name="connsiteX1" fmla="*/ 1085544 w 1390344"/>
                <a:gd name="connsiteY1" fmla="*/ 120924 h 1038585"/>
                <a:gd name="connsiteX2" fmla="*/ 309689 w 1390344"/>
                <a:gd name="connsiteY2" fmla="*/ 54912 h 1038585"/>
                <a:gd name="connsiteX3" fmla="*/ 0 w 1390344"/>
                <a:gd name="connsiteY3" fmla="*/ 534932 h 1038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0344" h="1038585">
                  <a:moveTo>
                    <a:pt x="1390344" y="1038585"/>
                  </a:moveTo>
                  <a:cubicBezTo>
                    <a:pt x="1327998" y="684139"/>
                    <a:pt x="1265653" y="284869"/>
                    <a:pt x="1085544" y="120924"/>
                  </a:cubicBezTo>
                  <a:cubicBezTo>
                    <a:pt x="905435" y="-43021"/>
                    <a:pt x="490613" y="-14089"/>
                    <a:pt x="309689" y="54912"/>
                  </a:cubicBezTo>
                  <a:cubicBezTo>
                    <a:pt x="128765" y="123913"/>
                    <a:pt x="68118" y="329422"/>
                    <a:pt x="0" y="534932"/>
                  </a:cubicBezTo>
                </a:path>
              </a:pathLst>
            </a:custGeom>
            <a:noFill/>
            <a:ln w="25400">
              <a:solidFill>
                <a:srgbClr val="7030A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7CDC3328-4645-164F-AAE0-68D7A6DCDFA9}"/>
                </a:ext>
              </a:extLst>
            </p:cNvPr>
            <p:cNvSpPr/>
            <p:nvPr/>
          </p:nvSpPr>
          <p:spPr>
            <a:xfrm>
              <a:off x="3890087" y="1621488"/>
              <a:ext cx="1390344" cy="1038585"/>
            </a:xfrm>
            <a:custGeom>
              <a:avLst/>
              <a:gdLst>
                <a:gd name="connsiteX0" fmla="*/ 1399309 w 1399309"/>
                <a:gd name="connsiteY0" fmla="*/ 1018275 h 1018275"/>
                <a:gd name="connsiteX1" fmla="*/ 1094509 w 1399309"/>
                <a:gd name="connsiteY1" fmla="*/ 145438 h 1018275"/>
                <a:gd name="connsiteX2" fmla="*/ 318654 w 1399309"/>
                <a:gd name="connsiteY2" fmla="*/ 34602 h 1018275"/>
                <a:gd name="connsiteX3" fmla="*/ 0 w 1399309"/>
                <a:gd name="connsiteY3" fmla="*/ 505657 h 1018275"/>
                <a:gd name="connsiteX0" fmla="*/ 1399309 w 1399309"/>
                <a:gd name="connsiteY0" fmla="*/ 1037983 h 1037983"/>
                <a:gd name="connsiteX1" fmla="*/ 1094509 w 1399309"/>
                <a:gd name="connsiteY1" fmla="*/ 120322 h 1037983"/>
                <a:gd name="connsiteX2" fmla="*/ 318654 w 1399309"/>
                <a:gd name="connsiteY2" fmla="*/ 54310 h 1037983"/>
                <a:gd name="connsiteX3" fmla="*/ 0 w 1399309"/>
                <a:gd name="connsiteY3" fmla="*/ 525365 h 1037983"/>
                <a:gd name="connsiteX0" fmla="*/ 1390344 w 1390344"/>
                <a:gd name="connsiteY0" fmla="*/ 1038585 h 1038585"/>
                <a:gd name="connsiteX1" fmla="*/ 1085544 w 1390344"/>
                <a:gd name="connsiteY1" fmla="*/ 120924 h 1038585"/>
                <a:gd name="connsiteX2" fmla="*/ 309689 w 1390344"/>
                <a:gd name="connsiteY2" fmla="*/ 54912 h 1038585"/>
                <a:gd name="connsiteX3" fmla="*/ 0 w 1390344"/>
                <a:gd name="connsiteY3" fmla="*/ 534932 h 1038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0344" h="1038585">
                  <a:moveTo>
                    <a:pt x="1390344" y="1038585"/>
                  </a:moveTo>
                  <a:cubicBezTo>
                    <a:pt x="1327998" y="684139"/>
                    <a:pt x="1265653" y="284869"/>
                    <a:pt x="1085544" y="120924"/>
                  </a:cubicBezTo>
                  <a:cubicBezTo>
                    <a:pt x="905435" y="-43021"/>
                    <a:pt x="490613" y="-14089"/>
                    <a:pt x="309689" y="54912"/>
                  </a:cubicBezTo>
                  <a:cubicBezTo>
                    <a:pt x="128765" y="123913"/>
                    <a:pt x="68118" y="329422"/>
                    <a:pt x="0" y="534932"/>
                  </a:cubicBezTo>
                </a:path>
              </a:pathLst>
            </a:custGeom>
            <a:noFill/>
            <a:ln w="25400">
              <a:solidFill>
                <a:srgbClr val="7030A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4BB0E6B5-ABA5-A34E-BA16-E0DECDE3A97A}"/>
                </a:ext>
              </a:extLst>
            </p:cNvPr>
            <p:cNvSpPr/>
            <p:nvPr/>
          </p:nvSpPr>
          <p:spPr>
            <a:xfrm>
              <a:off x="5571456" y="1628208"/>
              <a:ext cx="1390344" cy="1038585"/>
            </a:xfrm>
            <a:custGeom>
              <a:avLst/>
              <a:gdLst>
                <a:gd name="connsiteX0" fmla="*/ 1399309 w 1399309"/>
                <a:gd name="connsiteY0" fmla="*/ 1018275 h 1018275"/>
                <a:gd name="connsiteX1" fmla="*/ 1094509 w 1399309"/>
                <a:gd name="connsiteY1" fmla="*/ 145438 h 1018275"/>
                <a:gd name="connsiteX2" fmla="*/ 318654 w 1399309"/>
                <a:gd name="connsiteY2" fmla="*/ 34602 h 1018275"/>
                <a:gd name="connsiteX3" fmla="*/ 0 w 1399309"/>
                <a:gd name="connsiteY3" fmla="*/ 505657 h 1018275"/>
                <a:gd name="connsiteX0" fmla="*/ 1399309 w 1399309"/>
                <a:gd name="connsiteY0" fmla="*/ 1037983 h 1037983"/>
                <a:gd name="connsiteX1" fmla="*/ 1094509 w 1399309"/>
                <a:gd name="connsiteY1" fmla="*/ 120322 h 1037983"/>
                <a:gd name="connsiteX2" fmla="*/ 318654 w 1399309"/>
                <a:gd name="connsiteY2" fmla="*/ 54310 h 1037983"/>
                <a:gd name="connsiteX3" fmla="*/ 0 w 1399309"/>
                <a:gd name="connsiteY3" fmla="*/ 525365 h 1037983"/>
                <a:gd name="connsiteX0" fmla="*/ 1390344 w 1390344"/>
                <a:gd name="connsiteY0" fmla="*/ 1038585 h 1038585"/>
                <a:gd name="connsiteX1" fmla="*/ 1085544 w 1390344"/>
                <a:gd name="connsiteY1" fmla="*/ 120924 h 1038585"/>
                <a:gd name="connsiteX2" fmla="*/ 309689 w 1390344"/>
                <a:gd name="connsiteY2" fmla="*/ 54912 h 1038585"/>
                <a:gd name="connsiteX3" fmla="*/ 0 w 1390344"/>
                <a:gd name="connsiteY3" fmla="*/ 534932 h 1038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0344" h="1038585">
                  <a:moveTo>
                    <a:pt x="1390344" y="1038585"/>
                  </a:moveTo>
                  <a:cubicBezTo>
                    <a:pt x="1327998" y="684139"/>
                    <a:pt x="1265653" y="284869"/>
                    <a:pt x="1085544" y="120924"/>
                  </a:cubicBezTo>
                  <a:cubicBezTo>
                    <a:pt x="905435" y="-43021"/>
                    <a:pt x="490613" y="-14089"/>
                    <a:pt x="309689" y="54912"/>
                  </a:cubicBezTo>
                  <a:cubicBezTo>
                    <a:pt x="128765" y="123913"/>
                    <a:pt x="68118" y="329422"/>
                    <a:pt x="0" y="534932"/>
                  </a:cubicBezTo>
                </a:path>
              </a:pathLst>
            </a:custGeom>
            <a:noFill/>
            <a:ln w="25400">
              <a:solidFill>
                <a:srgbClr val="7030A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8F38759A-5029-424F-ABD8-3783F2004F3B}"/>
                </a:ext>
              </a:extLst>
            </p:cNvPr>
            <p:cNvSpPr/>
            <p:nvPr/>
          </p:nvSpPr>
          <p:spPr>
            <a:xfrm>
              <a:off x="7230433" y="1628208"/>
              <a:ext cx="1390344" cy="1038585"/>
            </a:xfrm>
            <a:custGeom>
              <a:avLst/>
              <a:gdLst>
                <a:gd name="connsiteX0" fmla="*/ 1399309 w 1399309"/>
                <a:gd name="connsiteY0" fmla="*/ 1018275 h 1018275"/>
                <a:gd name="connsiteX1" fmla="*/ 1094509 w 1399309"/>
                <a:gd name="connsiteY1" fmla="*/ 145438 h 1018275"/>
                <a:gd name="connsiteX2" fmla="*/ 318654 w 1399309"/>
                <a:gd name="connsiteY2" fmla="*/ 34602 h 1018275"/>
                <a:gd name="connsiteX3" fmla="*/ 0 w 1399309"/>
                <a:gd name="connsiteY3" fmla="*/ 505657 h 1018275"/>
                <a:gd name="connsiteX0" fmla="*/ 1399309 w 1399309"/>
                <a:gd name="connsiteY0" fmla="*/ 1037983 h 1037983"/>
                <a:gd name="connsiteX1" fmla="*/ 1094509 w 1399309"/>
                <a:gd name="connsiteY1" fmla="*/ 120322 h 1037983"/>
                <a:gd name="connsiteX2" fmla="*/ 318654 w 1399309"/>
                <a:gd name="connsiteY2" fmla="*/ 54310 h 1037983"/>
                <a:gd name="connsiteX3" fmla="*/ 0 w 1399309"/>
                <a:gd name="connsiteY3" fmla="*/ 525365 h 1037983"/>
                <a:gd name="connsiteX0" fmla="*/ 1390344 w 1390344"/>
                <a:gd name="connsiteY0" fmla="*/ 1038585 h 1038585"/>
                <a:gd name="connsiteX1" fmla="*/ 1085544 w 1390344"/>
                <a:gd name="connsiteY1" fmla="*/ 120924 h 1038585"/>
                <a:gd name="connsiteX2" fmla="*/ 309689 w 1390344"/>
                <a:gd name="connsiteY2" fmla="*/ 54912 h 1038585"/>
                <a:gd name="connsiteX3" fmla="*/ 0 w 1390344"/>
                <a:gd name="connsiteY3" fmla="*/ 534932 h 1038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0344" h="1038585">
                  <a:moveTo>
                    <a:pt x="1390344" y="1038585"/>
                  </a:moveTo>
                  <a:cubicBezTo>
                    <a:pt x="1327998" y="684139"/>
                    <a:pt x="1265653" y="284869"/>
                    <a:pt x="1085544" y="120924"/>
                  </a:cubicBezTo>
                  <a:cubicBezTo>
                    <a:pt x="905435" y="-43021"/>
                    <a:pt x="490613" y="-14089"/>
                    <a:pt x="309689" y="54912"/>
                  </a:cubicBezTo>
                  <a:cubicBezTo>
                    <a:pt x="128765" y="123913"/>
                    <a:pt x="68118" y="329422"/>
                    <a:pt x="0" y="534932"/>
                  </a:cubicBezTo>
                </a:path>
              </a:pathLst>
            </a:custGeom>
            <a:noFill/>
            <a:ln w="25400">
              <a:solidFill>
                <a:srgbClr val="7030A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B36D074E-5E43-504D-9FA2-854952DF21B7}"/>
              </a:ext>
            </a:extLst>
          </p:cNvPr>
          <p:cNvGrpSpPr/>
          <p:nvPr/>
        </p:nvGrpSpPr>
        <p:grpSpPr>
          <a:xfrm>
            <a:off x="2330226" y="2664460"/>
            <a:ext cx="7203707" cy="205064"/>
            <a:chOff x="1716190" y="2660522"/>
            <a:chExt cx="7203707" cy="205064"/>
          </a:xfrm>
          <a:solidFill>
            <a:srgbClr val="FF0000"/>
          </a:solidFill>
        </p:grpSpPr>
        <p:sp>
          <p:nvSpPr>
            <p:cNvPr id="67" name="Rounded Rectangle 66">
              <a:extLst>
                <a:ext uri="{FF2B5EF4-FFF2-40B4-BE49-F238E27FC236}">
                  <a16:creationId xmlns:a16="http://schemas.microsoft.com/office/drawing/2014/main" id="{A285EC8F-CCEA-7B4C-96C5-41A9D57A6D17}"/>
                </a:ext>
              </a:extLst>
            </p:cNvPr>
            <p:cNvSpPr/>
            <p:nvPr/>
          </p:nvSpPr>
          <p:spPr>
            <a:xfrm>
              <a:off x="1716190" y="2660522"/>
              <a:ext cx="583666" cy="205064"/>
            </a:xfrm>
            <a:prstGeom prst="round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PoW</a:t>
              </a:r>
            </a:p>
          </p:txBody>
        </p:sp>
        <p:sp>
          <p:nvSpPr>
            <p:cNvPr id="75" name="Rounded Rectangle 74">
              <a:extLst>
                <a:ext uri="{FF2B5EF4-FFF2-40B4-BE49-F238E27FC236}">
                  <a16:creationId xmlns:a16="http://schemas.microsoft.com/office/drawing/2014/main" id="{8929114A-319D-8743-9BFE-4CA61D2308C3}"/>
                </a:ext>
              </a:extLst>
            </p:cNvPr>
            <p:cNvSpPr/>
            <p:nvPr/>
          </p:nvSpPr>
          <p:spPr>
            <a:xfrm>
              <a:off x="3394478" y="2660522"/>
              <a:ext cx="583666" cy="205064"/>
            </a:xfrm>
            <a:prstGeom prst="round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PoW</a:t>
              </a:r>
            </a:p>
          </p:txBody>
        </p:sp>
        <p:sp>
          <p:nvSpPr>
            <p:cNvPr id="76" name="Rounded Rectangle 75">
              <a:extLst>
                <a:ext uri="{FF2B5EF4-FFF2-40B4-BE49-F238E27FC236}">
                  <a16:creationId xmlns:a16="http://schemas.microsoft.com/office/drawing/2014/main" id="{4577FE71-5031-DC41-9525-873934BB043E}"/>
                </a:ext>
              </a:extLst>
            </p:cNvPr>
            <p:cNvSpPr/>
            <p:nvPr/>
          </p:nvSpPr>
          <p:spPr>
            <a:xfrm>
              <a:off x="5020575" y="2660522"/>
              <a:ext cx="583666" cy="205064"/>
            </a:xfrm>
            <a:prstGeom prst="round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PoW</a:t>
              </a:r>
            </a:p>
          </p:txBody>
        </p:sp>
        <p:sp>
          <p:nvSpPr>
            <p:cNvPr id="77" name="Rounded Rectangle 76">
              <a:extLst>
                <a:ext uri="{FF2B5EF4-FFF2-40B4-BE49-F238E27FC236}">
                  <a16:creationId xmlns:a16="http://schemas.microsoft.com/office/drawing/2014/main" id="{0AAB1092-71E5-354A-84A5-7EBCD02FD566}"/>
                </a:ext>
              </a:extLst>
            </p:cNvPr>
            <p:cNvSpPr/>
            <p:nvPr/>
          </p:nvSpPr>
          <p:spPr>
            <a:xfrm>
              <a:off x="6674381" y="2660522"/>
              <a:ext cx="583666" cy="205064"/>
            </a:xfrm>
            <a:prstGeom prst="round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PoW</a:t>
              </a:r>
            </a:p>
          </p:txBody>
        </p:sp>
        <p:sp>
          <p:nvSpPr>
            <p:cNvPr id="78" name="Rounded Rectangle 77">
              <a:extLst>
                <a:ext uri="{FF2B5EF4-FFF2-40B4-BE49-F238E27FC236}">
                  <a16:creationId xmlns:a16="http://schemas.microsoft.com/office/drawing/2014/main" id="{325ACD99-7B7E-A540-B0E0-8C7A392F9A0C}"/>
                </a:ext>
              </a:extLst>
            </p:cNvPr>
            <p:cNvSpPr/>
            <p:nvPr/>
          </p:nvSpPr>
          <p:spPr>
            <a:xfrm>
              <a:off x="8336231" y="2660522"/>
              <a:ext cx="583666" cy="205064"/>
            </a:xfrm>
            <a:prstGeom prst="round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PoW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AAC2F38-403E-7A44-85DC-52B1FFB26CBF}"/>
              </a:ext>
            </a:extLst>
          </p:cNvPr>
          <p:cNvGrpSpPr/>
          <p:nvPr/>
        </p:nvGrpSpPr>
        <p:grpSpPr>
          <a:xfrm>
            <a:off x="1344705" y="5512481"/>
            <a:ext cx="8779229" cy="1021556"/>
            <a:chOff x="1344705" y="5512481"/>
            <a:chExt cx="8779229" cy="1021556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4BA6B9C-D998-3841-BE8D-C4EB69CB5C8F}"/>
                </a:ext>
              </a:extLst>
            </p:cNvPr>
            <p:cNvSpPr txBox="1"/>
            <p:nvPr/>
          </p:nvSpPr>
          <p:spPr>
            <a:xfrm>
              <a:off x="1344705" y="5512481"/>
              <a:ext cx="8779229" cy="102155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endParaRPr lang="en-US"/>
            </a:p>
            <a:p>
              <a:r>
                <a:rPr lang="en-US"/>
                <a:t>“Work” is to find a                  such that the hash of the               is less than the current target</a:t>
              </a:r>
            </a:p>
            <a:p>
              <a:endParaRPr lang="en-US"/>
            </a:p>
          </p:txBody>
        </p:sp>
        <p:sp>
          <p:nvSpPr>
            <p:cNvPr id="154" name="Rounded Rectangle 153">
              <a:extLst>
                <a:ext uri="{FF2B5EF4-FFF2-40B4-BE49-F238E27FC236}">
                  <a16:creationId xmlns:a16="http://schemas.microsoft.com/office/drawing/2014/main" id="{DCE6D993-C40A-CC4F-8733-549037D1BF97}"/>
                </a:ext>
              </a:extLst>
            </p:cNvPr>
            <p:cNvSpPr/>
            <p:nvPr/>
          </p:nvSpPr>
          <p:spPr>
            <a:xfrm>
              <a:off x="3240879" y="5848998"/>
              <a:ext cx="819144" cy="330387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nonce</a:t>
              </a:r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018101CD-84CE-BA49-965F-45F7C7CDAE6D}"/>
                </a:ext>
              </a:extLst>
            </p:cNvPr>
            <p:cNvSpPr/>
            <p:nvPr/>
          </p:nvSpPr>
          <p:spPr>
            <a:xfrm>
              <a:off x="6514907" y="5601304"/>
              <a:ext cx="679666" cy="83921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block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590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525AA-B7BF-4943-98E0-186DC8FC4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Participation is motivated by payment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C7D642-FFBD-CF4A-B23A-5A910849DD9E}"/>
              </a:ext>
            </a:extLst>
          </p:cNvPr>
          <p:cNvSpPr txBox="1"/>
          <p:nvPr/>
        </p:nvSpPr>
        <p:spPr>
          <a:xfrm>
            <a:off x="9799674" y="2947763"/>
            <a:ext cx="7665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/>
              <a:t>...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A29E72-87E3-BE43-9237-C2BD403DE86B}"/>
              </a:ext>
            </a:extLst>
          </p:cNvPr>
          <p:cNvSpPr/>
          <p:nvPr/>
        </p:nvSpPr>
        <p:spPr>
          <a:xfrm>
            <a:off x="1541719" y="2169041"/>
            <a:ext cx="1509823" cy="31366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548EDBE7-5F7D-C444-8C0F-C466B39F1209}"/>
              </a:ext>
            </a:extLst>
          </p:cNvPr>
          <p:cNvSpPr/>
          <p:nvPr/>
        </p:nvSpPr>
        <p:spPr>
          <a:xfrm>
            <a:off x="3195525" y="2169041"/>
            <a:ext cx="1509823" cy="31366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8664FDF3-99B4-0743-9404-A89529DE9301}"/>
              </a:ext>
            </a:extLst>
          </p:cNvPr>
          <p:cNvSpPr/>
          <p:nvPr/>
        </p:nvSpPr>
        <p:spPr>
          <a:xfrm>
            <a:off x="4849331" y="2169041"/>
            <a:ext cx="1509823" cy="31366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E163B54-3F40-C143-8C02-10CE4AC82875}"/>
              </a:ext>
            </a:extLst>
          </p:cNvPr>
          <p:cNvSpPr/>
          <p:nvPr/>
        </p:nvSpPr>
        <p:spPr>
          <a:xfrm>
            <a:off x="6503137" y="2169041"/>
            <a:ext cx="1509823" cy="31366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8B4AA11F-6EF1-7141-BABA-F760970C3691}"/>
              </a:ext>
            </a:extLst>
          </p:cNvPr>
          <p:cNvSpPr/>
          <p:nvPr/>
        </p:nvSpPr>
        <p:spPr>
          <a:xfrm>
            <a:off x="8156943" y="2169041"/>
            <a:ext cx="1509823" cy="31366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12DACA-6ECB-D94A-AC09-78A40FF1DEC9}"/>
              </a:ext>
            </a:extLst>
          </p:cNvPr>
          <p:cNvSpPr/>
          <p:nvPr/>
        </p:nvSpPr>
        <p:spPr>
          <a:xfrm>
            <a:off x="1674625" y="3251204"/>
            <a:ext cx="1244009" cy="1382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DEAC9FF-8E55-E444-978D-68A9CA1E4B35}"/>
              </a:ext>
            </a:extLst>
          </p:cNvPr>
          <p:cNvSpPr/>
          <p:nvPr/>
        </p:nvSpPr>
        <p:spPr>
          <a:xfrm>
            <a:off x="1674625" y="3472127"/>
            <a:ext cx="1244009" cy="1382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A8379DC-AB59-BA46-B08A-47F426CE9E8E}"/>
              </a:ext>
            </a:extLst>
          </p:cNvPr>
          <p:cNvSpPr/>
          <p:nvPr/>
        </p:nvSpPr>
        <p:spPr>
          <a:xfrm>
            <a:off x="1674625" y="3693050"/>
            <a:ext cx="1244009" cy="1382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E75E102-C795-3842-A25C-6B08D83D1DCF}"/>
              </a:ext>
            </a:extLst>
          </p:cNvPr>
          <p:cNvSpPr/>
          <p:nvPr/>
        </p:nvSpPr>
        <p:spPr>
          <a:xfrm>
            <a:off x="1674625" y="3913973"/>
            <a:ext cx="1244009" cy="1382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393211D-E027-304B-AF71-68064BDCD3BC}"/>
              </a:ext>
            </a:extLst>
          </p:cNvPr>
          <p:cNvSpPr/>
          <p:nvPr/>
        </p:nvSpPr>
        <p:spPr>
          <a:xfrm>
            <a:off x="1674625" y="4134896"/>
            <a:ext cx="1244009" cy="1382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E729B91-1ABA-7E44-BF50-A7A23BF356A4}"/>
              </a:ext>
            </a:extLst>
          </p:cNvPr>
          <p:cNvSpPr/>
          <p:nvPr/>
        </p:nvSpPr>
        <p:spPr>
          <a:xfrm>
            <a:off x="1674625" y="4355819"/>
            <a:ext cx="1244009" cy="1382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56CCC3F-DFA6-2349-BDAD-AA674A780334}"/>
              </a:ext>
            </a:extLst>
          </p:cNvPr>
          <p:cNvSpPr/>
          <p:nvPr/>
        </p:nvSpPr>
        <p:spPr>
          <a:xfrm>
            <a:off x="1674625" y="4576742"/>
            <a:ext cx="1244009" cy="1382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FDCBAD9-4B62-234E-9826-0EF8E30499A7}"/>
              </a:ext>
            </a:extLst>
          </p:cNvPr>
          <p:cNvSpPr/>
          <p:nvPr/>
        </p:nvSpPr>
        <p:spPr>
          <a:xfrm>
            <a:off x="3328431" y="3251204"/>
            <a:ext cx="1244009" cy="1382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0A32BAC-C76B-1542-9CD2-839549FD4A08}"/>
              </a:ext>
            </a:extLst>
          </p:cNvPr>
          <p:cNvSpPr/>
          <p:nvPr/>
        </p:nvSpPr>
        <p:spPr>
          <a:xfrm>
            <a:off x="3328431" y="3472127"/>
            <a:ext cx="1244009" cy="1382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AE45184-2FDB-6840-8A11-DAA67DC2DE17}"/>
              </a:ext>
            </a:extLst>
          </p:cNvPr>
          <p:cNvSpPr/>
          <p:nvPr/>
        </p:nvSpPr>
        <p:spPr>
          <a:xfrm>
            <a:off x="3328431" y="3693050"/>
            <a:ext cx="1244009" cy="1382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5AA82E9-703F-8C40-BACD-4F93FC59E151}"/>
              </a:ext>
            </a:extLst>
          </p:cNvPr>
          <p:cNvSpPr/>
          <p:nvPr/>
        </p:nvSpPr>
        <p:spPr>
          <a:xfrm>
            <a:off x="3328431" y="3913973"/>
            <a:ext cx="1244009" cy="1382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C7C21E60-86E3-FB46-AF51-5655F35F63F0}"/>
              </a:ext>
            </a:extLst>
          </p:cNvPr>
          <p:cNvSpPr/>
          <p:nvPr/>
        </p:nvSpPr>
        <p:spPr>
          <a:xfrm>
            <a:off x="3328431" y="4134896"/>
            <a:ext cx="1244009" cy="1382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D843140-0AE3-894F-95A6-D762C52F401A}"/>
              </a:ext>
            </a:extLst>
          </p:cNvPr>
          <p:cNvSpPr/>
          <p:nvPr/>
        </p:nvSpPr>
        <p:spPr>
          <a:xfrm>
            <a:off x="4982237" y="3251204"/>
            <a:ext cx="1244009" cy="1382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198DB0D1-72BB-6842-BCE8-2EE3BF0ED37C}"/>
              </a:ext>
            </a:extLst>
          </p:cNvPr>
          <p:cNvSpPr/>
          <p:nvPr/>
        </p:nvSpPr>
        <p:spPr>
          <a:xfrm>
            <a:off x="4982237" y="3472127"/>
            <a:ext cx="1244009" cy="1382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7A41639-114F-DD42-857A-7A98914D3519}"/>
              </a:ext>
            </a:extLst>
          </p:cNvPr>
          <p:cNvSpPr/>
          <p:nvPr/>
        </p:nvSpPr>
        <p:spPr>
          <a:xfrm>
            <a:off x="4982237" y="3693050"/>
            <a:ext cx="1244009" cy="1382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9149C1CC-7F62-E644-935B-F536B48D7754}"/>
              </a:ext>
            </a:extLst>
          </p:cNvPr>
          <p:cNvSpPr/>
          <p:nvPr/>
        </p:nvSpPr>
        <p:spPr>
          <a:xfrm>
            <a:off x="4982237" y="3913973"/>
            <a:ext cx="1244009" cy="1382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D07BC909-85C6-2949-B260-8470239B4E02}"/>
              </a:ext>
            </a:extLst>
          </p:cNvPr>
          <p:cNvSpPr/>
          <p:nvPr/>
        </p:nvSpPr>
        <p:spPr>
          <a:xfrm>
            <a:off x="4982237" y="4134896"/>
            <a:ext cx="1244009" cy="1382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4D0343AB-BEDB-494E-AD83-487E72CF942E}"/>
              </a:ext>
            </a:extLst>
          </p:cNvPr>
          <p:cNvSpPr/>
          <p:nvPr/>
        </p:nvSpPr>
        <p:spPr>
          <a:xfrm>
            <a:off x="4982237" y="4355819"/>
            <a:ext cx="1244009" cy="1382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FA62B97A-87A9-9A45-9CE2-E1DAB0377042}"/>
              </a:ext>
            </a:extLst>
          </p:cNvPr>
          <p:cNvSpPr/>
          <p:nvPr/>
        </p:nvSpPr>
        <p:spPr>
          <a:xfrm>
            <a:off x="4982237" y="4576742"/>
            <a:ext cx="1244009" cy="1382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EC80DEDD-F60B-204B-805B-3CE4A86393CA}"/>
              </a:ext>
            </a:extLst>
          </p:cNvPr>
          <p:cNvSpPr/>
          <p:nvPr/>
        </p:nvSpPr>
        <p:spPr>
          <a:xfrm>
            <a:off x="6636043" y="3251204"/>
            <a:ext cx="1244009" cy="1382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D5F337D5-18DE-7B48-B9FD-34D89386BB9B}"/>
              </a:ext>
            </a:extLst>
          </p:cNvPr>
          <p:cNvSpPr/>
          <p:nvPr/>
        </p:nvSpPr>
        <p:spPr>
          <a:xfrm>
            <a:off x="6636043" y="3472127"/>
            <a:ext cx="1244009" cy="1382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F8F377A5-A33E-CB4E-8125-DF07A9D8B6A7}"/>
              </a:ext>
            </a:extLst>
          </p:cNvPr>
          <p:cNvSpPr/>
          <p:nvPr/>
        </p:nvSpPr>
        <p:spPr>
          <a:xfrm>
            <a:off x="6636043" y="3693050"/>
            <a:ext cx="1244009" cy="1382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9C39B195-100B-5345-B69E-47357DB29502}"/>
              </a:ext>
            </a:extLst>
          </p:cNvPr>
          <p:cNvSpPr/>
          <p:nvPr/>
        </p:nvSpPr>
        <p:spPr>
          <a:xfrm>
            <a:off x="6636043" y="3913973"/>
            <a:ext cx="1244009" cy="1382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0A906D6-6834-674A-BDB8-C36EF1410E51}"/>
              </a:ext>
            </a:extLst>
          </p:cNvPr>
          <p:cNvSpPr/>
          <p:nvPr/>
        </p:nvSpPr>
        <p:spPr>
          <a:xfrm>
            <a:off x="6636043" y="4134896"/>
            <a:ext cx="1244009" cy="1382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41096AF4-B7CE-6F4B-A925-DED7BF3A6D3E}"/>
              </a:ext>
            </a:extLst>
          </p:cNvPr>
          <p:cNvSpPr/>
          <p:nvPr/>
        </p:nvSpPr>
        <p:spPr>
          <a:xfrm>
            <a:off x="6636043" y="4355819"/>
            <a:ext cx="1244009" cy="1382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FA7B5F67-6DC5-134A-B3CB-BA81A7178BF0}"/>
              </a:ext>
            </a:extLst>
          </p:cNvPr>
          <p:cNvSpPr/>
          <p:nvPr/>
        </p:nvSpPr>
        <p:spPr>
          <a:xfrm>
            <a:off x="6636043" y="4576742"/>
            <a:ext cx="1244009" cy="1382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9767BF21-B39E-D04F-BA1D-6EF575C38AFD}"/>
              </a:ext>
            </a:extLst>
          </p:cNvPr>
          <p:cNvSpPr/>
          <p:nvPr/>
        </p:nvSpPr>
        <p:spPr>
          <a:xfrm>
            <a:off x="6636043" y="4797665"/>
            <a:ext cx="1244009" cy="1382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E733F1C0-6629-8841-81C6-7F4B15BAB29A}"/>
              </a:ext>
            </a:extLst>
          </p:cNvPr>
          <p:cNvSpPr/>
          <p:nvPr/>
        </p:nvSpPr>
        <p:spPr>
          <a:xfrm>
            <a:off x="6636043" y="5018592"/>
            <a:ext cx="1244009" cy="1382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EE1C5396-C37A-674F-8C8C-E352E40ABAAF}"/>
              </a:ext>
            </a:extLst>
          </p:cNvPr>
          <p:cNvSpPr/>
          <p:nvPr/>
        </p:nvSpPr>
        <p:spPr>
          <a:xfrm>
            <a:off x="8289849" y="3251204"/>
            <a:ext cx="1244009" cy="1382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0158CAD9-3979-C448-93D2-9ADD6889100A}"/>
              </a:ext>
            </a:extLst>
          </p:cNvPr>
          <p:cNvSpPr/>
          <p:nvPr/>
        </p:nvSpPr>
        <p:spPr>
          <a:xfrm>
            <a:off x="8289849" y="3472127"/>
            <a:ext cx="1244009" cy="1382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5250E8A6-F741-1446-877C-25EA84383E2C}"/>
              </a:ext>
            </a:extLst>
          </p:cNvPr>
          <p:cNvSpPr/>
          <p:nvPr/>
        </p:nvSpPr>
        <p:spPr>
          <a:xfrm>
            <a:off x="8289849" y="3693050"/>
            <a:ext cx="1244009" cy="1382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DA908738-BE98-FA43-8933-C89256B5209D}"/>
              </a:ext>
            </a:extLst>
          </p:cNvPr>
          <p:cNvSpPr/>
          <p:nvPr/>
        </p:nvSpPr>
        <p:spPr>
          <a:xfrm>
            <a:off x="8289849" y="3913973"/>
            <a:ext cx="1244009" cy="1382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B2B3104-3D73-354C-9CD4-EB7A2FBBCFF7}"/>
              </a:ext>
            </a:extLst>
          </p:cNvPr>
          <p:cNvSpPr/>
          <p:nvPr/>
        </p:nvSpPr>
        <p:spPr>
          <a:xfrm>
            <a:off x="1637412" y="2243471"/>
            <a:ext cx="1329070" cy="7123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FE18FA2F-5D19-7545-ABBA-02DAF7121545}"/>
              </a:ext>
            </a:extLst>
          </p:cNvPr>
          <p:cNvSpPr/>
          <p:nvPr/>
        </p:nvSpPr>
        <p:spPr>
          <a:xfrm>
            <a:off x="3291218" y="2243471"/>
            <a:ext cx="1329070" cy="7123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ounded Rectangle 91">
            <a:extLst>
              <a:ext uri="{FF2B5EF4-FFF2-40B4-BE49-F238E27FC236}">
                <a16:creationId xmlns:a16="http://schemas.microsoft.com/office/drawing/2014/main" id="{B1E462BF-652E-EA44-AF38-8DA4131887A1}"/>
              </a:ext>
            </a:extLst>
          </p:cNvPr>
          <p:cNvSpPr/>
          <p:nvPr/>
        </p:nvSpPr>
        <p:spPr>
          <a:xfrm>
            <a:off x="4945024" y="2243471"/>
            <a:ext cx="1329070" cy="7123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ounded Rectangle 104">
            <a:extLst>
              <a:ext uri="{FF2B5EF4-FFF2-40B4-BE49-F238E27FC236}">
                <a16:creationId xmlns:a16="http://schemas.microsoft.com/office/drawing/2014/main" id="{1E5F355D-25BF-CC47-BD8F-012D090CF314}"/>
              </a:ext>
            </a:extLst>
          </p:cNvPr>
          <p:cNvSpPr/>
          <p:nvPr/>
        </p:nvSpPr>
        <p:spPr>
          <a:xfrm>
            <a:off x="6598830" y="2243471"/>
            <a:ext cx="1329070" cy="7123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ounded Rectangle 117">
            <a:extLst>
              <a:ext uri="{FF2B5EF4-FFF2-40B4-BE49-F238E27FC236}">
                <a16:creationId xmlns:a16="http://schemas.microsoft.com/office/drawing/2014/main" id="{5898EFB0-1D72-8E41-BF71-96EA141E7640}"/>
              </a:ext>
            </a:extLst>
          </p:cNvPr>
          <p:cNvSpPr/>
          <p:nvPr/>
        </p:nvSpPr>
        <p:spPr>
          <a:xfrm>
            <a:off x="8252636" y="2243471"/>
            <a:ext cx="1329070" cy="7123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4A3063D-2F08-B148-BB5E-48C575A2D2FE}"/>
              </a:ext>
            </a:extLst>
          </p:cNvPr>
          <p:cNvGrpSpPr/>
          <p:nvPr/>
        </p:nvGrpSpPr>
        <p:grpSpPr>
          <a:xfrm>
            <a:off x="1716190" y="2660522"/>
            <a:ext cx="7203707" cy="205064"/>
            <a:chOff x="1716190" y="2660522"/>
            <a:chExt cx="7203707" cy="205064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C9B8FC00-EF62-C243-B483-DCEB57E7E380}"/>
                </a:ext>
              </a:extLst>
            </p:cNvPr>
            <p:cNvSpPr/>
            <p:nvPr/>
          </p:nvSpPr>
          <p:spPr>
            <a:xfrm>
              <a:off x="1716190" y="2660522"/>
              <a:ext cx="583666" cy="205064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4" name="Rounded Rectangle 53">
              <a:extLst>
                <a:ext uri="{FF2B5EF4-FFF2-40B4-BE49-F238E27FC236}">
                  <a16:creationId xmlns:a16="http://schemas.microsoft.com/office/drawing/2014/main" id="{E5C9C33E-AB13-9A44-B756-8ACD3A525354}"/>
                </a:ext>
              </a:extLst>
            </p:cNvPr>
            <p:cNvSpPr/>
            <p:nvPr/>
          </p:nvSpPr>
          <p:spPr>
            <a:xfrm>
              <a:off x="3394478" y="2660522"/>
              <a:ext cx="583666" cy="205064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hash</a:t>
              </a:r>
            </a:p>
          </p:txBody>
        </p:sp>
        <p:sp>
          <p:nvSpPr>
            <p:cNvPr id="55" name="Rounded Rectangle 54">
              <a:extLst>
                <a:ext uri="{FF2B5EF4-FFF2-40B4-BE49-F238E27FC236}">
                  <a16:creationId xmlns:a16="http://schemas.microsoft.com/office/drawing/2014/main" id="{4DC001F2-2F62-134A-99CF-1182A5CDE12E}"/>
                </a:ext>
              </a:extLst>
            </p:cNvPr>
            <p:cNvSpPr/>
            <p:nvPr/>
          </p:nvSpPr>
          <p:spPr>
            <a:xfrm>
              <a:off x="5020575" y="2660522"/>
              <a:ext cx="583666" cy="205064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hash</a:t>
              </a:r>
            </a:p>
          </p:txBody>
        </p:sp>
        <p:sp>
          <p:nvSpPr>
            <p:cNvPr id="56" name="Rounded Rectangle 55">
              <a:extLst>
                <a:ext uri="{FF2B5EF4-FFF2-40B4-BE49-F238E27FC236}">
                  <a16:creationId xmlns:a16="http://schemas.microsoft.com/office/drawing/2014/main" id="{1A267D78-67DD-814D-B115-3A3C6DA7429D}"/>
                </a:ext>
              </a:extLst>
            </p:cNvPr>
            <p:cNvSpPr/>
            <p:nvPr/>
          </p:nvSpPr>
          <p:spPr>
            <a:xfrm>
              <a:off x="6674381" y="2660522"/>
              <a:ext cx="583666" cy="205064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hash</a:t>
              </a:r>
            </a:p>
          </p:txBody>
        </p:sp>
        <p:sp>
          <p:nvSpPr>
            <p:cNvPr id="57" name="Rounded Rectangle 56">
              <a:extLst>
                <a:ext uri="{FF2B5EF4-FFF2-40B4-BE49-F238E27FC236}">
                  <a16:creationId xmlns:a16="http://schemas.microsoft.com/office/drawing/2014/main" id="{DB8CA4AD-76A0-CF4D-8D38-F72F0FA0A178}"/>
                </a:ext>
              </a:extLst>
            </p:cNvPr>
            <p:cNvSpPr/>
            <p:nvPr/>
          </p:nvSpPr>
          <p:spPr>
            <a:xfrm>
              <a:off x="8336231" y="2660522"/>
              <a:ext cx="583666" cy="205064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hash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B36D074E-5E43-504D-9FA2-854952DF21B7}"/>
              </a:ext>
            </a:extLst>
          </p:cNvPr>
          <p:cNvGrpSpPr/>
          <p:nvPr/>
        </p:nvGrpSpPr>
        <p:grpSpPr>
          <a:xfrm>
            <a:off x="2330226" y="2664460"/>
            <a:ext cx="7203707" cy="205064"/>
            <a:chOff x="1716190" y="2660522"/>
            <a:chExt cx="7203707" cy="205064"/>
          </a:xfrm>
          <a:solidFill>
            <a:srgbClr val="FF0000"/>
          </a:solidFill>
        </p:grpSpPr>
        <p:sp>
          <p:nvSpPr>
            <p:cNvPr id="67" name="Rounded Rectangle 66">
              <a:extLst>
                <a:ext uri="{FF2B5EF4-FFF2-40B4-BE49-F238E27FC236}">
                  <a16:creationId xmlns:a16="http://schemas.microsoft.com/office/drawing/2014/main" id="{A285EC8F-CCEA-7B4C-96C5-41A9D57A6D17}"/>
                </a:ext>
              </a:extLst>
            </p:cNvPr>
            <p:cNvSpPr/>
            <p:nvPr/>
          </p:nvSpPr>
          <p:spPr>
            <a:xfrm>
              <a:off x="1716190" y="2660522"/>
              <a:ext cx="583666" cy="205064"/>
            </a:xfrm>
            <a:prstGeom prst="round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PoW</a:t>
              </a:r>
            </a:p>
          </p:txBody>
        </p:sp>
        <p:sp>
          <p:nvSpPr>
            <p:cNvPr id="75" name="Rounded Rectangle 74">
              <a:extLst>
                <a:ext uri="{FF2B5EF4-FFF2-40B4-BE49-F238E27FC236}">
                  <a16:creationId xmlns:a16="http://schemas.microsoft.com/office/drawing/2014/main" id="{8929114A-319D-8743-9BFE-4CA61D2308C3}"/>
                </a:ext>
              </a:extLst>
            </p:cNvPr>
            <p:cNvSpPr/>
            <p:nvPr/>
          </p:nvSpPr>
          <p:spPr>
            <a:xfrm>
              <a:off x="3394478" y="2660522"/>
              <a:ext cx="583666" cy="205064"/>
            </a:xfrm>
            <a:prstGeom prst="round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PoW</a:t>
              </a:r>
            </a:p>
          </p:txBody>
        </p:sp>
        <p:sp>
          <p:nvSpPr>
            <p:cNvPr id="76" name="Rounded Rectangle 75">
              <a:extLst>
                <a:ext uri="{FF2B5EF4-FFF2-40B4-BE49-F238E27FC236}">
                  <a16:creationId xmlns:a16="http://schemas.microsoft.com/office/drawing/2014/main" id="{4577FE71-5031-DC41-9525-873934BB043E}"/>
                </a:ext>
              </a:extLst>
            </p:cNvPr>
            <p:cNvSpPr/>
            <p:nvPr/>
          </p:nvSpPr>
          <p:spPr>
            <a:xfrm>
              <a:off x="5020575" y="2660522"/>
              <a:ext cx="583666" cy="205064"/>
            </a:xfrm>
            <a:prstGeom prst="round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PoW</a:t>
              </a:r>
            </a:p>
          </p:txBody>
        </p:sp>
        <p:sp>
          <p:nvSpPr>
            <p:cNvPr id="77" name="Rounded Rectangle 76">
              <a:extLst>
                <a:ext uri="{FF2B5EF4-FFF2-40B4-BE49-F238E27FC236}">
                  <a16:creationId xmlns:a16="http://schemas.microsoft.com/office/drawing/2014/main" id="{0AAB1092-71E5-354A-84A5-7EBCD02FD566}"/>
                </a:ext>
              </a:extLst>
            </p:cNvPr>
            <p:cNvSpPr/>
            <p:nvPr/>
          </p:nvSpPr>
          <p:spPr>
            <a:xfrm>
              <a:off x="6674381" y="2660522"/>
              <a:ext cx="583666" cy="205064"/>
            </a:xfrm>
            <a:prstGeom prst="round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PoW</a:t>
              </a:r>
            </a:p>
          </p:txBody>
        </p:sp>
        <p:sp>
          <p:nvSpPr>
            <p:cNvPr id="78" name="Rounded Rectangle 77">
              <a:extLst>
                <a:ext uri="{FF2B5EF4-FFF2-40B4-BE49-F238E27FC236}">
                  <a16:creationId xmlns:a16="http://schemas.microsoft.com/office/drawing/2014/main" id="{325ACD99-7B7E-A540-B0E0-8C7A392F9A0C}"/>
                </a:ext>
              </a:extLst>
            </p:cNvPr>
            <p:cNvSpPr/>
            <p:nvPr/>
          </p:nvSpPr>
          <p:spPr>
            <a:xfrm>
              <a:off x="8336231" y="2660522"/>
              <a:ext cx="583666" cy="205064"/>
            </a:xfrm>
            <a:prstGeom prst="roundRect">
              <a:avLst/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PoW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D928D45-BEAB-7A41-AD19-46B9F63818B5}"/>
              </a:ext>
            </a:extLst>
          </p:cNvPr>
          <p:cNvGrpSpPr/>
          <p:nvPr/>
        </p:nvGrpSpPr>
        <p:grpSpPr>
          <a:xfrm>
            <a:off x="1674625" y="3030281"/>
            <a:ext cx="7859232" cy="155762"/>
            <a:chOff x="1674625" y="3030281"/>
            <a:chExt cx="7859232" cy="15576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AC4E827-1B6E-1146-BFBA-DB3FCAF52A95}"/>
                </a:ext>
              </a:extLst>
            </p:cNvPr>
            <p:cNvSpPr/>
            <p:nvPr/>
          </p:nvSpPr>
          <p:spPr>
            <a:xfrm>
              <a:off x="1674625" y="3030281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rgbClr val="C00000"/>
                  </a:solidFill>
                </a:rPr>
                <a:t>$$$ for miner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E0DDB29F-A6F1-3A4C-AC9E-7AC99A8BBF67}"/>
                </a:ext>
              </a:extLst>
            </p:cNvPr>
            <p:cNvSpPr/>
            <p:nvPr/>
          </p:nvSpPr>
          <p:spPr>
            <a:xfrm>
              <a:off x="3328431" y="3030281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rgbClr val="C00000"/>
                  </a:solidFill>
                </a:rPr>
                <a:t>$$$ for miner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EB574190-66A6-7742-A765-E9C4461464FE}"/>
                </a:ext>
              </a:extLst>
            </p:cNvPr>
            <p:cNvSpPr/>
            <p:nvPr/>
          </p:nvSpPr>
          <p:spPr>
            <a:xfrm>
              <a:off x="4982237" y="3047820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rgbClr val="C00000"/>
                  </a:solidFill>
                </a:rPr>
                <a:t>$$$ for miner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176D88F2-3A10-AA49-83D3-9EA6D4342B8B}"/>
                </a:ext>
              </a:extLst>
            </p:cNvPr>
            <p:cNvSpPr/>
            <p:nvPr/>
          </p:nvSpPr>
          <p:spPr>
            <a:xfrm>
              <a:off x="6628074" y="3038551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rgbClr val="C00000"/>
                  </a:solidFill>
                </a:rPr>
                <a:t>$$$ for miner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A27609D5-1C9E-9E4D-9D79-3575A5CF9899}"/>
                </a:ext>
              </a:extLst>
            </p:cNvPr>
            <p:cNvSpPr/>
            <p:nvPr/>
          </p:nvSpPr>
          <p:spPr>
            <a:xfrm>
              <a:off x="8289848" y="3047819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rgbClr val="C00000"/>
                  </a:solidFill>
                </a:rPr>
                <a:t>$$$ for miner</a:t>
              </a:r>
            </a:p>
          </p:txBody>
        </p:sp>
      </p:grpSp>
      <p:sp>
        <p:nvSpPr>
          <p:cNvPr id="119" name="Rounded Rectangle 118">
            <a:extLst>
              <a:ext uri="{FF2B5EF4-FFF2-40B4-BE49-F238E27FC236}">
                <a16:creationId xmlns:a16="http://schemas.microsoft.com/office/drawing/2014/main" id="{D0C8DB26-573A-B04B-B7AB-613F67D9A70F}"/>
              </a:ext>
            </a:extLst>
          </p:cNvPr>
          <p:cNvSpPr/>
          <p:nvPr/>
        </p:nvSpPr>
        <p:spPr>
          <a:xfrm>
            <a:off x="972671" y="5467749"/>
            <a:ext cx="10246658" cy="53788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Adding a block to the chain (mining) lets you add a transaction creating currency in your personal account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5C9AD75-279F-3C45-AF17-5D991F1A8DEA}"/>
              </a:ext>
            </a:extLst>
          </p:cNvPr>
          <p:cNvGrpSpPr/>
          <p:nvPr/>
        </p:nvGrpSpPr>
        <p:grpSpPr>
          <a:xfrm>
            <a:off x="1674625" y="3467987"/>
            <a:ext cx="7867276" cy="588034"/>
            <a:chOff x="1674625" y="3477432"/>
            <a:chExt cx="7867276" cy="588034"/>
          </a:xfrm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0180CE10-3D1E-7D48-A216-F57B35B8EC86}"/>
                </a:ext>
              </a:extLst>
            </p:cNvPr>
            <p:cNvSpPr/>
            <p:nvPr/>
          </p:nvSpPr>
          <p:spPr>
            <a:xfrm>
              <a:off x="1674625" y="3477433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rgbClr val="C00000"/>
                  </a:solidFill>
                </a:rPr>
                <a:t>               </a:t>
              </a:r>
              <a:r>
                <a:rPr lang="en-US" sz="1400">
                  <a:solidFill>
                    <a:srgbClr val="C00000"/>
                  </a:solidFill>
                </a:rPr>
                <a:t>$</a:t>
              </a: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3171F5E3-6E68-3F4F-8D35-9611B4014101}"/>
                </a:ext>
              </a:extLst>
            </p:cNvPr>
            <p:cNvSpPr/>
            <p:nvPr/>
          </p:nvSpPr>
          <p:spPr>
            <a:xfrm>
              <a:off x="3337977" y="3486397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rgbClr val="C00000"/>
                  </a:solidFill>
                </a:rPr>
                <a:t>               </a:t>
              </a:r>
              <a:r>
                <a:rPr lang="en-US" sz="1400">
                  <a:solidFill>
                    <a:srgbClr val="C00000"/>
                  </a:solidFill>
                </a:rPr>
                <a:t>$</a:t>
              </a: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407BC91E-0325-604D-A2EE-2632EB7DB0D0}"/>
                </a:ext>
              </a:extLst>
            </p:cNvPr>
            <p:cNvSpPr/>
            <p:nvPr/>
          </p:nvSpPr>
          <p:spPr>
            <a:xfrm>
              <a:off x="4982237" y="3927243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rgbClr val="C00000"/>
                  </a:solidFill>
                </a:rPr>
                <a:t>               </a:t>
              </a:r>
              <a:r>
                <a:rPr lang="en-US" sz="1400">
                  <a:solidFill>
                    <a:srgbClr val="C00000"/>
                  </a:solidFill>
                </a:rPr>
                <a:t>$</a:t>
              </a: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8CB0FE03-2B09-0A42-AA66-79E1EB62DB9F}"/>
                </a:ext>
              </a:extLst>
            </p:cNvPr>
            <p:cNvSpPr/>
            <p:nvPr/>
          </p:nvSpPr>
          <p:spPr>
            <a:xfrm>
              <a:off x="6636043" y="3702868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rgbClr val="C00000"/>
                  </a:solidFill>
                </a:rPr>
                <a:t>               </a:t>
              </a:r>
              <a:r>
                <a:rPr lang="en-US" sz="1400">
                  <a:solidFill>
                    <a:srgbClr val="C00000"/>
                  </a:solidFill>
                </a:rPr>
                <a:t>$</a:t>
              </a: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96CAF527-CDB6-7B46-A018-3C2E9EA5C6FB}"/>
                </a:ext>
              </a:extLst>
            </p:cNvPr>
            <p:cNvSpPr/>
            <p:nvPr/>
          </p:nvSpPr>
          <p:spPr>
            <a:xfrm>
              <a:off x="8297892" y="3477432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rgbClr val="C00000"/>
                  </a:solidFill>
                </a:rPr>
                <a:t>               </a:t>
              </a:r>
              <a:r>
                <a:rPr lang="en-US" sz="1400">
                  <a:solidFill>
                    <a:srgbClr val="C00000"/>
                  </a:solidFill>
                </a:rPr>
                <a:t>$</a:t>
              </a: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BD77C732-3321-0D44-AA37-245AEA8F380D}"/>
                </a:ext>
              </a:extLst>
            </p:cNvPr>
            <p:cNvSpPr/>
            <p:nvPr/>
          </p:nvSpPr>
          <p:spPr>
            <a:xfrm>
              <a:off x="8297892" y="3692828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rgbClr val="C00000"/>
                  </a:solidFill>
                </a:rPr>
                <a:t>               </a:t>
              </a:r>
              <a:r>
                <a:rPr lang="en-US" sz="1400">
                  <a:solidFill>
                    <a:srgbClr val="C00000"/>
                  </a:solidFill>
                </a:rPr>
                <a:t>$</a:t>
              </a: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7B4A9A8F-2AF4-4B40-BB64-7F0203BC39E4}"/>
                </a:ext>
              </a:extLst>
            </p:cNvPr>
            <p:cNvSpPr/>
            <p:nvPr/>
          </p:nvSpPr>
          <p:spPr>
            <a:xfrm>
              <a:off x="3337976" y="3923414"/>
              <a:ext cx="1244009" cy="138223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rgbClr val="C00000"/>
                  </a:solidFill>
                </a:rPr>
                <a:t>               </a:t>
              </a:r>
              <a:r>
                <a:rPr lang="en-US" sz="1400">
                  <a:solidFill>
                    <a:srgbClr val="C00000"/>
                  </a:solidFill>
                </a:rPr>
                <a:t>$</a:t>
              </a:r>
            </a:p>
          </p:txBody>
        </p:sp>
      </p:grpSp>
      <p:sp>
        <p:nvSpPr>
          <p:cNvPr id="120" name="Rounded Rectangle 119">
            <a:extLst>
              <a:ext uri="{FF2B5EF4-FFF2-40B4-BE49-F238E27FC236}">
                <a16:creationId xmlns:a16="http://schemas.microsoft.com/office/drawing/2014/main" id="{C6E22AF6-F190-9541-AEE1-DD9D111ED28E}"/>
              </a:ext>
            </a:extLst>
          </p:cNvPr>
          <p:cNvSpPr/>
          <p:nvPr/>
        </p:nvSpPr>
        <p:spPr>
          <a:xfrm>
            <a:off x="972672" y="6068076"/>
            <a:ext cx="10246657" cy="53788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 transaction can also specify that the miner gets whatever “change” is left over from running it</a:t>
            </a:r>
          </a:p>
        </p:txBody>
      </p:sp>
      <p:sp>
        <p:nvSpPr>
          <p:cNvPr id="121" name="Rounded Rectangle 120">
            <a:extLst>
              <a:ext uri="{FF2B5EF4-FFF2-40B4-BE49-F238E27FC236}">
                <a16:creationId xmlns:a16="http://schemas.microsoft.com/office/drawing/2014/main" id="{9B5D46A5-EA5F-8845-9813-797B9E924343}"/>
              </a:ext>
            </a:extLst>
          </p:cNvPr>
          <p:cNvSpPr/>
          <p:nvPr/>
        </p:nvSpPr>
        <p:spPr>
          <a:xfrm>
            <a:off x="1426063" y="2953751"/>
            <a:ext cx="8356356" cy="311694"/>
          </a:xfrm>
          <a:prstGeom prst="roundRect">
            <a:avLst/>
          </a:prstGeom>
          <a:solidFill>
            <a:srgbClr val="7030A0">
              <a:alpha val="3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4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 animBg="1"/>
      <p:bldP spid="1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F82A2-8A2A-C44E-8E38-5EB4F7F10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Distributed systems in a blockchain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2BBA434-2B1D-9A41-8B1E-12F517F6A4A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2862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The blockchain itself</a:t>
            </a:r>
          </a:p>
          <a:p>
            <a:r>
              <a:rPr lang="en-US"/>
              <a:t>The dissemination network</a:t>
            </a:r>
          </a:p>
          <a:p>
            <a:pPr lvl="1"/>
            <a:r>
              <a:rPr lang="en-US"/>
              <a:t>Lets clients send transactions to miners</a:t>
            </a:r>
          </a:p>
          <a:p>
            <a:pPr lvl="1"/>
            <a:r>
              <a:rPr lang="en-US"/>
              <a:t>Lets miners publicize the blocks they mine</a:t>
            </a:r>
          </a:p>
        </p:txBody>
      </p:sp>
    </p:spTree>
    <p:extLst>
      <p:ext uri="{BB962C8B-B14F-4D97-AF65-F5344CB8AC3E}">
        <p14:creationId xmlns:p14="http://schemas.microsoft.com/office/powerpoint/2010/main" val="1203711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219</Words>
  <Application>Microsoft Macintosh PowerPoint</Application>
  <PresentationFormat>Widescreen</PresentationFormat>
  <Paragraphs>69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Blockchains</vt:lpstr>
      <vt:lpstr>Systematization of knowledge</vt:lpstr>
      <vt:lpstr>A blockchain is a replicated state machine</vt:lpstr>
      <vt:lpstr>Each block can succeed only one log prefix</vt:lpstr>
      <vt:lpstr>Consensus is on the hardest chain to produce</vt:lpstr>
      <vt:lpstr>Participation is motivated by payment</vt:lpstr>
      <vt:lpstr>Distributed systems in a blockchain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Enhancements to Paxos</dc:title>
  <dc:creator>Jay Lorch</dc:creator>
  <cp:lastModifiedBy>Jay Lorch</cp:lastModifiedBy>
  <cp:revision>32</cp:revision>
  <dcterms:created xsi:type="dcterms:W3CDTF">2019-02-12T01:29:27Z</dcterms:created>
  <dcterms:modified xsi:type="dcterms:W3CDTF">2019-03-03T05:56:42Z</dcterms:modified>
</cp:coreProperties>
</file>