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37" r:id="rId4"/>
    <p:sldId id="260" r:id="rId5"/>
    <p:sldId id="258" r:id="rId6"/>
    <p:sldId id="259" r:id="rId7"/>
    <p:sldId id="261" r:id="rId8"/>
    <p:sldId id="391" r:id="rId9"/>
    <p:sldId id="277" r:id="rId10"/>
    <p:sldId id="282" r:id="rId11"/>
    <p:sldId id="377" r:id="rId12"/>
    <p:sldId id="283" r:id="rId13"/>
    <p:sldId id="284" r:id="rId14"/>
    <p:sldId id="285" r:id="rId15"/>
    <p:sldId id="287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12" r:id="rId25"/>
    <p:sldId id="349" r:id="rId26"/>
    <p:sldId id="350" r:id="rId27"/>
    <p:sldId id="387" r:id="rId28"/>
    <p:sldId id="388" r:id="rId29"/>
    <p:sldId id="389" r:id="rId30"/>
    <p:sldId id="293" r:id="rId31"/>
    <p:sldId id="294" r:id="rId32"/>
    <p:sldId id="365" r:id="rId33"/>
    <p:sldId id="393" r:id="rId34"/>
    <p:sldId id="3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8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140A3-2E05-1941-B4AA-56C23340FCCC}" type="datetimeFigureOut">
              <a:t>4/21/19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BBA0B-516A-064D-8BB4-CC570D798A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2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1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8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8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1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2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03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1B09-E891-4757-891B-F3D450F14FF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Jay Lorch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Memoir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Jay Lorch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Memoir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Byzantine-fault-tolerant distributed logging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grpSp>
        <p:nvGrpSpPr>
          <p:cNvPr id="107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144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145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08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09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10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Trinket specification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62010" y="1295401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GetCertificate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</p:txBody>
      </p:sp>
      <p:grpSp>
        <p:nvGrpSpPr>
          <p:cNvPr id="3" name="Group 59"/>
          <p:cNvGrpSpPr/>
          <p:nvPr/>
        </p:nvGrpSpPr>
        <p:grpSpPr>
          <a:xfrm>
            <a:off x="5943600" y="5638800"/>
            <a:ext cx="1219200" cy="609600"/>
            <a:chOff x="4572000" y="4800600"/>
            <a:chExt cx="838200" cy="304800"/>
          </a:xfrm>
        </p:grpSpPr>
        <p:sp>
          <p:nvSpPr>
            <p:cNvPr id="54" name="Curved Down Ribbon 53"/>
            <p:cNvSpPr/>
            <p:nvPr/>
          </p:nvSpPr>
          <p:spPr>
            <a:xfrm>
              <a:off x="4572000" y="48006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rved Down Ribbon 54"/>
            <p:cNvSpPr/>
            <p:nvPr/>
          </p:nvSpPr>
          <p:spPr>
            <a:xfrm>
              <a:off x="4724400" y="48768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rved Down Ribbon 55"/>
            <p:cNvSpPr/>
            <p:nvPr/>
          </p:nvSpPr>
          <p:spPr>
            <a:xfrm>
              <a:off x="4876800" y="49530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2" descr="C:\Documents and Settings\lorch\Local Settings\Temporary Internet Files\Content.IE5\6SDI2PTU\MCj043390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543550"/>
            <a:ext cx="78105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8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023 L 0.00365 0.199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35556 L 0 3.33333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04 -0.35417 L 1.66667E-6 2.22222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34200" y="2133600"/>
            <a:ext cx="2590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Counter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Trinket specification</a:t>
            </a:r>
          </a:p>
        </p:txBody>
      </p:sp>
      <p:grpSp>
        <p:nvGrpSpPr>
          <p:cNvPr id="3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8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33794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6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1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8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9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2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rved Down Ribbon 13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rved Down Ribbon 14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0" name="Group 25"/>
          <p:cNvGrpSpPr/>
          <p:nvPr/>
        </p:nvGrpSpPr>
        <p:grpSpPr>
          <a:xfrm>
            <a:off x="8153400" y="2133600"/>
            <a:ext cx="1219200" cy="1143000"/>
            <a:chOff x="4572000" y="2667000"/>
            <a:chExt cx="1219200" cy="1143000"/>
          </a:xfrm>
        </p:grpSpPr>
        <p:sp>
          <p:nvSpPr>
            <p:cNvPr id="24" name="Oval 23"/>
            <p:cNvSpPr/>
            <p:nvPr/>
          </p:nvSpPr>
          <p:spPr>
            <a:xfrm>
              <a:off x="4572000" y="2667000"/>
              <a:ext cx="1219200" cy="1143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381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2500" y="3053834"/>
              <a:ext cx="838200" cy="369332"/>
            </a:xfrm>
            <a:prstGeom prst="rect">
              <a:avLst/>
            </a:prstGeom>
            <a:solidFill>
              <a:schemeClr val="tx1"/>
            </a:solidFill>
            <a:scene3d>
              <a:camera prst="orthographicFront">
                <a:rot lat="21004600" lon="952822" rev="20993127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CRB" pitchFamily="49" charset="0"/>
                </a:rPr>
                <a:t>0003</a:t>
              </a:r>
            </a:p>
          </p:txBody>
        </p:sp>
      </p:grpSp>
      <p:grpSp>
        <p:nvGrpSpPr>
          <p:cNvPr id="16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27" name="Rectangle 26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33795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17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58" name="Rectangle 57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20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21" name="Group 78"/>
          <p:cNvGrpSpPr/>
          <p:nvPr/>
        </p:nvGrpSpPr>
        <p:grpSpPr>
          <a:xfrm>
            <a:off x="8686800" y="2209800"/>
            <a:ext cx="745202" cy="1295400"/>
            <a:chOff x="1524000" y="152400"/>
            <a:chExt cx="745202" cy="1295400"/>
          </a:xfrm>
        </p:grpSpPr>
        <p:grpSp>
          <p:nvGrpSpPr>
            <p:cNvPr id="22" name="Group 33"/>
            <p:cNvGrpSpPr/>
            <p:nvPr/>
          </p:nvGrpSpPr>
          <p:grpSpPr>
            <a:xfrm>
              <a:off x="1888202" y="152400"/>
              <a:ext cx="381000" cy="381000"/>
              <a:chOff x="5029200" y="4114800"/>
              <a:chExt cx="381000" cy="38100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 rot="506914">
                <a:off x="5126862" y="423520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3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1524000" y="1524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1:</a:t>
              </a:r>
            </a:p>
          </p:txBody>
        </p:sp>
        <p:grpSp>
          <p:nvGrpSpPr>
            <p:cNvPr id="23" name="Group 41"/>
            <p:cNvGrpSpPr/>
            <p:nvPr/>
          </p:nvGrpSpPr>
          <p:grpSpPr>
            <a:xfrm>
              <a:off x="1888202" y="609600"/>
              <a:ext cx="381000" cy="381000"/>
              <a:chOff x="5029200" y="4114800"/>
              <a:chExt cx="381000" cy="38100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5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1524000" y="6096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2:</a:t>
              </a:r>
            </a:p>
          </p:txBody>
        </p:sp>
        <p:grpSp>
          <p:nvGrpSpPr>
            <p:cNvPr id="26" name="Group 45"/>
            <p:cNvGrpSpPr/>
            <p:nvPr/>
          </p:nvGrpSpPr>
          <p:grpSpPr>
            <a:xfrm>
              <a:off x="1888202" y="1066800"/>
              <a:ext cx="381000" cy="381000"/>
              <a:chOff x="5029200" y="4114800"/>
              <a:chExt cx="381000" cy="38100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2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524000" y="10668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3: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5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grpSp>
        <p:nvGrpSpPr>
          <p:cNvPr id="7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144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145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9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0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11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131" name="Rectangle 130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12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13" name="Group 78"/>
          <p:cNvGrpSpPr/>
          <p:nvPr/>
        </p:nvGrpSpPr>
        <p:grpSpPr>
          <a:xfrm>
            <a:off x="8686800" y="2209800"/>
            <a:ext cx="745202" cy="1295400"/>
            <a:chOff x="1524000" y="152400"/>
            <a:chExt cx="745202" cy="1295400"/>
          </a:xfrm>
        </p:grpSpPr>
        <p:grpSp>
          <p:nvGrpSpPr>
            <p:cNvPr id="14" name="Group 33"/>
            <p:cNvGrpSpPr/>
            <p:nvPr/>
          </p:nvGrpSpPr>
          <p:grpSpPr>
            <a:xfrm>
              <a:off x="1888202" y="152400"/>
              <a:ext cx="381000" cy="381000"/>
              <a:chOff x="5029200" y="4114800"/>
              <a:chExt cx="381000" cy="381000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 rot="506914">
                <a:off x="5126862" y="423520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3</a:t>
                </a: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1524000" y="1524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1:</a:t>
              </a:r>
            </a:p>
          </p:txBody>
        </p:sp>
        <p:grpSp>
          <p:nvGrpSpPr>
            <p:cNvPr id="15" name="Group 41"/>
            <p:cNvGrpSpPr/>
            <p:nvPr/>
          </p:nvGrpSpPr>
          <p:grpSpPr>
            <a:xfrm>
              <a:off x="1888202" y="609600"/>
              <a:ext cx="381000" cy="381000"/>
              <a:chOff x="5029200" y="4114800"/>
              <a:chExt cx="381000" cy="38100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5</a:t>
                </a: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1524000" y="6096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2:</a:t>
              </a:r>
            </a:p>
          </p:txBody>
        </p:sp>
        <p:grpSp>
          <p:nvGrpSpPr>
            <p:cNvPr id="16" name="Group 45"/>
            <p:cNvGrpSpPr/>
            <p:nvPr/>
          </p:nvGrpSpPr>
          <p:grpSpPr>
            <a:xfrm>
              <a:off x="1888202" y="1066800"/>
              <a:ext cx="381000" cy="381000"/>
              <a:chOff x="5029200" y="4114800"/>
              <a:chExt cx="381000" cy="381000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2</a:t>
                </a: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524000" y="10668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3:</a:t>
              </a:r>
            </a:p>
          </p:txBody>
        </p:sp>
      </p:grpSp>
      <p:grpSp>
        <p:nvGrpSpPr>
          <p:cNvPr id="17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18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Trinket specification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70154" y="1295401"/>
            <a:ext cx="294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CreateCounter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86801" y="4447402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22914" y="5562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81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023 L 0.00365 0.199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49 -0.2824 L 3.05556E-6 -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7" grpId="0" animBg="1"/>
      <p:bldP spid="58" grpId="0"/>
      <p:bldP spid="58" grpId="1"/>
      <p:bldP spid="5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grpSp>
        <p:nvGrpSpPr>
          <p:cNvPr id="3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144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145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7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9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10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131" name="Rectangle 130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11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13" name="Group 33"/>
          <p:cNvGrpSpPr/>
          <p:nvPr/>
        </p:nvGrpSpPr>
        <p:grpSpPr>
          <a:xfrm>
            <a:off x="9051002" y="2209800"/>
            <a:ext cx="381000" cy="381000"/>
            <a:chOff x="5029200" y="4114800"/>
            <a:chExt cx="381000" cy="381000"/>
          </a:xfrm>
        </p:grpSpPr>
        <p:sp>
          <p:nvSpPr>
            <p:cNvPr id="129" name="Oval 128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506914">
              <a:off x="5126862" y="423520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8686800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1:</a:t>
            </a:r>
          </a:p>
        </p:txBody>
      </p:sp>
      <p:grpSp>
        <p:nvGrpSpPr>
          <p:cNvPr id="14" name="Group 41"/>
          <p:cNvGrpSpPr/>
          <p:nvPr/>
        </p:nvGrpSpPr>
        <p:grpSpPr>
          <a:xfrm>
            <a:off x="9051002" y="2667000"/>
            <a:ext cx="381000" cy="381000"/>
            <a:chOff x="5029200" y="4114800"/>
            <a:chExt cx="381000" cy="381000"/>
          </a:xfrm>
        </p:grpSpPr>
        <p:sp>
          <p:nvSpPr>
            <p:cNvPr id="127" name="Oval 126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</a:t>
              </a: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8686800" y="2667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2:</a:t>
            </a:r>
          </a:p>
        </p:txBody>
      </p:sp>
      <p:grpSp>
        <p:nvGrpSpPr>
          <p:cNvPr id="15" name="Group 45"/>
          <p:cNvGrpSpPr/>
          <p:nvPr/>
        </p:nvGrpSpPr>
        <p:grpSpPr>
          <a:xfrm>
            <a:off x="9051002" y="3124200"/>
            <a:ext cx="381000" cy="381000"/>
            <a:chOff x="5029200" y="4114800"/>
            <a:chExt cx="381000" cy="381000"/>
          </a:xfrm>
        </p:grpSpPr>
        <p:sp>
          <p:nvSpPr>
            <p:cNvPr id="125" name="Oval 124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86868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3:</a:t>
            </a:r>
          </a:p>
        </p:txBody>
      </p:sp>
      <p:grpSp>
        <p:nvGrpSpPr>
          <p:cNvPr id="16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17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Trinket specification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10245" y="1295401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FreeCounter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25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023 L 0.00365 0.199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50" grpId="0"/>
      <p:bldP spid="5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grpSp>
        <p:nvGrpSpPr>
          <p:cNvPr id="7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144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145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9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0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11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131" name="Rectangle 130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12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14" name="Group 33"/>
          <p:cNvGrpSpPr/>
          <p:nvPr/>
        </p:nvGrpSpPr>
        <p:grpSpPr>
          <a:xfrm>
            <a:off x="9051002" y="2209800"/>
            <a:ext cx="381000" cy="381000"/>
            <a:chOff x="5029200" y="4114800"/>
            <a:chExt cx="381000" cy="381000"/>
          </a:xfrm>
        </p:grpSpPr>
        <p:sp>
          <p:nvSpPr>
            <p:cNvPr id="129" name="Oval 128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506914">
              <a:off x="5126862" y="423520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8686800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1:</a:t>
            </a:r>
          </a:p>
        </p:txBody>
      </p:sp>
      <p:sp>
        <p:nvSpPr>
          <p:cNvPr id="127" name="Oval 126"/>
          <p:cNvSpPr/>
          <p:nvPr/>
        </p:nvSpPr>
        <p:spPr>
          <a:xfrm>
            <a:off x="9051002" y="2667000"/>
            <a:ext cx="381000" cy="381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63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 rot="506914">
            <a:off x="9148664" y="2807565"/>
            <a:ext cx="199836" cy="114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686800" y="2667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2:</a:t>
            </a:r>
          </a:p>
        </p:txBody>
      </p:sp>
      <p:grpSp>
        <p:nvGrpSpPr>
          <p:cNvPr id="16" name="Group 45"/>
          <p:cNvGrpSpPr/>
          <p:nvPr/>
        </p:nvGrpSpPr>
        <p:grpSpPr>
          <a:xfrm>
            <a:off x="9051002" y="3124200"/>
            <a:ext cx="381000" cy="381000"/>
            <a:chOff x="5029200" y="4114800"/>
            <a:chExt cx="381000" cy="381000"/>
          </a:xfrm>
        </p:grpSpPr>
        <p:sp>
          <p:nvSpPr>
            <p:cNvPr id="125" name="Oval 124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86868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3:</a:t>
            </a:r>
          </a:p>
        </p:txBody>
      </p:sp>
      <p:grpSp>
        <p:nvGrpSpPr>
          <p:cNvPr id="17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18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TrInc</a:t>
            </a:r>
            <a:r>
              <a:rPr lang="en-US" dirty="0"/>
              <a:t> specification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62010" y="1295401"/>
            <a:ext cx="313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Attest(</a:t>
            </a:r>
            <a:r>
              <a:rPr lang="en-US" sz="24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OCRB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57" name="Rounded Rectangular Callout 56"/>
          <p:cNvSpPr/>
          <p:nvPr/>
        </p:nvSpPr>
        <p:spPr>
          <a:xfrm>
            <a:off x="3276600" y="1295400"/>
            <a:ext cx="685800" cy="304800"/>
          </a:xfrm>
          <a:prstGeom prst="wedgeRoundRectCallout">
            <a:avLst>
              <a:gd name="adj1" fmla="val -33531"/>
              <a:gd name="adj2" fmla="val 103241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506914">
            <a:off x="6544671" y="1419402"/>
            <a:ext cx="318488" cy="1838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9800" y="12954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1" name="Cube 60"/>
          <p:cNvSpPr/>
          <p:nvPr/>
        </p:nvSpPr>
        <p:spPr>
          <a:xfrm>
            <a:off x="7162800" y="14478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506914">
            <a:off x="9151303" y="2816530"/>
            <a:ext cx="199836" cy="114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6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4173310" y="5486400"/>
            <a:ext cx="3903890" cy="762000"/>
            <a:chOff x="3335110" y="5486400"/>
            <a:chExt cx="3903890" cy="762000"/>
          </a:xfrm>
        </p:grpSpPr>
        <p:sp>
          <p:nvSpPr>
            <p:cNvPr id="63" name="TextBox 62"/>
            <p:cNvSpPr txBox="1"/>
            <p:nvPr/>
          </p:nvSpPr>
          <p:spPr>
            <a:xfrm>
              <a:off x="3335110" y="5490865"/>
              <a:ext cx="2773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  </a:t>
              </a:r>
              <a:r>
                <a:rPr lang="en-US" sz="2400" baseline="30000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→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OCRB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,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</p:txBody>
        </p:sp>
        <p:sp>
          <p:nvSpPr>
            <p:cNvPr id="65" name="Rectangle 64"/>
            <p:cNvSpPr/>
            <p:nvPr/>
          </p:nvSpPr>
          <p:spPr>
            <a:xfrm rot="506914">
              <a:off x="4964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81400" y="54864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67" name="Cube 66"/>
            <p:cNvSpPr/>
            <p:nvPr/>
          </p:nvSpPr>
          <p:spPr>
            <a:xfrm>
              <a:off x="5648791" y="5643265"/>
              <a:ext cx="152400" cy="152400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 rot="506914">
              <a:off x="4202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5</a:t>
              </a:r>
            </a:p>
          </p:txBody>
        </p:sp>
        <p:sp>
          <p:nvSpPr>
            <p:cNvPr id="69" name="Down Ribbon 68"/>
            <p:cNvSpPr/>
            <p:nvPr/>
          </p:nvSpPr>
          <p:spPr>
            <a:xfrm>
              <a:off x="6019800" y="5867400"/>
              <a:ext cx="1219200" cy="381000"/>
            </a:xfrm>
            <a:prstGeom prst="ribbon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K</a:t>
              </a:r>
              <a:r>
                <a:rPr lang="en-US" i="1" baseline="-25000" dirty="0" err="1"/>
                <a:t>priv</a:t>
              </a:r>
              <a:endParaRPr lang="en-US" dirty="0"/>
            </a:p>
          </p:txBody>
        </p:sp>
      </p:grpSp>
      <p:sp>
        <p:nvSpPr>
          <p:cNvPr id="71" name="Oval 70"/>
          <p:cNvSpPr/>
          <p:nvPr/>
        </p:nvSpPr>
        <p:spPr>
          <a:xfrm>
            <a:off x="4876800" y="5410200"/>
            <a:ext cx="609600" cy="533400"/>
          </a:xfrm>
          <a:prstGeom prst="ellipse">
            <a:avLst/>
          </a:prstGeom>
          <a:solidFill>
            <a:srgbClr val="8064A2">
              <a:alpha val="30196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638800" y="5410200"/>
            <a:ext cx="609600" cy="533400"/>
          </a:xfrm>
          <a:prstGeom prst="ellipse">
            <a:avLst/>
          </a:prstGeom>
          <a:solidFill>
            <a:srgbClr val="8064A2">
              <a:alpha val="30196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7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2.22222E-6 L 1.11022E-16 -2.2222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09 0.18866 L -3.05556E-6 -3.703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3333 L 3.33333E-6 -4.44444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19167 -0.54445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-27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06" grpId="0" animBg="1"/>
      <p:bldP spid="120" grpId="0"/>
      <p:bldP spid="127" grpId="0" animBg="1"/>
      <p:bldP spid="128" grpId="0" animBg="1"/>
      <p:bldP spid="122" grpId="0"/>
      <p:bldP spid="124" grpId="0"/>
      <p:bldP spid="114" grpId="0" animBg="1"/>
      <p:bldP spid="50" grpId="0"/>
      <p:bldP spid="50" grpId="1"/>
      <p:bldP spid="50" grpId="2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8" grpId="3" animBg="1"/>
      <p:bldP spid="59" grpId="0"/>
      <p:bldP spid="59" grpId="1"/>
      <p:bldP spid="59" grpId="2"/>
      <p:bldP spid="59" grpId="3"/>
      <p:bldP spid="59" grpId="4"/>
      <p:bldP spid="61" grpId="0" animBg="1"/>
      <p:bldP spid="61" grpId="1" animBg="1"/>
      <p:bldP spid="61" grpId="2" animBg="1"/>
      <p:bldP spid="61" grpId="3" animBg="1"/>
      <p:bldP spid="61" grpId="4" animBg="1"/>
      <p:bldP spid="62" grpId="0" animBg="1"/>
      <p:bldP spid="62" grpId="1" animBg="1"/>
      <p:bldP spid="62" grpId="2" animBg="1"/>
      <p:bldP spid="71" grpId="0" animBg="1"/>
      <p:bldP spid="71" grpId="1" animBg="1"/>
      <p:bldP spid="72" grpId="0" animBg="1"/>
      <p:bldP spid="7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attestations can be used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20710" y="1752600"/>
            <a:ext cx="3903890" cy="762000"/>
            <a:chOff x="3335110" y="5486400"/>
            <a:chExt cx="3903890" cy="762000"/>
          </a:xfrm>
        </p:grpSpPr>
        <p:sp>
          <p:nvSpPr>
            <p:cNvPr id="8" name="TextBox 7"/>
            <p:cNvSpPr txBox="1"/>
            <p:nvPr/>
          </p:nvSpPr>
          <p:spPr>
            <a:xfrm>
              <a:off x="3335110" y="5490865"/>
              <a:ext cx="2773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  </a:t>
              </a:r>
              <a:r>
                <a:rPr lang="en-US" sz="2400" baseline="30000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→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OCRB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,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506914">
              <a:off x="4964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81400" y="54864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" name="Cube 10"/>
            <p:cNvSpPr/>
            <p:nvPr/>
          </p:nvSpPr>
          <p:spPr>
            <a:xfrm>
              <a:off x="5648791" y="5643265"/>
              <a:ext cx="152400" cy="152400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06914">
              <a:off x="4202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5</a:t>
              </a:r>
            </a:p>
          </p:txBody>
        </p:sp>
        <p:sp>
          <p:nvSpPr>
            <p:cNvPr id="13" name="Down Ribbon 12"/>
            <p:cNvSpPr/>
            <p:nvPr/>
          </p:nvSpPr>
          <p:spPr>
            <a:xfrm>
              <a:off x="6019800" y="5867400"/>
              <a:ext cx="1219200" cy="381000"/>
            </a:xfrm>
            <a:prstGeom prst="ribbon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K</a:t>
              </a:r>
              <a:r>
                <a:rPr lang="en-US" i="1" baseline="-25000" dirty="0" err="1"/>
                <a:t>priv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53200" y="1905000"/>
            <a:ext cx="3454462" cy="369332"/>
            <a:chOff x="5029200" y="1905000"/>
            <a:chExt cx="3454462" cy="36933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6172200" y="1905000"/>
              <a:ext cx="685800" cy="304800"/>
            </a:xfrm>
            <a:prstGeom prst="wedgeRoundRectCallout">
              <a:avLst>
                <a:gd name="adj1" fmla="val -33531"/>
                <a:gd name="adj2" fmla="val 103241"/>
                <a:gd name="adj3" fmla="val 16667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0" y="1905000"/>
              <a:ext cx="1365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 message #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506914">
              <a:off x="8165174" y="2003599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029200" y="1905000"/>
              <a:ext cx="685800" cy="2286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83473" y="3209328"/>
            <a:ext cx="3903890" cy="762000"/>
            <a:chOff x="3335110" y="5486400"/>
            <a:chExt cx="3903890" cy="762000"/>
          </a:xfrm>
        </p:grpSpPr>
        <p:sp>
          <p:nvSpPr>
            <p:cNvPr id="19" name="TextBox 18"/>
            <p:cNvSpPr txBox="1"/>
            <p:nvPr/>
          </p:nvSpPr>
          <p:spPr>
            <a:xfrm>
              <a:off x="3335110" y="5490865"/>
              <a:ext cx="2773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  </a:t>
              </a:r>
              <a:r>
                <a:rPr lang="en-US" sz="2400" baseline="30000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→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OCRB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,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</p:txBody>
        </p:sp>
        <p:sp>
          <p:nvSpPr>
            <p:cNvPr id="20" name="Rectangle 19"/>
            <p:cNvSpPr/>
            <p:nvPr/>
          </p:nvSpPr>
          <p:spPr>
            <a:xfrm rot="506914">
              <a:off x="4964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81400" y="54864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22" name="Cube 21"/>
            <p:cNvSpPr/>
            <p:nvPr/>
          </p:nvSpPr>
          <p:spPr>
            <a:xfrm>
              <a:off x="5648791" y="5643265"/>
              <a:ext cx="152400" cy="152400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506914">
              <a:off x="4202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3</a:t>
              </a:r>
            </a:p>
          </p:txBody>
        </p:sp>
        <p:sp>
          <p:nvSpPr>
            <p:cNvPr id="24" name="Down Ribbon 23"/>
            <p:cNvSpPr/>
            <p:nvPr/>
          </p:nvSpPr>
          <p:spPr>
            <a:xfrm>
              <a:off x="6019800" y="5867400"/>
              <a:ext cx="1219200" cy="381000"/>
            </a:xfrm>
            <a:prstGeom prst="ribbon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K</a:t>
              </a:r>
              <a:r>
                <a:rPr lang="en-US" i="1" baseline="-25000" dirty="0" err="1"/>
                <a:t>priv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20710" y="4572000"/>
            <a:ext cx="3903890" cy="762000"/>
            <a:chOff x="3335110" y="5486400"/>
            <a:chExt cx="3903890" cy="762000"/>
          </a:xfrm>
        </p:grpSpPr>
        <p:sp>
          <p:nvSpPr>
            <p:cNvPr id="30" name="TextBox 29"/>
            <p:cNvSpPr txBox="1"/>
            <p:nvPr/>
          </p:nvSpPr>
          <p:spPr>
            <a:xfrm>
              <a:off x="3335110" y="5490865"/>
              <a:ext cx="2773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  </a:t>
              </a:r>
              <a:r>
                <a:rPr lang="en-US" sz="2400" baseline="30000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→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OCRB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,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</p:txBody>
        </p:sp>
        <p:sp>
          <p:nvSpPr>
            <p:cNvPr id="31" name="Rectangle 30"/>
            <p:cNvSpPr/>
            <p:nvPr/>
          </p:nvSpPr>
          <p:spPr>
            <a:xfrm rot="506914">
              <a:off x="4964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81400" y="54864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3" name="Cube 32"/>
            <p:cNvSpPr/>
            <p:nvPr/>
          </p:nvSpPr>
          <p:spPr>
            <a:xfrm>
              <a:off x="5648791" y="5643265"/>
              <a:ext cx="152400" cy="15240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506914">
              <a:off x="4202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35" name="Down Ribbon 34"/>
            <p:cNvSpPr/>
            <p:nvPr/>
          </p:nvSpPr>
          <p:spPr>
            <a:xfrm>
              <a:off x="6019800" y="5867400"/>
              <a:ext cx="1219200" cy="381000"/>
            </a:xfrm>
            <a:prstGeom prst="ribbon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K</a:t>
              </a:r>
              <a:r>
                <a:rPr lang="en-US" i="1" baseline="-25000" dirty="0" err="1"/>
                <a:t>priv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515964" y="3056928"/>
            <a:ext cx="3962269" cy="914400"/>
            <a:chOff x="4991963" y="3056928"/>
            <a:chExt cx="3962269" cy="914400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6134963" y="3056928"/>
              <a:ext cx="685800" cy="304800"/>
            </a:xfrm>
            <a:prstGeom prst="wedgeRoundRectCallout">
              <a:avLst>
                <a:gd name="adj1" fmla="val -33531"/>
                <a:gd name="adj2" fmla="val 103241"/>
                <a:gd name="adj3" fmla="val 16667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20763" y="3056928"/>
              <a:ext cx="1365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 message #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rot="506914">
              <a:off x="8127937" y="3155527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4991963" y="3361728"/>
              <a:ext cx="685800" cy="2286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91200" y="3324997"/>
              <a:ext cx="3163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and there is no</a:t>
              </a:r>
            </a:p>
            <a:p>
              <a:pPr algn="ctr"/>
              <a:r>
                <a:rPr lang="en-US" dirty="0"/>
                <a:t>message #        or #</a:t>
              </a:r>
            </a:p>
          </p:txBody>
        </p:sp>
        <p:sp>
          <p:nvSpPr>
            <p:cNvPr id="41" name="Rectangle 40"/>
            <p:cNvSpPr/>
            <p:nvPr/>
          </p:nvSpPr>
          <p:spPr>
            <a:xfrm rot="506914">
              <a:off x="7513234" y="3688928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 rot="506914">
              <a:off x="8305735" y="3688928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5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553200" y="4410670"/>
            <a:ext cx="3200400" cy="923330"/>
            <a:chOff x="5029200" y="4410670"/>
            <a:chExt cx="3200400" cy="923330"/>
          </a:xfrm>
        </p:grpSpPr>
        <p:sp>
          <p:nvSpPr>
            <p:cNvPr id="37" name="TextBox 36"/>
            <p:cNvSpPr txBox="1"/>
            <p:nvPr/>
          </p:nvSpPr>
          <p:spPr>
            <a:xfrm>
              <a:off x="6131782" y="4410670"/>
              <a:ext cx="20978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 message &gt;       </a:t>
              </a:r>
            </a:p>
            <a:p>
              <a:pPr algn="ctr"/>
              <a:r>
                <a:rPr lang="en-US" dirty="0"/>
                <a:t>sent before nonce    </a:t>
              </a:r>
            </a:p>
            <a:p>
              <a:pPr algn="ctr"/>
              <a:r>
                <a:rPr lang="en-US" dirty="0"/>
                <a:t>was generated</a:t>
              </a:r>
            </a:p>
          </p:txBody>
        </p:sp>
        <p:sp>
          <p:nvSpPr>
            <p:cNvPr id="38" name="Rectangle 37"/>
            <p:cNvSpPr/>
            <p:nvPr/>
          </p:nvSpPr>
          <p:spPr>
            <a:xfrm rot="506914">
              <a:off x="7667557" y="4518197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5029200" y="4724400"/>
              <a:ext cx="685800" cy="2286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/>
            <p:cNvSpPr/>
            <p:nvPr/>
          </p:nvSpPr>
          <p:spPr>
            <a:xfrm>
              <a:off x="8001000" y="4791670"/>
              <a:ext cx="152400" cy="15240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53200" y="4724400"/>
            <a:ext cx="3454462" cy="369332"/>
            <a:chOff x="4876800" y="5715000"/>
            <a:chExt cx="3454462" cy="369332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6019800" y="5715000"/>
              <a:ext cx="685800" cy="304800"/>
            </a:xfrm>
            <a:prstGeom prst="wedgeRoundRectCallout">
              <a:avLst>
                <a:gd name="adj1" fmla="val -33531"/>
                <a:gd name="adj2" fmla="val 103241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05600" y="5715000"/>
              <a:ext cx="1365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 message #</a:t>
              </a:r>
            </a:p>
          </p:txBody>
        </p:sp>
        <p:sp>
          <p:nvSpPr>
            <p:cNvPr id="51" name="Rectangle 50"/>
            <p:cNvSpPr/>
            <p:nvPr/>
          </p:nvSpPr>
          <p:spPr>
            <a:xfrm rot="506914">
              <a:off x="8012774" y="5813599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4876800" y="5715000"/>
              <a:ext cx="685800" cy="2286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&quot;No&quot; Symbol 52"/>
          <p:cNvSpPr/>
          <p:nvPr/>
        </p:nvSpPr>
        <p:spPr>
          <a:xfrm>
            <a:off x="7924800" y="4114800"/>
            <a:ext cx="1752600" cy="15240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86600" y="5257801"/>
            <a:ext cx="316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and</a:t>
            </a:r>
          </a:p>
          <a:p>
            <a:pPr algn="ctr"/>
            <a:r>
              <a:rPr lang="en-US" dirty="0"/>
              <a:t>I own the trinket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86300" y="5638801"/>
            <a:ext cx="28194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Prevent Sybil attacks</a:t>
            </a:r>
          </a:p>
        </p:txBody>
      </p:sp>
    </p:spTree>
    <p:extLst>
      <p:ext uri="{BB962C8B-B14F-4D97-AF65-F5344CB8AC3E}">
        <p14:creationId xmlns:p14="http://schemas.microsoft.com/office/powerpoint/2010/main" val="5830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62" grpId="0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power failures</a:t>
            </a:r>
          </a:p>
        </p:txBody>
      </p:sp>
      <p:pic>
        <p:nvPicPr>
          <p:cNvPr id="25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4557502" y="220932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" name="Picture 30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2052638"/>
            <a:ext cx="1074737" cy="842963"/>
          </a:xfrm>
          <a:prstGeom prst="rect">
            <a:avLst/>
          </a:prstGeom>
          <a:noFill/>
        </p:spPr>
      </p:pic>
      <p:sp>
        <p:nvSpPr>
          <p:cNvPr id="33" name="Vertical Scroll 32"/>
          <p:cNvSpPr/>
          <p:nvPr/>
        </p:nvSpPr>
        <p:spPr>
          <a:xfrm>
            <a:off x="5943600" y="19050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6553200" y="2209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6553200" y="2667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" name="Rounded Rectangular Callout 35"/>
          <p:cNvSpPr/>
          <p:nvPr/>
        </p:nvSpPr>
        <p:spPr>
          <a:xfrm>
            <a:off x="6553200" y="31242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7" name="Curved Down Ribbon 36"/>
          <p:cNvSpPr/>
          <p:nvPr/>
        </p:nvSpPr>
        <p:spPr>
          <a:xfrm>
            <a:off x="6562242" y="24776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rved Down Ribbon 37"/>
          <p:cNvSpPr/>
          <p:nvPr/>
        </p:nvSpPr>
        <p:spPr>
          <a:xfrm>
            <a:off x="6553201" y="29348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rved Down Ribbon 38"/>
          <p:cNvSpPr/>
          <p:nvPr/>
        </p:nvSpPr>
        <p:spPr>
          <a:xfrm>
            <a:off x="6562242" y="33920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5181600" y="2209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1" name="Curved Down Ribbon 40"/>
          <p:cNvSpPr/>
          <p:nvPr/>
        </p:nvSpPr>
        <p:spPr>
          <a:xfrm>
            <a:off x="4495801" y="24384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14800" y="2667000"/>
            <a:ext cx="914400" cy="838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381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258734" y="2931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67201" y="2923402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0003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5181600" y="2209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60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75 -0.005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0.02552 3.33333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3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5867400" y="4338637"/>
            <a:ext cx="3657600" cy="1071563"/>
          </a:xfrm>
          <a:prstGeom prst="cloudCallout">
            <a:avLst>
              <a:gd name="adj1" fmla="val -37792"/>
              <a:gd name="adj2" fmla="val 68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Hey, why won’t he tell me his message #4?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5867400" y="4227974"/>
            <a:ext cx="3733800" cy="1182227"/>
          </a:xfrm>
          <a:prstGeom prst="cloudCallout">
            <a:avLst>
              <a:gd name="adj1" fmla="val -37792"/>
              <a:gd name="adj2" fmla="val 6867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Maybe it’s something he doesn’t want me to know about!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power failures</a:t>
            </a:r>
          </a:p>
        </p:txBody>
      </p:sp>
      <p:pic>
        <p:nvPicPr>
          <p:cNvPr id="25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4557502" y="220932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" name="Picture 30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2052638"/>
            <a:ext cx="1074737" cy="842963"/>
          </a:xfrm>
          <a:prstGeom prst="rect">
            <a:avLst/>
          </a:prstGeom>
          <a:noFill/>
        </p:spPr>
      </p:pic>
      <p:sp>
        <p:nvSpPr>
          <p:cNvPr id="33" name="Vertical Scroll 32"/>
          <p:cNvSpPr/>
          <p:nvPr/>
        </p:nvSpPr>
        <p:spPr>
          <a:xfrm>
            <a:off x="5943600" y="19050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6553200" y="2209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6553200" y="2667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" name="Rounded Rectangular Callout 35"/>
          <p:cNvSpPr/>
          <p:nvPr/>
        </p:nvSpPr>
        <p:spPr>
          <a:xfrm>
            <a:off x="6553200" y="31242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7" name="Curved Down Ribbon 36"/>
          <p:cNvSpPr/>
          <p:nvPr/>
        </p:nvSpPr>
        <p:spPr>
          <a:xfrm>
            <a:off x="6562242" y="24776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rved Down Ribbon 37"/>
          <p:cNvSpPr/>
          <p:nvPr/>
        </p:nvSpPr>
        <p:spPr>
          <a:xfrm>
            <a:off x="6553201" y="29348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rved Down Ribbon 38"/>
          <p:cNvSpPr/>
          <p:nvPr/>
        </p:nvSpPr>
        <p:spPr>
          <a:xfrm>
            <a:off x="6562242" y="33920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5181600" y="2209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41" name="Curved Down Ribbon 40"/>
          <p:cNvSpPr/>
          <p:nvPr/>
        </p:nvSpPr>
        <p:spPr>
          <a:xfrm>
            <a:off x="4495801" y="24384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14800" y="2667000"/>
            <a:ext cx="914400" cy="838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381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258734" y="2931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67201" y="2923402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0005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553200" y="35814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1" name="Curved Down Ribbon 20"/>
          <p:cNvSpPr/>
          <p:nvPr/>
        </p:nvSpPr>
        <p:spPr>
          <a:xfrm>
            <a:off x="6562242" y="38492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4807161" y="5557357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23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7464" y="5329238"/>
            <a:ext cx="1074737" cy="842963"/>
          </a:xfrm>
          <a:prstGeom prst="rect">
            <a:avLst/>
          </a:prstGeom>
          <a:noFill/>
        </p:spPr>
      </p:pic>
      <p:sp>
        <p:nvSpPr>
          <p:cNvPr id="27" name="Rounded Rectangular Callout 26"/>
          <p:cNvSpPr/>
          <p:nvPr/>
        </p:nvSpPr>
        <p:spPr>
          <a:xfrm>
            <a:off x="5181600" y="2209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866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75 -0.0055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0.07552 3.33333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7" grpId="0" animBg="1"/>
      <p:bldP spid="20" grpId="0" animBg="1"/>
      <p:bldP spid="21" grpId="0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grpSp>
        <p:nvGrpSpPr>
          <p:cNvPr id="3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144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145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6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7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9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131" name="Rectangle 130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10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11" name="Group 33"/>
          <p:cNvGrpSpPr/>
          <p:nvPr/>
        </p:nvGrpSpPr>
        <p:grpSpPr>
          <a:xfrm>
            <a:off x="9051002" y="2209800"/>
            <a:ext cx="381000" cy="381000"/>
            <a:chOff x="5029200" y="4114800"/>
            <a:chExt cx="381000" cy="381000"/>
          </a:xfrm>
        </p:grpSpPr>
        <p:sp>
          <p:nvSpPr>
            <p:cNvPr id="129" name="Oval 128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506914">
              <a:off x="5126862" y="423520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8686800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1:</a:t>
            </a:r>
          </a:p>
        </p:txBody>
      </p:sp>
      <p:sp>
        <p:nvSpPr>
          <p:cNvPr id="127" name="Oval 126"/>
          <p:cNvSpPr/>
          <p:nvPr/>
        </p:nvSpPr>
        <p:spPr>
          <a:xfrm>
            <a:off x="9051002" y="2667000"/>
            <a:ext cx="381000" cy="381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63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 rot="506914">
            <a:off x="9148664" y="2807565"/>
            <a:ext cx="199836" cy="114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686800" y="2667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2:</a:t>
            </a:r>
          </a:p>
        </p:txBody>
      </p:sp>
      <p:grpSp>
        <p:nvGrpSpPr>
          <p:cNvPr id="12" name="Group 45"/>
          <p:cNvGrpSpPr/>
          <p:nvPr/>
        </p:nvGrpSpPr>
        <p:grpSpPr>
          <a:xfrm>
            <a:off x="9051002" y="3124200"/>
            <a:ext cx="381000" cy="381000"/>
            <a:chOff x="5029200" y="4114800"/>
            <a:chExt cx="381000" cy="381000"/>
          </a:xfrm>
        </p:grpSpPr>
        <p:sp>
          <p:nvSpPr>
            <p:cNvPr id="125" name="Oval 124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86868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3:</a:t>
            </a:r>
          </a:p>
        </p:txBody>
      </p:sp>
      <p:grpSp>
        <p:nvGrpSpPr>
          <p:cNvPr id="13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14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power failures</a:t>
            </a:r>
          </a:p>
        </p:txBody>
      </p:sp>
      <p:sp>
        <p:nvSpPr>
          <p:cNvPr id="62" name="Rectangle 61"/>
          <p:cNvSpPr/>
          <p:nvPr/>
        </p:nvSpPr>
        <p:spPr>
          <a:xfrm rot="506914">
            <a:off x="9151303" y="2816530"/>
            <a:ext cx="199836" cy="114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6</a:t>
            </a:r>
          </a:p>
        </p:txBody>
      </p:sp>
      <p:grpSp>
        <p:nvGrpSpPr>
          <p:cNvPr id="15" name="Group 69"/>
          <p:cNvGrpSpPr/>
          <p:nvPr/>
        </p:nvGrpSpPr>
        <p:grpSpPr>
          <a:xfrm>
            <a:off x="4173310" y="5486400"/>
            <a:ext cx="3903890" cy="762000"/>
            <a:chOff x="3335110" y="5486400"/>
            <a:chExt cx="3903890" cy="762000"/>
          </a:xfrm>
        </p:grpSpPr>
        <p:sp>
          <p:nvSpPr>
            <p:cNvPr id="63" name="TextBox 62"/>
            <p:cNvSpPr txBox="1"/>
            <p:nvPr/>
          </p:nvSpPr>
          <p:spPr>
            <a:xfrm>
              <a:off x="3335110" y="5490865"/>
              <a:ext cx="2773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  </a:t>
              </a:r>
              <a:r>
                <a:rPr lang="en-US" sz="2400" baseline="30000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→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OCRB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,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</p:txBody>
        </p:sp>
        <p:sp>
          <p:nvSpPr>
            <p:cNvPr id="65" name="Rectangle 64"/>
            <p:cNvSpPr/>
            <p:nvPr/>
          </p:nvSpPr>
          <p:spPr>
            <a:xfrm rot="506914">
              <a:off x="4964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81400" y="54864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67" name="Cube 66"/>
            <p:cNvSpPr/>
            <p:nvPr/>
          </p:nvSpPr>
          <p:spPr>
            <a:xfrm>
              <a:off x="5648791" y="5643265"/>
              <a:ext cx="152400" cy="152400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 rot="506914">
              <a:off x="4202774" y="5589464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5</a:t>
              </a:r>
            </a:p>
          </p:txBody>
        </p:sp>
        <p:sp>
          <p:nvSpPr>
            <p:cNvPr id="69" name="Down Ribbon 68"/>
            <p:cNvSpPr/>
            <p:nvPr/>
          </p:nvSpPr>
          <p:spPr>
            <a:xfrm>
              <a:off x="6019800" y="5867400"/>
              <a:ext cx="1219200" cy="381000"/>
            </a:xfrm>
            <a:prstGeom prst="ribbon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/>
                <a:t>K</a:t>
              </a:r>
              <a:r>
                <a:rPr lang="en-US" i="1" baseline="-25000" dirty="0" err="1"/>
                <a:t>priv</a:t>
              </a:r>
              <a:endParaRPr lang="en-US" dirty="0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5715000" y="2133600"/>
            <a:ext cx="1676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400" dirty="0"/>
              <a:t>Recent attestation queue (</a:t>
            </a:r>
            <a:r>
              <a:rPr lang="en-US" sz="2400" i="1" dirty="0"/>
              <a:t>Q</a:t>
            </a:r>
            <a:r>
              <a:rPr lang="en-US" sz="2400" dirty="0"/>
              <a:t>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096000" y="3352800"/>
            <a:ext cx="9906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1.</a:t>
            </a:r>
          </a:p>
          <a:p>
            <a:r>
              <a:rPr lang="en-US" sz="1200" dirty="0">
                <a:solidFill>
                  <a:schemeClr val="tx1"/>
                </a:solidFill>
              </a:rPr>
              <a:t>2.</a:t>
            </a:r>
          </a:p>
          <a:p>
            <a:r>
              <a:rPr lang="en-US" sz="1200" dirty="0">
                <a:solidFill>
                  <a:schemeClr val="tx1"/>
                </a:solidFill>
              </a:rPr>
              <a:t>3.</a:t>
            </a:r>
          </a:p>
          <a:p>
            <a:endParaRPr lang="en-US" dirty="0"/>
          </a:p>
        </p:txBody>
      </p:sp>
      <p:sp>
        <p:nvSpPr>
          <p:cNvPr id="71" name="Curved Down Ribbon 70"/>
          <p:cNvSpPr/>
          <p:nvPr/>
        </p:nvSpPr>
        <p:spPr>
          <a:xfrm>
            <a:off x="6400801" y="34290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73"/>
          <p:cNvGrpSpPr/>
          <p:nvPr/>
        </p:nvGrpSpPr>
        <p:grpSpPr>
          <a:xfrm>
            <a:off x="4562010" y="1295401"/>
            <a:ext cx="3135795" cy="461665"/>
            <a:chOff x="3038009" y="1295400"/>
            <a:chExt cx="3135795" cy="461665"/>
          </a:xfrm>
        </p:grpSpPr>
        <p:sp>
          <p:nvSpPr>
            <p:cNvPr id="50" name="TextBox 49"/>
            <p:cNvSpPr txBox="1"/>
            <p:nvPr/>
          </p:nvSpPr>
          <p:spPr>
            <a:xfrm>
              <a:off x="3038009" y="1295400"/>
              <a:ext cx="3135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Attest(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US" sz="2400" dirty="0">
                  <a:solidFill>
                    <a:srgbClr val="000000"/>
                  </a:solidFill>
                  <a:latin typeface="OCRB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58" name="Rectangle 57"/>
            <p:cNvSpPr/>
            <p:nvPr/>
          </p:nvSpPr>
          <p:spPr>
            <a:xfrm rot="506914">
              <a:off x="5020671" y="1419401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495800" y="12954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61" name="Cube 60"/>
            <p:cNvSpPr/>
            <p:nvPr/>
          </p:nvSpPr>
          <p:spPr>
            <a:xfrm>
              <a:off x="5638800" y="1447800"/>
              <a:ext cx="152400" cy="152400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11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3333 L 3.33333E-6 -4.44444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70" grpId="0" animBg="1"/>
      <p:bldP spid="73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in distributed systems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733801" y="2038350"/>
            <a:ext cx="581025" cy="1162050"/>
            <a:chOff x="0" y="0"/>
            <a:chExt cx="366" cy="732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3CA5F8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3CA5F8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A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6172201" y="5086350"/>
            <a:ext cx="581025" cy="1162050"/>
            <a:chOff x="0" y="0"/>
            <a:chExt cx="366" cy="732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C0000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7620001" y="1371600"/>
            <a:ext cx="581025" cy="1162050"/>
            <a:chOff x="0" y="0"/>
            <a:chExt cx="366" cy="732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2" name="Arc 21"/>
          <p:cNvSpPr/>
          <p:nvPr/>
        </p:nvSpPr>
        <p:spPr>
          <a:xfrm rot="4364884">
            <a:off x="3747062" y="1188877"/>
            <a:ext cx="4770745" cy="4180050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11333641">
            <a:off x="3981531" y="1586625"/>
            <a:ext cx="4770745" cy="4180050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18955142">
            <a:off x="3449156" y="1454747"/>
            <a:ext cx="4770745" cy="4180050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Documents and Settings\lorch\Local Settings\Temporary Internet Files\Content.IE5\VFN33DEJ\MCj0435931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648200"/>
            <a:ext cx="762000" cy="602756"/>
          </a:xfrm>
          <a:prstGeom prst="rect">
            <a:avLst/>
          </a:prstGeom>
          <a:noFill/>
        </p:spPr>
      </p:pic>
      <p:grpSp>
        <p:nvGrpSpPr>
          <p:cNvPr id="28" name="Group 76"/>
          <p:cNvGrpSpPr>
            <a:grpSpLocks/>
          </p:cNvGrpSpPr>
          <p:nvPr/>
        </p:nvGrpSpPr>
        <p:grpSpPr bwMode="auto">
          <a:xfrm>
            <a:off x="3429000" y="1371600"/>
            <a:ext cx="1174750" cy="1187450"/>
            <a:chOff x="2445" y="757"/>
            <a:chExt cx="740" cy="748"/>
          </a:xfrm>
        </p:grpSpPr>
        <p:pic>
          <p:nvPicPr>
            <p:cNvPr id="29" name="Picture 71" descr="MCj0389348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8" y="757"/>
              <a:ext cx="367" cy="458"/>
            </a:xfrm>
            <a:prstGeom prst="rect">
              <a:avLst/>
            </a:prstGeom>
            <a:noFill/>
          </p:spPr>
        </p:pic>
        <p:pic>
          <p:nvPicPr>
            <p:cNvPr id="30" name="Picture 72" descr="MCj0389348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5" y="975"/>
              <a:ext cx="232" cy="289"/>
            </a:xfrm>
            <a:prstGeom prst="rect">
              <a:avLst/>
            </a:prstGeom>
            <a:noFill/>
          </p:spPr>
        </p:pic>
        <p:pic>
          <p:nvPicPr>
            <p:cNvPr id="31" name="Picture 73" descr="MCj0389348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53" y="975"/>
              <a:ext cx="232" cy="289"/>
            </a:xfrm>
            <a:prstGeom prst="rect">
              <a:avLst/>
            </a:prstGeom>
            <a:noFill/>
          </p:spPr>
        </p:pic>
        <p:pic>
          <p:nvPicPr>
            <p:cNvPr id="32" name="Picture 74" descr="MCj0389348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3" y="1120"/>
              <a:ext cx="309" cy="385"/>
            </a:xfrm>
            <a:prstGeom prst="rect">
              <a:avLst/>
            </a:prstGeom>
            <a:noFill/>
          </p:spPr>
        </p:pic>
        <p:pic>
          <p:nvPicPr>
            <p:cNvPr id="33" name="Picture 75" descr="MCj0389348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5" y="1096"/>
              <a:ext cx="232" cy="28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764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power failures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grpSp>
        <p:nvGrpSpPr>
          <p:cNvPr id="5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9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10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1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5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6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rved Down Ribbon 16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rved Down Ribbon 17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14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21" name="Rectangle 20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22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20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24" name="Rectangle 23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23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25" name="Group 33"/>
          <p:cNvGrpSpPr/>
          <p:nvPr/>
        </p:nvGrpSpPr>
        <p:grpSpPr>
          <a:xfrm>
            <a:off x="9051002" y="2209800"/>
            <a:ext cx="381000" cy="381000"/>
            <a:chOff x="5029200" y="4114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506914">
              <a:off x="5126862" y="423520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686800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1:</a:t>
            </a:r>
          </a:p>
        </p:txBody>
      </p:sp>
      <p:sp>
        <p:nvSpPr>
          <p:cNvPr id="32" name="Oval 31"/>
          <p:cNvSpPr/>
          <p:nvPr/>
        </p:nvSpPr>
        <p:spPr>
          <a:xfrm>
            <a:off x="9051002" y="2667000"/>
            <a:ext cx="381000" cy="381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635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06914">
            <a:off x="9148664" y="2807565"/>
            <a:ext cx="199836" cy="114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86800" y="2667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2:</a:t>
            </a:r>
          </a:p>
        </p:txBody>
      </p:sp>
      <p:grpSp>
        <p:nvGrpSpPr>
          <p:cNvPr id="28" name="Group 45"/>
          <p:cNvGrpSpPr/>
          <p:nvPr/>
        </p:nvGrpSpPr>
        <p:grpSpPr>
          <a:xfrm>
            <a:off x="9051002" y="3124200"/>
            <a:ext cx="381000" cy="381000"/>
            <a:chOff x="5029200" y="4114800"/>
            <a:chExt cx="381000" cy="381000"/>
          </a:xfrm>
        </p:grpSpPr>
        <p:sp>
          <p:nvSpPr>
            <p:cNvPr id="36" name="Oval 35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6868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3:</a:t>
            </a:r>
          </a:p>
        </p:txBody>
      </p:sp>
      <p:grpSp>
        <p:nvGrpSpPr>
          <p:cNvPr id="35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39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45" name="Rectangle 44"/>
          <p:cNvSpPr/>
          <p:nvPr/>
        </p:nvSpPr>
        <p:spPr>
          <a:xfrm rot="506914">
            <a:off x="9151303" y="2816530"/>
            <a:ext cx="199836" cy="1141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6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715000" y="2133600"/>
            <a:ext cx="1676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400" dirty="0"/>
              <a:t>Recent attestation queue (</a:t>
            </a:r>
            <a:r>
              <a:rPr lang="en-US" sz="2400" i="1" dirty="0"/>
              <a:t>Q</a:t>
            </a:r>
            <a:r>
              <a:rPr lang="en-US" sz="2400" dirty="0"/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96000" y="3352800"/>
            <a:ext cx="9906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dirty="0">
                <a:solidFill>
                  <a:schemeClr val="tx1"/>
                </a:solidFill>
              </a:rPr>
              <a:t>1.</a:t>
            </a:r>
          </a:p>
          <a:p>
            <a:r>
              <a:rPr lang="en-US" sz="1200" dirty="0">
                <a:solidFill>
                  <a:schemeClr val="tx1"/>
                </a:solidFill>
              </a:rPr>
              <a:t>2.</a:t>
            </a:r>
          </a:p>
          <a:p>
            <a:r>
              <a:rPr lang="en-US" sz="1200" dirty="0">
                <a:solidFill>
                  <a:schemeClr val="tx1"/>
                </a:solidFill>
              </a:rPr>
              <a:t>3.</a:t>
            </a:r>
          </a:p>
          <a:p>
            <a:endParaRPr lang="en-US" dirty="0"/>
          </a:p>
        </p:txBody>
      </p:sp>
      <p:sp>
        <p:nvSpPr>
          <p:cNvPr id="48" name="Curved Down Ribbon 47"/>
          <p:cNvSpPr/>
          <p:nvPr/>
        </p:nvSpPr>
        <p:spPr>
          <a:xfrm>
            <a:off x="6400801" y="34290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rved Down Ribbon 48"/>
          <p:cNvSpPr/>
          <p:nvPr/>
        </p:nvSpPr>
        <p:spPr>
          <a:xfrm>
            <a:off x="6400801" y="35814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rved Down Ribbon 49"/>
          <p:cNvSpPr/>
          <p:nvPr/>
        </p:nvSpPr>
        <p:spPr>
          <a:xfrm>
            <a:off x="6400801" y="37338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rved Down Ribbon 50"/>
          <p:cNvSpPr/>
          <p:nvPr/>
        </p:nvSpPr>
        <p:spPr>
          <a:xfrm>
            <a:off x="6400801" y="37338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4114801" y="1295401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GetRecentAttestations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</p:txBody>
      </p:sp>
      <p:grpSp>
        <p:nvGrpSpPr>
          <p:cNvPr id="40" name="Group 67"/>
          <p:cNvGrpSpPr/>
          <p:nvPr/>
        </p:nvGrpSpPr>
        <p:grpSpPr>
          <a:xfrm>
            <a:off x="6096001" y="5638800"/>
            <a:ext cx="448159" cy="457200"/>
            <a:chOff x="4504841" y="5638800"/>
            <a:chExt cx="448159" cy="457200"/>
          </a:xfrm>
        </p:grpSpPr>
        <p:sp>
          <p:nvSpPr>
            <p:cNvPr id="64" name="Curved Down Ribbon 63"/>
            <p:cNvSpPr/>
            <p:nvPr/>
          </p:nvSpPr>
          <p:spPr>
            <a:xfrm>
              <a:off x="4504841" y="5638800"/>
              <a:ext cx="448159" cy="152400"/>
            </a:xfrm>
            <a:prstGeom prst="ellipseRibb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rved Down Ribbon 64"/>
            <p:cNvSpPr/>
            <p:nvPr/>
          </p:nvSpPr>
          <p:spPr>
            <a:xfrm>
              <a:off x="4504841" y="5791200"/>
              <a:ext cx="448159" cy="152400"/>
            </a:xfrm>
            <a:prstGeom prst="ellipseRibb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rved Down Ribbon 65"/>
            <p:cNvSpPr/>
            <p:nvPr/>
          </p:nvSpPr>
          <p:spPr>
            <a:xfrm>
              <a:off x="4504841" y="5943600"/>
              <a:ext cx="448159" cy="152400"/>
            </a:xfrm>
            <a:prstGeom prst="ellipseRibb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07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648 L 0.00104 -0.0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00052 -0.0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648 L -2.5E-6 -0.026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3333 L 3.33333E-6 -3.33333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60" grpId="0"/>
      <p:bldP spid="60" grpId="1"/>
      <p:bldP spid="6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power failures</a:t>
            </a:r>
          </a:p>
        </p:txBody>
      </p:sp>
      <p:pic>
        <p:nvPicPr>
          <p:cNvPr id="25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4557502" y="190452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" name="Picture 30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1747838"/>
            <a:ext cx="1074737" cy="842963"/>
          </a:xfrm>
          <a:prstGeom prst="rect">
            <a:avLst/>
          </a:prstGeom>
          <a:noFill/>
        </p:spPr>
      </p:pic>
      <p:sp>
        <p:nvSpPr>
          <p:cNvPr id="33" name="Vertical Scroll 32"/>
          <p:cNvSpPr/>
          <p:nvPr/>
        </p:nvSpPr>
        <p:spPr>
          <a:xfrm>
            <a:off x="5943600" y="16002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6553200" y="1905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6553200" y="23622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" name="Rounded Rectangular Callout 35"/>
          <p:cNvSpPr/>
          <p:nvPr/>
        </p:nvSpPr>
        <p:spPr>
          <a:xfrm>
            <a:off x="6553200" y="28194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7" name="Curved Down Ribbon 36"/>
          <p:cNvSpPr/>
          <p:nvPr/>
        </p:nvSpPr>
        <p:spPr>
          <a:xfrm>
            <a:off x="6562242" y="21728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rved Down Ribbon 37"/>
          <p:cNvSpPr/>
          <p:nvPr/>
        </p:nvSpPr>
        <p:spPr>
          <a:xfrm>
            <a:off x="6553201" y="26300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rved Down Ribbon 38"/>
          <p:cNvSpPr/>
          <p:nvPr/>
        </p:nvSpPr>
        <p:spPr>
          <a:xfrm>
            <a:off x="6562242" y="30872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5181600" y="1905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1" name="Curved Down Ribbon 40"/>
          <p:cNvSpPr/>
          <p:nvPr/>
        </p:nvSpPr>
        <p:spPr>
          <a:xfrm>
            <a:off x="4495801" y="21336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14800" y="2362200"/>
            <a:ext cx="914400" cy="838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381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258734" y="26270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67201" y="2618602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0003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5181600" y="1905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6553200" y="32766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057400" y="4267200"/>
            <a:ext cx="8229600" cy="990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User can protect himself from power failures by: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rgbClr val="FF0000"/>
                </a:solidFill>
              </a:rPr>
              <a:t>Logging messages before attestation</a:t>
            </a:r>
          </a:p>
        </p:txBody>
      </p:sp>
    </p:spTree>
    <p:extLst>
      <p:ext uri="{BB962C8B-B14F-4D97-AF65-F5344CB8AC3E}">
        <p14:creationId xmlns:p14="http://schemas.microsoft.com/office/powerpoint/2010/main" val="200381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75 -0.0055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0.02552 3.33333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7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5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power failures</a:t>
            </a:r>
          </a:p>
        </p:txBody>
      </p:sp>
      <p:pic>
        <p:nvPicPr>
          <p:cNvPr id="25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4557502" y="190452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" name="Picture 30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1747838"/>
            <a:ext cx="1074737" cy="842963"/>
          </a:xfrm>
          <a:prstGeom prst="rect">
            <a:avLst/>
          </a:prstGeom>
          <a:noFill/>
        </p:spPr>
      </p:pic>
      <p:sp>
        <p:nvSpPr>
          <p:cNvPr id="33" name="Vertical Scroll 32"/>
          <p:cNvSpPr/>
          <p:nvPr/>
        </p:nvSpPr>
        <p:spPr>
          <a:xfrm>
            <a:off x="5943600" y="16002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6553200" y="1905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6553200" y="23622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" name="Rounded Rectangular Callout 35"/>
          <p:cNvSpPr/>
          <p:nvPr/>
        </p:nvSpPr>
        <p:spPr>
          <a:xfrm>
            <a:off x="6553200" y="28194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7" name="Curved Down Ribbon 36"/>
          <p:cNvSpPr/>
          <p:nvPr/>
        </p:nvSpPr>
        <p:spPr>
          <a:xfrm>
            <a:off x="6562242" y="21728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rved Down Ribbon 37"/>
          <p:cNvSpPr/>
          <p:nvPr/>
        </p:nvSpPr>
        <p:spPr>
          <a:xfrm>
            <a:off x="6553201" y="26300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rved Down Ribbon 38"/>
          <p:cNvSpPr/>
          <p:nvPr/>
        </p:nvSpPr>
        <p:spPr>
          <a:xfrm>
            <a:off x="6562242" y="30872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rved Down Ribbon 40"/>
          <p:cNvSpPr/>
          <p:nvPr/>
        </p:nvSpPr>
        <p:spPr>
          <a:xfrm>
            <a:off x="4495801" y="21336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14800" y="2362200"/>
            <a:ext cx="914400" cy="838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21004600" lon="952822" rev="20993127"/>
            </a:camera>
            <a:lightRig rig="threePt" dir="t"/>
          </a:scene3d>
          <a:sp3d extrusionH="381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258734" y="26270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553200" y="32766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1" name="Curved Down Ribbon 20"/>
          <p:cNvSpPr/>
          <p:nvPr/>
        </p:nvSpPr>
        <p:spPr>
          <a:xfrm>
            <a:off x="6562242" y="35444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057400" y="4267200"/>
            <a:ext cx="8229600" cy="1828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User can protect himself from power failures by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rgbClr val="FF0000"/>
                </a:solidFill>
              </a:rPr>
              <a:t>Logging messages before attestation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rgbClr val="FF0000"/>
                </a:solidFill>
              </a:rPr>
              <a:t>Requesting attestation queue after power failure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rgbClr val="FF0000"/>
                </a:solidFill>
              </a:rPr>
              <a:t>Limiting outstanding attestations to |</a:t>
            </a:r>
            <a:r>
              <a:rPr lang="en-US" sz="2800" i="1" dirty="0">
                <a:solidFill>
                  <a:srgbClr val="FF0000"/>
                </a:solidFill>
              </a:rPr>
              <a:t>Q</a:t>
            </a:r>
            <a:r>
              <a:rPr lang="en-US" sz="2800" dirty="0">
                <a:solidFill>
                  <a:srgbClr val="FF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352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0.07552 3.33333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Asymmetric key operations can be slow</a:t>
            </a:r>
          </a:p>
          <a:p>
            <a:r>
              <a:rPr lang="en-US" dirty="0">
                <a:solidFill>
                  <a:srgbClr val="FF0000"/>
                </a:solidFill>
              </a:rPr>
              <a:t>Insight:</a:t>
            </a:r>
            <a:r>
              <a:rPr lang="en-US" dirty="0"/>
              <a:t>  Trusted hardware allows secure storage of symmetric keys</a:t>
            </a:r>
          </a:p>
          <a:p>
            <a:r>
              <a:rPr lang="en-US" dirty="0"/>
              <a:t>How we do it:</a:t>
            </a:r>
          </a:p>
          <a:p>
            <a:pPr lvl="1"/>
            <a:r>
              <a:rPr lang="en-US" dirty="0"/>
              <a:t>Trusted administrator creates symmetric key</a:t>
            </a:r>
          </a:p>
          <a:p>
            <a:pPr lvl="1"/>
            <a:r>
              <a:rPr lang="en-US" dirty="0"/>
              <a:t>Admin encrypts symmetric key                              with trinkets’ private keys</a:t>
            </a:r>
          </a:p>
          <a:p>
            <a:pPr lvl="1"/>
            <a:r>
              <a:rPr lang="en-US" dirty="0"/>
              <a:t>Admin sends encrypted keys to trinket owners</a:t>
            </a:r>
          </a:p>
          <a:p>
            <a:pPr lvl="1"/>
            <a:r>
              <a:rPr lang="en-US" dirty="0"/>
              <a:t>Each trinket owner associates key with a counter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41534" y="3068488"/>
            <a:ext cx="628650" cy="628650"/>
            <a:chOff x="2057400" y="5486400"/>
            <a:chExt cx="628650" cy="628650"/>
          </a:xfrm>
        </p:grpSpPr>
        <p:pic>
          <p:nvPicPr>
            <p:cNvPr id="8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5486400"/>
              <a:ext cx="628650" cy="62865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228850" y="55581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26716" y="3625698"/>
            <a:ext cx="1809750" cy="558802"/>
            <a:chOff x="3505200" y="5410200"/>
            <a:chExt cx="2286000" cy="704850"/>
          </a:xfrm>
        </p:grpSpPr>
        <p:pic>
          <p:nvPicPr>
            <p:cNvPr id="1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5200" y="5486400"/>
              <a:ext cx="628650" cy="628650"/>
            </a:xfrm>
            <a:prstGeom prst="rect">
              <a:avLst/>
            </a:prstGeom>
            <a:noFill/>
          </p:spPr>
        </p:pic>
        <p:sp>
          <p:nvSpPr>
            <p:cNvPr id="12" name="Cube 11"/>
            <p:cNvSpPr/>
            <p:nvPr/>
          </p:nvSpPr>
          <p:spPr>
            <a:xfrm>
              <a:off x="3524250" y="5410200"/>
              <a:ext cx="609600" cy="685800"/>
            </a:xfrm>
            <a:prstGeom prst="cube">
              <a:avLst/>
            </a:prstGeom>
            <a:solidFill>
              <a:schemeClr val="accent4">
                <a:alpha val="2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76650" y="55581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  <p:pic>
          <p:nvPicPr>
            <p:cNvPr id="14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3400" y="5486400"/>
              <a:ext cx="628650" cy="628650"/>
            </a:xfrm>
            <a:prstGeom prst="rect">
              <a:avLst/>
            </a:prstGeom>
            <a:noFill/>
          </p:spPr>
        </p:pic>
        <p:sp>
          <p:nvSpPr>
            <p:cNvPr id="15" name="Cube 14"/>
            <p:cNvSpPr/>
            <p:nvPr/>
          </p:nvSpPr>
          <p:spPr>
            <a:xfrm>
              <a:off x="4362450" y="5410200"/>
              <a:ext cx="609600" cy="685800"/>
            </a:xfrm>
            <a:prstGeom prst="cube">
              <a:avLst/>
            </a:prstGeom>
            <a:solidFill>
              <a:schemeClr val="accent4">
                <a:alpha val="25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14850" y="55581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  <p:pic>
          <p:nvPicPr>
            <p:cNvPr id="17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62550" y="5486400"/>
              <a:ext cx="628650" cy="628650"/>
            </a:xfrm>
            <a:prstGeom prst="rect">
              <a:avLst/>
            </a:prstGeom>
            <a:noFill/>
          </p:spPr>
        </p:pic>
        <p:sp>
          <p:nvSpPr>
            <p:cNvPr id="18" name="Cube 17"/>
            <p:cNvSpPr/>
            <p:nvPr/>
          </p:nvSpPr>
          <p:spPr>
            <a:xfrm>
              <a:off x="5181600" y="5410200"/>
              <a:ext cx="609600" cy="685800"/>
            </a:xfrm>
            <a:prstGeom prst="cube">
              <a:avLst/>
            </a:prstGeom>
            <a:solidFill>
              <a:schemeClr val="accent4">
                <a:alpha val="2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4000" y="55581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7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sp>
        <p:nvSpPr>
          <p:cNvPr id="144" name="Rectangle 7"/>
          <p:cNvSpPr/>
          <p:nvPr/>
        </p:nvSpPr>
        <p:spPr>
          <a:xfrm>
            <a:off x="2667000" y="22098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Private key (</a:t>
            </a:r>
            <a:r>
              <a:rPr lang="en-US" sz="2400" i="1" dirty="0" err="1"/>
              <a:t>K</a:t>
            </a:r>
            <a:r>
              <a:rPr lang="en-US" sz="2400" i="1" baseline="-25000" dirty="0" err="1"/>
              <a:t>priv</a:t>
            </a:r>
            <a:r>
              <a:rPr lang="en-US" sz="2400" dirty="0"/>
              <a:t>)</a:t>
            </a:r>
          </a:p>
        </p:txBody>
      </p:sp>
      <p:pic>
        <p:nvPicPr>
          <p:cNvPr id="145" name="Picture 2" descr="C:\Documents and Settings\lorch\Local Settings\Temporary Internet Files\Content.IE5\6SDI2PTU\MCj043390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90750"/>
            <a:ext cx="628650" cy="628650"/>
          </a:xfrm>
          <a:prstGeom prst="rect">
            <a:avLst/>
          </a:prstGeom>
          <a:noFill/>
        </p:spPr>
      </p:pic>
      <p:grpSp>
        <p:nvGrpSpPr>
          <p:cNvPr id="3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7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9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131" name="Rectangle 130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10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11" name="Group 33"/>
          <p:cNvGrpSpPr/>
          <p:nvPr/>
        </p:nvGrpSpPr>
        <p:grpSpPr>
          <a:xfrm>
            <a:off x="9051002" y="2209800"/>
            <a:ext cx="381000" cy="381000"/>
            <a:chOff x="5029200" y="4114800"/>
            <a:chExt cx="381000" cy="381000"/>
          </a:xfrm>
        </p:grpSpPr>
        <p:sp>
          <p:nvSpPr>
            <p:cNvPr id="129" name="Oval 128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506914">
              <a:off x="5126862" y="423520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8686800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1:</a:t>
            </a:r>
          </a:p>
        </p:txBody>
      </p:sp>
      <p:grpSp>
        <p:nvGrpSpPr>
          <p:cNvPr id="12" name="Group 41"/>
          <p:cNvGrpSpPr/>
          <p:nvPr/>
        </p:nvGrpSpPr>
        <p:grpSpPr>
          <a:xfrm>
            <a:off x="9051002" y="2667000"/>
            <a:ext cx="381000" cy="381000"/>
            <a:chOff x="5029200" y="4114800"/>
            <a:chExt cx="381000" cy="381000"/>
          </a:xfrm>
        </p:grpSpPr>
        <p:sp>
          <p:nvSpPr>
            <p:cNvPr id="127" name="Oval 126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</a:t>
              </a: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8686800" y="2667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2:</a:t>
            </a:r>
          </a:p>
        </p:txBody>
      </p:sp>
      <p:grpSp>
        <p:nvGrpSpPr>
          <p:cNvPr id="13" name="Group 45"/>
          <p:cNvGrpSpPr/>
          <p:nvPr/>
        </p:nvGrpSpPr>
        <p:grpSpPr>
          <a:xfrm>
            <a:off x="9051002" y="3124200"/>
            <a:ext cx="381000" cy="381000"/>
            <a:chOff x="5029200" y="4114800"/>
            <a:chExt cx="381000" cy="381000"/>
          </a:xfrm>
        </p:grpSpPr>
        <p:sp>
          <p:nvSpPr>
            <p:cNvPr id="125" name="Oval 124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86868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3:</a:t>
            </a:r>
          </a:p>
        </p:txBody>
      </p:sp>
      <p:grpSp>
        <p:nvGrpSpPr>
          <p:cNvPr id="14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15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keys</a:t>
            </a:r>
          </a:p>
        </p:txBody>
      </p:sp>
      <p:grpSp>
        <p:nvGrpSpPr>
          <p:cNvPr id="16" name="Group 55"/>
          <p:cNvGrpSpPr/>
          <p:nvPr/>
        </p:nvGrpSpPr>
        <p:grpSpPr>
          <a:xfrm>
            <a:off x="8305800" y="3043536"/>
            <a:ext cx="476250" cy="480715"/>
            <a:chOff x="6781800" y="3043535"/>
            <a:chExt cx="476250" cy="480715"/>
          </a:xfrm>
        </p:grpSpPr>
        <p:pic>
          <p:nvPicPr>
            <p:cNvPr id="5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81800" y="3048000"/>
              <a:ext cx="476250" cy="47625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6858000" y="30435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3733800" y="1143000"/>
            <a:ext cx="4977646" cy="704850"/>
            <a:chOff x="2209800" y="1143000"/>
            <a:chExt cx="4977646" cy="704850"/>
          </a:xfrm>
        </p:grpSpPr>
        <p:sp>
          <p:nvSpPr>
            <p:cNvPr id="50" name="TextBox 49"/>
            <p:cNvSpPr txBox="1"/>
            <p:nvPr/>
          </p:nvSpPr>
          <p:spPr>
            <a:xfrm>
              <a:off x="2209800" y="1295400"/>
              <a:ext cx="4977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ImportSymmetricKey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3,  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</a:t>
              </a:r>
            </a:p>
          </p:txBody>
        </p:sp>
        <p:pic>
          <p:nvPicPr>
            <p:cNvPr id="47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3150" y="1219200"/>
              <a:ext cx="628650" cy="628650"/>
            </a:xfrm>
            <a:prstGeom prst="rect">
              <a:avLst/>
            </a:prstGeom>
            <a:noFill/>
          </p:spPr>
        </p:pic>
        <p:sp>
          <p:nvSpPr>
            <p:cNvPr id="48" name="Cube 47"/>
            <p:cNvSpPr/>
            <p:nvPr/>
          </p:nvSpPr>
          <p:spPr>
            <a:xfrm>
              <a:off x="6172200" y="1143000"/>
              <a:ext cx="609600" cy="685800"/>
            </a:xfrm>
            <a:prstGeom prst="cube">
              <a:avLst/>
            </a:prstGeom>
            <a:solidFill>
              <a:schemeClr val="accent4">
                <a:alpha val="2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324600" y="12909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781300" y="5410201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But, with secret key inaccessible, how do </a:t>
            </a:r>
            <a:r>
              <a:rPr lang="en-US" sz="2400" dirty="0" err="1"/>
              <a:t>untrusted</a:t>
            </a:r>
            <a:r>
              <a:rPr lang="en-US" sz="2400" dirty="0"/>
              <a:t> parties verify attestations?</a:t>
            </a:r>
          </a:p>
        </p:txBody>
      </p:sp>
    </p:spTree>
    <p:extLst>
      <p:ext uri="{BB962C8B-B14F-4D97-AF65-F5344CB8AC3E}">
        <p14:creationId xmlns:p14="http://schemas.microsoft.com/office/powerpoint/2010/main" val="236106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467600" y="2133600"/>
            <a:ext cx="20574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2400" dirty="0"/>
          </a:p>
          <a:p>
            <a:r>
              <a:rPr lang="en-US" sz="2400" dirty="0"/>
              <a:t>Counters</a:t>
            </a:r>
          </a:p>
        </p:txBody>
      </p:sp>
      <p:sp>
        <p:nvSpPr>
          <p:cNvPr id="144" name="Rectangle 7"/>
          <p:cNvSpPr/>
          <p:nvPr/>
        </p:nvSpPr>
        <p:spPr>
          <a:xfrm>
            <a:off x="2667000" y="22098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Private key (</a:t>
            </a:r>
            <a:r>
              <a:rPr lang="en-US" sz="2400" i="1" dirty="0" err="1"/>
              <a:t>K</a:t>
            </a:r>
            <a:r>
              <a:rPr lang="en-US" sz="2400" i="1" baseline="-25000" dirty="0" err="1"/>
              <a:t>priv</a:t>
            </a:r>
            <a:r>
              <a:rPr lang="en-US" sz="2400" dirty="0"/>
              <a:t>)</a:t>
            </a:r>
          </a:p>
        </p:txBody>
      </p:sp>
      <p:pic>
        <p:nvPicPr>
          <p:cNvPr id="145" name="Picture 2" descr="C:\Documents and Settings\lorch\Local Settings\Temporary Internet Files\Content.IE5\6SDI2PTU\MCj043390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90750"/>
            <a:ext cx="628650" cy="628650"/>
          </a:xfrm>
          <a:prstGeom prst="rect">
            <a:avLst/>
          </a:prstGeom>
          <a:noFill/>
        </p:spPr>
      </p:pic>
      <p:grpSp>
        <p:nvGrpSpPr>
          <p:cNvPr id="3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42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43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7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37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8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rved Down Ribbon 138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rved Down Ribbon 139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8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135" name="Rectangle 134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136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  <p:grpSp>
        <p:nvGrpSpPr>
          <p:cNvPr id="9" name="Group 63"/>
          <p:cNvGrpSpPr/>
          <p:nvPr/>
        </p:nvGrpSpPr>
        <p:grpSpPr>
          <a:xfrm>
            <a:off x="6248400" y="4114800"/>
            <a:ext cx="3276600" cy="1066800"/>
            <a:chOff x="4724400" y="4114800"/>
            <a:chExt cx="3276600" cy="1066800"/>
          </a:xfrm>
        </p:grpSpPr>
        <p:sp>
          <p:nvSpPr>
            <p:cNvPr id="131" name="Rectangle 130"/>
            <p:cNvSpPr/>
            <p:nvPr/>
          </p:nvSpPr>
          <p:spPr>
            <a:xfrm>
              <a:off x="4724400" y="4114800"/>
              <a:ext cx="32766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400" dirty="0"/>
                <a:t>Meta-counter (</a:t>
              </a:r>
              <a:r>
                <a:rPr lang="en-US" sz="2400" i="1" dirty="0"/>
                <a:t>M</a:t>
              </a:r>
              <a:r>
                <a:rPr lang="en-US" sz="2400" dirty="0"/>
                <a:t>)</a:t>
              </a:r>
            </a:p>
          </p:txBody>
        </p:sp>
        <p:grpSp>
          <p:nvGrpSpPr>
            <p:cNvPr id="10" name="Group 59"/>
            <p:cNvGrpSpPr/>
            <p:nvPr/>
          </p:nvGrpSpPr>
          <p:grpSpPr>
            <a:xfrm>
              <a:off x="7010400" y="4191000"/>
              <a:ext cx="914400" cy="838200"/>
              <a:chOff x="4572000" y="2667000"/>
              <a:chExt cx="1219200" cy="114300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4572000" y="2667000"/>
                <a:ext cx="1219200" cy="1143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3810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60585" y="3032928"/>
                <a:ext cx="905164" cy="377726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21004600" lon="952822" rev="20993127"/>
                </a:camera>
                <a:lightRig rig="threePt" dir="t"/>
              </a:scene3d>
              <a:sp3d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OCRB" pitchFamily="49" charset="0"/>
                  </a:rPr>
                  <a:t>0003</a:t>
                </a:r>
              </a:p>
            </p:txBody>
          </p:sp>
        </p:grpSp>
      </p:grpSp>
      <p:grpSp>
        <p:nvGrpSpPr>
          <p:cNvPr id="11" name="Group 33"/>
          <p:cNvGrpSpPr/>
          <p:nvPr/>
        </p:nvGrpSpPr>
        <p:grpSpPr>
          <a:xfrm>
            <a:off x="9051002" y="2209800"/>
            <a:ext cx="381000" cy="381000"/>
            <a:chOff x="5029200" y="4114800"/>
            <a:chExt cx="381000" cy="381000"/>
          </a:xfrm>
        </p:grpSpPr>
        <p:sp>
          <p:nvSpPr>
            <p:cNvPr id="129" name="Oval 128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rot="506914">
              <a:off x="5126862" y="423520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8686800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1:</a:t>
            </a:r>
          </a:p>
        </p:txBody>
      </p:sp>
      <p:grpSp>
        <p:nvGrpSpPr>
          <p:cNvPr id="12" name="Group 41"/>
          <p:cNvGrpSpPr/>
          <p:nvPr/>
        </p:nvGrpSpPr>
        <p:grpSpPr>
          <a:xfrm>
            <a:off x="9051002" y="2667000"/>
            <a:ext cx="381000" cy="381000"/>
            <a:chOff x="5029200" y="4114800"/>
            <a:chExt cx="381000" cy="381000"/>
          </a:xfrm>
        </p:grpSpPr>
        <p:sp>
          <p:nvSpPr>
            <p:cNvPr id="127" name="Oval 126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</a:t>
              </a: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8686800" y="2667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2:</a:t>
            </a:r>
          </a:p>
        </p:txBody>
      </p:sp>
      <p:grpSp>
        <p:nvGrpSpPr>
          <p:cNvPr id="13" name="Group 45"/>
          <p:cNvGrpSpPr/>
          <p:nvPr/>
        </p:nvGrpSpPr>
        <p:grpSpPr>
          <a:xfrm>
            <a:off x="9051002" y="3124200"/>
            <a:ext cx="381000" cy="381000"/>
            <a:chOff x="5029200" y="4114800"/>
            <a:chExt cx="381000" cy="381000"/>
          </a:xfrm>
        </p:grpSpPr>
        <p:sp>
          <p:nvSpPr>
            <p:cNvPr id="125" name="Oval 124"/>
            <p:cNvSpPr/>
            <p:nvPr/>
          </p:nvSpPr>
          <p:spPr>
            <a:xfrm>
              <a:off x="5029200" y="4114800"/>
              <a:ext cx="381000" cy="381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1004600" lon="952822" rev="20993127"/>
              </a:camera>
              <a:lightRig rig="threePt" dir="t"/>
            </a:scene3d>
            <a:sp3d extrusionH="635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506914">
              <a:off x="5126862" y="4255365"/>
              <a:ext cx="199836" cy="11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8686800" y="3124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3:</a:t>
            </a:r>
          </a:p>
        </p:txBody>
      </p:sp>
      <p:grpSp>
        <p:nvGrpSpPr>
          <p:cNvPr id="14" name="Group 79"/>
          <p:cNvGrpSpPr/>
          <p:nvPr/>
        </p:nvGrpSpPr>
        <p:grpSpPr>
          <a:xfrm>
            <a:off x="8703598" y="3581400"/>
            <a:ext cx="745202" cy="381000"/>
            <a:chOff x="1540798" y="1524000"/>
            <a:chExt cx="745202" cy="381000"/>
          </a:xfrm>
        </p:grpSpPr>
        <p:grpSp>
          <p:nvGrpSpPr>
            <p:cNvPr id="15" name="Group 49"/>
            <p:cNvGrpSpPr/>
            <p:nvPr/>
          </p:nvGrpSpPr>
          <p:grpSpPr>
            <a:xfrm>
              <a:off x="1905000" y="1524000"/>
              <a:ext cx="381000" cy="381000"/>
              <a:chOff x="5029200" y="4114800"/>
              <a:chExt cx="381000" cy="381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029200" y="4114800"/>
                <a:ext cx="381000" cy="381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21004600" lon="952822" rev="20993127"/>
                </a:camera>
                <a:lightRig rig="threePt" dir="t"/>
              </a:scene3d>
              <a:sp3d extrusionH="63500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06914">
                <a:off x="5126862" y="4255365"/>
                <a:ext cx="199836" cy="1141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0</a:t>
                </a: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540798" y="15240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4: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678334" y="4455869"/>
            <a:ext cx="678873" cy="276999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21004600" lon="952822" rev="20993127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CRB" pitchFamily="49" charset="0"/>
              </a:rPr>
              <a:t>0004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keys</a:t>
            </a:r>
          </a:p>
        </p:txBody>
      </p:sp>
      <p:grpSp>
        <p:nvGrpSpPr>
          <p:cNvPr id="16" name="Group 55"/>
          <p:cNvGrpSpPr/>
          <p:nvPr/>
        </p:nvGrpSpPr>
        <p:grpSpPr>
          <a:xfrm>
            <a:off x="8305800" y="3043536"/>
            <a:ext cx="476250" cy="480715"/>
            <a:chOff x="6781800" y="3043535"/>
            <a:chExt cx="476250" cy="480715"/>
          </a:xfrm>
        </p:grpSpPr>
        <p:pic>
          <p:nvPicPr>
            <p:cNvPr id="51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81800" y="3048000"/>
              <a:ext cx="476250" cy="47625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6858000" y="3043535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48069" y="1271886"/>
            <a:ext cx="8295862" cy="785515"/>
            <a:chOff x="609600" y="1271885"/>
            <a:chExt cx="8295862" cy="785515"/>
          </a:xfrm>
        </p:grpSpPr>
        <p:sp>
          <p:nvSpPr>
            <p:cNvPr id="50" name="TextBox 49"/>
            <p:cNvSpPr txBox="1"/>
            <p:nvPr/>
          </p:nvSpPr>
          <p:spPr>
            <a:xfrm>
              <a:off x="609600" y="1295400"/>
              <a:ext cx="8295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VerifyAttestation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3,                     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43400" y="1276350"/>
              <a:ext cx="3074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&lt;</a:t>
              </a:r>
              <a:r>
                <a:rPr lang="en-US" sz="2400" i="1" dirty="0" err="1">
                  <a:latin typeface="Calibri" pitchFamily="34" charset="0"/>
                  <a:cs typeface="Courier New" pitchFamily="49" charset="0"/>
                </a:rPr>
                <a:t>K</a:t>
              </a:r>
              <a:r>
                <a:rPr lang="en-US" sz="2400" i="1" baseline="-25000" dirty="0" err="1">
                  <a:latin typeface="Calibri" pitchFamily="34" charset="0"/>
                  <a:cs typeface="Courier New" pitchFamily="49" charset="0"/>
                </a:rPr>
                <a:t>pub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</a:t>
              </a:r>
              <a:r>
                <a:rPr lang="en-US" sz="24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,  </a:t>
              </a:r>
              <a:r>
                <a:rPr lang="en-US" sz="2400" baseline="30000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→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,</a:t>
              </a:r>
              <a:r>
                <a:rPr lang="en-US" sz="2400" b="1" dirty="0">
                  <a:solidFill>
                    <a:srgbClr val="00B050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</a:t>
              </a:r>
            </a:p>
          </p:txBody>
        </p:sp>
        <p:sp>
          <p:nvSpPr>
            <p:cNvPr id="71" name="Rectangle 70"/>
            <p:cNvSpPr/>
            <p:nvPr/>
          </p:nvSpPr>
          <p:spPr>
            <a:xfrm rot="506914">
              <a:off x="6260175" y="1374949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257800" y="127188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6" name="Cube 75"/>
            <p:cNvSpPr/>
            <p:nvPr/>
          </p:nvSpPr>
          <p:spPr>
            <a:xfrm>
              <a:off x="6849533" y="1394882"/>
              <a:ext cx="152400" cy="152400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rot="506914">
              <a:off x="5726775" y="1374949"/>
              <a:ext cx="318488" cy="183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5</a:t>
              </a:r>
            </a:p>
          </p:txBody>
        </p:sp>
        <p:sp>
          <p:nvSpPr>
            <p:cNvPr id="78" name="Down Ribbon 77"/>
            <p:cNvSpPr/>
            <p:nvPr/>
          </p:nvSpPr>
          <p:spPr>
            <a:xfrm>
              <a:off x="7315200" y="1576685"/>
              <a:ext cx="1219200" cy="381000"/>
            </a:xfrm>
            <a:prstGeom prst="ribbon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7696200" y="1576685"/>
              <a:ext cx="476250" cy="480715"/>
              <a:chOff x="6781800" y="3043535"/>
              <a:chExt cx="476250" cy="480715"/>
            </a:xfrm>
          </p:grpSpPr>
          <p:pic>
            <p:nvPicPr>
              <p:cNvPr id="80" name="Picture 2" descr="C:\Documents and Settings\lorch\Local Settings\Temporary Internet Files\Content.IE5\6SDI2PTU\MCj04339030000[1]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3048000"/>
                <a:ext cx="476250" cy="476250"/>
              </a:xfrm>
              <a:prstGeom prst="rect">
                <a:avLst/>
              </a:prstGeom>
              <a:noFill/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6858000" y="3043535"/>
                <a:ext cx="325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S</a:t>
                </a: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5943600" y="3733801"/>
            <a:ext cx="548548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OK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876800" y="5562601"/>
            <a:ext cx="28956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 digital signatures</a:t>
            </a:r>
          </a:p>
        </p:txBody>
      </p:sp>
    </p:spTree>
    <p:extLst>
      <p:ext uri="{BB962C8B-B14F-4D97-AF65-F5344CB8AC3E}">
        <p14:creationId xmlns:p14="http://schemas.microsoft.com/office/powerpoint/2010/main" val="15476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08 L 0.00018 0.275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3" grpId="2" animBg="1"/>
      <p:bldP spid="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F5A3-B754-174A-A47D-B0C58B93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PBFT requires 3</a:t>
            </a:r>
            <a:r>
              <a:rPr lang="en-US" i="1"/>
              <a:t>f</a:t>
            </a:r>
            <a:r>
              <a:rPr lang="en-US"/>
              <a:t>+1 nodes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5AB26-0144-6945-82E1-EDFDCD2E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319047"/>
            <a:ext cx="641809" cy="6418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BB9804-6DB9-2240-9B9F-D9725FE5C69C}"/>
              </a:ext>
            </a:extLst>
          </p:cNvPr>
          <p:cNvCxnSpPr/>
          <p:nvPr/>
        </p:nvCxnSpPr>
        <p:spPr>
          <a:xfrm>
            <a:off x="2690566" y="2642439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476AB-367B-9248-99A4-F9A680529491}"/>
              </a:ext>
            </a:extLst>
          </p:cNvPr>
          <p:cNvGrpSpPr/>
          <p:nvPr/>
        </p:nvGrpSpPr>
        <p:grpSpPr>
          <a:xfrm>
            <a:off x="1313465" y="3673710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345CCA-230B-9740-96E6-B4065D166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4F37C0-D831-CB4A-9C43-A8E99159EB4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120818-A47F-C24C-94E5-E6ED27FCA38F}"/>
              </a:ext>
            </a:extLst>
          </p:cNvPr>
          <p:cNvGrpSpPr/>
          <p:nvPr/>
        </p:nvGrpSpPr>
        <p:grpSpPr>
          <a:xfrm>
            <a:off x="1313465" y="4020194"/>
            <a:ext cx="9239055" cy="181850"/>
            <a:chOff x="1313465" y="3534438"/>
            <a:chExt cx="9239055" cy="181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C27BED-1D35-2846-8E2E-A7CDB9843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EC8C93-849D-4247-ABD5-93114E41D89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AB477C-376E-914D-BF6F-7ADC907F750D}"/>
              </a:ext>
            </a:extLst>
          </p:cNvPr>
          <p:cNvGrpSpPr/>
          <p:nvPr/>
        </p:nvGrpSpPr>
        <p:grpSpPr>
          <a:xfrm>
            <a:off x="1313465" y="4366678"/>
            <a:ext cx="9239055" cy="181850"/>
            <a:chOff x="1313465" y="3534438"/>
            <a:chExt cx="9239055" cy="181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91E15C-CFB4-614E-841B-D22E69D00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E2D162-1AE5-744B-95EC-988AE6743E61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D0DE-40ED-284C-9ADB-80465EB45041}"/>
              </a:ext>
            </a:extLst>
          </p:cNvPr>
          <p:cNvGrpSpPr/>
          <p:nvPr/>
        </p:nvGrpSpPr>
        <p:grpSpPr>
          <a:xfrm>
            <a:off x="1313465" y="4713162"/>
            <a:ext cx="9239055" cy="181850"/>
            <a:chOff x="1313465" y="3534438"/>
            <a:chExt cx="9239055" cy="181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D2AF88-62FD-E04A-926E-1C7303948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EC3BC5-7F79-9A4D-8ED9-D1D289D324ED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CC672E-3038-0E40-858F-DE3582D01F0C}"/>
              </a:ext>
            </a:extLst>
          </p:cNvPr>
          <p:cNvCxnSpPr>
            <a:cxnSpLocks/>
          </p:cNvCxnSpPr>
          <p:nvPr/>
        </p:nvCxnSpPr>
        <p:spPr>
          <a:xfrm>
            <a:off x="2976508" y="2659835"/>
            <a:ext cx="584462" cy="11048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62CDD9A-FA8F-044C-9CC4-0FABFCE5A5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212235"/>
            <a:ext cx="581930" cy="50466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AE4B73-926B-F64B-9710-49C080068101}"/>
              </a:ext>
            </a:extLst>
          </p:cNvPr>
          <p:cNvGrpSpPr/>
          <p:nvPr/>
        </p:nvGrpSpPr>
        <p:grpSpPr>
          <a:xfrm>
            <a:off x="3647543" y="3764633"/>
            <a:ext cx="284821" cy="1055685"/>
            <a:chOff x="3686043" y="3625361"/>
            <a:chExt cx="284821" cy="1055685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D1B54A0-7BEE-064D-BFC2-E04DB002366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3"/>
              <a:ext cx="284821" cy="36271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0D245A-9D05-D245-985B-83FA42B1856A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2"/>
              <a:ext cx="284821" cy="70920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F0F3DB5-256F-884A-AB09-D8BB131AE038}"/>
                </a:ext>
              </a:extLst>
            </p:cNvPr>
            <p:cNvCxnSpPr>
              <a:cxnSpLocks/>
            </p:cNvCxnSpPr>
            <p:nvPr/>
          </p:nvCxnSpPr>
          <p:spPr>
            <a:xfrm>
              <a:off x="3686043" y="3625361"/>
              <a:ext cx="284821" cy="1055685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CEA5BD-4679-094E-B5F3-F4DBB49BB13D}"/>
              </a:ext>
            </a:extLst>
          </p:cNvPr>
          <p:cNvGrpSpPr/>
          <p:nvPr/>
        </p:nvGrpSpPr>
        <p:grpSpPr>
          <a:xfrm>
            <a:off x="4135962" y="3737698"/>
            <a:ext cx="331889" cy="1082619"/>
            <a:chOff x="4135962" y="3251916"/>
            <a:chExt cx="331889" cy="108261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0EA62A7-7A6D-674B-81B3-778F9E778D56}"/>
                </a:ext>
              </a:extLst>
            </p:cNvPr>
            <p:cNvGrpSpPr/>
            <p:nvPr/>
          </p:nvGrpSpPr>
          <p:grpSpPr>
            <a:xfrm>
              <a:off x="4135962" y="3261458"/>
              <a:ext cx="331889" cy="1073077"/>
              <a:chOff x="4328468" y="3261458"/>
              <a:chExt cx="331889" cy="107307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B71B668-B74F-3647-9B2E-73894421C3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468" y="3261458"/>
                <a:ext cx="331889" cy="380110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6C3B710-3139-F44F-9A7D-EFBB2C2A5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41568"/>
                <a:ext cx="331889" cy="346484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A1E42B5-52C2-4449-8245-1B025EE1D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25336"/>
                <a:ext cx="331889" cy="70919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36EAFB-167B-9D48-80D8-5903651C943A}"/>
                </a:ext>
              </a:extLst>
            </p:cNvPr>
            <p:cNvGrpSpPr/>
            <p:nvPr/>
          </p:nvGrpSpPr>
          <p:grpSpPr>
            <a:xfrm>
              <a:off x="4135962" y="3251916"/>
              <a:ext cx="308354" cy="1073077"/>
              <a:chOff x="4999503" y="3251916"/>
              <a:chExt cx="308354" cy="1073077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3E1802-8194-DB44-9B51-79ABA103FC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251916"/>
                <a:ext cx="308354" cy="73613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38B88EB-1D1B-384B-92F1-9D2D352F95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609105"/>
                <a:ext cx="308354" cy="37894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EF91FCC-4DD9-A24F-AFDA-D483DF43D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9503" y="3971821"/>
                <a:ext cx="308354" cy="35317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D946C-6315-9544-8807-965550787783}"/>
                </a:ext>
              </a:extLst>
            </p:cNvPr>
            <p:cNvGrpSpPr/>
            <p:nvPr/>
          </p:nvGrpSpPr>
          <p:grpSpPr>
            <a:xfrm>
              <a:off x="4135962" y="3251916"/>
              <a:ext cx="308354" cy="1082619"/>
              <a:chOff x="5492826" y="3251916"/>
              <a:chExt cx="308354" cy="1082619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89E3541-C0F5-FD4E-B7DF-5FFEB2235B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251916"/>
                <a:ext cx="308354" cy="105015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B4D0D9A-7C90-1845-B709-C577A8B9F9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609106"/>
                <a:ext cx="308354" cy="71588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14C7CC3-7F57-0046-9092-C1682AEBA8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976592"/>
                <a:ext cx="296587" cy="357943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B17223-090D-4147-BA06-0FB7D0A024A1}"/>
              </a:ext>
            </a:extLst>
          </p:cNvPr>
          <p:cNvGrpSpPr/>
          <p:nvPr/>
        </p:nvGrpSpPr>
        <p:grpSpPr>
          <a:xfrm>
            <a:off x="4661824" y="3747240"/>
            <a:ext cx="341514" cy="1082619"/>
            <a:chOff x="4661824" y="3261458"/>
            <a:chExt cx="341514" cy="108261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9F2B681-AA1A-614D-AB4C-7242E0818673}"/>
                </a:ext>
              </a:extLst>
            </p:cNvPr>
            <p:cNvGrpSpPr/>
            <p:nvPr/>
          </p:nvGrpSpPr>
          <p:grpSpPr>
            <a:xfrm>
              <a:off x="4671449" y="3271000"/>
              <a:ext cx="331889" cy="1073077"/>
              <a:chOff x="4328468" y="3261458"/>
              <a:chExt cx="331889" cy="107307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2132B5C-3A9B-D64C-B785-EF6EFE4FA9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468" y="3261458"/>
                <a:ext cx="331889" cy="380110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80E66E3-A626-4043-80A1-4046BE73B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41568"/>
                <a:ext cx="331889" cy="346484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3871055-B8E1-124F-ADF5-DD6C70C18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8468" y="3625336"/>
                <a:ext cx="331889" cy="70919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5C06332-6889-384A-A407-89803785B45A}"/>
                </a:ext>
              </a:extLst>
            </p:cNvPr>
            <p:cNvGrpSpPr/>
            <p:nvPr/>
          </p:nvGrpSpPr>
          <p:grpSpPr>
            <a:xfrm>
              <a:off x="4671449" y="3261458"/>
              <a:ext cx="308354" cy="1073077"/>
              <a:chOff x="4999503" y="3251916"/>
              <a:chExt cx="308354" cy="1073077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A23CB93-3642-EA4A-B8AE-15B8573A33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251916"/>
                <a:ext cx="308354" cy="73613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0B3B2F4-B618-E74C-93AB-C866AC1C23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9503" y="3609105"/>
                <a:ext cx="308354" cy="37894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9F06DE7-8201-2042-B031-FA6F5D551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9503" y="3971821"/>
                <a:ext cx="308354" cy="353172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8AE78B1-0CF1-FF46-BED7-0514FC94FA0D}"/>
                </a:ext>
              </a:extLst>
            </p:cNvPr>
            <p:cNvGrpSpPr/>
            <p:nvPr/>
          </p:nvGrpSpPr>
          <p:grpSpPr>
            <a:xfrm>
              <a:off x="4671449" y="3261458"/>
              <a:ext cx="308354" cy="1082619"/>
              <a:chOff x="5492826" y="3251916"/>
              <a:chExt cx="308354" cy="1082619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5598AC1-CA34-A842-BAF0-B591501F3A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251916"/>
                <a:ext cx="308354" cy="1050159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BE80E71-68B2-DE43-AD7F-279C1F5140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609106"/>
                <a:ext cx="308354" cy="71588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C2B1A09-F293-9C45-BBBF-3E93357081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826" y="3976592"/>
                <a:ext cx="296587" cy="357943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D5EFC9-FE20-0942-861C-4CF58D53C9C0}"/>
                </a:ext>
              </a:extLst>
            </p:cNvPr>
            <p:cNvGrpSpPr/>
            <p:nvPr/>
          </p:nvGrpSpPr>
          <p:grpSpPr>
            <a:xfrm>
              <a:off x="4661824" y="3271000"/>
              <a:ext cx="296587" cy="1040617"/>
              <a:chOff x="5461359" y="3271000"/>
              <a:chExt cx="296587" cy="104061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6C6A332-27FA-7E41-AC35-89C4A7573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359" y="3285291"/>
                <a:ext cx="296587" cy="362956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4800D05-620C-8648-9218-E4C442FDF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359" y="3271000"/>
                <a:ext cx="296587" cy="1040617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7967905-E5FE-2A4E-ABBD-A1FE5279F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359" y="3282439"/>
                <a:ext cx="296587" cy="713238"/>
              </a:xfrm>
              <a:prstGeom prst="straightConnector1">
                <a:avLst/>
              </a:prstGeom>
              <a:ln w="12700"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162A6F8-B587-3F4A-A1A9-D6389EB5DEEA}"/>
              </a:ext>
            </a:extLst>
          </p:cNvPr>
          <p:cNvGrpSpPr/>
          <p:nvPr/>
        </p:nvGrpSpPr>
        <p:grpSpPr>
          <a:xfrm>
            <a:off x="5206936" y="2623356"/>
            <a:ext cx="559022" cy="2187419"/>
            <a:chOff x="5206936" y="2137574"/>
            <a:chExt cx="559022" cy="218741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AC2EC32-77EB-EF4A-AB84-7964B9415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6936" y="2147115"/>
              <a:ext cx="471969" cy="14824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BCDE889-72EF-8E40-83BB-2F660F086C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953" y="2147115"/>
              <a:ext cx="465543" cy="182889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9DEC66C-C8F5-E94F-9E2B-F20D6E404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0471" y="2139262"/>
              <a:ext cx="535487" cy="218573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8085D25-6C61-6A42-9D7C-78D6F4BCE9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527" y="2137574"/>
              <a:ext cx="380233" cy="114547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2969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F5A3-B754-174A-A47D-B0C58B93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A2M lets PBFT use only 2</a:t>
            </a:r>
            <a:r>
              <a:rPr lang="en-US" i="1"/>
              <a:t>f</a:t>
            </a:r>
            <a:r>
              <a:rPr lang="en-US"/>
              <a:t>+1 nodes...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5AB26-0144-6945-82E1-EDFDCD2E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319047"/>
            <a:ext cx="641809" cy="6418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BB9804-6DB9-2240-9B9F-D9725FE5C69C}"/>
              </a:ext>
            </a:extLst>
          </p:cNvPr>
          <p:cNvCxnSpPr/>
          <p:nvPr/>
        </p:nvCxnSpPr>
        <p:spPr>
          <a:xfrm>
            <a:off x="2690566" y="2642439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476AB-367B-9248-99A4-F9A680529491}"/>
              </a:ext>
            </a:extLst>
          </p:cNvPr>
          <p:cNvGrpSpPr/>
          <p:nvPr/>
        </p:nvGrpSpPr>
        <p:grpSpPr>
          <a:xfrm>
            <a:off x="1313465" y="3673710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345CCA-230B-9740-96E6-B4065D166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4F37C0-D831-CB4A-9C43-A8E99159EB4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120818-A47F-C24C-94E5-E6ED27FCA38F}"/>
              </a:ext>
            </a:extLst>
          </p:cNvPr>
          <p:cNvGrpSpPr/>
          <p:nvPr/>
        </p:nvGrpSpPr>
        <p:grpSpPr>
          <a:xfrm>
            <a:off x="1313465" y="4020194"/>
            <a:ext cx="9239055" cy="181850"/>
            <a:chOff x="1313465" y="3534438"/>
            <a:chExt cx="9239055" cy="181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C27BED-1D35-2846-8E2E-A7CDB9843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EC8C93-849D-4247-ABD5-93114E41D89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AB477C-376E-914D-BF6F-7ADC907F750D}"/>
              </a:ext>
            </a:extLst>
          </p:cNvPr>
          <p:cNvGrpSpPr/>
          <p:nvPr/>
        </p:nvGrpSpPr>
        <p:grpSpPr>
          <a:xfrm>
            <a:off x="1313465" y="4366678"/>
            <a:ext cx="9239055" cy="181850"/>
            <a:chOff x="1313465" y="3534438"/>
            <a:chExt cx="9239055" cy="181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91E15C-CFB4-614E-841B-D22E69D00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E2D162-1AE5-744B-95EC-988AE6743E61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CC672E-3038-0E40-858F-DE3582D01F0C}"/>
              </a:ext>
            </a:extLst>
          </p:cNvPr>
          <p:cNvCxnSpPr>
            <a:cxnSpLocks/>
          </p:cNvCxnSpPr>
          <p:nvPr/>
        </p:nvCxnSpPr>
        <p:spPr>
          <a:xfrm>
            <a:off x="2976508" y="2659835"/>
            <a:ext cx="584462" cy="11048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62CDD9A-FA8F-044C-9CC4-0FABFCE5A5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212235"/>
            <a:ext cx="581930" cy="50466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1B54A0-7BEE-064D-BFC2-E04DB002366F}"/>
              </a:ext>
            </a:extLst>
          </p:cNvPr>
          <p:cNvCxnSpPr>
            <a:cxnSpLocks/>
          </p:cNvCxnSpPr>
          <p:nvPr/>
        </p:nvCxnSpPr>
        <p:spPr>
          <a:xfrm>
            <a:off x="3647543" y="3764635"/>
            <a:ext cx="284821" cy="36271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F0D245A-9D05-D245-985B-83FA42B1856A}"/>
              </a:ext>
            </a:extLst>
          </p:cNvPr>
          <p:cNvCxnSpPr>
            <a:cxnSpLocks/>
          </p:cNvCxnSpPr>
          <p:nvPr/>
        </p:nvCxnSpPr>
        <p:spPr>
          <a:xfrm>
            <a:off x="3647543" y="3764634"/>
            <a:ext cx="284821" cy="709201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71B668-B74F-3647-9B2E-73894421C36F}"/>
              </a:ext>
            </a:extLst>
          </p:cNvPr>
          <p:cNvCxnSpPr>
            <a:cxnSpLocks/>
          </p:cNvCxnSpPr>
          <p:nvPr/>
        </p:nvCxnSpPr>
        <p:spPr>
          <a:xfrm flipV="1">
            <a:off x="4135962" y="3747240"/>
            <a:ext cx="331889" cy="38011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C3B710-3139-F44F-9A7D-EFBB2C2A5C3D}"/>
              </a:ext>
            </a:extLst>
          </p:cNvPr>
          <p:cNvCxnSpPr>
            <a:cxnSpLocks/>
          </p:cNvCxnSpPr>
          <p:nvPr/>
        </p:nvCxnSpPr>
        <p:spPr>
          <a:xfrm>
            <a:off x="4135962" y="4127350"/>
            <a:ext cx="331889" cy="346484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3E1802-8194-DB44-9B51-79ABA103FCE9}"/>
              </a:ext>
            </a:extLst>
          </p:cNvPr>
          <p:cNvCxnSpPr>
            <a:cxnSpLocks/>
          </p:cNvCxnSpPr>
          <p:nvPr/>
        </p:nvCxnSpPr>
        <p:spPr>
          <a:xfrm flipV="1">
            <a:off x="4135962" y="3737698"/>
            <a:ext cx="308354" cy="736136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8B88EB-1D1B-384B-92F1-9D2D352F95EC}"/>
              </a:ext>
            </a:extLst>
          </p:cNvPr>
          <p:cNvCxnSpPr>
            <a:cxnSpLocks/>
          </p:cNvCxnSpPr>
          <p:nvPr/>
        </p:nvCxnSpPr>
        <p:spPr>
          <a:xfrm flipV="1">
            <a:off x="4135962" y="4094887"/>
            <a:ext cx="308354" cy="37894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A23CB93-3642-EA4A-B8AE-15B8573A3306}"/>
              </a:ext>
            </a:extLst>
          </p:cNvPr>
          <p:cNvCxnSpPr>
            <a:cxnSpLocks/>
          </p:cNvCxnSpPr>
          <p:nvPr/>
        </p:nvCxnSpPr>
        <p:spPr>
          <a:xfrm flipV="1">
            <a:off x="4671449" y="3747240"/>
            <a:ext cx="308354" cy="736136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0B3B2F4-B618-E74C-93AB-C866AC1C2371}"/>
              </a:ext>
            </a:extLst>
          </p:cNvPr>
          <p:cNvCxnSpPr>
            <a:cxnSpLocks/>
          </p:cNvCxnSpPr>
          <p:nvPr/>
        </p:nvCxnSpPr>
        <p:spPr>
          <a:xfrm flipV="1">
            <a:off x="4671449" y="4104429"/>
            <a:ext cx="308354" cy="37894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C6A332-27FA-7E41-AC35-89C4A757364B}"/>
              </a:ext>
            </a:extLst>
          </p:cNvPr>
          <p:cNvCxnSpPr>
            <a:cxnSpLocks/>
          </p:cNvCxnSpPr>
          <p:nvPr/>
        </p:nvCxnSpPr>
        <p:spPr>
          <a:xfrm>
            <a:off x="4661824" y="3771073"/>
            <a:ext cx="296587" cy="362956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967905-E5FE-2A4E-ABBD-A1FE5279FE20}"/>
              </a:ext>
            </a:extLst>
          </p:cNvPr>
          <p:cNvCxnSpPr>
            <a:cxnSpLocks/>
          </p:cNvCxnSpPr>
          <p:nvPr/>
        </p:nvCxnSpPr>
        <p:spPr>
          <a:xfrm>
            <a:off x="4661824" y="3768221"/>
            <a:ext cx="296587" cy="713238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AC2EC32-77EB-EF4A-AB84-7964B941562F}"/>
              </a:ext>
            </a:extLst>
          </p:cNvPr>
          <p:cNvCxnSpPr>
            <a:cxnSpLocks/>
          </p:cNvCxnSpPr>
          <p:nvPr/>
        </p:nvCxnSpPr>
        <p:spPr>
          <a:xfrm flipV="1">
            <a:off x="5206936" y="2632897"/>
            <a:ext cx="471969" cy="1482412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CDE889-72EF-8E40-83BB-2F660F086C27}"/>
              </a:ext>
            </a:extLst>
          </p:cNvPr>
          <p:cNvCxnSpPr>
            <a:cxnSpLocks/>
          </p:cNvCxnSpPr>
          <p:nvPr/>
        </p:nvCxnSpPr>
        <p:spPr>
          <a:xfrm flipV="1">
            <a:off x="5231953" y="2632897"/>
            <a:ext cx="465543" cy="1828898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8085D25-6C61-6A42-9D7C-78D6F4BCE9E0}"/>
              </a:ext>
            </a:extLst>
          </p:cNvPr>
          <p:cNvCxnSpPr>
            <a:cxnSpLocks/>
          </p:cNvCxnSpPr>
          <p:nvPr/>
        </p:nvCxnSpPr>
        <p:spPr>
          <a:xfrm flipV="1">
            <a:off x="5231527" y="2623356"/>
            <a:ext cx="380233" cy="114547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58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F5A3-B754-174A-A47D-B0C58B93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A2M lets PBFT use only 2</a:t>
            </a:r>
            <a:r>
              <a:rPr lang="en-US" i="1"/>
              <a:t>f</a:t>
            </a:r>
            <a:r>
              <a:rPr lang="en-US"/>
              <a:t>+1 nodes by logging replica messages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5AB26-0144-6945-82E1-EDFDCD2E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2319047"/>
            <a:ext cx="641809" cy="6418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BB9804-6DB9-2240-9B9F-D9725FE5C69C}"/>
              </a:ext>
            </a:extLst>
          </p:cNvPr>
          <p:cNvCxnSpPr/>
          <p:nvPr/>
        </p:nvCxnSpPr>
        <p:spPr>
          <a:xfrm>
            <a:off x="2690566" y="2642439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476AB-367B-9248-99A4-F9A680529491}"/>
              </a:ext>
            </a:extLst>
          </p:cNvPr>
          <p:cNvGrpSpPr/>
          <p:nvPr/>
        </p:nvGrpSpPr>
        <p:grpSpPr>
          <a:xfrm>
            <a:off x="1313465" y="3673710"/>
            <a:ext cx="9239055" cy="181850"/>
            <a:chOff x="1313465" y="3534438"/>
            <a:chExt cx="9239055" cy="181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345CCA-230B-9740-96E6-B4065D166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4F37C0-D831-CB4A-9C43-A8E99159EB4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120818-A47F-C24C-94E5-E6ED27FCA38F}"/>
              </a:ext>
            </a:extLst>
          </p:cNvPr>
          <p:cNvGrpSpPr/>
          <p:nvPr/>
        </p:nvGrpSpPr>
        <p:grpSpPr>
          <a:xfrm>
            <a:off x="1313465" y="4020194"/>
            <a:ext cx="9239055" cy="181850"/>
            <a:chOff x="1313465" y="3534438"/>
            <a:chExt cx="9239055" cy="181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C27BED-1D35-2846-8E2E-A7CDB9843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EC8C93-849D-4247-ABD5-93114E41D89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AB477C-376E-914D-BF6F-7ADC907F750D}"/>
              </a:ext>
            </a:extLst>
          </p:cNvPr>
          <p:cNvGrpSpPr/>
          <p:nvPr/>
        </p:nvGrpSpPr>
        <p:grpSpPr>
          <a:xfrm>
            <a:off x="1313465" y="4366678"/>
            <a:ext cx="9239055" cy="181850"/>
            <a:chOff x="1313465" y="3534438"/>
            <a:chExt cx="9239055" cy="181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91E15C-CFB4-614E-841B-D22E69D00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E2D162-1AE5-744B-95EC-988AE6743E61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CC672E-3038-0E40-858F-DE3582D01F0C}"/>
              </a:ext>
            </a:extLst>
          </p:cNvPr>
          <p:cNvCxnSpPr>
            <a:cxnSpLocks/>
          </p:cNvCxnSpPr>
          <p:nvPr/>
        </p:nvCxnSpPr>
        <p:spPr>
          <a:xfrm>
            <a:off x="2976508" y="2659835"/>
            <a:ext cx="584462" cy="110480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62CDD9A-FA8F-044C-9CC4-0FABFCE5A5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212235"/>
            <a:ext cx="581930" cy="50466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1B54A0-7BEE-064D-BFC2-E04DB002366F}"/>
              </a:ext>
            </a:extLst>
          </p:cNvPr>
          <p:cNvCxnSpPr>
            <a:cxnSpLocks/>
          </p:cNvCxnSpPr>
          <p:nvPr/>
        </p:nvCxnSpPr>
        <p:spPr>
          <a:xfrm>
            <a:off x="3647543" y="3764635"/>
            <a:ext cx="284821" cy="362717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F0D245A-9D05-D245-985B-83FA42B1856A}"/>
              </a:ext>
            </a:extLst>
          </p:cNvPr>
          <p:cNvCxnSpPr>
            <a:cxnSpLocks/>
          </p:cNvCxnSpPr>
          <p:nvPr/>
        </p:nvCxnSpPr>
        <p:spPr>
          <a:xfrm>
            <a:off x="3647543" y="3764634"/>
            <a:ext cx="284821" cy="709201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71B668-B74F-3647-9B2E-73894421C36F}"/>
              </a:ext>
            </a:extLst>
          </p:cNvPr>
          <p:cNvCxnSpPr>
            <a:cxnSpLocks/>
          </p:cNvCxnSpPr>
          <p:nvPr/>
        </p:nvCxnSpPr>
        <p:spPr>
          <a:xfrm flipV="1">
            <a:off x="4135962" y="3747240"/>
            <a:ext cx="331889" cy="380110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C3B710-3139-F44F-9A7D-EFBB2C2A5C3D}"/>
              </a:ext>
            </a:extLst>
          </p:cNvPr>
          <p:cNvCxnSpPr>
            <a:cxnSpLocks/>
          </p:cNvCxnSpPr>
          <p:nvPr/>
        </p:nvCxnSpPr>
        <p:spPr>
          <a:xfrm>
            <a:off x="4135962" y="4127350"/>
            <a:ext cx="331889" cy="346484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3E1802-8194-DB44-9B51-79ABA103FCE9}"/>
              </a:ext>
            </a:extLst>
          </p:cNvPr>
          <p:cNvCxnSpPr>
            <a:cxnSpLocks/>
          </p:cNvCxnSpPr>
          <p:nvPr/>
        </p:nvCxnSpPr>
        <p:spPr>
          <a:xfrm flipV="1">
            <a:off x="4135962" y="3737698"/>
            <a:ext cx="308354" cy="736136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8B88EB-1D1B-384B-92F1-9D2D352F95EC}"/>
              </a:ext>
            </a:extLst>
          </p:cNvPr>
          <p:cNvCxnSpPr>
            <a:cxnSpLocks/>
          </p:cNvCxnSpPr>
          <p:nvPr/>
        </p:nvCxnSpPr>
        <p:spPr>
          <a:xfrm flipV="1">
            <a:off x="4135962" y="4094887"/>
            <a:ext cx="308354" cy="378947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A23CB93-3642-EA4A-B8AE-15B8573A3306}"/>
              </a:ext>
            </a:extLst>
          </p:cNvPr>
          <p:cNvCxnSpPr>
            <a:cxnSpLocks/>
          </p:cNvCxnSpPr>
          <p:nvPr/>
        </p:nvCxnSpPr>
        <p:spPr>
          <a:xfrm flipV="1">
            <a:off x="4671449" y="3747240"/>
            <a:ext cx="308354" cy="736136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0B3B2F4-B618-E74C-93AB-C866AC1C2371}"/>
              </a:ext>
            </a:extLst>
          </p:cNvPr>
          <p:cNvCxnSpPr>
            <a:cxnSpLocks/>
          </p:cNvCxnSpPr>
          <p:nvPr/>
        </p:nvCxnSpPr>
        <p:spPr>
          <a:xfrm flipV="1">
            <a:off x="4671449" y="4104429"/>
            <a:ext cx="308354" cy="378947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C6A332-27FA-7E41-AC35-89C4A757364B}"/>
              </a:ext>
            </a:extLst>
          </p:cNvPr>
          <p:cNvCxnSpPr>
            <a:cxnSpLocks/>
          </p:cNvCxnSpPr>
          <p:nvPr/>
        </p:nvCxnSpPr>
        <p:spPr>
          <a:xfrm>
            <a:off x="4661824" y="3771073"/>
            <a:ext cx="296587" cy="362956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967905-E5FE-2A4E-ABBD-A1FE5279FE20}"/>
              </a:ext>
            </a:extLst>
          </p:cNvPr>
          <p:cNvCxnSpPr>
            <a:cxnSpLocks/>
          </p:cNvCxnSpPr>
          <p:nvPr/>
        </p:nvCxnSpPr>
        <p:spPr>
          <a:xfrm>
            <a:off x="4661824" y="3768221"/>
            <a:ext cx="296587" cy="713238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AC2EC32-77EB-EF4A-AB84-7964B941562F}"/>
              </a:ext>
            </a:extLst>
          </p:cNvPr>
          <p:cNvCxnSpPr>
            <a:cxnSpLocks/>
          </p:cNvCxnSpPr>
          <p:nvPr/>
        </p:nvCxnSpPr>
        <p:spPr>
          <a:xfrm flipV="1">
            <a:off x="5206936" y="2632897"/>
            <a:ext cx="471969" cy="1482412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CDE889-72EF-8E40-83BB-2F660F086C27}"/>
              </a:ext>
            </a:extLst>
          </p:cNvPr>
          <p:cNvCxnSpPr>
            <a:cxnSpLocks/>
          </p:cNvCxnSpPr>
          <p:nvPr/>
        </p:nvCxnSpPr>
        <p:spPr>
          <a:xfrm flipV="1">
            <a:off x="5231953" y="2632897"/>
            <a:ext cx="465543" cy="1828898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8085D25-6C61-6A42-9D7C-78D6F4BCE9E0}"/>
              </a:ext>
            </a:extLst>
          </p:cNvPr>
          <p:cNvCxnSpPr>
            <a:cxnSpLocks/>
          </p:cNvCxnSpPr>
          <p:nvPr/>
        </p:nvCxnSpPr>
        <p:spPr>
          <a:xfrm flipV="1">
            <a:off x="5231527" y="2623356"/>
            <a:ext cx="380233" cy="1145470"/>
          </a:xfrm>
          <a:prstGeom prst="straightConnector1">
            <a:avLst/>
          </a:prstGeom>
          <a:ln w="25400">
            <a:solidFill>
              <a:srgbClr val="92D05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D9B270A-B921-6949-AB07-3043FE58D702}"/>
              </a:ext>
            </a:extLst>
          </p:cNvPr>
          <p:cNvSpPr txBox="1"/>
          <p:nvPr/>
        </p:nvSpPr>
        <p:spPr>
          <a:xfrm>
            <a:off x="3268739" y="5057518"/>
            <a:ext cx="5410200" cy="919401"/>
          </a:xfrm>
          <a:prstGeom prst="roundRec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A2M can be built (more cheaply) with TrInc, so TrInc can also achieve this</a:t>
            </a:r>
          </a:p>
        </p:txBody>
      </p:sp>
    </p:spTree>
    <p:extLst>
      <p:ext uri="{BB962C8B-B14F-4D97-AF65-F5344CB8AC3E}">
        <p14:creationId xmlns:p14="http://schemas.microsoft.com/office/powerpoint/2010/main" val="31273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616316">
            <a:off x="2368761" y="180388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Trusted hardware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1" y="1981200"/>
            <a:ext cx="581025" cy="1162050"/>
            <a:chOff x="0" y="0"/>
            <a:chExt cx="366" cy="732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3CA5F8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3CA5F8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A</a:t>
              </a: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791201" y="4114800"/>
            <a:ext cx="581025" cy="1162050"/>
            <a:chOff x="0" y="0"/>
            <a:chExt cx="366" cy="732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C0000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848601" y="1981200"/>
            <a:ext cx="581025" cy="1162050"/>
            <a:chOff x="0" y="0"/>
            <a:chExt cx="366" cy="732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pic>
        <p:nvPicPr>
          <p:cNvPr id="18" name="Picture 54" descr="3d1itajn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9064" y="1600200"/>
            <a:ext cx="1074737" cy="842962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895601"/>
            <a:ext cx="1738102" cy="482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616316">
            <a:off x="8091698" y="165148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" name="Picture 54" descr="3d1itajn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1" y="1447800"/>
            <a:ext cx="1074737" cy="842962"/>
          </a:xfrm>
          <a:prstGeom prst="rect">
            <a:avLst/>
          </a:prstGeom>
          <a:noFill/>
        </p:spPr>
      </p:pic>
      <p:pic>
        <p:nvPicPr>
          <p:cNvPr id="2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616316">
            <a:off x="5348498" y="561388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" name="Picture 54" descr="3d1itajn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1" y="5410200"/>
            <a:ext cx="1074737" cy="84296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581400" y="3048001"/>
            <a:ext cx="5029200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 Prevent equivocation</a:t>
            </a:r>
          </a:p>
        </p:txBody>
      </p:sp>
    </p:spTree>
    <p:extLst>
      <p:ext uri="{BB962C8B-B14F-4D97-AF65-F5344CB8AC3E}">
        <p14:creationId xmlns:p14="http://schemas.microsoft.com/office/powerpoint/2010/main" val="13242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04497 0.364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18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4" descr="3d1itaj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1" y="1752600"/>
            <a:ext cx="1074737" cy="842962"/>
          </a:xfrm>
          <a:prstGeom prst="rect">
            <a:avLst/>
          </a:prstGeom>
          <a:noFill/>
        </p:spPr>
      </p:pic>
      <p:sp>
        <p:nvSpPr>
          <p:cNvPr id="53" name="Vertical Scroll 52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ular Callout 59"/>
          <p:cNvSpPr/>
          <p:nvPr/>
        </p:nvSpPr>
        <p:spPr>
          <a:xfrm>
            <a:off x="5333937" y="21336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1" name="Rounded Rectangular Callout 60"/>
          <p:cNvSpPr/>
          <p:nvPr/>
        </p:nvSpPr>
        <p:spPr>
          <a:xfrm>
            <a:off x="5333937" y="2590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2" name="Rounded Rectangular Callout 61"/>
          <p:cNvSpPr/>
          <p:nvPr/>
        </p:nvSpPr>
        <p:spPr>
          <a:xfrm>
            <a:off x="5333937" y="3048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1026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447801"/>
            <a:ext cx="559850" cy="439725"/>
          </a:xfrm>
          <a:prstGeom prst="rect">
            <a:avLst/>
          </a:prstGeom>
          <a:noFill/>
        </p:spPr>
      </p:pic>
      <p:pic>
        <p:nvPicPr>
          <p:cNvPr id="16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905001"/>
            <a:ext cx="559850" cy="439725"/>
          </a:xfrm>
          <a:prstGeom prst="rect">
            <a:avLst/>
          </a:prstGeom>
          <a:noFill/>
        </p:spPr>
      </p:pic>
      <p:pic>
        <p:nvPicPr>
          <p:cNvPr id="17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905001"/>
            <a:ext cx="559850" cy="439725"/>
          </a:xfrm>
          <a:prstGeom prst="rect">
            <a:avLst/>
          </a:prstGeom>
          <a:noFill/>
        </p:spPr>
      </p:pic>
      <p:pic>
        <p:nvPicPr>
          <p:cNvPr id="8" name="Picture 54" descr="3d1itaj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1" y="4894275"/>
            <a:ext cx="1074737" cy="842962"/>
          </a:xfrm>
          <a:prstGeom prst="rect">
            <a:avLst/>
          </a:prstGeom>
          <a:noFill/>
        </p:spPr>
      </p:pic>
      <p:pic>
        <p:nvPicPr>
          <p:cNvPr id="9" name="Picture 54" descr="3d1itaj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1" y="4953000"/>
            <a:ext cx="1074737" cy="842962"/>
          </a:xfrm>
          <a:prstGeom prst="rect">
            <a:avLst/>
          </a:prstGeom>
          <a:noFill/>
        </p:spPr>
      </p:pic>
      <p:pic>
        <p:nvPicPr>
          <p:cNvPr id="10" name="Picture 54" descr="3d1itaj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1" y="1828800"/>
            <a:ext cx="1074737" cy="842962"/>
          </a:xfrm>
          <a:prstGeom prst="rect">
            <a:avLst/>
          </a:prstGeom>
          <a:noFill/>
        </p:spPr>
      </p:pic>
      <p:pic>
        <p:nvPicPr>
          <p:cNvPr id="24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4970476"/>
            <a:ext cx="559850" cy="439725"/>
          </a:xfrm>
          <a:prstGeom prst="rect">
            <a:avLst/>
          </a:prstGeom>
          <a:noFill/>
        </p:spPr>
      </p:pic>
      <p:pic>
        <p:nvPicPr>
          <p:cNvPr id="25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427676"/>
            <a:ext cx="559850" cy="439725"/>
          </a:xfrm>
          <a:prstGeom prst="rect">
            <a:avLst/>
          </a:prstGeom>
          <a:noFill/>
        </p:spPr>
      </p:pic>
      <p:pic>
        <p:nvPicPr>
          <p:cNvPr id="26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0" y="5427676"/>
            <a:ext cx="559850" cy="439725"/>
          </a:xfrm>
          <a:prstGeom prst="rect">
            <a:avLst/>
          </a:prstGeom>
          <a:noFill/>
        </p:spPr>
      </p:pic>
      <p:pic>
        <p:nvPicPr>
          <p:cNvPr id="65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5181601"/>
            <a:ext cx="559850" cy="439725"/>
          </a:xfrm>
          <a:prstGeom prst="rect">
            <a:avLst/>
          </a:prstGeom>
          <a:noFill/>
        </p:spPr>
      </p:pic>
      <p:pic>
        <p:nvPicPr>
          <p:cNvPr id="66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5638801"/>
            <a:ext cx="559850" cy="439725"/>
          </a:xfrm>
          <a:prstGeom prst="rect">
            <a:avLst/>
          </a:prstGeom>
          <a:noFill/>
        </p:spPr>
      </p:pic>
      <p:pic>
        <p:nvPicPr>
          <p:cNvPr id="67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5638801"/>
            <a:ext cx="559850" cy="439725"/>
          </a:xfrm>
          <a:prstGeom prst="rect">
            <a:avLst/>
          </a:prstGeom>
          <a:noFill/>
        </p:spPr>
      </p:pic>
      <p:pic>
        <p:nvPicPr>
          <p:cNvPr id="68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5150" y="1922476"/>
            <a:ext cx="559850" cy="439725"/>
          </a:xfrm>
          <a:prstGeom prst="rect">
            <a:avLst/>
          </a:prstGeom>
          <a:noFill/>
        </p:spPr>
      </p:pic>
      <p:pic>
        <p:nvPicPr>
          <p:cNvPr id="69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0350" y="2379676"/>
            <a:ext cx="559850" cy="439725"/>
          </a:xfrm>
          <a:prstGeom prst="rect">
            <a:avLst/>
          </a:prstGeom>
          <a:noFill/>
        </p:spPr>
      </p:pic>
      <p:pic>
        <p:nvPicPr>
          <p:cNvPr id="70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9950" y="2379676"/>
            <a:ext cx="559850" cy="439725"/>
          </a:xfrm>
          <a:prstGeom prst="rect">
            <a:avLst/>
          </a:prstGeom>
          <a:noFill/>
        </p:spPr>
      </p:pic>
      <p:sp>
        <p:nvSpPr>
          <p:cNvPr id="73" name="Cube 72"/>
          <p:cNvSpPr/>
          <p:nvPr/>
        </p:nvSpPr>
        <p:spPr>
          <a:xfrm>
            <a:off x="8229600" y="20574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Box 30"/>
          <p:cNvSpPr txBox="1">
            <a:spLocks noChangeArrowheads="1"/>
          </p:cNvSpPr>
          <p:nvPr/>
        </p:nvSpPr>
        <p:spPr bwMode="auto">
          <a:xfrm>
            <a:off x="4379914" y="18288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</a:t>
            </a:r>
          </a:p>
        </p:txBody>
      </p:sp>
      <p:sp>
        <p:nvSpPr>
          <p:cNvPr id="76" name="Text Box 30"/>
          <p:cNvSpPr txBox="1">
            <a:spLocks noChangeArrowheads="1"/>
          </p:cNvSpPr>
          <p:nvPr/>
        </p:nvSpPr>
        <p:spPr bwMode="auto">
          <a:xfrm>
            <a:off x="8189914" y="19050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B</a:t>
            </a:r>
          </a:p>
        </p:txBody>
      </p:sp>
      <p:sp>
        <p:nvSpPr>
          <p:cNvPr id="77" name="Text Box 30"/>
          <p:cNvSpPr txBox="1">
            <a:spLocks noChangeArrowheads="1"/>
          </p:cNvSpPr>
          <p:nvPr/>
        </p:nvSpPr>
        <p:spPr bwMode="auto">
          <a:xfrm>
            <a:off x="4151314" y="50292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C</a:t>
            </a:r>
          </a:p>
        </p:txBody>
      </p:sp>
      <p:sp>
        <p:nvSpPr>
          <p:cNvPr id="78" name="Text Box 30"/>
          <p:cNvSpPr txBox="1">
            <a:spLocks noChangeArrowheads="1"/>
          </p:cNvSpPr>
          <p:nvPr/>
        </p:nvSpPr>
        <p:spPr bwMode="auto">
          <a:xfrm>
            <a:off x="7961314" y="49530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D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4114800" y="1905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2" name="Vertical Scroll 71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ube 73"/>
          <p:cNvSpPr/>
          <p:nvPr/>
        </p:nvSpPr>
        <p:spPr>
          <a:xfrm>
            <a:off x="9220200" y="20574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Vertical Scroll 78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Vertical Scroll 79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Cube 80"/>
          <p:cNvSpPr/>
          <p:nvPr/>
        </p:nvSpPr>
        <p:spPr>
          <a:xfrm>
            <a:off x="8153400" y="20574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be 81"/>
          <p:cNvSpPr/>
          <p:nvPr/>
        </p:nvSpPr>
        <p:spPr>
          <a:xfrm>
            <a:off x="8153400" y="20574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ube 98"/>
          <p:cNvSpPr/>
          <p:nvPr/>
        </p:nvSpPr>
        <p:spPr>
          <a:xfrm>
            <a:off x="9448800" y="25146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ube 99"/>
          <p:cNvSpPr/>
          <p:nvPr/>
        </p:nvSpPr>
        <p:spPr>
          <a:xfrm>
            <a:off x="9448800" y="25146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ube 100"/>
          <p:cNvSpPr/>
          <p:nvPr/>
        </p:nvSpPr>
        <p:spPr>
          <a:xfrm>
            <a:off x="9448800" y="25146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ube 102"/>
          <p:cNvSpPr/>
          <p:nvPr/>
        </p:nvSpPr>
        <p:spPr>
          <a:xfrm>
            <a:off x="8915400" y="25146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ube 104"/>
          <p:cNvSpPr/>
          <p:nvPr/>
        </p:nvSpPr>
        <p:spPr>
          <a:xfrm>
            <a:off x="8839200" y="24384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ube 105"/>
          <p:cNvSpPr/>
          <p:nvPr/>
        </p:nvSpPr>
        <p:spPr>
          <a:xfrm>
            <a:off x="9220200" y="1981200"/>
            <a:ext cx="152400" cy="152400"/>
          </a:xfrm>
          <a:prstGeom prst="cub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ular Callout 43"/>
          <p:cNvSpPr/>
          <p:nvPr/>
        </p:nvSpPr>
        <p:spPr>
          <a:xfrm>
            <a:off x="5334000" y="35052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F7D7C58-62C5-B049-B4DC-941E5CD6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Background:  PeerReview</a:t>
            </a:r>
          </a:p>
        </p:txBody>
      </p:sp>
    </p:spTree>
    <p:extLst>
      <p:ext uri="{BB962C8B-B14F-4D97-AF65-F5344CB8AC3E}">
        <p14:creationId xmlns:p14="http://schemas.microsoft.com/office/powerpoint/2010/main" val="20260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2709 -0.1222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611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8008 -0.1268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634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111 L -0.19467 -0.1953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03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31146 0.037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1.11111E-6 L -0.44479 -0.0745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-37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44375 -0.0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87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40625 -0.0111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50625 -0.0641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321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53854 -0.0620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-3102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514E-17 7.40741E-7 L -0.56458 -0.0745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-312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53594 -0.1412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-706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46029 -0.071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361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-0.47031 -0.1268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4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5.55112E-17 L -0.49323 0.0078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3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2" grpId="3" animBg="1"/>
      <p:bldP spid="74" grpId="0" animBg="1"/>
      <p:bldP spid="74" grpId="1" animBg="1"/>
      <p:bldP spid="74" grpId="2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3" grpId="0" animBg="1"/>
      <p:bldP spid="103" grpId="1" animBg="1"/>
      <p:bldP spid="103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44" grpId="0" animBg="1"/>
      <p:bldP spid="4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3443497" y="1727680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54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1752600"/>
            <a:ext cx="1074737" cy="842962"/>
          </a:xfrm>
          <a:prstGeom prst="rect">
            <a:avLst/>
          </a:prstGeom>
          <a:noFill/>
        </p:spPr>
      </p:pic>
      <p:grpSp>
        <p:nvGrpSpPr>
          <p:cNvPr id="85" name="Group 84"/>
          <p:cNvGrpSpPr/>
          <p:nvPr/>
        </p:nvGrpSpPr>
        <p:grpSpPr>
          <a:xfrm>
            <a:off x="2514600" y="1447801"/>
            <a:ext cx="1169450" cy="896925"/>
            <a:chOff x="990600" y="1447800"/>
            <a:chExt cx="1169450" cy="896925"/>
          </a:xfrm>
        </p:grpSpPr>
        <p:pic>
          <p:nvPicPr>
            <p:cNvPr id="1026" name="Picture 2" descr="http://michelemiller.blogs.com/marketing_to_women/eye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400" y="1447800"/>
              <a:ext cx="559850" cy="439725"/>
            </a:xfrm>
            <a:prstGeom prst="rect">
              <a:avLst/>
            </a:prstGeom>
            <a:noFill/>
          </p:spPr>
        </p:pic>
        <p:pic>
          <p:nvPicPr>
            <p:cNvPr id="16" name="Picture 2" descr="http://michelemiller.blogs.com/marketing_to_women/eye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0600" y="1905000"/>
              <a:ext cx="559850" cy="439725"/>
            </a:xfrm>
            <a:prstGeom prst="rect">
              <a:avLst/>
            </a:prstGeom>
            <a:noFill/>
          </p:spPr>
        </p:pic>
        <p:pic>
          <p:nvPicPr>
            <p:cNvPr id="17" name="Picture 2" descr="http://michelemiller.blogs.com/marketing_to_women/eye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1905000"/>
              <a:ext cx="559850" cy="439725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PeerReview-TrInc is more efficient</a:t>
            </a:r>
            <a:endParaRPr lang="en-US" dirty="0"/>
          </a:p>
        </p:txBody>
      </p:sp>
      <p:pic>
        <p:nvPicPr>
          <p:cNvPr id="8" name="Picture 54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1" y="4894275"/>
            <a:ext cx="1074737" cy="842962"/>
          </a:xfrm>
          <a:prstGeom prst="rect">
            <a:avLst/>
          </a:prstGeom>
          <a:noFill/>
        </p:spPr>
      </p:pic>
      <p:pic>
        <p:nvPicPr>
          <p:cNvPr id="9" name="Picture 54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1" y="4953000"/>
            <a:ext cx="1074737" cy="842962"/>
          </a:xfrm>
          <a:prstGeom prst="rect">
            <a:avLst/>
          </a:prstGeom>
          <a:noFill/>
        </p:spPr>
      </p:pic>
      <p:pic>
        <p:nvPicPr>
          <p:cNvPr id="10" name="Picture 54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1" y="1828800"/>
            <a:ext cx="1074737" cy="842962"/>
          </a:xfrm>
          <a:prstGeom prst="rect">
            <a:avLst/>
          </a:prstGeom>
          <a:noFill/>
        </p:spPr>
      </p:pic>
      <p:pic>
        <p:nvPicPr>
          <p:cNvPr id="24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4970476"/>
            <a:ext cx="559850" cy="439725"/>
          </a:xfrm>
          <a:prstGeom prst="rect">
            <a:avLst/>
          </a:prstGeom>
          <a:noFill/>
        </p:spPr>
      </p:pic>
      <p:pic>
        <p:nvPicPr>
          <p:cNvPr id="25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5427676"/>
            <a:ext cx="559850" cy="439725"/>
          </a:xfrm>
          <a:prstGeom prst="rect">
            <a:avLst/>
          </a:prstGeom>
          <a:noFill/>
        </p:spPr>
      </p:pic>
      <p:pic>
        <p:nvPicPr>
          <p:cNvPr id="26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1600" y="5427676"/>
            <a:ext cx="559850" cy="439725"/>
          </a:xfrm>
          <a:prstGeom prst="rect">
            <a:avLst/>
          </a:prstGeom>
          <a:noFill/>
        </p:spPr>
      </p:pic>
      <p:pic>
        <p:nvPicPr>
          <p:cNvPr id="65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5181601"/>
            <a:ext cx="559850" cy="439725"/>
          </a:xfrm>
          <a:prstGeom prst="rect">
            <a:avLst/>
          </a:prstGeom>
          <a:noFill/>
        </p:spPr>
      </p:pic>
      <p:pic>
        <p:nvPicPr>
          <p:cNvPr id="66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5638801"/>
            <a:ext cx="559850" cy="439725"/>
          </a:xfrm>
          <a:prstGeom prst="rect">
            <a:avLst/>
          </a:prstGeom>
          <a:noFill/>
        </p:spPr>
      </p:pic>
      <p:pic>
        <p:nvPicPr>
          <p:cNvPr id="67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638801"/>
            <a:ext cx="559850" cy="439725"/>
          </a:xfrm>
          <a:prstGeom prst="rect">
            <a:avLst/>
          </a:prstGeom>
          <a:noFill/>
        </p:spPr>
      </p:pic>
      <p:pic>
        <p:nvPicPr>
          <p:cNvPr id="68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5150" y="1922476"/>
            <a:ext cx="559850" cy="439725"/>
          </a:xfrm>
          <a:prstGeom prst="rect">
            <a:avLst/>
          </a:prstGeom>
          <a:noFill/>
        </p:spPr>
      </p:pic>
      <p:pic>
        <p:nvPicPr>
          <p:cNvPr id="69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60350" y="2379676"/>
            <a:ext cx="559850" cy="439725"/>
          </a:xfrm>
          <a:prstGeom prst="rect">
            <a:avLst/>
          </a:prstGeom>
          <a:noFill/>
        </p:spPr>
      </p:pic>
      <p:pic>
        <p:nvPicPr>
          <p:cNvPr id="70" name="Picture 2" descr="http://michelemiller.blogs.com/marketing_to_women/ey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9950" y="2379676"/>
            <a:ext cx="559850" cy="439725"/>
          </a:xfrm>
          <a:prstGeom prst="rect">
            <a:avLst/>
          </a:prstGeom>
          <a:noFill/>
        </p:spPr>
      </p:pic>
      <p:sp>
        <p:nvSpPr>
          <p:cNvPr id="75" name="Text Box 30"/>
          <p:cNvSpPr txBox="1">
            <a:spLocks noChangeArrowheads="1"/>
          </p:cNvSpPr>
          <p:nvPr/>
        </p:nvSpPr>
        <p:spPr bwMode="auto">
          <a:xfrm>
            <a:off x="4379914" y="18288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</a:t>
            </a:r>
          </a:p>
        </p:txBody>
      </p:sp>
      <p:sp>
        <p:nvSpPr>
          <p:cNvPr id="76" name="Text Box 30"/>
          <p:cNvSpPr txBox="1">
            <a:spLocks noChangeArrowheads="1"/>
          </p:cNvSpPr>
          <p:nvPr/>
        </p:nvSpPr>
        <p:spPr bwMode="auto">
          <a:xfrm>
            <a:off x="8189914" y="19050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B</a:t>
            </a:r>
          </a:p>
        </p:txBody>
      </p:sp>
      <p:sp>
        <p:nvSpPr>
          <p:cNvPr id="77" name="Text Box 30"/>
          <p:cNvSpPr txBox="1">
            <a:spLocks noChangeArrowheads="1"/>
          </p:cNvSpPr>
          <p:nvPr/>
        </p:nvSpPr>
        <p:spPr bwMode="auto">
          <a:xfrm>
            <a:off x="4151314" y="50292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C</a:t>
            </a:r>
          </a:p>
        </p:txBody>
      </p:sp>
      <p:sp>
        <p:nvSpPr>
          <p:cNvPr id="78" name="Text Box 30"/>
          <p:cNvSpPr txBox="1">
            <a:spLocks noChangeArrowheads="1"/>
          </p:cNvSpPr>
          <p:nvPr/>
        </p:nvSpPr>
        <p:spPr bwMode="auto">
          <a:xfrm>
            <a:off x="7961314" y="4953000"/>
            <a:ext cx="344487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D</a:t>
            </a:r>
          </a:p>
        </p:txBody>
      </p:sp>
      <p:sp>
        <p:nvSpPr>
          <p:cNvPr id="72" name="Vertical Scroll 71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Vertical Scroll 78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Vertical Scroll 79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Vertical Scroll 47"/>
          <p:cNvSpPr/>
          <p:nvPr/>
        </p:nvSpPr>
        <p:spPr>
          <a:xfrm>
            <a:off x="4724400" y="18288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ounded Rectangular Callout 48"/>
          <p:cNvSpPr/>
          <p:nvPr/>
        </p:nvSpPr>
        <p:spPr>
          <a:xfrm>
            <a:off x="5334000" y="21336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0" name="Rounded Rectangular Callout 49"/>
          <p:cNvSpPr/>
          <p:nvPr/>
        </p:nvSpPr>
        <p:spPr>
          <a:xfrm>
            <a:off x="5334000" y="25908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ular Callout 50"/>
          <p:cNvSpPr/>
          <p:nvPr/>
        </p:nvSpPr>
        <p:spPr>
          <a:xfrm>
            <a:off x="5334000" y="3048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2" name="Curved Down Ribbon 51"/>
          <p:cNvSpPr/>
          <p:nvPr/>
        </p:nvSpPr>
        <p:spPr>
          <a:xfrm>
            <a:off x="5343042" y="24014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rved Down Ribbon 53"/>
          <p:cNvSpPr/>
          <p:nvPr/>
        </p:nvSpPr>
        <p:spPr>
          <a:xfrm>
            <a:off x="5334001" y="28586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rved Down Ribbon 54"/>
          <p:cNvSpPr/>
          <p:nvPr/>
        </p:nvSpPr>
        <p:spPr>
          <a:xfrm>
            <a:off x="5343042" y="33158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rved Down Ribbon 62"/>
          <p:cNvSpPr/>
          <p:nvPr/>
        </p:nvSpPr>
        <p:spPr>
          <a:xfrm>
            <a:off x="4114801" y="2209800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ular Callout 70"/>
          <p:cNvSpPr/>
          <p:nvPr/>
        </p:nvSpPr>
        <p:spPr>
          <a:xfrm>
            <a:off x="4114800" y="19050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3" name="Rounded Rectangular Callout 82"/>
          <p:cNvSpPr/>
          <p:nvPr/>
        </p:nvSpPr>
        <p:spPr>
          <a:xfrm>
            <a:off x="5334000" y="35052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4" name="Curved Down Ribbon 83"/>
          <p:cNvSpPr/>
          <p:nvPr/>
        </p:nvSpPr>
        <p:spPr>
          <a:xfrm>
            <a:off x="5343042" y="3773026"/>
            <a:ext cx="448159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90900" y="4267201"/>
            <a:ext cx="5410200" cy="919401"/>
          </a:xfrm>
          <a:prstGeom prst="roundRec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Reduces network overhead of </a:t>
            </a:r>
            <a:r>
              <a:rPr lang="en-US" sz="2400" dirty="0" err="1"/>
              <a:t>PeerReview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26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0092 -0.1888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75 -0.1256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62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111 L -0.23282 -0.1203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-657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52 -0.03403 L 0 0 Z " pathEditMode="relative" ptsTypes="AAA">
                                      <p:cBhvr>
                                        <p:cTn id="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31549 0.0016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1588 -0.007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2" grpId="3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63" grpId="0" animBg="1"/>
      <p:bldP spid="71" grpId="0" animBg="1"/>
      <p:bldP spid="71" grpId="1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TrInc has other applications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1524001"/>
            <a:ext cx="50292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BFT with fewer nodes and messages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4191001"/>
            <a:ext cx="54102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Reduce network overhead of </a:t>
            </a:r>
            <a:r>
              <a:rPr lang="en-US" sz="2400" dirty="0" err="1"/>
              <a:t>PeerReview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4953001"/>
            <a:ext cx="45720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Prevent </a:t>
            </a:r>
            <a:r>
              <a:rPr lang="en-US" sz="2400" dirty="0" err="1"/>
              <a:t>BitTorrent</a:t>
            </a:r>
            <a:r>
              <a:rPr lang="en-US" sz="2400" dirty="0"/>
              <a:t> under-reporting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2133601"/>
            <a:ext cx="28956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 digital signatures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2819401"/>
            <a:ext cx="34290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Untrusted</a:t>
            </a:r>
            <a:r>
              <a:rPr lang="en-US" sz="2400" dirty="0"/>
              <a:t> file server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581401"/>
            <a:ext cx="54102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Version control on </a:t>
            </a:r>
            <a:r>
              <a:rPr lang="en-US" sz="2400" dirty="0" err="1"/>
              <a:t>untrusted</a:t>
            </a:r>
            <a:r>
              <a:rPr lang="en-US" sz="2400" dirty="0"/>
              <a:t> servers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5638801"/>
            <a:ext cx="57150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Ensure DHT participants provide fresh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2200" y="2133601"/>
            <a:ext cx="28194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Prevent Sybil attacks</a:t>
            </a:r>
          </a:p>
        </p:txBody>
      </p:sp>
    </p:spTree>
    <p:extLst>
      <p:ext uri="{BB962C8B-B14F-4D97-AF65-F5344CB8AC3E}">
        <p14:creationId xmlns:p14="http://schemas.microsoft.com/office/powerpoint/2010/main" val="341272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2763581"/>
            <a:ext cx="3657600" cy="838200"/>
            <a:chOff x="2743200" y="3048000"/>
            <a:chExt cx="3657600" cy="838200"/>
          </a:xfrm>
        </p:grpSpPr>
        <p:sp>
          <p:nvSpPr>
            <p:cNvPr id="7" name="Right Arrow 6"/>
            <p:cNvSpPr/>
            <p:nvPr/>
          </p:nvSpPr>
          <p:spPr>
            <a:xfrm>
              <a:off x="2743200" y="3352800"/>
              <a:ext cx="3657600" cy="2286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43200" y="3657600"/>
              <a:ext cx="3657600" cy="2286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743200" y="3048000"/>
              <a:ext cx="3657600" cy="2286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4876800" y="2039681"/>
            <a:ext cx="2438400" cy="2286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Code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TrInc can use any protected module, i.e., data that’s only accessible via a small piece of code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29001" y="4706681"/>
            <a:ext cx="1074737" cy="1144340"/>
            <a:chOff x="4034631" y="4836319"/>
            <a:chExt cx="1074737" cy="1144340"/>
          </a:xfrm>
        </p:grpSpPr>
        <p:pic>
          <p:nvPicPr>
            <p:cNvPr id="10" name="Picture 54" descr="3d1itajn[1]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34631" y="5137697"/>
              <a:ext cx="1074737" cy="842962"/>
            </a:xfrm>
            <a:prstGeom prst="rect">
              <a:avLst/>
            </a:prstGeom>
            <a:noFill/>
          </p:spPr>
        </p:pic>
        <p:pic>
          <p:nvPicPr>
            <p:cNvPr id="13" name="Picture 2" descr="C:\Documents and Settings\lorch\Local Settings\Temporary Internet Files\Content.IE5\VFN33DEJ\MCj04359310000[1].wm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1000" y="4836319"/>
              <a:ext cx="762000" cy="602756"/>
            </a:xfrm>
            <a:prstGeom prst="rect">
              <a:avLst/>
            </a:prstGeom>
            <a:noFill/>
          </p:spPr>
        </p:pic>
      </p:grpSp>
      <p:sp>
        <p:nvSpPr>
          <p:cNvPr id="18" name="Rounded Rectangle 17"/>
          <p:cNvSpPr/>
          <p:nvPr/>
        </p:nvSpPr>
        <p:spPr>
          <a:xfrm>
            <a:off x="5219700" y="2706431"/>
            <a:ext cx="1752600" cy="1181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9" y="4767548"/>
            <a:ext cx="1219200" cy="104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47" y="4747162"/>
            <a:ext cx="1083958" cy="108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13" y="4777389"/>
            <a:ext cx="1372295" cy="102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95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SGX provides protected modules called </a:t>
            </a:r>
            <a:r>
              <a:rPr lang="en-US" i="1" dirty="0"/>
              <a:t>enclaves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1312" y="3204218"/>
            <a:ext cx="1219200" cy="8953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Code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78821" y="3197799"/>
            <a:ext cx="1219200" cy="9081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FAD175-1CBC-B047-986C-EF2A5BAC4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830" y="1981853"/>
            <a:ext cx="1372165" cy="953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45CF7-2B74-8447-BF77-9C905FD51E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6369" y="1811488"/>
            <a:ext cx="2304103" cy="1294613"/>
          </a:xfrm>
          <a:prstGeom prst="rect">
            <a:avLst/>
          </a:prstGeom>
        </p:spPr>
      </p:pic>
      <p:pic>
        <p:nvPicPr>
          <p:cNvPr id="22" name="Picture 2" descr="C:\Documents and Settings\lorch\Local Settings\Temporary Internet Files\Content.IE5\6SDI2PTU\MCj04339030000[1].png">
            <a:extLst>
              <a:ext uri="{FF2B5EF4-FFF2-40B4-BE49-F238E27FC236}">
                <a16:creationId xmlns:a16="http://schemas.microsoft.com/office/drawing/2014/main" id="{8A9422B1-6E86-C847-8310-18F226D5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2670" y="2598252"/>
            <a:ext cx="628650" cy="628650"/>
          </a:xfrm>
          <a:prstGeom prst="rect">
            <a:avLst/>
          </a:prstGeom>
          <a:noFill/>
        </p:spPr>
      </p:pic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8603CCD1-D22D-0145-B968-D8331C95B35A}"/>
              </a:ext>
            </a:extLst>
          </p:cNvPr>
          <p:cNvSpPr/>
          <p:nvPr/>
        </p:nvSpPr>
        <p:spPr>
          <a:xfrm>
            <a:off x="4360512" y="3517815"/>
            <a:ext cx="2718309" cy="268156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861F977-884D-8F4E-8883-7E8AC1D1F9B6}"/>
              </a:ext>
            </a:extLst>
          </p:cNvPr>
          <p:cNvSpPr/>
          <p:nvPr/>
        </p:nvSpPr>
        <p:spPr>
          <a:xfrm>
            <a:off x="7078821" y="3191380"/>
            <a:ext cx="1219200" cy="90818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bg1"/>
                </a:solidFill>
              </a:rPr>
              <a:t>#Q(9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F7ABF94E-D538-C94F-AD98-12EC8563DA26}"/>
              </a:ext>
            </a:extLst>
          </p:cNvPr>
          <p:cNvSpPr/>
          <p:nvPr/>
        </p:nvSpPr>
        <p:spPr>
          <a:xfrm>
            <a:off x="8074855" y="4346917"/>
            <a:ext cx="3391486" cy="1941341"/>
          </a:xfrm>
          <a:prstGeom prst="wedgeRoundRectCallout">
            <a:avLst>
              <a:gd name="adj1" fmla="val -40329"/>
              <a:gd name="adj2" fmla="val -788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Inaccessible to processes, operating system, hypervisor, peripherals, and even hardware probes</a:t>
            </a:r>
          </a:p>
        </p:txBody>
      </p:sp>
      <p:sp>
        <p:nvSpPr>
          <p:cNvPr id="30" name="Curved Down Ribbon 29">
            <a:extLst>
              <a:ext uri="{FF2B5EF4-FFF2-40B4-BE49-F238E27FC236}">
                <a16:creationId xmlns:a16="http://schemas.microsoft.com/office/drawing/2014/main" id="{ED380421-ADDC-E748-ADC6-961A777714EC}"/>
              </a:ext>
            </a:extLst>
          </p:cNvPr>
          <p:cNvSpPr/>
          <p:nvPr/>
        </p:nvSpPr>
        <p:spPr>
          <a:xfrm>
            <a:off x="2924153" y="4380450"/>
            <a:ext cx="1686490" cy="382414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quote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9F58EA16-FC8A-8542-B3CC-F30CFE05AE53}"/>
              </a:ext>
            </a:extLst>
          </p:cNvPr>
          <p:cNvSpPr/>
          <p:nvPr/>
        </p:nvSpPr>
        <p:spPr>
          <a:xfrm>
            <a:off x="1997613" y="5230684"/>
            <a:ext cx="4965894" cy="976894"/>
          </a:xfrm>
          <a:prstGeom prst="wedgeRoundRectCallout">
            <a:avLst>
              <a:gd name="adj1" fmla="val -14598"/>
              <a:gd name="adj2" fmla="val -80212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Attests that the code, running in an enclave, generated a certain message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57AC22-D333-EF48-A44D-80EC09B17765}"/>
              </a:ext>
            </a:extLst>
          </p:cNvPr>
          <p:cNvGrpSpPr/>
          <p:nvPr/>
        </p:nvGrpSpPr>
        <p:grpSpPr>
          <a:xfrm>
            <a:off x="302684" y="2982709"/>
            <a:ext cx="2895600" cy="628650"/>
            <a:chOff x="1143000" y="2190750"/>
            <a:chExt cx="2895600" cy="62865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0E31811-8569-F745-955E-216777AACB39}"/>
                </a:ext>
              </a:extLst>
            </p:cNvPr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35" name="Picture 2" descr="C:\Documents and Settings\lorch\Local Settings\Temporary Internet Files\Content.IE5\6SDI2PTU\MCj04339030000[1].png">
              <a:extLst>
                <a:ext uri="{FF2B5EF4-FFF2-40B4-BE49-F238E27FC236}">
                  <a16:creationId xmlns:a16="http://schemas.microsoft.com/office/drawing/2014/main" id="{1DFF673B-4CC3-8C43-ABE0-0AF4156D0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B5F0F2-DFC5-7F44-80C5-57E5F8AA29DC}"/>
              </a:ext>
            </a:extLst>
          </p:cNvPr>
          <p:cNvGrpSpPr/>
          <p:nvPr/>
        </p:nvGrpSpPr>
        <p:grpSpPr>
          <a:xfrm>
            <a:off x="302684" y="3611359"/>
            <a:ext cx="2895600" cy="628650"/>
            <a:chOff x="1143000" y="2819400"/>
            <a:chExt cx="2895600" cy="62865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269C39-B441-D343-9C46-0A4F2D55C5EE}"/>
                </a:ext>
              </a:extLst>
            </p:cNvPr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38" name="Picture 2" descr="C:\Documents and Settings\lorch\Local Settings\Temporary Internet Files\Content.IE5\6SDI2PTU\MCj04339030000[1].png">
              <a:extLst>
                <a:ext uri="{FF2B5EF4-FFF2-40B4-BE49-F238E27FC236}">
                  <a16:creationId xmlns:a16="http://schemas.microsoft.com/office/drawing/2014/main" id="{E8820F23-3C69-0941-B35B-898F16E27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B69A9A-EB2B-454C-B55F-878B446610E4}"/>
              </a:ext>
            </a:extLst>
          </p:cNvPr>
          <p:cNvSpPr/>
          <p:nvPr/>
        </p:nvSpPr>
        <p:spPr>
          <a:xfrm>
            <a:off x="3495579" y="1051535"/>
            <a:ext cx="7166484" cy="80664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BUT... TrInc needs non-volatile memory, which SGX provides but not with as strong protection</a:t>
            </a:r>
          </a:p>
        </p:txBody>
      </p:sp>
    </p:spTree>
    <p:extLst>
      <p:ext uri="{BB962C8B-B14F-4D97-AF65-F5344CB8AC3E}">
        <p14:creationId xmlns:p14="http://schemas.microsoft.com/office/powerpoint/2010/main" val="16898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30" grpId="0" animBg="1"/>
      <p:bldP spid="3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Equivocation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1" y="1981200"/>
            <a:ext cx="581025" cy="1162050"/>
            <a:chOff x="0" y="0"/>
            <a:chExt cx="366" cy="732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3CA5F8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3CA5F8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A</a:t>
              </a: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791201" y="4114800"/>
            <a:ext cx="581025" cy="1162050"/>
            <a:chOff x="0" y="0"/>
            <a:chExt cx="366" cy="732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C0000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848601" y="1981200"/>
            <a:ext cx="581025" cy="1162050"/>
            <a:chOff x="0" y="0"/>
            <a:chExt cx="366" cy="732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6" name="Rounded Rectangular Callout 25"/>
          <p:cNvSpPr/>
          <p:nvPr/>
        </p:nvSpPr>
        <p:spPr>
          <a:xfrm>
            <a:off x="4419600" y="3276600"/>
            <a:ext cx="1371600" cy="914400"/>
          </a:xfrm>
          <a:prstGeom prst="wedgeRoundRectCallout">
            <a:avLst>
              <a:gd name="adj1" fmla="val 43636"/>
              <a:gd name="adj2" fmla="val 6689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Operation #57 should be “Add 2”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6477000" y="3276600"/>
            <a:ext cx="1371600" cy="914400"/>
          </a:xfrm>
          <a:prstGeom prst="wedgeRoundRectCallout">
            <a:avLst>
              <a:gd name="adj1" fmla="val -47206"/>
              <a:gd name="adj2" fmla="val 67995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Operation #57 should be “Add 3”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1" y="5562601"/>
            <a:ext cx="338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Replicated state machine</a:t>
            </a:r>
          </a:p>
        </p:txBody>
      </p:sp>
    </p:spTree>
    <p:extLst>
      <p:ext uri="{BB962C8B-B14F-4D97-AF65-F5344CB8AC3E}">
        <p14:creationId xmlns:p14="http://schemas.microsoft.com/office/powerpoint/2010/main" val="35117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Equivocation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733801" y="1981200"/>
            <a:ext cx="581025" cy="1162050"/>
            <a:chOff x="0" y="0"/>
            <a:chExt cx="366" cy="732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3CA5F8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3CA5F8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A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5791201" y="4114800"/>
            <a:ext cx="581025" cy="1162050"/>
            <a:chOff x="0" y="0"/>
            <a:chExt cx="366" cy="732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C0000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7848601" y="1981200"/>
            <a:ext cx="581025" cy="1162050"/>
            <a:chOff x="0" y="0"/>
            <a:chExt cx="366" cy="732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4" name="Rounded Rectangular Callout 23"/>
          <p:cNvSpPr/>
          <p:nvPr/>
        </p:nvSpPr>
        <p:spPr>
          <a:xfrm>
            <a:off x="4419600" y="3276600"/>
            <a:ext cx="1371600" cy="914400"/>
          </a:xfrm>
          <a:prstGeom prst="wedgeRoundRectCallout">
            <a:avLst>
              <a:gd name="adj1" fmla="val 43636"/>
              <a:gd name="adj2" fmla="val 6689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vote for A to be the leader.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6477000" y="3276600"/>
            <a:ext cx="1371600" cy="914400"/>
          </a:xfrm>
          <a:prstGeom prst="wedgeRoundRectCallout">
            <a:avLst>
              <a:gd name="adj1" fmla="val -47206"/>
              <a:gd name="adj2" fmla="val 67995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vote for B to be the leader.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9462" y="5562601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Leader election</a:t>
            </a:r>
          </a:p>
        </p:txBody>
      </p:sp>
    </p:spTree>
    <p:extLst>
      <p:ext uri="{BB962C8B-B14F-4D97-AF65-F5344CB8AC3E}">
        <p14:creationId xmlns:p14="http://schemas.microsoft.com/office/powerpoint/2010/main" val="102996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Equivocation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1" y="1981200"/>
            <a:ext cx="581025" cy="1162050"/>
            <a:chOff x="0" y="0"/>
            <a:chExt cx="366" cy="732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3CA5F8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3CA5F8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A</a:t>
              </a: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791201" y="4114800"/>
            <a:ext cx="581025" cy="1162050"/>
            <a:chOff x="0" y="0"/>
            <a:chExt cx="366" cy="732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C0000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848601" y="1981200"/>
            <a:ext cx="581025" cy="1162050"/>
            <a:chOff x="0" y="0"/>
            <a:chExt cx="366" cy="732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6" name="Rounded Rectangular Callout 25"/>
          <p:cNvSpPr/>
          <p:nvPr/>
        </p:nvSpPr>
        <p:spPr>
          <a:xfrm>
            <a:off x="4419600" y="3276600"/>
            <a:ext cx="1371600" cy="914400"/>
          </a:xfrm>
          <a:prstGeom prst="wedgeRoundRectCallout">
            <a:avLst>
              <a:gd name="adj1" fmla="val 43636"/>
              <a:gd name="adj2" fmla="val 6689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Your edits to file F are confirmed.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6477000" y="3276600"/>
            <a:ext cx="1371600" cy="914400"/>
          </a:xfrm>
          <a:prstGeom prst="wedgeRoundRectCallout">
            <a:avLst>
              <a:gd name="adj1" fmla="val -47206"/>
              <a:gd name="adj2" fmla="val 67995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There’s no file named F.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19543" y="5562601"/>
            <a:ext cx="263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Distributed storage</a:t>
            </a:r>
          </a:p>
        </p:txBody>
      </p:sp>
    </p:spTree>
    <p:extLst>
      <p:ext uri="{BB962C8B-B14F-4D97-AF65-F5344CB8AC3E}">
        <p14:creationId xmlns:p14="http://schemas.microsoft.com/office/powerpoint/2010/main" val="305355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Equivocation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1" y="1981200"/>
            <a:ext cx="581025" cy="1162050"/>
            <a:chOff x="0" y="0"/>
            <a:chExt cx="366" cy="732"/>
          </a:xfrm>
        </p:grpSpPr>
        <p:sp>
          <p:nvSpPr>
            <p:cNvPr id="8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3CA5F8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3CA5F8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A</a:t>
              </a: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791201" y="4114800"/>
            <a:ext cx="581025" cy="1162050"/>
            <a:chOff x="0" y="0"/>
            <a:chExt cx="366" cy="732"/>
          </a:xfrm>
        </p:grpSpPr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C0000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848601" y="1981200"/>
            <a:ext cx="581025" cy="1162050"/>
            <a:chOff x="0" y="0"/>
            <a:chExt cx="366" cy="732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3" y="241"/>
              <a:ext cx="363" cy="491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7"/>
            <p:cNvSpPr>
              <a:spLocks/>
            </p:cNvSpPr>
            <p:nvPr/>
          </p:nvSpPr>
          <p:spPr bwMode="auto">
            <a:xfrm>
              <a:off x="0" y="0"/>
              <a:ext cx="362" cy="362"/>
            </a:xfrm>
            <a:prstGeom prst="ellipse">
              <a:avLst/>
            </a:prstGeom>
            <a:solidFill>
              <a:srgbClr val="00B050"/>
            </a:solidFill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2600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14601" y="5334001"/>
            <a:ext cx="761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Many more:  auctions, voting, digital currency, games, version control, secure DNS, DHTs, secure-origin BGP, etc.</a:t>
            </a:r>
          </a:p>
        </p:txBody>
      </p:sp>
    </p:spTree>
    <p:extLst>
      <p:ext uri="{BB962C8B-B14F-4D97-AF65-F5344CB8AC3E}">
        <p14:creationId xmlns:p14="http://schemas.microsoft.com/office/powerpoint/2010/main" val="164654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7757902" y="2037243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5319502" y="4042883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6316">
            <a:off x="2986298" y="2061683"/>
            <a:ext cx="45720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23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1" y="1833564"/>
            <a:ext cx="1074737" cy="842963"/>
          </a:xfrm>
          <a:prstGeom prst="rect">
            <a:avLst/>
          </a:prstGeom>
          <a:noFill/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3962400" y="1909765"/>
            <a:ext cx="304800" cy="461665"/>
          </a:xfrm>
          <a:prstGeom prst="rect">
            <a:avLst/>
          </a:prstGeom>
          <a:solidFill>
            <a:srgbClr val="C0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2" name="Picture 23" descr="3d1itaj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9264" y="1828801"/>
            <a:ext cx="1074737" cy="842963"/>
          </a:xfrm>
          <a:prstGeom prst="rect">
            <a:avLst/>
          </a:prstGeom>
          <a:noFill/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8763001" y="1909764"/>
            <a:ext cx="307975" cy="461665"/>
          </a:xfrm>
          <a:prstGeom prst="rect">
            <a:avLst/>
          </a:prstGeom>
          <a:solidFill>
            <a:srgbClr val="00B05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B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5638801" y="3886201"/>
            <a:ext cx="1074737" cy="842963"/>
            <a:chOff x="3886200" y="3957637"/>
            <a:chExt cx="1074737" cy="842963"/>
          </a:xfrm>
        </p:grpSpPr>
        <p:pic>
          <p:nvPicPr>
            <p:cNvPr id="15" name="Picture 14" descr="3d1itajn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6200" y="3957637"/>
              <a:ext cx="1074737" cy="842963"/>
            </a:xfrm>
            <a:prstGeom prst="rect">
              <a:avLst/>
            </a:prstGeom>
            <a:noFill/>
          </p:spPr>
        </p:pic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4532313" y="4033837"/>
              <a:ext cx="344487" cy="461665"/>
            </a:xfrm>
            <a:prstGeom prst="rect">
              <a:avLst/>
            </a:prstGeom>
            <a:solidFill>
              <a:srgbClr val="FFFF00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C</a:t>
              </a:r>
            </a:p>
          </p:txBody>
        </p:sp>
      </p:grpSp>
      <p:sp>
        <p:nvSpPr>
          <p:cNvPr id="17" name="Vertical Scroll 16"/>
          <p:cNvSpPr/>
          <p:nvPr/>
        </p:nvSpPr>
        <p:spPr>
          <a:xfrm>
            <a:off x="3733800" y="3657600"/>
            <a:ext cx="1600200" cy="2286000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4343400" y="39624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343400" y="43434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343400" y="47244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4" name="Vertical Scroll 23"/>
          <p:cNvSpPr/>
          <p:nvPr/>
        </p:nvSpPr>
        <p:spPr>
          <a:xfrm>
            <a:off x="2667000" y="2362200"/>
            <a:ext cx="533400" cy="609600"/>
          </a:xfrm>
          <a:prstGeom prst="verticalScroll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Vertical Scroll 24"/>
          <p:cNvSpPr/>
          <p:nvPr/>
        </p:nvSpPr>
        <p:spPr>
          <a:xfrm>
            <a:off x="7467600" y="2362200"/>
            <a:ext cx="533400" cy="609600"/>
          </a:xfrm>
          <a:prstGeom prst="verticalScroll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5943600" y="4043363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6" name="Rounded Rectangular Callout 35"/>
          <p:cNvSpPr/>
          <p:nvPr/>
        </p:nvSpPr>
        <p:spPr>
          <a:xfrm>
            <a:off x="5943600" y="4038600"/>
            <a:ext cx="457200" cy="228600"/>
          </a:xfrm>
          <a:prstGeom prst="wedgeRoundRectCallout">
            <a:avLst>
              <a:gd name="adj1" fmla="val -31944"/>
              <a:gd name="adj2" fmla="val 9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257800" y="4267200"/>
            <a:ext cx="381000" cy="533400"/>
            <a:chOff x="4114800" y="5867400"/>
            <a:chExt cx="381000" cy="533400"/>
          </a:xfrm>
        </p:grpSpPr>
        <p:sp>
          <p:nvSpPr>
            <p:cNvPr id="38" name="Vertical Scroll 37"/>
            <p:cNvSpPr/>
            <p:nvPr/>
          </p:nvSpPr>
          <p:spPr>
            <a:xfrm>
              <a:off x="4114800" y="5867400"/>
              <a:ext cx="381000" cy="381000"/>
            </a:xfrm>
            <a:prstGeom prst="verticalScroll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Curved Down Ribbon 36"/>
            <p:cNvSpPr/>
            <p:nvPr/>
          </p:nvSpPr>
          <p:spPr>
            <a:xfrm>
              <a:off x="4114800" y="6248400"/>
              <a:ext cx="381000" cy="152400"/>
            </a:xfrm>
            <a:prstGeom prst="ellipseRibb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urved Down Ribbon 29"/>
          <p:cNvSpPr/>
          <p:nvPr/>
        </p:nvSpPr>
        <p:spPr>
          <a:xfrm>
            <a:off x="5257800" y="4419600"/>
            <a:ext cx="381000" cy="152400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3A9F69D-983A-FA43-AB85-B0A36770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Trusted hardware can prevent equivocation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22C06A-DFD4-D347-AD80-D65C0F624BCE}"/>
              </a:ext>
            </a:extLst>
          </p:cNvPr>
          <p:cNvSpPr/>
          <p:nvPr/>
        </p:nvSpPr>
        <p:spPr>
          <a:xfrm>
            <a:off x="8229600" y="3791892"/>
            <a:ext cx="2876550" cy="2017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TrInc keeps its log outside the trusted hardware</a:t>
            </a:r>
          </a:p>
          <a:p>
            <a:pPr algn="ctr"/>
            <a:endParaRPr lang="en-US"/>
          </a:p>
          <a:p>
            <a:pPr algn="ctr"/>
            <a:r>
              <a:rPr lang="en-US"/>
              <a:t>Trusted hardware is just a counter and a key</a:t>
            </a:r>
          </a:p>
        </p:txBody>
      </p:sp>
    </p:spTree>
    <p:extLst>
      <p:ext uri="{BB962C8B-B14F-4D97-AF65-F5344CB8AC3E}">
        <p14:creationId xmlns:p14="http://schemas.microsoft.com/office/powerpoint/2010/main" val="407429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75 -0.0055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29154 -0.296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-1481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333 0.01366 L 0.35278 -0.29745 " pathEditMode="relative" ptsTypes="AAA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25183 -0.3317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6" grpId="1" animBg="1"/>
      <p:bldP spid="26" grpId="2" animBg="1"/>
      <p:bldP spid="36" grpId="0" animBg="1"/>
      <p:bldP spid="36" grpId="1" animBg="1"/>
      <p:bldP spid="30" grpId="0" animBg="1"/>
      <p:bldP spid="30" grpId="1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4600" y="2057400"/>
            <a:ext cx="7086600" cy="3200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2400" dirty="0">
                <a:solidFill>
                  <a:schemeClr val="tx1"/>
                </a:solidFill>
              </a:rPr>
              <a:t>Trinket state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Trinket specification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667000" y="2190750"/>
            <a:ext cx="2895600" cy="628650"/>
            <a:chOff x="1143000" y="2190750"/>
            <a:chExt cx="2895600" cy="628650"/>
          </a:xfrm>
        </p:grpSpPr>
        <p:sp>
          <p:nvSpPr>
            <p:cNvPr id="8" name="Rectangle 7"/>
            <p:cNvSpPr/>
            <p:nvPr/>
          </p:nvSpPr>
          <p:spPr>
            <a:xfrm>
              <a:off x="1143000" y="22098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Private key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priv</a:t>
              </a:r>
              <a:r>
                <a:rPr lang="en-US" sz="2400" dirty="0"/>
                <a:t>)</a:t>
              </a:r>
            </a:p>
          </p:txBody>
        </p:sp>
        <p:pic>
          <p:nvPicPr>
            <p:cNvPr id="33794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190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2667000" y="2819400"/>
            <a:ext cx="2895600" cy="628650"/>
            <a:chOff x="1143000" y="2819400"/>
            <a:chExt cx="2895600" cy="628650"/>
          </a:xfrm>
        </p:grpSpPr>
        <p:sp>
          <p:nvSpPr>
            <p:cNvPr id="11" name="Rectangle 10"/>
            <p:cNvSpPr/>
            <p:nvPr/>
          </p:nvSpPr>
          <p:spPr>
            <a:xfrm>
              <a:off x="1143000" y="2895600"/>
              <a:ext cx="2895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Public key (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pub</a:t>
              </a:r>
              <a:r>
                <a:rPr lang="en-US" sz="2400" dirty="0"/>
                <a:t>)</a:t>
              </a:r>
            </a:p>
          </p:txBody>
        </p:sp>
        <p:pic>
          <p:nvPicPr>
            <p:cNvPr id="18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81940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2667000" y="2895600"/>
            <a:ext cx="2895600" cy="990600"/>
            <a:chOff x="1295400" y="4114800"/>
            <a:chExt cx="2895600" cy="990600"/>
          </a:xfrm>
        </p:grpSpPr>
        <p:sp>
          <p:nvSpPr>
            <p:cNvPr id="12" name="Rectangle 11"/>
            <p:cNvSpPr/>
            <p:nvPr/>
          </p:nvSpPr>
          <p:spPr>
            <a:xfrm>
              <a:off x="1295400" y="4114800"/>
              <a:ext cx="2895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Public key certificate (</a:t>
              </a:r>
              <a:r>
                <a:rPr lang="en-US" sz="2400" i="1" dirty="0" err="1"/>
                <a:t>K</a:t>
              </a:r>
              <a:r>
                <a:rPr lang="en-US" sz="2400" i="1" baseline="-25000" dirty="0" err="1"/>
                <a:t>pub</a:t>
              </a:r>
              <a:r>
                <a:rPr lang="en-US" sz="2400" dirty="0"/>
                <a:t>, </a:t>
              </a:r>
              <a:r>
                <a:rPr lang="en-US" sz="2400" dirty="0">
                  <a:latin typeface="Brush Script MT" pitchFamily="66" charset="0"/>
                </a:rPr>
                <a:t>A</a:t>
              </a:r>
              <a:r>
                <a:rPr lang="en-US" sz="2400" dirty="0"/>
                <a:t>)</a:t>
              </a:r>
            </a:p>
          </p:txBody>
        </p:sp>
        <p:sp>
          <p:nvSpPr>
            <p:cNvPr id="13" name="Curved Down Ribbon 12"/>
            <p:cNvSpPr/>
            <p:nvPr/>
          </p:nvSpPr>
          <p:spPr>
            <a:xfrm>
              <a:off x="3276600" y="4572000"/>
              <a:ext cx="533400" cy="152400"/>
            </a:xfrm>
            <a:prstGeom prst="ellipseRibbo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rved Down Ribbon 13"/>
            <p:cNvSpPr/>
            <p:nvPr/>
          </p:nvSpPr>
          <p:spPr>
            <a:xfrm>
              <a:off x="3429000" y="4648200"/>
              <a:ext cx="533400" cy="152400"/>
            </a:xfrm>
            <a:prstGeom prst="ellipseRibbon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rved Down Ribbon 14"/>
            <p:cNvSpPr/>
            <p:nvPr/>
          </p:nvSpPr>
          <p:spPr>
            <a:xfrm>
              <a:off x="3581400" y="4724400"/>
              <a:ext cx="533400" cy="152400"/>
            </a:xfrm>
            <a:prstGeom prst="ellipseRibb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C:\Documents and Settings\lorch\Local Settings\Temporary Internet Files\Content.IE5\6SDI2PTU\MCj0433903000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476750"/>
              <a:ext cx="628650" cy="628650"/>
            </a:xfrm>
            <a:prstGeom prst="rect">
              <a:avLst/>
            </a:prstGeom>
            <a:noFill/>
          </p:spPr>
        </p:pic>
      </p:grpSp>
      <p:grpSp>
        <p:nvGrpSpPr>
          <p:cNvPr id="29" name="Group 28"/>
          <p:cNvGrpSpPr/>
          <p:nvPr/>
        </p:nvGrpSpPr>
        <p:grpSpPr>
          <a:xfrm>
            <a:off x="2667000" y="3733800"/>
            <a:ext cx="2990850" cy="1085850"/>
            <a:chOff x="1143000" y="3733800"/>
            <a:chExt cx="2990850" cy="1085850"/>
          </a:xfrm>
        </p:grpSpPr>
        <p:sp>
          <p:nvSpPr>
            <p:cNvPr id="27" name="Rectangle 26"/>
            <p:cNvSpPr/>
            <p:nvPr/>
          </p:nvSpPr>
          <p:spPr>
            <a:xfrm>
              <a:off x="1143000" y="3962400"/>
              <a:ext cx="28956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Cryptographic processing</a:t>
              </a:r>
            </a:p>
          </p:txBody>
        </p:sp>
        <p:pic>
          <p:nvPicPr>
            <p:cNvPr id="33795" name="Picture 3" descr="C:\Documents and Settings\lorch\Local Settings\Temporary Internet Files\Content.IE5\9ACB9EX6\MCj04339050000[1]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3733800"/>
              <a:ext cx="1085850" cy="108585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429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1108</Words>
  <Application>Microsoft Macintosh PowerPoint</Application>
  <PresentationFormat>Widescreen</PresentationFormat>
  <Paragraphs>403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Brush Script MT</vt:lpstr>
      <vt:lpstr>Arial</vt:lpstr>
      <vt:lpstr>Calibri</vt:lpstr>
      <vt:lpstr>Calibri Light</vt:lpstr>
      <vt:lpstr>Courier New</vt:lpstr>
      <vt:lpstr>Gill Sans</vt:lpstr>
      <vt:lpstr>OCRB</vt:lpstr>
      <vt:lpstr>Office Theme</vt:lpstr>
      <vt:lpstr>Byzantine-fault-tolerant distributed logging</vt:lpstr>
      <vt:lpstr>Trust in distributed systems</vt:lpstr>
      <vt:lpstr>Trusted hardware</vt:lpstr>
      <vt:lpstr>Equivocation</vt:lpstr>
      <vt:lpstr>Equivocation</vt:lpstr>
      <vt:lpstr>Equivocation</vt:lpstr>
      <vt:lpstr>Equivocation</vt:lpstr>
      <vt:lpstr>Trusted hardware can prevent equivocation</vt:lpstr>
      <vt:lpstr>Trinket specification</vt:lpstr>
      <vt:lpstr>Trinket specification</vt:lpstr>
      <vt:lpstr>Trinket specification</vt:lpstr>
      <vt:lpstr>Trinket specification</vt:lpstr>
      <vt:lpstr>Trinket specification</vt:lpstr>
      <vt:lpstr>TrInc specification</vt:lpstr>
      <vt:lpstr>How attestations can be used</vt:lpstr>
      <vt:lpstr>Dealing with power failures</vt:lpstr>
      <vt:lpstr>PowerPoint Presentation</vt:lpstr>
      <vt:lpstr>Dealing with power failures</vt:lpstr>
      <vt:lpstr>Dealing with power failures</vt:lpstr>
      <vt:lpstr>Dealing with power failures</vt:lpstr>
      <vt:lpstr>Dealing with power failures</vt:lpstr>
      <vt:lpstr>PowerPoint Presentation</vt:lpstr>
      <vt:lpstr>Dealing with power failures</vt:lpstr>
      <vt:lpstr>Symmetric keys</vt:lpstr>
      <vt:lpstr>Symmetric keys</vt:lpstr>
      <vt:lpstr>Symmetric keys</vt:lpstr>
      <vt:lpstr>PBFT requires 3f+1 nodes</vt:lpstr>
      <vt:lpstr>A2M lets PBFT use only 2f+1 nodes...</vt:lpstr>
      <vt:lpstr>A2M lets PBFT use only 2f+1 nodes by logging replica messages</vt:lpstr>
      <vt:lpstr>Background:  PeerReview</vt:lpstr>
      <vt:lpstr>PeerReview-TrInc is more efficient</vt:lpstr>
      <vt:lpstr>TrInc has other applications</vt:lpstr>
      <vt:lpstr>TrInc can use any protected module, i.e., data that’s only accessible via a small piece of code</vt:lpstr>
      <vt:lpstr>SGX provides protected modules called enclaves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67</cp:revision>
  <dcterms:created xsi:type="dcterms:W3CDTF">2019-02-12T01:29:27Z</dcterms:created>
  <dcterms:modified xsi:type="dcterms:W3CDTF">2019-04-21T18:19:24Z</dcterms:modified>
</cp:coreProperties>
</file>