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7" r:id="rId3"/>
    <p:sldId id="292" r:id="rId4"/>
    <p:sldId id="290" r:id="rId5"/>
    <p:sldId id="37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y Lorch" initials="JL" lastIdx="1" clrIdx="0">
    <p:extLst>
      <p:ext uri="{19B8F6BF-5375-455C-9EA6-DF929625EA0E}">
        <p15:presenceInfo xmlns:p15="http://schemas.microsoft.com/office/powerpoint/2012/main" userId="Jay Lor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82"/>
    <p:restoredTop sz="94470"/>
  </p:normalViewPr>
  <p:slideViewPr>
    <p:cSldViewPr snapToGrid="0" snapToObjects="1">
      <p:cViewPr varScale="1">
        <p:scale>
          <a:sx n="146" d="100"/>
          <a:sy n="146" d="100"/>
        </p:scale>
        <p:origin x="18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0F62-F3F2-DD4C-AFD7-D714D0C0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9DDBC-D51B-6A48-8E11-5608ACA7D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88E1-15C6-5F4D-B412-9642F6D8A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8F4C-FA54-8F44-A77F-F402B27B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E728-CF46-B346-8CC1-26C1B84B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1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377E-BDB5-2247-B583-9A203B43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18791-6CBE-D24A-8706-7F5601EDB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5EF52-6D28-CC45-9960-B5C3492B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99A64-3B57-7146-B0A5-AC75AE67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6347A-B8D6-7C45-81C6-56759454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5D03C-0A06-334D-ABFC-C406B334E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F893F-7DAF-8C42-B177-A60D08C19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1F30C-8E90-934F-8AB4-3620B7E2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28701-7C22-5C46-BCBB-FAEC51E3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922FB-3E5F-C549-A8F8-8C88D93D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A8BB-35CE-7441-AC1B-60C1D34D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40D34-D7D6-E44C-877C-DB53F912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835D9-341B-894A-A671-E1F156CC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F2D5-277A-C843-81D5-EBAE46C9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DD97-0C16-8947-8040-D0D506FD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5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6BBE-E82D-4541-AB09-44BE3767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0137B-98BC-054B-9483-0D296423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651A7-37B6-9A4F-89FC-3A30590C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A80D-1B2C-F841-BD60-0C2ED9D7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9C910-0C1F-7A49-98DB-59456F33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5F06-4CCD-2541-8327-2CAC8026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58F8-6F97-5C4C-9E33-5CAC3EB20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8FB75-5588-044B-943C-00E764AAC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3ADB0-5764-A94A-99D1-824CD1D9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5C6ED-4E54-D546-BE16-B21DD5B4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5C8E6-D009-0C47-BED5-7BDC54B0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2B0B-902D-D64C-A4D1-AD7D02AB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8EC7A-8E73-7A4A-84B9-BC263D2AD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61187-3363-0D4F-B23C-06D10D165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6945-1C30-464B-A2E1-6427005D1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9CC84-4A13-AA45-9301-51CDBC153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C96D5-1AE7-3C4F-A5F7-A1B4EC3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CDEDC-D2EA-AC4A-BB8F-E7CA76C7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E9025-7B45-A642-AABD-8C9841AD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5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F5A2-A159-0F42-81D9-C8D6914F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915E3-DB0E-494D-AC6C-6D83541C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92C7A-451A-504F-A56F-43D865D2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9B50-A0D6-5440-96F7-24A4E761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E722A-18A3-524A-8033-1F7E0F99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FB570-B352-3547-B5B3-A3D71F1C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C9BE7-C8C8-1042-8918-A1A86388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30B1-3A6C-8A48-A2D2-365E4EE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7BCC2-88AA-8445-82CE-A52FAD22B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59A33-E16E-7C4D-B2C1-778054887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CF33D-B2EA-5C47-BEF9-ABF396A7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E9C8D-15FD-454C-B09D-7AB8FB82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FF4E5-7E52-E14F-9828-E49143A4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8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B87A-5488-6D4A-99E9-12904005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345E0-74E8-BC46-93BC-8E7F65045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0C8E7-EA93-454E-A14A-05CED6A9F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D92D1-8BAB-2242-8564-E81E6377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51A28-8BEE-4546-8540-DC316259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40433-CD88-434C-BB82-3D9A842D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0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3576AF-F531-A044-802D-99501C1D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0FA4-C7FD-054D-8697-BC9FFCBC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A919-5F07-F245-AF9B-19834E5D7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EE49D-2211-FA4B-A86B-76F3E6C5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3CB-6B38-9A4E-8309-7A75FB2F8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DF4E-EB22-1A43-AB0B-C2F00CD27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Byzantine-fault-tolerant file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2128A9-DD94-B14F-9CC2-7D35AE4CEB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CSE 552</a:t>
            </a:r>
          </a:p>
          <a:p>
            <a:r>
              <a:rPr lang="en-US" i="1"/>
              <a:t>preparation for reading</a:t>
            </a:r>
          </a:p>
        </p:txBody>
      </p:sp>
    </p:spTree>
    <p:extLst>
      <p:ext uri="{BB962C8B-B14F-4D97-AF65-F5344CB8AC3E}">
        <p14:creationId xmlns:p14="http://schemas.microsoft.com/office/powerpoint/2010/main" val="3131920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92DED-01DC-DB45-8D56-4A1D6F280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Leases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C16C4A-5E40-D94D-8D44-EBDC70089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868" y="2993765"/>
            <a:ext cx="641809" cy="641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A1376-C364-2146-8966-E98DB8571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1" t="40598" r="7638" b="36488"/>
          <a:stretch/>
        </p:blipFill>
        <p:spPr>
          <a:xfrm>
            <a:off x="1358047" y="4319001"/>
            <a:ext cx="895545" cy="1818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E388B2C-4A1D-3442-A874-ADD7DC5C7FA9}"/>
              </a:ext>
            </a:extLst>
          </p:cNvPr>
          <p:cNvCxnSpPr/>
          <p:nvPr/>
        </p:nvCxnSpPr>
        <p:spPr>
          <a:xfrm>
            <a:off x="2666213" y="3320723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35690B-0E85-DC4D-9DE3-660131574E5B}"/>
              </a:ext>
            </a:extLst>
          </p:cNvPr>
          <p:cNvCxnSpPr/>
          <p:nvPr/>
        </p:nvCxnSpPr>
        <p:spPr>
          <a:xfrm>
            <a:off x="2690566" y="4348451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4C9516D-CE55-4347-9B3E-0285953335B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65868" y="1951665"/>
            <a:ext cx="641809" cy="64180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280D63E-9F75-EF4E-B27B-68359188CF73}"/>
              </a:ext>
            </a:extLst>
          </p:cNvPr>
          <p:cNvCxnSpPr/>
          <p:nvPr/>
        </p:nvCxnSpPr>
        <p:spPr>
          <a:xfrm>
            <a:off x="2666213" y="2292994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74AA9E1-8ADF-9E4B-AA31-9C18ED1A3C1F}"/>
              </a:ext>
            </a:extLst>
          </p:cNvPr>
          <p:cNvGrpSpPr/>
          <p:nvPr/>
        </p:nvGrpSpPr>
        <p:grpSpPr>
          <a:xfrm>
            <a:off x="2559985" y="3331676"/>
            <a:ext cx="1276417" cy="2182074"/>
            <a:chOff x="2559985" y="3331676"/>
            <a:chExt cx="1276417" cy="2182074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8CBD785-0156-0A4D-B350-7545918DB4A6}"/>
                </a:ext>
              </a:extLst>
            </p:cNvPr>
            <p:cNvCxnSpPr/>
            <p:nvPr/>
          </p:nvCxnSpPr>
          <p:spPr>
            <a:xfrm>
              <a:off x="2963278" y="3331676"/>
              <a:ext cx="584462" cy="103378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Vertical Scroll 25">
              <a:extLst>
                <a:ext uri="{FF2B5EF4-FFF2-40B4-BE49-F238E27FC236}">
                  <a16:creationId xmlns:a16="http://schemas.microsoft.com/office/drawing/2014/main" id="{693974D1-D8DB-DF4E-949C-C8A1F5CDA998}"/>
                </a:ext>
              </a:extLst>
            </p:cNvPr>
            <p:cNvSpPr/>
            <p:nvPr/>
          </p:nvSpPr>
          <p:spPr>
            <a:xfrm>
              <a:off x="2559985" y="4459583"/>
              <a:ext cx="1276417" cy="1054167"/>
            </a:xfrm>
            <a:prstGeom prst="verticalScroll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read</a:t>
              </a:r>
            </a:p>
            <a:p>
              <a:pPr algn="ctr"/>
              <a:r>
                <a:rPr lang="en-US"/>
                <a:t>/usr/foo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867196-F9F7-6141-A72F-DCC0D3E6B26F}"/>
              </a:ext>
            </a:extLst>
          </p:cNvPr>
          <p:cNvGrpSpPr/>
          <p:nvPr/>
        </p:nvGrpSpPr>
        <p:grpSpPr>
          <a:xfrm>
            <a:off x="5004040" y="2302374"/>
            <a:ext cx="1881720" cy="2845060"/>
            <a:chOff x="5004040" y="2302374"/>
            <a:chExt cx="1881720" cy="2845060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DCE31B4-DA2C-504C-B5ED-9665CC1D9A61}"/>
                </a:ext>
              </a:extLst>
            </p:cNvPr>
            <p:cNvCxnSpPr>
              <a:cxnSpLocks/>
            </p:cNvCxnSpPr>
            <p:nvPr/>
          </p:nvCxnSpPr>
          <p:spPr>
            <a:xfrm>
              <a:off x="5004040" y="2302374"/>
              <a:ext cx="1389868" cy="20554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Vertical Scroll 31">
              <a:extLst>
                <a:ext uri="{FF2B5EF4-FFF2-40B4-BE49-F238E27FC236}">
                  <a16:creationId xmlns:a16="http://schemas.microsoft.com/office/drawing/2014/main" id="{6C4B1D3A-D1E3-5D40-AD7B-3D35A405A961}"/>
                </a:ext>
              </a:extLst>
            </p:cNvPr>
            <p:cNvSpPr/>
            <p:nvPr/>
          </p:nvSpPr>
          <p:spPr>
            <a:xfrm>
              <a:off x="5441887" y="4446688"/>
              <a:ext cx="1443873" cy="700746"/>
            </a:xfrm>
            <a:prstGeom prst="verticalScroll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write /usr/foo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55C4FD-2E5D-D440-A8C3-FC3D5CFEA655}"/>
              </a:ext>
            </a:extLst>
          </p:cNvPr>
          <p:cNvGrpSpPr/>
          <p:nvPr/>
        </p:nvGrpSpPr>
        <p:grpSpPr>
          <a:xfrm>
            <a:off x="3836402" y="3311344"/>
            <a:ext cx="1571230" cy="2189510"/>
            <a:chOff x="3836402" y="3311344"/>
            <a:chExt cx="1571230" cy="218951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57621DB-79E4-6E47-AFD6-057069CD3A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6054" y="3311344"/>
              <a:ext cx="635130" cy="1037107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Vertical Scroll 37">
              <a:extLst>
                <a:ext uri="{FF2B5EF4-FFF2-40B4-BE49-F238E27FC236}">
                  <a16:creationId xmlns:a16="http://schemas.microsoft.com/office/drawing/2014/main" id="{B00286C7-B2B2-724E-BE32-FCCD94A06E5C}"/>
                </a:ext>
              </a:extLst>
            </p:cNvPr>
            <p:cNvSpPr/>
            <p:nvPr/>
          </p:nvSpPr>
          <p:spPr>
            <a:xfrm>
              <a:off x="3836402" y="4446687"/>
              <a:ext cx="1571230" cy="1054167"/>
            </a:xfrm>
            <a:prstGeom prst="verticalScroll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contents of</a:t>
              </a:r>
            </a:p>
            <a:p>
              <a:pPr algn="ctr"/>
              <a:r>
                <a:rPr lang="en-US"/>
                <a:t>/usr/foo + lease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E79FBCF-3E92-7B42-856B-30B08AC576FB}"/>
              </a:ext>
            </a:extLst>
          </p:cNvPr>
          <p:cNvGrpSpPr/>
          <p:nvPr/>
        </p:nvGrpSpPr>
        <p:grpSpPr>
          <a:xfrm>
            <a:off x="4592594" y="1690687"/>
            <a:ext cx="4688434" cy="4794954"/>
            <a:chOff x="4592594" y="1690687"/>
            <a:chExt cx="4688434" cy="4794954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454F676-0288-E649-9C08-2E90F7497C7E}"/>
                </a:ext>
              </a:extLst>
            </p:cNvPr>
            <p:cNvCxnSpPr>
              <a:cxnSpLocks/>
            </p:cNvCxnSpPr>
            <p:nvPr/>
          </p:nvCxnSpPr>
          <p:spPr>
            <a:xfrm>
              <a:off x="4592594" y="6184540"/>
              <a:ext cx="4688434" cy="0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09A84C8-9B6B-1D4E-92AD-C7327E5C5883}"/>
                </a:ext>
              </a:extLst>
            </p:cNvPr>
            <p:cNvCxnSpPr/>
            <p:nvPr/>
          </p:nvCxnSpPr>
          <p:spPr>
            <a:xfrm>
              <a:off x="4592594" y="1690688"/>
              <a:ext cx="0" cy="4794953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91D85DA-9B1A-4245-A3C4-9028B0A5329B}"/>
                </a:ext>
              </a:extLst>
            </p:cNvPr>
            <p:cNvCxnSpPr/>
            <p:nvPr/>
          </p:nvCxnSpPr>
          <p:spPr>
            <a:xfrm>
              <a:off x="9281028" y="1690687"/>
              <a:ext cx="0" cy="4794953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E89688-CDE5-0649-865E-BC1033697602}"/>
                </a:ext>
              </a:extLst>
            </p:cNvPr>
            <p:cNvSpPr txBox="1"/>
            <p:nvPr/>
          </p:nvSpPr>
          <p:spPr>
            <a:xfrm>
              <a:off x="6324806" y="5825094"/>
              <a:ext cx="15054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</a:rPr>
                <a:t>lease term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672CEFC-8A1D-F34C-80BE-C5863BBF5405}"/>
              </a:ext>
            </a:extLst>
          </p:cNvPr>
          <p:cNvGrpSpPr/>
          <p:nvPr/>
        </p:nvGrpSpPr>
        <p:grpSpPr>
          <a:xfrm>
            <a:off x="6043405" y="2292994"/>
            <a:ext cx="1477742" cy="3394826"/>
            <a:chOff x="6043405" y="2292994"/>
            <a:chExt cx="1477742" cy="3394826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7354B63-5A8B-AD40-9FFA-EF852A3F47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4771" y="2292994"/>
              <a:ext cx="1046376" cy="2055457"/>
            </a:xfrm>
            <a:prstGeom prst="straightConnector1">
              <a:avLst/>
            </a:prstGeom>
            <a:ln>
              <a:solidFill>
                <a:srgbClr val="7030A0"/>
              </a:solidFill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Vertical Scroll 42">
              <a:extLst>
                <a:ext uri="{FF2B5EF4-FFF2-40B4-BE49-F238E27FC236}">
                  <a16:creationId xmlns:a16="http://schemas.microsoft.com/office/drawing/2014/main" id="{C9959B58-900D-084A-B016-E385F8FD8D7E}"/>
                </a:ext>
              </a:extLst>
            </p:cNvPr>
            <p:cNvSpPr/>
            <p:nvPr/>
          </p:nvSpPr>
          <p:spPr>
            <a:xfrm>
              <a:off x="6043405" y="5211432"/>
              <a:ext cx="1443873" cy="476388"/>
            </a:xfrm>
            <a:prstGeom prst="verticalScroll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fail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ABC0F6-9897-EA40-8D27-523ECEB5E701}"/>
              </a:ext>
            </a:extLst>
          </p:cNvPr>
          <p:cNvSpPr/>
          <p:nvPr/>
        </p:nvSpPr>
        <p:spPr>
          <a:xfrm>
            <a:off x="5645426" y="2830547"/>
            <a:ext cx="3609098" cy="45505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unlimited local reading of /usr/foo</a:t>
            </a:r>
          </a:p>
        </p:txBody>
      </p:sp>
    </p:spTree>
    <p:extLst>
      <p:ext uri="{BB962C8B-B14F-4D97-AF65-F5344CB8AC3E}">
        <p14:creationId xmlns:p14="http://schemas.microsoft.com/office/powerpoint/2010/main" val="335973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92DED-01DC-DB45-8D56-4A1D6F280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Leases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C16C4A-5E40-D94D-8D44-EBDC70089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868" y="2993765"/>
            <a:ext cx="641809" cy="641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A1376-C364-2146-8966-E98DB8571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1" t="40598" r="7638" b="36488"/>
          <a:stretch/>
        </p:blipFill>
        <p:spPr>
          <a:xfrm>
            <a:off x="1358047" y="4319001"/>
            <a:ext cx="895545" cy="1818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E388B2C-4A1D-3442-A874-ADD7DC5C7FA9}"/>
              </a:ext>
            </a:extLst>
          </p:cNvPr>
          <p:cNvCxnSpPr/>
          <p:nvPr/>
        </p:nvCxnSpPr>
        <p:spPr>
          <a:xfrm>
            <a:off x="2666213" y="3320723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35690B-0E85-DC4D-9DE3-660131574E5B}"/>
              </a:ext>
            </a:extLst>
          </p:cNvPr>
          <p:cNvCxnSpPr/>
          <p:nvPr/>
        </p:nvCxnSpPr>
        <p:spPr>
          <a:xfrm>
            <a:off x="2690566" y="4348451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4C9516D-CE55-4347-9B3E-0285953335B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65868" y="1951665"/>
            <a:ext cx="641809" cy="64180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280D63E-9F75-EF4E-B27B-68359188CF73}"/>
              </a:ext>
            </a:extLst>
          </p:cNvPr>
          <p:cNvCxnSpPr/>
          <p:nvPr/>
        </p:nvCxnSpPr>
        <p:spPr>
          <a:xfrm>
            <a:off x="2666213" y="2292994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74AA9E1-8ADF-9E4B-AA31-9C18ED1A3C1F}"/>
              </a:ext>
            </a:extLst>
          </p:cNvPr>
          <p:cNvGrpSpPr/>
          <p:nvPr/>
        </p:nvGrpSpPr>
        <p:grpSpPr>
          <a:xfrm>
            <a:off x="2559985" y="3331676"/>
            <a:ext cx="1276417" cy="2182074"/>
            <a:chOff x="2559985" y="3331676"/>
            <a:chExt cx="1276417" cy="2182074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8CBD785-0156-0A4D-B350-7545918DB4A6}"/>
                </a:ext>
              </a:extLst>
            </p:cNvPr>
            <p:cNvCxnSpPr/>
            <p:nvPr/>
          </p:nvCxnSpPr>
          <p:spPr>
            <a:xfrm>
              <a:off x="2963278" y="3331676"/>
              <a:ext cx="584462" cy="103378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Vertical Scroll 25">
              <a:extLst>
                <a:ext uri="{FF2B5EF4-FFF2-40B4-BE49-F238E27FC236}">
                  <a16:creationId xmlns:a16="http://schemas.microsoft.com/office/drawing/2014/main" id="{693974D1-D8DB-DF4E-949C-C8A1F5CDA998}"/>
                </a:ext>
              </a:extLst>
            </p:cNvPr>
            <p:cNvSpPr/>
            <p:nvPr/>
          </p:nvSpPr>
          <p:spPr>
            <a:xfrm>
              <a:off x="2559985" y="4459583"/>
              <a:ext cx="1276417" cy="1054167"/>
            </a:xfrm>
            <a:prstGeom prst="verticalScroll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read</a:t>
              </a:r>
            </a:p>
            <a:p>
              <a:pPr algn="ctr"/>
              <a:r>
                <a:rPr lang="en-US"/>
                <a:t>/usr/foo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867196-F9F7-6141-A72F-DCC0D3E6B26F}"/>
              </a:ext>
            </a:extLst>
          </p:cNvPr>
          <p:cNvGrpSpPr/>
          <p:nvPr/>
        </p:nvGrpSpPr>
        <p:grpSpPr>
          <a:xfrm>
            <a:off x="5004040" y="2302374"/>
            <a:ext cx="1881720" cy="2845060"/>
            <a:chOff x="5004040" y="2302374"/>
            <a:chExt cx="1881720" cy="2845060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DCE31B4-DA2C-504C-B5ED-9665CC1D9A61}"/>
                </a:ext>
              </a:extLst>
            </p:cNvPr>
            <p:cNvCxnSpPr>
              <a:cxnSpLocks/>
            </p:cNvCxnSpPr>
            <p:nvPr/>
          </p:nvCxnSpPr>
          <p:spPr>
            <a:xfrm>
              <a:off x="5004040" y="2302374"/>
              <a:ext cx="1389868" cy="20554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Vertical Scroll 31">
              <a:extLst>
                <a:ext uri="{FF2B5EF4-FFF2-40B4-BE49-F238E27FC236}">
                  <a16:creationId xmlns:a16="http://schemas.microsoft.com/office/drawing/2014/main" id="{6C4B1D3A-D1E3-5D40-AD7B-3D35A405A961}"/>
                </a:ext>
              </a:extLst>
            </p:cNvPr>
            <p:cNvSpPr/>
            <p:nvPr/>
          </p:nvSpPr>
          <p:spPr>
            <a:xfrm>
              <a:off x="5441887" y="4446688"/>
              <a:ext cx="1443873" cy="700746"/>
            </a:xfrm>
            <a:prstGeom prst="verticalScroll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write /usr/foo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55C4FD-2E5D-D440-A8C3-FC3D5CFEA655}"/>
              </a:ext>
            </a:extLst>
          </p:cNvPr>
          <p:cNvGrpSpPr/>
          <p:nvPr/>
        </p:nvGrpSpPr>
        <p:grpSpPr>
          <a:xfrm>
            <a:off x="3836402" y="3311344"/>
            <a:ext cx="1571230" cy="2189510"/>
            <a:chOff x="3836402" y="3311344"/>
            <a:chExt cx="1571230" cy="218951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57621DB-79E4-6E47-AFD6-057069CD3A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6054" y="3311344"/>
              <a:ext cx="635130" cy="1037107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Vertical Scroll 37">
              <a:extLst>
                <a:ext uri="{FF2B5EF4-FFF2-40B4-BE49-F238E27FC236}">
                  <a16:creationId xmlns:a16="http://schemas.microsoft.com/office/drawing/2014/main" id="{B00286C7-B2B2-724E-BE32-FCCD94A06E5C}"/>
                </a:ext>
              </a:extLst>
            </p:cNvPr>
            <p:cNvSpPr/>
            <p:nvPr/>
          </p:nvSpPr>
          <p:spPr>
            <a:xfrm>
              <a:off x="3836402" y="4446687"/>
              <a:ext cx="1571230" cy="1054167"/>
            </a:xfrm>
            <a:prstGeom prst="verticalScroll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contents of</a:t>
              </a:r>
            </a:p>
            <a:p>
              <a:pPr algn="ctr"/>
              <a:r>
                <a:rPr lang="en-US"/>
                <a:t>/usr/foo + lease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E79FBCF-3E92-7B42-856B-30B08AC576FB}"/>
              </a:ext>
            </a:extLst>
          </p:cNvPr>
          <p:cNvGrpSpPr/>
          <p:nvPr/>
        </p:nvGrpSpPr>
        <p:grpSpPr>
          <a:xfrm>
            <a:off x="4592594" y="1690687"/>
            <a:ext cx="4688434" cy="4794954"/>
            <a:chOff x="4592594" y="1690687"/>
            <a:chExt cx="4688434" cy="4794954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454F676-0288-E649-9C08-2E90F7497C7E}"/>
                </a:ext>
              </a:extLst>
            </p:cNvPr>
            <p:cNvCxnSpPr>
              <a:cxnSpLocks/>
            </p:cNvCxnSpPr>
            <p:nvPr/>
          </p:nvCxnSpPr>
          <p:spPr>
            <a:xfrm>
              <a:off x="4592594" y="6184540"/>
              <a:ext cx="4688434" cy="0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09A84C8-9B6B-1D4E-92AD-C7327E5C5883}"/>
                </a:ext>
              </a:extLst>
            </p:cNvPr>
            <p:cNvCxnSpPr/>
            <p:nvPr/>
          </p:nvCxnSpPr>
          <p:spPr>
            <a:xfrm>
              <a:off x="4592594" y="1690688"/>
              <a:ext cx="0" cy="4794953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91D85DA-9B1A-4245-A3C4-9028B0A5329B}"/>
                </a:ext>
              </a:extLst>
            </p:cNvPr>
            <p:cNvCxnSpPr/>
            <p:nvPr/>
          </p:nvCxnSpPr>
          <p:spPr>
            <a:xfrm>
              <a:off x="9281028" y="1690687"/>
              <a:ext cx="0" cy="4794953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E89688-CDE5-0649-865E-BC1033697602}"/>
                </a:ext>
              </a:extLst>
            </p:cNvPr>
            <p:cNvSpPr txBox="1"/>
            <p:nvPr/>
          </p:nvSpPr>
          <p:spPr>
            <a:xfrm>
              <a:off x="6324806" y="5825094"/>
              <a:ext cx="15054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</a:rPr>
                <a:t>lease term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FEF006-3F23-4C43-B7C1-433C26E1195A}"/>
              </a:ext>
            </a:extLst>
          </p:cNvPr>
          <p:cNvGrpSpPr/>
          <p:nvPr/>
        </p:nvGrpSpPr>
        <p:grpSpPr>
          <a:xfrm>
            <a:off x="5762783" y="3309163"/>
            <a:ext cx="1571230" cy="2467923"/>
            <a:chOff x="2768303" y="3305336"/>
            <a:chExt cx="1571230" cy="2467923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9D65F47-2BCB-4941-B1E1-93CE846153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8837" y="3305336"/>
              <a:ext cx="635130" cy="1037107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Vertical Scroll 33">
              <a:extLst>
                <a:ext uri="{FF2B5EF4-FFF2-40B4-BE49-F238E27FC236}">
                  <a16:creationId xmlns:a16="http://schemas.microsoft.com/office/drawing/2014/main" id="{B6686A33-4635-EE43-A37C-E6E91AFBC149}"/>
                </a:ext>
              </a:extLst>
            </p:cNvPr>
            <p:cNvSpPr/>
            <p:nvPr/>
          </p:nvSpPr>
          <p:spPr>
            <a:xfrm>
              <a:off x="2768303" y="5219336"/>
              <a:ext cx="1571230" cy="553923"/>
            </a:xfrm>
            <a:prstGeom prst="verticalScroll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revocation request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3101C1-B5B8-7844-BA25-D4A4F0D0DD27}"/>
              </a:ext>
            </a:extLst>
          </p:cNvPr>
          <p:cNvGrpSpPr/>
          <p:nvPr/>
        </p:nvGrpSpPr>
        <p:grpSpPr>
          <a:xfrm>
            <a:off x="6987863" y="3330101"/>
            <a:ext cx="1276417" cy="1790844"/>
            <a:chOff x="2559985" y="3331676"/>
            <a:chExt cx="1276417" cy="1790844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9DDECFC-4563-1442-A5B6-D3E22DDEC53B}"/>
                </a:ext>
              </a:extLst>
            </p:cNvPr>
            <p:cNvCxnSpPr/>
            <p:nvPr/>
          </p:nvCxnSpPr>
          <p:spPr>
            <a:xfrm>
              <a:off x="2963278" y="3331676"/>
              <a:ext cx="584462" cy="103378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Vertical Scroll 36">
              <a:extLst>
                <a:ext uri="{FF2B5EF4-FFF2-40B4-BE49-F238E27FC236}">
                  <a16:creationId xmlns:a16="http://schemas.microsoft.com/office/drawing/2014/main" id="{502C7BD4-0CEA-6943-A4D6-38E864CDC61A}"/>
                </a:ext>
              </a:extLst>
            </p:cNvPr>
            <p:cNvSpPr/>
            <p:nvPr/>
          </p:nvSpPr>
          <p:spPr>
            <a:xfrm>
              <a:off x="2559985" y="4424747"/>
              <a:ext cx="1276417" cy="697773"/>
            </a:xfrm>
            <a:prstGeom prst="verticalScroll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release lease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03CCD09-9C3E-F94D-8BAA-2048D6D88010}"/>
              </a:ext>
            </a:extLst>
          </p:cNvPr>
          <p:cNvGrpSpPr/>
          <p:nvPr/>
        </p:nvGrpSpPr>
        <p:grpSpPr>
          <a:xfrm>
            <a:off x="7565146" y="2292994"/>
            <a:ext cx="1571230" cy="3484093"/>
            <a:chOff x="3836402" y="1516175"/>
            <a:chExt cx="1571230" cy="3484093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37C7D73-8907-F045-8D5A-AF1DFAA056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0564" y="1516175"/>
              <a:ext cx="631846" cy="2064837"/>
            </a:xfrm>
            <a:prstGeom prst="straightConnector1">
              <a:avLst/>
            </a:prstGeom>
            <a:ln w="12700">
              <a:solidFill>
                <a:srgbClr val="7030A0"/>
              </a:soli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Vertical Scroll 48">
              <a:extLst>
                <a:ext uri="{FF2B5EF4-FFF2-40B4-BE49-F238E27FC236}">
                  <a16:creationId xmlns:a16="http://schemas.microsoft.com/office/drawing/2014/main" id="{197F8439-675C-004A-A66E-D8A366CE73A3}"/>
                </a:ext>
              </a:extLst>
            </p:cNvPr>
            <p:cNvSpPr/>
            <p:nvPr/>
          </p:nvSpPr>
          <p:spPr>
            <a:xfrm>
              <a:off x="3836402" y="4446688"/>
              <a:ext cx="1571230" cy="553580"/>
            </a:xfrm>
            <a:prstGeom prst="verticalScroll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write succeeded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443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92DED-01DC-DB45-8D56-4A1D6F280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 and cons of leases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595ED77-58EE-4947-A3F1-769683980DFE}"/>
              </a:ext>
            </a:extLst>
          </p:cNvPr>
          <p:cNvSpPr/>
          <p:nvPr/>
        </p:nvSpPr>
        <p:spPr>
          <a:xfrm>
            <a:off x="1317171" y="3331096"/>
            <a:ext cx="9082838" cy="93409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Relies on assumptions of time sync, or bounded message delay, for correctness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8F60DC6-25DC-6343-8C9B-1699BA29F7B7}"/>
              </a:ext>
            </a:extLst>
          </p:cNvPr>
          <p:cNvSpPr/>
          <p:nvPr/>
        </p:nvSpPr>
        <p:spPr>
          <a:xfrm>
            <a:off x="3233150" y="2238103"/>
            <a:ext cx="5725700" cy="86285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Enables fast, local, consistent operations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415B095-9A94-F440-B5F6-276175C07A96}"/>
              </a:ext>
            </a:extLst>
          </p:cNvPr>
          <p:cNvSpPr/>
          <p:nvPr/>
        </p:nvSpPr>
        <p:spPr>
          <a:xfrm>
            <a:off x="1317171" y="4495329"/>
            <a:ext cx="9082838" cy="93409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When a machine fails while holding a lease, it reduces availability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2E9E1645-B230-E84D-859C-78E8C8532C6D}"/>
              </a:ext>
            </a:extLst>
          </p:cNvPr>
          <p:cNvSpPr/>
          <p:nvPr/>
        </p:nvSpPr>
        <p:spPr>
          <a:xfrm>
            <a:off x="8612778" y="5363471"/>
            <a:ext cx="2919346" cy="870857"/>
          </a:xfrm>
          <a:prstGeom prst="wedgeRoundRectCallout">
            <a:avLst>
              <a:gd name="adj1" fmla="val -36325"/>
              <a:gd name="adj2" fmla="val -65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Mitigated by using short, renewable leases</a:t>
            </a:r>
          </a:p>
        </p:txBody>
      </p:sp>
    </p:spTree>
    <p:extLst>
      <p:ext uri="{BB962C8B-B14F-4D97-AF65-F5344CB8AC3E}">
        <p14:creationId xmlns:p14="http://schemas.microsoft.com/office/powerpoint/2010/main" val="205234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>
            <a:extLst>
              <a:ext uri="{FF2B5EF4-FFF2-40B4-BE49-F238E27FC236}">
                <a16:creationId xmlns:a16="http://schemas.microsoft.com/office/drawing/2014/main" id="{5D69D9C3-D89D-A04F-AB6A-0288C7D52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905000"/>
            <a:ext cx="8382000" cy="327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1985:  NFS – server-based remote storage</a:t>
            </a:r>
          </a:p>
          <a:p>
            <a:pPr>
              <a:lnSpc>
                <a:spcPct val="90000"/>
              </a:lnSpc>
            </a:pPr>
            <a:r>
              <a:rPr lang="en-US" altLang="en-US"/>
              <a:t>1988:  AFS – caching on client for performance</a:t>
            </a:r>
          </a:p>
          <a:p>
            <a:pPr>
              <a:lnSpc>
                <a:spcPct val="90000"/>
              </a:lnSpc>
            </a:pPr>
            <a:r>
              <a:rPr lang="en-US" altLang="en-US"/>
              <a:t>1990:  Ficus – replication for availability</a:t>
            </a:r>
          </a:p>
          <a:p>
            <a:pPr>
              <a:lnSpc>
                <a:spcPct val="90000"/>
              </a:lnSpc>
            </a:pPr>
            <a:r>
              <a:rPr lang="en-US" altLang="en-US"/>
              <a:t>1992:  Coda – disconnected operation</a:t>
            </a:r>
          </a:p>
          <a:p>
            <a:pPr>
              <a:lnSpc>
                <a:spcPct val="90000"/>
              </a:lnSpc>
            </a:pPr>
            <a:r>
              <a:rPr lang="en-US" altLang="en-US"/>
              <a:t>1995:  xFS – decentralized (serverless)</a:t>
            </a:r>
          </a:p>
        </p:txBody>
      </p:sp>
      <p:sp>
        <p:nvSpPr>
          <p:cNvPr id="171013" name="Rectangle 5">
            <a:extLst>
              <a:ext uri="{FF2B5EF4-FFF2-40B4-BE49-F238E27FC236}">
                <a16:creationId xmlns:a16="http://schemas.microsoft.com/office/drawing/2014/main" id="{CCF19481-A824-4047-96F2-FB9AD663C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897" y="990600"/>
            <a:ext cx="782029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/>
              <a:t>of Distributed File Systems in 2002</a:t>
            </a:r>
          </a:p>
        </p:txBody>
      </p:sp>
      <p:sp>
        <p:nvSpPr>
          <p:cNvPr id="171014" name="Rectangle 6">
            <a:extLst>
              <a:ext uri="{FF2B5EF4-FFF2-40B4-BE49-F238E27FC236}">
                <a16:creationId xmlns:a16="http://schemas.microsoft.com/office/drawing/2014/main" id="{C6FA1988-2650-DD4B-9BDE-1D63C4469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1000"/>
            <a:ext cx="1828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/>
              <a:t>A Brief</a:t>
            </a:r>
          </a:p>
        </p:txBody>
      </p:sp>
      <p:sp>
        <p:nvSpPr>
          <p:cNvPr id="171017" name="Rectangle 9">
            <a:extLst>
              <a:ext uri="{FF2B5EF4-FFF2-40B4-BE49-F238E27FC236}">
                <a16:creationId xmlns:a16="http://schemas.microsoft.com/office/drawing/2014/main" id="{622DA54B-608C-AA4F-8D5C-8BC9A716B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81000"/>
            <a:ext cx="1828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/>
              <a:t>History</a:t>
            </a:r>
          </a:p>
        </p:txBody>
      </p:sp>
      <p:sp>
        <p:nvSpPr>
          <p:cNvPr id="171019" name="Rectangle 11">
            <a:extLst>
              <a:ext uri="{FF2B5EF4-FFF2-40B4-BE49-F238E27FC236}">
                <a16:creationId xmlns:a16="http://schemas.microsoft.com/office/drawing/2014/main" id="{CB5EC56F-6067-D746-BA07-78F40E90D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81000"/>
            <a:ext cx="304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/>
              <a:t>(</a:t>
            </a:r>
          </a:p>
        </p:txBody>
      </p:sp>
      <p:sp>
        <p:nvSpPr>
          <p:cNvPr id="171020" name="Rectangle 12">
            <a:extLst>
              <a:ext uri="{FF2B5EF4-FFF2-40B4-BE49-F238E27FC236}">
                <a16:creationId xmlns:a16="http://schemas.microsoft.com/office/drawing/2014/main" id="{6425AF5E-F1F4-1946-876D-A44AFA9D0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81000"/>
            <a:ext cx="304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/>
              <a:t>)</a:t>
            </a:r>
          </a:p>
        </p:txBody>
      </p:sp>
      <p:sp>
        <p:nvSpPr>
          <p:cNvPr id="171021" name="Rectangle 13">
            <a:extLst>
              <a:ext uri="{FF2B5EF4-FFF2-40B4-BE49-F238E27FC236}">
                <a16:creationId xmlns:a16="http://schemas.microsoft.com/office/drawing/2014/main" id="{DB1CE6A7-4C15-B24F-9E68-6860C1270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8100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/>
              <a:t>and Selective</a:t>
            </a:r>
          </a:p>
        </p:txBody>
      </p:sp>
      <p:sp>
        <p:nvSpPr>
          <p:cNvPr id="171022" name="Rectangle 14">
            <a:extLst>
              <a:ext uri="{FF2B5EF4-FFF2-40B4-BE49-F238E27FC236}">
                <a16:creationId xmlns:a16="http://schemas.microsoft.com/office/drawing/2014/main" id="{AB6185F1-7433-A643-9A4C-803572F30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609600"/>
            <a:ext cx="4191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/>
              <a:t>and Not Wholly Accurate</a:t>
            </a:r>
          </a:p>
        </p:txBody>
      </p:sp>
      <p:sp>
        <p:nvSpPr>
          <p:cNvPr id="171023" name="Text Box 15">
            <a:extLst>
              <a:ext uri="{FF2B5EF4-FFF2-40B4-BE49-F238E27FC236}">
                <a16:creationId xmlns:a16="http://schemas.microsoft.com/office/drawing/2014/main" id="{4950C26E-D0C5-A945-9B2A-397D58199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488" y="4726576"/>
            <a:ext cx="876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/>
              <a:t>All employ non-scalable algorithms</a:t>
            </a:r>
          </a:p>
        </p:txBody>
      </p:sp>
      <p:sp>
        <p:nvSpPr>
          <p:cNvPr id="171025" name="Text Box 17">
            <a:extLst>
              <a:ext uri="{FF2B5EF4-FFF2-40B4-BE49-F238E27FC236}">
                <a16:creationId xmlns:a16="http://schemas.microsoft.com/office/drawing/2014/main" id="{856EE637-BCA9-B74F-8D0C-6BB1F6B5D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488" y="5259975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/>
              <a:t>All assume machines are:</a:t>
            </a:r>
            <a:br>
              <a:rPr lang="en-US" altLang="en-US" sz="2800"/>
            </a:br>
            <a:r>
              <a:rPr lang="en-US" altLang="en-US">
                <a:sym typeface="Symbol" pitchFamily="2" charset="2"/>
              </a:rPr>
              <a:t> </a:t>
            </a:r>
            <a:r>
              <a:rPr lang="en-US" altLang="en-US" sz="2800"/>
              <a:t>always on  </a:t>
            </a:r>
            <a:r>
              <a:rPr lang="en-US" altLang="en-US">
                <a:sym typeface="Symbol" pitchFamily="2" charset="2"/>
              </a:rPr>
              <a:t> </a:t>
            </a:r>
            <a:r>
              <a:rPr lang="en-US" altLang="en-US" sz="2800"/>
              <a:t>trusted  </a:t>
            </a:r>
            <a:r>
              <a:rPr lang="en-US" altLang="en-US">
                <a:sym typeface="Symbol" pitchFamily="2" charset="2"/>
              </a:rPr>
              <a:t> </a:t>
            </a:r>
            <a:r>
              <a:rPr lang="en-US" altLang="en-US" sz="2800"/>
              <a:t>centrally administered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57008-CAF9-6C4F-B931-0384A154F497}"/>
              </a:ext>
            </a:extLst>
          </p:cNvPr>
          <p:cNvSpPr txBox="1"/>
          <p:nvPr/>
        </p:nvSpPr>
        <p:spPr>
          <a:xfrm>
            <a:off x="10269128" y="5444720"/>
            <a:ext cx="150440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/>
              <a:t>Slide courtesy of Bill Bolosky</a:t>
            </a:r>
          </a:p>
        </p:txBody>
      </p:sp>
    </p:spTree>
    <p:extLst>
      <p:ext uri="{BB962C8B-B14F-4D97-AF65-F5344CB8AC3E}">
        <p14:creationId xmlns:p14="http://schemas.microsoft.com/office/powerpoint/2010/main" val="394296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175 -4.44444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175 -4.44444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 -4.44444E-6 L -0.24166 -4.44444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 -4.44444E-6 L 0.24166 -4.44444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171020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171019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6667 -4.44444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06667 -4.44444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710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7102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3.33333E-6 -0.0277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710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6.25E-7 0.01667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3" grpId="0"/>
      <p:bldP spid="171014" grpId="0"/>
      <p:bldP spid="171014" grpId="1"/>
      <p:bldP spid="171017" grpId="0"/>
      <p:bldP spid="171017" grpId="1"/>
      <p:bldP spid="171019" grpId="0"/>
      <p:bldP spid="171019" grpId="1"/>
      <p:bldP spid="171019" grpId="2"/>
      <p:bldP spid="171020" grpId="0"/>
      <p:bldP spid="171020" grpId="1"/>
      <p:bldP spid="171020" grpId="2"/>
      <p:bldP spid="171021" grpId="0"/>
      <p:bldP spid="171021" grpId="1"/>
      <p:bldP spid="171021" grpId="2"/>
      <p:bldP spid="171022" grpId="0"/>
      <p:bldP spid="171023" grpId="0"/>
      <p:bldP spid="1710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178</Words>
  <Application>Microsoft Macintosh PowerPoint</Application>
  <PresentationFormat>Widescreen</PresentationFormat>
  <Paragraphs>42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Symbol</vt:lpstr>
      <vt:lpstr>Times New Roman</vt:lpstr>
      <vt:lpstr>Office Theme</vt:lpstr>
      <vt:lpstr>Byzantine-fault-tolerant file systems</vt:lpstr>
      <vt:lpstr>Leases</vt:lpstr>
      <vt:lpstr>Leases</vt:lpstr>
      <vt:lpstr>Pros and cons of leases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Enhancements to Paxos</dc:title>
  <dc:creator>Jay Lorch</dc:creator>
  <cp:lastModifiedBy>Jay Lorch</cp:lastModifiedBy>
  <cp:revision>42</cp:revision>
  <dcterms:created xsi:type="dcterms:W3CDTF">2019-02-12T01:29:27Z</dcterms:created>
  <dcterms:modified xsi:type="dcterms:W3CDTF">2019-03-16T20:23:43Z</dcterms:modified>
</cp:coreProperties>
</file>