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5" r:id="rId6"/>
    <p:sldId id="268" r:id="rId7"/>
    <p:sldId id="267" r:id="rId8"/>
    <p:sldId id="260" r:id="rId9"/>
    <p:sldId id="266" r:id="rId10"/>
    <p:sldId id="261" r:id="rId11"/>
    <p:sldId id="270" r:id="rId12"/>
    <p:sldId id="271" r:id="rId13"/>
    <p:sldId id="273" r:id="rId14"/>
    <p:sldId id="274" r:id="rId15"/>
    <p:sldId id="276" r:id="rId16"/>
    <p:sldId id="277" r:id="rId17"/>
    <p:sldId id="278" r:id="rId18"/>
    <p:sldId id="275" r:id="rId19"/>
    <p:sldId id="279" r:id="rId20"/>
    <p:sldId id="281" r:id="rId21"/>
    <p:sldId id="282" r:id="rId22"/>
    <p:sldId id="283" r:id="rId23"/>
    <p:sldId id="284" r:id="rId24"/>
    <p:sldId id="285" r:id="rId25"/>
    <p:sldId id="269" r:id="rId26"/>
    <p:sldId id="286" r:id="rId27"/>
    <p:sldId id="262" r:id="rId28"/>
    <p:sldId id="263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690B0-646A-4971-B9A3-D4C03B3978A7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9403A-4030-4E36-96C5-A22AF6C56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447B57-895C-41C2-9EBE-A31BDD9C22B6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61EA8D-7BBD-4C26-9B56-7BD179C77B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6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wmf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wmf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Trusted Platform Modules: Building a Trusted Software Stack and Remote </a:t>
            </a:r>
            <a:r>
              <a:rPr lang="en-US" b="1" dirty="0" smtClean="0"/>
              <a:t>Attestation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Dane Brandon, </a:t>
            </a:r>
            <a:r>
              <a:rPr lang="en-US" dirty="0" err="1" smtClean="0"/>
              <a:t>Hardeep</a:t>
            </a:r>
            <a:r>
              <a:rPr lang="en-US" dirty="0" smtClean="0"/>
              <a:t> </a:t>
            </a:r>
            <a:r>
              <a:rPr lang="en-US" dirty="0" err="1" smtClean="0"/>
              <a:t>Uppal</a:t>
            </a:r>
            <a:endParaRPr lang="en-US" dirty="0" smtClean="0"/>
          </a:p>
          <a:p>
            <a:r>
              <a:rPr lang="en-US" dirty="0" smtClean="0"/>
              <a:t>CSE551</a:t>
            </a:r>
          </a:p>
          <a:p>
            <a:r>
              <a:rPr lang="en-US" dirty="0" smtClean="0"/>
              <a:t>University of Washington</a:t>
            </a:r>
            <a:endParaRPr lang="en-US" dirty="0"/>
          </a:p>
        </p:txBody>
      </p:sp>
      <p:pic>
        <p:nvPicPr>
          <p:cNvPr id="1029" name="Picture 5" descr="C:\Users\majordanger\AppData\Local\Microsoft\Windows\Temporary Internet Files\Content.IE5\ML7EYVVF\MCj042478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48200"/>
            <a:ext cx="16668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snapshot of state which can be signed.</a:t>
            </a:r>
          </a:p>
          <a:p>
            <a:r>
              <a:rPr lang="en-US" dirty="0" smtClean="0"/>
              <a:t>How do we deliver it?</a:t>
            </a:r>
          </a:p>
          <a:p>
            <a:r>
              <a:rPr lang="en-US" dirty="0" smtClean="0"/>
              <a:t>We can’t just send it over…</a:t>
            </a:r>
          </a:p>
          <a:p>
            <a:pPr lvl="1"/>
            <a:r>
              <a:rPr lang="en-US" dirty="0" smtClean="0"/>
              <a:t>Replay attacks</a:t>
            </a:r>
          </a:p>
        </p:txBody>
      </p:sp>
      <p:pic>
        <p:nvPicPr>
          <p:cNvPr id="7174" name="Picture 6" descr="C:\Users\majordanger\AppData\Local\Microsoft\Windows\Temporary Internet Files\Content.IE5\24F7TNXD\MCj00843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2057400" cy="1566309"/>
          </a:xfrm>
          <a:prstGeom prst="rect">
            <a:avLst/>
          </a:prstGeom>
          <a:noFill/>
        </p:spPr>
      </p:pic>
      <p:pic>
        <p:nvPicPr>
          <p:cNvPr id="7177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105400"/>
            <a:ext cx="1824228" cy="1121054"/>
          </a:xfrm>
          <a:prstGeom prst="rect">
            <a:avLst/>
          </a:prstGeom>
          <a:noFill/>
        </p:spPr>
      </p:pic>
      <p:pic>
        <p:nvPicPr>
          <p:cNvPr id="7171" name="Picture 3" descr="C:\Users\majordanger\AppData\Local\Microsoft\Windows\Temporary Internet Files\Content.IE5\8F1JSARP\MCj044040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724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snapshot of state which can be signed.</a:t>
            </a:r>
          </a:p>
          <a:p>
            <a:r>
              <a:rPr lang="en-US" dirty="0" smtClean="0"/>
              <a:t>How do we deliver it?</a:t>
            </a:r>
          </a:p>
          <a:p>
            <a:r>
              <a:rPr lang="en-US" dirty="0" smtClean="0"/>
              <a:t>We can’t just send it over…</a:t>
            </a:r>
          </a:p>
          <a:p>
            <a:pPr lvl="1"/>
            <a:r>
              <a:rPr lang="en-US" dirty="0" smtClean="0"/>
              <a:t>Replay attacks</a:t>
            </a:r>
          </a:p>
        </p:txBody>
      </p:sp>
      <p:pic>
        <p:nvPicPr>
          <p:cNvPr id="7171" name="Picture 3" descr="C:\Users\majordanger\AppData\Local\Microsoft\Windows\Temporary Internet Files\Content.IE5\8F1JSARP\MCj044040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800600"/>
            <a:ext cx="1447800" cy="1447800"/>
          </a:xfrm>
          <a:prstGeom prst="rect">
            <a:avLst/>
          </a:prstGeom>
          <a:noFill/>
        </p:spPr>
      </p:pic>
      <p:pic>
        <p:nvPicPr>
          <p:cNvPr id="7174" name="Picture 6" descr="C:\Users\majordanger\AppData\Local\Microsoft\Windows\Temporary Internet Files\Content.IE5\24F7TNXD\MCj00843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648200"/>
            <a:ext cx="2057400" cy="1566309"/>
          </a:xfrm>
          <a:prstGeom prst="rect">
            <a:avLst/>
          </a:prstGeom>
          <a:noFill/>
        </p:spPr>
      </p:pic>
      <p:pic>
        <p:nvPicPr>
          <p:cNvPr id="7177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0243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105400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nonce</a:t>
            </a:r>
          </a:p>
          <a:p>
            <a:pPr lvl="1"/>
            <a:r>
              <a:rPr lang="en-US" dirty="0" smtClean="0"/>
              <a:t>When request to join comes, challenge with a random number.</a:t>
            </a:r>
          </a:p>
          <a:p>
            <a:pPr lvl="1"/>
            <a:r>
              <a:rPr lang="en-US" dirty="0" smtClean="0"/>
              <a:t>Append to PCRs and sign. Funky fresh.</a:t>
            </a:r>
          </a:p>
          <a:p>
            <a:r>
              <a:rPr lang="en-US" dirty="0" smtClean="0"/>
              <a:t>Note: Measurements only represent state immediately after boot.</a:t>
            </a:r>
          </a:p>
          <a:p>
            <a:pPr lvl="1"/>
            <a:r>
              <a:rPr lang="en-US" dirty="0" smtClean="0"/>
              <a:t>No guarantees of events after boot!</a:t>
            </a:r>
          </a:p>
          <a:p>
            <a:r>
              <a:rPr lang="en-US" dirty="0" smtClean="0"/>
              <a:t>Still need to prove that the TPM is a TPM</a:t>
            </a:r>
          </a:p>
          <a:p>
            <a:r>
              <a:rPr lang="en-US" dirty="0" smtClean="0"/>
              <a:t>Certificate Authority</a:t>
            </a:r>
          </a:p>
          <a:p>
            <a:pPr lvl="1"/>
            <a:r>
              <a:rPr lang="en-US" dirty="0" smtClean="0"/>
              <a:t>Validate TPM</a:t>
            </a:r>
            <a:endParaRPr lang="en-US" dirty="0"/>
          </a:p>
        </p:txBody>
      </p:sp>
      <p:pic>
        <p:nvPicPr>
          <p:cNvPr id="1126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9530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9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29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15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8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30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41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59" name="Group 58"/>
          <p:cNvGrpSpPr/>
          <p:nvPr/>
        </p:nvGrpSpPr>
        <p:grpSpPr>
          <a:xfrm>
            <a:off x="304800" y="3810000"/>
            <a:ext cx="1463675" cy="990600"/>
            <a:chOff x="304800" y="3810000"/>
            <a:chExt cx="1463675" cy="990600"/>
          </a:xfrm>
        </p:grpSpPr>
        <p:pic>
          <p:nvPicPr>
            <p:cNvPr id="12290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4800" y="38100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58" name="Group 57"/>
            <p:cNvGrpSpPr/>
            <p:nvPr/>
          </p:nvGrpSpPr>
          <p:grpSpPr>
            <a:xfrm>
              <a:off x="457200" y="3962400"/>
              <a:ext cx="1311275" cy="701675"/>
              <a:chOff x="457200" y="3962400"/>
              <a:chExt cx="1311275" cy="701675"/>
            </a:xfrm>
          </p:grpSpPr>
          <p:grpSp>
            <p:nvGrpSpPr>
              <p:cNvPr id="48" name="Group 40"/>
              <p:cNvGrpSpPr/>
              <p:nvPr/>
            </p:nvGrpSpPr>
            <p:grpSpPr>
              <a:xfrm>
                <a:off x="457200" y="3962400"/>
                <a:ext cx="701675" cy="701675"/>
                <a:chOff x="3810000" y="5867400"/>
                <a:chExt cx="701675" cy="701675"/>
              </a:xfrm>
            </p:grpSpPr>
            <p:grpSp>
              <p:nvGrpSpPr>
                <p:cNvPr id="49" name="Group 31"/>
                <p:cNvGrpSpPr/>
                <p:nvPr/>
              </p:nvGrpSpPr>
              <p:grpSpPr>
                <a:xfrm>
                  <a:off x="3810000" y="5867400"/>
                  <a:ext cx="701675" cy="701675"/>
                  <a:chOff x="3810000" y="5867400"/>
                  <a:chExt cx="701675" cy="701675"/>
                </a:xfrm>
              </p:grpSpPr>
              <p:pic>
                <p:nvPicPr>
                  <p:cNvPr id="51" name="Picture 3" descr="C:\Users\majordanger\AppData\Local\Microsoft\Windows\Temporary Internet Files\Content.IE5\6JTEB2M4\MCj04339030000[1]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10000" y="5867400"/>
                    <a:ext cx="701675" cy="70167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2" name="Picture 5" descr="C:\Users\majordanger\AppData\Local\Microsoft\Windows\Temporary Internet Files\Content.IE5\8F1JSARP\MCj04325310000[1]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3962400" y="6019800"/>
                    <a:ext cx="228457" cy="228457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3962400" y="6248400"/>
                  <a:ext cx="457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Arial Black" pitchFamily="34" charset="0"/>
                    </a:rPr>
                    <a:t>E</a:t>
                  </a:r>
                  <a:r>
                    <a:rPr lang="en-US" sz="1000" b="1" dirty="0" smtClean="0">
                      <a:latin typeface="Arial Black" pitchFamily="34" charset="0"/>
                    </a:rPr>
                    <a:t>K</a:t>
                  </a:r>
                  <a:endParaRPr lang="en-US" sz="1000" b="1" dirty="0">
                    <a:latin typeface="Arial Black" pitchFamily="34" charset="0"/>
                  </a:endParaRPr>
                </a:p>
              </p:txBody>
            </p:sp>
          </p:grpSp>
          <p:grpSp>
            <p:nvGrpSpPr>
              <p:cNvPr id="53" name="Group 42"/>
              <p:cNvGrpSpPr/>
              <p:nvPr/>
            </p:nvGrpSpPr>
            <p:grpSpPr>
              <a:xfrm>
                <a:off x="1066800" y="3962400"/>
                <a:ext cx="701675" cy="701675"/>
                <a:chOff x="2438400" y="5867400"/>
                <a:chExt cx="701675" cy="701675"/>
              </a:xfrm>
            </p:grpSpPr>
            <p:grpSp>
              <p:nvGrpSpPr>
                <p:cNvPr id="54" name="Group 30"/>
                <p:cNvGrpSpPr/>
                <p:nvPr/>
              </p:nvGrpSpPr>
              <p:grpSpPr>
                <a:xfrm>
                  <a:off x="2438400" y="5867400"/>
                  <a:ext cx="701675" cy="701675"/>
                  <a:chOff x="2438400" y="5867400"/>
                  <a:chExt cx="701675" cy="701675"/>
                </a:xfrm>
              </p:grpSpPr>
              <p:pic>
                <p:nvPicPr>
                  <p:cNvPr id="56" name="Picture 3" descr="C:\Users\majordanger\AppData\Local\Microsoft\Windows\Temporary Internet Files\Content.IE5\6JTEB2M4\MCj04339030000[1]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2438400" y="5867400"/>
                    <a:ext cx="701675" cy="70167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7" name="Picture 5" descr="C:\Users\majordanger\AppData\Local\Microsoft\Windows\Temporary Internet Files\Content.IE5\8F1JSARP\MCj04325310000[1]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/>
                  <a:srcRect/>
                  <a:stretch>
                    <a:fillRect/>
                  </a:stretch>
                </p:blipFill>
                <p:spPr bwMode="auto">
                  <a:xfrm>
                    <a:off x="2590800" y="6019800"/>
                    <a:ext cx="228457" cy="228457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55" name="TextBox 54"/>
                <p:cNvSpPr txBox="1"/>
                <p:nvPr/>
              </p:nvSpPr>
              <p:spPr>
                <a:xfrm>
                  <a:off x="2590800" y="6248400"/>
                  <a:ext cx="4572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smtClean="0">
                      <a:latin typeface="Arial Black" pitchFamily="34" charset="0"/>
                    </a:rPr>
                    <a:t>AIK</a:t>
                  </a:r>
                  <a:endParaRPr lang="en-US" sz="1000" b="1" dirty="0">
                    <a:latin typeface="Arial Black" pitchFamily="34" charset="0"/>
                  </a:endParaRPr>
                </a:p>
              </p:txBody>
            </p:sp>
          </p:grpSp>
        </p:grpSp>
      </p:grpSp>
      <p:sp>
        <p:nvSpPr>
          <p:cNvPr id="60" name="TextBox 59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0.16996 -0.3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5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8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30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41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pic>
        <p:nvPicPr>
          <p:cNvPr id="48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5000" y="1371600"/>
            <a:ext cx="990600" cy="990600"/>
          </a:xfrm>
          <a:prstGeom prst="rect">
            <a:avLst/>
          </a:prstGeom>
          <a:noFill/>
        </p:spPr>
      </p:pic>
      <p:pic>
        <p:nvPicPr>
          <p:cNvPr id="60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4600" y="1371600"/>
            <a:ext cx="990600" cy="990600"/>
          </a:xfrm>
          <a:prstGeom prst="rect">
            <a:avLst/>
          </a:prstGeom>
          <a:noFill/>
        </p:spPr>
      </p:pic>
      <p:grpSp>
        <p:nvGrpSpPr>
          <p:cNvPr id="49" name="Group 57"/>
          <p:cNvGrpSpPr/>
          <p:nvPr/>
        </p:nvGrpSpPr>
        <p:grpSpPr>
          <a:xfrm>
            <a:off x="2057400" y="1524000"/>
            <a:ext cx="1311275" cy="701675"/>
            <a:chOff x="457200" y="3962400"/>
            <a:chExt cx="1311275" cy="701675"/>
          </a:xfrm>
        </p:grpSpPr>
        <p:grpSp>
          <p:nvGrpSpPr>
            <p:cNvPr id="50" name="Group 40"/>
            <p:cNvGrpSpPr/>
            <p:nvPr/>
          </p:nvGrpSpPr>
          <p:grpSpPr>
            <a:xfrm>
              <a:off x="457200" y="3962400"/>
              <a:ext cx="701675" cy="701675"/>
              <a:chOff x="3810000" y="5867400"/>
              <a:chExt cx="701675" cy="701675"/>
            </a:xfrm>
          </p:grpSpPr>
          <p:grpSp>
            <p:nvGrpSpPr>
              <p:cNvPr id="56" name="Group 31"/>
              <p:cNvGrpSpPr/>
              <p:nvPr/>
            </p:nvGrpSpPr>
            <p:grpSpPr>
              <a:xfrm>
                <a:off x="3810000" y="5867400"/>
                <a:ext cx="701675" cy="701675"/>
                <a:chOff x="3810000" y="5867400"/>
                <a:chExt cx="701675" cy="701675"/>
              </a:xfrm>
            </p:grpSpPr>
            <p:pic>
              <p:nvPicPr>
                <p:cNvPr id="58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8100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9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9624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7" name="TextBox 56"/>
              <p:cNvSpPr txBox="1"/>
              <p:nvPr/>
            </p:nvSpPr>
            <p:spPr>
              <a:xfrm>
                <a:off x="39624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Arial Black" pitchFamily="34" charset="0"/>
                  </a:rPr>
                  <a:t>E</a:t>
                </a:r>
                <a:r>
                  <a:rPr lang="en-US" sz="1000" b="1" dirty="0" smtClean="0">
                    <a:latin typeface="Arial Black" pitchFamily="34" charset="0"/>
                  </a:rPr>
                  <a:t>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  <p:grpSp>
          <p:nvGrpSpPr>
            <p:cNvPr id="51" name="Group 42"/>
            <p:cNvGrpSpPr/>
            <p:nvPr/>
          </p:nvGrpSpPr>
          <p:grpSpPr>
            <a:xfrm>
              <a:off x="1066800" y="3962400"/>
              <a:ext cx="701675" cy="701675"/>
              <a:chOff x="2438400" y="5867400"/>
              <a:chExt cx="701675" cy="701675"/>
            </a:xfrm>
          </p:grpSpPr>
          <p:grpSp>
            <p:nvGrpSpPr>
              <p:cNvPr id="52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4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3" name="TextBox 52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4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7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9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0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2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21" name="Group 40"/>
          <p:cNvGrpSpPr/>
          <p:nvPr/>
        </p:nvGrpSpPr>
        <p:grpSpPr>
          <a:xfrm>
            <a:off x="2057400" y="1524000"/>
            <a:ext cx="701675" cy="701675"/>
            <a:chOff x="3810000" y="5867400"/>
            <a:chExt cx="701675" cy="701675"/>
          </a:xfrm>
        </p:grpSpPr>
        <p:grpSp>
          <p:nvGrpSpPr>
            <p:cNvPr id="24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58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59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57" name="TextBox 56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514600" y="1371600"/>
            <a:ext cx="990600" cy="990600"/>
            <a:chOff x="2514600" y="1371600"/>
            <a:chExt cx="990600" cy="990600"/>
          </a:xfrm>
        </p:grpSpPr>
        <p:pic>
          <p:nvPicPr>
            <p:cNvPr id="60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29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0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4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3" name="TextBox 52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4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7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9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0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2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24" name="Group 49"/>
          <p:cNvGrpSpPr/>
          <p:nvPr/>
        </p:nvGrpSpPr>
        <p:grpSpPr>
          <a:xfrm>
            <a:off x="2514600" y="1371600"/>
            <a:ext cx="990600" cy="990600"/>
            <a:chOff x="2514600" y="1371600"/>
            <a:chExt cx="990600" cy="990600"/>
          </a:xfrm>
        </p:grpSpPr>
        <p:pic>
          <p:nvPicPr>
            <p:cNvPr id="60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29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0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4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3" name="TextBox 52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2917 0.3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4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7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9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0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2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29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50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30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61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2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6" name="TextBox 55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905000" y="48768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 Black" pitchFamily="34" charset="0"/>
              </a:rPr>
              <a:t>?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5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8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30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334000" y="4038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Challenge!</a:t>
            </a:r>
            <a:endParaRPr lang="en-US" sz="2400" dirty="0">
              <a:latin typeface="Arial Black" pitchFamily="34" charset="0"/>
            </a:endParaRPr>
          </a:p>
        </p:txBody>
      </p:sp>
      <p:grpSp>
        <p:nvGrpSpPr>
          <p:cNvPr id="41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47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48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49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50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2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1" name="TextBox 50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9584 0.00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722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02895…</a:t>
            </a:r>
            <a:endParaRPr lang="en-US" dirty="0"/>
          </a:p>
        </p:txBody>
      </p:sp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5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8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30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47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48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49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50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2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1" name="TextBox 50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50833 -0.0046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Trusted Computing and Trusted Platform Modules (TPM)</a:t>
            </a:r>
          </a:p>
          <a:p>
            <a:r>
              <a:rPr lang="en-US" dirty="0" smtClean="0"/>
              <a:t>Trusted Software Stacks</a:t>
            </a:r>
          </a:p>
          <a:p>
            <a:r>
              <a:rPr lang="en-US" dirty="0" smtClean="0"/>
              <a:t>Attestation</a:t>
            </a:r>
          </a:p>
          <a:p>
            <a:r>
              <a:rPr lang="en-US" dirty="0" smtClean="0"/>
              <a:t>Measurements</a:t>
            </a:r>
          </a:p>
          <a:p>
            <a:r>
              <a:rPr lang="en-US" dirty="0" smtClean="0"/>
              <a:t>Future Work and Conclusion</a:t>
            </a:r>
            <a:endParaRPr lang="en-US" dirty="0"/>
          </a:p>
        </p:txBody>
      </p:sp>
      <p:pic>
        <p:nvPicPr>
          <p:cNvPr id="5124" name="Picture 4" descr="C:\Users\majordanger\AppData\Local\Microsoft\Windows\Temporary Internet Files\Content.IE5\ML7EYVVF\MCj040609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841500" cy="137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44"/>
          <p:cNvGrpSpPr/>
          <p:nvPr/>
        </p:nvGrpSpPr>
        <p:grpSpPr>
          <a:xfrm>
            <a:off x="1752600" y="4800600"/>
            <a:ext cx="1447800" cy="914400"/>
            <a:chOff x="2743200" y="3276600"/>
            <a:chExt cx="1447800" cy="914400"/>
          </a:xfrm>
        </p:grpSpPr>
        <p:pic>
          <p:nvPicPr>
            <p:cNvPr id="7" name="Picture 3" descr="C:\Users\majordanger\AppData\Local\Microsoft\Windows\Temporary Internet Files\Content.IE5\8F1JSARP\MCj044040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43200" y="3276600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743200" y="3581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10110…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2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5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8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24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0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31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32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48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33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4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2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1" name="TextBox 50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2057400" y="3505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nonce and sign PCRs with </a:t>
            </a:r>
            <a:r>
              <a:rPr lang="en-US" dirty="0" err="1" smtClean="0"/>
              <a:t>priv_AIK</a:t>
            </a:r>
            <a:endParaRPr lang="en-US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44"/>
          <p:cNvGrpSpPr/>
          <p:nvPr/>
        </p:nvGrpSpPr>
        <p:grpSpPr>
          <a:xfrm>
            <a:off x="1752600" y="4800600"/>
            <a:ext cx="1447800" cy="914400"/>
            <a:chOff x="2743200" y="3276600"/>
            <a:chExt cx="1447800" cy="914400"/>
          </a:xfrm>
        </p:grpSpPr>
        <p:pic>
          <p:nvPicPr>
            <p:cNvPr id="7" name="Picture 3" descr="C:\Users\majordanger\AppData\Local\Microsoft\Windows\Temporary Internet Files\Content.IE5\8F1JSARP\MCj044040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43200" y="3276600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743200" y="3581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10110…</a:t>
              </a:r>
              <a:endParaRPr lang="en-US" dirty="0"/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9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1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8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29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48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30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52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1" name="TextBox 50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grpSp>
        <p:nvGrpSpPr>
          <p:cNvPr id="63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64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65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66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68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9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7" name="TextBox 66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7917 3.33333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72084 -0.0055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4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9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10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11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2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8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1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24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pic>
        <p:nvPicPr>
          <p:cNvPr id="54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3581400"/>
            <a:ext cx="990600" cy="990600"/>
          </a:xfrm>
          <a:prstGeom prst="rect">
            <a:avLst/>
          </a:prstGeom>
          <a:noFill/>
        </p:spPr>
      </p:pic>
      <p:grpSp>
        <p:nvGrpSpPr>
          <p:cNvPr id="33" name="Group 42"/>
          <p:cNvGrpSpPr/>
          <p:nvPr/>
        </p:nvGrpSpPr>
        <p:grpSpPr>
          <a:xfrm>
            <a:off x="7162800" y="3733800"/>
            <a:ext cx="701675" cy="701675"/>
            <a:chOff x="2438400" y="5867400"/>
            <a:chExt cx="701675" cy="701675"/>
          </a:xfrm>
        </p:grpSpPr>
        <p:grpSp>
          <p:nvGrpSpPr>
            <p:cNvPr id="34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58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59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57" name="TextBox 56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55" name="Group 44"/>
          <p:cNvGrpSpPr/>
          <p:nvPr/>
        </p:nvGrpSpPr>
        <p:grpSpPr>
          <a:xfrm>
            <a:off x="6172200" y="4800600"/>
            <a:ext cx="1447800" cy="914400"/>
            <a:chOff x="2743200" y="3276600"/>
            <a:chExt cx="1447800" cy="914400"/>
          </a:xfrm>
        </p:grpSpPr>
        <p:pic>
          <p:nvPicPr>
            <p:cNvPr id="56" name="Picture 3" descr="C:\Users\majordanger\AppData\Local\Microsoft\Windows\Temporary Internet Files\Content.IE5\8F1JSARP\MCj044040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43200" y="3276600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60" name="TextBox 59"/>
            <p:cNvSpPr txBox="1"/>
            <p:nvPr/>
          </p:nvSpPr>
          <p:spPr>
            <a:xfrm>
              <a:off x="2743200" y="3581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10110…</a:t>
              </a:r>
              <a:endParaRPr lang="en-US" dirty="0"/>
            </a:p>
          </p:txBody>
        </p:sp>
      </p:grpSp>
      <p:grpSp>
        <p:nvGrpSpPr>
          <p:cNvPr id="61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62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63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64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66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5" name="TextBox 64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4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7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9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0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2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18" name="Group 42"/>
          <p:cNvGrpSpPr/>
          <p:nvPr/>
        </p:nvGrpSpPr>
        <p:grpSpPr>
          <a:xfrm>
            <a:off x="7162800" y="3733800"/>
            <a:ext cx="701675" cy="701675"/>
            <a:chOff x="2438400" y="5867400"/>
            <a:chExt cx="701675" cy="701675"/>
          </a:xfrm>
        </p:grpSpPr>
        <p:grpSp>
          <p:nvGrpSpPr>
            <p:cNvPr id="21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58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59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57" name="TextBox 56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pic>
        <p:nvPicPr>
          <p:cNvPr id="56" name="Picture 3" descr="C:\Users\majordanger\AppData\Local\Microsoft\Windows\Temporary Internet Files\Content.IE5\8F1JSARP\MCj0440401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4800600"/>
            <a:ext cx="914400" cy="91440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6172200" y="510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10110…</a:t>
            </a:r>
            <a:endParaRPr lang="en-US" dirty="0"/>
          </a:p>
        </p:txBody>
      </p:sp>
      <p:grpSp>
        <p:nvGrpSpPr>
          <p:cNvPr id="29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62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30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66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5" name="TextBox 64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</a:t>
            </a:r>
            <a:endParaRPr lang="en-US" dirty="0"/>
          </a:p>
        </p:txBody>
      </p:sp>
      <p:pic>
        <p:nvPicPr>
          <p:cNvPr id="12291" name="Picture 3" descr="C:\Users\majordanger\AppData\Local\Microsoft\Windows\Temporary Internet Files\Content.IE5\6JTEB2M4\MCj043390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1143000"/>
            <a:ext cx="701675" cy="701675"/>
          </a:xfrm>
          <a:prstGeom prst="rect">
            <a:avLst/>
          </a:prstGeom>
          <a:noFill/>
        </p:spPr>
      </p:pic>
      <p:pic>
        <p:nvPicPr>
          <p:cNvPr id="5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1824228" cy="1121054"/>
          </a:xfrm>
          <a:prstGeom prst="rect">
            <a:avLst/>
          </a:prstGeom>
          <a:noFill/>
        </p:spPr>
      </p:pic>
      <p:pic>
        <p:nvPicPr>
          <p:cNvPr id="6" name="Picture 9" descr="C:\Users\majordanger\AppData\Local\Microsoft\Windows\Temporary Internet Files\Content.IE5\6JTEB2M4\MCj040415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00600"/>
            <a:ext cx="1517616" cy="1524000"/>
          </a:xfrm>
          <a:prstGeom prst="rect">
            <a:avLst/>
          </a:prstGeom>
          <a:noFill/>
        </p:spPr>
      </p:pic>
      <p:pic>
        <p:nvPicPr>
          <p:cNvPr id="12292" name="Picture 4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914400"/>
            <a:ext cx="1818742" cy="1809598"/>
          </a:xfrm>
          <a:prstGeom prst="rect">
            <a:avLst/>
          </a:prstGeom>
          <a:noFill/>
        </p:spPr>
      </p:pic>
      <p:grpSp>
        <p:nvGrpSpPr>
          <p:cNvPr id="3" name="Group 32"/>
          <p:cNvGrpSpPr/>
          <p:nvPr/>
        </p:nvGrpSpPr>
        <p:grpSpPr>
          <a:xfrm>
            <a:off x="5486400" y="1143000"/>
            <a:ext cx="701675" cy="701675"/>
            <a:chOff x="5562600" y="1219200"/>
            <a:chExt cx="701675" cy="701675"/>
          </a:xfrm>
        </p:grpSpPr>
        <p:pic>
          <p:nvPicPr>
            <p:cNvPr id="14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1229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4" name="Group 33"/>
          <p:cNvGrpSpPr/>
          <p:nvPr/>
        </p:nvGrpSpPr>
        <p:grpSpPr>
          <a:xfrm>
            <a:off x="8153400" y="3505200"/>
            <a:ext cx="701675" cy="701675"/>
            <a:chOff x="8153400" y="3505200"/>
            <a:chExt cx="701675" cy="701675"/>
          </a:xfrm>
        </p:grpSpPr>
        <p:pic>
          <p:nvPicPr>
            <p:cNvPr id="25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53400" y="3505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6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05800" y="36576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7" name="Group 29"/>
          <p:cNvGrpSpPr/>
          <p:nvPr/>
        </p:nvGrpSpPr>
        <p:grpSpPr>
          <a:xfrm>
            <a:off x="1981200" y="6156325"/>
            <a:ext cx="701675" cy="701675"/>
            <a:chOff x="2667000" y="2895600"/>
            <a:chExt cx="701675" cy="701675"/>
          </a:xfrm>
        </p:grpSpPr>
        <p:pic>
          <p:nvPicPr>
            <p:cNvPr id="2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667000" y="28956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28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048000"/>
              <a:ext cx="228457" cy="228457"/>
            </a:xfrm>
            <a:prstGeom prst="rect">
              <a:avLst/>
            </a:prstGeom>
            <a:noFill/>
          </p:spPr>
        </p:pic>
      </p:grpSp>
      <p:grpSp>
        <p:nvGrpSpPr>
          <p:cNvPr id="8" name="Group 42"/>
          <p:cNvGrpSpPr/>
          <p:nvPr/>
        </p:nvGrpSpPr>
        <p:grpSpPr>
          <a:xfrm>
            <a:off x="1524000" y="6156325"/>
            <a:ext cx="701675" cy="701675"/>
            <a:chOff x="2438400" y="5867400"/>
            <a:chExt cx="701675" cy="701675"/>
          </a:xfrm>
        </p:grpSpPr>
        <p:grpSp>
          <p:nvGrpSpPr>
            <p:cNvPr id="9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16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3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0" name="Group 41"/>
          <p:cNvGrpSpPr/>
          <p:nvPr/>
        </p:nvGrpSpPr>
        <p:grpSpPr>
          <a:xfrm>
            <a:off x="1066800" y="6156325"/>
            <a:ext cx="701675" cy="701675"/>
            <a:chOff x="3124200" y="5867400"/>
            <a:chExt cx="701675" cy="701675"/>
          </a:xfrm>
        </p:grpSpPr>
        <p:pic>
          <p:nvPicPr>
            <p:cNvPr id="17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42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32766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1" name="Group 40"/>
          <p:cNvGrpSpPr/>
          <p:nvPr/>
        </p:nvGrpSpPr>
        <p:grpSpPr>
          <a:xfrm>
            <a:off x="609600" y="6156325"/>
            <a:ext cx="701675" cy="701675"/>
            <a:chOff x="3810000" y="5867400"/>
            <a:chExt cx="701675" cy="701675"/>
          </a:xfrm>
        </p:grpSpPr>
        <p:grpSp>
          <p:nvGrpSpPr>
            <p:cNvPr id="12" name="Group 31"/>
            <p:cNvGrpSpPr/>
            <p:nvPr/>
          </p:nvGrpSpPr>
          <p:grpSpPr>
            <a:xfrm>
              <a:off x="3810000" y="5867400"/>
              <a:ext cx="701675" cy="701675"/>
              <a:chOff x="3810000" y="5867400"/>
              <a:chExt cx="701675" cy="701675"/>
            </a:xfrm>
          </p:grpSpPr>
          <p:pic>
            <p:nvPicPr>
              <p:cNvPr id="19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8100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22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624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39624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3" name="Group 39"/>
          <p:cNvGrpSpPr/>
          <p:nvPr/>
        </p:nvGrpSpPr>
        <p:grpSpPr>
          <a:xfrm>
            <a:off x="152400" y="6156325"/>
            <a:ext cx="701675" cy="701675"/>
            <a:chOff x="4419600" y="5867400"/>
            <a:chExt cx="701675" cy="701675"/>
          </a:xfrm>
        </p:grpSpPr>
        <p:pic>
          <p:nvPicPr>
            <p:cNvPr id="20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5867400"/>
              <a:ext cx="701675" cy="701675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45720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Arial Black" pitchFamily="34" charset="0"/>
                </a:rPr>
                <a:t>E</a:t>
              </a:r>
              <a:r>
                <a:rPr lang="en-US" sz="1000" b="1" dirty="0" smtClean="0">
                  <a:latin typeface="Arial Black" pitchFamily="34" charset="0"/>
                </a:rPr>
                <a:t>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grpSp>
        <p:nvGrpSpPr>
          <p:cNvPr id="15" name="Group 32"/>
          <p:cNvGrpSpPr/>
          <p:nvPr/>
        </p:nvGrpSpPr>
        <p:grpSpPr>
          <a:xfrm>
            <a:off x="6400800" y="1143000"/>
            <a:ext cx="701675" cy="701675"/>
            <a:chOff x="5562600" y="1219200"/>
            <a:chExt cx="701675" cy="701675"/>
          </a:xfrm>
        </p:grpSpPr>
        <p:pic>
          <p:nvPicPr>
            <p:cNvPr id="42" name="Picture 3" descr="C:\Users\majordanger\AppData\Local\Microsoft\Windows\Temporary Internet Files\Content.IE5\6JTEB2M4\MCj04339030000[1]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5562600" y="1219200"/>
              <a:ext cx="701675" cy="701675"/>
            </a:xfrm>
            <a:prstGeom prst="rect">
              <a:avLst/>
            </a:prstGeom>
            <a:noFill/>
          </p:spPr>
        </p:pic>
        <p:pic>
          <p:nvPicPr>
            <p:cNvPr id="43" name="Picture 5" descr="C:\Users\majordanger\AppData\Local\Microsoft\Windows\Temporary Internet Files\Content.IE5\8F1JSARP\MCj04325310000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1371600"/>
              <a:ext cx="228457" cy="228457"/>
            </a:xfrm>
            <a:prstGeom prst="rect">
              <a:avLst/>
            </a:prstGeom>
            <a:noFill/>
          </p:spPr>
        </p:pic>
      </p:grpSp>
      <p:pic>
        <p:nvPicPr>
          <p:cNvPr id="45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0" y="1066800"/>
            <a:ext cx="990600" cy="990600"/>
          </a:xfrm>
          <a:prstGeom prst="rect">
            <a:avLst/>
          </a:prstGeom>
          <a:noFill/>
        </p:spPr>
      </p:pic>
      <p:pic>
        <p:nvPicPr>
          <p:cNvPr id="46" name="Picture 2" descr="C:\Users\majordanger\AppData\Local\Microsoft\Windows\Temporary Internet Files\Content.IE5\6JTEB2M4\MCj0434832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1066800"/>
            <a:ext cx="990600" cy="990600"/>
          </a:xfrm>
          <a:prstGeom prst="rect">
            <a:avLst/>
          </a:prstGeom>
          <a:noFill/>
        </p:spPr>
      </p:pic>
      <p:grpSp>
        <p:nvGrpSpPr>
          <p:cNvPr id="18" name="Group 42"/>
          <p:cNvGrpSpPr/>
          <p:nvPr/>
        </p:nvGrpSpPr>
        <p:grpSpPr>
          <a:xfrm>
            <a:off x="7162800" y="3733800"/>
            <a:ext cx="701675" cy="701675"/>
            <a:chOff x="2438400" y="5867400"/>
            <a:chExt cx="701675" cy="701675"/>
          </a:xfrm>
        </p:grpSpPr>
        <p:grpSp>
          <p:nvGrpSpPr>
            <p:cNvPr id="21" name="Group 30"/>
            <p:cNvGrpSpPr/>
            <p:nvPr/>
          </p:nvGrpSpPr>
          <p:grpSpPr>
            <a:xfrm>
              <a:off x="2438400" y="5867400"/>
              <a:ext cx="701675" cy="701675"/>
              <a:chOff x="2438400" y="5867400"/>
              <a:chExt cx="701675" cy="701675"/>
            </a:xfrm>
          </p:grpSpPr>
          <p:pic>
            <p:nvPicPr>
              <p:cNvPr id="58" name="Picture 3" descr="C:\Users\majordanger\AppData\Local\Microsoft\Windows\Temporary Internet Files\Content.IE5\6JTEB2M4\MCj0433903000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438400" y="5867400"/>
                <a:ext cx="701675" cy="701675"/>
              </a:xfrm>
              <a:prstGeom prst="rect">
                <a:avLst/>
              </a:prstGeom>
              <a:noFill/>
            </p:spPr>
          </p:pic>
          <p:pic>
            <p:nvPicPr>
              <p:cNvPr id="59" name="Picture 5" descr="C:\Users\majordanger\AppData\Local\Microsoft\Windows\Temporary Internet Files\Content.IE5\8F1JSARP\MCj04325310000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90800" y="6019800"/>
                <a:ext cx="228457" cy="228457"/>
              </a:xfrm>
              <a:prstGeom prst="rect">
                <a:avLst/>
              </a:prstGeom>
              <a:noFill/>
            </p:spPr>
          </p:pic>
        </p:grpSp>
        <p:sp>
          <p:nvSpPr>
            <p:cNvPr id="57" name="TextBox 56"/>
            <p:cNvSpPr txBox="1"/>
            <p:nvPr/>
          </p:nvSpPr>
          <p:spPr>
            <a:xfrm>
              <a:off x="2590800" y="62484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Black" pitchFamily="34" charset="0"/>
                </a:rPr>
                <a:t>AIK</a:t>
              </a:r>
              <a:endParaRPr lang="en-US" sz="1000" b="1" dirty="0">
                <a:latin typeface="Arial Black" pitchFamily="34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172200" y="510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10110…</a:t>
            </a:r>
            <a:endParaRPr lang="en-US" dirty="0"/>
          </a:p>
        </p:txBody>
      </p:sp>
      <p:grpSp>
        <p:nvGrpSpPr>
          <p:cNvPr id="24" name="Group 49"/>
          <p:cNvGrpSpPr/>
          <p:nvPr/>
        </p:nvGrpSpPr>
        <p:grpSpPr>
          <a:xfrm>
            <a:off x="381000" y="3657600"/>
            <a:ext cx="990600" cy="990600"/>
            <a:chOff x="2514600" y="1371600"/>
            <a:chExt cx="990600" cy="990600"/>
          </a:xfrm>
        </p:grpSpPr>
        <p:pic>
          <p:nvPicPr>
            <p:cNvPr id="62" name="Picture 2" descr="C:\Users\majordanger\AppData\Local\Microsoft\Windows\Temporary Internet Files\Content.IE5\6JTEB2M4\MCj0434832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1371600"/>
              <a:ext cx="990600" cy="990600"/>
            </a:xfrm>
            <a:prstGeom prst="rect">
              <a:avLst/>
            </a:prstGeom>
            <a:noFill/>
          </p:spPr>
        </p:pic>
        <p:grpSp>
          <p:nvGrpSpPr>
            <p:cNvPr id="29" name="Group 42"/>
            <p:cNvGrpSpPr/>
            <p:nvPr/>
          </p:nvGrpSpPr>
          <p:grpSpPr>
            <a:xfrm>
              <a:off x="2667000" y="1524000"/>
              <a:ext cx="701675" cy="701675"/>
              <a:chOff x="2438400" y="5867400"/>
              <a:chExt cx="701675" cy="701675"/>
            </a:xfrm>
          </p:grpSpPr>
          <p:grpSp>
            <p:nvGrpSpPr>
              <p:cNvPr id="30" name="Group 30"/>
              <p:cNvGrpSpPr/>
              <p:nvPr/>
            </p:nvGrpSpPr>
            <p:grpSpPr>
              <a:xfrm>
                <a:off x="2438400" y="5867400"/>
                <a:ext cx="701675" cy="701675"/>
                <a:chOff x="2438400" y="5867400"/>
                <a:chExt cx="701675" cy="701675"/>
              </a:xfrm>
            </p:grpSpPr>
            <p:pic>
              <p:nvPicPr>
                <p:cNvPr id="66" name="Picture 3" descr="C:\Users\majordanger\AppData\Local\Microsoft\Windows\Temporary Internet Files\Content.IE5\6JTEB2M4\MCj04339030000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2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2438400" y="5867400"/>
                  <a:ext cx="701675" cy="7016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5" descr="C:\Users\majordanger\AppData\Local\Microsoft\Windows\Temporary Internet Files\Content.IE5\8F1JSARP\MCj0432531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590800" y="6019800"/>
                  <a:ext cx="228457" cy="22845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5" name="TextBox 64"/>
              <p:cNvSpPr txBox="1"/>
              <p:nvPr/>
            </p:nvSpPr>
            <p:spPr>
              <a:xfrm>
                <a:off x="2590800" y="6248400"/>
                <a:ext cx="457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Black" pitchFamily="34" charset="0"/>
                  </a:rPr>
                  <a:t>AIK</a:t>
                </a:r>
                <a:endParaRPr lang="en-US" sz="1000" b="1" dirty="0">
                  <a:latin typeface="Arial Black" pitchFamily="34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981200" y="3276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Verify bits match:</a:t>
            </a:r>
          </a:p>
          <a:p>
            <a:pPr algn="ctr"/>
            <a:r>
              <a:rPr lang="en-US" sz="2400" dirty="0" smtClean="0"/>
              <a:t>SHA-1(expected PCRs | nonce)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676400" y="30480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SUCCESS!</a:t>
            </a:r>
            <a:endParaRPr lang="en-US" sz="8000" dirty="0"/>
          </a:p>
        </p:txBody>
      </p:sp>
      <p:sp>
        <p:nvSpPr>
          <p:cNvPr id="53" name="TextBox 52"/>
          <p:cNvSpPr txBox="1"/>
          <p:nvPr/>
        </p:nvSpPr>
        <p:spPr>
          <a:xfrm>
            <a:off x="37338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CA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162800" y="6477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Trusted Nodes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5943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Node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Manf</a:t>
            </a:r>
            <a:r>
              <a:rPr lang="en-US" sz="1200" b="1" dirty="0" smtClean="0"/>
              <a:t>.</a:t>
            </a:r>
            <a:br>
              <a:rPr lang="en-US" sz="1200" b="1" dirty="0" smtClean="0"/>
            </a:br>
            <a:r>
              <a:rPr lang="en-US" sz="1200" b="1" dirty="0" smtClean="0"/>
              <a:t>Cert.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486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PCA Cert.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069592" cy="46634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Verify PCR</a:t>
            </a:r>
            <a:br>
              <a:rPr lang="en-US" dirty="0" smtClean="0"/>
            </a:br>
            <a:r>
              <a:rPr lang="en-US" dirty="0" smtClean="0"/>
              <a:t>values change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 descr="pc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143000"/>
            <a:ext cx="4950448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sz="1400" b="1" dirty="0" smtClean="0"/>
              <a:t>Time in seconds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Extends are fast</a:t>
            </a:r>
          </a:p>
          <a:p>
            <a:r>
              <a:rPr lang="en-US" dirty="0" smtClean="0"/>
              <a:t>Creating keys is very slow</a:t>
            </a:r>
          </a:p>
          <a:p>
            <a:r>
              <a:rPr lang="en-US" dirty="0" smtClean="0"/>
              <a:t>Load and sign, not too bad…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TPM_tim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371600"/>
            <a:ext cx="6544557" cy="166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privacy CA.</a:t>
            </a:r>
          </a:p>
          <a:p>
            <a:r>
              <a:rPr lang="en-US" dirty="0" smtClean="0"/>
              <a:t>Implement complete attestation process and benchmark major components.</a:t>
            </a:r>
          </a:p>
          <a:p>
            <a:r>
              <a:rPr lang="en-US" dirty="0" smtClean="0"/>
              <a:t>Put </a:t>
            </a:r>
            <a:r>
              <a:rPr lang="en-US" dirty="0" err="1" smtClean="0"/>
              <a:t>Xen</a:t>
            </a:r>
            <a:r>
              <a:rPr lang="en-US" dirty="0" smtClean="0"/>
              <a:t> in the middle of the chain of trust.</a:t>
            </a:r>
          </a:p>
          <a:p>
            <a:r>
              <a:rPr lang="en-US" dirty="0" smtClean="0"/>
              <a:t>Add trusted software stack to ETTM project.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TPMs show promise.</a:t>
            </a:r>
          </a:p>
          <a:p>
            <a:r>
              <a:rPr lang="en-US" dirty="0" smtClean="0"/>
              <a:t>Building a trusted software stack is possible with open-source software.</a:t>
            </a:r>
          </a:p>
          <a:p>
            <a:r>
              <a:rPr lang="en-US" dirty="0" smtClean="0"/>
              <a:t>Time cost </a:t>
            </a:r>
            <a:r>
              <a:rPr lang="en-US" smtClean="0"/>
              <a:t>not </a:t>
            </a:r>
            <a:r>
              <a:rPr lang="en-US" smtClean="0"/>
              <a:t>negligible, </a:t>
            </a:r>
            <a:r>
              <a:rPr lang="en-US" dirty="0" smtClean="0"/>
              <a:t>but reasonable.</a:t>
            </a:r>
          </a:p>
          <a:p>
            <a:r>
              <a:rPr lang="en-US" dirty="0" smtClean="0"/>
              <a:t>Hardware should get better.</a:t>
            </a:r>
          </a:p>
          <a:p>
            <a:r>
              <a:rPr lang="en-US" dirty="0" smtClean="0"/>
              <a:t>Need more software support.</a:t>
            </a:r>
          </a:p>
          <a:p>
            <a:endParaRPr lang="en-US" dirty="0"/>
          </a:p>
        </p:txBody>
      </p:sp>
      <p:pic>
        <p:nvPicPr>
          <p:cNvPr id="4" name="Picture 3" descr="C:\Users\majordanger\AppData\Local\Microsoft\Windows\Temporary Internet Files\Content.IE5\8F1JSARP\MCj043390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laptops have TPMs, no one uses them.</a:t>
            </a:r>
          </a:p>
          <a:p>
            <a:r>
              <a:rPr lang="en-US" dirty="0" err="1" smtClean="0"/>
              <a:t>TrustedGRUB</a:t>
            </a:r>
            <a:r>
              <a:rPr lang="en-US" dirty="0" smtClean="0"/>
              <a:t> has 5400+ extra lines of code. We didn’t write them.</a:t>
            </a:r>
          </a:p>
          <a:p>
            <a:r>
              <a:rPr lang="en-US" dirty="0" smtClean="0"/>
              <a:t>The Dell Latitude e5400 is garbage.</a:t>
            </a:r>
          </a:p>
          <a:p>
            <a:pPr lvl="1"/>
            <a:r>
              <a:rPr lang="en-US" dirty="0" smtClean="0"/>
              <a:t>Two thumbs down!</a:t>
            </a:r>
            <a:endParaRPr lang="en-US" dirty="0"/>
          </a:p>
        </p:txBody>
      </p:sp>
      <p:pic>
        <p:nvPicPr>
          <p:cNvPr id="4099" name="Picture 3" descr="C:\Users\majordanger\AppData\Local\Microsoft\Windows\Temporary Internet Files\Content.IE5\8F1JSARP\MCj042355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029200"/>
            <a:ext cx="1828800" cy="1571854"/>
          </a:xfrm>
          <a:prstGeom prst="rect">
            <a:avLst/>
          </a:prstGeom>
          <a:noFill/>
        </p:spPr>
      </p:pic>
      <p:pic>
        <p:nvPicPr>
          <p:cNvPr id="4101" name="Picture 5" descr="C:\Users\majordanger\AppData\Local\Microsoft\Windows\Temporary Internet Files\Content.IE5\6JTEB2M4\MCj028162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1608430" cy="1815084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419600" y="5486400"/>
            <a:ext cx="2057400" cy="685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End to the Middle</a:t>
            </a:r>
          </a:p>
          <a:p>
            <a:pPr lvl="1"/>
            <a:r>
              <a:rPr lang="en-US" dirty="0" smtClean="0"/>
              <a:t>Our ongoing research.</a:t>
            </a:r>
          </a:p>
          <a:p>
            <a:pPr lvl="1"/>
            <a:r>
              <a:rPr lang="en-US" dirty="0" smtClean="0"/>
              <a:t>Networked computers and trust.</a:t>
            </a:r>
          </a:p>
          <a:p>
            <a:pPr lvl="1"/>
            <a:r>
              <a:rPr lang="en-US" dirty="0" smtClean="0"/>
              <a:t>How can we validate a computer?</a:t>
            </a:r>
          </a:p>
          <a:p>
            <a:pPr lvl="1"/>
            <a:r>
              <a:rPr lang="en-US" dirty="0" smtClean="0"/>
              <a:t>Even with a password, can we trust they are who they say they are?</a:t>
            </a:r>
          </a:p>
          <a:p>
            <a:pPr lvl="1" algn="r">
              <a:buNone/>
            </a:pPr>
            <a:endParaRPr lang="en-US" dirty="0" smtClean="0"/>
          </a:p>
          <a:p>
            <a:pPr lvl="1" algn="r">
              <a:buNone/>
            </a:pPr>
            <a:endParaRPr lang="en-US" dirty="0" smtClean="0"/>
          </a:p>
          <a:p>
            <a:pPr lvl="1" algn="r">
              <a:buNone/>
            </a:pPr>
            <a:r>
              <a:rPr lang="en-US" dirty="0" smtClean="0"/>
              <a:t>Hardware offers a potential solution…</a:t>
            </a:r>
          </a:p>
        </p:txBody>
      </p:sp>
      <p:pic>
        <p:nvPicPr>
          <p:cNvPr id="2050" name="Picture 2" descr="C:\Users\majordanger\AppData\Local\Microsoft\Windows\Temporary Internet Files\Content.IE5\6JTEB2M4\MCPE0702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1938528" cy="1859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Trusted Computing and TPMs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Trusted Computing Group</a:t>
            </a:r>
          </a:p>
          <a:p>
            <a:pPr lvl="1"/>
            <a:r>
              <a:rPr lang="en-US" dirty="0" smtClean="0"/>
              <a:t>Spec for TPM and trusted software stack.</a:t>
            </a:r>
          </a:p>
          <a:p>
            <a:r>
              <a:rPr lang="en-US" dirty="0" smtClean="0"/>
              <a:t>TPM - Hardware chip on most new business laptops and some other PCs.</a:t>
            </a:r>
          </a:p>
          <a:p>
            <a:pPr lvl="1"/>
            <a:r>
              <a:rPr lang="en-US" dirty="0" smtClean="0"/>
              <a:t>Dell Latitude, Lenovo ThinkPad, etc…</a:t>
            </a:r>
          </a:p>
          <a:p>
            <a:r>
              <a:rPr lang="en-US" dirty="0" smtClean="0"/>
              <a:t>Offers some help that software can’t.</a:t>
            </a:r>
          </a:p>
          <a:p>
            <a:r>
              <a:rPr lang="en-US" dirty="0" smtClean="0"/>
              <a:t>NOT protection against physical attacks.</a:t>
            </a:r>
          </a:p>
          <a:p>
            <a:endParaRPr lang="en-US" dirty="0" smtClean="0"/>
          </a:p>
        </p:txBody>
      </p:sp>
      <p:pic>
        <p:nvPicPr>
          <p:cNvPr id="3075" name="Picture 3" descr="C:\Users\majordanger\AppData\Local\Microsoft\Windows\Temporary Internet Files\Content.IE5\8F1JSARP\MCj043390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Functionality</a:t>
            </a:r>
            <a:endParaRPr lang="en-US" dirty="0"/>
          </a:p>
        </p:txBody>
      </p:sp>
      <p:pic>
        <p:nvPicPr>
          <p:cNvPr id="6" name="Content Placeholder 5" descr="TPM_for_slid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1886" y="1447800"/>
            <a:ext cx="712577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Persistent memory</a:t>
            </a:r>
          </a:p>
          <a:p>
            <a:pPr lvl="1"/>
            <a:r>
              <a:rPr lang="en-US" dirty="0" smtClean="0"/>
              <a:t>Endorsement key (EK)</a:t>
            </a:r>
          </a:p>
          <a:p>
            <a:pPr lvl="2"/>
            <a:r>
              <a:rPr lang="en-US" dirty="0" smtClean="0"/>
              <a:t>Permanent private unique key</a:t>
            </a:r>
          </a:p>
          <a:p>
            <a:pPr lvl="1"/>
            <a:r>
              <a:rPr lang="en-US" dirty="0" smtClean="0"/>
              <a:t>Storage Root Key (SRK) </a:t>
            </a:r>
          </a:p>
          <a:p>
            <a:pPr lvl="2"/>
            <a:r>
              <a:rPr lang="en-US" dirty="0" smtClean="0"/>
              <a:t>Encrypts other keys, data with pub key out to disk.</a:t>
            </a:r>
          </a:p>
          <a:p>
            <a:r>
              <a:rPr lang="en-US" dirty="0" smtClean="0"/>
              <a:t>Volatile memory</a:t>
            </a:r>
          </a:p>
          <a:p>
            <a:pPr lvl="1"/>
            <a:r>
              <a:rPr lang="en-US" dirty="0" smtClean="0"/>
              <a:t>Platform Configuration Registers (PCR)</a:t>
            </a:r>
          </a:p>
          <a:p>
            <a:pPr lvl="1"/>
            <a:r>
              <a:rPr lang="en-US" dirty="0" smtClean="0"/>
              <a:t>Attestation identity keys</a:t>
            </a:r>
          </a:p>
          <a:p>
            <a:pPr lvl="1"/>
            <a:r>
              <a:rPr lang="en-US" dirty="0" smtClean="0"/>
              <a:t>Storage keys</a:t>
            </a:r>
          </a:p>
          <a:p>
            <a:endParaRPr lang="en-US" dirty="0"/>
          </a:p>
        </p:txBody>
      </p:sp>
      <p:pic>
        <p:nvPicPr>
          <p:cNvPr id="6150" name="Picture 6" descr="C:\Users\majordanger\AppData\Local\Microsoft\Windows\Temporary Internet Files\Content.IE5\8F1JSARP\MCj030130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1708099" cy="180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Crypto-processor</a:t>
            </a:r>
          </a:p>
          <a:p>
            <a:pPr lvl="1"/>
            <a:r>
              <a:rPr lang="en-US" dirty="0" smtClean="0"/>
              <a:t>RSA key generator</a:t>
            </a:r>
          </a:p>
          <a:p>
            <a:pPr lvl="1"/>
            <a:r>
              <a:rPr lang="en-US" dirty="0" smtClean="0"/>
              <a:t>Random number generator</a:t>
            </a:r>
          </a:p>
          <a:p>
            <a:pPr lvl="1"/>
            <a:r>
              <a:rPr lang="en-US" dirty="0" smtClean="0"/>
              <a:t>Encryption / decryption</a:t>
            </a:r>
          </a:p>
          <a:p>
            <a:pPr lvl="1"/>
            <a:r>
              <a:rPr lang="en-US" dirty="0" smtClean="0"/>
              <a:t>SHA-1 hash and append</a:t>
            </a:r>
          </a:p>
          <a:p>
            <a:pPr lvl="2"/>
            <a:r>
              <a:rPr lang="en-US" dirty="0" smtClean="0"/>
              <a:t>PCRs are append only.</a:t>
            </a:r>
          </a:p>
          <a:p>
            <a:pPr lvl="2"/>
            <a:r>
              <a:rPr lang="en-US" dirty="0" smtClean="0"/>
              <a:t>PCR[</a:t>
            </a:r>
            <a:r>
              <a:rPr lang="en-US" dirty="0" err="1" smtClean="0"/>
              <a:t>i</a:t>
            </a:r>
            <a:r>
              <a:rPr lang="en-US" dirty="0" smtClean="0"/>
              <a:t>] = SHA-1(PCR[</a:t>
            </a:r>
            <a:r>
              <a:rPr lang="en-US" dirty="0" err="1" smtClean="0"/>
              <a:t>i</a:t>
            </a:r>
            <a:r>
              <a:rPr lang="en-US" dirty="0" smtClean="0"/>
              <a:t>] | new value)</a:t>
            </a:r>
            <a:endParaRPr lang="en-US" dirty="0"/>
          </a:p>
        </p:txBody>
      </p:sp>
      <p:pic>
        <p:nvPicPr>
          <p:cNvPr id="8196" name="Picture 4" descr="C:\Users\majordanger\AppData\Local\Microsoft\Windows\Temporary Internet Files\Content.IE5\8F1JSARP\MCj023381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26" y="4876800"/>
            <a:ext cx="1777263" cy="1705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Software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root of trust for measurement (CRTM).</a:t>
            </a:r>
          </a:p>
          <a:p>
            <a:pPr lvl="1"/>
            <a:r>
              <a:rPr lang="en-US" dirty="0" smtClean="0"/>
              <a:t>Boot block in BIOS. Never changes.</a:t>
            </a:r>
          </a:p>
          <a:p>
            <a:r>
              <a:rPr lang="en-US" dirty="0" smtClean="0"/>
              <a:t>Chain of trust.</a:t>
            </a:r>
          </a:p>
          <a:p>
            <a:pPr lvl="1"/>
            <a:r>
              <a:rPr lang="en-US" dirty="0" smtClean="0"/>
              <a:t>Each software component measures the next.</a:t>
            </a:r>
          </a:p>
          <a:p>
            <a:pPr lvl="1"/>
            <a:r>
              <a:rPr lang="en-US" dirty="0" smtClean="0"/>
              <a:t>Append measurements to PCRs. TrustedGRUB</a:t>
            </a:r>
          </a:p>
          <a:p>
            <a:r>
              <a:rPr lang="en-US" dirty="0" err="1" smtClean="0"/>
              <a:t>TrouSerS</a:t>
            </a:r>
            <a:r>
              <a:rPr lang="en-US" dirty="0" smtClean="0"/>
              <a:t> (TSS API)</a:t>
            </a:r>
          </a:p>
        </p:txBody>
      </p:sp>
      <p:pic>
        <p:nvPicPr>
          <p:cNvPr id="9220" name="Picture 4" descr="C:\Users\majordanger\AppData\Local\Microsoft\Windows\Temporary Internet Files\Content.IE5\8F1JSARP\MCj039116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49493" cy="1160919"/>
          </a:xfrm>
          <a:prstGeom prst="rect">
            <a:avLst/>
          </a:prstGeom>
          <a:noFill/>
        </p:spPr>
      </p:pic>
      <p:pic>
        <p:nvPicPr>
          <p:cNvPr id="9221" name="Picture 5" descr="C:\Users\majordanger\AppData\Local\Microsoft\Windows\Temporary Internet Files\Content.IE5\ML7EYVVF\MCj011327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27699">
            <a:off x="8131392" y="5494802"/>
            <a:ext cx="643753" cy="1324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Software Stacks</a:t>
            </a:r>
            <a:endParaRPr lang="en-US" dirty="0"/>
          </a:p>
        </p:txBody>
      </p:sp>
      <p:pic>
        <p:nvPicPr>
          <p:cNvPr id="4" name="Content Placeholder 3" descr="tpm_boot_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219200"/>
            <a:ext cx="7849891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</TotalTime>
  <Words>721</Words>
  <Application>Microsoft Office PowerPoint</Application>
  <PresentationFormat>On-screen Show (4:3)</PresentationFormat>
  <Paragraphs>247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Trusted Platform Modules: Building a Trusted Software Stack and Remote Attestation</vt:lpstr>
      <vt:lpstr>Overview</vt:lpstr>
      <vt:lpstr>Motivation</vt:lpstr>
      <vt:lpstr>Trusted Computing and TPMs</vt:lpstr>
      <vt:lpstr>TPM Functionality</vt:lpstr>
      <vt:lpstr>TPM Functionality</vt:lpstr>
      <vt:lpstr>TPM Functionality</vt:lpstr>
      <vt:lpstr>Trusted Software Stacks</vt:lpstr>
      <vt:lpstr>Trusted Software Stacks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Attestation</vt:lpstr>
      <vt:lpstr>Measurements</vt:lpstr>
      <vt:lpstr>Measurements</vt:lpstr>
      <vt:lpstr>Future Work</vt:lpstr>
      <vt:lpstr>Conclusion</vt:lpstr>
      <vt:lpstr>Other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Trusted Platform Modules: Building a Trusted Software Stack and Remote Attestation</dc:title>
  <dc:creator>majordanger</dc:creator>
  <cp:lastModifiedBy>majordanger</cp:lastModifiedBy>
  <cp:revision>51</cp:revision>
  <dcterms:created xsi:type="dcterms:W3CDTF">2009-12-15T09:03:04Z</dcterms:created>
  <dcterms:modified xsi:type="dcterms:W3CDTF">2010-10-07T16:21:50Z</dcterms:modified>
</cp:coreProperties>
</file>