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2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6678" autoAdjust="0"/>
  </p:normalViewPr>
  <p:slideViewPr>
    <p:cSldViewPr snapToGrid="0" snapToObjects="1">
      <p:cViewPr varScale="1">
        <p:scale>
          <a:sx n="94" d="100"/>
          <a:sy n="94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71F53-8DC0-45B7-AE75-1705006D4B3F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516F5-6CB7-488C-A543-9522868CC9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3053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516F5-6CB7-488C-A543-9522868CC91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User saves a query in the UI giving a save</a:t>
            </a:r>
            <a:r>
              <a:rPr lang="en-US" baseline="0" dirty="0" smtClean="0"/>
              <a:t> name and some the select statement. The user may additionally provide an </a:t>
            </a:r>
            <a:r>
              <a:rPr lang="en-US" baseline="0" dirty="0" err="1" smtClean="0"/>
              <a:t>english</a:t>
            </a:r>
            <a:r>
              <a:rPr lang="en-US" baseline="0" dirty="0" smtClean="0"/>
              <a:t> description if necessary as well as whether the dataset should be public for all users.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PERL code takes the request and wraps it in a REST ‘PUT’ request using a JSON body as the content type.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backend server parses the request and attempts to: 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Execute the query to know it is a valid SQL select statement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Create (or replace) a view in the </a:t>
            </a:r>
            <a:r>
              <a:rPr lang="en-US" baseline="0" dirty="0" err="1" smtClean="0"/>
              <a:t>dataspace</a:t>
            </a:r>
            <a:r>
              <a:rPr lang="en-US" baseline="0" dirty="0" smtClean="0"/>
              <a:t> that belongs to that user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Build a .NET object cache of the tables top 100 records for fast retrieval 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If any of these steps fail, the saved query is aborted</a:t>
            </a:r>
          </a:p>
          <a:p>
            <a:pPr marL="228600" lvl="0" indent="-228600">
              <a:buAutoNum type="arabicPeriod"/>
            </a:pPr>
            <a:r>
              <a:rPr lang="en-US" baseline="0" dirty="0" smtClean="0"/>
              <a:t>The UI polls the REST server for the ‘cached’ 100 records to show the user after the save was successful.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516F5-6CB7-488C-A543-9522868CC91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1253-BF3E-3C4B-897B-05E43824F524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7033-3974-744C-856B-9F9A435A97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840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1253-BF3E-3C4B-897B-05E43824F524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7033-3974-744C-856B-9F9A435A97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760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1253-BF3E-3C4B-897B-05E43824F524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7033-3974-744C-856B-9F9A435A97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6688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1253-BF3E-3C4B-897B-05E43824F524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7033-3974-744C-856B-9F9A435A97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271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1253-BF3E-3C4B-897B-05E43824F524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7033-3974-744C-856B-9F9A435A97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859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1253-BF3E-3C4B-897B-05E43824F524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7033-3974-744C-856B-9F9A435A97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528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1253-BF3E-3C4B-897B-05E43824F524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7033-3974-744C-856B-9F9A435A97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1253-BF3E-3C4B-897B-05E43824F524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7033-3974-744C-856B-9F9A435A97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688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1253-BF3E-3C4B-897B-05E43824F524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7033-3974-744C-856B-9F9A435A97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08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1253-BF3E-3C4B-897B-05E43824F524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7033-3974-744C-856B-9F9A435A97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185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1253-BF3E-3C4B-897B-05E43824F524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7033-3974-744C-856B-9F9A435A97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162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11253-BF3E-3C4B-897B-05E43824F524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B7033-3974-744C-856B-9F9A435A9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822584" y="6356350"/>
            <a:ext cx="3730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billhowe@cs.washington.edu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139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ubversion.assembla.com/svn/sqlshare/" TargetMode="External"/><Relationship Id="rId3" Type="http://schemas.openxmlformats.org/officeDocument/2006/relationships/hyperlink" Target="http://escience.washington.edu/sqlshar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ubversion.assembla.com/svn/sqlshare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michaud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56273" y="793468"/>
            <a:ext cx="1430338" cy="857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SQLShare</a:t>
            </a:r>
            <a:r>
              <a:rPr lang="en-US" sz="16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 CLI interface</a:t>
            </a:r>
          </a:p>
          <a:p>
            <a:pPr algn="ctr">
              <a:defRPr/>
            </a:pPr>
            <a:r>
              <a:rPr lang="en-US" sz="16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(</a:t>
            </a:r>
            <a:r>
              <a:rPr lang="en-US" sz="16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Python)</a:t>
            </a:r>
            <a:endParaRPr lang="en-US" sz="1600" dirty="0">
              <a:solidFill>
                <a:schemeClr val="tx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511697" y="3546589"/>
            <a:ext cx="3797044" cy="901564"/>
          </a:xfrm>
          <a:prstGeom prst="rect">
            <a:avLst/>
          </a:prstGeom>
          <a:solidFill>
            <a:srgbClr val="99CCFF"/>
          </a:solidFill>
          <a:ln w="25400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 err="1" smtClean="0">
                <a:latin typeface="Arial" charset="0"/>
              </a:rPr>
              <a:t>SQLShare</a:t>
            </a:r>
            <a:r>
              <a:rPr lang="en-US" dirty="0" smtClean="0">
                <a:latin typeface="Arial" charset="0"/>
              </a:rPr>
              <a:t> REST API</a:t>
            </a:r>
          </a:p>
          <a:p>
            <a:pPr algn="ctr"/>
            <a:r>
              <a:rPr lang="en-US" dirty="0" smtClean="0">
                <a:latin typeface="Arial" charset="0"/>
              </a:rPr>
              <a:t>(C#, Web Role, Windows Azure)</a:t>
            </a:r>
            <a:endParaRPr lang="en-US" dirty="0">
              <a:latin typeface="Arial" charset="0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1541185" y="4885999"/>
            <a:ext cx="3767556" cy="1019409"/>
          </a:xfrm>
          <a:prstGeom prst="can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000" dirty="0" err="1" smtClean="0"/>
              <a:t>SQLShare</a:t>
            </a:r>
            <a:r>
              <a:rPr lang="en-US" sz="2000" dirty="0" smtClean="0"/>
              <a:t> Database </a:t>
            </a:r>
          </a:p>
          <a:p>
            <a:pPr algn="ctr">
              <a:defRPr/>
            </a:pPr>
            <a:r>
              <a:rPr lang="en-US" sz="2000" dirty="0" smtClean="0"/>
              <a:t>(</a:t>
            </a:r>
            <a:r>
              <a:rPr lang="en-US" sz="2000" dirty="0" smtClean="0">
                <a:cs typeface="+mn-cs"/>
              </a:rPr>
              <a:t>SQL Azure; SQL Server on EC2)</a:t>
            </a:r>
            <a:endParaRPr lang="en-US" sz="2000" dirty="0">
              <a:cs typeface="+mn-cs"/>
            </a:endParaRPr>
          </a:p>
        </p:txBody>
      </p:sp>
      <p:pic>
        <p:nvPicPr>
          <p:cNvPr id="20" name="Picture 19" descr="Picture 3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344554" y="730324"/>
            <a:ext cx="2516309" cy="108664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681523" y="1005136"/>
            <a:ext cx="1898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SQLShare</a:t>
            </a:r>
            <a:r>
              <a:rPr lang="en-US" dirty="0" smtClean="0"/>
              <a:t> UI </a:t>
            </a:r>
          </a:p>
          <a:p>
            <a:r>
              <a:rPr lang="en-US" dirty="0" smtClean="0"/>
              <a:t>(HTML/</a:t>
            </a:r>
            <a:r>
              <a:rPr lang="en-US" dirty="0" err="1" smtClean="0"/>
              <a:t>Javascript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2" name="Rectangle 44"/>
          <p:cNvSpPr>
            <a:spLocks noChangeArrowheads="1"/>
          </p:cNvSpPr>
          <p:nvPr/>
        </p:nvSpPr>
        <p:spPr bwMode="auto">
          <a:xfrm>
            <a:off x="4344555" y="2207009"/>
            <a:ext cx="2516309" cy="9015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 err="1" smtClean="0">
                <a:latin typeface="Arial" charset="0"/>
              </a:rPr>
              <a:t>SQLShare</a:t>
            </a:r>
            <a:r>
              <a:rPr lang="en-US" dirty="0" smtClean="0">
                <a:latin typeface="Arial" charset="0"/>
              </a:rPr>
              <a:t> </a:t>
            </a:r>
          </a:p>
          <a:p>
            <a:pPr algn="ctr"/>
            <a:r>
              <a:rPr lang="en-US" dirty="0" smtClean="0">
                <a:latin typeface="Arial" charset="0"/>
              </a:rPr>
              <a:t>(Solstice, Perl, EC2)</a:t>
            </a:r>
            <a:endParaRPr lang="en-US" dirty="0"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62761" y="793468"/>
            <a:ext cx="1821220" cy="857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SQLShare</a:t>
            </a:r>
            <a:r>
              <a:rPr lang="en-US" sz="16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 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Python Interface</a:t>
            </a:r>
          </a:p>
          <a:p>
            <a:pPr algn="ctr">
              <a:defRPr/>
            </a:pPr>
            <a:r>
              <a:rPr lang="en-US" sz="16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(</a:t>
            </a:r>
            <a:r>
              <a:rPr lang="en-US" sz="16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Python)</a:t>
            </a:r>
            <a:endParaRPr lang="en-US" sz="1600" dirty="0">
              <a:solidFill>
                <a:schemeClr val="tx2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25" name="Straight Arrow Connector 24"/>
          <p:cNvCxnSpPr>
            <a:stCxn id="23" idx="2"/>
            <a:endCxn id="12" idx="0"/>
          </p:cNvCxnSpPr>
          <p:nvPr/>
        </p:nvCxnSpPr>
        <p:spPr>
          <a:xfrm>
            <a:off x="3273371" y="1651467"/>
            <a:ext cx="136848" cy="1895122"/>
          </a:xfrm>
          <a:prstGeom prst="straightConnector1">
            <a:avLst/>
          </a:prstGeom>
          <a:ln>
            <a:headEnd type="triangle" w="lg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43859" y="1651467"/>
            <a:ext cx="1702123" cy="1895122"/>
          </a:xfrm>
          <a:prstGeom prst="straightConnector1">
            <a:avLst/>
          </a:prstGeom>
          <a:ln>
            <a:headEnd type="triangle" w="lg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2" idx="2"/>
          </p:cNvCxnSpPr>
          <p:nvPr/>
        </p:nvCxnSpPr>
        <p:spPr>
          <a:xfrm flipH="1">
            <a:off x="4344555" y="3108573"/>
            <a:ext cx="1258155" cy="438016"/>
          </a:xfrm>
          <a:prstGeom prst="straightConnector1">
            <a:avLst/>
          </a:prstGeom>
          <a:ln>
            <a:headEnd type="triangle" w="lg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2"/>
            <a:endCxn id="14" idx="1"/>
          </p:cNvCxnSpPr>
          <p:nvPr/>
        </p:nvCxnSpPr>
        <p:spPr>
          <a:xfrm>
            <a:off x="3410219" y="4448153"/>
            <a:ext cx="14744" cy="437846"/>
          </a:xfrm>
          <a:prstGeom prst="straightConnector1">
            <a:avLst/>
          </a:prstGeom>
          <a:ln>
            <a:headEnd type="triangle" w="lg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0" idx="2"/>
          </p:cNvCxnSpPr>
          <p:nvPr/>
        </p:nvCxnSpPr>
        <p:spPr>
          <a:xfrm>
            <a:off x="5602709" y="1816967"/>
            <a:ext cx="0" cy="390042"/>
          </a:xfrm>
          <a:prstGeom prst="straightConnector1">
            <a:avLst/>
          </a:prstGeom>
          <a:ln>
            <a:headEnd type="triangle" w="lg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176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36600" y="1264334"/>
            <a:ext cx="1905000" cy="855134"/>
            <a:chOff x="533400" y="457200"/>
            <a:chExt cx="1905000" cy="855134"/>
          </a:xfrm>
        </p:grpSpPr>
        <p:sp>
          <p:nvSpPr>
            <p:cNvPr id="5" name="Rectangle 4"/>
            <p:cNvSpPr/>
            <p:nvPr/>
          </p:nvSpPr>
          <p:spPr>
            <a:xfrm>
              <a:off x="533400" y="457200"/>
              <a:ext cx="1905000" cy="85513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5000" y="550333"/>
              <a:ext cx="1718733" cy="714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7" name="Rectangle 44"/>
          <p:cNvSpPr>
            <a:spLocks noChangeArrowheads="1"/>
          </p:cNvSpPr>
          <p:nvPr/>
        </p:nvSpPr>
        <p:spPr bwMode="auto">
          <a:xfrm>
            <a:off x="4427294" y="1264334"/>
            <a:ext cx="2516309" cy="9015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 err="1" smtClean="0">
                <a:latin typeface="Arial" charset="0"/>
              </a:rPr>
              <a:t>SQLShare</a:t>
            </a:r>
            <a:r>
              <a:rPr lang="en-US" dirty="0" smtClean="0">
                <a:latin typeface="Arial" charset="0"/>
              </a:rPr>
              <a:t> </a:t>
            </a:r>
          </a:p>
          <a:p>
            <a:pPr algn="ctr"/>
            <a:r>
              <a:rPr lang="en-US" dirty="0" smtClean="0">
                <a:latin typeface="Arial" charset="0"/>
              </a:rPr>
              <a:t>(Solstice, Perl, EC2)</a:t>
            </a:r>
            <a:endParaRPr lang="en-US" dirty="0">
              <a:latin typeface="Aria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104900" y="252512"/>
            <a:ext cx="3322394" cy="707886"/>
            <a:chOff x="1104900" y="252512"/>
            <a:chExt cx="3322394" cy="707886"/>
          </a:xfrm>
        </p:grpSpPr>
        <p:sp>
          <p:nvSpPr>
            <p:cNvPr id="9" name="TextBox 8"/>
            <p:cNvSpPr txBox="1"/>
            <p:nvPr/>
          </p:nvSpPr>
          <p:spPr>
            <a:xfrm>
              <a:off x="1714500" y="591066"/>
              <a:ext cx="2712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SELECT</a:t>
              </a:r>
              <a:r>
                <a:rPr lang="en-US" dirty="0" smtClean="0"/>
                <a:t> * </a:t>
              </a:r>
              <a:r>
                <a:rPr lang="en-US" dirty="0" smtClean="0">
                  <a:solidFill>
                    <a:srgbClr val="0070C0"/>
                  </a:solidFill>
                </a:rPr>
                <a:t>FROM</a:t>
              </a:r>
              <a:r>
                <a:rPr lang="en-US" dirty="0" smtClean="0"/>
                <a:t> Employees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04900" y="591066"/>
              <a:ext cx="5581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SQL: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04900" y="252512"/>
              <a:ext cx="9535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Saved as:</a:t>
              </a:r>
              <a:endParaRPr lang="en-US" sz="1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58431" y="252512"/>
              <a:ext cx="1556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My employees</a:t>
              </a:r>
              <a:endParaRPr lang="en-US" dirty="0"/>
            </a:p>
          </p:txBody>
        </p:sp>
      </p:grpSp>
      <p:cxnSp>
        <p:nvCxnSpPr>
          <p:cNvPr id="15" name="Straight Arrow Connector 14"/>
          <p:cNvCxnSpPr>
            <a:stCxn id="5" idx="3"/>
            <a:endCxn id="7" idx="1"/>
          </p:cNvCxnSpPr>
          <p:nvPr/>
        </p:nvCxnSpPr>
        <p:spPr>
          <a:xfrm>
            <a:off x="2641600" y="1691901"/>
            <a:ext cx="1785694" cy="232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36600" y="2574005"/>
            <a:ext cx="3340100" cy="369332"/>
            <a:chOff x="1104900" y="252512"/>
            <a:chExt cx="2509534" cy="418266"/>
          </a:xfrm>
        </p:grpSpPr>
        <p:sp>
          <p:nvSpPr>
            <p:cNvPr id="21" name="TextBox 20"/>
            <p:cNvSpPr txBox="1"/>
            <p:nvPr/>
          </p:nvSpPr>
          <p:spPr>
            <a:xfrm>
              <a:off x="1104900" y="252512"/>
              <a:ext cx="644827" cy="3834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URL:</a:t>
              </a:r>
              <a:endParaRPr lang="en-US" sz="16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49727" y="252512"/>
              <a:ext cx="1864707" cy="418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..REST/db/query/</a:t>
              </a:r>
              <a:r>
                <a:rPr lang="en-US" dirty="0" err="1" smtClean="0">
                  <a:solidFill>
                    <a:schemeClr val="accent2">
                      <a:lumMod val="75000"/>
                    </a:schemeClr>
                  </a:solidFill>
                </a:rPr>
                <a:t>userX</a:t>
              </a:r>
              <a:endParaRPr lang="en-U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25" name="Flowchart: Document 24"/>
          <p:cNvSpPr/>
          <p:nvPr/>
        </p:nvSpPr>
        <p:spPr>
          <a:xfrm>
            <a:off x="4241496" y="2574005"/>
            <a:ext cx="2887906" cy="1437418"/>
          </a:xfrm>
          <a:prstGeom prst="flowChartDocumen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JSON BODY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sql_code</a:t>
            </a:r>
            <a:r>
              <a:rPr lang="en-US" sz="1400" dirty="0" smtClean="0">
                <a:solidFill>
                  <a:schemeClr val="tx1"/>
                </a:solidFill>
              </a:rPr>
              <a:t>: </a:t>
            </a:r>
            <a:r>
              <a:rPr lang="en-US" sz="1400" dirty="0" smtClean="0">
                <a:solidFill>
                  <a:srgbClr val="0070C0"/>
                </a:solidFill>
              </a:rPr>
              <a:t>SELECT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*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FROM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Employees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description: </a:t>
            </a:r>
            <a:r>
              <a:rPr lang="en-US" sz="1400" dirty="0" err="1" smtClean="0">
                <a:solidFill>
                  <a:schemeClr val="tx1"/>
                </a:solidFill>
              </a:rPr>
              <a:t>foo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err="1" smtClean="0">
                <a:solidFill>
                  <a:schemeClr val="tx1"/>
                </a:solidFill>
              </a:rPr>
              <a:t>Is_public</a:t>
            </a:r>
            <a:r>
              <a:rPr lang="en-US" sz="1400" dirty="0" smtClean="0">
                <a:solidFill>
                  <a:schemeClr val="tx1"/>
                </a:solidFill>
              </a:rPr>
              <a:t>: </a:t>
            </a:r>
            <a:r>
              <a:rPr lang="en-US" sz="1400" dirty="0" smtClean="0">
                <a:solidFill>
                  <a:srgbClr val="002060"/>
                </a:solidFill>
              </a:rPr>
              <a:t>false</a:t>
            </a:r>
          </a:p>
          <a:p>
            <a:pPr algn="ctr"/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7" idx="2"/>
            <a:endCxn id="25" idx="0"/>
          </p:cNvCxnSpPr>
          <p:nvPr/>
        </p:nvCxnSpPr>
        <p:spPr>
          <a:xfrm rot="5400000">
            <a:off x="5481396" y="2369951"/>
            <a:ext cx="40810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5" idx="1"/>
          </p:cNvCxnSpPr>
          <p:nvPr/>
        </p:nvCxnSpPr>
        <p:spPr>
          <a:xfrm rot="10800000" flipV="1">
            <a:off x="1714500" y="3292714"/>
            <a:ext cx="2526996" cy="1622186"/>
          </a:xfrm>
          <a:prstGeom prst="bentConnector3">
            <a:avLst>
              <a:gd name="adj1" fmla="val 9925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881748" y="3477380"/>
            <a:ext cx="1350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REST      PUT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0" name="Rectangle 44"/>
          <p:cNvSpPr>
            <a:spLocks noChangeArrowheads="1"/>
          </p:cNvSpPr>
          <p:nvPr/>
        </p:nvSpPr>
        <p:spPr bwMode="auto">
          <a:xfrm>
            <a:off x="586476" y="4914900"/>
            <a:ext cx="2590544" cy="1222701"/>
          </a:xfrm>
          <a:prstGeom prst="rect">
            <a:avLst/>
          </a:prstGeom>
          <a:solidFill>
            <a:srgbClr val="99CCFF"/>
          </a:solidFill>
          <a:ln w="25400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 err="1" smtClean="0">
                <a:latin typeface="Arial" charset="0"/>
              </a:rPr>
              <a:t>SQLShare</a:t>
            </a:r>
            <a:r>
              <a:rPr lang="en-US" sz="1600" dirty="0" smtClean="0">
                <a:latin typeface="Arial" charset="0"/>
              </a:rPr>
              <a:t> REST API</a:t>
            </a:r>
          </a:p>
          <a:p>
            <a:pPr algn="ctr"/>
            <a:r>
              <a:rPr lang="en-US" sz="1600" dirty="0" smtClean="0">
                <a:latin typeface="Arial" charset="0"/>
              </a:rPr>
              <a:t>(C#, Web Role, Windows Azure)</a:t>
            </a:r>
            <a:endParaRPr lang="en-US" sz="1600" dirty="0">
              <a:latin typeface="Arial" charset="0"/>
            </a:endParaRPr>
          </a:p>
        </p:txBody>
      </p:sp>
      <p:sp>
        <p:nvSpPr>
          <p:cNvPr id="41" name="AutoShape 17"/>
          <p:cNvSpPr>
            <a:spLocks noChangeArrowheads="1"/>
          </p:cNvSpPr>
          <p:nvPr/>
        </p:nvSpPr>
        <p:spPr bwMode="auto">
          <a:xfrm>
            <a:off x="3825860" y="4916488"/>
            <a:ext cx="2073249" cy="1222701"/>
          </a:xfrm>
          <a:prstGeom prst="can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000" dirty="0" err="1" smtClean="0"/>
              <a:t>SQLShare</a:t>
            </a:r>
            <a:r>
              <a:rPr lang="en-US" sz="2000" dirty="0" smtClean="0"/>
              <a:t> Database </a:t>
            </a:r>
          </a:p>
          <a:p>
            <a:pPr algn="ctr">
              <a:defRPr/>
            </a:pPr>
            <a:r>
              <a:rPr lang="en-US" sz="2000" dirty="0" smtClean="0"/>
              <a:t>(</a:t>
            </a:r>
            <a:r>
              <a:rPr lang="en-US" sz="2000" dirty="0" smtClean="0">
                <a:cs typeface="+mn-cs"/>
              </a:rPr>
              <a:t>SQL Azure)</a:t>
            </a:r>
            <a:endParaRPr lang="en-US" sz="2000" dirty="0">
              <a:cs typeface="+mn-cs"/>
            </a:endParaRPr>
          </a:p>
        </p:txBody>
      </p:sp>
      <p:cxnSp>
        <p:nvCxnSpPr>
          <p:cNvPr id="43" name="Straight Arrow Connector 42"/>
          <p:cNvCxnSpPr>
            <a:stCxn id="40" idx="3"/>
            <a:endCxn id="41" idx="2"/>
          </p:cNvCxnSpPr>
          <p:nvPr/>
        </p:nvCxnSpPr>
        <p:spPr>
          <a:xfrm>
            <a:off x="3177020" y="5526251"/>
            <a:ext cx="64884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1" idx="4"/>
            <a:endCxn id="46" idx="1"/>
          </p:cNvCxnSpPr>
          <p:nvPr/>
        </p:nvCxnSpPr>
        <p:spPr>
          <a:xfrm flipV="1">
            <a:off x="5899109" y="4770425"/>
            <a:ext cx="628858" cy="7574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lowchart: Internal Storage 45"/>
          <p:cNvSpPr/>
          <p:nvPr/>
        </p:nvSpPr>
        <p:spPr>
          <a:xfrm>
            <a:off x="6527967" y="4013011"/>
            <a:ext cx="2209548" cy="1514828"/>
          </a:xfrm>
          <a:prstGeom prst="flowChartInternalStorag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QUERY METADATA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sql_code</a:t>
            </a:r>
            <a:r>
              <a:rPr lang="en-US" sz="1200" dirty="0" smtClean="0">
                <a:solidFill>
                  <a:schemeClr val="tx1"/>
                </a:solidFill>
              </a:rPr>
              <a:t>: </a:t>
            </a:r>
            <a:r>
              <a:rPr lang="en-US" sz="1200" dirty="0" smtClean="0">
                <a:solidFill>
                  <a:srgbClr val="0070C0"/>
                </a:solidFill>
              </a:rPr>
              <a:t>SELECT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*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rgbClr val="0070C0"/>
                </a:solidFill>
              </a:rPr>
              <a:t>FROM..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description: </a:t>
            </a:r>
            <a:r>
              <a:rPr lang="en-US" sz="1200" dirty="0" err="1" smtClean="0">
                <a:solidFill>
                  <a:schemeClr val="tx1"/>
                </a:solidFill>
              </a:rPr>
              <a:t>foo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Is_public</a:t>
            </a:r>
            <a:r>
              <a:rPr lang="en-US" sz="1200" dirty="0" smtClean="0">
                <a:solidFill>
                  <a:schemeClr val="tx1"/>
                </a:solidFill>
              </a:rPr>
              <a:t>: </a:t>
            </a:r>
            <a:r>
              <a:rPr lang="en-US" sz="1200" dirty="0" smtClean="0">
                <a:solidFill>
                  <a:srgbClr val="002060"/>
                </a:solidFill>
              </a:rPr>
              <a:t>false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name:  My Employees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owner: </a:t>
            </a:r>
            <a:r>
              <a:rPr lang="en-US" sz="1200" dirty="0" err="1" smtClean="0">
                <a:solidFill>
                  <a:srgbClr val="002060"/>
                </a:solidFill>
              </a:rPr>
              <a:t>userX</a:t>
            </a:r>
            <a:endParaRPr lang="en-US" sz="1200" dirty="0" smtClean="0">
              <a:solidFill>
                <a:srgbClr val="002060"/>
              </a:solidFill>
            </a:endParaRPr>
          </a:p>
        </p:txBody>
      </p:sp>
      <p:sp>
        <p:nvSpPr>
          <p:cNvPr id="48" name="Flowchart: Internal Storage 47"/>
          <p:cNvSpPr/>
          <p:nvPr/>
        </p:nvSpPr>
        <p:spPr>
          <a:xfrm>
            <a:off x="6518816" y="5656589"/>
            <a:ext cx="2209548" cy="965200"/>
          </a:xfrm>
          <a:prstGeom prst="flowChartInternalStorag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 DEFINITION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[</a:t>
            </a:r>
            <a:r>
              <a:rPr lang="en-US" sz="1200" dirty="0" err="1" smtClean="0">
                <a:solidFill>
                  <a:schemeClr val="tx1"/>
                </a:solidFill>
              </a:rPr>
              <a:t>userX</a:t>
            </a:r>
            <a:r>
              <a:rPr lang="en-US" sz="1200" dirty="0" smtClean="0">
                <a:solidFill>
                  <a:schemeClr val="tx1"/>
                </a:solidFill>
              </a:rPr>
              <a:t>].[My Employees]</a:t>
            </a:r>
            <a:endParaRPr lang="en-US" sz="1200" dirty="0" smtClean="0">
              <a:solidFill>
                <a:srgbClr val="002060"/>
              </a:solidFill>
            </a:endParaRPr>
          </a:p>
        </p:txBody>
      </p:sp>
      <p:cxnSp>
        <p:nvCxnSpPr>
          <p:cNvPr id="49" name="Straight Connector 48"/>
          <p:cNvCxnSpPr>
            <a:stCxn id="41" idx="4"/>
            <a:endCxn id="48" idx="1"/>
          </p:cNvCxnSpPr>
          <p:nvPr/>
        </p:nvCxnSpPr>
        <p:spPr>
          <a:xfrm>
            <a:off x="5899109" y="5527839"/>
            <a:ext cx="619707" cy="611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http://sqlshare.escience.washington.</a:t>
            </a:r>
            <a:r>
              <a:rPr lang="en-US" dirty="0" smtClean="0">
                <a:hlinkClick r:id="rId2"/>
              </a:rPr>
              <a:t>edu</a:t>
            </a:r>
            <a:endParaRPr lang="en-US" dirty="0" smtClean="0"/>
          </a:p>
          <a:p>
            <a:r>
              <a:rPr lang="en-US" dirty="0" smtClean="0"/>
              <a:t>Project Page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://escience.washington.edu/sqlshare</a:t>
            </a:r>
            <a:endParaRPr lang="en-US" dirty="0"/>
          </a:p>
          <a:p>
            <a:r>
              <a:rPr lang="en-US" dirty="0" smtClean="0"/>
              <a:t>Subversion Repository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://subversion.assembla.com/svn/sqlshare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281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Subversion repository on </a:t>
            </a:r>
            <a:r>
              <a:rPr lang="en-US" dirty="0" err="1" smtClean="0"/>
              <a:t>Assembla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https://subversion.assembla.com/svn/sqlshare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runk/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client/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server/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pythonclient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53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 implementations in Ruby, Python, Perl, C#  </a:t>
            </a:r>
          </a:p>
          <a:p>
            <a:r>
              <a:rPr lang="en-US" dirty="0" smtClean="0"/>
              <a:t>Contact me for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368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Dev</a:t>
            </a:r>
            <a:r>
              <a:rPr lang="en-US" dirty="0" smtClean="0"/>
              <a:t>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Amazon Machine Image</a:t>
            </a:r>
          </a:p>
          <a:p>
            <a:pPr lvl="1"/>
            <a:r>
              <a:rPr lang="en-US" dirty="0" smtClean="0"/>
              <a:t>With Apache, code, etc. all installed</a:t>
            </a:r>
          </a:p>
          <a:p>
            <a:r>
              <a:rPr lang="en-US" dirty="0" smtClean="0"/>
              <a:t>Ask me if you’re interested, and I’ll launch you an instance</a:t>
            </a:r>
          </a:p>
          <a:p>
            <a:endParaRPr lang="en-US" dirty="0" smtClean="0"/>
          </a:p>
          <a:p>
            <a:r>
              <a:rPr lang="en-US" dirty="0" smtClean="0"/>
              <a:t>Patrick Michaud (</a:t>
            </a:r>
            <a:r>
              <a:rPr lang="en-US" dirty="0" smtClean="0">
                <a:hlinkClick r:id="rId2"/>
              </a:rPr>
              <a:t>pmichaud@uw.edu</a:t>
            </a:r>
            <a:r>
              <a:rPr lang="en-US" dirty="0" smtClean="0"/>
              <a:t>) for other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1380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411</Words>
  <Application>Microsoft Macintosh PowerPoint</Application>
  <PresentationFormat>On-screen Show (4:3)</PresentationFormat>
  <Paragraphs>73</Paragraphs>
  <Slides>6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Links</vt:lpstr>
      <vt:lpstr>Get the Code</vt:lpstr>
      <vt:lpstr>REST API</vt:lpstr>
      <vt:lpstr>Dev environment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Prasang Upadhyaya</cp:lastModifiedBy>
  <cp:revision>20</cp:revision>
  <dcterms:created xsi:type="dcterms:W3CDTF">2011-02-01T08:13:31Z</dcterms:created>
  <dcterms:modified xsi:type="dcterms:W3CDTF">2011-02-01T08:15:14Z</dcterms:modified>
</cp:coreProperties>
</file>