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5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57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48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6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notesSlides/notesSlide5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notesSlides/notesSlide49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39" r:id="rId2"/>
    <p:sldId id="509" r:id="rId3"/>
    <p:sldId id="343" r:id="rId4"/>
    <p:sldId id="433" r:id="rId5"/>
    <p:sldId id="429" r:id="rId6"/>
    <p:sldId id="510" r:id="rId7"/>
    <p:sldId id="430" r:id="rId8"/>
    <p:sldId id="511" r:id="rId9"/>
    <p:sldId id="431" r:id="rId10"/>
    <p:sldId id="513" r:id="rId11"/>
    <p:sldId id="512" r:id="rId12"/>
    <p:sldId id="432" r:id="rId13"/>
    <p:sldId id="434" r:id="rId14"/>
    <p:sldId id="523" r:id="rId15"/>
    <p:sldId id="344" r:id="rId16"/>
    <p:sldId id="516" r:id="rId17"/>
    <p:sldId id="514" r:id="rId18"/>
    <p:sldId id="346" r:id="rId19"/>
    <p:sldId id="345" r:id="rId20"/>
    <p:sldId id="435" r:id="rId21"/>
    <p:sldId id="371" r:id="rId22"/>
    <p:sldId id="372" r:id="rId23"/>
    <p:sldId id="515" r:id="rId24"/>
    <p:sldId id="408" r:id="rId25"/>
    <p:sldId id="436" r:id="rId26"/>
    <p:sldId id="374" r:id="rId27"/>
    <p:sldId id="517" r:id="rId28"/>
    <p:sldId id="375" r:id="rId29"/>
    <p:sldId id="439" r:id="rId30"/>
    <p:sldId id="440" r:id="rId31"/>
    <p:sldId id="376" r:id="rId32"/>
    <p:sldId id="438" r:id="rId33"/>
    <p:sldId id="437" r:id="rId34"/>
    <p:sldId id="377" r:id="rId35"/>
    <p:sldId id="378" r:id="rId36"/>
    <p:sldId id="379" r:id="rId37"/>
    <p:sldId id="380" r:id="rId38"/>
    <p:sldId id="381" r:id="rId39"/>
    <p:sldId id="348" r:id="rId40"/>
    <p:sldId id="448" r:id="rId41"/>
    <p:sldId id="449" r:id="rId42"/>
    <p:sldId id="450" r:id="rId43"/>
    <p:sldId id="518" r:id="rId44"/>
    <p:sldId id="451" r:id="rId45"/>
    <p:sldId id="452" r:id="rId46"/>
    <p:sldId id="458" r:id="rId47"/>
    <p:sldId id="460" r:id="rId48"/>
    <p:sldId id="467" r:id="rId49"/>
    <p:sldId id="519" r:id="rId50"/>
    <p:sldId id="472" r:id="rId51"/>
    <p:sldId id="524" r:id="rId52"/>
    <p:sldId id="525" r:id="rId53"/>
    <p:sldId id="473" r:id="rId54"/>
    <p:sldId id="520" r:id="rId55"/>
    <p:sldId id="474" r:id="rId56"/>
    <p:sldId id="475" r:id="rId57"/>
    <p:sldId id="476" r:id="rId58"/>
    <p:sldId id="477" r:id="rId59"/>
    <p:sldId id="478" r:id="rId60"/>
    <p:sldId id="521" r:id="rId61"/>
  </p:sldIdLst>
  <p:sldSz cx="9144000" cy="6858000" type="screen4x3"/>
  <p:notesSz cx="69342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CCFE"/>
    <a:srgbClr val="FF505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handoutMaster" Target="handoutMasters/handoutMaster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notesMaster" Target="notesMasters/notesMaster1.xml"/><Relationship Id="rId66" Type="http://schemas.openxmlformats.org/officeDocument/2006/relationships/viewProps" Target="view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presProps" Target="presProps.xml"/><Relationship Id="rId67" Type="http://schemas.openxmlformats.org/officeDocument/2006/relationships/theme" Target="theme/theme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tableStyles" Target="tableStyles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9CB4AFC-A7F6-9B4C-9908-EE312B284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4296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A3DEAE4-5972-DA49-8BEC-23BF96D61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0008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18" charset="-128"/>
        <a:cs typeface="ＭＳ Ｐゴシック" pitchFamily="1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1D1D-A66B-8642-878F-F0C55B789D39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05EDA-3E41-5D49-8DD6-9D5E4FD0B57D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05EDA-3E41-5D49-8DD6-9D5E4FD0B57D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C933-B03A-FD4E-A301-38C864A1D579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5A2FC9-F29E-B74B-8C86-2CE1A4FAA037}" type="slidenum">
              <a:rPr lang="en-US">
                <a:latin typeface="Arial"/>
              </a:rPr>
              <a:pPr/>
              <a:t>13</a:t>
            </a:fld>
            <a:endParaRPr lang="en-US" dirty="0">
              <a:latin typeface="Arial"/>
            </a:endParaRPr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5B930-F67D-344F-B4AC-86406AE1CAA1}" type="slidenum">
              <a:rPr lang="en-US"/>
              <a:pPr/>
              <a:t>15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17949-6BF8-9442-91B8-8AD9F3A16805}" type="slidenum">
              <a:rPr lang="en-US"/>
              <a:pPr/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D63AE-D796-E542-86D3-BEE49D0279D1}" type="slidenum">
              <a:rPr lang="en-US"/>
              <a:pPr/>
              <a:t>19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1B540-2B02-2749-81A7-F49A8FCE6AA8}" type="slidenum">
              <a:rPr lang="en-US">
                <a:latin typeface="Arial"/>
              </a:rPr>
              <a:pPr/>
              <a:t>21</a:t>
            </a:fld>
            <a:endParaRPr lang="en-US" dirty="0">
              <a:latin typeface="Arial"/>
            </a:endParaRPr>
          </a:p>
        </p:txBody>
      </p:sp>
      <p:sp>
        <p:nvSpPr>
          <p:cNvPr id="471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7B760-B5ED-9541-99D3-41382209A3A0}" type="slidenum">
              <a:rPr lang="en-US">
                <a:latin typeface="Arial"/>
              </a:rPr>
              <a:pPr/>
              <a:t>22</a:t>
            </a:fld>
            <a:endParaRPr lang="en-US" dirty="0">
              <a:latin typeface="Arial"/>
            </a:endParaRPr>
          </a:p>
        </p:txBody>
      </p:sp>
      <p:sp>
        <p:nvSpPr>
          <p:cNvPr id="491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F5D44-8CA7-AB49-9AC2-5B6D771B38B9}" type="slidenum">
              <a:rPr lang="en-US">
                <a:latin typeface="Arial"/>
              </a:rPr>
              <a:pPr/>
              <a:t>23</a:t>
            </a:fld>
            <a:endParaRPr lang="en-US" dirty="0">
              <a:latin typeface="Arial"/>
            </a:endParaRPr>
          </a:p>
        </p:txBody>
      </p:sp>
      <p:sp>
        <p:nvSpPr>
          <p:cNvPr id="512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80667-2559-ED44-A5BB-5080503C0DB4}" type="slidenum">
              <a:rPr lang="en-US">
                <a:latin typeface="Arial"/>
              </a:rPr>
              <a:pPr/>
              <a:t>26</a:t>
            </a:fld>
            <a:endParaRPr lang="en-US" dirty="0">
              <a:latin typeface="Arial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E0F89-937E-1741-AC25-8DCD3DB7E4ED}" type="slidenum">
              <a:rPr lang="en-US">
                <a:latin typeface="Arial"/>
              </a:rPr>
              <a:pPr/>
              <a:t>28</a:t>
            </a:fld>
            <a:endParaRPr lang="en-US" dirty="0">
              <a:latin typeface="Arial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29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23832-7F77-C948-A2BD-352115C94553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30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31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32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B64E4-D347-5543-99DE-98BF9B97FB64}" type="slidenum">
              <a:rPr lang="en-US">
                <a:latin typeface="Arial"/>
              </a:rPr>
              <a:pPr/>
              <a:t>33</a:t>
            </a:fld>
            <a:endParaRPr lang="en-US" dirty="0">
              <a:latin typeface="Arial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14D7A-85ED-4D41-8EE5-DAE047AACC03}" type="slidenum">
              <a:rPr lang="en-US">
                <a:latin typeface="Arial"/>
              </a:rPr>
              <a:pPr/>
              <a:t>34</a:t>
            </a:fld>
            <a:endParaRPr lang="en-US" dirty="0">
              <a:latin typeface="Arial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674CC-9C13-6245-99FE-E6B0553722E1}" type="slidenum">
              <a:rPr lang="en-US">
                <a:latin typeface="Arial"/>
              </a:rPr>
              <a:pPr/>
              <a:t>35</a:t>
            </a:fld>
            <a:endParaRPr lang="en-US" dirty="0">
              <a:latin typeface="Arial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DA826-9EFD-8843-A09D-93AF94C563DF}" type="slidenum">
              <a:rPr lang="en-US">
                <a:latin typeface="Arial"/>
              </a:rPr>
              <a:pPr/>
              <a:t>36</a:t>
            </a:fld>
            <a:endParaRPr lang="en-US" dirty="0">
              <a:latin typeface="Arial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73399-5964-DE4B-B866-1473978C5162}" type="slidenum">
              <a:rPr lang="en-US">
                <a:latin typeface="Arial"/>
              </a:rPr>
              <a:pPr/>
              <a:t>37</a:t>
            </a:fld>
            <a:endParaRPr lang="en-US" dirty="0">
              <a:latin typeface="Arial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0613F-ACDD-EE44-9EB1-F4FACFC9774A}" type="slidenum">
              <a:rPr lang="en-US">
                <a:latin typeface="Arial"/>
              </a:rPr>
              <a:pPr/>
              <a:t>38</a:t>
            </a:fld>
            <a:endParaRPr lang="en-US" dirty="0">
              <a:latin typeface="Arial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10E79-E093-414B-ACE5-4040AF8D2588}" type="slidenum">
              <a:rPr lang="en-US"/>
              <a:pPr/>
              <a:t>39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B4604-87C5-194F-9D4B-D5DD868425B6}" type="slidenum">
              <a:rPr lang="en-US"/>
              <a:pPr/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Answer: it doesn’t allow us to do any early pruning</a:t>
            </a:r>
            <a:r>
              <a:rPr lang="en-US" baseline="0" dirty="0" smtClean="0"/>
              <a:t>.  A “bad” plan may be interesting because if we perform rewritings it may become a “good”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5B930-F67D-344F-B4AC-86406AE1CAA1}" type="slidenum">
              <a:rPr lang="en-US"/>
              <a:pPr/>
              <a:t>43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BAAF7-DCFB-794B-AEAE-C1C9515BA16A}" type="slidenum">
              <a:rPr lang="en-US"/>
              <a:pPr/>
              <a:t>49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E45A2-CE1C-284C-A234-7FBA04B106DC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6E527-668D-F449-9C75-98FBA3127475}" type="slidenum">
              <a:rPr lang="en-US"/>
              <a:pPr/>
              <a:t>50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6E527-668D-F449-9C75-98FBA3127475}" type="slidenum">
              <a:rPr lang="en-US"/>
              <a:pPr/>
              <a:t>51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6E527-668D-F449-9C75-98FBA3127475}" type="slidenum">
              <a:rPr lang="en-US"/>
              <a:pPr/>
              <a:t>52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555206-E4DD-C44C-A3A2-4D3D3E6C12AB}" type="slidenum">
              <a:rPr lang="en-US"/>
              <a:pPr/>
              <a:t>53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785BA-8783-7249-ABE2-457410D8599C}" type="slidenum">
              <a:rPr lang="en-US">
                <a:latin typeface="Arial"/>
              </a:rPr>
              <a:pPr/>
              <a:t>56</a:t>
            </a:fld>
            <a:endParaRPr lang="en-US" dirty="0">
              <a:latin typeface="Arial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33" tIns="44967" rIns="89933" bIns="44967"/>
          <a:lstStyle/>
          <a:p>
            <a:pPr eaLnBrk="1" hangingPunct="1"/>
            <a:r>
              <a:rPr lang="en-US" sz="4800" dirty="0">
                <a:ea typeface="ＭＳ Ｐゴシック" charset="-128"/>
                <a:cs typeface="ＭＳ Ｐゴシック" charset="-128"/>
              </a:rPr>
              <a:t>Cost = B(R)+B(S)+B(T)+B(U)+2B(R </a:t>
            </a:r>
            <a:r>
              <a:rPr lang="en-US" sz="4800" dirty="0">
                <a:ea typeface="Arial"/>
                <a:cs typeface="Arial"/>
              </a:rPr>
              <a:t>⋈ S) + 2B(R ⋈ S ⋈ T)</a:t>
            </a:r>
          </a:p>
          <a:p>
            <a:pPr eaLnBrk="1" hangingPunct="1"/>
            <a:r>
              <a:rPr lang="en-US" sz="4800" dirty="0">
                <a:ea typeface="Arial"/>
                <a:cs typeface="Arial"/>
              </a:rPr>
              <a:t>M = </a:t>
            </a:r>
            <a:r>
              <a:rPr lang="en-US" sz="4800" dirty="0" err="1">
                <a:ea typeface="Arial"/>
                <a:cs typeface="Arial"/>
              </a:rPr>
              <a:t>max(B(S</a:t>
            </a:r>
            <a:r>
              <a:rPr lang="en-US" sz="4800" dirty="0">
                <a:ea typeface="Arial"/>
                <a:cs typeface="Arial"/>
              </a:rPr>
              <a:t>), B(T), B(U))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BB433-9B18-7B4E-8FDE-0EFBE1A90293}" type="slidenum">
              <a:rPr lang="en-US">
                <a:latin typeface="Arial"/>
              </a:rPr>
              <a:pPr/>
              <a:t>58</a:t>
            </a:fld>
            <a:endParaRPr lang="en-US" dirty="0">
              <a:latin typeface="Arial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33" tIns="44967" rIns="89933" bIns="44967"/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Cost = B(R)+B(S)+B(T)+B(U) </a:t>
            </a:r>
          </a:p>
          <a:p>
            <a:pPr eaLnBrk="1" hangingPunct="1"/>
            <a:r>
              <a:rPr lang="en-US" dirty="0">
                <a:ea typeface="Arial"/>
                <a:cs typeface="Arial"/>
              </a:rPr>
              <a:t>M = B(S) + B(T) + B(U)</a:t>
            </a:r>
          </a:p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EAE4-5972-DA49-8BEC-23BF96D615A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E45A2-CE1C-284C-A234-7FBA04B106DC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5B930-F67D-344F-B4AC-86406AE1CAA1}" type="slidenum">
              <a:rPr lang="en-US"/>
              <a:pPr/>
              <a:t>60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800C9-4211-674F-95EA-2CB52409AABF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800C9-4211-674F-95EA-2CB52409AABF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05EDA-3E41-5D49-8DD6-9D5E4FD0B57D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E74A1-318D-CA42-A070-F316FC581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9E8BD-9B62-BB4C-B873-F28073672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E374C-5F22-E641-82F6-CEA5DA8B4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2145B-0C55-4647-A2DF-E2CC445BE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698C1-99B9-A142-94D0-3008670A3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237EB-B87D-4543-A526-1B1203130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7D3FD-707A-D543-9518-EF48A29E9F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97D22-7922-154E-AC2D-8F315F275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0979-2E08-CB43-8FE2-362842CE4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3449C-9CE3-5441-9A8D-2396B43EA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232CB-C127-B641-A922-44FB315F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68C3A4E-23C5-0B49-854B-2B7EE6B9CE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itchFamily="18" charset="-128"/>
          <a:cs typeface="ＭＳ Ｐゴシック" pitchFamily="1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8" charset="-128"/>
          <a:cs typeface="ＭＳ Ｐゴシック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pitchFamily="18" charset="-128"/>
          <a:cs typeface="ＭＳ Ｐゴシック" pitchFamily="1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CSE544</a:t>
            </a:r>
            <a:br>
              <a:rPr lang="en-US" dirty="0" smtClean="0"/>
            </a:br>
            <a:r>
              <a:rPr lang="en-US" dirty="0" smtClean="0"/>
              <a:t>Query</a:t>
            </a:r>
            <a:r>
              <a:rPr lang="en-US" dirty="0" smtClean="0"/>
              <a:t> Optimization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781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Tuesday-Thursday</a:t>
            </a:r>
            <a:r>
              <a:rPr lang="en-US" dirty="0" smtClean="0"/>
              <a:t>,</a:t>
            </a:r>
          </a:p>
          <a:p>
            <a:pPr eaLnBrk="1" hangingPunct="1"/>
            <a:r>
              <a:rPr lang="en-US" smtClean="0"/>
              <a:t>February 8</a:t>
            </a:r>
            <a:r>
              <a:rPr lang="en-US" baseline="30000" smtClean="0"/>
              <a:t>th</a:t>
            </a:r>
            <a:r>
              <a:rPr lang="en-US" smtClean="0"/>
              <a:t>-10</a:t>
            </a:r>
            <a:r>
              <a:rPr lang="en-US" baseline="30000" smtClean="0"/>
              <a:t>th</a:t>
            </a:r>
            <a:r>
              <a:rPr lang="en-US" smtClean="0"/>
              <a:t>, </a:t>
            </a:r>
            <a:r>
              <a:rPr lang="en-US" smtClean="0"/>
              <a:t>2011</a:t>
            </a:r>
            <a:endParaRPr lang="en-US" dirty="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0D6ABE-C7FA-9B49-A027-0187570E597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25575" y="5500688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314825" y="54102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05138" y="3581400"/>
            <a:ext cx="762000" cy="228600"/>
            <a:chOff x="480" y="4080"/>
            <a:chExt cx="96" cy="48"/>
          </a:xfrm>
        </p:grpSpPr>
        <p:sp>
          <p:nvSpPr>
            <p:cNvPr id="29722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3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4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5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2743200" y="36576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 flipV="1">
            <a:off x="2286000" y="4038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3810000" y="4038600"/>
            <a:ext cx="1066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1643063" y="237648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2601913" y="13716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9707" name="Line 15"/>
          <p:cNvSpPr>
            <a:spLocks noChangeShapeType="1"/>
          </p:cNvSpPr>
          <p:nvPr/>
        </p:nvSpPr>
        <p:spPr bwMode="auto">
          <a:xfrm>
            <a:off x="3352800" y="3048000"/>
            <a:ext cx="11113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3962400" y="3581400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3784600" y="5883275"/>
            <a:ext cx="4633913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(I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ndex lookup on sid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Doesn’t matter if clustered or not</a:t>
            </a:r>
          </a:p>
        </p:txBody>
      </p:sp>
      <p:sp>
        <p:nvSpPr>
          <p:cNvPr id="29710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1" name="Text Box 21"/>
          <p:cNvSpPr txBox="1">
            <a:spLocks noChangeArrowheads="1"/>
          </p:cNvSpPr>
          <p:nvPr/>
        </p:nvSpPr>
        <p:spPr bwMode="auto">
          <a:xfrm>
            <a:off x="1295400" y="46482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9712" name="Line 22"/>
          <p:cNvSpPr>
            <a:spLocks noChangeShapeType="1"/>
          </p:cNvSpPr>
          <p:nvPr/>
        </p:nvSpPr>
        <p:spPr bwMode="auto">
          <a:xfrm>
            <a:off x="33528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13" name="Text Box 23"/>
          <p:cNvSpPr txBox="1">
            <a:spLocks noChangeArrowheads="1"/>
          </p:cNvSpPr>
          <p:nvPr/>
        </p:nvSpPr>
        <p:spPr bwMode="auto">
          <a:xfrm>
            <a:off x="533400" y="5883275"/>
            <a:ext cx="3259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lookup on pno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Assume: clustered</a:t>
            </a:r>
          </a:p>
        </p:txBody>
      </p:sp>
      <p:sp>
        <p:nvSpPr>
          <p:cNvPr id="29714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3</a:t>
            </a:r>
          </a:p>
        </p:txBody>
      </p:sp>
      <p:sp>
        <p:nvSpPr>
          <p:cNvPr id="29716" name="Text Box 26"/>
          <p:cNvSpPr txBox="1">
            <a:spLocks noChangeArrowheads="1"/>
          </p:cNvSpPr>
          <p:nvPr/>
        </p:nvSpPr>
        <p:spPr bwMode="auto">
          <a:xfrm>
            <a:off x="0" y="4267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Use index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7" name="Text Box 27"/>
          <p:cNvSpPr txBox="1">
            <a:spLocks noChangeArrowheads="1"/>
          </p:cNvSpPr>
          <p:nvPr/>
        </p:nvSpPr>
        <p:spPr bwMode="auto">
          <a:xfrm>
            <a:off x="1981200" y="34290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1001713" y="23622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9" name="Text Box 29"/>
          <p:cNvSpPr txBox="1">
            <a:spLocks noChangeArrowheads="1"/>
          </p:cNvSpPr>
          <p:nvPr/>
        </p:nvSpPr>
        <p:spPr bwMode="auto">
          <a:xfrm>
            <a:off x="1905000" y="13716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20" name="Text Box 30"/>
          <p:cNvSpPr txBox="1">
            <a:spLocks noChangeArrowheads="1"/>
          </p:cNvSpPr>
          <p:nvPr/>
        </p:nvSpPr>
        <p:spPr bwMode="auto">
          <a:xfrm>
            <a:off x="152400" y="19812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46176" name="Text Box 32"/>
          <p:cNvSpPr txBox="1">
            <a:spLocks noChangeArrowheads="1"/>
          </p:cNvSpPr>
          <p:nvPr/>
        </p:nvSpPr>
        <p:spPr bwMode="auto">
          <a:xfrm>
            <a:off x="2590800" y="42513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4 tuples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25575" y="5500688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314825" y="54102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05138" y="3581400"/>
            <a:ext cx="762000" cy="228600"/>
            <a:chOff x="480" y="4080"/>
            <a:chExt cx="96" cy="48"/>
          </a:xfrm>
        </p:grpSpPr>
        <p:sp>
          <p:nvSpPr>
            <p:cNvPr id="29722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3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4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5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2743200" y="36576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 flipV="1">
            <a:off x="2286000" y="4038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3810000" y="4038600"/>
            <a:ext cx="1066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1643063" y="237648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2601913" y="13716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9707" name="Line 15"/>
          <p:cNvSpPr>
            <a:spLocks noChangeShapeType="1"/>
          </p:cNvSpPr>
          <p:nvPr/>
        </p:nvSpPr>
        <p:spPr bwMode="auto">
          <a:xfrm>
            <a:off x="3352800" y="3048000"/>
            <a:ext cx="11113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3962400" y="3581400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3784600" y="5883275"/>
            <a:ext cx="4633913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(I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ndex lookup on sid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Doesn’t matter if clustered or not</a:t>
            </a:r>
          </a:p>
        </p:txBody>
      </p:sp>
      <p:sp>
        <p:nvSpPr>
          <p:cNvPr id="29710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1" name="Text Box 21"/>
          <p:cNvSpPr txBox="1">
            <a:spLocks noChangeArrowheads="1"/>
          </p:cNvSpPr>
          <p:nvPr/>
        </p:nvSpPr>
        <p:spPr bwMode="auto">
          <a:xfrm>
            <a:off x="1295400" y="46482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9712" name="Line 22"/>
          <p:cNvSpPr>
            <a:spLocks noChangeShapeType="1"/>
          </p:cNvSpPr>
          <p:nvPr/>
        </p:nvSpPr>
        <p:spPr bwMode="auto">
          <a:xfrm>
            <a:off x="33528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13" name="Text Box 23"/>
          <p:cNvSpPr txBox="1">
            <a:spLocks noChangeArrowheads="1"/>
          </p:cNvSpPr>
          <p:nvPr/>
        </p:nvSpPr>
        <p:spPr bwMode="auto">
          <a:xfrm>
            <a:off x="533400" y="5883275"/>
            <a:ext cx="3259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lookup on pno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Assume: clustered</a:t>
            </a:r>
          </a:p>
        </p:txBody>
      </p:sp>
      <p:sp>
        <p:nvSpPr>
          <p:cNvPr id="29714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3</a:t>
            </a:r>
          </a:p>
        </p:txBody>
      </p:sp>
      <p:sp>
        <p:nvSpPr>
          <p:cNvPr id="646169" name="Text Box 25"/>
          <p:cNvSpPr txBox="1">
            <a:spLocks noChangeArrowheads="1"/>
          </p:cNvSpPr>
          <p:nvPr/>
        </p:nvSpPr>
        <p:spPr bwMode="auto">
          <a:xfrm>
            <a:off x="6172200" y="1600200"/>
            <a:ext cx="281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Total cost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= 1 (1)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+ 4 (2)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+ 0 (3)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+ 0 (3)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Total cost </a:t>
            </a:r>
            <a:r>
              <a:rPr lang="en-US" dirty="0">
                <a:latin typeface="Arial" charset="0"/>
                <a:ea typeface="Osaka" charset="-128"/>
              </a:rPr>
              <a:t> </a:t>
            </a:r>
            <a:r>
              <a:rPr lang="en-US" dirty="0" err="1">
                <a:latin typeface="Arial" charset="0"/>
                <a:ea typeface="Osaka" charset="-128"/>
                <a:sym typeface="Symbol" charset="2"/>
              </a:rPr>
              <a:t></a:t>
            </a:r>
            <a:r>
              <a:rPr lang="en-US" dirty="0">
                <a:latin typeface="Arial" charset="0"/>
                <a:ea typeface="Osaka" charset="-128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5 I/Os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6" name="Text Box 26"/>
          <p:cNvSpPr txBox="1">
            <a:spLocks noChangeArrowheads="1"/>
          </p:cNvSpPr>
          <p:nvPr/>
        </p:nvSpPr>
        <p:spPr bwMode="auto">
          <a:xfrm>
            <a:off x="0" y="4267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Use index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7" name="Text Box 27"/>
          <p:cNvSpPr txBox="1">
            <a:spLocks noChangeArrowheads="1"/>
          </p:cNvSpPr>
          <p:nvPr/>
        </p:nvSpPr>
        <p:spPr bwMode="auto">
          <a:xfrm>
            <a:off x="1981200" y="34290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1001713" y="23622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9" name="Text Box 29"/>
          <p:cNvSpPr txBox="1">
            <a:spLocks noChangeArrowheads="1"/>
          </p:cNvSpPr>
          <p:nvPr/>
        </p:nvSpPr>
        <p:spPr bwMode="auto">
          <a:xfrm>
            <a:off x="1905000" y="13716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20" name="Text Box 30"/>
          <p:cNvSpPr txBox="1">
            <a:spLocks noChangeArrowheads="1"/>
          </p:cNvSpPr>
          <p:nvPr/>
        </p:nvSpPr>
        <p:spPr bwMode="auto">
          <a:xfrm>
            <a:off x="152400" y="19812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46176" name="Text Box 32"/>
          <p:cNvSpPr txBox="1">
            <a:spLocks noChangeArrowheads="1"/>
          </p:cNvSpPr>
          <p:nvPr/>
        </p:nvSpPr>
        <p:spPr bwMode="auto">
          <a:xfrm>
            <a:off x="2590800" y="42513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4 tuples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E48C5-BE92-454F-AB35-256B301FD476}" type="slidenum">
              <a:rPr lang="en-US"/>
              <a:pPr/>
              <a:t>12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Simplifications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In the previous examples, we assumed that all index pages were in memory</a:t>
            </a:r>
          </a:p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When this is not the case, we need to add the cost of fetching index pages from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45AA53-7155-D146-8A07-D826CC00F7E1}" type="slidenum">
              <a:rPr lang="en-US">
                <a:latin typeface="Arial"/>
              </a:rPr>
              <a:pPr/>
              <a:t>13</a:t>
            </a:fld>
            <a:endParaRPr lang="en-US" dirty="0">
              <a:latin typeface="Arial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Lessons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Need to consider several physical plan</a:t>
            </a:r>
          </a:p>
          <a:p>
            <a:pPr marL="971550" lvl="1" indent="-514350" eaLnBrk="1" hangingPunct="1"/>
            <a:r>
              <a:rPr lang="en-US" dirty="0">
                <a:latin typeface="Arial" charset="0"/>
              </a:rPr>
              <a:t>even for one, simple logical plan</a:t>
            </a:r>
            <a:endParaRPr lang="en-US" dirty="0" smtClean="0">
              <a:latin typeface="Arial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No plan is best in general</a:t>
            </a:r>
          </a:p>
          <a:p>
            <a:pPr marL="971550" lvl="1" indent="-514350" eaLnBrk="1" hangingPunct="1"/>
            <a:r>
              <a:rPr lang="en-US" dirty="0">
                <a:latin typeface="Arial" charset="0"/>
              </a:rPr>
              <a:t>need to have </a:t>
            </a:r>
            <a:r>
              <a:rPr lang="en-US" b="1" i="1" u="sng" dirty="0">
                <a:latin typeface="Arial" charset="0"/>
              </a:rPr>
              <a:t>statistics</a:t>
            </a:r>
            <a:r>
              <a:rPr lang="en-US" dirty="0">
                <a:latin typeface="Arial" charset="0"/>
              </a:rPr>
              <a:t> over the data</a:t>
            </a:r>
          </a:p>
          <a:p>
            <a:pPr marL="971550" lvl="1" indent="-514350" eaLnBrk="1" hangingPunct="1"/>
            <a:r>
              <a:rPr lang="en-US" dirty="0">
                <a:latin typeface="Arial" charset="0"/>
              </a:rPr>
              <a:t>the B’s, the T’s, the V’s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Contract of the Optimizer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High-quality execution plans for all queries, </a:t>
            </a:r>
          </a:p>
          <a:p>
            <a:r>
              <a:rPr lang="en-US" dirty="0" smtClean="0"/>
              <a:t>While taking relatively small optimization time, and</a:t>
            </a:r>
          </a:p>
          <a:p>
            <a:r>
              <a:rPr lang="en-US" dirty="0" smtClean="0"/>
              <a:t>With limited additional input such as histograms.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513930-2820-9649-828C-3B1038A8BE46}" type="slidenum">
              <a:rPr lang="en-US"/>
              <a:pPr/>
              <a:t>15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Query Optimization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Three major components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Search space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Algorithm for enumerating query plans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Cardinality and cost estimation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Query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114800"/>
          </a:xfrm>
        </p:spPr>
        <p:txBody>
          <a:bodyPr/>
          <a:lstStyle/>
          <a:p>
            <a:r>
              <a:rPr lang="en-US" dirty="0" smtClean="0"/>
              <a:t>First query optimizer was for System R, from IBM, in 1979</a:t>
            </a:r>
          </a:p>
          <a:p>
            <a:r>
              <a:rPr lang="en-US" dirty="0" smtClean="0"/>
              <a:t>It had all three components in place, and defined the architecture of query optimizers for years to come</a:t>
            </a:r>
          </a:p>
          <a:p>
            <a:r>
              <a:rPr lang="en-US" dirty="0" smtClean="0"/>
              <a:t>You will see often references to System R</a:t>
            </a:r>
          </a:p>
          <a:p>
            <a:r>
              <a:rPr lang="en-US" dirty="0" smtClean="0"/>
              <a:t>Read Section 15.6 in the book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set of all alternative plans that are considered by the optimizer</a:t>
            </a:r>
          </a:p>
          <a:p>
            <a:endParaRPr lang="en-US" dirty="0" smtClean="0"/>
          </a:p>
          <a:p>
            <a:r>
              <a:rPr lang="en-US" dirty="0" smtClean="0"/>
              <a:t>Defined by the set of </a:t>
            </a:r>
            <a:r>
              <a:rPr lang="en-US" i="1" u="sng" dirty="0" smtClean="0"/>
              <a:t>algebraic laws</a:t>
            </a:r>
            <a:r>
              <a:rPr lang="en-US" dirty="0" smtClean="0"/>
              <a:t> and the </a:t>
            </a:r>
            <a:r>
              <a:rPr lang="en-US" i="1" u="sng" dirty="0" smtClean="0"/>
              <a:t>set of plans</a:t>
            </a:r>
            <a:r>
              <a:rPr lang="en-US" dirty="0" smtClean="0"/>
              <a:t> used by the optimizer</a:t>
            </a:r>
          </a:p>
          <a:p>
            <a:endParaRPr lang="en-US" dirty="0" smtClean="0"/>
          </a:p>
          <a:p>
            <a:r>
              <a:rPr lang="en-US" dirty="0" smtClean="0"/>
              <a:t>Will discuss these laws next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Left-Deep Plans and</a:t>
            </a:r>
            <a:br>
              <a:rPr lang="en-US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Bushy Plans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169DC-B24D-2D4F-94BB-A01A6F8B132A}" type="slidenum">
              <a:rPr lang="en-US"/>
              <a:pPr/>
              <a:t>18</a:t>
            </a:fld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032250" y="4114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R3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480050" y="4114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R1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927850" y="4114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R2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8299450" y="41148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R4</a:t>
            </a:r>
          </a:p>
        </p:txBody>
      </p:sp>
      <p:grpSp>
        <p:nvGrpSpPr>
          <p:cNvPr id="39945" name="Group 9"/>
          <p:cNvGrpSpPr>
            <a:grpSpLocks noChangeAspect="1"/>
          </p:cNvGrpSpPr>
          <p:nvPr/>
        </p:nvGrpSpPr>
        <p:grpSpPr bwMode="auto">
          <a:xfrm>
            <a:off x="4810125" y="3235325"/>
            <a:ext cx="304800" cy="203200"/>
            <a:chOff x="1104" y="1344"/>
            <a:chExt cx="288" cy="192"/>
          </a:xfrm>
        </p:grpSpPr>
        <p:sp>
          <p:nvSpPr>
            <p:cNvPr id="39989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90" name="Line 1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91" name="Line 1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92" name="Line 1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9946" name="Group 14"/>
          <p:cNvGrpSpPr>
            <a:grpSpLocks noChangeAspect="1"/>
          </p:cNvGrpSpPr>
          <p:nvPr/>
        </p:nvGrpSpPr>
        <p:grpSpPr bwMode="auto">
          <a:xfrm>
            <a:off x="7705725" y="3311525"/>
            <a:ext cx="304800" cy="203200"/>
            <a:chOff x="1104" y="1344"/>
            <a:chExt cx="288" cy="192"/>
          </a:xfrm>
        </p:grpSpPr>
        <p:sp>
          <p:nvSpPr>
            <p:cNvPr id="39985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6" name="Line 1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7" name="Line 1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8" name="Line 1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9947" name="Group 19"/>
          <p:cNvGrpSpPr>
            <a:grpSpLocks noChangeAspect="1"/>
          </p:cNvGrpSpPr>
          <p:nvPr/>
        </p:nvGrpSpPr>
        <p:grpSpPr bwMode="auto">
          <a:xfrm>
            <a:off x="6410325" y="2549525"/>
            <a:ext cx="304800" cy="203200"/>
            <a:chOff x="1104" y="1344"/>
            <a:chExt cx="288" cy="192"/>
          </a:xfrm>
        </p:grpSpPr>
        <p:sp>
          <p:nvSpPr>
            <p:cNvPr id="39981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2" name="Line 2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3" name="Line 2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4" name="Line 2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39948" name="Line 24"/>
          <p:cNvSpPr>
            <a:spLocks noChangeShapeType="1"/>
          </p:cNvSpPr>
          <p:nvPr/>
        </p:nvSpPr>
        <p:spPr bwMode="auto">
          <a:xfrm flipH="1">
            <a:off x="4352925" y="35401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>
            <a:off x="5114925" y="3540125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 flipH="1">
            <a:off x="7248525" y="354012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51" name="Line 27"/>
          <p:cNvSpPr>
            <a:spLocks noChangeShapeType="1"/>
          </p:cNvSpPr>
          <p:nvPr/>
        </p:nvSpPr>
        <p:spPr bwMode="auto">
          <a:xfrm>
            <a:off x="8086725" y="35401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5191125" y="2701925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6867525" y="2778125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9954" name="Group 36"/>
          <p:cNvGrpSpPr>
            <a:grpSpLocks noChangeAspect="1"/>
          </p:cNvGrpSpPr>
          <p:nvPr/>
        </p:nvGrpSpPr>
        <p:grpSpPr bwMode="auto">
          <a:xfrm>
            <a:off x="2752725" y="2209800"/>
            <a:ext cx="304800" cy="203200"/>
            <a:chOff x="1104" y="1344"/>
            <a:chExt cx="288" cy="192"/>
          </a:xfrm>
        </p:grpSpPr>
        <p:sp>
          <p:nvSpPr>
            <p:cNvPr id="39977" name="Line 37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8" name="Line 38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9" name="Line 39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80" name="Line 40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9955" name="Group 41"/>
          <p:cNvGrpSpPr>
            <a:grpSpLocks noChangeAspect="1"/>
          </p:cNvGrpSpPr>
          <p:nvPr/>
        </p:nvGrpSpPr>
        <p:grpSpPr bwMode="auto">
          <a:xfrm>
            <a:off x="1914525" y="2743200"/>
            <a:ext cx="304800" cy="203200"/>
            <a:chOff x="1104" y="1344"/>
            <a:chExt cx="288" cy="192"/>
          </a:xfrm>
        </p:grpSpPr>
        <p:sp>
          <p:nvSpPr>
            <p:cNvPr id="39973" name="Line 42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4" name="Line 43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5" name="Line 44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6" name="Line 45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9956" name="Group 46"/>
          <p:cNvGrpSpPr>
            <a:grpSpLocks noChangeAspect="1"/>
          </p:cNvGrpSpPr>
          <p:nvPr/>
        </p:nvGrpSpPr>
        <p:grpSpPr bwMode="auto">
          <a:xfrm>
            <a:off x="1076325" y="3276600"/>
            <a:ext cx="304800" cy="203200"/>
            <a:chOff x="1104" y="1344"/>
            <a:chExt cx="288" cy="192"/>
          </a:xfrm>
        </p:grpSpPr>
        <p:sp>
          <p:nvSpPr>
            <p:cNvPr id="39969" name="Line 47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0" name="Line 48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1" name="Line 49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9972" name="Line 50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39957" name="Text Box 51"/>
          <p:cNvSpPr txBox="1">
            <a:spLocks noChangeArrowheads="1"/>
          </p:cNvSpPr>
          <p:nvPr/>
        </p:nvSpPr>
        <p:spPr bwMode="auto">
          <a:xfrm>
            <a:off x="314325" y="39624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R3</a:t>
            </a:r>
          </a:p>
        </p:txBody>
      </p:sp>
      <p:sp>
        <p:nvSpPr>
          <p:cNvPr id="39958" name="Text Box 52"/>
          <p:cNvSpPr txBox="1">
            <a:spLocks noChangeArrowheads="1"/>
          </p:cNvSpPr>
          <p:nvPr/>
        </p:nvSpPr>
        <p:spPr bwMode="auto">
          <a:xfrm>
            <a:off x="1533525" y="4038600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R1</a:t>
            </a:r>
          </a:p>
        </p:txBody>
      </p:sp>
      <p:sp>
        <p:nvSpPr>
          <p:cNvPr id="39959" name="Text Box 53"/>
          <p:cNvSpPr txBox="1">
            <a:spLocks noChangeArrowheads="1"/>
          </p:cNvSpPr>
          <p:nvPr/>
        </p:nvSpPr>
        <p:spPr bwMode="auto">
          <a:xfrm>
            <a:off x="2508250" y="3241675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R4</a:t>
            </a:r>
          </a:p>
        </p:txBody>
      </p:sp>
      <p:sp>
        <p:nvSpPr>
          <p:cNvPr id="39960" name="Text Box 54"/>
          <p:cNvSpPr txBox="1">
            <a:spLocks noChangeArrowheads="1"/>
          </p:cNvSpPr>
          <p:nvPr/>
        </p:nvSpPr>
        <p:spPr bwMode="auto">
          <a:xfrm>
            <a:off x="3270250" y="2632075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R2</a:t>
            </a:r>
          </a:p>
        </p:txBody>
      </p:sp>
      <p:sp>
        <p:nvSpPr>
          <p:cNvPr id="39961" name="Line 56"/>
          <p:cNvSpPr>
            <a:spLocks noChangeShapeType="1"/>
          </p:cNvSpPr>
          <p:nvPr/>
        </p:nvSpPr>
        <p:spPr bwMode="auto">
          <a:xfrm flipH="1">
            <a:off x="695325" y="3581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2" name="Line 57"/>
          <p:cNvSpPr>
            <a:spLocks noChangeShapeType="1"/>
          </p:cNvSpPr>
          <p:nvPr/>
        </p:nvSpPr>
        <p:spPr bwMode="auto">
          <a:xfrm>
            <a:off x="1457325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3" name="Line 58"/>
          <p:cNvSpPr>
            <a:spLocks noChangeShapeType="1"/>
          </p:cNvSpPr>
          <p:nvPr/>
        </p:nvSpPr>
        <p:spPr bwMode="auto">
          <a:xfrm flipH="1">
            <a:off x="1533525" y="2971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4" name="Line 59"/>
          <p:cNvSpPr>
            <a:spLocks noChangeShapeType="1"/>
          </p:cNvSpPr>
          <p:nvPr/>
        </p:nvSpPr>
        <p:spPr bwMode="auto">
          <a:xfrm>
            <a:off x="2295525" y="2971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5" name="Line 60"/>
          <p:cNvSpPr>
            <a:spLocks noChangeShapeType="1"/>
          </p:cNvSpPr>
          <p:nvPr/>
        </p:nvSpPr>
        <p:spPr bwMode="auto">
          <a:xfrm flipH="1">
            <a:off x="2295525" y="243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6" name="Line 61"/>
          <p:cNvSpPr>
            <a:spLocks noChangeShapeType="1"/>
          </p:cNvSpPr>
          <p:nvPr/>
        </p:nvSpPr>
        <p:spPr bwMode="auto">
          <a:xfrm>
            <a:off x="3133725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9967" name="Text Box 64"/>
          <p:cNvSpPr txBox="1">
            <a:spLocks noChangeArrowheads="1"/>
          </p:cNvSpPr>
          <p:nvPr/>
        </p:nvSpPr>
        <p:spPr bwMode="auto">
          <a:xfrm>
            <a:off x="593725" y="4584700"/>
            <a:ext cx="2152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Left-deep plan</a:t>
            </a:r>
          </a:p>
        </p:txBody>
      </p:sp>
      <p:sp>
        <p:nvSpPr>
          <p:cNvPr id="39968" name="Text Box 65"/>
          <p:cNvSpPr txBox="1">
            <a:spLocks noChangeArrowheads="1"/>
          </p:cNvSpPr>
          <p:nvPr/>
        </p:nvSpPr>
        <p:spPr bwMode="auto">
          <a:xfrm>
            <a:off x="5162550" y="4586288"/>
            <a:ext cx="1708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Bushy plan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54397" y="5798403"/>
            <a:ext cx="593293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System R considered only left deep plans, 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and so do some optimizers today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079A05-DAF8-D547-A3C9-81ED7C47AA3C}" type="slidenum">
              <a:rPr lang="en-US"/>
              <a:pPr/>
              <a:t>19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Relational Algebra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Laws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Selections</a:t>
            </a:r>
            <a:endParaRPr lang="en-US" sz="28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400" dirty="0">
                <a:latin typeface="Arial" charset="0"/>
              </a:rPr>
              <a:t>Commutative: 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c1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c2</a:t>
            </a:r>
            <a:r>
              <a:rPr lang="en-US" sz="2400" dirty="0">
                <a:latin typeface="Arial" charset="0"/>
              </a:rPr>
              <a:t>(R))</a:t>
            </a:r>
            <a:r>
              <a:rPr lang="en-US" sz="2400" dirty="0" smtClean="0">
                <a:latin typeface="Arial" charset="0"/>
              </a:rPr>
              <a:t> = </a:t>
            </a:r>
            <a:r>
              <a:rPr lang="en-US" sz="2400" dirty="0" smtClean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c2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c1</a:t>
            </a:r>
            <a:r>
              <a:rPr lang="en-US" sz="2400" dirty="0">
                <a:latin typeface="Arial" charset="0"/>
              </a:rPr>
              <a:t>(R))</a:t>
            </a:r>
          </a:p>
          <a:p>
            <a:pPr lvl="1"/>
            <a:r>
              <a:rPr lang="en-US" sz="2400" dirty="0">
                <a:latin typeface="Arial" charset="0"/>
              </a:rPr>
              <a:t>Cascading:  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c1</a:t>
            </a:r>
            <a:r>
              <a:rPr lang="en-US" sz="2400" baseline="-25000" dirty="0">
                <a:latin typeface="Symbol" charset="2"/>
                <a:sym typeface="Symbol" charset="2"/>
              </a:rPr>
              <a:t></a:t>
            </a:r>
            <a:r>
              <a:rPr lang="en-US" sz="2400" baseline="-25000" dirty="0">
                <a:latin typeface="Arial" charset="0"/>
              </a:rPr>
              <a:t>c2</a:t>
            </a:r>
            <a:r>
              <a:rPr lang="en-US" sz="2400" dirty="0">
                <a:latin typeface="Arial" charset="0"/>
              </a:rPr>
              <a:t>(R)</a:t>
            </a:r>
            <a:r>
              <a:rPr lang="en-US" sz="2400" dirty="0" smtClean="0">
                <a:latin typeface="Arial" charset="0"/>
              </a:rPr>
              <a:t> = </a:t>
            </a:r>
            <a:r>
              <a:rPr lang="en-US" sz="2400" dirty="0" smtClean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c2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dirty="0">
                <a:latin typeface="Symbol" charset="2"/>
                <a:sym typeface="Symbol" charset="2"/>
              </a:rPr>
              <a:t></a:t>
            </a:r>
            <a:r>
              <a:rPr lang="en-US" sz="2400" baseline="-25000" dirty="0">
                <a:latin typeface="Arial" charset="0"/>
              </a:rPr>
              <a:t>c1</a:t>
            </a:r>
            <a:r>
              <a:rPr lang="en-US" sz="2400" dirty="0">
                <a:latin typeface="Arial" charset="0"/>
              </a:rPr>
              <a:t>(R))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Projections</a:t>
            </a:r>
            <a:endParaRPr lang="en-US" sz="28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Joins</a:t>
            </a:r>
          </a:p>
          <a:p>
            <a:pPr lvl="1"/>
            <a:r>
              <a:rPr lang="en-US" sz="2400" dirty="0" err="1" smtClean="0">
                <a:latin typeface="Arial" charset="0"/>
              </a:rPr>
              <a:t>Commutativity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: R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S</a:t>
            </a:r>
            <a:r>
              <a:rPr lang="en-US" sz="2400" dirty="0" smtClean="0">
                <a:latin typeface="Arial" charset="0"/>
                <a:ea typeface="Arial"/>
                <a:cs typeface="Arial"/>
              </a:rPr>
              <a:t> = 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</a:t>
            </a:r>
            <a:r>
              <a:rPr lang="en-US" sz="2400" dirty="0">
                <a:latin typeface="Arial" charset="0"/>
              </a:rPr>
              <a:t> R </a:t>
            </a:r>
          </a:p>
          <a:p>
            <a:pPr lvl="1"/>
            <a:r>
              <a:rPr lang="en-US" sz="2400" dirty="0" err="1" smtClean="0">
                <a:latin typeface="Arial" charset="0"/>
              </a:rPr>
              <a:t>Associativity</a:t>
            </a:r>
            <a:r>
              <a:rPr lang="en-US" sz="2400" dirty="0" smtClean="0">
                <a:latin typeface="Arial" charset="0"/>
              </a:rPr>
              <a:t>: </a:t>
            </a:r>
            <a:r>
              <a:rPr lang="en-US" sz="2400" dirty="0">
                <a:latin typeface="Arial" charset="0"/>
              </a:rPr>
              <a:t>R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(S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T)</a:t>
            </a:r>
            <a:r>
              <a:rPr lang="en-US" sz="2400" dirty="0" smtClean="0">
                <a:latin typeface="Arial" charset="0"/>
                <a:ea typeface="Arial"/>
                <a:cs typeface="Arial"/>
              </a:rPr>
              <a:t> = (</a:t>
            </a:r>
            <a:r>
              <a:rPr lang="en-US" sz="2400" dirty="0">
                <a:latin typeface="Arial" charset="0"/>
              </a:rPr>
              <a:t>R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S)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ea typeface="Arial"/>
                <a:cs typeface="Arial"/>
              </a:rPr>
              <a:t>⋈ T</a:t>
            </a:r>
            <a:r>
              <a:rPr lang="en-US" sz="2400" dirty="0" smtClean="0">
                <a:latin typeface="Arial" charset="0"/>
                <a:ea typeface="Arial"/>
                <a:cs typeface="Arial"/>
              </a:rPr>
              <a:t> </a:t>
            </a:r>
          </a:p>
          <a:p>
            <a:pPr lvl="1"/>
            <a:r>
              <a:rPr lang="en-US" sz="2400" dirty="0" err="1" smtClean="0">
                <a:latin typeface="Arial" charset="0"/>
                <a:ea typeface="Arial"/>
                <a:cs typeface="Arial"/>
              </a:rPr>
              <a:t>Distributivity</a:t>
            </a:r>
            <a:r>
              <a:rPr lang="en-US" sz="2400" dirty="0" smtClean="0">
                <a:latin typeface="Arial" charset="0"/>
                <a:ea typeface="Arial"/>
                <a:cs typeface="Arial"/>
              </a:rPr>
              <a:t>: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 </a:t>
            </a:r>
            <a:r>
              <a:rPr lang="en-US" sz="2400" dirty="0" smtClean="0">
                <a:latin typeface="Arial" charset="0"/>
              </a:rPr>
              <a:t>⨝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(S </a:t>
            </a:r>
            <a:r>
              <a:rPr lang="en-US" sz="2400" dirty="0" err="1" smtClean="0">
                <a:latin typeface="Arial" charset="0"/>
                <a:ea typeface="Arial"/>
                <a:cs typeface="Arial"/>
                <a:sym typeface="Symbol" charset="2"/>
              </a:rPr>
              <a:t>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T)  =  (R </a:t>
            </a:r>
            <a:r>
              <a:rPr lang="en-US" sz="2400" dirty="0" smtClean="0">
                <a:latin typeface="Arial" charset="0"/>
              </a:rPr>
              <a:t>⨝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S) </a:t>
            </a:r>
            <a:r>
              <a:rPr lang="en-US" sz="2400" dirty="0" err="1" smtClean="0">
                <a:latin typeface="Arial" charset="0"/>
                <a:ea typeface="Arial"/>
                <a:cs typeface="Arial"/>
                <a:sym typeface="Symbol" charset="2"/>
              </a:rPr>
              <a:t>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(R </a:t>
            </a:r>
            <a:r>
              <a:rPr lang="en-US" sz="2400" dirty="0" smtClean="0">
                <a:latin typeface="Arial" charset="0"/>
              </a:rPr>
              <a:t>⨝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T)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Outer joins get more complicated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15 in the textbook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Every join selectivity is 10%</a:t>
            </a:r>
          </a:p>
          <a:p>
            <a:pPr lvl="2"/>
            <a:r>
              <a:rPr lang="en-US" dirty="0" smtClean="0"/>
              <a:t>That is: T(</a:t>
            </a:r>
            <a:r>
              <a:rPr lang="en-US" dirty="0" smtClean="0">
                <a:latin typeface="Arial" charset="0"/>
              </a:rPr>
              <a:t>R 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S) = 0.1 * T(R) * T(S)  etc.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B(R)=100, B(S) = 50, B(T)=500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 joins are main memory joins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 intermediate results are materialized</a:t>
            </a: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1771471"/>
            <a:ext cx="6686295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latin typeface="Arial"/>
              </a:rPr>
              <a:t>Which plan is more efficient ?</a:t>
            </a:r>
          </a:p>
          <a:p>
            <a:pPr lvl="1"/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R </a:t>
            </a:r>
            <a:r>
              <a:rPr lang="en-US" sz="3600" dirty="0" smtClean="0">
                <a:latin typeface="Arial" charset="0"/>
              </a:rPr>
              <a:t>⨝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(S </a:t>
            </a:r>
            <a:r>
              <a:rPr lang="en-US" sz="3600" dirty="0" smtClean="0">
                <a:latin typeface="Arial" charset="0"/>
              </a:rPr>
              <a:t>⨝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T)  or  (R </a:t>
            </a:r>
            <a:r>
              <a:rPr lang="en-US" sz="3600" dirty="0" smtClean="0">
                <a:latin typeface="Arial" charset="0"/>
              </a:rPr>
              <a:t>⨝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S) </a:t>
            </a:r>
            <a:r>
              <a:rPr lang="en-US" sz="3600" dirty="0" smtClean="0">
                <a:latin typeface="Arial" charset="0"/>
              </a:rPr>
              <a:t>⨝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T ?</a:t>
            </a:r>
            <a:endParaRPr lang="en-US" sz="3600" dirty="0" smtClean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B606A1-39EC-B145-ABE6-A2280523D988}" type="slidenum">
              <a:rPr lang="en-US">
                <a:latin typeface="Arial"/>
              </a:rPr>
              <a:pPr/>
              <a:t>21</a:t>
            </a:fld>
            <a:endParaRPr lang="en-US" dirty="0">
              <a:latin typeface="Arial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  R(A, B, C, D), S(E, F, G)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Symbol" charset="2"/>
              </a:rPr>
              <a:t>s</a:t>
            </a:r>
            <a:r>
              <a:rPr lang="en-US" dirty="0">
                <a:latin typeface="Arial" charset="0"/>
              </a:rPr>
              <a:t> </a:t>
            </a:r>
            <a:r>
              <a:rPr lang="en-US" baseline="-25000" dirty="0">
                <a:latin typeface="Arial" charset="0"/>
              </a:rPr>
              <a:t>F=3 </a:t>
            </a:r>
            <a:r>
              <a:rPr lang="en-US" dirty="0">
                <a:latin typeface="Arial" charset="0"/>
              </a:rPr>
              <a:t>(R ⨝</a:t>
            </a:r>
            <a:r>
              <a:rPr lang="en-US" dirty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baseline="-25000" dirty="0">
                <a:latin typeface="Arial" charset="0"/>
                <a:ea typeface="Arial"/>
                <a:cs typeface="Arial"/>
                <a:sym typeface="Symbol" charset="2"/>
              </a:rPr>
              <a:t>D=E</a:t>
            </a:r>
            <a:r>
              <a:rPr lang="en-US" dirty="0">
                <a:latin typeface="Arial" charset="0"/>
              </a:rPr>
              <a:t> S) =                                     ?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Symbol" charset="2"/>
              </a:rPr>
              <a:t>s</a:t>
            </a:r>
            <a:r>
              <a:rPr lang="en-US" dirty="0">
                <a:latin typeface="Arial" charset="0"/>
              </a:rPr>
              <a:t> </a:t>
            </a:r>
            <a:r>
              <a:rPr lang="en-US" baseline="-25000" dirty="0">
                <a:latin typeface="Arial" charset="0"/>
              </a:rPr>
              <a:t>A=5 AND G=9 </a:t>
            </a:r>
            <a:r>
              <a:rPr lang="en-US" dirty="0">
                <a:latin typeface="Arial" charset="0"/>
              </a:rPr>
              <a:t>(R ⨝</a:t>
            </a:r>
            <a:r>
              <a:rPr lang="en-US" dirty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baseline="-25000" dirty="0">
                <a:latin typeface="Arial" charset="0"/>
                <a:ea typeface="Arial"/>
                <a:cs typeface="Arial"/>
                <a:sym typeface="Symbol" charset="2"/>
              </a:rPr>
              <a:t>D=E</a:t>
            </a:r>
            <a:r>
              <a:rPr lang="en-US" dirty="0">
                <a:latin typeface="Arial" charset="0"/>
              </a:rPr>
              <a:t> S) =                         ?</a:t>
            </a:r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B0599-DC58-A246-AC35-29A5DD70C993}" type="slidenum">
              <a:rPr lang="en-US">
                <a:latin typeface="Arial"/>
              </a:rPr>
              <a:pPr/>
              <a:t>22</a:t>
            </a:fld>
            <a:endParaRPr lang="en-US" dirty="0">
              <a:latin typeface="Arial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Simple Laws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86200"/>
            <a:ext cx="7772400" cy="2133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R(A,B,C,D), S(E, F, G)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Symbol" charset="2"/>
              </a:rPr>
              <a:t>P</a:t>
            </a:r>
            <a:r>
              <a:rPr lang="en-US" baseline="-25000" dirty="0">
                <a:latin typeface="Arial" charset="0"/>
              </a:rPr>
              <a:t>A,B,G</a:t>
            </a:r>
            <a:r>
              <a:rPr lang="en-US" dirty="0">
                <a:latin typeface="Arial" charset="0"/>
              </a:rPr>
              <a:t>(R ⨝</a:t>
            </a:r>
            <a:r>
              <a:rPr lang="en-US" dirty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baseline="-25000" dirty="0">
                <a:latin typeface="Arial" charset="0"/>
                <a:ea typeface="Arial"/>
                <a:cs typeface="Arial"/>
                <a:sym typeface="Symbol" charset="2"/>
              </a:rPr>
              <a:t>D=E</a:t>
            </a:r>
            <a:r>
              <a:rPr lang="en-US" dirty="0">
                <a:latin typeface="Arial" charset="0"/>
              </a:rPr>
              <a:t> S) = </a:t>
            </a:r>
            <a:r>
              <a:rPr lang="en-US" dirty="0">
                <a:latin typeface="Symbol" charset="2"/>
              </a:rPr>
              <a:t>P</a:t>
            </a:r>
            <a:r>
              <a:rPr lang="en-US" baseline="-25000" dirty="0">
                <a:latin typeface="Arial" charset="0"/>
              </a:rPr>
              <a:t> ? </a:t>
            </a:r>
            <a:r>
              <a:rPr lang="en-US" dirty="0">
                <a:latin typeface="Arial" charset="0"/>
              </a:rPr>
              <a:t>(</a:t>
            </a:r>
            <a:r>
              <a:rPr lang="en-US" dirty="0">
                <a:latin typeface="Symbol" charset="2"/>
              </a:rPr>
              <a:t>P</a:t>
            </a:r>
            <a:r>
              <a:rPr lang="en-US" baseline="-25000" dirty="0">
                <a:latin typeface="Arial" charset="0"/>
              </a:rPr>
              <a:t>?</a:t>
            </a:r>
            <a:r>
              <a:rPr lang="en-US" dirty="0">
                <a:latin typeface="Arial" charset="0"/>
              </a:rPr>
              <a:t>(R) ⨝</a:t>
            </a:r>
            <a:r>
              <a:rPr lang="en-US" dirty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baseline="-25000" dirty="0">
                <a:latin typeface="Arial" charset="0"/>
                <a:ea typeface="Arial"/>
                <a:cs typeface="Arial"/>
                <a:sym typeface="Symbol" charset="2"/>
              </a:rPr>
              <a:t>D=E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Symbol" charset="2"/>
              </a:rPr>
              <a:t>P</a:t>
            </a:r>
            <a:r>
              <a:rPr lang="en-US" baseline="-25000" dirty="0">
                <a:latin typeface="Arial" charset="0"/>
              </a:rPr>
              <a:t>?</a:t>
            </a:r>
            <a:r>
              <a:rPr lang="en-US" dirty="0">
                <a:latin typeface="Arial" charset="0"/>
              </a:rPr>
              <a:t>(S)) 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2209800"/>
            <a:ext cx="7776488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M</a:t>
            </a:r>
            <a:r>
              <a:rPr lang="en-US" sz="3200" dirty="0" smtClean="0">
                <a:latin typeface="Arial" charset="0"/>
              </a:rPr>
              <a:t>(R ⨝ S) = 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M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P</a:t>
            </a:r>
            <a:r>
              <a:rPr lang="en-US" sz="3200" dirty="0" smtClean="0">
                <a:latin typeface="Arial" charset="0"/>
              </a:rPr>
              <a:t>(R) ⨝ 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Q</a:t>
            </a:r>
            <a:r>
              <a:rPr lang="en-US" sz="3200" dirty="0" smtClean="0">
                <a:latin typeface="Arial" charset="0"/>
              </a:rPr>
              <a:t>(S))</a:t>
            </a:r>
          </a:p>
          <a:p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M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N</a:t>
            </a:r>
            <a:r>
              <a:rPr lang="en-US" sz="3200" dirty="0" smtClean="0">
                <a:latin typeface="Arial" charset="0"/>
              </a:rPr>
              <a:t>(R)) = </a:t>
            </a:r>
            <a:r>
              <a:rPr lang="en-US" sz="3200" dirty="0" smtClean="0">
                <a:latin typeface="Symbol" charset="2"/>
              </a:rPr>
              <a:t>P</a:t>
            </a:r>
            <a:r>
              <a:rPr lang="en-US" sz="3200" baseline="-25000" dirty="0" smtClean="0">
                <a:latin typeface="Arial" charset="0"/>
              </a:rPr>
              <a:t>M</a:t>
            </a:r>
            <a:r>
              <a:rPr lang="en-US" sz="3200" dirty="0" smtClean="0">
                <a:latin typeface="Arial" charset="0"/>
              </a:rPr>
              <a:t>(R)   /* </a:t>
            </a:r>
            <a:r>
              <a:rPr lang="en-US" sz="3200" smtClean="0">
                <a:latin typeface="Arial" charset="0"/>
              </a:rPr>
              <a:t>note that M </a:t>
            </a:r>
            <a:r>
              <a:rPr lang="en-US" sz="3200" dirty="0" smtClean="0">
                <a:latin typeface="Arial" charset="0"/>
              </a:rPr>
              <a:t>⊆ N */</a:t>
            </a:r>
            <a:endParaRPr lang="en-U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Laws for Group-by and Join</a:t>
            </a: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93FE3E-D813-9D4F-8DE2-073B6D30A3D8}" type="slidenum">
              <a:rPr lang="en-US">
                <a:latin typeface="Arial"/>
              </a:rPr>
              <a:pPr/>
              <a:t>23</a:t>
            </a:fld>
            <a:endParaRPr lang="en-US" dirty="0">
              <a:latin typeface="Arial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050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209800"/>
            <a:ext cx="7643971" cy="114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</a:t>
            </a:r>
            <a:r>
              <a:rPr lang="en-US" sz="3200" baseline="-250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A, </a:t>
            </a:r>
            <a:r>
              <a:rPr lang="en-US" sz="3200" baseline="-250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agg(D)</a:t>
            </a:r>
            <a:r>
              <a:rPr lang="en-US" sz="32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(R(A,B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) 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</a:rPr>
              <a:t>⨝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sz="3200" baseline="-25000" dirty="0" smtClean="0">
                <a:latin typeface="Arial" charset="0"/>
                <a:ea typeface="Arial"/>
                <a:cs typeface="Arial"/>
                <a:sym typeface="Symbol" charset="2"/>
              </a:rPr>
              <a:t>B=C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 S(C,D)) = 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     </a:t>
            </a:r>
            <a:r>
              <a:rPr lang="en-US" sz="3200" baseline="-250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A, </a:t>
            </a:r>
            <a:r>
              <a:rPr lang="en-US" sz="3200" baseline="-250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agg(D)</a:t>
            </a:r>
            <a:r>
              <a:rPr lang="en-US" sz="32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(R(A,B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) 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</a:rPr>
              <a:t>⨝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 </a:t>
            </a:r>
            <a:r>
              <a:rPr lang="en-US" sz="3200" baseline="-25000" dirty="0" smtClean="0">
                <a:latin typeface="Arial" charset="0"/>
                <a:ea typeface="Arial"/>
                <a:cs typeface="Arial"/>
                <a:sym typeface="Symbol" charset="2"/>
              </a:rPr>
              <a:t>B=C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 (</a:t>
            </a:r>
            <a:r>
              <a:rPr lang="en-US" sz="32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</a:t>
            </a:r>
            <a:r>
              <a:rPr lang="en-US" sz="3200" baseline="-25000" dirty="0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C, </a:t>
            </a:r>
            <a:r>
              <a:rPr lang="en-US" sz="3200" baseline="-25000" dirty="0" err="1" smtClean="0">
                <a:latin typeface="Arial" charset="0"/>
                <a:ea typeface="ＭＳ Ｐゴシック" charset="-128"/>
                <a:cs typeface="ＭＳ Ｐゴシック" charset="-128"/>
                <a:sym typeface="Symbol" charset="2"/>
              </a:rPr>
              <a:t>agg(D)</a:t>
            </a:r>
            <a:r>
              <a:rPr lang="en-US" sz="3200" dirty="0" err="1" smtClean="0">
                <a:latin typeface="Arial" charset="0"/>
                <a:ea typeface="Arial"/>
                <a:cs typeface="Arial"/>
                <a:sym typeface="Symbol" charset="2"/>
              </a:rPr>
              <a:t>S(C,D</a:t>
            </a:r>
            <a:r>
              <a:rPr lang="en-US" sz="3200" dirty="0" smtClean="0">
                <a:latin typeface="Arial" charset="0"/>
                <a:ea typeface="Arial"/>
                <a:cs typeface="Arial"/>
                <a:sym typeface="Symbol" charset="2"/>
              </a:rPr>
              <a:t>)))</a:t>
            </a:r>
            <a:endParaRPr lang="en-US" sz="3200" dirty="0">
              <a:latin typeface="Arial" charset="0"/>
              <a:ea typeface="Arial"/>
              <a:cs typeface="Arial"/>
              <a:sym typeface="Symbol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4343400"/>
            <a:ext cx="53629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These are very powerful laws.</a:t>
            </a:r>
          </a:p>
          <a:p>
            <a:r>
              <a:rPr lang="en-US" dirty="0" smtClean="0">
                <a:latin typeface="Arial"/>
              </a:rPr>
              <a:t>They were introduced only in the 90’s.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“Semantic Optimizations” = Laws that use a Constraint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6A0BB-15F2-7E41-BE93-2749502F89CF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2133600"/>
            <a:ext cx="5386388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  <a:ea typeface="Arial" charset="0"/>
                <a:cs typeface="Arial" charset="0"/>
              </a:rPr>
              <a:t>Product(</a:t>
            </a:r>
            <a:r>
              <a:rPr lang="en-US" sz="2800" u="sng">
                <a:latin typeface="Arial" charset="0"/>
                <a:ea typeface="Arial" charset="0"/>
                <a:cs typeface="Arial" charset="0"/>
              </a:rPr>
              <a:t>pid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, pname, price, cid)</a:t>
            </a:r>
            <a:br>
              <a:rPr lang="en-US" sz="2800">
                <a:latin typeface="Arial" charset="0"/>
                <a:ea typeface="Arial" charset="0"/>
                <a:cs typeface="Arial" charset="0"/>
              </a:rPr>
            </a:br>
            <a:r>
              <a:rPr lang="en-US" sz="2800">
                <a:latin typeface="Arial" charset="0"/>
                <a:ea typeface="Arial" charset="0"/>
                <a:cs typeface="Arial" charset="0"/>
              </a:rPr>
              <a:t>Company(</a:t>
            </a:r>
            <a:r>
              <a:rPr lang="en-US" sz="2800" u="sng">
                <a:latin typeface="Arial" charset="0"/>
                <a:ea typeface="Arial" charset="0"/>
                <a:cs typeface="Arial" charset="0"/>
              </a:rPr>
              <a:t>cid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, cname, city, state)</a:t>
            </a:r>
          </a:p>
        </p:txBody>
      </p:sp>
      <p:sp>
        <p:nvSpPr>
          <p:cNvPr id="52230" name="Oval Callout 6"/>
          <p:cNvSpPr>
            <a:spLocks noChangeArrowheads="1"/>
          </p:cNvSpPr>
          <p:nvPr/>
        </p:nvSpPr>
        <p:spPr bwMode="auto">
          <a:xfrm>
            <a:off x="6096000" y="1981200"/>
            <a:ext cx="2520846" cy="649188"/>
          </a:xfrm>
          <a:prstGeom prst="wedgeEllipseCallout">
            <a:avLst>
              <a:gd name="adj1" fmla="val -63106"/>
              <a:gd name="adj2" fmla="val 6399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Foreign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5253037"/>
            <a:ext cx="874700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/>
              </a:rPr>
              <a:t>Need a second constraint for this law to hold.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Which ?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800" y="3962400"/>
            <a:ext cx="8776107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latin typeface="Symbol" charset="2"/>
              </a:rPr>
              <a:t>P</a:t>
            </a:r>
            <a:r>
              <a:rPr lang="en-US" sz="2800" baseline="-25000" dirty="0" err="1" smtClean="0">
                <a:latin typeface="Arial"/>
              </a:rPr>
              <a:t>pid</a:t>
            </a:r>
            <a:r>
              <a:rPr lang="en-US" sz="2800" baseline="-25000" dirty="0" smtClean="0">
                <a:latin typeface="Arial"/>
              </a:rPr>
              <a:t>, </a:t>
            </a:r>
            <a:r>
              <a:rPr lang="en-US" sz="2800" baseline="-25000" dirty="0" err="1" smtClean="0">
                <a:latin typeface="Arial"/>
              </a:rPr>
              <a:t>price</a:t>
            </a:r>
            <a:r>
              <a:rPr lang="en-US" sz="2800" dirty="0" err="1" smtClean="0">
                <a:latin typeface="Arial"/>
              </a:rPr>
              <a:t>(Product</a:t>
            </a:r>
            <a:r>
              <a:rPr lang="en-US" sz="2800" dirty="0" smtClean="0">
                <a:latin typeface="Arial"/>
              </a:rPr>
              <a:t> ⨝</a:t>
            </a:r>
            <a:r>
              <a:rPr lang="en-US" sz="2800" baseline="-25000" dirty="0" smtClean="0">
                <a:latin typeface="Arial"/>
              </a:rPr>
              <a:t>cid=cid</a:t>
            </a:r>
            <a:r>
              <a:rPr lang="en-US" sz="2800" dirty="0" smtClean="0">
                <a:latin typeface="Arial"/>
              </a:rPr>
              <a:t> Company) = </a:t>
            </a:r>
            <a:r>
              <a:rPr lang="en-US" sz="2800" dirty="0" err="1" smtClean="0">
                <a:latin typeface="Symbol" charset="2"/>
              </a:rPr>
              <a:t>P</a:t>
            </a:r>
            <a:r>
              <a:rPr lang="en-US" sz="2800" baseline="-25000" dirty="0" err="1" smtClean="0">
                <a:latin typeface="Arial"/>
              </a:rPr>
              <a:t>pid</a:t>
            </a:r>
            <a:r>
              <a:rPr lang="en-US" sz="2800" baseline="-25000" dirty="0" smtClean="0">
                <a:latin typeface="Arial"/>
              </a:rPr>
              <a:t>, </a:t>
            </a:r>
            <a:r>
              <a:rPr lang="en-US" sz="2800" baseline="-25000" dirty="0" err="1" smtClean="0">
                <a:latin typeface="Arial"/>
              </a:rPr>
              <a:t>price</a:t>
            </a:r>
            <a:r>
              <a:rPr lang="en-US" sz="2800" dirty="0" err="1" smtClean="0">
                <a:latin typeface="Arial"/>
              </a:rPr>
              <a:t>(Product</a:t>
            </a:r>
            <a:r>
              <a:rPr lang="en-US" sz="2800" dirty="0" smtClean="0">
                <a:latin typeface="Arial"/>
              </a:rPr>
              <a:t>)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6A0BB-15F2-7E41-BE93-2749502F89CF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1828800"/>
            <a:ext cx="464321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Product(</a:t>
            </a:r>
            <a:r>
              <a:rPr lang="en-US" u="sng">
                <a:latin typeface="Arial" charset="0"/>
                <a:ea typeface="Arial" charset="0"/>
                <a:cs typeface="Arial" charset="0"/>
              </a:rPr>
              <a:t>pid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, pname, price, cid)</a:t>
            </a:r>
            <a:br>
              <a:rPr lang="en-US">
                <a:latin typeface="Arial" charset="0"/>
                <a:ea typeface="Arial" charset="0"/>
                <a:cs typeface="Arial" charset="0"/>
              </a:rPr>
            </a:br>
            <a:r>
              <a:rPr lang="en-US">
                <a:latin typeface="Arial" charset="0"/>
                <a:ea typeface="Arial" charset="0"/>
                <a:cs typeface="Arial" charset="0"/>
              </a:rPr>
              <a:t>Company(</a:t>
            </a:r>
            <a:r>
              <a:rPr lang="en-US" u="sng">
                <a:latin typeface="Arial" charset="0"/>
                <a:ea typeface="Arial" charset="0"/>
                <a:cs typeface="Arial" charset="0"/>
              </a:rPr>
              <a:t>cid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, cname, city, state)</a:t>
            </a:r>
          </a:p>
        </p:txBody>
      </p:sp>
      <p:sp>
        <p:nvSpPr>
          <p:cNvPr id="52230" name="Oval Callout 6"/>
          <p:cNvSpPr>
            <a:spLocks noChangeArrowheads="1"/>
          </p:cNvSpPr>
          <p:nvPr/>
        </p:nvSpPr>
        <p:spPr bwMode="auto">
          <a:xfrm>
            <a:off x="5486400" y="1219200"/>
            <a:ext cx="2520846" cy="649188"/>
          </a:xfrm>
          <a:prstGeom prst="wedgeEllipseCallout">
            <a:avLst>
              <a:gd name="adj1" fmla="val -63106"/>
              <a:gd name="adj2" fmla="val 6399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Foreign key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62000" y="2971800"/>
            <a:ext cx="589220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CREATE VIEW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CheapProductCompany</a:t>
            </a:r>
            <a:endParaRPr lang="en-US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*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Product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Company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x.cid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y.cid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x.price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&lt; 100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5065693"/>
            <a:ext cx="446107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pname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price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CheapProductCompany</a:t>
            </a:r>
            <a:endParaRPr lang="en-US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4876800" y="5181600"/>
            <a:ext cx="4572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638800" y="5105400"/>
            <a:ext cx="3241092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pname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price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Product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9BA3B-23C3-0541-A055-C86A020459F0}" type="slidenum">
              <a:rPr lang="en-US">
                <a:latin typeface="Arial"/>
              </a:rPr>
              <a:pPr/>
              <a:t>26</a:t>
            </a:fld>
            <a:endParaRPr lang="en-US" dirty="0">
              <a:latin typeface="Arial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Law of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Semijoins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Recall the definition of a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R ⋉ S  = </a:t>
            </a:r>
            <a:r>
              <a:rPr lang="en-US" dirty="0" smtClean="0">
                <a:latin typeface="Symbol" charset="2"/>
                <a:ea typeface="ＭＳ Ｐゴシック" charset="-128"/>
                <a:cs typeface="ＭＳ Ｐゴシック" charset="-128"/>
              </a:rPr>
              <a:t>P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baseline="-25000" dirty="0" smtClean="0">
                <a:latin typeface="Arial" charset="0"/>
                <a:ea typeface="ＭＳ Ｐゴシック" charset="-128"/>
                <a:cs typeface="ＭＳ Ｐゴシック" charset="-128"/>
              </a:rPr>
              <a:t>A1,…,An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(R  ⨝  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Where the schemas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Input: R(A1,…An),  S(B1,…,</a:t>
            </a:r>
            <a:r>
              <a:rPr lang="en-US" dirty="0" err="1" smtClean="0">
                <a:latin typeface="Arial" charset="0"/>
              </a:rPr>
              <a:t>Bm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Output: T(A1,…,An)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The law of </a:t>
            </a:r>
            <a:r>
              <a:rPr lang="en-US" dirty="0" err="1" smtClean="0">
                <a:latin typeface="Arial" charset="0"/>
              </a:rPr>
              <a:t>semijoins</a:t>
            </a:r>
            <a:r>
              <a:rPr lang="en-US" dirty="0" smtClean="0">
                <a:latin typeface="Arial" charset="0"/>
              </a:rPr>
              <a:t> is:</a:t>
            </a:r>
          </a:p>
        </p:txBody>
      </p:sp>
      <p:sp>
        <p:nvSpPr>
          <p:cNvPr id="532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264682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latin typeface="Arial" charset="0"/>
                <a:ea typeface="ＭＳ Ｐゴシック" charset="-128"/>
                <a:cs typeface="ＭＳ Ｐゴシック" charset="-128"/>
              </a:rPr>
              <a:t>R  ⨝  S = (R ⋉ S)  ⨝  S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Laws with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important in parallel databases</a:t>
            </a:r>
          </a:p>
          <a:p>
            <a:r>
              <a:rPr lang="en-US" dirty="0" smtClean="0"/>
              <a:t>Often combined with Bloom Filters (next lecture)</a:t>
            </a:r>
          </a:p>
          <a:p>
            <a:r>
              <a:rPr lang="en-US" dirty="0" smtClean="0"/>
              <a:t>Read pp. 747 in the textbook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BCCC8-A9EB-4640-9B90-C160C786E6B6}" type="slidenum">
              <a:rPr lang="en-US">
                <a:latin typeface="Arial"/>
              </a:rPr>
              <a:pPr/>
              <a:t>28</a:t>
            </a:fld>
            <a:endParaRPr lang="en-US" dirty="0">
              <a:latin typeface="Arial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Given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 query: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 </a:t>
            </a:r>
            <a:r>
              <a:rPr lang="en-US" sz="2400" i="1" u="sng" dirty="0" err="1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sz="2400" i="1" u="sng" dirty="0">
                <a:latin typeface="Arial" charset="0"/>
                <a:ea typeface="ＭＳ Ｐゴシック" charset="-128"/>
                <a:cs typeface="ＭＳ Ｐゴシック" charset="-128"/>
              </a:rPr>
              <a:t> reducer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for Q is </a:t>
            </a:r>
            <a:b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such that the query is equivalent to: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 </a:t>
            </a:r>
            <a:r>
              <a:rPr lang="en-US" sz="2400" i="1" u="sng" dirty="0">
                <a:latin typeface="Arial" charset="0"/>
                <a:ea typeface="ＭＳ Ｐゴシック" charset="-128"/>
                <a:cs typeface="ＭＳ Ｐゴシック" charset="-128"/>
              </a:rPr>
              <a:t>full reducer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 is such that no dangling </a:t>
            </a:r>
            <a:r>
              <a:rPr lang="en-US" sz="2400" dirty="0" err="1">
                <a:latin typeface="Arial" charset="0"/>
                <a:ea typeface="ＭＳ Ｐゴシック" charset="-128"/>
                <a:cs typeface="ＭＳ Ｐゴシック" charset="-128"/>
              </a:rPr>
              <a:t>tuples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 remain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3888039" y="4643735"/>
            <a:ext cx="3809206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Q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=  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k1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k2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. . .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err="1">
                <a:latin typeface="Arial" charset="0"/>
                <a:ea typeface="Arial" charset="0"/>
                <a:cs typeface="Arial" charset="0"/>
              </a:rPr>
              <a:t>kn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5410200" y="2667000"/>
            <a:ext cx="1844675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i1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 =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i1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 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j1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i2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 =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i2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 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j2</a:t>
            </a:r>
          </a:p>
          <a:p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. . . . .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ip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 =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</a:rPr>
              <a:t>ip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baseline="-25000" dirty="0" err="1">
                <a:latin typeface="Arial" charset="0"/>
                <a:ea typeface="Arial" charset="0"/>
                <a:cs typeface="Arial" charset="0"/>
              </a:rPr>
              <a:t>jp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303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737571" y="1981200"/>
            <a:ext cx="350142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Q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=  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. . . </a:t>
            </a:r>
            <a:r>
              <a:rPr lang="en-US" dirty="0">
                <a:latin typeface="Arial"/>
              </a:rPr>
              <a:t>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</a:rPr>
              <a:t>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29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</a:t>
            </a:r>
          </a:p>
          <a:p>
            <a:pPr eaLnBrk="1" hangingPunct="1">
              <a:spcAft>
                <a:spcPts val="1200"/>
              </a:spcAft>
            </a:pP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spcAft>
                <a:spcPts val="1200"/>
              </a:spcAft>
            </a:pP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is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>
              <a:spcAft>
                <a:spcPts val="1200"/>
              </a:spcAft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rewritten query is: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301221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524000" y="4186535"/>
            <a:ext cx="382994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(A,B) = R(A,B)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0" y="5715000"/>
            <a:ext cx="317511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887A9F-B7AA-D841-B8C7-455B872D6F55}" type="slidenum">
              <a:rPr lang="en-US"/>
              <a:pPr/>
              <a:t>3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Query Optimization Algorithm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Enumerate alternative plans</a:t>
            </a:r>
          </a:p>
          <a:p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Compute estimated cost of each plan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dirty="0" smtClean="0">
                <a:latin typeface="Arial" charset="0"/>
              </a:rPr>
              <a:t>Compute number of I/Os</a:t>
            </a:r>
          </a:p>
          <a:p>
            <a:pPr lvl="1"/>
            <a:r>
              <a:rPr lang="en-US" dirty="0" smtClean="0">
                <a:latin typeface="Arial" charset="0"/>
              </a:rPr>
              <a:t>Compute CPU cost</a:t>
            </a:r>
          </a:p>
          <a:p>
            <a:pPr lvl="1"/>
            <a:endParaRPr lang="en-US" dirty="0" smtClean="0">
              <a:solidFill>
                <a:srgbClr val="006600"/>
              </a:solidFill>
              <a:latin typeface="Arial" charset="0"/>
            </a:endParaRPr>
          </a:p>
          <a:p>
            <a:r>
              <a:rPr lang="en-US" dirty="0" smtClean="0">
                <a:solidFill>
                  <a:srgbClr val="0066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Choose plan with lowest cost</a:t>
            </a:r>
          </a:p>
          <a:p>
            <a:pPr lvl="1"/>
            <a:r>
              <a:rPr lang="en-US" dirty="0" smtClean="0">
                <a:latin typeface="Arial" charset="0"/>
              </a:rPr>
              <a:t>This is called cost-based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30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Why Would We Do This ?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Large attributes: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Expensive side computations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645846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R(A, B,  D, E, F,…)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 C,  M, K, L, …)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371600" y="3962400"/>
            <a:ext cx="572524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  <a:sym typeface="Symbol" charset="2"/>
              </a:rPr>
              <a:t>A,B,count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(*)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R(A,B,D)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σ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C=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</a:rPr>
              <a:t>value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(S(B,C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71600" y="4953000"/>
            <a:ext cx="5839359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(A,B,D) = R(A,B,D)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σ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C=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</a:rPr>
              <a:t>value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(S(B,C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γ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  <a:sym typeface="Symbol" charset="2"/>
              </a:rPr>
              <a:t>A,B,count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(*)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(A,B,D)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σ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C=</a:t>
            </a:r>
            <a:r>
              <a:rPr lang="en-US" baseline="-25000" dirty="0" err="1" smtClean="0">
                <a:latin typeface="Arial" charset="0"/>
                <a:ea typeface="Arial" charset="0"/>
                <a:cs typeface="Arial" charset="0"/>
              </a:rPr>
              <a:t>value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(S(B,C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31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</a:t>
            </a: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is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rewritten query is: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301221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524000" y="3810000"/>
            <a:ext cx="382994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(A,B) = R(A,B)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</a:p>
        </p:txBody>
      </p:sp>
      <p:sp>
        <p:nvSpPr>
          <p:cNvPr id="77831" name="Rectangle 6"/>
          <p:cNvSpPr>
            <a:spLocks noChangeArrowheads="1"/>
          </p:cNvSpPr>
          <p:nvPr/>
        </p:nvSpPr>
        <p:spPr bwMode="auto">
          <a:xfrm>
            <a:off x="2057400" y="5836623"/>
            <a:ext cx="447653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Are there dangling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</a:rPr>
              <a:t>tuples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0" y="4953000"/>
            <a:ext cx="317511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32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Example:</a:t>
            </a: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full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 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is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rewritten query is: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949053" y="2590800"/>
            <a:ext cx="300394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846397" y="3893403"/>
            <a:ext cx="4021003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(A,B)  =  R(A,B)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S(B,C)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(B,C)  =  S(B,C) </a:t>
            </a:r>
            <a:r>
              <a:rPr lang="en-US" dirty="0" smtClean="0">
                <a:latin typeface="Arial"/>
                <a:ea typeface="ＭＳ Ｐゴシック" charset="-128"/>
                <a:cs typeface="ＭＳ Ｐゴシック" charset="-128"/>
              </a:rPr>
              <a:t>⋉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(A,B)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28800" y="5562600"/>
            <a:ext cx="329744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:-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1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(A,B) </a:t>
            </a:r>
            <a:r>
              <a:rPr lang="en-US" dirty="0" smtClean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  <a:sym typeface="Symbol" charset="2"/>
              </a:rPr>
              <a:t>1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(B,C)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057400" y="6172200"/>
            <a:ext cx="407695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No more dangling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</a:rPr>
              <a:t>tuples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7662D-92DA-4646-9BFF-23E069FE9BFA}" type="slidenum">
              <a:rPr lang="en-US">
                <a:latin typeface="Arial"/>
              </a:rPr>
              <a:pPr/>
              <a:t>33</a:t>
            </a:fld>
            <a:endParaRPr lang="en-US" dirty="0">
              <a:latin typeface="Arial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More complex example: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A full reducer is: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752600" y="2590800"/>
            <a:ext cx="459467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R(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A,B)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B,C)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C,D,E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828800" y="3810000"/>
            <a:ext cx="442265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(B,C) :=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B,C)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A,B)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(C,D,E) :=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C,D,E)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B,C)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’(B,C) :=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(B,C)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(C,D,E)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(A,B) :=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baseline="-25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A,B) </a:t>
            </a:r>
            <a:r>
              <a:rPr lang="en-US" dirty="0">
                <a:latin typeface="Arial"/>
                <a:ea typeface="ＭＳ Ｐゴシック" charset="-128"/>
                <a:cs typeface="ＭＳ Ｐゴシック" charset="-128"/>
              </a:rPr>
              <a:t>⋉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’(B,C)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70122" y="5786735"/>
            <a:ext cx="510207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 R’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(A,B)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’(B,C)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(C,D,E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D1300D-7D2A-F443-A29D-1A935F1B8DFF}" type="slidenum">
              <a:rPr lang="en-US">
                <a:latin typeface="Arial"/>
              </a:rPr>
              <a:pPr/>
              <a:t>34</a:t>
            </a:fld>
            <a:endParaRPr lang="en-US" dirty="0">
              <a:latin typeface="Arial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Semijoin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Reducer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Example: </a:t>
            </a: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Doesn’t have a full reducer (we can reduce forever)</a:t>
            </a:r>
          </a:p>
          <a:p>
            <a:pPr eaLnBrk="1" hangingPunct="1"/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 b="1">
                <a:latin typeface="Arial" charset="0"/>
                <a:ea typeface="ＭＳ Ｐゴシック" charset="-128"/>
                <a:cs typeface="ＭＳ Ｐゴシック" charset="-128"/>
              </a:rPr>
              <a:t>Theorem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 a query has a full reducer iff it is “acyclic”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[</a:t>
            </a:r>
            <a:r>
              <a:rPr lang="en-US" sz="2400" i="1">
                <a:latin typeface="Arial" charset="0"/>
                <a:ea typeface="ＭＳ Ｐゴシック" charset="-128"/>
                <a:cs typeface="ＭＳ Ｐゴシック" charset="-128"/>
              </a:rPr>
              <a:t>Database Theory</a:t>
            </a: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, by Abiteboul, Hull, Vianu]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286000" y="2743200"/>
            <a:ext cx="428690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Q = R(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A,B)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S(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B,C) </a:t>
            </a:r>
            <a:r>
              <a:rPr lang="en-US" dirty="0">
                <a:latin typeface="Arial"/>
              </a:rPr>
              <a:t>⨝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T(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A,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3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 with Semijoins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BC32E-1C7E-5F4A-952A-706AAC4A52D4}" type="slidenum">
              <a:rPr lang="en-US">
                <a:latin typeface="Arial"/>
              </a:rPr>
              <a:pPr/>
              <a:t>35</a:t>
            </a:fld>
            <a:endParaRPr lang="en-US" dirty="0">
              <a:latin typeface="Arial"/>
            </a:endParaRP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2667000" y="3048000"/>
            <a:ext cx="5318125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CREATE 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DepAvgSal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As (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E.did, Avg(E.Sal)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AS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avgsal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Emp E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GROUP BY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E.did)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2600" y="1752600"/>
            <a:ext cx="218656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[Chaudhuri’98]</a:t>
            </a:r>
          </a:p>
        </p:txBody>
      </p:sp>
      <p:sp>
        <p:nvSpPr>
          <p:cNvPr id="61446" name="TextBox 7"/>
          <p:cNvSpPr txBox="1">
            <a:spLocks noChangeArrowheads="1"/>
          </p:cNvSpPr>
          <p:nvPr/>
        </p:nvSpPr>
        <p:spPr bwMode="auto">
          <a:xfrm>
            <a:off x="234950" y="1676400"/>
            <a:ext cx="47635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Emp(</a:t>
            </a:r>
            <a:r>
              <a:rPr lang="en-US" u="sng" dirty="0" err="1">
                <a:latin typeface="Arial"/>
              </a:rPr>
              <a:t>eid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ename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sal</a:t>
            </a:r>
            <a:r>
              <a:rPr lang="en-US" dirty="0">
                <a:latin typeface="Arial"/>
              </a:rPr>
              <a:t>, did)</a:t>
            </a:r>
            <a:br>
              <a:rPr lang="en-US" dirty="0">
                <a:latin typeface="Arial"/>
              </a:rPr>
            </a:br>
            <a:r>
              <a:rPr lang="en-US" dirty="0" err="1">
                <a:latin typeface="Arial"/>
              </a:rPr>
              <a:t>Dept(</a:t>
            </a:r>
            <a:r>
              <a:rPr lang="en-US" u="sng" dirty="0" err="1">
                <a:latin typeface="Arial"/>
              </a:rPr>
              <a:t>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dname</a:t>
            </a:r>
            <a:r>
              <a:rPr lang="en-US" dirty="0">
                <a:latin typeface="Arial"/>
              </a:rPr>
              <a:t>, budget)</a:t>
            </a:r>
          </a:p>
          <a:p>
            <a:r>
              <a:rPr lang="en-US" dirty="0" err="1">
                <a:solidFill>
                  <a:srgbClr val="FF0000"/>
                </a:solidFill>
                <a:latin typeface="Arial"/>
              </a:rPr>
              <a:t>DeptAvgSal</a:t>
            </a:r>
            <a:r>
              <a:rPr lang="en-US" dirty="0" err="1">
                <a:latin typeface="Arial"/>
              </a:rPr>
              <a:t>(did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avgsal</a:t>
            </a:r>
            <a:r>
              <a:rPr lang="en-US" dirty="0">
                <a:latin typeface="Arial"/>
              </a:rPr>
              <a:t>) /* view */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67000" y="4572000"/>
            <a:ext cx="5534025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E.eid, E.sal</a:t>
            </a:r>
          </a:p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Dept D, DepAvgSal V</a:t>
            </a:r>
          </a:p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D.did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V.did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E.age &lt; 30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D.budget &gt; 100k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E.sal &gt; V.avgsal</a:t>
            </a:r>
          </a:p>
        </p:txBody>
      </p:sp>
      <p:sp>
        <p:nvSpPr>
          <p:cNvPr id="61448" name="TextBox 9"/>
          <p:cNvSpPr txBox="1">
            <a:spLocks noChangeArrowheads="1"/>
          </p:cNvSpPr>
          <p:nvPr/>
        </p:nvSpPr>
        <p:spPr bwMode="auto">
          <a:xfrm>
            <a:off x="1143000" y="3048000"/>
            <a:ext cx="931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View:</a:t>
            </a:r>
          </a:p>
        </p:txBody>
      </p:sp>
      <p:sp>
        <p:nvSpPr>
          <p:cNvPr id="61449" name="TextBox 10"/>
          <p:cNvSpPr txBox="1">
            <a:spLocks noChangeArrowheads="1"/>
          </p:cNvSpPr>
          <p:nvPr/>
        </p:nvSpPr>
        <p:spPr bwMode="auto">
          <a:xfrm>
            <a:off x="1143000" y="4572000"/>
            <a:ext cx="110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Query: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248400"/>
            <a:ext cx="701987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Goal: compute only the necessary part of the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 with Semijoins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B3A7D4-8F76-A24E-ABBB-F31444FE124B}" type="slidenum">
              <a:rPr lang="en-US">
                <a:latin typeface="Arial"/>
              </a:rPr>
              <a:pPr/>
              <a:t>36</a:t>
            </a:fld>
            <a:endParaRPr lang="en-US" dirty="0">
              <a:latin typeface="Arial"/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2514600" y="3048000"/>
            <a:ext cx="6032500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CREATE 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LimitedAvgSal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As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(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E.did, Avg(E.Sal)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AS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avgsal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Dept D</a:t>
            </a:r>
            <a:br>
              <a:rPr lang="en-US" sz="2000">
                <a:latin typeface="Arial" charset="0"/>
                <a:ea typeface="Arial" charset="0"/>
                <a:cs typeface="Arial" charset="0"/>
              </a:rPr>
            </a:br>
            <a:r>
              <a:rPr lang="en-US" sz="2000">
                <a:latin typeface="Arial" charset="0"/>
                <a:ea typeface="Arial" charset="0"/>
                <a:cs typeface="Arial" charset="0"/>
              </a:rPr>
              <a:t>            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D.did AND D.buget &gt; 100k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GROUP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BY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E.did)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2600" y="1752600"/>
            <a:ext cx="218656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[Chaudhuri’98]</a:t>
            </a:r>
          </a:p>
        </p:txBody>
      </p:sp>
      <p:sp>
        <p:nvSpPr>
          <p:cNvPr id="63494" name="TextBox 8"/>
          <p:cNvSpPr txBox="1">
            <a:spLocks noChangeArrowheads="1"/>
          </p:cNvSpPr>
          <p:nvPr/>
        </p:nvSpPr>
        <p:spPr bwMode="auto">
          <a:xfrm>
            <a:off x="228600" y="3352800"/>
            <a:ext cx="2306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New view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uses a reducer:</a:t>
            </a:r>
          </a:p>
        </p:txBody>
      </p:sp>
      <p:sp>
        <p:nvSpPr>
          <p:cNvPr id="63495" name="TextBox 9"/>
          <p:cNvSpPr txBox="1">
            <a:spLocks noChangeArrowheads="1"/>
          </p:cNvSpPr>
          <p:nvPr/>
        </p:nvSpPr>
        <p:spPr bwMode="auto">
          <a:xfrm>
            <a:off x="234950" y="1676400"/>
            <a:ext cx="47635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Emp(</a:t>
            </a:r>
            <a:r>
              <a:rPr lang="en-US" u="sng" dirty="0" err="1">
                <a:latin typeface="Arial"/>
              </a:rPr>
              <a:t>eid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ename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sal</a:t>
            </a:r>
            <a:r>
              <a:rPr lang="en-US" dirty="0">
                <a:latin typeface="Arial"/>
              </a:rPr>
              <a:t>, did)</a:t>
            </a:r>
            <a:br>
              <a:rPr lang="en-US" dirty="0">
                <a:latin typeface="Arial"/>
              </a:rPr>
            </a:br>
            <a:r>
              <a:rPr lang="en-US" dirty="0" err="1">
                <a:latin typeface="Arial"/>
              </a:rPr>
              <a:t>Dept(</a:t>
            </a:r>
            <a:r>
              <a:rPr lang="en-US" u="sng" dirty="0" err="1">
                <a:latin typeface="Arial"/>
              </a:rPr>
              <a:t>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dname</a:t>
            </a:r>
            <a:r>
              <a:rPr lang="en-US" dirty="0">
                <a:latin typeface="Arial"/>
              </a:rPr>
              <a:t>, budget)</a:t>
            </a:r>
          </a:p>
          <a:p>
            <a:r>
              <a:rPr lang="en-US" dirty="0" err="1">
                <a:solidFill>
                  <a:srgbClr val="FF0000"/>
                </a:solidFill>
                <a:latin typeface="Arial"/>
              </a:rPr>
              <a:t>DeptAvgSal</a:t>
            </a:r>
            <a:r>
              <a:rPr lang="en-US" dirty="0" err="1">
                <a:latin typeface="Arial"/>
              </a:rPr>
              <a:t>(did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avgsal</a:t>
            </a:r>
            <a:r>
              <a:rPr lang="en-US" dirty="0">
                <a:latin typeface="Arial"/>
              </a:rPr>
              <a:t>) /* view */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90800" y="5029200"/>
            <a:ext cx="5534025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E.eid, E.sal</a:t>
            </a:r>
          </a:p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Dept D, </a:t>
            </a:r>
            <a:r>
              <a:rPr lang="en-US" sz="2000">
                <a:solidFill>
                  <a:srgbClr val="CC3300"/>
                </a:solidFill>
                <a:latin typeface="Arial" charset="0"/>
                <a:ea typeface="Arial" charset="0"/>
                <a:cs typeface="Arial" charset="0"/>
              </a:rPr>
              <a:t>LimitedAvgSal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V</a:t>
            </a:r>
          </a:p>
          <a:p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D.did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E.did = V.did</a:t>
            </a:r>
          </a:p>
          <a:p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E.age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&lt; 30 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D.budget &gt; 100k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E.sal &gt; V.avgsal</a:t>
            </a:r>
          </a:p>
        </p:txBody>
      </p:sp>
      <p:sp>
        <p:nvSpPr>
          <p:cNvPr id="63497" name="TextBox 11"/>
          <p:cNvSpPr txBox="1">
            <a:spLocks noChangeArrowheads="1"/>
          </p:cNvSpPr>
          <p:nvPr/>
        </p:nvSpPr>
        <p:spPr bwMode="auto">
          <a:xfrm>
            <a:off x="304800" y="5181600"/>
            <a:ext cx="1741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New query: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 with Semijoins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3DC5C9-2DE4-2B45-A0CD-B633D077118C}" type="slidenum">
              <a:rPr lang="en-US">
                <a:latin typeface="Arial"/>
              </a:rPr>
              <a:pPr/>
              <a:t>37</a:t>
            </a:fld>
            <a:endParaRPr lang="en-US" dirty="0">
              <a:latin typeface="Arial"/>
            </a:endParaRP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2209800" y="2667000"/>
            <a:ext cx="6751638" cy="409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CREATE 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PartialResult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AS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(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E.eid, E.sal, E.did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Dept D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E.did=D.did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E.age &lt; 30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D.budget &gt; 100k)</a:t>
            </a:r>
            <a:br>
              <a:rPr lang="en-US" sz="2000">
                <a:latin typeface="Arial" charset="0"/>
                <a:ea typeface="Arial" charset="0"/>
                <a:cs typeface="Arial" charset="0"/>
              </a:rPr>
            </a:br>
            <a:endParaRPr lang="en-US" sz="200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CREATE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Filter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AS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(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DISTINCT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P.did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PartialResult P)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>
                <a:latin typeface="Arial" charset="0"/>
                <a:ea typeface="Arial" charset="0"/>
                <a:cs typeface="Arial" charset="0"/>
              </a:rPr>
            </a:b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CREATE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VIEW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LimitedAvgSal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AS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(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SELECT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E.did, Avg(E.Sal)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AS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avgsal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Emp E, Filter F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 = F.did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GROUP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BY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E.did)</a:t>
            </a:r>
          </a:p>
        </p:txBody>
      </p:sp>
      <p:sp>
        <p:nvSpPr>
          <p:cNvPr id="7" name="Rectangle 6"/>
          <p:cNvSpPr/>
          <p:nvPr/>
        </p:nvSpPr>
        <p:spPr>
          <a:xfrm>
            <a:off x="5562600" y="1752600"/>
            <a:ext cx="218656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[Chaudhuri’98]</a:t>
            </a:r>
          </a:p>
        </p:txBody>
      </p:sp>
      <p:sp>
        <p:nvSpPr>
          <p:cNvPr id="65542" name="TextBox 7"/>
          <p:cNvSpPr txBox="1">
            <a:spLocks noChangeArrowheads="1"/>
          </p:cNvSpPr>
          <p:nvPr/>
        </p:nvSpPr>
        <p:spPr bwMode="auto">
          <a:xfrm>
            <a:off x="152400" y="3657600"/>
            <a:ext cx="18951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Full reducer:</a:t>
            </a:r>
          </a:p>
        </p:txBody>
      </p:sp>
      <p:sp>
        <p:nvSpPr>
          <p:cNvPr id="65543" name="TextBox 8"/>
          <p:cNvSpPr txBox="1">
            <a:spLocks noChangeArrowheads="1"/>
          </p:cNvSpPr>
          <p:nvPr/>
        </p:nvSpPr>
        <p:spPr bwMode="auto">
          <a:xfrm>
            <a:off x="234950" y="1447800"/>
            <a:ext cx="47635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</a:rPr>
              <a:t>Emp(</a:t>
            </a:r>
            <a:r>
              <a:rPr lang="en-US" u="sng" dirty="0" err="1">
                <a:latin typeface="Arial"/>
              </a:rPr>
              <a:t>eid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ename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sal</a:t>
            </a:r>
            <a:r>
              <a:rPr lang="en-US" dirty="0">
                <a:latin typeface="Arial"/>
              </a:rPr>
              <a:t>, did)</a:t>
            </a:r>
            <a:br>
              <a:rPr lang="en-US" dirty="0">
                <a:latin typeface="Arial"/>
              </a:rPr>
            </a:br>
            <a:r>
              <a:rPr lang="en-US" dirty="0" err="1">
                <a:latin typeface="Arial"/>
              </a:rPr>
              <a:t>Dept(</a:t>
            </a:r>
            <a:r>
              <a:rPr lang="en-US" u="sng" dirty="0" err="1">
                <a:latin typeface="Arial"/>
              </a:rPr>
              <a:t>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dname</a:t>
            </a:r>
            <a:r>
              <a:rPr lang="en-US" dirty="0">
                <a:latin typeface="Arial"/>
              </a:rPr>
              <a:t>, budget)</a:t>
            </a:r>
          </a:p>
          <a:p>
            <a:r>
              <a:rPr lang="en-US" dirty="0" err="1">
                <a:solidFill>
                  <a:srgbClr val="FF0000"/>
                </a:solidFill>
                <a:latin typeface="Arial"/>
              </a:rPr>
              <a:t>DeptAvgSal</a:t>
            </a:r>
            <a:r>
              <a:rPr lang="en-US" dirty="0" err="1">
                <a:latin typeface="Arial"/>
              </a:rPr>
              <a:t>(did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avgsal</a:t>
            </a:r>
            <a:r>
              <a:rPr lang="en-US" dirty="0">
                <a:latin typeface="Arial"/>
              </a:rPr>
              <a:t>) /* view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E7C663-5A9E-2D4F-99A6-F9C363E00FDD}" type="slidenum">
              <a:rPr lang="en-US">
                <a:latin typeface="Arial"/>
              </a:rPr>
              <a:pPr/>
              <a:t>38</a:t>
            </a:fld>
            <a:endParaRPr lang="en-US" dirty="0">
              <a:latin typeface="Arial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 with Semijoins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1676400" y="3276600"/>
            <a:ext cx="6161088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P.eid, P.sal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PartialResult P, LimitedDepAvgSal V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P.did = V.did </a:t>
            </a:r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P.sal &gt; V.avgsal</a:t>
            </a: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7590" name="TextBox 5"/>
          <p:cNvSpPr txBox="1">
            <a:spLocks noChangeArrowheads="1"/>
          </p:cNvSpPr>
          <p:nvPr/>
        </p:nvSpPr>
        <p:spPr bwMode="auto">
          <a:xfrm>
            <a:off x="304800" y="2362200"/>
            <a:ext cx="1741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New query: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Pruning the Search Space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Prune entire sets of plans that are unpromising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The choice of </a:t>
            </a:r>
            <a:r>
              <a:rPr lang="en-US" i="1" dirty="0" smtClean="0">
                <a:latin typeface="Arial" charset="0"/>
                <a:ea typeface="ＭＳ Ｐゴシック" charset="-128"/>
                <a:cs typeface="ＭＳ Ｐゴシック" charset="-128"/>
              </a:rPr>
              <a:t>partial plans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influences how effective we can prune</a:t>
            </a:r>
            <a:endParaRPr lang="en-US" dirty="0" smtClean="0">
              <a:latin typeface="Arial" charset="0"/>
            </a:endParaRPr>
          </a:p>
        </p:txBody>
      </p:sp>
      <p:sp>
        <p:nvSpPr>
          <p:cNvPr id="696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96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268E77-8A2E-114F-BC86-5E2D52633051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E0758F-0CAE-7443-9AB9-67BB9DDA4B40}" type="slidenum">
              <a:rPr lang="en-US"/>
              <a:pPr/>
              <a:t>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Example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276600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Some statistics</a:t>
            </a:r>
          </a:p>
          <a:p>
            <a:pPr lvl="1"/>
            <a:r>
              <a:rPr lang="en-US" sz="20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) = 1000 records</a:t>
            </a:r>
          </a:p>
          <a:p>
            <a:pPr lvl="1"/>
            <a:r>
              <a:rPr lang="en-US" sz="20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) = 10,000 records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) = 100 pages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) = 100 pages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</a:rPr>
              <a:t>) = 20, </a:t>
            </a:r>
            <a:r>
              <a:rPr lang="en-US" sz="20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  <a:p>
            <a:pPr lvl="1"/>
            <a:r>
              <a:rPr lang="en-US" sz="2000" dirty="0" smtClean="0">
                <a:latin typeface="Arial" charset="0"/>
              </a:rPr>
              <a:t>Both relations are clustered</a:t>
            </a:r>
          </a:p>
          <a:p>
            <a:r>
              <a:rPr lang="en-US" sz="2400" dirty="0" smtClean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752600"/>
            <a:ext cx="4572000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Arial"/>
              </a:rPr>
              <a:t>Supplier(</a:t>
            </a:r>
            <a:r>
              <a:rPr lang="en-US" u="sng" dirty="0" err="1">
                <a:latin typeface="Arial"/>
              </a:rPr>
              <a:t>sid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sname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scity</a:t>
            </a:r>
            <a:r>
              <a:rPr lang="en-US" dirty="0">
                <a:latin typeface="Arial"/>
              </a:rPr>
              <a:t>, </a:t>
            </a:r>
            <a:r>
              <a:rPr lang="en-US" dirty="0" err="1">
                <a:latin typeface="Arial"/>
              </a:rPr>
              <a:t>sstate</a:t>
            </a:r>
            <a:r>
              <a:rPr lang="en-US" dirty="0">
                <a:latin typeface="Arial"/>
              </a:rPr>
              <a:t>)</a:t>
            </a:r>
          </a:p>
          <a:p>
            <a:r>
              <a:rPr lang="en-US" dirty="0" err="1" smtClean="0">
                <a:latin typeface="Arial"/>
              </a:rPr>
              <a:t>Supply(</a:t>
            </a:r>
            <a:r>
              <a:rPr lang="en-US" u="sng" dirty="0" err="1">
                <a:latin typeface="Arial"/>
              </a:rPr>
              <a:t>sid</a:t>
            </a:r>
            <a:r>
              <a:rPr lang="en-US" u="sng" dirty="0">
                <a:latin typeface="Arial"/>
              </a:rPr>
              <a:t>, </a:t>
            </a:r>
            <a:r>
              <a:rPr lang="en-US" u="sng" dirty="0" err="1">
                <a:latin typeface="Arial"/>
              </a:rPr>
              <a:t>pno</a:t>
            </a:r>
            <a:r>
              <a:rPr lang="en-US" dirty="0">
                <a:latin typeface="Arial"/>
              </a:rPr>
              <a:t>, quantity)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1676400"/>
            <a:ext cx="3896319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SELECT </a:t>
            </a:r>
            <a:r>
              <a:rPr lang="en-US" dirty="0" err="1" smtClean="0">
                <a:latin typeface="Arial"/>
              </a:rPr>
              <a:t>sname</a:t>
            </a:r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FROM Supplier 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, Supply </a:t>
            </a:r>
            <a:r>
              <a:rPr lang="en-US" dirty="0" err="1" smtClean="0">
                <a:latin typeface="Arial"/>
              </a:rPr>
              <a:t>y</a:t>
            </a:r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WHERE </a:t>
            </a:r>
            <a:r>
              <a:rPr lang="en-US" dirty="0" err="1" smtClean="0">
                <a:latin typeface="Arial"/>
              </a:rPr>
              <a:t>x.sid</a:t>
            </a:r>
            <a:r>
              <a:rPr lang="en-US" dirty="0" smtClean="0">
                <a:latin typeface="Arial"/>
              </a:rPr>
              <a:t> = </a:t>
            </a:r>
            <a:r>
              <a:rPr lang="en-US" dirty="0" err="1" smtClean="0">
                <a:latin typeface="Arial"/>
              </a:rPr>
              <a:t>y.sid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    and  </a:t>
            </a:r>
            <a:r>
              <a:rPr lang="en-US" dirty="0" err="1" smtClean="0">
                <a:latin typeface="Arial"/>
              </a:rPr>
              <a:t>y.pno</a:t>
            </a:r>
            <a:r>
              <a:rPr lang="en-US" dirty="0" smtClean="0">
                <a:latin typeface="Arial"/>
              </a:rPr>
              <a:t> = 2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    and </a:t>
            </a:r>
            <a:r>
              <a:rPr lang="en-US" dirty="0" err="1" smtClean="0">
                <a:latin typeface="Arial"/>
              </a:rPr>
              <a:t>x.scity</a:t>
            </a:r>
            <a:r>
              <a:rPr lang="en-US" dirty="0" smtClean="0">
                <a:latin typeface="Arial"/>
              </a:rPr>
              <a:t> = ‘Seattle’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    and </a:t>
            </a:r>
            <a:r>
              <a:rPr lang="en-US" dirty="0" err="1" smtClean="0">
                <a:latin typeface="Arial"/>
              </a:rPr>
              <a:t>x.sstate</a:t>
            </a:r>
            <a:r>
              <a:rPr lang="en-US" dirty="0" smtClean="0">
                <a:latin typeface="Arial"/>
              </a:rPr>
              <a:t> = ‘WA’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Plans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90800" y="1981200"/>
            <a:ext cx="61626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R.B=S.B and S.C=T.C and R.A&lt;40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706563" y="4113212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8" name="TextBox 36"/>
          <p:cNvSpPr txBox="1">
            <a:spLocks noChangeArrowheads="1"/>
          </p:cNvSpPr>
          <p:nvPr/>
        </p:nvSpPr>
        <p:spPr bwMode="auto">
          <a:xfrm>
            <a:off x="2179638" y="5027612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9" name="Straight Connector 37"/>
          <p:cNvCxnSpPr>
            <a:cxnSpLocks noChangeShapeType="1"/>
            <a:stCxn id="11" idx="0"/>
            <a:endCxn id="7" idx="1"/>
          </p:cNvCxnSpPr>
          <p:nvPr/>
        </p:nvCxnSpPr>
        <p:spPr bwMode="auto">
          <a:xfrm rot="5400000" flipH="1" flipV="1">
            <a:off x="1253505" y="4574554"/>
            <a:ext cx="683418" cy="2226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38"/>
          <p:cNvCxnSpPr>
            <a:cxnSpLocks noChangeShapeType="1"/>
            <a:stCxn id="7" idx="3"/>
            <a:endCxn id="8" idx="0"/>
          </p:cNvCxnSpPr>
          <p:nvPr/>
        </p:nvCxnSpPr>
        <p:spPr bwMode="auto">
          <a:xfrm>
            <a:off x="2103438" y="4344194"/>
            <a:ext cx="271176" cy="6834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1054100" y="5027612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12" name="TextBox 40"/>
          <p:cNvSpPr txBox="1">
            <a:spLocks noChangeArrowheads="1"/>
          </p:cNvSpPr>
          <p:nvPr/>
        </p:nvSpPr>
        <p:spPr bwMode="auto">
          <a:xfrm>
            <a:off x="1265238" y="5865812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13" name="Straight Connector 41"/>
          <p:cNvCxnSpPr>
            <a:cxnSpLocks noChangeShapeType="1"/>
            <a:stCxn id="11" idx="2"/>
            <a:endCxn id="12" idx="0"/>
          </p:cNvCxnSpPr>
          <p:nvPr/>
        </p:nvCxnSpPr>
        <p:spPr bwMode="auto">
          <a:xfrm rot="5400000">
            <a:off x="1288018" y="5669964"/>
            <a:ext cx="376535" cy="15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42"/>
          <p:cNvSpPr txBox="1">
            <a:spLocks noChangeArrowheads="1"/>
          </p:cNvSpPr>
          <p:nvPr/>
        </p:nvSpPr>
        <p:spPr bwMode="auto">
          <a:xfrm>
            <a:off x="2149475" y="3351212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15" name="TextBox 43"/>
          <p:cNvSpPr txBox="1">
            <a:spLocks noChangeArrowheads="1"/>
          </p:cNvSpPr>
          <p:nvPr/>
        </p:nvSpPr>
        <p:spPr bwMode="auto">
          <a:xfrm>
            <a:off x="2622550" y="4265612"/>
            <a:ext cx="36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16" name="Straight Connector 44"/>
          <p:cNvCxnSpPr>
            <a:cxnSpLocks noChangeShapeType="1"/>
            <a:stCxn id="14" idx="3"/>
            <a:endCxn id="15" idx="0"/>
          </p:cNvCxnSpPr>
          <p:nvPr/>
        </p:nvCxnSpPr>
        <p:spPr bwMode="auto">
          <a:xfrm>
            <a:off x="2546350" y="3581400"/>
            <a:ext cx="26035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Straight Connector 46"/>
          <p:cNvCxnSpPr>
            <a:cxnSpLocks noChangeShapeType="1"/>
            <a:stCxn id="14" idx="1"/>
            <a:endCxn id="7" idx="0"/>
          </p:cNvCxnSpPr>
          <p:nvPr/>
        </p:nvCxnSpPr>
        <p:spPr bwMode="auto">
          <a:xfrm rot="10800000" flipV="1">
            <a:off x="1905000" y="3581400"/>
            <a:ext cx="244475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TextBox 35"/>
          <p:cNvSpPr txBox="1">
            <a:spLocks noChangeArrowheads="1"/>
          </p:cNvSpPr>
          <p:nvPr/>
        </p:nvSpPr>
        <p:spPr bwMode="auto">
          <a:xfrm>
            <a:off x="5332412" y="3579812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5713412" y="5484812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20" name="Straight Connector 37"/>
          <p:cNvCxnSpPr>
            <a:cxnSpLocks noChangeShapeType="1"/>
            <a:stCxn id="22" idx="0"/>
            <a:endCxn id="18" idx="1"/>
          </p:cNvCxnSpPr>
          <p:nvPr/>
        </p:nvCxnSpPr>
        <p:spPr bwMode="auto">
          <a:xfrm rot="5400000" flipH="1" flipV="1">
            <a:off x="4879354" y="4041154"/>
            <a:ext cx="683418" cy="2226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Straight Connector 38"/>
          <p:cNvCxnSpPr>
            <a:cxnSpLocks noChangeShapeType="1"/>
            <a:stCxn id="18" idx="3"/>
            <a:endCxn id="25" idx="0"/>
          </p:cNvCxnSpPr>
          <p:nvPr/>
        </p:nvCxnSpPr>
        <p:spPr bwMode="auto">
          <a:xfrm>
            <a:off x="5729287" y="3810794"/>
            <a:ext cx="639763" cy="83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39"/>
          <p:cNvSpPr txBox="1">
            <a:spLocks noChangeArrowheads="1"/>
          </p:cNvSpPr>
          <p:nvPr/>
        </p:nvSpPr>
        <p:spPr bwMode="auto">
          <a:xfrm>
            <a:off x="4679949" y="4494212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4891087" y="5332412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24" name="Straight Connector 41"/>
          <p:cNvCxnSpPr>
            <a:cxnSpLocks noChangeShapeType="1"/>
            <a:stCxn id="22" idx="2"/>
            <a:endCxn id="23" idx="0"/>
          </p:cNvCxnSpPr>
          <p:nvPr/>
        </p:nvCxnSpPr>
        <p:spPr bwMode="auto">
          <a:xfrm rot="5400000">
            <a:off x="4913867" y="5136564"/>
            <a:ext cx="376535" cy="15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6170612" y="4646612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26" name="TextBox 43"/>
          <p:cNvSpPr txBox="1">
            <a:spLocks noChangeArrowheads="1"/>
          </p:cNvSpPr>
          <p:nvPr/>
        </p:nvSpPr>
        <p:spPr bwMode="auto">
          <a:xfrm>
            <a:off x="6643687" y="5561012"/>
            <a:ext cx="36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27" name="Straight Connector 44"/>
          <p:cNvCxnSpPr>
            <a:cxnSpLocks noChangeShapeType="1"/>
            <a:stCxn id="25" idx="3"/>
            <a:endCxn id="26" idx="0"/>
          </p:cNvCxnSpPr>
          <p:nvPr/>
        </p:nvCxnSpPr>
        <p:spPr bwMode="auto">
          <a:xfrm>
            <a:off x="6567487" y="4876800"/>
            <a:ext cx="26035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Straight Connector 46"/>
          <p:cNvCxnSpPr>
            <a:cxnSpLocks noChangeShapeType="1"/>
            <a:stCxn id="25" idx="1"/>
          </p:cNvCxnSpPr>
          <p:nvPr/>
        </p:nvCxnSpPr>
        <p:spPr bwMode="auto">
          <a:xfrm rot="10800000" flipV="1">
            <a:off x="5926137" y="4876800"/>
            <a:ext cx="244475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7315200" y="3962400"/>
            <a:ext cx="1553280" cy="1200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Pruning is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difficult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here.</a:t>
            </a:r>
            <a:endParaRPr lang="en-US" dirty="0">
              <a:latin typeface="Arial"/>
            </a:endParaRPr>
          </a:p>
        </p:txBody>
      </p:sp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533400" y="1905000"/>
            <a:ext cx="1100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R(A,B)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S(B,C)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T(C,D)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Bottom-up Partial Plans</a:t>
            </a: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F8E4D4-F1F5-F343-8C84-0AD7B1642651}" type="slidenum">
              <a:rPr lang="en-US"/>
              <a:pPr/>
              <a:t>41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90800" y="1981200"/>
            <a:ext cx="61626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R.B=S.B and S.C=T.C and R.A&lt;40</a:t>
            </a:r>
          </a:p>
        </p:txBody>
      </p:sp>
      <p:sp>
        <p:nvSpPr>
          <p:cNvPr id="76805" name="TextBox 6"/>
          <p:cNvSpPr txBox="1">
            <a:spLocks noChangeArrowheads="1"/>
          </p:cNvSpPr>
          <p:nvPr/>
        </p:nvSpPr>
        <p:spPr bwMode="auto">
          <a:xfrm>
            <a:off x="533400" y="1905000"/>
            <a:ext cx="1100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R(A,B)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S(B,C)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T(C,D)</a:t>
            </a:r>
          </a:p>
        </p:txBody>
      </p:sp>
      <p:sp>
        <p:nvSpPr>
          <p:cNvPr id="76806" name="TextBox 7"/>
          <p:cNvSpPr txBox="1">
            <a:spLocks noChangeArrowheads="1"/>
          </p:cNvSpPr>
          <p:nvPr/>
        </p:nvSpPr>
        <p:spPr bwMode="auto">
          <a:xfrm>
            <a:off x="1979613" y="5176838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07" name="TextBox 8"/>
          <p:cNvSpPr txBox="1">
            <a:spLocks noChangeArrowheads="1"/>
          </p:cNvSpPr>
          <p:nvPr/>
        </p:nvSpPr>
        <p:spPr bwMode="auto">
          <a:xfrm>
            <a:off x="184150" y="5176838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76809" name="TextBox 10"/>
          <p:cNvSpPr txBox="1">
            <a:spLocks noChangeArrowheads="1"/>
          </p:cNvSpPr>
          <p:nvPr/>
        </p:nvSpPr>
        <p:spPr bwMode="auto">
          <a:xfrm>
            <a:off x="395288" y="6015038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76810" name="Straight Connector 12"/>
          <p:cNvCxnSpPr>
            <a:cxnSpLocks noChangeShapeType="1"/>
            <a:stCxn id="76807" idx="2"/>
            <a:endCxn id="76809" idx="0"/>
          </p:cNvCxnSpPr>
          <p:nvPr/>
        </p:nvCxnSpPr>
        <p:spPr bwMode="auto">
          <a:xfrm rot="5400000">
            <a:off x="418068" y="5819190"/>
            <a:ext cx="376535" cy="15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11" name="TextBox 14"/>
          <p:cNvSpPr txBox="1">
            <a:spLocks noChangeArrowheads="1"/>
          </p:cNvSpPr>
          <p:nvPr/>
        </p:nvSpPr>
        <p:spPr bwMode="auto">
          <a:xfrm>
            <a:off x="1538288" y="6091238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sp>
        <p:nvSpPr>
          <p:cNvPr id="76812" name="TextBox 15"/>
          <p:cNvSpPr txBox="1">
            <a:spLocks noChangeArrowheads="1"/>
          </p:cNvSpPr>
          <p:nvPr/>
        </p:nvSpPr>
        <p:spPr bwMode="auto">
          <a:xfrm>
            <a:off x="2452688" y="6091238"/>
            <a:ext cx="366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76813" name="Straight Connector 17"/>
          <p:cNvCxnSpPr>
            <a:cxnSpLocks noChangeShapeType="1"/>
            <a:stCxn id="76811" idx="0"/>
            <a:endCxn id="76806" idx="1"/>
          </p:cNvCxnSpPr>
          <p:nvPr/>
        </p:nvCxnSpPr>
        <p:spPr bwMode="auto">
          <a:xfrm rot="5400000" flipH="1" flipV="1">
            <a:off x="1514729" y="5626355"/>
            <a:ext cx="683419" cy="2463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14" name="Straight Connector 20"/>
          <p:cNvCxnSpPr>
            <a:cxnSpLocks noChangeShapeType="1"/>
            <a:stCxn id="76806" idx="3"/>
            <a:endCxn id="76812" idx="0"/>
          </p:cNvCxnSpPr>
          <p:nvPr/>
        </p:nvCxnSpPr>
        <p:spPr bwMode="auto">
          <a:xfrm>
            <a:off x="2376488" y="5408613"/>
            <a:ext cx="258762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15" name="TextBox 21"/>
          <p:cNvSpPr txBox="1">
            <a:spLocks noChangeArrowheads="1"/>
          </p:cNvSpPr>
          <p:nvPr/>
        </p:nvSpPr>
        <p:spPr bwMode="auto">
          <a:xfrm>
            <a:off x="3776663" y="4338638"/>
            <a:ext cx="395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16" name="TextBox 23"/>
          <p:cNvSpPr txBox="1">
            <a:spLocks noChangeArrowheads="1"/>
          </p:cNvSpPr>
          <p:nvPr/>
        </p:nvSpPr>
        <p:spPr bwMode="auto">
          <a:xfrm>
            <a:off x="4248150" y="5253038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76817" name="Straight Connector 24"/>
          <p:cNvCxnSpPr>
            <a:cxnSpLocks noChangeShapeType="1"/>
            <a:stCxn id="76819" idx="0"/>
            <a:endCxn id="76815" idx="1"/>
          </p:cNvCxnSpPr>
          <p:nvPr/>
        </p:nvCxnSpPr>
        <p:spPr bwMode="auto">
          <a:xfrm rot="5400000" flipH="1" flipV="1">
            <a:off x="3323605" y="4799980"/>
            <a:ext cx="683419" cy="2226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18" name="Straight Connector 25"/>
          <p:cNvCxnSpPr>
            <a:cxnSpLocks noChangeShapeType="1"/>
            <a:stCxn id="76815" idx="3"/>
            <a:endCxn id="76816" idx="0"/>
          </p:cNvCxnSpPr>
          <p:nvPr/>
        </p:nvCxnSpPr>
        <p:spPr bwMode="auto">
          <a:xfrm>
            <a:off x="4171950" y="4569619"/>
            <a:ext cx="271176" cy="6834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19" name="TextBox 26"/>
          <p:cNvSpPr txBox="1">
            <a:spLocks noChangeArrowheads="1"/>
          </p:cNvSpPr>
          <p:nvPr/>
        </p:nvSpPr>
        <p:spPr bwMode="auto">
          <a:xfrm>
            <a:off x="3124200" y="5253038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76820" name="TextBox 27"/>
          <p:cNvSpPr txBox="1">
            <a:spLocks noChangeArrowheads="1"/>
          </p:cNvSpPr>
          <p:nvPr/>
        </p:nvSpPr>
        <p:spPr bwMode="auto">
          <a:xfrm>
            <a:off x="3333750" y="6091238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76821" name="Straight Connector 28"/>
          <p:cNvCxnSpPr>
            <a:cxnSpLocks noChangeShapeType="1"/>
            <a:stCxn id="76819" idx="2"/>
            <a:endCxn id="76820" idx="0"/>
          </p:cNvCxnSpPr>
          <p:nvPr/>
        </p:nvCxnSpPr>
        <p:spPr bwMode="auto">
          <a:xfrm rot="5400000">
            <a:off x="3357324" y="5894596"/>
            <a:ext cx="376535" cy="167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22" name="TextBox 30"/>
          <p:cNvSpPr txBox="1">
            <a:spLocks noChangeArrowheads="1"/>
          </p:cNvSpPr>
          <p:nvPr/>
        </p:nvSpPr>
        <p:spPr bwMode="auto">
          <a:xfrm>
            <a:off x="5470525" y="5176838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23" name="TextBox 31"/>
          <p:cNvSpPr txBox="1">
            <a:spLocks noChangeArrowheads="1"/>
          </p:cNvSpPr>
          <p:nvPr/>
        </p:nvSpPr>
        <p:spPr bwMode="auto">
          <a:xfrm>
            <a:off x="5029200" y="6091238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sp>
        <p:nvSpPr>
          <p:cNvPr id="76824" name="TextBox 32"/>
          <p:cNvSpPr txBox="1">
            <a:spLocks noChangeArrowheads="1"/>
          </p:cNvSpPr>
          <p:nvPr/>
        </p:nvSpPr>
        <p:spPr bwMode="auto">
          <a:xfrm>
            <a:off x="5943600" y="6091238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76825" name="Straight Connector 33"/>
          <p:cNvCxnSpPr>
            <a:cxnSpLocks noChangeShapeType="1"/>
            <a:stCxn id="76823" idx="0"/>
            <a:endCxn id="76822" idx="1"/>
          </p:cNvCxnSpPr>
          <p:nvPr/>
        </p:nvCxnSpPr>
        <p:spPr bwMode="auto">
          <a:xfrm rot="5400000" flipH="1" flipV="1">
            <a:off x="5009886" y="5630600"/>
            <a:ext cx="683419" cy="2378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26" name="Straight Connector 34"/>
          <p:cNvCxnSpPr>
            <a:cxnSpLocks noChangeShapeType="1"/>
            <a:stCxn id="76822" idx="3"/>
            <a:endCxn id="76824" idx="0"/>
          </p:cNvCxnSpPr>
          <p:nvPr/>
        </p:nvCxnSpPr>
        <p:spPr bwMode="auto">
          <a:xfrm>
            <a:off x="5867400" y="5407819"/>
            <a:ext cx="271176" cy="6834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27" name="TextBox 35"/>
          <p:cNvSpPr txBox="1">
            <a:spLocks noChangeArrowheads="1"/>
          </p:cNvSpPr>
          <p:nvPr/>
        </p:nvSpPr>
        <p:spPr bwMode="auto">
          <a:xfrm>
            <a:off x="7161213" y="4343400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28" name="TextBox 36"/>
          <p:cNvSpPr txBox="1">
            <a:spLocks noChangeArrowheads="1"/>
          </p:cNvSpPr>
          <p:nvPr/>
        </p:nvSpPr>
        <p:spPr bwMode="auto">
          <a:xfrm>
            <a:off x="7634288" y="5257800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76829" name="Straight Connector 37"/>
          <p:cNvCxnSpPr>
            <a:cxnSpLocks noChangeShapeType="1"/>
            <a:stCxn id="76831" idx="0"/>
            <a:endCxn id="76827" idx="1"/>
          </p:cNvCxnSpPr>
          <p:nvPr/>
        </p:nvCxnSpPr>
        <p:spPr bwMode="auto">
          <a:xfrm rot="5400000" flipH="1" flipV="1">
            <a:off x="6708155" y="4804742"/>
            <a:ext cx="683418" cy="2226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30" name="Straight Connector 38"/>
          <p:cNvCxnSpPr>
            <a:cxnSpLocks noChangeShapeType="1"/>
            <a:stCxn id="76827" idx="3"/>
            <a:endCxn id="76828" idx="0"/>
          </p:cNvCxnSpPr>
          <p:nvPr/>
        </p:nvCxnSpPr>
        <p:spPr bwMode="auto">
          <a:xfrm>
            <a:off x="7558088" y="4574382"/>
            <a:ext cx="271176" cy="6834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31" name="TextBox 39"/>
          <p:cNvSpPr txBox="1">
            <a:spLocks noChangeArrowheads="1"/>
          </p:cNvSpPr>
          <p:nvPr/>
        </p:nvSpPr>
        <p:spPr bwMode="auto">
          <a:xfrm>
            <a:off x="6508750" y="5257800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sp>
        <p:nvSpPr>
          <p:cNvPr id="76832" name="TextBox 40"/>
          <p:cNvSpPr txBox="1">
            <a:spLocks noChangeArrowheads="1"/>
          </p:cNvSpPr>
          <p:nvPr/>
        </p:nvSpPr>
        <p:spPr bwMode="auto">
          <a:xfrm>
            <a:off x="6719888" y="6096000"/>
            <a:ext cx="4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</a:t>
            </a:r>
          </a:p>
        </p:txBody>
      </p:sp>
      <p:cxnSp>
        <p:nvCxnSpPr>
          <p:cNvPr id="76833" name="Straight Connector 41"/>
          <p:cNvCxnSpPr>
            <a:cxnSpLocks noChangeShapeType="1"/>
            <a:stCxn id="76831" idx="2"/>
            <a:endCxn id="76832" idx="0"/>
          </p:cNvCxnSpPr>
          <p:nvPr/>
        </p:nvCxnSpPr>
        <p:spPr bwMode="auto">
          <a:xfrm rot="5400000">
            <a:off x="6742668" y="5900152"/>
            <a:ext cx="376535" cy="151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34" name="TextBox 42"/>
          <p:cNvSpPr txBox="1">
            <a:spLocks noChangeArrowheads="1"/>
          </p:cNvSpPr>
          <p:nvPr/>
        </p:nvSpPr>
        <p:spPr bwMode="auto">
          <a:xfrm>
            <a:off x="7604125" y="3581400"/>
            <a:ext cx="396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6835" name="TextBox 43"/>
          <p:cNvSpPr txBox="1">
            <a:spLocks noChangeArrowheads="1"/>
          </p:cNvSpPr>
          <p:nvPr/>
        </p:nvSpPr>
        <p:spPr bwMode="auto">
          <a:xfrm>
            <a:off x="8077200" y="4495800"/>
            <a:ext cx="36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76836" name="Straight Connector 44"/>
          <p:cNvCxnSpPr>
            <a:cxnSpLocks noChangeShapeType="1"/>
            <a:stCxn id="76834" idx="3"/>
            <a:endCxn id="76835" idx="0"/>
          </p:cNvCxnSpPr>
          <p:nvPr/>
        </p:nvCxnSpPr>
        <p:spPr bwMode="auto">
          <a:xfrm>
            <a:off x="8001000" y="3811588"/>
            <a:ext cx="260350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37" name="Straight Connector 46"/>
          <p:cNvCxnSpPr>
            <a:cxnSpLocks noChangeShapeType="1"/>
            <a:stCxn id="76834" idx="1"/>
            <a:endCxn id="76827" idx="0"/>
          </p:cNvCxnSpPr>
          <p:nvPr/>
        </p:nvCxnSpPr>
        <p:spPr bwMode="auto">
          <a:xfrm rot="10800000" flipV="1">
            <a:off x="7359650" y="3811588"/>
            <a:ext cx="244475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6838" name="TextBox 47"/>
          <p:cNvSpPr txBox="1">
            <a:spLocks noChangeArrowheads="1"/>
          </p:cNvSpPr>
          <p:nvPr/>
        </p:nvSpPr>
        <p:spPr bwMode="auto">
          <a:xfrm>
            <a:off x="8305800" y="5486400"/>
            <a:ext cx="663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…..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3657600"/>
            <a:ext cx="302528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Pruning can be done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more efficiently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Top-down Partial Plans</a:t>
            </a:r>
          </a:p>
        </p:txBody>
      </p:sp>
      <p:sp>
        <p:nvSpPr>
          <p:cNvPr id="778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62A1A5-33E4-3146-9015-D667476ED64E}" type="slidenum">
              <a:rPr lang="en-US"/>
              <a:pPr/>
              <a:t>42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90800" y="1981200"/>
            <a:ext cx="616267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R.B=S.B and S.C=T.C and R.A&lt;40</a:t>
            </a:r>
          </a:p>
        </p:txBody>
      </p:sp>
      <p:sp>
        <p:nvSpPr>
          <p:cNvPr id="77829" name="TextBox 6"/>
          <p:cNvSpPr txBox="1">
            <a:spLocks noChangeArrowheads="1"/>
          </p:cNvSpPr>
          <p:nvPr/>
        </p:nvSpPr>
        <p:spPr bwMode="auto">
          <a:xfrm>
            <a:off x="533400" y="1905000"/>
            <a:ext cx="1100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R(A,B)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S(B,C)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T(C,D)</a:t>
            </a:r>
          </a:p>
        </p:txBody>
      </p:sp>
      <p:sp>
        <p:nvSpPr>
          <p:cNvPr id="77830" name="TextBox 7"/>
          <p:cNvSpPr txBox="1">
            <a:spLocks noChangeArrowheads="1"/>
          </p:cNvSpPr>
          <p:nvPr/>
        </p:nvSpPr>
        <p:spPr bwMode="auto">
          <a:xfrm>
            <a:off x="1447800" y="3910013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7831" name="TextBox 8"/>
          <p:cNvSpPr txBox="1">
            <a:spLocks noChangeArrowheads="1"/>
          </p:cNvSpPr>
          <p:nvPr/>
        </p:nvSpPr>
        <p:spPr bwMode="auto">
          <a:xfrm>
            <a:off x="6473825" y="3962400"/>
            <a:ext cx="859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σ</a:t>
            </a:r>
            <a:r>
              <a:rPr lang="en-US" baseline="-25000" dirty="0">
                <a:latin typeface="Arial"/>
              </a:rPr>
              <a:t>A&lt;40</a:t>
            </a:r>
          </a:p>
        </p:txBody>
      </p:sp>
      <p:cxnSp>
        <p:nvCxnSpPr>
          <p:cNvPr id="77833" name="Straight Connector 12"/>
          <p:cNvCxnSpPr>
            <a:cxnSpLocks noChangeShapeType="1"/>
          </p:cNvCxnSpPr>
          <p:nvPr/>
        </p:nvCxnSpPr>
        <p:spPr bwMode="auto">
          <a:xfrm rot="5400000">
            <a:off x="6664325" y="4686301"/>
            <a:ext cx="37623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7834" name="TextBox 15"/>
          <p:cNvSpPr txBox="1">
            <a:spLocks noChangeArrowheads="1"/>
          </p:cNvSpPr>
          <p:nvPr/>
        </p:nvSpPr>
        <p:spPr bwMode="auto">
          <a:xfrm>
            <a:off x="2133600" y="4900613"/>
            <a:ext cx="36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77835" name="Straight Connector 17"/>
          <p:cNvCxnSpPr>
            <a:cxnSpLocks noChangeShapeType="1"/>
            <a:stCxn id="49" idx="0"/>
            <a:endCxn id="77830" idx="1"/>
          </p:cNvCxnSpPr>
          <p:nvPr/>
        </p:nvCxnSpPr>
        <p:spPr bwMode="auto">
          <a:xfrm rot="5400000" flipH="1" flipV="1">
            <a:off x="788193" y="4545807"/>
            <a:ext cx="1065213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7836" name="Straight Connector 20"/>
          <p:cNvCxnSpPr>
            <a:cxnSpLocks noChangeShapeType="1"/>
            <a:stCxn id="77830" idx="3"/>
            <a:endCxn id="77834" idx="0"/>
          </p:cNvCxnSpPr>
          <p:nvPr/>
        </p:nvCxnSpPr>
        <p:spPr bwMode="auto">
          <a:xfrm>
            <a:off x="1844675" y="4140200"/>
            <a:ext cx="473075" cy="760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7837" name="TextBox 35"/>
          <p:cNvSpPr txBox="1">
            <a:spLocks noChangeArrowheads="1"/>
          </p:cNvSpPr>
          <p:nvPr/>
        </p:nvSpPr>
        <p:spPr bwMode="auto">
          <a:xfrm>
            <a:off x="4189413" y="4672013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7838" name="TextBox 36"/>
          <p:cNvSpPr txBox="1">
            <a:spLocks noChangeArrowheads="1"/>
          </p:cNvSpPr>
          <p:nvPr/>
        </p:nvSpPr>
        <p:spPr bwMode="auto">
          <a:xfrm>
            <a:off x="4662488" y="5586413"/>
            <a:ext cx="389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</a:t>
            </a:r>
          </a:p>
        </p:txBody>
      </p:sp>
      <p:cxnSp>
        <p:nvCxnSpPr>
          <p:cNvPr id="77839" name="Straight Connector 37"/>
          <p:cNvCxnSpPr>
            <a:cxnSpLocks noChangeShapeType="1"/>
            <a:endCxn id="77837" idx="1"/>
          </p:cNvCxnSpPr>
          <p:nvPr/>
        </p:nvCxnSpPr>
        <p:spPr bwMode="auto">
          <a:xfrm rot="5400000" flipH="1" flipV="1">
            <a:off x="3726656" y="5123657"/>
            <a:ext cx="684213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7840" name="Straight Connector 38"/>
          <p:cNvCxnSpPr>
            <a:cxnSpLocks noChangeShapeType="1"/>
            <a:stCxn id="77837" idx="3"/>
            <a:endCxn id="77838" idx="0"/>
          </p:cNvCxnSpPr>
          <p:nvPr/>
        </p:nvCxnSpPr>
        <p:spPr bwMode="auto">
          <a:xfrm>
            <a:off x="4586288" y="4902994"/>
            <a:ext cx="271176" cy="6834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7841" name="TextBox 42"/>
          <p:cNvSpPr txBox="1">
            <a:spLocks noChangeArrowheads="1"/>
          </p:cNvSpPr>
          <p:nvPr/>
        </p:nvSpPr>
        <p:spPr bwMode="auto">
          <a:xfrm>
            <a:off x="4632325" y="3910013"/>
            <a:ext cx="396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⨝</a:t>
            </a:r>
          </a:p>
        </p:txBody>
      </p:sp>
      <p:sp>
        <p:nvSpPr>
          <p:cNvPr id="77842" name="TextBox 43"/>
          <p:cNvSpPr txBox="1">
            <a:spLocks noChangeArrowheads="1"/>
          </p:cNvSpPr>
          <p:nvPr/>
        </p:nvSpPr>
        <p:spPr bwMode="auto">
          <a:xfrm>
            <a:off x="5105400" y="4824413"/>
            <a:ext cx="36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T</a:t>
            </a:r>
          </a:p>
        </p:txBody>
      </p:sp>
      <p:cxnSp>
        <p:nvCxnSpPr>
          <p:cNvPr id="77843" name="Straight Connector 44"/>
          <p:cNvCxnSpPr>
            <a:cxnSpLocks noChangeShapeType="1"/>
            <a:stCxn id="77841" idx="3"/>
            <a:endCxn id="77842" idx="0"/>
          </p:cNvCxnSpPr>
          <p:nvPr/>
        </p:nvCxnSpPr>
        <p:spPr bwMode="auto">
          <a:xfrm>
            <a:off x="5029200" y="4140200"/>
            <a:ext cx="260350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7844" name="Straight Connector 46"/>
          <p:cNvCxnSpPr>
            <a:cxnSpLocks noChangeShapeType="1"/>
            <a:stCxn id="77841" idx="1"/>
            <a:endCxn id="77837" idx="0"/>
          </p:cNvCxnSpPr>
          <p:nvPr/>
        </p:nvCxnSpPr>
        <p:spPr bwMode="auto">
          <a:xfrm rot="10800000" flipV="1">
            <a:off x="4387850" y="4140200"/>
            <a:ext cx="244475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7845" name="TextBox 47"/>
          <p:cNvSpPr txBox="1">
            <a:spLocks noChangeArrowheads="1"/>
          </p:cNvSpPr>
          <p:nvPr/>
        </p:nvSpPr>
        <p:spPr bwMode="auto">
          <a:xfrm>
            <a:off x="8305800" y="5486400"/>
            <a:ext cx="663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…..</a:t>
            </a: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6096000" y="5029200"/>
            <a:ext cx="1597025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R.A, T.D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R, S, T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R.B=S.B</a:t>
            </a:r>
            <a:br>
              <a:rPr lang="en-US" sz="1400">
                <a:latin typeface="Arial" charset="0"/>
                <a:ea typeface="Arial" charset="0"/>
                <a:cs typeface="Arial" charset="0"/>
              </a:rPr>
            </a:br>
            <a:r>
              <a:rPr lang="en-US" sz="1400">
                <a:latin typeface="Arial" charset="0"/>
                <a:ea typeface="Arial" charset="0"/>
                <a:cs typeface="Arial" charset="0"/>
              </a:rPr>
              <a:t>        and S.C=T.C</a:t>
            </a: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381000" y="5205413"/>
            <a:ext cx="1627188" cy="954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R, S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R.B=S.B</a:t>
            </a:r>
            <a:br>
              <a:rPr lang="en-US" sz="1400">
                <a:latin typeface="Arial" charset="0"/>
                <a:ea typeface="Arial" charset="0"/>
                <a:cs typeface="Arial" charset="0"/>
              </a:rPr>
            </a:br>
            <a:r>
              <a:rPr lang="en-US" sz="1400">
                <a:latin typeface="Arial" charset="0"/>
                <a:ea typeface="Arial" charset="0"/>
                <a:cs typeface="Arial" charset="0"/>
              </a:rPr>
              <a:t>        and R.A &lt; 40</a:t>
            </a: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2819400" y="5738813"/>
            <a:ext cx="1646238" cy="738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SELECT 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*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</a:t>
            </a:r>
          </a:p>
          <a:p>
            <a:r>
              <a:rPr lang="en-US" sz="1400">
                <a:solidFill>
                  <a:srgbClr val="2D2DB9"/>
                </a:solidFill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sz="1400">
                <a:latin typeface="Arial" charset="0"/>
                <a:ea typeface="Arial" charset="0"/>
                <a:cs typeface="Arial" charset="0"/>
              </a:rPr>
              <a:t> R.A &lt;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513930-2820-9649-828C-3B1038A8BE46}" type="slidenum">
              <a:rPr lang="en-US"/>
              <a:pPr/>
              <a:t>43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Query Optimization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Three major components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Search space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Algorithm for enumerating query plans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Cardinality and cost estimation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2. Plan Enumeration Algorithms</a:t>
            </a:r>
          </a:p>
        </p:txBody>
      </p:sp>
      <p:sp>
        <p:nvSpPr>
          <p:cNvPr id="78851" name="Content Placeholder 5"/>
          <p:cNvSpPr>
            <a:spLocks noGrp="1"/>
          </p:cNvSpPr>
          <p:nvPr>
            <p:ph idx="1"/>
          </p:nvPr>
        </p:nvSpPr>
        <p:spPr>
          <a:xfrm>
            <a:off x="76200" y="1981200"/>
            <a:ext cx="8763000" cy="41148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System R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(in class)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  <a:latin typeface="Arial" charset="0"/>
              </a:rPr>
              <a:t>Join reordering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– dynamic programming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  <a:latin typeface="Arial" charset="0"/>
              </a:rPr>
              <a:t>Access path selection</a:t>
            </a:r>
          </a:p>
          <a:p>
            <a:pPr lvl="1"/>
            <a:r>
              <a:rPr lang="en-US" dirty="0" smtClean="0">
                <a:latin typeface="Arial" charset="0"/>
              </a:rPr>
              <a:t>Bottom-up; simple; limited</a:t>
            </a:r>
          </a:p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Modern database optimizers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(will not discuss)</a:t>
            </a:r>
          </a:p>
          <a:p>
            <a:pPr lvl="1"/>
            <a:r>
              <a:rPr lang="en-US" dirty="0" smtClean="0">
                <a:latin typeface="Arial" charset="0"/>
              </a:rPr>
              <a:t>Rule-based: database of rules (</a:t>
            </a:r>
            <a:r>
              <a:rPr lang="en-US" dirty="0" err="1" smtClean="0">
                <a:latin typeface="Arial" charset="0"/>
              </a:rPr>
              <a:t>x</a:t>
            </a:r>
            <a:r>
              <a:rPr lang="en-US" dirty="0" smtClean="0">
                <a:latin typeface="Arial" charset="0"/>
              </a:rPr>
              <a:t> 100s)</a:t>
            </a:r>
          </a:p>
          <a:p>
            <a:pPr lvl="1"/>
            <a:r>
              <a:rPr lang="en-US" dirty="0" smtClean="0">
                <a:latin typeface="Arial" charset="0"/>
              </a:rPr>
              <a:t>Dynamic programming</a:t>
            </a:r>
          </a:p>
          <a:p>
            <a:pPr lvl="1"/>
            <a:r>
              <a:rPr lang="en-US" dirty="0" smtClean="0">
                <a:latin typeface="Arial" charset="0"/>
              </a:rPr>
              <a:t>Top-down; complex; extensible</a:t>
            </a:r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788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15A23B-CB9F-B043-B143-F0262280B76E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157C5A-9AAC-4B49-B4A6-5FD222E88F62}" type="slidenum">
              <a:rPr lang="en-US">
                <a:latin typeface="Arial"/>
              </a:rPr>
              <a:pPr/>
              <a:t>45</a:t>
            </a:fld>
            <a:endParaRPr lang="en-US" dirty="0">
              <a:latin typeface="Arial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Join Reordering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System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R [1979]</a:t>
            </a:r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Push all selections down (=early) in the query plan</a:t>
            </a: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Pull all projections up (=late) in the query plan</a:t>
            </a: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What remains are joins:</a:t>
            </a: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1295400" y="3984625"/>
            <a:ext cx="658791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>
                <a:latin typeface="Arial"/>
              </a:rPr>
              <a:t>list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R1, …, </a:t>
            </a:r>
            <a:r>
              <a:rPr lang="en-US" dirty="0" err="1">
                <a:latin typeface="Arial"/>
              </a:rPr>
              <a:t>Rn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cond</a:t>
            </a:r>
            <a:r>
              <a:rPr lang="en-US" baseline="-25000" dirty="0">
                <a:latin typeface="Arial"/>
              </a:rPr>
              <a:t>1</a:t>
            </a:r>
            <a:r>
              <a:rPr lang="en-US" dirty="0">
                <a:latin typeface="Arial"/>
              </a:rPr>
              <a:t> AND cond</a:t>
            </a:r>
            <a:r>
              <a:rPr lang="en-US" baseline="-25000" dirty="0">
                <a:latin typeface="Arial"/>
              </a:rPr>
              <a:t>2</a:t>
            </a:r>
            <a:r>
              <a:rPr lang="en-US" dirty="0">
                <a:latin typeface="Arial"/>
              </a:rPr>
              <a:t> AND . . . AND </a:t>
            </a:r>
            <a:r>
              <a:rPr lang="en-US" dirty="0" err="1">
                <a:latin typeface="Arial"/>
              </a:rPr>
              <a:t>cond</a:t>
            </a:r>
            <a:r>
              <a:rPr lang="en-US" baseline="-25000" dirty="0" err="1">
                <a:latin typeface="Arial"/>
              </a:rPr>
              <a:t>k</a:t>
            </a:r>
            <a:endParaRPr lang="en-US" dirty="0">
              <a:latin typeface="Arial"/>
            </a:endParaRPr>
          </a:p>
        </p:txBody>
      </p:sp>
      <p:sp>
        <p:nvSpPr>
          <p:cNvPr id="798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9FEAE-068F-5E4A-B673-7925A5A391FC}" type="slidenum">
              <a:rPr lang="en-US">
                <a:latin typeface="Arial"/>
              </a:rPr>
              <a:pPr/>
              <a:t>46</a:t>
            </a:fld>
            <a:endParaRPr lang="en-US" dirty="0">
              <a:latin typeface="Arial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Join Reordering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Dynamic programming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For each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subquery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 Q </a:t>
            </a:r>
            <a:r>
              <a:rPr lang="en-US" dirty="0" smtClean="0">
                <a:latin typeface="Arial" charset="0"/>
                <a:ea typeface="Batang" pitchFamily="18" charset="-127"/>
                <a:cs typeface="Batang" pitchFamily="18" charset="-127"/>
                <a:sym typeface="Symbol" charset="2"/>
              </a:rPr>
              <a:t>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{R1, …,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Rn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},</a:t>
            </a:r>
            <a:b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compute the optimal join order for Q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Store results in a table: 2</a:t>
            </a:r>
            <a:r>
              <a:rPr lang="en-US" baseline="30000" dirty="0" smtClean="0">
                <a:latin typeface="Arial" charset="0"/>
                <a:ea typeface="ＭＳ Ｐゴシック" charset="-128"/>
                <a:cs typeface="ＭＳ Ｐゴシック" charset="-128"/>
              </a:rPr>
              <a:t>n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-1 entries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ＭＳ Ｐゴシック" charset="-128"/>
              </a:rPr>
              <a:t>Often much fewer entries</a:t>
            </a: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49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0" y="76200"/>
            <a:ext cx="445506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1600" dirty="0">
                <a:latin typeface="Arial"/>
              </a:rPr>
              <a:t>list</a:t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1600" dirty="0">
                <a:latin typeface="Arial"/>
              </a:rPr>
              <a:t>    R1, …, </a:t>
            </a:r>
            <a:r>
              <a:rPr lang="en-US" sz="1600" dirty="0" err="1">
                <a:latin typeface="Arial"/>
              </a:rPr>
              <a:t>Rn</a:t>
            </a:r>
            <a:r>
              <a:rPr lang="en-US" sz="1600" dirty="0">
                <a:latin typeface="Arial"/>
              </a:rPr>
              <a:t/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1600" dirty="0">
                <a:latin typeface="Arial"/>
              </a:rPr>
              <a:t> cond</a:t>
            </a:r>
            <a:r>
              <a:rPr lang="en-US" sz="1600" baseline="-25000" dirty="0">
                <a:latin typeface="Arial"/>
              </a:rPr>
              <a:t>1</a:t>
            </a:r>
            <a:r>
              <a:rPr lang="en-US" sz="1600" dirty="0">
                <a:latin typeface="Arial"/>
              </a:rPr>
              <a:t> AND cond</a:t>
            </a:r>
            <a:r>
              <a:rPr lang="en-US" sz="1600" baseline="-25000" dirty="0">
                <a:latin typeface="Arial"/>
              </a:rPr>
              <a:t>2</a:t>
            </a:r>
            <a:r>
              <a:rPr lang="en-US" sz="1600" dirty="0">
                <a:latin typeface="Arial"/>
              </a:rPr>
              <a:t> AND . . . AND </a:t>
            </a:r>
            <a:r>
              <a:rPr lang="en-US" sz="1600" dirty="0" err="1">
                <a:latin typeface="Arial"/>
              </a:rPr>
              <a:t>cond</a:t>
            </a:r>
            <a:r>
              <a:rPr lang="en-US" sz="1600" baseline="-25000" dirty="0" err="1">
                <a:latin typeface="Arial"/>
              </a:rPr>
              <a:t>k</a:t>
            </a:r>
            <a:endParaRPr lang="en-US" sz="16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 Reordering</a:t>
            </a:r>
            <a:endParaRPr lang="en-US" dirty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15400" cy="4114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Step 1: </a:t>
            </a:r>
            <a:r>
              <a:rPr lang="en-US" sz="2800" dirty="0" smtClean="0"/>
              <a:t>For each {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} do:</a:t>
            </a:r>
          </a:p>
          <a:p>
            <a:r>
              <a:rPr lang="en-US" sz="2800" dirty="0" smtClean="0"/>
              <a:t>Initialize the </a:t>
            </a:r>
            <a:r>
              <a:rPr lang="en-US" sz="2800" dirty="0" smtClean="0">
                <a:solidFill>
                  <a:schemeClr val="accent2"/>
                </a:solidFill>
              </a:rPr>
              <a:t>table entry for {</a:t>
            </a:r>
            <a:r>
              <a:rPr lang="en-US" sz="2800" dirty="0" err="1" smtClean="0">
                <a:solidFill>
                  <a:schemeClr val="accent2"/>
                </a:solidFill>
              </a:rPr>
              <a:t>R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} </a:t>
            </a:r>
            <a:r>
              <a:rPr lang="en-US" sz="2800" dirty="0" smtClean="0"/>
              <a:t>with the cheapest access path for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i</a:t>
            </a:r>
            <a:endParaRPr lang="en-US" sz="2400" baseline="-250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Step 2: </a:t>
            </a:r>
            <a:r>
              <a:rPr lang="en-US" sz="2800" dirty="0" smtClean="0"/>
              <a:t>For each subset Q </a:t>
            </a:r>
            <a:r>
              <a:rPr lang="en-US" sz="2800" dirty="0" err="1" smtClean="0">
                <a:sym typeface="Symbol" charset="2"/>
              </a:rPr>
              <a:t>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 smtClean="0"/>
              <a:t>{R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 do:</a:t>
            </a:r>
          </a:p>
          <a:p>
            <a:r>
              <a:rPr lang="en-US" sz="2800" dirty="0" smtClean="0"/>
              <a:t>For every partition Q = Q’ </a:t>
            </a:r>
            <a:r>
              <a:rPr lang="en-US" sz="2800" dirty="0" err="1" smtClean="0">
                <a:sym typeface="Symbol" charset="2"/>
              </a:rPr>
              <a:t></a:t>
            </a:r>
            <a:r>
              <a:rPr lang="en-US" sz="2800" dirty="0" smtClean="0"/>
              <a:t> Q’’</a:t>
            </a:r>
          </a:p>
          <a:p>
            <a:r>
              <a:rPr lang="en-US" sz="2800" dirty="0" smtClean="0"/>
              <a:t>Lookup optimal plan for Q’ and  for Q’’ </a:t>
            </a:r>
            <a:r>
              <a:rPr lang="en-US" sz="2800" dirty="0" smtClean="0">
                <a:solidFill>
                  <a:srgbClr val="3333CC"/>
                </a:solidFill>
              </a:rPr>
              <a:t>in the table</a:t>
            </a:r>
          </a:p>
          <a:p>
            <a:r>
              <a:rPr lang="en-US" sz="2800" dirty="0" smtClean="0"/>
              <a:t>Compute the cost of the plan Q’ ⨝ Q’’</a:t>
            </a:r>
          </a:p>
          <a:p>
            <a:r>
              <a:rPr lang="en-US" sz="2800" dirty="0" smtClean="0"/>
              <a:t>Store the cheapest plan Q’ ⨝ Q’’ in </a:t>
            </a:r>
            <a:r>
              <a:rPr lang="en-US" sz="2800" dirty="0" smtClean="0">
                <a:solidFill>
                  <a:srgbClr val="3333CC"/>
                </a:solidFill>
              </a:rPr>
              <a:t>table entry for Q</a:t>
            </a:r>
          </a:p>
          <a:p>
            <a:endParaRPr lang="en-US" sz="2800" dirty="0"/>
          </a:p>
        </p:txBody>
      </p:sp>
      <p:sp>
        <p:nvSpPr>
          <p:cNvPr id="870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C268-877C-5444-B94D-0C7295B6F26F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2000" y="76200"/>
            <a:ext cx="445506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sz="1600" dirty="0">
                <a:latin typeface="Arial"/>
              </a:rPr>
              <a:t>list</a:t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1600" dirty="0">
                <a:latin typeface="Arial"/>
              </a:rPr>
              <a:t>    R1, …, </a:t>
            </a:r>
            <a:r>
              <a:rPr lang="en-US" sz="1600" dirty="0" err="1">
                <a:latin typeface="Arial"/>
              </a:rPr>
              <a:t>Rn</a:t>
            </a:r>
            <a:r>
              <a:rPr lang="en-US" sz="1600" dirty="0">
                <a:latin typeface="Arial"/>
              </a:rPr>
              <a:t/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1600" dirty="0">
                <a:latin typeface="Arial"/>
              </a:rPr>
              <a:t> cond</a:t>
            </a:r>
            <a:r>
              <a:rPr lang="en-US" sz="1600" baseline="-25000" dirty="0">
                <a:latin typeface="Arial"/>
              </a:rPr>
              <a:t>1</a:t>
            </a:r>
            <a:r>
              <a:rPr lang="en-US" sz="1600" dirty="0">
                <a:latin typeface="Arial"/>
              </a:rPr>
              <a:t> AND cond</a:t>
            </a:r>
            <a:r>
              <a:rPr lang="en-US" sz="1600" baseline="-25000" dirty="0">
                <a:latin typeface="Arial"/>
              </a:rPr>
              <a:t>2</a:t>
            </a:r>
            <a:r>
              <a:rPr lang="en-US" sz="1600" dirty="0">
                <a:latin typeface="Arial"/>
              </a:rPr>
              <a:t> AND . . . AND </a:t>
            </a:r>
            <a:r>
              <a:rPr lang="en-US" sz="1600" dirty="0" err="1">
                <a:latin typeface="Arial"/>
              </a:rPr>
              <a:t>cond</a:t>
            </a:r>
            <a:r>
              <a:rPr lang="en-US" sz="1600" baseline="-25000" dirty="0" err="1">
                <a:latin typeface="Arial"/>
              </a:rPr>
              <a:t>k</a:t>
            </a:r>
            <a:endParaRPr lang="en-US" sz="16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0D8B7-7140-FD46-9CCF-EC058A5E94A8}" type="slidenum">
              <a:rPr lang="en-US">
                <a:latin typeface="Arial"/>
              </a:rPr>
              <a:pPr/>
              <a:t>48</a:t>
            </a:fld>
            <a:endParaRPr lang="en-US" dirty="0">
              <a:latin typeface="Arial"/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Reducing the Search Space 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Restriction 1: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only left linear trees (no bushy)</a:t>
            </a:r>
          </a:p>
          <a:p>
            <a:pPr eaLnBrk="1" hangingPunct="1">
              <a:buNone/>
            </a:pPr>
            <a:endParaRPr lang="en-US" sz="28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Restriction 2</a:t>
            </a:r>
            <a:r>
              <a:rPr lang="en-US" sz="2800" b="1" dirty="0" smtClean="0">
                <a:latin typeface="Arial" charset="0"/>
                <a:ea typeface="ＭＳ Ｐゴシック" charset="-128"/>
                <a:cs typeface="ＭＳ Ｐゴシック" charset="-128"/>
              </a:rPr>
              <a:t>: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no trees with </a:t>
            </a:r>
            <a:r>
              <a:rPr lang="en-US" sz="28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cartesian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 product</a:t>
            </a:r>
            <a:endParaRPr lang="en-US" sz="28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71600" y="4191000"/>
            <a:ext cx="430190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R(A,B) ⨝</a:t>
            </a:r>
            <a:r>
              <a:rPr lang="en-US" sz="2800" dirty="0" smtClean="0">
                <a:latin typeface="Arial" charset="0"/>
                <a:ea typeface="Arial"/>
                <a:cs typeface="Arial"/>
              </a:rPr>
              <a:t> S(B,C) 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⨝</a:t>
            </a:r>
            <a:r>
              <a:rPr lang="en-US" sz="2800" dirty="0" smtClean="0">
                <a:latin typeface="Arial" charset="0"/>
                <a:ea typeface="Arial"/>
                <a:cs typeface="Arial"/>
              </a:rPr>
              <a:t> T(C,D)</a:t>
            </a:r>
            <a:endParaRPr lang="en-US" sz="2800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876800"/>
            <a:ext cx="5711820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ea typeface="Arial"/>
                <a:cs typeface="Arial"/>
              </a:rPr>
              <a:t>Plan: (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R(A,B)⨝</a:t>
            </a:r>
            <a:r>
              <a:rPr lang="en-US" dirty="0" smtClean="0">
                <a:latin typeface="Arial" charset="0"/>
                <a:ea typeface="Arial"/>
                <a:cs typeface="Arial"/>
              </a:rPr>
              <a:t>T(C,D))  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⨝</a:t>
            </a:r>
            <a:r>
              <a:rPr lang="en-US" dirty="0" smtClean="0">
                <a:latin typeface="Arial" charset="0"/>
                <a:ea typeface="Arial"/>
                <a:cs typeface="Arial"/>
              </a:rPr>
              <a:t>  S(B,C)</a:t>
            </a:r>
            <a:br>
              <a:rPr lang="en-US" dirty="0" smtClean="0">
                <a:latin typeface="Arial" charset="0"/>
                <a:ea typeface="Arial"/>
                <a:cs typeface="Arial"/>
              </a:rPr>
            </a:br>
            <a:r>
              <a:rPr lang="en-US" dirty="0" smtClean="0">
                <a:latin typeface="Arial" charset="0"/>
                <a:ea typeface="Arial"/>
                <a:cs typeface="Arial"/>
              </a:rPr>
              <a:t>has a </a:t>
            </a:r>
            <a:r>
              <a:rPr lang="en-US" dirty="0" err="1" smtClean="0">
                <a:latin typeface="Arial" charset="0"/>
                <a:ea typeface="Arial"/>
                <a:cs typeface="Arial"/>
              </a:rPr>
              <a:t>cartesian</a:t>
            </a:r>
            <a:r>
              <a:rPr lang="en-US" dirty="0" smtClean="0">
                <a:latin typeface="Arial" charset="0"/>
                <a:ea typeface="Arial"/>
                <a:cs typeface="Arial"/>
              </a:rPr>
              <a:t> product.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ea typeface="Arial"/>
                <a:cs typeface="Arial"/>
              </a:rPr>
              <a:t>Most query optimizers will not consider it</a:t>
            </a:r>
            <a:endParaRPr lang="en-US" dirty="0">
              <a:latin typeface="Arial" charset="0"/>
              <a:ea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 Path Selection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Access path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: a way to retrieve </a:t>
            </a:r>
            <a:r>
              <a:rPr lang="en-US" sz="24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tuples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from a table</a:t>
            </a:r>
          </a:p>
          <a:p>
            <a:pPr lvl="1"/>
            <a:r>
              <a:rPr lang="en-US" sz="2000" dirty="0" smtClean="0">
                <a:latin typeface="Arial" charset="0"/>
              </a:rPr>
              <a:t>A file scan</a:t>
            </a:r>
          </a:p>
          <a:p>
            <a:pPr lvl="1"/>
            <a:r>
              <a:rPr lang="en-US" sz="2000" dirty="0" smtClean="0">
                <a:latin typeface="Arial" charset="0"/>
              </a:rPr>
              <a:t>An index </a:t>
            </a:r>
            <a:r>
              <a:rPr lang="en-US" sz="2000" i="1" dirty="0" smtClean="0">
                <a:latin typeface="Arial" charset="0"/>
              </a:rPr>
              <a:t>plus</a:t>
            </a:r>
            <a:r>
              <a:rPr lang="en-US" sz="2000" dirty="0" smtClean="0">
                <a:latin typeface="Arial" charset="0"/>
              </a:rPr>
              <a:t> a matching selection condition</a:t>
            </a:r>
          </a:p>
          <a:p>
            <a:pPr lvl="1">
              <a:buNone/>
            </a:pPr>
            <a:endParaRPr lang="en-US" sz="20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Index matches selection condition if it can be used to retrieve just </a:t>
            </a:r>
            <a:r>
              <a:rPr lang="en-US" sz="24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tuples</a:t>
            </a:r>
            <a:r>
              <a:rPr lang="en-US" sz="2400" dirty="0" smtClean="0">
                <a:latin typeface="Arial" charset="0"/>
                <a:ea typeface="ＭＳ Ｐゴシック" charset="-128"/>
                <a:cs typeface="ＭＳ Ｐゴシック" charset="-128"/>
              </a:rPr>
              <a:t> that satisfy the condition</a:t>
            </a:r>
          </a:p>
          <a:p>
            <a:pPr lvl="1"/>
            <a:r>
              <a:rPr lang="en-US" sz="2000" dirty="0" smtClean="0">
                <a:latin typeface="Arial" charset="0"/>
              </a:rPr>
              <a:t>Example: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</a:rPr>
              <a:t>Supplier(sid,sname,scity,sstate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lvl="1"/>
            <a:r>
              <a:rPr lang="en-US" sz="2000" dirty="0" smtClean="0">
                <a:latin typeface="Arial" charset="0"/>
              </a:rPr>
              <a:t>B+-tree index on 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</a:rPr>
              <a:t>scity,sstate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) </a:t>
            </a:r>
          </a:p>
          <a:p>
            <a:pPr lvl="2"/>
            <a:r>
              <a:rPr lang="en-US" sz="1800" dirty="0" smtClean="0">
                <a:latin typeface="Arial" charset="0"/>
              </a:rPr>
              <a:t>matches </a:t>
            </a:r>
            <a:r>
              <a:rPr lang="en-US" sz="1800" dirty="0" err="1" smtClean="0">
                <a:solidFill>
                  <a:srgbClr val="0000FF"/>
                </a:solidFill>
                <a:latin typeface="Arial" charset="0"/>
              </a:rPr>
              <a:t>scity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=‘Seattle’</a:t>
            </a:r>
            <a:endParaRPr lang="en-US" sz="1800" dirty="0" smtClean="0">
              <a:latin typeface="Arial" charset="0"/>
            </a:endParaRPr>
          </a:p>
          <a:p>
            <a:pPr lvl="2"/>
            <a:r>
              <a:rPr lang="en-US" sz="1800" dirty="0" smtClean="0">
                <a:latin typeface="Arial" charset="0"/>
              </a:rPr>
              <a:t>does not match </a:t>
            </a:r>
            <a:r>
              <a:rPr lang="en-US" sz="1800" dirty="0" err="1" smtClean="0">
                <a:solidFill>
                  <a:srgbClr val="0000FF"/>
                </a:solidFill>
                <a:latin typeface="Arial" charset="0"/>
              </a:rPr>
              <a:t>sid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=3</a:t>
            </a:r>
            <a:r>
              <a:rPr lang="en-US" sz="1800" dirty="0" smtClean="0">
                <a:latin typeface="Arial" charset="0"/>
              </a:rPr>
              <a:t>, does not match </a:t>
            </a:r>
            <a:r>
              <a:rPr lang="en-US" sz="1800" dirty="0" err="1" smtClean="0">
                <a:solidFill>
                  <a:srgbClr val="0000FF"/>
                </a:solidFill>
                <a:latin typeface="Arial" charset="0"/>
              </a:rPr>
              <a:t>sstate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=‘WA’</a:t>
            </a:r>
          </a:p>
          <a:p>
            <a:endParaRPr lang="en-US" dirty="0"/>
          </a:p>
        </p:txBody>
      </p:sp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9405-1704-EF41-877B-D210C65482E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43ADC-E164-B146-B593-2DF4183E3DD5}" type="slidenum">
              <a:rPr lang="en-US"/>
              <a:pPr/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Physical Query Plan 1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5408613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938588" y="54102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5607" name="Group 5"/>
          <p:cNvGrpSpPr>
            <a:grpSpLocks/>
          </p:cNvGrpSpPr>
          <p:nvPr/>
        </p:nvGrpSpPr>
        <p:grpSpPr bwMode="auto">
          <a:xfrm>
            <a:off x="2530475" y="4191000"/>
            <a:ext cx="762000" cy="228600"/>
            <a:chOff x="480" y="4080"/>
            <a:chExt cx="96" cy="48"/>
          </a:xfrm>
        </p:grpSpPr>
        <p:sp>
          <p:nvSpPr>
            <p:cNvPr id="25621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2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3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4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2268538" y="42672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 flipV="1">
            <a:off x="1066800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>
            <a:off x="3429000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2895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609600" y="2895600"/>
            <a:ext cx="3752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2312988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>
            <a:off x="2922588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228600" y="5805488"/>
            <a:ext cx="162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3886200" y="5791200"/>
            <a:ext cx="162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0" y="3733800"/>
            <a:ext cx="2836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Block-nested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4763" y="2514600"/>
            <a:ext cx="170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0" y="1676400"/>
            <a:ext cx="170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0850-AD84-B845-940E-45C64523AA3F}" type="slidenum">
              <a:rPr lang="en-US"/>
              <a:pPr/>
              <a:t>50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Access Path Selection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Supplier(sid,sname,scity,sstate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  <a:endParaRPr lang="en-US" sz="2400" b="1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Selection condition: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&gt; 300 </a:t>
            </a:r>
            <a:r>
              <a:rPr lang="en-US" sz="2400" dirty="0" err="1">
                <a:solidFill>
                  <a:srgbClr val="0000FF"/>
                </a:solidFill>
                <a:latin typeface="Symbol" charset="2"/>
                <a:ea typeface="ＭＳ Ｐゴシック" charset="-128"/>
                <a:cs typeface="ＭＳ Ｐゴシック" charset="-128"/>
                <a:sym typeface="Symbol" charset="2"/>
              </a:rPr>
              <a:t>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=‘Seattle’</a:t>
            </a:r>
            <a:endParaRPr lang="en-US" sz="2400" b="1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Indexes: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and B+-tree on 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0850-AD84-B845-940E-45C64523AA3F}" type="slidenum">
              <a:rPr lang="en-US"/>
              <a:pPr/>
              <a:t>51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Access Path Selection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Supplier(sid,sname,scity,sstate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  <a:endParaRPr lang="en-US" sz="2400" b="1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Selection condition: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&gt; 300 </a:t>
            </a:r>
            <a:r>
              <a:rPr lang="en-US" sz="2400" dirty="0" err="1">
                <a:solidFill>
                  <a:srgbClr val="0000FF"/>
                </a:solidFill>
                <a:latin typeface="Symbol" charset="2"/>
                <a:ea typeface="ＭＳ Ｐゴシック" charset="-128"/>
                <a:cs typeface="ＭＳ Ｐゴシック" charset="-128"/>
                <a:sym typeface="Symbol" charset="2"/>
              </a:rPr>
              <a:t>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=‘Seattle’</a:t>
            </a:r>
            <a:endParaRPr lang="en-US" sz="2400" b="1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Indexes: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and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Which access path should we use?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sz="2400" dirty="0">
              <a:solidFill>
                <a:srgbClr val="FF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0850-AD84-B845-940E-45C64523AA3F}" type="slidenum">
              <a:rPr lang="en-US"/>
              <a:pPr/>
              <a:t>52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Access Path Selection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Supplier(sid,sname,scity,sstate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  <a:endParaRPr lang="en-US" sz="2400" b="1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Selection condition: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&gt; 300 </a:t>
            </a:r>
            <a:r>
              <a:rPr lang="en-US" sz="2400" dirty="0" err="1">
                <a:solidFill>
                  <a:srgbClr val="0000FF"/>
                </a:solidFill>
                <a:latin typeface="Symbol" charset="2"/>
                <a:ea typeface="ＭＳ Ｐゴシック" charset="-128"/>
                <a:cs typeface="ＭＳ Ｐゴシック" charset="-128"/>
                <a:sym typeface="Symbol" charset="2"/>
              </a:rPr>
              <a:t>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=‘Seattle’</a:t>
            </a:r>
            <a:endParaRPr lang="en-US" sz="2400" b="1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Indexes: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sid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and B+-tree on 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scity</a:t>
            </a:r>
            <a:endParaRPr lang="en-US" sz="2400" dirty="0">
              <a:solidFill>
                <a:srgbClr val="0000FF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Which access path should we use?</a:t>
            </a:r>
          </a:p>
          <a:p>
            <a:endParaRPr lang="en-US" sz="2400" dirty="0">
              <a:solidFill>
                <a:srgbClr val="FF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We should pick the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most selective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access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102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C5F25F-DEC9-594C-9D56-535438D1244E}" type="slidenum">
              <a:rPr lang="en-US"/>
              <a:pPr/>
              <a:t>53</a:t>
            </a:fld>
            <a:endParaRPr lang="en-US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Access Path Selectivity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z="2400" b="1" dirty="0">
                <a:solidFill>
                  <a:srgbClr val="0000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Access path selectivity is the number of pages retrieved if we use this access path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>
                <a:latin typeface="Arial" charset="0"/>
              </a:rPr>
              <a:t>Most selective retrieves fewest pages</a:t>
            </a:r>
          </a:p>
          <a:p>
            <a:pPr lvl="1"/>
            <a:endParaRPr lang="en-US" sz="2000" dirty="0">
              <a:latin typeface="Arial" charset="0"/>
            </a:endParaRPr>
          </a:p>
          <a:p>
            <a:r>
              <a:rPr lang="en-US" sz="2400" dirty="0">
                <a:latin typeface="Arial" charset="0"/>
                <a:ea typeface="ＭＳ Ｐゴシック" charset="-128"/>
                <a:cs typeface="ＭＳ Ｐゴシック" charset="-128"/>
              </a:rPr>
              <a:t>As we saw earlier,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for equality predicates</a:t>
            </a:r>
            <a:endParaRPr lang="en-US" sz="2400" dirty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sz="2000" dirty="0">
                <a:latin typeface="Arial" charset="0"/>
              </a:rPr>
              <a:t>Selection on equality: </a:t>
            </a:r>
            <a:r>
              <a:rPr lang="en-US" sz="2000" dirty="0" err="1">
                <a:latin typeface="Symbol" charset="2"/>
              </a:rPr>
              <a:t>s</a:t>
            </a:r>
            <a:r>
              <a:rPr lang="en-US" sz="2000" baseline="-25000" dirty="0" err="1">
                <a:latin typeface="Arial" charset="0"/>
              </a:rPr>
              <a:t>a</a:t>
            </a:r>
            <a:r>
              <a:rPr lang="en-US" sz="2000" baseline="-25000" dirty="0">
                <a:latin typeface="Arial" charset="0"/>
              </a:rPr>
              <a:t>=</a:t>
            </a:r>
            <a:r>
              <a:rPr lang="en-US" sz="2000" baseline="-25000" dirty="0" err="1">
                <a:latin typeface="Arial" charset="0"/>
              </a:rPr>
              <a:t>v</a:t>
            </a:r>
            <a:r>
              <a:rPr lang="en-US" sz="2000" dirty="0" err="1">
                <a:latin typeface="Arial" charset="0"/>
              </a:rPr>
              <a:t>(R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V(R, a) = # of distinct values of attribute a</a:t>
            </a:r>
          </a:p>
          <a:p>
            <a:pPr lvl="1"/>
            <a:r>
              <a:rPr lang="en-US" sz="2000" dirty="0">
                <a:latin typeface="Arial" charset="0"/>
              </a:rPr>
              <a:t>1/V(R,a) is thus the reduction factor</a:t>
            </a:r>
          </a:p>
          <a:p>
            <a:pPr lvl="1"/>
            <a:r>
              <a:rPr lang="en-US" sz="2000" dirty="0">
                <a:latin typeface="Arial" charset="0"/>
              </a:rPr>
              <a:t>Clustered index on a:  cost B(R)/</a:t>
            </a:r>
            <a:r>
              <a:rPr lang="en-US" sz="2000" dirty="0" err="1">
                <a:latin typeface="Arial" charset="0"/>
              </a:rPr>
              <a:t>V(R,a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/>
            <a:r>
              <a:rPr lang="en-US" sz="2000" dirty="0" err="1">
                <a:latin typeface="Arial" charset="0"/>
              </a:rPr>
              <a:t>Unclustered</a:t>
            </a:r>
            <a:r>
              <a:rPr lang="en-US" sz="2000" dirty="0">
                <a:latin typeface="Arial" charset="0"/>
              </a:rPr>
              <a:t> index on a: cost T(R)/</a:t>
            </a:r>
            <a:r>
              <a:rPr lang="en-US" sz="2000" dirty="0" err="1">
                <a:latin typeface="Arial" charset="0"/>
              </a:rPr>
              <a:t>V(R,a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(we are ignoring I/O cost of index pages for simplicity)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Decisions for the Optimization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memory to allocate to each operator</a:t>
            </a:r>
          </a:p>
          <a:p>
            <a:endParaRPr lang="en-US" dirty="0" smtClean="0"/>
          </a:p>
          <a:p>
            <a:r>
              <a:rPr lang="en-US" dirty="0" smtClean="0"/>
              <a:t>Pipeline or materialize (next)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4704A-E6D3-0840-886D-A518D8D5E609}" type="slidenum">
              <a:rPr lang="en-US">
                <a:latin typeface="Arial"/>
              </a:rPr>
              <a:pPr/>
              <a:t>55</a:t>
            </a:fld>
            <a:endParaRPr lang="en-US" dirty="0">
              <a:latin typeface="Arial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Materialize Intermediate Results Between Operators</a:t>
            </a:r>
          </a:p>
        </p:txBody>
      </p:sp>
      <p:sp>
        <p:nvSpPr>
          <p:cNvPr id="104452" name="Oval 3"/>
          <p:cNvSpPr>
            <a:spLocks noChangeArrowheads="1"/>
          </p:cNvSpPr>
          <p:nvPr/>
        </p:nvSpPr>
        <p:spPr bwMode="auto">
          <a:xfrm>
            <a:off x="3181855" y="20574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04453" name="Oval 4"/>
          <p:cNvSpPr>
            <a:spLocks noChangeArrowheads="1"/>
          </p:cNvSpPr>
          <p:nvPr/>
        </p:nvSpPr>
        <p:spPr bwMode="auto">
          <a:xfrm>
            <a:off x="2172205" y="34417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04454" name="Oval 5"/>
          <p:cNvSpPr>
            <a:spLocks noChangeArrowheads="1"/>
          </p:cNvSpPr>
          <p:nvPr/>
        </p:nvSpPr>
        <p:spPr bwMode="auto">
          <a:xfrm>
            <a:off x="1124455" y="4779973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04455" name="AutoShape 6"/>
          <p:cNvCxnSpPr>
            <a:cxnSpLocks noChangeShapeType="1"/>
            <a:stCxn id="104452" idx="3"/>
            <a:endCxn id="104453" idx="7"/>
          </p:cNvCxnSpPr>
          <p:nvPr/>
        </p:nvCxnSpPr>
        <p:spPr bwMode="auto">
          <a:xfrm rot="5400000">
            <a:off x="2628324" y="2905294"/>
            <a:ext cx="802843" cy="51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456" name="AutoShape 7"/>
          <p:cNvCxnSpPr>
            <a:cxnSpLocks noChangeShapeType="1"/>
            <a:stCxn id="104453" idx="3"/>
            <a:endCxn id="104454" idx="7"/>
          </p:cNvCxnSpPr>
          <p:nvPr/>
        </p:nvCxnSpPr>
        <p:spPr bwMode="auto">
          <a:xfrm rot="5400000">
            <a:off x="1622642" y="4247526"/>
            <a:ext cx="756806" cy="54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4457" name="Oval 8"/>
          <p:cNvSpPr>
            <a:spLocks noChangeArrowheads="1"/>
          </p:cNvSpPr>
          <p:nvPr/>
        </p:nvSpPr>
        <p:spPr bwMode="auto">
          <a:xfrm>
            <a:off x="3175000" y="4800600"/>
            <a:ext cx="601663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T</a:t>
            </a:r>
          </a:p>
        </p:txBody>
      </p:sp>
      <p:sp>
        <p:nvSpPr>
          <p:cNvPr id="104458" name="Oval 9"/>
          <p:cNvSpPr>
            <a:spLocks noChangeArrowheads="1"/>
          </p:cNvSpPr>
          <p:nvPr/>
        </p:nvSpPr>
        <p:spPr bwMode="auto">
          <a:xfrm>
            <a:off x="273050" y="5846763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R</a:t>
            </a:r>
          </a:p>
        </p:txBody>
      </p:sp>
      <p:sp>
        <p:nvSpPr>
          <p:cNvPr id="104459" name="Oval 10"/>
          <p:cNvSpPr>
            <a:spLocks noChangeArrowheads="1"/>
          </p:cNvSpPr>
          <p:nvPr/>
        </p:nvSpPr>
        <p:spPr bwMode="auto">
          <a:xfrm>
            <a:off x="1905000" y="58674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S</a:t>
            </a:r>
          </a:p>
        </p:txBody>
      </p:sp>
      <p:sp>
        <p:nvSpPr>
          <p:cNvPr id="104460" name="Oval 11"/>
          <p:cNvSpPr>
            <a:spLocks noChangeArrowheads="1"/>
          </p:cNvSpPr>
          <p:nvPr/>
        </p:nvSpPr>
        <p:spPr bwMode="auto">
          <a:xfrm>
            <a:off x="4198938" y="3505200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U</a:t>
            </a:r>
          </a:p>
        </p:txBody>
      </p:sp>
      <p:cxnSp>
        <p:nvCxnSpPr>
          <p:cNvPr id="104461" name="AutoShape 12"/>
          <p:cNvCxnSpPr>
            <a:cxnSpLocks noChangeShapeType="1"/>
            <a:stCxn id="104454" idx="3"/>
            <a:endCxn id="104458" idx="7"/>
          </p:cNvCxnSpPr>
          <p:nvPr/>
        </p:nvCxnSpPr>
        <p:spPr bwMode="auto">
          <a:xfrm rot="5400000">
            <a:off x="796357" y="5535784"/>
            <a:ext cx="485336" cy="3774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462" name="AutoShape 13"/>
          <p:cNvCxnSpPr>
            <a:cxnSpLocks noChangeShapeType="1"/>
            <a:stCxn id="104454" idx="5"/>
            <a:endCxn id="104459" idx="1"/>
          </p:cNvCxnSpPr>
          <p:nvPr/>
        </p:nvCxnSpPr>
        <p:spPr bwMode="auto">
          <a:xfrm rot="16200000" flipH="1">
            <a:off x="1609996" y="5598433"/>
            <a:ext cx="505973" cy="272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463" name="AutoShape 14"/>
          <p:cNvCxnSpPr>
            <a:cxnSpLocks noChangeShapeType="1"/>
            <a:stCxn id="104453" idx="5"/>
            <a:endCxn id="104457" idx="1"/>
          </p:cNvCxnSpPr>
          <p:nvPr/>
        </p:nvCxnSpPr>
        <p:spPr bwMode="auto">
          <a:xfrm rot="16200000" flipH="1">
            <a:off x="2630001" y="4287916"/>
            <a:ext cx="777436" cy="4887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464" name="AutoShape 15"/>
          <p:cNvCxnSpPr>
            <a:cxnSpLocks noChangeShapeType="1"/>
            <a:stCxn id="104452" idx="5"/>
            <a:endCxn id="104460" idx="1"/>
          </p:cNvCxnSpPr>
          <p:nvPr/>
        </p:nvCxnSpPr>
        <p:spPr bwMode="auto">
          <a:xfrm rot="16200000" flipH="1">
            <a:off x="3607808" y="2935459"/>
            <a:ext cx="866336" cy="51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4465" name="Line 16"/>
          <p:cNvSpPr>
            <a:spLocks noChangeShapeType="1"/>
          </p:cNvSpPr>
          <p:nvPr/>
        </p:nvSpPr>
        <p:spPr bwMode="auto">
          <a:xfrm>
            <a:off x="1847850" y="4419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66" name="Line 17"/>
          <p:cNvSpPr>
            <a:spLocks noChangeShapeType="1"/>
          </p:cNvSpPr>
          <p:nvPr/>
        </p:nvSpPr>
        <p:spPr bwMode="auto">
          <a:xfrm>
            <a:off x="2895600" y="3048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65234" name="AutoShape 18"/>
          <p:cNvSpPr>
            <a:spLocks noChangeArrowheads="1"/>
          </p:cNvSpPr>
          <p:nvPr/>
        </p:nvSpPr>
        <p:spPr bwMode="auto">
          <a:xfrm>
            <a:off x="5105400" y="1824038"/>
            <a:ext cx="3789363" cy="4316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HashTable </a:t>
            </a:r>
            <a:r>
              <a:rPr lang="en-US" sz="1800">
                <a:latin typeface="Arial" charset="0"/>
                <a:sym typeface="Wingdings" charset="2"/>
              </a:rPr>
              <a:t> S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repeat	read(R, x)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y  join(HashTable, x)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write(V1, y)</a:t>
            </a:r>
          </a:p>
          <a:p>
            <a:endParaRPr lang="en-US" sz="1800">
              <a:latin typeface="Arial" charset="0"/>
              <a:sym typeface="Wingdings" charset="2"/>
            </a:endParaRPr>
          </a:p>
          <a:p>
            <a:r>
              <a:rPr lang="en-US" sz="1800">
                <a:latin typeface="Arial" charset="0"/>
                <a:sym typeface="Wingdings" charset="2"/>
              </a:rPr>
              <a:t>HashTable  T</a:t>
            </a:r>
          </a:p>
          <a:p>
            <a:r>
              <a:rPr lang="en-US" sz="1800">
                <a:latin typeface="Arial" charset="0"/>
                <a:sym typeface="Wingdings" charset="2"/>
              </a:rPr>
              <a:t>repeat	read(V1, y)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z  join(HashTable, y)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write(V2, z)</a:t>
            </a:r>
          </a:p>
          <a:p>
            <a:endParaRPr lang="en-US" sz="1800">
              <a:latin typeface="Arial" charset="0"/>
              <a:sym typeface="Wingdings" charset="2"/>
            </a:endParaRPr>
          </a:p>
          <a:p>
            <a:r>
              <a:rPr lang="en-US" sz="1800">
                <a:latin typeface="Arial" charset="0"/>
                <a:sym typeface="Wingdings" charset="2"/>
              </a:rPr>
              <a:t>HashTable  U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repeat	read(V2, z)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u  join(HashTable, z)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write(Answer, u)</a:t>
            </a:r>
          </a:p>
        </p:txBody>
      </p:sp>
      <p:sp>
        <p:nvSpPr>
          <p:cNvPr id="104468" name="Text Box 19"/>
          <p:cNvSpPr txBox="1">
            <a:spLocks noChangeArrowheads="1"/>
          </p:cNvSpPr>
          <p:nvPr/>
        </p:nvSpPr>
        <p:spPr bwMode="auto">
          <a:xfrm>
            <a:off x="685800" y="3886200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charset="0"/>
                <a:ea typeface="Arial"/>
                <a:cs typeface="Arial"/>
              </a:rPr>
              <a:t>V1</a:t>
            </a:r>
          </a:p>
        </p:txBody>
      </p:sp>
      <p:sp>
        <p:nvSpPr>
          <p:cNvPr id="104469" name="Text Box 20"/>
          <p:cNvSpPr txBox="1">
            <a:spLocks noChangeArrowheads="1"/>
          </p:cNvSpPr>
          <p:nvPr/>
        </p:nvSpPr>
        <p:spPr bwMode="auto">
          <a:xfrm>
            <a:off x="1752600" y="2362200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charset="0"/>
                <a:ea typeface="Arial"/>
                <a:cs typeface="Arial"/>
              </a:rPr>
              <a:t>V2</a:t>
            </a:r>
          </a:p>
        </p:txBody>
      </p:sp>
      <p:sp>
        <p:nvSpPr>
          <p:cNvPr id="104470" name="Line 21"/>
          <p:cNvSpPr>
            <a:spLocks noChangeShapeType="1"/>
          </p:cNvSpPr>
          <p:nvPr/>
        </p:nvSpPr>
        <p:spPr bwMode="auto">
          <a:xfrm rot="5400000">
            <a:off x="2819400" y="4343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71" name="Line 22"/>
          <p:cNvSpPr>
            <a:spLocks noChangeShapeType="1"/>
          </p:cNvSpPr>
          <p:nvPr/>
        </p:nvSpPr>
        <p:spPr bwMode="auto">
          <a:xfrm rot="5400000">
            <a:off x="3900488" y="3095625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72" name="Line 23"/>
          <p:cNvSpPr>
            <a:spLocks noChangeShapeType="1"/>
          </p:cNvSpPr>
          <p:nvPr/>
        </p:nvSpPr>
        <p:spPr bwMode="auto">
          <a:xfrm rot="5400000">
            <a:off x="1724025" y="56388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4473" name="Footer Placeholder 2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C4ED5E-470D-1F49-809D-C23DC15D8C87}" type="slidenum">
              <a:rPr lang="en-US">
                <a:latin typeface="Arial"/>
              </a:rPr>
              <a:pPr/>
              <a:t>56</a:t>
            </a:fld>
            <a:endParaRPr lang="en-US" dirty="0">
              <a:latin typeface="Arial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Materialize Intermediate Results Between Operators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Question in class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Given B(R), B(S), B(T), B(U)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What is the total cost of the plan ?</a:t>
            </a:r>
          </a:p>
          <a:p>
            <a:pPr lvl="1" eaLnBrk="1" hangingPunct="1"/>
            <a:r>
              <a:rPr lang="en-US" sz="2000">
                <a:latin typeface="Arial" charset="0"/>
              </a:rPr>
              <a:t>Cost = 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How much main memory do we need ?</a:t>
            </a:r>
          </a:p>
          <a:p>
            <a:pPr lvl="1" eaLnBrk="1" hangingPunct="1"/>
            <a:r>
              <a:rPr lang="en-US" sz="2000">
                <a:latin typeface="Arial" charset="0"/>
              </a:rPr>
              <a:t>M = </a:t>
            </a:r>
          </a:p>
        </p:txBody>
      </p:sp>
      <p:sp>
        <p:nvSpPr>
          <p:cNvPr id="1054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CA21A1-A811-A14F-BCBD-0299858E0DA4}" type="slidenum">
              <a:rPr lang="en-US">
                <a:latin typeface="Arial"/>
              </a:rPr>
              <a:pPr/>
              <a:t>57</a:t>
            </a:fld>
            <a:endParaRPr lang="en-US" dirty="0">
              <a:latin typeface="Arial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Pipeline Between Operators</a:t>
            </a:r>
          </a:p>
        </p:txBody>
      </p:sp>
      <p:sp>
        <p:nvSpPr>
          <p:cNvPr id="107524" name="Oval 3"/>
          <p:cNvSpPr>
            <a:spLocks noChangeArrowheads="1"/>
          </p:cNvSpPr>
          <p:nvPr/>
        </p:nvSpPr>
        <p:spPr bwMode="auto">
          <a:xfrm>
            <a:off x="3181855" y="20574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07525" name="Oval 4"/>
          <p:cNvSpPr>
            <a:spLocks noChangeArrowheads="1"/>
          </p:cNvSpPr>
          <p:nvPr/>
        </p:nvSpPr>
        <p:spPr bwMode="auto">
          <a:xfrm>
            <a:off x="2172205" y="34417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07526" name="Oval 5"/>
          <p:cNvSpPr>
            <a:spLocks noChangeArrowheads="1"/>
          </p:cNvSpPr>
          <p:nvPr/>
        </p:nvSpPr>
        <p:spPr bwMode="auto">
          <a:xfrm>
            <a:off x="1124455" y="4779973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07527" name="AutoShape 6"/>
          <p:cNvCxnSpPr>
            <a:cxnSpLocks noChangeShapeType="1"/>
            <a:stCxn id="107524" idx="3"/>
            <a:endCxn id="107525" idx="7"/>
          </p:cNvCxnSpPr>
          <p:nvPr/>
        </p:nvCxnSpPr>
        <p:spPr bwMode="auto">
          <a:xfrm rot="5400000">
            <a:off x="2628324" y="2905294"/>
            <a:ext cx="802843" cy="51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528" name="AutoShape 7"/>
          <p:cNvCxnSpPr>
            <a:cxnSpLocks noChangeShapeType="1"/>
            <a:stCxn id="107525" idx="3"/>
            <a:endCxn id="107526" idx="7"/>
          </p:cNvCxnSpPr>
          <p:nvPr/>
        </p:nvCxnSpPr>
        <p:spPr bwMode="auto">
          <a:xfrm rot="5400000">
            <a:off x="1622642" y="4247526"/>
            <a:ext cx="756806" cy="54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7529" name="Oval 8"/>
          <p:cNvSpPr>
            <a:spLocks noChangeArrowheads="1"/>
          </p:cNvSpPr>
          <p:nvPr/>
        </p:nvSpPr>
        <p:spPr bwMode="auto">
          <a:xfrm>
            <a:off x="3175000" y="4800600"/>
            <a:ext cx="601663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T</a:t>
            </a:r>
          </a:p>
        </p:txBody>
      </p:sp>
      <p:sp>
        <p:nvSpPr>
          <p:cNvPr id="107530" name="Oval 9"/>
          <p:cNvSpPr>
            <a:spLocks noChangeArrowheads="1"/>
          </p:cNvSpPr>
          <p:nvPr/>
        </p:nvSpPr>
        <p:spPr bwMode="auto">
          <a:xfrm>
            <a:off x="273050" y="5846763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R</a:t>
            </a:r>
          </a:p>
        </p:txBody>
      </p:sp>
      <p:sp>
        <p:nvSpPr>
          <p:cNvPr id="107531" name="Oval 10"/>
          <p:cNvSpPr>
            <a:spLocks noChangeArrowheads="1"/>
          </p:cNvSpPr>
          <p:nvPr/>
        </p:nvSpPr>
        <p:spPr bwMode="auto">
          <a:xfrm>
            <a:off x="1905000" y="58674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S</a:t>
            </a:r>
          </a:p>
        </p:txBody>
      </p:sp>
      <p:sp>
        <p:nvSpPr>
          <p:cNvPr id="107532" name="Oval 11"/>
          <p:cNvSpPr>
            <a:spLocks noChangeArrowheads="1"/>
          </p:cNvSpPr>
          <p:nvPr/>
        </p:nvSpPr>
        <p:spPr bwMode="auto">
          <a:xfrm>
            <a:off x="4198938" y="3505200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U</a:t>
            </a:r>
          </a:p>
        </p:txBody>
      </p:sp>
      <p:cxnSp>
        <p:nvCxnSpPr>
          <p:cNvPr id="107533" name="AutoShape 12"/>
          <p:cNvCxnSpPr>
            <a:cxnSpLocks noChangeShapeType="1"/>
            <a:stCxn id="107526" idx="3"/>
            <a:endCxn id="107530" idx="7"/>
          </p:cNvCxnSpPr>
          <p:nvPr/>
        </p:nvCxnSpPr>
        <p:spPr bwMode="auto">
          <a:xfrm rot="5400000">
            <a:off x="796357" y="5535784"/>
            <a:ext cx="485336" cy="3774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534" name="AutoShape 13"/>
          <p:cNvCxnSpPr>
            <a:cxnSpLocks noChangeShapeType="1"/>
            <a:stCxn id="107526" idx="5"/>
            <a:endCxn id="107531" idx="1"/>
          </p:cNvCxnSpPr>
          <p:nvPr/>
        </p:nvCxnSpPr>
        <p:spPr bwMode="auto">
          <a:xfrm rot="16200000" flipH="1">
            <a:off x="1609996" y="5598433"/>
            <a:ext cx="505973" cy="272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535" name="AutoShape 14"/>
          <p:cNvCxnSpPr>
            <a:cxnSpLocks noChangeShapeType="1"/>
            <a:stCxn id="107525" idx="5"/>
            <a:endCxn id="107529" idx="1"/>
          </p:cNvCxnSpPr>
          <p:nvPr/>
        </p:nvCxnSpPr>
        <p:spPr bwMode="auto">
          <a:xfrm rot="16200000" flipH="1">
            <a:off x="2630001" y="4287916"/>
            <a:ext cx="777436" cy="4887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536" name="AutoShape 15"/>
          <p:cNvCxnSpPr>
            <a:cxnSpLocks noChangeShapeType="1"/>
            <a:stCxn id="107524" idx="5"/>
            <a:endCxn id="107532" idx="1"/>
          </p:cNvCxnSpPr>
          <p:nvPr/>
        </p:nvCxnSpPr>
        <p:spPr bwMode="auto">
          <a:xfrm rot="16200000" flipH="1">
            <a:off x="3607808" y="2935459"/>
            <a:ext cx="866336" cy="51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68304" name="AutoShape 16"/>
          <p:cNvSpPr>
            <a:spLocks noChangeArrowheads="1"/>
          </p:cNvSpPr>
          <p:nvPr/>
        </p:nvSpPr>
        <p:spPr bwMode="auto">
          <a:xfrm>
            <a:off x="5156200" y="2701925"/>
            <a:ext cx="3794125" cy="2554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</a:rPr>
              <a:t>HashTable1 </a:t>
            </a:r>
            <a:r>
              <a:rPr lang="en-US" sz="1800">
                <a:latin typeface="Arial" charset="0"/>
                <a:sym typeface="Wingdings" charset="2"/>
              </a:rPr>
              <a:t> S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HashTable2  T</a:t>
            </a:r>
          </a:p>
          <a:p>
            <a:r>
              <a:rPr lang="en-US" sz="1800">
                <a:latin typeface="Arial" charset="0"/>
                <a:sym typeface="Wingdings" charset="2"/>
              </a:rPr>
              <a:t>HashTable3  U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repeat	read(R, x)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y  join(HashTable1, x) </a:t>
            </a:r>
          </a:p>
          <a:p>
            <a:r>
              <a:rPr lang="en-US" sz="1800">
                <a:latin typeface="Arial" charset="0"/>
                <a:sym typeface="Wingdings" charset="2"/>
              </a:rPr>
              <a:t>	z  join(HashTable2, y)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u  join(HashTable3, z)</a:t>
            </a:r>
            <a:br>
              <a:rPr lang="en-US" sz="1800">
                <a:latin typeface="Arial" charset="0"/>
                <a:sym typeface="Wingdings" charset="2"/>
              </a:rPr>
            </a:br>
            <a:r>
              <a:rPr lang="en-US" sz="1800">
                <a:latin typeface="Arial" charset="0"/>
                <a:sym typeface="Wingdings" charset="2"/>
              </a:rPr>
              <a:t>	write(Answer, u)</a:t>
            </a:r>
          </a:p>
        </p:txBody>
      </p:sp>
      <p:sp>
        <p:nvSpPr>
          <p:cNvPr id="107538" name="Line 17"/>
          <p:cNvSpPr>
            <a:spLocks noChangeShapeType="1"/>
          </p:cNvSpPr>
          <p:nvPr/>
        </p:nvSpPr>
        <p:spPr bwMode="auto">
          <a:xfrm rot="5400000">
            <a:off x="2819400" y="4343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7539" name="Line 18"/>
          <p:cNvSpPr>
            <a:spLocks noChangeShapeType="1"/>
          </p:cNvSpPr>
          <p:nvPr/>
        </p:nvSpPr>
        <p:spPr bwMode="auto">
          <a:xfrm rot="5400000">
            <a:off x="3900488" y="3095625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7540" name="Line 19"/>
          <p:cNvSpPr>
            <a:spLocks noChangeShapeType="1"/>
          </p:cNvSpPr>
          <p:nvPr/>
        </p:nvSpPr>
        <p:spPr bwMode="auto">
          <a:xfrm rot="5400000">
            <a:off x="1724025" y="56388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2400" y="1905000"/>
            <a:ext cx="2514600" cy="3048000"/>
            <a:chOff x="240" y="1488"/>
            <a:chExt cx="1584" cy="1920"/>
          </a:xfrm>
        </p:grpSpPr>
        <p:sp>
          <p:nvSpPr>
            <p:cNvPr id="107543" name="Line 21"/>
            <p:cNvSpPr>
              <a:spLocks noChangeShapeType="1"/>
            </p:cNvSpPr>
            <p:nvPr/>
          </p:nvSpPr>
          <p:spPr bwMode="auto">
            <a:xfrm flipV="1">
              <a:off x="240" y="1488"/>
              <a:ext cx="1584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07544" name="Text Box 22"/>
            <p:cNvSpPr txBox="1">
              <a:spLocks noChangeArrowheads="1"/>
            </p:cNvSpPr>
            <p:nvPr/>
          </p:nvSpPr>
          <p:spPr bwMode="auto">
            <a:xfrm rot="-3029982">
              <a:off x="424" y="2327"/>
              <a:ext cx="7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pipeline</a:t>
              </a:r>
            </a:p>
          </p:txBody>
        </p:sp>
      </p:grpSp>
      <p:sp>
        <p:nvSpPr>
          <p:cNvPr id="107542" name="Footer Placeholder 2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885EAB-999B-4E4D-B7BB-5974B3F7C28E}" type="slidenum">
              <a:rPr lang="en-US">
                <a:latin typeface="Arial"/>
              </a:rPr>
              <a:pPr/>
              <a:t>58</a:t>
            </a:fld>
            <a:endParaRPr lang="en-US" dirty="0">
              <a:latin typeface="Arial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Pipeline Between Operators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Question in class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Given B(R), B(S), B(T), B(U)</a:t>
            </a:r>
          </a:p>
          <a:p>
            <a:pPr eaLnBrk="1" hangingPunct="1">
              <a:buFontTx/>
              <a:buNone/>
            </a:pPr>
            <a:endParaRPr lang="en-US" sz="240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What is the total cost of the plan ?</a:t>
            </a:r>
          </a:p>
          <a:p>
            <a:pPr lvl="1" eaLnBrk="1" hangingPunct="1"/>
            <a:r>
              <a:rPr lang="en-US" sz="2000">
                <a:latin typeface="Arial" charset="0"/>
              </a:rPr>
              <a:t>Cost = 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How much main memory do we need ?</a:t>
            </a:r>
          </a:p>
          <a:p>
            <a:pPr lvl="1" eaLnBrk="1" hangingPunct="1"/>
            <a:r>
              <a:rPr lang="en-US" sz="2000">
                <a:latin typeface="Arial" charset="0"/>
              </a:rPr>
              <a:t>M = </a:t>
            </a:r>
          </a:p>
        </p:txBody>
      </p:sp>
      <p:sp>
        <p:nvSpPr>
          <p:cNvPr id="1085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04E3DC-BB44-FC42-AA73-C3E0C081A830}" type="slidenum">
              <a:rPr lang="en-US">
                <a:latin typeface="Arial"/>
              </a:rPr>
              <a:pPr/>
              <a:t>59</a:t>
            </a:fld>
            <a:endParaRPr lang="en-US" dirty="0">
              <a:latin typeface="Arial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Pipeline in Bushy Trees</a:t>
            </a:r>
          </a:p>
        </p:txBody>
      </p:sp>
      <p:sp>
        <p:nvSpPr>
          <p:cNvPr id="110596" name="Oval 3"/>
          <p:cNvSpPr>
            <a:spLocks noChangeArrowheads="1"/>
          </p:cNvSpPr>
          <p:nvPr/>
        </p:nvSpPr>
        <p:spPr bwMode="auto">
          <a:xfrm>
            <a:off x="3867655" y="15240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10597" name="Oval 4"/>
          <p:cNvSpPr>
            <a:spLocks noChangeArrowheads="1"/>
          </p:cNvSpPr>
          <p:nvPr/>
        </p:nvSpPr>
        <p:spPr bwMode="auto">
          <a:xfrm>
            <a:off x="2858005" y="29083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10598" name="Oval 5"/>
          <p:cNvSpPr>
            <a:spLocks noChangeArrowheads="1"/>
          </p:cNvSpPr>
          <p:nvPr/>
        </p:nvSpPr>
        <p:spPr bwMode="auto">
          <a:xfrm>
            <a:off x="1521330" y="43434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10599" name="AutoShape 6"/>
          <p:cNvCxnSpPr>
            <a:cxnSpLocks noChangeShapeType="1"/>
            <a:stCxn id="110596" idx="3"/>
            <a:endCxn id="110597" idx="7"/>
          </p:cNvCxnSpPr>
          <p:nvPr/>
        </p:nvCxnSpPr>
        <p:spPr bwMode="auto">
          <a:xfrm rot="5400000">
            <a:off x="3314124" y="2371894"/>
            <a:ext cx="802843" cy="51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00" name="AutoShape 7"/>
          <p:cNvCxnSpPr>
            <a:cxnSpLocks noChangeShapeType="1"/>
            <a:stCxn id="110597" idx="3"/>
            <a:endCxn id="110598" idx="7"/>
          </p:cNvCxnSpPr>
          <p:nvPr/>
        </p:nvCxnSpPr>
        <p:spPr bwMode="auto">
          <a:xfrm rot="5400000">
            <a:off x="2115561" y="3618081"/>
            <a:ext cx="853643" cy="837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01" name="Oval 8"/>
          <p:cNvSpPr>
            <a:spLocks noChangeArrowheads="1"/>
          </p:cNvSpPr>
          <p:nvPr/>
        </p:nvSpPr>
        <p:spPr bwMode="auto">
          <a:xfrm>
            <a:off x="4387850" y="53340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X</a:t>
            </a:r>
          </a:p>
        </p:txBody>
      </p:sp>
      <p:sp>
        <p:nvSpPr>
          <p:cNvPr id="110602" name="Oval 9"/>
          <p:cNvSpPr>
            <a:spLocks noChangeArrowheads="1"/>
          </p:cNvSpPr>
          <p:nvPr/>
        </p:nvSpPr>
        <p:spPr bwMode="auto">
          <a:xfrm>
            <a:off x="914400" y="5334000"/>
            <a:ext cx="6762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R</a:t>
            </a:r>
          </a:p>
        </p:txBody>
      </p:sp>
      <p:sp>
        <p:nvSpPr>
          <p:cNvPr id="110603" name="Oval 10"/>
          <p:cNvSpPr>
            <a:spLocks noChangeArrowheads="1"/>
          </p:cNvSpPr>
          <p:nvPr/>
        </p:nvSpPr>
        <p:spPr bwMode="auto">
          <a:xfrm>
            <a:off x="1676400" y="53340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S</a:t>
            </a:r>
          </a:p>
        </p:txBody>
      </p:sp>
      <p:cxnSp>
        <p:nvCxnSpPr>
          <p:cNvPr id="110604" name="AutoShape 11"/>
          <p:cNvCxnSpPr>
            <a:cxnSpLocks noChangeShapeType="1"/>
            <a:stCxn id="110598" idx="3"/>
            <a:endCxn id="110602" idx="7"/>
          </p:cNvCxnSpPr>
          <p:nvPr/>
        </p:nvCxnSpPr>
        <p:spPr bwMode="auto">
          <a:xfrm rot="5400000">
            <a:off x="1353570" y="5183359"/>
            <a:ext cx="409136" cy="1330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05" name="AutoShape 12"/>
          <p:cNvCxnSpPr>
            <a:cxnSpLocks noChangeShapeType="1"/>
            <a:stCxn id="110598" idx="4"/>
            <a:endCxn id="110603" idx="0"/>
          </p:cNvCxnSpPr>
          <p:nvPr/>
        </p:nvCxnSpPr>
        <p:spPr bwMode="auto">
          <a:xfrm rot="16200000" flipH="1">
            <a:off x="1852212" y="5187548"/>
            <a:ext cx="168285" cy="1246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06" name="AutoShape 13"/>
          <p:cNvCxnSpPr>
            <a:cxnSpLocks noChangeShapeType="1"/>
            <a:stCxn id="110597" idx="5"/>
            <a:endCxn id="110619" idx="1"/>
          </p:cNvCxnSpPr>
          <p:nvPr/>
        </p:nvCxnSpPr>
        <p:spPr bwMode="auto">
          <a:xfrm rot="16200000" flipH="1">
            <a:off x="3410961" y="3659356"/>
            <a:ext cx="244043" cy="145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07" name="AutoShape 14"/>
          <p:cNvCxnSpPr>
            <a:cxnSpLocks noChangeShapeType="1"/>
            <a:stCxn id="110596" idx="5"/>
            <a:endCxn id="110611" idx="1"/>
          </p:cNvCxnSpPr>
          <p:nvPr/>
        </p:nvCxnSpPr>
        <p:spPr bwMode="auto">
          <a:xfrm rot="16200000" flipH="1">
            <a:off x="4782561" y="1913106"/>
            <a:ext cx="1018743" cy="1644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08" name="Line 15"/>
          <p:cNvSpPr>
            <a:spLocks noChangeShapeType="1"/>
          </p:cNvSpPr>
          <p:nvPr/>
        </p:nvSpPr>
        <p:spPr bwMode="auto">
          <a:xfrm rot="5400000">
            <a:off x="3352800" y="3657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09" name="Line 16"/>
          <p:cNvSpPr>
            <a:spLocks noChangeShapeType="1"/>
          </p:cNvSpPr>
          <p:nvPr/>
        </p:nvSpPr>
        <p:spPr bwMode="auto">
          <a:xfrm rot="5400000">
            <a:off x="5181600" y="2667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10" name="Line 17"/>
          <p:cNvSpPr>
            <a:spLocks noChangeShapeType="1"/>
          </p:cNvSpPr>
          <p:nvPr/>
        </p:nvSpPr>
        <p:spPr bwMode="auto">
          <a:xfrm rot="5400000">
            <a:off x="1905000" y="5181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11" name="Oval 18"/>
          <p:cNvSpPr>
            <a:spLocks noChangeArrowheads="1"/>
          </p:cNvSpPr>
          <p:nvPr/>
        </p:nvSpPr>
        <p:spPr bwMode="auto">
          <a:xfrm>
            <a:off x="6010780" y="31242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sp>
        <p:nvSpPr>
          <p:cNvPr id="110612" name="Oval 19"/>
          <p:cNvSpPr>
            <a:spLocks noChangeArrowheads="1"/>
          </p:cNvSpPr>
          <p:nvPr/>
        </p:nvSpPr>
        <p:spPr bwMode="auto">
          <a:xfrm>
            <a:off x="5001130" y="45085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10613" name="AutoShape 20"/>
          <p:cNvCxnSpPr>
            <a:cxnSpLocks noChangeShapeType="1"/>
            <a:stCxn id="110611" idx="3"/>
            <a:endCxn id="110612" idx="7"/>
          </p:cNvCxnSpPr>
          <p:nvPr/>
        </p:nvCxnSpPr>
        <p:spPr bwMode="auto">
          <a:xfrm rot="5400000">
            <a:off x="5457249" y="3972094"/>
            <a:ext cx="802843" cy="51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614" name="AutoShape 21"/>
          <p:cNvCxnSpPr>
            <a:cxnSpLocks noChangeShapeType="1"/>
            <a:stCxn id="110612" idx="3"/>
            <a:endCxn id="110601" idx="7"/>
          </p:cNvCxnSpPr>
          <p:nvPr/>
        </p:nvCxnSpPr>
        <p:spPr bwMode="auto">
          <a:xfrm rot="5400000">
            <a:off x="4899194" y="5249183"/>
            <a:ext cx="244036" cy="1664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15" name="Oval 22"/>
          <p:cNvSpPr>
            <a:spLocks noChangeArrowheads="1"/>
          </p:cNvSpPr>
          <p:nvPr/>
        </p:nvSpPr>
        <p:spPr bwMode="auto">
          <a:xfrm>
            <a:off x="7018338" y="4589463"/>
            <a:ext cx="601662" cy="15144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Z</a:t>
            </a:r>
          </a:p>
        </p:txBody>
      </p:sp>
      <p:cxnSp>
        <p:nvCxnSpPr>
          <p:cNvPr id="110616" name="AutoShape 23"/>
          <p:cNvCxnSpPr>
            <a:cxnSpLocks noChangeShapeType="1"/>
            <a:stCxn id="110611" idx="5"/>
            <a:endCxn id="110615" idx="1"/>
          </p:cNvCxnSpPr>
          <p:nvPr/>
        </p:nvCxnSpPr>
        <p:spPr bwMode="auto">
          <a:xfrm rot="16200000" flipH="1">
            <a:off x="6367094" y="4071898"/>
            <a:ext cx="985162" cy="493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17" name="Oval 24"/>
          <p:cNvSpPr>
            <a:spLocks noChangeArrowheads="1"/>
          </p:cNvSpPr>
          <p:nvPr/>
        </p:nvSpPr>
        <p:spPr bwMode="auto">
          <a:xfrm>
            <a:off x="5562600" y="5410200"/>
            <a:ext cx="63817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Y</a:t>
            </a:r>
          </a:p>
        </p:txBody>
      </p:sp>
      <p:cxnSp>
        <p:nvCxnSpPr>
          <p:cNvPr id="110618" name="AutoShape 25"/>
          <p:cNvCxnSpPr>
            <a:cxnSpLocks noChangeShapeType="1"/>
            <a:stCxn id="110612" idx="5"/>
          </p:cNvCxnSpPr>
          <p:nvPr/>
        </p:nvCxnSpPr>
        <p:spPr bwMode="auto">
          <a:xfrm rot="16200000" flipH="1">
            <a:off x="5469528" y="5344114"/>
            <a:ext cx="320459" cy="53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19" name="Oval 26"/>
          <p:cNvSpPr>
            <a:spLocks noChangeArrowheads="1"/>
          </p:cNvSpPr>
          <p:nvPr/>
        </p:nvSpPr>
        <p:spPr bwMode="auto">
          <a:xfrm>
            <a:off x="3502530" y="37338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10620" name="AutoShape 27"/>
          <p:cNvCxnSpPr>
            <a:cxnSpLocks noChangeShapeType="1"/>
            <a:stCxn id="110619" idx="3"/>
            <a:endCxn id="110624" idx="7"/>
          </p:cNvCxnSpPr>
          <p:nvPr/>
        </p:nvCxnSpPr>
        <p:spPr bwMode="auto">
          <a:xfrm rot="5400000">
            <a:off x="3422074" y="4584869"/>
            <a:ext cx="332943" cy="34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21" name="Oval 28"/>
          <p:cNvSpPr>
            <a:spLocks noChangeArrowheads="1"/>
          </p:cNvSpPr>
          <p:nvPr/>
        </p:nvSpPr>
        <p:spPr bwMode="auto">
          <a:xfrm>
            <a:off x="4191000" y="4572000"/>
            <a:ext cx="644525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V</a:t>
            </a:r>
          </a:p>
        </p:txBody>
      </p:sp>
      <p:cxnSp>
        <p:nvCxnSpPr>
          <p:cNvPr id="110622" name="AutoShape 29"/>
          <p:cNvCxnSpPr>
            <a:cxnSpLocks noChangeShapeType="1"/>
            <a:stCxn id="110619" idx="5"/>
            <a:endCxn id="110621" idx="1"/>
          </p:cNvCxnSpPr>
          <p:nvPr/>
        </p:nvCxnSpPr>
        <p:spPr bwMode="auto">
          <a:xfrm rot="16200000" flipH="1">
            <a:off x="4066652" y="4473690"/>
            <a:ext cx="256736" cy="180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23" name="Oval 30"/>
          <p:cNvSpPr>
            <a:spLocks noChangeArrowheads="1"/>
          </p:cNvSpPr>
          <p:nvPr/>
        </p:nvSpPr>
        <p:spPr bwMode="auto">
          <a:xfrm>
            <a:off x="2438400" y="5410200"/>
            <a:ext cx="601663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T</a:t>
            </a:r>
          </a:p>
        </p:txBody>
      </p:sp>
      <p:sp>
        <p:nvSpPr>
          <p:cNvPr id="110624" name="Oval 31"/>
          <p:cNvSpPr>
            <a:spLocks noChangeArrowheads="1"/>
          </p:cNvSpPr>
          <p:nvPr/>
        </p:nvSpPr>
        <p:spPr bwMode="auto">
          <a:xfrm>
            <a:off x="2969130" y="4648210"/>
            <a:ext cx="705429" cy="82230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⋈</a:t>
            </a:r>
          </a:p>
        </p:txBody>
      </p:sp>
      <p:cxnSp>
        <p:nvCxnSpPr>
          <p:cNvPr id="110625" name="AutoShape 32"/>
          <p:cNvCxnSpPr>
            <a:cxnSpLocks noChangeShapeType="1"/>
            <a:stCxn id="110624" idx="3"/>
          </p:cNvCxnSpPr>
          <p:nvPr/>
        </p:nvCxnSpPr>
        <p:spPr bwMode="auto">
          <a:xfrm rot="5400000">
            <a:off x="2922215" y="5380626"/>
            <a:ext cx="180759" cy="119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26" name="Oval 33"/>
          <p:cNvSpPr>
            <a:spLocks noChangeArrowheads="1"/>
          </p:cNvSpPr>
          <p:nvPr/>
        </p:nvSpPr>
        <p:spPr bwMode="auto">
          <a:xfrm>
            <a:off x="3541713" y="5410200"/>
            <a:ext cx="420687" cy="822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Arial" charset="0"/>
                <a:ea typeface="Arial"/>
                <a:cs typeface="Arial"/>
              </a:rPr>
              <a:t>I</a:t>
            </a:r>
          </a:p>
        </p:txBody>
      </p:sp>
      <p:cxnSp>
        <p:nvCxnSpPr>
          <p:cNvPr id="110627" name="AutoShape 34"/>
          <p:cNvCxnSpPr>
            <a:cxnSpLocks noChangeShapeType="1"/>
            <a:stCxn id="110624" idx="5"/>
          </p:cNvCxnSpPr>
          <p:nvPr/>
        </p:nvCxnSpPr>
        <p:spPr bwMode="auto">
          <a:xfrm rot="16200000" flipH="1">
            <a:off x="3497059" y="5424283"/>
            <a:ext cx="180759" cy="323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628" name="Line 35"/>
          <p:cNvSpPr>
            <a:spLocks noChangeShapeType="1"/>
          </p:cNvSpPr>
          <p:nvPr/>
        </p:nvSpPr>
        <p:spPr bwMode="auto">
          <a:xfrm rot="5400000">
            <a:off x="3429000" y="5334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29" name="Line 36"/>
          <p:cNvSpPr>
            <a:spLocks noChangeShapeType="1"/>
          </p:cNvSpPr>
          <p:nvPr/>
        </p:nvSpPr>
        <p:spPr bwMode="auto">
          <a:xfrm rot="5400000">
            <a:off x="5486400" y="52578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0" name="Line 37"/>
          <p:cNvSpPr>
            <a:spLocks noChangeShapeType="1"/>
          </p:cNvSpPr>
          <p:nvPr/>
        </p:nvSpPr>
        <p:spPr bwMode="auto">
          <a:xfrm rot="5400000">
            <a:off x="6705600" y="4191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1" name="Line 38"/>
          <p:cNvSpPr>
            <a:spLocks noChangeShapeType="1"/>
          </p:cNvSpPr>
          <p:nvPr/>
        </p:nvSpPr>
        <p:spPr bwMode="auto">
          <a:xfrm rot="5400000">
            <a:off x="4038600" y="44958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2" name="Line 39"/>
          <p:cNvSpPr>
            <a:spLocks noChangeShapeType="1"/>
          </p:cNvSpPr>
          <p:nvPr/>
        </p:nvSpPr>
        <p:spPr bwMode="auto">
          <a:xfrm flipV="1">
            <a:off x="1143000" y="2133600"/>
            <a:ext cx="220980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3" name="Line 40"/>
          <p:cNvSpPr>
            <a:spLocks noChangeShapeType="1"/>
          </p:cNvSpPr>
          <p:nvPr/>
        </p:nvSpPr>
        <p:spPr bwMode="auto">
          <a:xfrm flipV="1">
            <a:off x="2667000" y="4267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0634" name="Line 41"/>
          <p:cNvSpPr>
            <a:spLocks noChangeShapeType="1"/>
          </p:cNvSpPr>
          <p:nvPr/>
        </p:nvSpPr>
        <p:spPr bwMode="auto">
          <a:xfrm flipV="1">
            <a:off x="4800600" y="3657600"/>
            <a:ext cx="11430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43ADC-E164-B146-B593-2DF4183E3DD5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Physical Query Plan 1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5408613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938588" y="54102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30475" y="4191000"/>
            <a:ext cx="762000" cy="228600"/>
            <a:chOff x="480" y="4080"/>
            <a:chExt cx="96" cy="48"/>
          </a:xfrm>
        </p:grpSpPr>
        <p:sp>
          <p:nvSpPr>
            <p:cNvPr id="25621" name="Line 6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2" name="Line 7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3" name="Line 8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5624" name="Line 9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2268538" y="42672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 flipV="1">
            <a:off x="1066800" y="4800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>
            <a:off x="3429000" y="4724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2895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609600" y="2895600"/>
            <a:ext cx="3752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2312988" y="16764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>
            <a:off x="2922588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228600" y="5805488"/>
            <a:ext cx="1620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3886200" y="5791200"/>
            <a:ext cx="162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0" y="3733800"/>
            <a:ext cx="2836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Block-nested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4763" y="2514600"/>
            <a:ext cx="170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0" y="1676400"/>
            <a:ext cx="170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632854" name="Text Box 22"/>
          <p:cNvSpPr txBox="1">
            <a:spLocks noChangeArrowheads="1"/>
          </p:cNvSpPr>
          <p:nvPr/>
        </p:nvSpPr>
        <p:spPr bwMode="auto">
          <a:xfrm>
            <a:off x="4114800" y="1828800"/>
            <a:ext cx="4876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Selection and project on-the-fly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-&gt; No additional cost.</a:t>
            </a: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Total cost of plan is thus cost of join: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B(Supplier)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+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B(Supplier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)*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(Supply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sz="2000" dirty="0">
                <a:solidFill>
                  <a:srgbClr val="660066"/>
                </a:solidFill>
                <a:latin typeface="Arial" charset="0"/>
                <a:ea typeface="Arial" charset="0"/>
                <a:cs typeface="Arial" charset="0"/>
              </a:rPr>
              <a:t>M</a:t>
            </a:r>
          </a:p>
          <a:p>
            <a:r>
              <a:rPr lang="en-US" sz="2000" dirty="0">
                <a:latin typeface="Arial" charset="0"/>
                <a:ea typeface="Arial" charset="0"/>
                <a:cs typeface="Arial" charset="0"/>
              </a:rPr>
              <a:t>= 100 + 10 * 100</a:t>
            </a:r>
          </a:p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= 1,100 I/Os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513930-2820-9649-828C-3B1038A8BE46}" type="slidenum">
              <a:rPr lang="en-US"/>
              <a:pPr/>
              <a:t>60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Query Optimization</a:t>
            </a:r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>
                <a:latin typeface="Arial" charset="0"/>
                <a:ea typeface="ＭＳ Ｐゴシック" charset="-128"/>
                <a:cs typeface="ＭＳ Ｐゴシック" charset="-128"/>
              </a:rPr>
              <a:t>Three major components</a:t>
            </a: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: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Search space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Algorithm for enumerating query plans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charset="0"/>
                <a:ea typeface="ＭＳ Ｐゴシック" charset="-128"/>
                <a:cs typeface="ＭＳ Ｐゴシック" charset="-128"/>
              </a:rPr>
              <a:t>Cardinality and cost estimation</a:t>
            </a:r>
          </a:p>
          <a:p>
            <a:endParaRPr lang="en-US" dirty="0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E89F24-6F12-4F45-91D5-8A628AA4EEFD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273175" y="5256213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4162425" y="5319713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7654" name="Group 4"/>
          <p:cNvGrpSpPr>
            <a:grpSpLocks/>
          </p:cNvGrpSpPr>
          <p:nvPr/>
        </p:nvGrpSpPr>
        <p:grpSpPr bwMode="auto">
          <a:xfrm>
            <a:off x="3082925" y="3048000"/>
            <a:ext cx="762000" cy="228600"/>
            <a:chOff x="480" y="4080"/>
            <a:chExt cx="96" cy="48"/>
          </a:xfrm>
        </p:grpSpPr>
        <p:sp>
          <p:nvSpPr>
            <p:cNvPr id="27674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5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6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7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2820988" y="31242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7656" name="Line 10"/>
          <p:cNvSpPr>
            <a:spLocks noChangeShapeType="1"/>
          </p:cNvSpPr>
          <p:nvPr/>
        </p:nvSpPr>
        <p:spPr bwMode="auto">
          <a:xfrm flipV="1">
            <a:off x="1906588" y="3657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>
            <a:off x="3735388" y="3657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>
            <a:off x="2057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228600" y="4267200"/>
            <a:ext cx="337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2832100" y="1676400"/>
            <a:ext cx="1046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>
            <a:off x="34417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62" name="Text Box 16"/>
          <p:cNvSpPr txBox="1">
            <a:spLocks noChangeArrowheads="1"/>
          </p:cNvSpPr>
          <p:nvPr/>
        </p:nvSpPr>
        <p:spPr bwMode="auto">
          <a:xfrm>
            <a:off x="1196975" y="5653088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3" name="Text Box 17"/>
          <p:cNvSpPr txBox="1">
            <a:spLocks noChangeArrowheads="1"/>
          </p:cNvSpPr>
          <p:nvPr/>
        </p:nvSpPr>
        <p:spPr bwMode="auto">
          <a:xfrm>
            <a:off x="4110038" y="571500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4" name="Text Box 18"/>
          <p:cNvSpPr txBox="1">
            <a:spLocks noChangeArrowheads="1"/>
          </p:cNvSpPr>
          <p:nvPr/>
        </p:nvSpPr>
        <p:spPr bwMode="auto">
          <a:xfrm>
            <a:off x="76200" y="2868613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Sort-merge join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5" name="Text Box 19"/>
          <p:cNvSpPr txBox="1">
            <a:spLocks noChangeArrowheads="1"/>
          </p:cNvSpPr>
          <p:nvPr/>
        </p:nvSpPr>
        <p:spPr bwMode="auto">
          <a:xfrm>
            <a:off x="5181600" y="3810000"/>
            <a:ext cx="1730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Scan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write to T2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6" name="Text Box 20"/>
          <p:cNvSpPr txBox="1">
            <a:spLocks noChangeArrowheads="1"/>
          </p:cNvSpPr>
          <p:nvPr/>
        </p:nvSpPr>
        <p:spPr bwMode="auto">
          <a:xfrm>
            <a:off x="76200" y="1725613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7" name="Text Box 21"/>
          <p:cNvSpPr txBox="1">
            <a:spLocks noChangeArrowheads="1"/>
          </p:cNvSpPr>
          <p:nvPr/>
        </p:nvSpPr>
        <p:spPr bwMode="auto">
          <a:xfrm>
            <a:off x="4267200" y="43434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>
            <a:off x="4894263" y="4938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76200" y="3505200"/>
            <a:ext cx="180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Scan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write to T1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70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2</a:t>
            </a:r>
          </a:p>
        </p:txBody>
      </p:sp>
      <p:sp>
        <p:nvSpPr>
          <p:cNvPr id="27672" name="Text Box 27"/>
          <p:cNvSpPr txBox="1">
            <a:spLocks noChangeArrowheads="1"/>
          </p:cNvSpPr>
          <p:nvPr/>
        </p:nvSpPr>
        <p:spPr bwMode="auto">
          <a:xfrm>
            <a:off x="3962400" y="28194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73" name="Text Box 28"/>
          <p:cNvSpPr txBox="1">
            <a:spLocks noChangeArrowheads="1"/>
          </p:cNvSpPr>
          <p:nvPr/>
        </p:nvSpPr>
        <p:spPr bwMode="auto">
          <a:xfrm>
            <a:off x="3962400" y="16764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 smtClean="0"/>
              <a:t>Dan Suciu -- 544, Winter 2011</a:t>
            </a: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E89F24-6F12-4F45-91D5-8A628AA4EEFD}" type="slidenum">
              <a:rPr lang="en-US"/>
              <a:pPr/>
              <a:t>8</a:t>
            </a:fld>
            <a:endParaRPr lang="en-US"/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273175" y="5256213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4162425" y="5319713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82925" y="3048000"/>
            <a:ext cx="762000" cy="228600"/>
            <a:chOff x="480" y="4080"/>
            <a:chExt cx="96" cy="48"/>
          </a:xfrm>
        </p:grpSpPr>
        <p:sp>
          <p:nvSpPr>
            <p:cNvPr id="27674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5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6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7677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2820988" y="31242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7656" name="Line 10"/>
          <p:cNvSpPr>
            <a:spLocks noChangeShapeType="1"/>
          </p:cNvSpPr>
          <p:nvPr/>
        </p:nvSpPr>
        <p:spPr bwMode="auto">
          <a:xfrm flipV="1">
            <a:off x="1906588" y="3657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>
            <a:off x="3735388" y="3657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>
            <a:off x="2057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228600" y="4267200"/>
            <a:ext cx="337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2832100" y="1676400"/>
            <a:ext cx="1046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>
            <a:off x="34417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62" name="Text Box 16"/>
          <p:cNvSpPr txBox="1">
            <a:spLocks noChangeArrowheads="1"/>
          </p:cNvSpPr>
          <p:nvPr/>
        </p:nvSpPr>
        <p:spPr bwMode="auto">
          <a:xfrm>
            <a:off x="1196975" y="5653088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3" name="Text Box 17"/>
          <p:cNvSpPr txBox="1">
            <a:spLocks noChangeArrowheads="1"/>
          </p:cNvSpPr>
          <p:nvPr/>
        </p:nvSpPr>
        <p:spPr bwMode="auto">
          <a:xfrm>
            <a:off x="4110038" y="571500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File scan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4" name="Text Box 18"/>
          <p:cNvSpPr txBox="1">
            <a:spLocks noChangeArrowheads="1"/>
          </p:cNvSpPr>
          <p:nvPr/>
        </p:nvSpPr>
        <p:spPr bwMode="auto">
          <a:xfrm>
            <a:off x="76200" y="2868613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Sort-merge join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5" name="Text Box 19"/>
          <p:cNvSpPr txBox="1">
            <a:spLocks noChangeArrowheads="1"/>
          </p:cNvSpPr>
          <p:nvPr/>
        </p:nvSpPr>
        <p:spPr bwMode="auto">
          <a:xfrm>
            <a:off x="5181600" y="3810000"/>
            <a:ext cx="1730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Scan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write to T2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6" name="Text Box 20"/>
          <p:cNvSpPr txBox="1">
            <a:spLocks noChangeArrowheads="1"/>
          </p:cNvSpPr>
          <p:nvPr/>
        </p:nvSpPr>
        <p:spPr bwMode="auto">
          <a:xfrm>
            <a:off x="76200" y="1725613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67" name="Text Box 21"/>
          <p:cNvSpPr txBox="1">
            <a:spLocks noChangeArrowheads="1"/>
          </p:cNvSpPr>
          <p:nvPr/>
        </p:nvSpPr>
        <p:spPr bwMode="auto">
          <a:xfrm>
            <a:off x="4267200" y="43434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>
            <a:off x="4894263" y="4938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76200" y="3505200"/>
            <a:ext cx="180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Scan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write to T1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670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2</a:t>
            </a:r>
          </a:p>
        </p:txBody>
      </p:sp>
      <p:sp>
        <p:nvSpPr>
          <p:cNvPr id="634905" name="Text Box 25"/>
          <p:cNvSpPr txBox="1">
            <a:spLocks noChangeArrowheads="1"/>
          </p:cNvSpPr>
          <p:nvPr/>
        </p:nvSpPr>
        <p:spPr bwMode="auto">
          <a:xfrm>
            <a:off x="5257800" y="1600200"/>
            <a:ext cx="358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Total cost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= 100 + 100 * 1/20 * 1/10 (1)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+ 100 + 100 * 1/2500 (2)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+ 2 (3)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+ 0 (4)</a:t>
            </a:r>
          </a:p>
          <a:p>
            <a:r>
              <a:rPr lang="en-US" sz="2000">
                <a:latin typeface="Arial" charset="0"/>
                <a:ea typeface="Arial" charset="0"/>
                <a:cs typeface="Arial" charset="0"/>
              </a:rPr>
              <a:t>Total cost </a:t>
            </a:r>
            <a:r>
              <a:rPr lang="en-US">
                <a:latin typeface="Arial" charset="0"/>
                <a:ea typeface="Osaka" charset="-128"/>
              </a:rPr>
              <a:t> </a:t>
            </a:r>
            <a:r>
              <a:rPr lang="en-US">
                <a:latin typeface="Arial" charset="0"/>
                <a:ea typeface="Osaka" charset="-128"/>
                <a:sym typeface="Symbol" charset="2"/>
              </a:rPr>
              <a:t></a:t>
            </a:r>
            <a:r>
              <a:rPr lang="en-US">
                <a:latin typeface="Arial" charset="0"/>
                <a:ea typeface="Osaka" charset="-128"/>
              </a:rPr>
              <a:t> 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>
                <a:latin typeface="Arial" charset="0"/>
                <a:ea typeface="Arial" charset="0"/>
                <a:cs typeface="Arial" charset="0"/>
              </a:rPr>
              <a:t>204 I/Os</a:t>
            </a:r>
            <a:endParaRPr lang="en-US" sz="2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72" name="Text Box 27"/>
          <p:cNvSpPr txBox="1">
            <a:spLocks noChangeArrowheads="1"/>
          </p:cNvSpPr>
          <p:nvPr/>
        </p:nvSpPr>
        <p:spPr bwMode="auto">
          <a:xfrm>
            <a:off x="3962400" y="28194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673" name="Text Box 28"/>
          <p:cNvSpPr txBox="1">
            <a:spLocks noChangeArrowheads="1"/>
          </p:cNvSpPr>
          <p:nvPr/>
        </p:nvSpPr>
        <p:spPr bwMode="auto">
          <a:xfrm>
            <a:off x="3962400" y="16764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25575" y="5500688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314825" y="54102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Supplier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3005138" y="3581400"/>
            <a:ext cx="762000" cy="228600"/>
            <a:chOff x="480" y="4080"/>
            <a:chExt cx="96" cy="48"/>
          </a:xfrm>
        </p:grpSpPr>
        <p:sp>
          <p:nvSpPr>
            <p:cNvPr id="29722" name="Line 5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3" name="Line 6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4" name="Line 7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725" name="Line 8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2743200" y="3657600"/>
            <a:ext cx="942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-25000">
                <a:latin typeface="Arial" charset="0"/>
                <a:ea typeface="Arial" charset="0"/>
                <a:cs typeface="Arial" charset="0"/>
              </a:rPr>
              <a:t>sid = sid</a:t>
            </a:r>
          </a:p>
        </p:txBody>
      </p:sp>
      <p:sp>
        <p:nvSpPr>
          <p:cNvPr id="29702" name="Line 10"/>
          <p:cNvSpPr>
            <a:spLocks noChangeShapeType="1"/>
          </p:cNvSpPr>
          <p:nvPr/>
        </p:nvSpPr>
        <p:spPr bwMode="auto">
          <a:xfrm flipV="1">
            <a:off x="2286000" y="4038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3810000" y="4038600"/>
            <a:ext cx="1066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1643063" y="237648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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scity=‘Seattle’ </a:t>
            </a:r>
            <a:r>
              <a:rPr lang="en-US" baseline="-25000">
                <a:latin typeface="Arial" charset="0"/>
                <a:ea typeface="Arial" charset="0"/>
                <a:cs typeface="Arial" charset="0"/>
                <a:sym typeface="Symbol" charset="2"/>
              </a:rPr>
              <a:t>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sstate=‘WA’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2601913" y="1371600"/>
            <a:ext cx="1046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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sname</a:t>
            </a:r>
          </a:p>
        </p:txBody>
      </p:sp>
      <p:sp>
        <p:nvSpPr>
          <p:cNvPr id="29707" name="Line 15"/>
          <p:cNvSpPr>
            <a:spLocks noChangeShapeType="1"/>
          </p:cNvSpPr>
          <p:nvPr/>
        </p:nvSpPr>
        <p:spPr bwMode="auto">
          <a:xfrm>
            <a:off x="3352800" y="3048000"/>
            <a:ext cx="11113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3962400" y="3581400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nested loop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3784600" y="5883275"/>
            <a:ext cx="4633913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(I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ndex lookup on sid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Doesn’t matter if clustered or not</a:t>
            </a:r>
          </a:p>
        </p:txBody>
      </p:sp>
      <p:sp>
        <p:nvSpPr>
          <p:cNvPr id="29710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1" name="Text Box 21"/>
          <p:cNvSpPr txBox="1">
            <a:spLocks noChangeArrowheads="1"/>
          </p:cNvSpPr>
          <p:nvPr/>
        </p:nvSpPr>
        <p:spPr bwMode="auto">
          <a:xfrm>
            <a:off x="1295400" y="4648200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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 pno=2</a:t>
            </a:r>
          </a:p>
        </p:txBody>
      </p:sp>
      <p:sp>
        <p:nvSpPr>
          <p:cNvPr id="29712" name="Line 22"/>
          <p:cNvSpPr>
            <a:spLocks noChangeShapeType="1"/>
          </p:cNvSpPr>
          <p:nvPr/>
        </p:nvSpPr>
        <p:spPr bwMode="auto">
          <a:xfrm>
            <a:off x="3352800" y="198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713" name="Text Box 23"/>
          <p:cNvSpPr txBox="1">
            <a:spLocks noChangeArrowheads="1"/>
          </p:cNvSpPr>
          <p:nvPr/>
        </p:nvSpPr>
        <p:spPr bwMode="auto">
          <a:xfrm>
            <a:off x="533400" y="5883275"/>
            <a:ext cx="3259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Index lookup on pno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Assume: clustered</a:t>
            </a:r>
          </a:p>
        </p:txBody>
      </p:sp>
      <p:sp>
        <p:nvSpPr>
          <p:cNvPr id="29714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Physical Query Plan 3</a:t>
            </a:r>
          </a:p>
        </p:txBody>
      </p:sp>
      <p:sp>
        <p:nvSpPr>
          <p:cNvPr id="29716" name="Text Box 26"/>
          <p:cNvSpPr txBox="1">
            <a:spLocks noChangeArrowheads="1"/>
          </p:cNvSpPr>
          <p:nvPr/>
        </p:nvSpPr>
        <p:spPr bwMode="auto">
          <a:xfrm>
            <a:off x="0" y="4267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Use index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9717" name="Text Box 27"/>
          <p:cNvSpPr txBox="1">
            <a:spLocks noChangeArrowheads="1"/>
          </p:cNvSpPr>
          <p:nvPr/>
        </p:nvSpPr>
        <p:spPr bwMode="auto">
          <a:xfrm>
            <a:off x="1981200" y="34290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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1001713" y="23622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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19" name="Text Box 29"/>
          <p:cNvSpPr txBox="1">
            <a:spLocks noChangeArrowheads="1"/>
          </p:cNvSpPr>
          <p:nvPr/>
        </p:nvSpPr>
        <p:spPr bwMode="auto">
          <a:xfrm>
            <a:off x="1905000" y="1371600"/>
            <a:ext cx="54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  <a:sym typeface="Symbol" charset="2"/>
              </a:rPr>
              <a:t></a:t>
            </a:r>
            <a:endParaRPr lang="en-US" baseline="-25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20" name="Text Box 30"/>
          <p:cNvSpPr txBox="1">
            <a:spLocks noChangeArrowheads="1"/>
          </p:cNvSpPr>
          <p:nvPr/>
        </p:nvSpPr>
        <p:spPr bwMode="auto">
          <a:xfrm>
            <a:off x="152400" y="1981200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>
                <a:solidFill>
                  <a:srgbClr val="339933"/>
                </a:solidFill>
                <a:latin typeface="Arial" charset="0"/>
                <a:ea typeface="Arial" charset="0"/>
                <a:cs typeface="Arial" charset="0"/>
              </a:rPr>
              <a:t>On the fly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145B-0C55-4647-A2DF-E2CC445BE0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57605" y="159603"/>
            <a:ext cx="1616836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B(Supplier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</a:p>
          <a:p>
            <a:r>
              <a:rPr lang="en-US" sz="1400" dirty="0" err="1" smtClean="0">
                <a:solidFill>
                  <a:srgbClr val="FF0000"/>
                </a:solidFill>
                <a:latin typeface="Arial" charset="0"/>
              </a:rPr>
              <a:t>B(Supply</a:t>
            </a:r>
            <a:r>
              <a:rPr lang="en-US" sz="1400" dirty="0" smtClean="0">
                <a:solidFill>
                  <a:srgbClr val="FF0000"/>
                </a:solidFill>
                <a:latin typeface="Arial" charset="0"/>
              </a:rPr>
              <a:t>) = 100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" y="159603"/>
            <a:ext cx="1716598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T(Supplier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1000</a:t>
            </a:r>
          </a:p>
          <a:p>
            <a:r>
              <a:rPr lang="en-US" sz="1400" dirty="0" err="1" smtClean="0">
                <a:solidFill>
                  <a:srgbClr val="0000FF"/>
                </a:solidFill>
                <a:latin typeface="Arial" charset="0"/>
              </a:rPr>
              <a:t>T(Supply</a:t>
            </a:r>
            <a:r>
              <a:rPr lang="en-US" sz="1400" dirty="0" smtClean="0">
                <a:solidFill>
                  <a:srgbClr val="0000FF"/>
                </a:solidFill>
                <a:latin typeface="Arial" charset="0"/>
              </a:rPr>
              <a:t>) = 10,000</a:t>
            </a:r>
            <a:endParaRPr lang="en-US" sz="1400" dirty="0" smtClean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23311" y="159603"/>
            <a:ext cx="1975759" cy="738664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V(Supplier,scity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V(Supplier,state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10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Arial" charset="0"/>
              </a:rPr>
              <a:t>V(Supply,pno</a:t>
            </a:r>
            <a:r>
              <a:rPr lang="en-US" sz="1400" dirty="0" smtClean="0">
                <a:solidFill>
                  <a:srgbClr val="008000"/>
                </a:solidFill>
                <a:latin typeface="Arial" charset="0"/>
              </a:rPr>
              <a:t>) = 2,500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159603"/>
            <a:ext cx="7385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660066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</TotalTime>
  <Words>5172</Words>
  <Application>Microsoft Macintosh PowerPoint</Application>
  <PresentationFormat>On-screen Show (4:3)</PresentationFormat>
  <Paragraphs>855</Paragraphs>
  <Slides>60</Slides>
  <Notes>60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Default Design</vt:lpstr>
      <vt:lpstr>CSE544 Query Optimization</vt:lpstr>
      <vt:lpstr>Outline</vt:lpstr>
      <vt:lpstr>Query Optimization Algorithm</vt:lpstr>
      <vt:lpstr>Example</vt:lpstr>
      <vt:lpstr>Physical Query Plan 1</vt:lpstr>
      <vt:lpstr>Physical Query Plan 1</vt:lpstr>
      <vt:lpstr>Physical Query Plan 2</vt:lpstr>
      <vt:lpstr>Physical Query Plan 2</vt:lpstr>
      <vt:lpstr>Physical Query Plan 3</vt:lpstr>
      <vt:lpstr>Physical Query Plan 3</vt:lpstr>
      <vt:lpstr>Physical Query Plan 3</vt:lpstr>
      <vt:lpstr>Simplifications</vt:lpstr>
      <vt:lpstr>Lessons</vt:lpstr>
      <vt:lpstr>The Contract of the Optimizer</vt:lpstr>
      <vt:lpstr>Query Optimization</vt:lpstr>
      <vt:lpstr>History of Query Optimization</vt:lpstr>
      <vt:lpstr>1. Search Space</vt:lpstr>
      <vt:lpstr>Left-Deep Plans and Bushy Plans</vt:lpstr>
      <vt:lpstr>Relational Algebra Laws</vt:lpstr>
      <vt:lpstr>Example</vt:lpstr>
      <vt:lpstr>Example</vt:lpstr>
      <vt:lpstr>Simple Laws</vt:lpstr>
      <vt:lpstr>Laws for Group-by and Join</vt:lpstr>
      <vt:lpstr>“Semantic Optimizations” = Laws that use a Constraint</vt:lpstr>
      <vt:lpstr>Example</vt:lpstr>
      <vt:lpstr>Law of Semijoins</vt:lpstr>
      <vt:lpstr>Laws with Semijoins</vt:lpstr>
      <vt:lpstr>Semijoin Reducer</vt:lpstr>
      <vt:lpstr>Example</vt:lpstr>
      <vt:lpstr>Why Would We Do This ?</vt:lpstr>
      <vt:lpstr>Semijoin Reducer</vt:lpstr>
      <vt:lpstr>Semijoin Reducer</vt:lpstr>
      <vt:lpstr>Semijoin Reducer</vt:lpstr>
      <vt:lpstr>Semijoin Reducer</vt:lpstr>
      <vt:lpstr>Example with Semijoins</vt:lpstr>
      <vt:lpstr>Example with Semijoins</vt:lpstr>
      <vt:lpstr>Example with Semijoins</vt:lpstr>
      <vt:lpstr>Example with Semijoins</vt:lpstr>
      <vt:lpstr>Pruning the Search Space</vt:lpstr>
      <vt:lpstr>Complete Plans</vt:lpstr>
      <vt:lpstr>Bottom-up Partial Plans</vt:lpstr>
      <vt:lpstr>Top-down Partial Plans</vt:lpstr>
      <vt:lpstr>Query Optimization</vt:lpstr>
      <vt:lpstr>2. Plan Enumeration Algorithms</vt:lpstr>
      <vt:lpstr>Join Reordering</vt:lpstr>
      <vt:lpstr>Join Reordering</vt:lpstr>
      <vt:lpstr>Join Reordering</vt:lpstr>
      <vt:lpstr>Reducing the Search Space </vt:lpstr>
      <vt:lpstr>Access Path Selection</vt:lpstr>
      <vt:lpstr>Access Path Selection</vt:lpstr>
      <vt:lpstr>Access Path Selection</vt:lpstr>
      <vt:lpstr>Access Path Selection</vt:lpstr>
      <vt:lpstr>Access Path Selectivity</vt:lpstr>
      <vt:lpstr>Other Decisions for the Optimization Algorithm</vt:lpstr>
      <vt:lpstr>Materialize Intermediate Results Between Operators</vt:lpstr>
      <vt:lpstr>Materialize Intermediate Results Between Operators</vt:lpstr>
      <vt:lpstr>Pipeline Between Operators</vt:lpstr>
      <vt:lpstr>Pipeline Between Operators</vt:lpstr>
      <vt:lpstr>Pipeline in Bushy Trees</vt:lpstr>
      <vt:lpstr>Query Optimization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Dan Suciu</cp:lastModifiedBy>
  <cp:revision>536</cp:revision>
  <dcterms:created xsi:type="dcterms:W3CDTF">2011-02-10T19:02:44Z</dcterms:created>
  <dcterms:modified xsi:type="dcterms:W3CDTF">2011-02-10T19:06:05Z</dcterms:modified>
</cp:coreProperties>
</file>