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43"/>
  </p:notesMasterIdLst>
  <p:sldIdLst>
    <p:sldId id="297" r:id="rId2"/>
    <p:sldId id="256" r:id="rId3"/>
    <p:sldId id="288" r:id="rId4"/>
    <p:sldId id="290" r:id="rId5"/>
    <p:sldId id="291" r:id="rId6"/>
    <p:sldId id="292" r:id="rId7"/>
    <p:sldId id="294" r:id="rId8"/>
    <p:sldId id="281" r:id="rId9"/>
    <p:sldId id="258" r:id="rId10"/>
    <p:sldId id="280" r:id="rId11"/>
    <p:sldId id="257" r:id="rId12"/>
    <p:sldId id="298" r:id="rId13"/>
    <p:sldId id="299" r:id="rId14"/>
    <p:sldId id="261" r:id="rId15"/>
    <p:sldId id="279" r:id="rId16"/>
    <p:sldId id="266" r:id="rId17"/>
    <p:sldId id="300" r:id="rId18"/>
    <p:sldId id="306" r:id="rId19"/>
    <p:sldId id="293" r:id="rId20"/>
    <p:sldId id="302" r:id="rId21"/>
    <p:sldId id="307" r:id="rId22"/>
    <p:sldId id="304" r:id="rId23"/>
    <p:sldId id="259" r:id="rId24"/>
    <p:sldId id="267" r:id="rId25"/>
    <p:sldId id="287" r:id="rId26"/>
    <p:sldId id="269" r:id="rId27"/>
    <p:sldId id="270" r:id="rId28"/>
    <p:sldId id="283" r:id="rId29"/>
    <p:sldId id="284" r:id="rId30"/>
    <p:sldId id="285" r:id="rId31"/>
    <p:sldId id="271" r:id="rId32"/>
    <p:sldId id="272" r:id="rId33"/>
    <p:sldId id="273" r:id="rId34"/>
    <p:sldId id="274" r:id="rId35"/>
    <p:sldId id="275" r:id="rId36"/>
    <p:sldId id="286" r:id="rId37"/>
    <p:sldId id="276" r:id="rId38"/>
    <p:sldId id="278" r:id="rId39"/>
    <p:sldId id="277" r:id="rId40"/>
    <p:sldId id="30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2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sto M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sto MT"/>
              </a:defRPr>
            </a:lvl1pPr>
          </a:lstStyle>
          <a:p>
            <a:fld id="{F4B79826-0718-43E3-9C16-F8D30032C298}" type="datetimeFigureOut">
              <a:rPr lang="en-US" smtClean="0"/>
              <a:pPr/>
              <a:t>4/20/11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sto M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sto MT"/>
              </a:defRPr>
            </a:lvl1pPr>
          </a:lstStyle>
          <a:p>
            <a:fld id="{211CF852-D527-4F1A-BBBA-81EF30512E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sto M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sto M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sto M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sto M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sto M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868DE6-7361-40D8-9531-915F007337E1}" type="slidenum">
              <a:rPr lang="en-US"/>
              <a:pPr/>
              <a:t>6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905F-CF13-4162-9B52-8702051D3A85}" type="datetimeFigureOut">
              <a:rPr lang="en-US" smtClean="0"/>
              <a:pPr/>
              <a:t>4/20/11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601E-0EC9-4E4C-BE85-81067F1A6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905F-CF13-4162-9B52-8702051D3A85}" type="datetimeFigureOut">
              <a:rPr lang="en-US" smtClean="0"/>
              <a:pPr/>
              <a:t>4/20/11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601E-0EC9-4E4C-BE85-81067F1A6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905F-CF13-4162-9B52-8702051D3A85}" type="datetimeFigureOut">
              <a:rPr lang="en-US" smtClean="0"/>
              <a:pPr/>
              <a:t>4/20/11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601E-0EC9-4E4C-BE85-81067F1A6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905F-CF13-4162-9B52-8702051D3A85}" type="datetimeFigureOut">
              <a:rPr lang="en-US" smtClean="0"/>
              <a:pPr/>
              <a:t>4/20/11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601E-0EC9-4E4C-BE85-81067F1A6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905F-CF13-4162-9B52-8702051D3A85}" type="datetimeFigureOut">
              <a:rPr lang="en-US" smtClean="0"/>
              <a:pPr/>
              <a:t>4/20/11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601E-0EC9-4E4C-BE85-81067F1A6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905F-CF13-4162-9B52-8702051D3A85}" type="datetimeFigureOut">
              <a:rPr lang="en-US" smtClean="0"/>
              <a:pPr/>
              <a:t>4/20/11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601E-0EC9-4E4C-BE85-81067F1A6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905F-CF13-4162-9B52-8702051D3A85}" type="datetimeFigureOut">
              <a:rPr lang="en-US" smtClean="0"/>
              <a:pPr/>
              <a:t>4/20/11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601E-0EC9-4E4C-BE85-81067F1A6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905F-CF13-4162-9B52-8702051D3A85}" type="datetimeFigureOut">
              <a:rPr lang="en-US" smtClean="0"/>
              <a:pPr/>
              <a:t>4/20/11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601E-0EC9-4E4C-BE85-81067F1A6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905F-CF13-4162-9B52-8702051D3A85}" type="datetimeFigureOut">
              <a:rPr lang="en-US" smtClean="0"/>
              <a:pPr/>
              <a:t>4/20/11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601E-0EC9-4E4C-BE85-81067F1A6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905F-CF13-4162-9B52-8702051D3A85}" type="datetimeFigureOut">
              <a:rPr lang="en-US" smtClean="0"/>
              <a:pPr/>
              <a:t>4/20/11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601E-0EC9-4E4C-BE85-81067F1A6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905F-CF13-4162-9B52-8702051D3A85}" type="datetimeFigureOut">
              <a:rPr lang="en-US" smtClean="0"/>
              <a:pPr/>
              <a:t>4/20/11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601E-0EC9-4E4C-BE85-81067F1A6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sto MT"/>
              </a:defRPr>
            </a:lvl1pPr>
          </a:lstStyle>
          <a:p>
            <a:fld id="{47D9905F-CF13-4162-9B52-8702051D3A85}" type="datetimeFigureOut">
              <a:rPr lang="en-US" smtClean="0"/>
              <a:pPr/>
              <a:t>4/20/11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sto M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sto MT"/>
              </a:defRPr>
            </a:lvl1pPr>
          </a:lstStyle>
          <a:p>
            <a:fld id="{B3CC601E-0EC9-4E4C-BE85-81067F1A65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sto M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sto M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sto M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sto M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sto M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sto M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90800" y="381000"/>
            <a:ext cx="41531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Calisto MT"/>
              </a:rPr>
              <a:t>Dendritic</a:t>
            </a:r>
            <a:r>
              <a:rPr lang="en-US" sz="3200" dirty="0" smtClean="0">
                <a:latin typeface="Calisto MT"/>
              </a:rPr>
              <a:t> computation</a:t>
            </a:r>
            <a:endParaRPr lang="en-US" sz="3200" dirty="0">
              <a:latin typeface="Calisto MT"/>
            </a:endParaRPr>
          </a:p>
        </p:txBody>
      </p:sp>
      <p:pic>
        <p:nvPicPr>
          <p:cNvPr id="8" name="Picture 7" descr="purkinje cel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52735"/>
            <a:ext cx="3743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sto MT"/>
              </a:rPr>
              <a:t>Properties of passive cables</a:t>
            </a:r>
            <a:endParaRPr lang="en-US" sz="2400" dirty="0">
              <a:latin typeface="Calisto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198120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  <a:sym typeface="Wingdings" pitchFamily="2" charset="2"/>
              </a:rPr>
              <a:t>  </a:t>
            </a:r>
            <a:r>
              <a:rPr lang="en-US" dirty="0" err="1" smtClean="0">
                <a:latin typeface="Calisto MT"/>
              </a:rPr>
              <a:t>Electrotonic</a:t>
            </a:r>
            <a:r>
              <a:rPr lang="en-US" dirty="0" smtClean="0">
                <a:latin typeface="Calisto MT"/>
              </a:rPr>
              <a:t> length</a:t>
            </a:r>
            <a:endParaRPr lang="en-US" dirty="0">
              <a:latin typeface="Calisto MT"/>
            </a:endParaRPr>
          </a:p>
        </p:txBody>
      </p: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4588" y="1828800"/>
            <a:ext cx="14956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524000" y="2819400"/>
            <a:ext cx="6934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  <a:sym typeface="Wingdings" pitchFamily="2" charset="2"/>
              </a:rPr>
              <a:t>  Current can escape through additional pathways: speeds up decay</a:t>
            </a:r>
            <a:endParaRPr lang="en-US" dirty="0">
              <a:latin typeface="Calisto MT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05000"/>
            <a:ext cx="614657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162800" y="632460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Johnson and Wu</a:t>
            </a:r>
            <a:endParaRPr lang="en-US" dirty="0">
              <a:latin typeface="Calisto MT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850" y="444500"/>
            <a:ext cx="23530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 smtClean="0">
                <a:latin typeface="Calisto MT"/>
                <a:ea typeface="Arial" charset="0"/>
                <a:cs typeface="Arial" charset="0"/>
              </a:rPr>
              <a:t>Voltage rise time</a:t>
            </a:r>
            <a:endParaRPr lang="en-US" sz="2400" dirty="0">
              <a:latin typeface="Calisto MT"/>
              <a:ea typeface="Arial" charset="0"/>
              <a:cs typeface="Arial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1459468"/>
            <a:ext cx="6934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  <a:sym typeface="Wingdings" pitchFamily="2" charset="2"/>
              </a:rPr>
              <a:t>  Current can escape through additional pathways: speeds up decay</a:t>
            </a:r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667879"/>
            <a:ext cx="6629400" cy="419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905000"/>
            <a:ext cx="48291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1066800"/>
            <a:ext cx="44481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153400" y="6324600"/>
            <a:ext cx="71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Koch</a:t>
            </a:r>
            <a:endParaRPr lang="en-US" dirty="0">
              <a:latin typeface="Calisto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57200"/>
            <a:ext cx="2439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sto MT"/>
              </a:rPr>
              <a:t>Imp</a:t>
            </a:r>
            <a:r>
              <a:rPr lang="en-US" sz="2400" dirty="0" smtClean="0">
                <a:latin typeface="Calisto MT"/>
              </a:rPr>
              <a:t>ulse </a:t>
            </a:r>
            <a:r>
              <a:rPr lang="en-US" sz="2400" dirty="0" smtClean="0">
                <a:latin typeface="Calisto MT"/>
              </a:rPr>
              <a:t>response</a:t>
            </a:r>
            <a:endParaRPr lang="en-US" sz="2400" dirty="0">
              <a:latin typeface="Calisto MT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96875" y="9207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028825"/>
            <a:ext cx="44481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4800" y="457200"/>
            <a:ext cx="3634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sto MT"/>
              </a:rPr>
              <a:t>General solution as a filter</a:t>
            </a:r>
            <a:endParaRPr lang="en-US" sz="2400" dirty="0">
              <a:latin typeface="Calisto MT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96875" y="9207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275" y="1181100"/>
            <a:ext cx="71723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/>
          <a:srcRect r="59364"/>
          <a:stretch>
            <a:fillRect/>
          </a:stretch>
        </p:blipFill>
        <p:spPr bwMode="auto">
          <a:xfrm>
            <a:off x="3933825" y="5686425"/>
            <a:ext cx="10953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905000" y="1866900"/>
            <a:ext cx="142876" cy="142876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sto MT"/>
            </a:endParaRPr>
          </a:p>
        </p:txBody>
      </p:sp>
      <p:sp>
        <p:nvSpPr>
          <p:cNvPr id="6" name="Oval 5"/>
          <p:cNvSpPr/>
          <p:nvPr/>
        </p:nvSpPr>
        <p:spPr>
          <a:xfrm>
            <a:off x="2438400" y="3848100"/>
            <a:ext cx="142876" cy="142876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sto MT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57600" y="4762500"/>
            <a:ext cx="142876" cy="142876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sto M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3850" y="444500"/>
            <a:ext cx="19621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 smtClean="0">
                <a:latin typeface="Calisto MT"/>
                <a:ea typeface="Arial" charset="0"/>
                <a:cs typeface="Arial" charset="0"/>
              </a:rPr>
              <a:t>Step response</a:t>
            </a:r>
            <a:endParaRPr lang="en-US" sz="2400" dirty="0">
              <a:latin typeface="Calisto MT"/>
              <a:ea typeface="Arial" charset="0"/>
              <a:cs typeface="Arial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198120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  <a:sym typeface="Wingdings" pitchFamily="2" charset="2"/>
              </a:rPr>
              <a:t>  </a:t>
            </a:r>
            <a:r>
              <a:rPr lang="en-US" dirty="0" err="1" smtClean="0">
                <a:latin typeface="Calisto MT"/>
              </a:rPr>
              <a:t>Electrotonic</a:t>
            </a:r>
            <a:r>
              <a:rPr lang="en-US" dirty="0" smtClean="0">
                <a:latin typeface="Calisto MT"/>
              </a:rPr>
              <a:t> length</a:t>
            </a:r>
            <a:endParaRPr lang="en-US" dirty="0">
              <a:latin typeface="Calisto MT"/>
            </a:endParaRPr>
          </a:p>
        </p:txBody>
      </p: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4588" y="1828800"/>
            <a:ext cx="14956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524000" y="2819400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  <a:sym typeface="Wingdings" pitchFamily="2" charset="2"/>
              </a:rPr>
              <a:t> Current can escape through additional pathways: speeds up decay</a:t>
            </a:r>
            <a:endParaRPr lang="en-US" dirty="0">
              <a:latin typeface="Calisto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5815" y="3581400"/>
            <a:ext cx="4211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  <a:sym typeface="Wingdings" pitchFamily="2" charset="2"/>
              </a:rPr>
              <a:t> Cable diameter affects input resistance</a:t>
            </a:r>
            <a:endParaRPr lang="en-US" dirty="0">
              <a:latin typeface="Calisto MT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7850" y="3419475"/>
            <a:ext cx="19621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12"/>
          <p:cNvGrpSpPr/>
          <p:nvPr/>
        </p:nvGrpSpPr>
        <p:grpSpPr>
          <a:xfrm>
            <a:off x="1905000" y="4419600"/>
            <a:ext cx="5715000" cy="2015811"/>
            <a:chOff x="2133600" y="4842189"/>
            <a:chExt cx="5715000" cy="2015811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33600" y="4842189"/>
              <a:ext cx="5715000" cy="2015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Rectangle 14"/>
            <p:cNvSpPr/>
            <p:nvPr/>
          </p:nvSpPr>
          <p:spPr>
            <a:xfrm>
              <a:off x="4572000" y="487680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sto MT"/>
              </a:endParaRPr>
            </a:p>
          </p:txBody>
        </p:sp>
      </p:grp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23850" y="444500"/>
            <a:ext cx="37434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 smtClean="0">
                <a:latin typeface="Calisto MT"/>
                <a:ea typeface="Arial" charset="0"/>
                <a:cs typeface="Arial" charset="0"/>
              </a:rPr>
              <a:t>Properties of passive cables</a:t>
            </a:r>
            <a:endParaRPr lang="en-US" sz="2400" dirty="0">
              <a:latin typeface="Calisto MT"/>
              <a:ea typeface="Arial" charset="0"/>
              <a:cs typeface="Arial" charset="0"/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198120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  <a:sym typeface="Wingdings" pitchFamily="2" charset="2"/>
              </a:rPr>
              <a:t>  </a:t>
            </a:r>
            <a:r>
              <a:rPr lang="en-US" dirty="0" err="1" smtClean="0">
                <a:latin typeface="Calisto MT"/>
              </a:rPr>
              <a:t>Electrotonic</a:t>
            </a:r>
            <a:r>
              <a:rPr lang="en-US" dirty="0" smtClean="0">
                <a:latin typeface="Calisto MT"/>
              </a:rPr>
              <a:t> length</a:t>
            </a:r>
            <a:endParaRPr lang="en-US" dirty="0">
              <a:latin typeface="Calisto MT"/>
            </a:endParaRPr>
          </a:p>
        </p:txBody>
      </p: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4588" y="1828800"/>
            <a:ext cx="14956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524000" y="2819400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  <a:sym typeface="Wingdings" pitchFamily="2" charset="2"/>
              </a:rPr>
              <a:t> Current can escape through additional pathways: speeds up decay</a:t>
            </a:r>
            <a:endParaRPr lang="en-US" dirty="0">
              <a:latin typeface="Calisto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5815" y="3581400"/>
            <a:ext cx="4211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  <a:sym typeface="Wingdings" pitchFamily="2" charset="2"/>
              </a:rPr>
              <a:t> Cable diameter affects input resistance</a:t>
            </a:r>
            <a:endParaRPr lang="en-US" dirty="0">
              <a:latin typeface="Calisto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5815" y="4355068"/>
            <a:ext cx="4744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  <a:sym typeface="Wingdings" pitchFamily="2" charset="2"/>
              </a:rPr>
              <a:t> Cable diameter affects transmission velocity</a:t>
            </a:r>
            <a:endParaRPr lang="en-US" dirty="0">
              <a:latin typeface="Calisto MT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7850" y="3419475"/>
            <a:ext cx="19621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23850" y="444500"/>
            <a:ext cx="37434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 smtClean="0">
                <a:latin typeface="Calisto MT"/>
                <a:ea typeface="Arial" charset="0"/>
                <a:cs typeface="Arial" charset="0"/>
              </a:rPr>
              <a:t>Properties of passive cables</a:t>
            </a:r>
            <a:endParaRPr lang="en-US" sz="2400" dirty="0">
              <a:latin typeface="Calisto MT"/>
              <a:ea typeface="Arial" charset="0"/>
              <a:cs typeface="Arial" charset="0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275" y="1181100"/>
            <a:ext cx="71723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5686425"/>
            <a:ext cx="26955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905000" y="1866900"/>
            <a:ext cx="142876" cy="142876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sto MT"/>
            </a:endParaRPr>
          </a:p>
        </p:txBody>
      </p:sp>
      <p:sp>
        <p:nvSpPr>
          <p:cNvPr id="6" name="Oval 5"/>
          <p:cNvSpPr/>
          <p:nvPr/>
        </p:nvSpPr>
        <p:spPr>
          <a:xfrm>
            <a:off x="2438400" y="3848100"/>
            <a:ext cx="142876" cy="142876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sto MT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57600" y="4762500"/>
            <a:ext cx="142876" cy="142876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sto M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3850" y="444500"/>
            <a:ext cx="19621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 smtClean="0">
                <a:latin typeface="Calisto MT"/>
                <a:ea typeface="Arial" charset="0"/>
                <a:cs typeface="Arial" charset="0"/>
              </a:rPr>
              <a:t>Step response</a:t>
            </a:r>
            <a:endParaRPr lang="en-US" sz="2400" dirty="0">
              <a:latin typeface="Calisto MT"/>
              <a:ea typeface="Arial" charset="0"/>
              <a:cs typeface="Arial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275" y="1181100"/>
            <a:ext cx="71723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5686425"/>
            <a:ext cx="26955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905000" y="1866900"/>
            <a:ext cx="142876" cy="142876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sto MT"/>
            </a:endParaRPr>
          </a:p>
        </p:txBody>
      </p:sp>
      <p:sp>
        <p:nvSpPr>
          <p:cNvPr id="6" name="Oval 5"/>
          <p:cNvSpPr/>
          <p:nvPr/>
        </p:nvSpPr>
        <p:spPr>
          <a:xfrm>
            <a:off x="2438400" y="3848100"/>
            <a:ext cx="142876" cy="142876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sto MT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57600" y="4762500"/>
            <a:ext cx="142876" cy="142876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sto M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3850" y="444500"/>
            <a:ext cx="19621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 smtClean="0">
                <a:latin typeface="Calisto MT"/>
                <a:ea typeface="Arial" charset="0"/>
                <a:cs typeface="Arial" charset="0"/>
              </a:rPr>
              <a:t>Step response</a:t>
            </a:r>
            <a:endParaRPr lang="en-US" sz="2400" dirty="0">
              <a:latin typeface="Calisto MT"/>
              <a:ea typeface="Arial" charset="0"/>
              <a:cs typeface="Arial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3850" y="444500"/>
            <a:ext cx="18882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 smtClean="0">
                <a:latin typeface="Calisto MT"/>
                <a:ea typeface="Arial" charset="0"/>
                <a:cs typeface="Arial" charset="0"/>
              </a:rPr>
              <a:t>Other factors</a:t>
            </a:r>
            <a:endParaRPr lang="en-US" sz="2400" dirty="0">
              <a:latin typeface="Calisto MT"/>
              <a:ea typeface="Arial" charset="0"/>
              <a:cs typeface="Arial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2209800"/>
            <a:ext cx="18975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sto MT"/>
              </a:rPr>
              <a:t>Finite cables</a:t>
            </a:r>
          </a:p>
          <a:p>
            <a:endParaRPr lang="en-US" sz="2000" dirty="0" smtClean="0">
              <a:latin typeface="Calisto MT"/>
            </a:endParaRPr>
          </a:p>
          <a:p>
            <a:r>
              <a:rPr lang="en-US" sz="2000" dirty="0" smtClean="0">
                <a:latin typeface="Calisto MT"/>
              </a:rPr>
              <a:t>Active channels</a:t>
            </a:r>
            <a:endParaRPr lang="en-US" sz="2000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neuron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2050" y="1447800"/>
            <a:ext cx="3943350" cy="5181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273465" y="2895600"/>
            <a:ext cx="4198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sto MT"/>
              </a:rPr>
              <a:t>Passive contributions to computation</a:t>
            </a:r>
            <a:endParaRPr lang="en-US" sz="2000" dirty="0">
              <a:latin typeface="Calisto M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60958" y="3516868"/>
            <a:ext cx="411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sto MT"/>
              </a:rPr>
              <a:t>Active contributions to computation</a:t>
            </a:r>
            <a:endParaRPr lang="en-US" sz="2000" dirty="0">
              <a:latin typeface="Calisto M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6265" y="2286000"/>
            <a:ext cx="4272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sto MT"/>
              </a:rPr>
              <a:t>Dendrites as computational elements:</a:t>
            </a:r>
            <a:endParaRPr lang="en-US" sz="2000" dirty="0">
              <a:latin typeface="Calisto M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48966" y="4114800"/>
            <a:ext cx="1253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sto MT"/>
              </a:rPr>
              <a:t>Examples</a:t>
            </a:r>
            <a:endParaRPr lang="en-US" sz="2000" dirty="0">
              <a:latin typeface="Calisto MT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3850" y="444500"/>
            <a:ext cx="31609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 err="1" smtClean="0">
                <a:latin typeface="Calisto MT"/>
                <a:ea typeface="Arial" charset="0"/>
                <a:cs typeface="Arial" charset="0"/>
              </a:rPr>
              <a:t>Dendritic</a:t>
            </a:r>
            <a:r>
              <a:rPr lang="en-US" sz="2400" dirty="0" smtClean="0">
                <a:latin typeface="Calisto MT"/>
                <a:ea typeface="Arial" charset="0"/>
                <a:cs typeface="Arial" charset="0"/>
              </a:rPr>
              <a:t> computation</a:t>
            </a:r>
            <a:endParaRPr lang="en-US" sz="2400" dirty="0">
              <a:latin typeface="Calisto MT"/>
              <a:ea typeface="Arial" charset="0"/>
              <a:cs typeface="Arial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3850" y="444500"/>
            <a:ext cx="16200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 err="1" smtClean="0">
                <a:latin typeface="Calisto MT"/>
                <a:ea typeface="Arial" charset="0"/>
                <a:cs typeface="Arial" charset="0"/>
              </a:rPr>
              <a:t>Rall</a:t>
            </a:r>
            <a:r>
              <a:rPr lang="en-US" sz="2400" dirty="0" smtClean="0">
                <a:latin typeface="Calisto MT"/>
                <a:ea typeface="Arial" charset="0"/>
                <a:cs typeface="Arial" charset="0"/>
              </a:rPr>
              <a:t> model</a:t>
            </a:r>
            <a:endParaRPr lang="en-US" sz="2400" dirty="0">
              <a:latin typeface="Calisto MT"/>
              <a:ea typeface="Arial" charset="0"/>
              <a:cs typeface="Arial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  <p:pic>
        <p:nvPicPr>
          <p:cNvPr id="6" name="Picture 5" descr="rall mod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4864100" cy="47789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752600"/>
            <a:ext cx="251930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791200" y="3429000"/>
            <a:ext cx="289491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Impedance matching:</a:t>
            </a:r>
          </a:p>
          <a:p>
            <a:endParaRPr lang="en-US" dirty="0" smtClean="0"/>
          </a:p>
          <a:p>
            <a:r>
              <a:rPr lang="en-US" dirty="0" smtClean="0"/>
              <a:t>If a</a:t>
            </a:r>
            <a:r>
              <a:rPr lang="en-US" baseline="30000" dirty="0" smtClean="0"/>
              <a:t>3/2</a:t>
            </a:r>
            <a:r>
              <a:rPr lang="en-US" dirty="0" smtClean="0"/>
              <a:t> = d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3/2</a:t>
            </a:r>
            <a:r>
              <a:rPr lang="en-US" dirty="0" smtClean="0"/>
              <a:t> + d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3</a:t>
            </a:r>
            <a:r>
              <a:rPr lang="en-US" baseline="30000" dirty="0" smtClean="0"/>
              <a:t>/2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collapse to an equivalent</a:t>
            </a:r>
          </a:p>
          <a:p>
            <a:r>
              <a:rPr lang="en-US" dirty="0" smtClean="0"/>
              <a:t>c</a:t>
            </a:r>
            <a:r>
              <a:rPr lang="en-US" dirty="0" smtClean="0"/>
              <a:t>ylinder with length given</a:t>
            </a:r>
          </a:p>
          <a:p>
            <a:r>
              <a:rPr lang="en-US" dirty="0" smtClean="0"/>
              <a:t>b</a:t>
            </a:r>
            <a:r>
              <a:rPr lang="en-US" dirty="0" smtClean="0"/>
              <a:t>y </a:t>
            </a:r>
            <a:r>
              <a:rPr lang="en-US" dirty="0" err="1" smtClean="0"/>
              <a:t>electrotonic</a:t>
            </a:r>
            <a:r>
              <a:rPr lang="en-US" dirty="0" smtClean="0"/>
              <a:t> length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3850" y="444500"/>
            <a:ext cx="28590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 smtClean="0">
                <a:latin typeface="Calisto MT"/>
                <a:ea typeface="Arial" charset="0"/>
                <a:cs typeface="Arial" charset="0"/>
              </a:rPr>
              <a:t>Active </a:t>
            </a:r>
            <a:r>
              <a:rPr lang="en-US" sz="2400" dirty="0" err="1" smtClean="0">
                <a:latin typeface="Calisto MT"/>
                <a:ea typeface="Arial" charset="0"/>
                <a:cs typeface="Arial" charset="0"/>
              </a:rPr>
              <a:t>conductances</a:t>
            </a:r>
            <a:endParaRPr lang="en-US" sz="2400" dirty="0">
              <a:latin typeface="Calisto MT"/>
              <a:ea typeface="Arial" charset="0"/>
              <a:cs typeface="Arial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362200"/>
            <a:ext cx="64043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alisto MT"/>
              </a:rPr>
              <a:t>New cable equation for each </a:t>
            </a:r>
            <a:r>
              <a:rPr lang="en-US" sz="2200" dirty="0" err="1" smtClean="0">
                <a:latin typeface="Calisto MT"/>
              </a:rPr>
              <a:t>dendritic</a:t>
            </a:r>
            <a:r>
              <a:rPr lang="en-US" sz="2200" dirty="0" smtClean="0">
                <a:latin typeface="Calisto MT"/>
              </a:rPr>
              <a:t> compartment</a:t>
            </a:r>
            <a:endParaRPr lang="en-US" sz="2200" dirty="0">
              <a:latin typeface="Calisto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3850" y="444500"/>
            <a:ext cx="85533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 smtClean="0">
                <a:latin typeface="Calisto MT"/>
                <a:ea typeface="Arial" charset="0"/>
                <a:cs typeface="Arial" charset="0"/>
              </a:rPr>
              <a:t>Who’ll be my </a:t>
            </a:r>
            <a:r>
              <a:rPr lang="en-US" sz="2400" dirty="0" err="1" smtClean="0">
                <a:latin typeface="Calisto MT"/>
                <a:ea typeface="Arial" charset="0"/>
                <a:cs typeface="Arial" charset="0"/>
              </a:rPr>
              <a:t>Rall</a:t>
            </a:r>
            <a:r>
              <a:rPr lang="en-US" sz="2400" dirty="0" smtClean="0">
                <a:latin typeface="Calisto MT"/>
                <a:ea typeface="Arial" charset="0"/>
                <a:cs typeface="Arial" charset="0"/>
              </a:rPr>
              <a:t> model, now that my </a:t>
            </a:r>
            <a:r>
              <a:rPr lang="en-US" sz="2400" dirty="0" err="1" smtClean="0">
                <a:latin typeface="Calisto MT"/>
                <a:ea typeface="Arial" charset="0"/>
                <a:cs typeface="Arial" charset="0"/>
              </a:rPr>
              <a:t>Rall</a:t>
            </a:r>
            <a:r>
              <a:rPr lang="en-US" sz="2400" dirty="0" smtClean="0">
                <a:latin typeface="Calisto MT"/>
                <a:ea typeface="Arial" charset="0"/>
                <a:cs typeface="Arial" charset="0"/>
              </a:rPr>
              <a:t> model is gone, gone</a:t>
            </a:r>
            <a:endParaRPr lang="en-US" sz="2400" dirty="0">
              <a:latin typeface="Calisto MT"/>
              <a:ea typeface="Arial" charset="0"/>
              <a:cs typeface="Arial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  <p:pic>
        <p:nvPicPr>
          <p:cNvPr id="6" name="Picture 5" descr="compartmental mod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225" y="1099348"/>
            <a:ext cx="6051550" cy="55300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39000" y="6488668"/>
            <a:ext cx="185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Genesis, NEURON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609600"/>
            <a:ext cx="39082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sto MT"/>
              </a:rPr>
              <a:t>Passive computations</a:t>
            </a:r>
            <a:endParaRPr lang="en-US" sz="3200" dirty="0">
              <a:latin typeface="Calisto M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719137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77000" y="6336268"/>
            <a:ext cx="2819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London and Hausser, 2005</a:t>
            </a:r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yramidal ce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57400"/>
            <a:ext cx="3474028" cy="449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1600200"/>
            <a:ext cx="1881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sto MT"/>
              </a:rPr>
              <a:t>Linear filtering:</a:t>
            </a:r>
            <a:endParaRPr lang="en-US" sz="2000" dirty="0">
              <a:latin typeface="Calisto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2438400"/>
            <a:ext cx="525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  <a:sym typeface="Wingdings" pitchFamily="2" charset="2"/>
              </a:rPr>
              <a:t> </a:t>
            </a:r>
            <a:r>
              <a:rPr lang="en-US" dirty="0" smtClean="0">
                <a:latin typeface="Calisto MT"/>
              </a:rPr>
              <a:t>Inputs from dendrites are broadened and delayed</a:t>
            </a:r>
            <a:endParaRPr lang="en-US" dirty="0">
              <a:latin typeface="Calisto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7297" y="3124200"/>
            <a:ext cx="5532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  <a:sym typeface="Wingdings" pitchFamily="2" charset="2"/>
              </a:rPr>
              <a:t> </a:t>
            </a:r>
            <a:r>
              <a:rPr lang="en-US" dirty="0" smtClean="0">
                <a:latin typeface="Calisto MT"/>
              </a:rPr>
              <a:t>Alters summation properties.. </a:t>
            </a:r>
          </a:p>
          <a:p>
            <a:r>
              <a:rPr lang="en-US" dirty="0">
                <a:latin typeface="Calisto MT"/>
              </a:rPr>
              <a:t>	</a:t>
            </a:r>
            <a:r>
              <a:rPr lang="en-US" dirty="0" smtClean="0">
                <a:latin typeface="Calisto MT"/>
              </a:rPr>
              <a:t>coincidence detection to temporal integration</a:t>
            </a:r>
            <a:endParaRPr lang="en-US" dirty="0">
              <a:latin typeface="Calisto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4419600"/>
            <a:ext cx="2557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  <a:sym typeface="Wingdings" pitchFamily="2" charset="2"/>
              </a:rPr>
              <a:t> </a:t>
            </a:r>
            <a:r>
              <a:rPr lang="en-US" dirty="0" smtClean="0">
                <a:latin typeface="Calisto MT"/>
              </a:rPr>
              <a:t>Segregation of inputs</a:t>
            </a:r>
            <a:endParaRPr lang="en-US" dirty="0">
              <a:latin typeface="Calisto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4953000"/>
            <a:ext cx="43898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  <a:sym typeface="Wingdings" pitchFamily="2" charset="2"/>
              </a:rPr>
              <a:t> </a:t>
            </a:r>
            <a:r>
              <a:rPr lang="en-US" dirty="0" smtClean="0">
                <a:latin typeface="Calisto MT"/>
              </a:rPr>
              <a:t>Nonlinear interactions within a dendrite</a:t>
            </a:r>
          </a:p>
          <a:p>
            <a:r>
              <a:rPr lang="en-US" dirty="0">
                <a:latin typeface="Calisto MT"/>
              </a:rPr>
              <a:t>	</a:t>
            </a:r>
            <a:r>
              <a:rPr lang="en-US" dirty="0" smtClean="0">
                <a:latin typeface="Calisto MT"/>
              </a:rPr>
              <a:t>-- </a:t>
            </a:r>
            <a:r>
              <a:rPr lang="en-US" dirty="0" err="1" smtClean="0">
                <a:latin typeface="Calisto MT"/>
              </a:rPr>
              <a:t>sublinear</a:t>
            </a:r>
            <a:r>
              <a:rPr lang="en-US" dirty="0" smtClean="0">
                <a:latin typeface="Calisto MT"/>
              </a:rPr>
              <a:t> summation</a:t>
            </a:r>
          </a:p>
          <a:p>
            <a:r>
              <a:rPr lang="en-US" dirty="0">
                <a:latin typeface="Calisto MT"/>
              </a:rPr>
              <a:t>	</a:t>
            </a:r>
            <a:r>
              <a:rPr lang="en-US" dirty="0" smtClean="0">
                <a:latin typeface="Calisto MT"/>
              </a:rPr>
              <a:t>-- shunting inhibition</a:t>
            </a:r>
            <a:endParaRPr lang="en-US" dirty="0">
              <a:latin typeface="Calisto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3886200"/>
            <a:ext cx="15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  <a:sym typeface="Wingdings" pitchFamily="2" charset="2"/>
              </a:rPr>
              <a:t> </a:t>
            </a:r>
            <a:r>
              <a:rPr lang="en-US" dirty="0" smtClean="0">
                <a:latin typeface="Calisto MT"/>
              </a:rPr>
              <a:t>Delay lines</a:t>
            </a:r>
            <a:endParaRPr lang="en-US" dirty="0">
              <a:latin typeface="Calisto M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6107668"/>
            <a:ext cx="3103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  <a:sym typeface="Wingdings" pitchFamily="2" charset="2"/>
              </a:rPr>
              <a:t> </a:t>
            </a:r>
            <a:r>
              <a:rPr lang="en-US" dirty="0" err="1" smtClean="0">
                <a:latin typeface="Calisto MT"/>
              </a:rPr>
              <a:t>Dendritic</a:t>
            </a:r>
            <a:r>
              <a:rPr lang="en-US" dirty="0" smtClean="0">
                <a:latin typeface="Calisto MT"/>
              </a:rPr>
              <a:t> inputs “</a:t>
            </a:r>
            <a:r>
              <a:rPr lang="en-US" dirty="0" err="1" smtClean="0">
                <a:latin typeface="Calisto MT"/>
              </a:rPr>
              <a:t>labelled</a:t>
            </a:r>
            <a:r>
              <a:rPr lang="en-US" dirty="0" smtClean="0">
                <a:latin typeface="Calisto MT"/>
              </a:rPr>
              <a:t>”</a:t>
            </a:r>
            <a:endParaRPr lang="en-US" dirty="0">
              <a:latin typeface="Calisto MT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23850" y="444500"/>
            <a:ext cx="29773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 smtClean="0">
                <a:latin typeface="Calisto MT"/>
                <a:ea typeface="Arial" charset="0"/>
                <a:cs typeface="Arial" charset="0"/>
              </a:rPr>
              <a:t>Passive computations</a:t>
            </a:r>
            <a:endParaRPr lang="en-US" sz="2400" dirty="0">
              <a:latin typeface="Calisto MT"/>
              <a:ea typeface="Arial" charset="0"/>
              <a:cs typeface="Arial" charset="0"/>
            </a:endParaRP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 t="16587" r="49303"/>
          <a:stretch>
            <a:fillRect/>
          </a:stretch>
        </p:blipFill>
        <p:spPr bwMode="auto">
          <a:xfrm>
            <a:off x="-152400" y="1905000"/>
            <a:ext cx="4387850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629400" y="632460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Spain; </a:t>
            </a:r>
            <a:r>
              <a:rPr lang="en-US" dirty="0" err="1" smtClean="0">
                <a:latin typeface="Calisto MT"/>
              </a:rPr>
              <a:t>Scholarpedia</a:t>
            </a:r>
            <a:endParaRPr lang="en-US" dirty="0">
              <a:latin typeface="Calisto MT"/>
            </a:endParaRPr>
          </a:p>
        </p:txBody>
      </p:sp>
      <p:pic>
        <p:nvPicPr>
          <p:cNvPr id="5" name="Picture 4" descr="733px-JeffressFig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601" y="1295702"/>
            <a:ext cx="4467999" cy="3657298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850" y="444500"/>
            <a:ext cx="5574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 smtClean="0">
                <a:latin typeface="Calisto MT"/>
                <a:ea typeface="Arial" charset="0"/>
                <a:cs typeface="Arial" charset="0"/>
              </a:rPr>
              <a:t>Delay lines: the sound localization circuit</a:t>
            </a:r>
            <a:endParaRPr lang="en-US" sz="2400" dirty="0">
              <a:latin typeface="Calisto MT"/>
              <a:ea typeface="Arial" charset="0"/>
              <a:cs typeface="Arial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609600"/>
            <a:ext cx="39082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sto MT"/>
              </a:rPr>
              <a:t>Passive computations</a:t>
            </a:r>
            <a:endParaRPr lang="en-US" sz="3200" dirty="0">
              <a:latin typeface="Calisto M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719137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77000" y="6336268"/>
            <a:ext cx="2819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London and Hausser, 2005</a:t>
            </a:r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447800"/>
            <a:ext cx="6249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Mechanisms to deal with the distance dependence of PSP size </a:t>
            </a:r>
            <a:endParaRPr lang="en-US" dirty="0">
              <a:latin typeface="Calisto 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057400"/>
            <a:ext cx="6494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 dirty="0" smtClean="0">
                <a:latin typeface="Calisto MT"/>
                <a:sym typeface="Wingdings" pitchFamily="2" charset="2"/>
              </a:rPr>
              <a:t> </a:t>
            </a:r>
            <a:r>
              <a:rPr lang="en-US" dirty="0" err="1" smtClean="0">
                <a:latin typeface="Calisto MT"/>
                <a:sym typeface="Wingdings" pitchFamily="2" charset="2"/>
              </a:rPr>
              <a:t>Subthreshold</a:t>
            </a:r>
            <a:r>
              <a:rPr lang="en-US" dirty="0" smtClean="0">
                <a:latin typeface="Calisto MT"/>
                <a:sym typeface="Wingdings" pitchFamily="2" charset="2"/>
              </a:rPr>
              <a:t> boosting: inward currents with reversal near rest</a:t>
            </a:r>
          </a:p>
          <a:p>
            <a:pPr lvl="1"/>
            <a:r>
              <a:rPr lang="en-US" dirty="0" err="1" smtClean="0">
                <a:latin typeface="Calisto MT"/>
                <a:sym typeface="Wingdings" pitchFamily="2" charset="2"/>
              </a:rPr>
              <a:t>Eg</a:t>
            </a:r>
            <a:r>
              <a:rPr lang="en-US" dirty="0" smtClean="0">
                <a:latin typeface="Calisto MT"/>
                <a:sym typeface="Wingdings" pitchFamily="2" charset="2"/>
              </a:rPr>
              <a:t> persistent Na</a:t>
            </a:r>
            <a:r>
              <a:rPr lang="en-US" baseline="30000" dirty="0" smtClean="0">
                <a:latin typeface="Calisto MT"/>
                <a:sym typeface="Wingdings" pitchFamily="2" charset="2"/>
              </a:rPr>
              <a:t>+</a:t>
            </a:r>
            <a:endParaRPr lang="en-US" baseline="30000" dirty="0">
              <a:latin typeface="Calisto M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304800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 dirty="0" smtClean="0">
                <a:latin typeface="Calisto MT"/>
                <a:sym typeface="Wingdings" pitchFamily="2" charset="2"/>
              </a:rPr>
              <a:t> Synaptic scaling</a:t>
            </a:r>
            <a:endParaRPr lang="en-US" baseline="30000" dirty="0">
              <a:latin typeface="Calisto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3745468"/>
            <a:ext cx="31126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 dirty="0" smtClean="0">
                <a:latin typeface="Calisto MT"/>
                <a:sym typeface="Wingdings" pitchFamily="2" charset="2"/>
              </a:rPr>
              <a:t> </a:t>
            </a:r>
            <a:r>
              <a:rPr lang="en-US" dirty="0" err="1" smtClean="0">
                <a:latin typeface="Calisto MT"/>
                <a:sym typeface="Wingdings" pitchFamily="2" charset="2"/>
              </a:rPr>
              <a:t>Dendritic</a:t>
            </a:r>
            <a:r>
              <a:rPr lang="en-US" dirty="0" smtClean="0">
                <a:latin typeface="Calisto MT"/>
                <a:sym typeface="Wingdings" pitchFamily="2" charset="2"/>
              </a:rPr>
              <a:t> spikes</a:t>
            </a:r>
          </a:p>
          <a:p>
            <a:pPr lvl="1"/>
            <a:r>
              <a:rPr lang="en-US" dirty="0" smtClean="0">
                <a:latin typeface="Calisto MT"/>
                <a:sym typeface="Wingdings" pitchFamily="2" charset="2"/>
              </a:rPr>
              <a:t>Na</a:t>
            </a:r>
            <a:r>
              <a:rPr lang="en-US" baseline="30000" dirty="0" smtClean="0">
                <a:latin typeface="Calisto MT"/>
                <a:sym typeface="Wingdings" pitchFamily="2" charset="2"/>
              </a:rPr>
              <a:t>+</a:t>
            </a:r>
            <a:r>
              <a:rPr lang="en-US" dirty="0" smtClean="0">
                <a:latin typeface="Calisto MT"/>
                <a:sym typeface="Wingdings" pitchFamily="2" charset="2"/>
              </a:rPr>
              <a:t>, Ca</a:t>
            </a:r>
            <a:r>
              <a:rPr lang="en-US" baseline="30000" dirty="0" smtClean="0">
                <a:latin typeface="Calisto MT"/>
                <a:sym typeface="Wingdings" pitchFamily="2" charset="2"/>
              </a:rPr>
              <a:t>2+</a:t>
            </a:r>
            <a:r>
              <a:rPr lang="en-US" dirty="0" smtClean="0">
                <a:latin typeface="Calisto MT"/>
                <a:sym typeface="Wingdings" pitchFamily="2" charset="2"/>
              </a:rPr>
              <a:t> and NMDA</a:t>
            </a:r>
          </a:p>
          <a:p>
            <a:pPr lvl="1"/>
            <a:r>
              <a:rPr lang="en-US" dirty="0" err="1" smtClean="0">
                <a:latin typeface="Calisto MT"/>
                <a:sym typeface="Wingdings" pitchFamily="2" charset="2"/>
              </a:rPr>
              <a:t>Dendritic</a:t>
            </a:r>
            <a:r>
              <a:rPr lang="en-US" dirty="0" smtClean="0">
                <a:latin typeface="Calisto MT"/>
                <a:sym typeface="Wingdings" pitchFamily="2" charset="2"/>
              </a:rPr>
              <a:t> branches as  </a:t>
            </a:r>
          </a:p>
          <a:p>
            <a:pPr lvl="1"/>
            <a:r>
              <a:rPr lang="en-US" dirty="0">
                <a:latin typeface="Calisto MT"/>
                <a:sym typeface="Wingdings" pitchFamily="2" charset="2"/>
              </a:rPr>
              <a:t>m</a:t>
            </a:r>
            <a:r>
              <a:rPr lang="en-US" dirty="0" smtClean="0">
                <a:latin typeface="Calisto MT"/>
                <a:sym typeface="Wingdings" pitchFamily="2" charset="2"/>
              </a:rPr>
              <a:t>ini computational units</a:t>
            </a:r>
          </a:p>
          <a:p>
            <a:pPr lvl="1">
              <a:buFont typeface="Wingdings" pitchFamily="2" charset="2"/>
              <a:buChar char="à"/>
            </a:pPr>
            <a:endParaRPr lang="en-US" baseline="30000" dirty="0">
              <a:latin typeface="Calisto M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971800"/>
            <a:ext cx="18954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981200" y="5124271"/>
            <a:ext cx="58904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 dirty="0" smtClean="0">
                <a:latin typeface="Calisto MT"/>
                <a:sym typeface="Wingdings" pitchFamily="2" charset="2"/>
              </a:rPr>
              <a:t> </a:t>
            </a:r>
            <a:r>
              <a:rPr lang="en-US" dirty="0" err="1" smtClean="0">
                <a:latin typeface="Calisto MT"/>
                <a:sym typeface="Wingdings" pitchFamily="2" charset="2"/>
              </a:rPr>
              <a:t>backpropagation</a:t>
            </a:r>
            <a:r>
              <a:rPr lang="en-US" dirty="0" smtClean="0">
                <a:latin typeface="Calisto MT"/>
                <a:sym typeface="Wingdings" pitchFamily="2" charset="2"/>
              </a:rPr>
              <a:t>:</a:t>
            </a:r>
          </a:p>
          <a:p>
            <a:pPr lvl="1"/>
            <a:r>
              <a:rPr lang="en-US" dirty="0" smtClean="0">
                <a:latin typeface="Calisto MT"/>
                <a:sym typeface="Wingdings" pitchFamily="2" charset="2"/>
              </a:rPr>
              <a:t> </a:t>
            </a:r>
            <a:r>
              <a:rPr lang="en-US" dirty="0">
                <a:latin typeface="Calisto MT"/>
                <a:sym typeface="Wingdings" pitchFamily="2" charset="2"/>
              </a:rPr>
              <a:t>f</a:t>
            </a:r>
            <a:r>
              <a:rPr lang="en-US" dirty="0" smtClean="0">
                <a:latin typeface="Calisto MT"/>
                <a:sym typeface="Wingdings" pitchFamily="2" charset="2"/>
              </a:rPr>
              <a:t>eedback circuit</a:t>
            </a:r>
          </a:p>
          <a:p>
            <a:pPr lvl="1"/>
            <a:r>
              <a:rPr lang="en-US" dirty="0" smtClean="0">
                <a:latin typeface="Calisto MT"/>
                <a:sym typeface="Wingdings" pitchFamily="2" charset="2"/>
              </a:rPr>
              <a:t> </a:t>
            </a:r>
            <a:r>
              <a:rPr lang="en-US" dirty="0" err="1" smtClean="0">
                <a:latin typeface="Calisto MT"/>
                <a:sym typeface="Wingdings" pitchFamily="2" charset="2"/>
              </a:rPr>
              <a:t>Hebbian</a:t>
            </a:r>
            <a:r>
              <a:rPr lang="en-US" dirty="0" smtClean="0">
                <a:latin typeface="Calisto MT"/>
                <a:sym typeface="Wingdings" pitchFamily="2" charset="2"/>
              </a:rPr>
              <a:t> learning through</a:t>
            </a:r>
          </a:p>
          <a:p>
            <a:pPr lvl="1"/>
            <a:r>
              <a:rPr lang="en-US" dirty="0" err="1">
                <a:latin typeface="Calisto MT"/>
                <a:sym typeface="Wingdings" pitchFamily="2" charset="2"/>
              </a:rPr>
              <a:t>s</a:t>
            </a:r>
            <a:r>
              <a:rPr lang="en-US" dirty="0" err="1" smtClean="0">
                <a:latin typeface="Calisto MT"/>
                <a:sym typeface="Wingdings" pitchFamily="2" charset="2"/>
              </a:rPr>
              <a:t>upralinear</a:t>
            </a:r>
            <a:r>
              <a:rPr lang="en-US" dirty="0" smtClean="0">
                <a:latin typeface="Calisto MT"/>
                <a:sym typeface="Wingdings" pitchFamily="2" charset="2"/>
              </a:rPr>
              <a:t> interaction of </a:t>
            </a:r>
            <a:r>
              <a:rPr lang="en-US" dirty="0" err="1" smtClean="0">
                <a:latin typeface="Calisto MT"/>
                <a:sym typeface="Wingdings" pitchFamily="2" charset="2"/>
              </a:rPr>
              <a:t>backprop</a:t>
            </a:r>
            <a:r>
              <a:rPr lang="en-US" dirty="0" smtClean="0">
                <a:latin typeface="Calisto MT"/>
                <a:sym typeface="Wingdings" pitchFamily="2" charset="2"/>
              </a:rPr>
              <a:t> spikes with inputs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3850" y="444500"/>
            <a:ext cx="2291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 smtClean="0">
                <a:latin typeface="Calisto MT"/>
                <a:ea typeface="Arial" charset="0"/>
                <a:cs typeface="Arial" charset="0"/>
              </a:rPr>
              <a:t>Active dendrites</a:t>
            </a:r>
            <a:endParaRPr lang="en-US" sz="2400" dirty="0">
              <a:latin typeface="Calisto MT"/>
              <a:ea typeface="Arial" charset="0"/>
              <a:cs typeface="Arial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2735"/>
            <a:ext cx="4090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sto MT"/>
              </a:rPr>
              <a:t>Segregation and amplification</a:t>
            </a:r>
            <a:endParaRPr lang="en-US" sz="2400" dirty="0">
              <a:latin typeface="Calisto MT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914400"/>
            <a:ext cx="350855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47800"/>
            <a:ext cx="387667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2735"/>
            <a:ext cx="4090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sto MT"/>
              </a:rPr>
              <a:t>Segregation and amplification</a:t>
            </a:r>
            <a:endParaRPr lang="en-US" sz="2400" dirty="0">
              <a:latin typeface="Calisto MT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37242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447800"/>
            <a:ext cx="37242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76600" y="2060575"/>
            <a:ext cx="1800225" cy="1800225"/>
            <a:chOff x="2064" y="1525"/>
            <a:chExt cx="1134" cy="1134"/>
          </a:xfrm>
        </p:grpSpPr>
        <p:sp>
          <p:nvSpPr>
            <p:cNvPr id="12293" name="Oval 5"/>
            <p:cNvSpPr>
              <a:spLocks noChangeArrowheads="1"/>
            </p:cNvSpPr>
            <p:nvPr/>
          </p:nvSpPr>
          <p:spPr bwMode="auto">
            <a:xfrm>
              <a:off x="2064" y="1525"/>
              <a:ext cx="1134" cy="113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sto MT"/>
              </a:endParaRPr>
            </a:p>
          </p:txBody>
        </p: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 flipV="1">
              <a:off x="2653" y="1706"/>
              <a:ext cx="363" cy="409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sto MT"/>
              </a:endParaRPr>
            </a:p>
          </p:txBody>
        </p:sp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>
              <a:off x="2684" y="1706"/>
              <a:ext cx="19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 smtClean="0">
                  <a:latin typeface="Calisto MT"/>
                </a:rPr>
                <a:t>r</a:t>
              </a:r>
              <a:endParaRPr lang="en-US" dirty="0">
                <a:latin typeface="Calisto MT"/>
              </a:endParaRPr>
            </a:p>
          </p:txBody>
        </p:sp>
      </p:grp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563938" y="4365625"/>
            <a:ext cx="13094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latin typeface="Calisto MT"/>
              </a:rPr>
              <a:t>V</a:t>
            </a:r>
            <a:r>
              <a:rPr lang="en-US" baseline="-25000" dirty="0" err="1">
                <a:latin typeface="Calisto MT"/>
              </a:rPr>
              <a:t>m</a:t>
            </a:r>
            <a:r>
              <a:rPr lang="en-US" dirty="0">
                <a:latin typeface="Calisto MT"/>
              </a:rPr>
              <a:t> = </a:t>
            </a:r>
            <a:r>
              <a:rPr lang="en-US" dirty="0" err="1">
                <a:latin typeface="Calisto MT"/>
              </a:rPr>
              <a:t>I</a:t>
            </a:r>
            <a:r>
              <a:rPr lang="en-US" baseline="-25000" dirty="0" err="1">
                <a:latin typeface="Calisto MT"/>
              </a:rPr>
              <a:t>m</a:t>
            </a:r>
            <a:r>
              <a:rPr lang="en-US" dirty="0">
                <a:latin typeface="Calisto MT"/>
              </a:rPr>
              <a:t> </a:t>
            </a:r>
            <a:r>
              <a:rPr lang="en-US" dirty="0" err="1">
                <a:latin typeface="Calisto MT"/>
              </a:rPr>
              <a:t>R</a:t>
            </a:r>
            <a:r>
              <a:rPr lang="en-US" baseline="-25000" dirty="0" err="1">
                <a:latin typeface="Calisto MT"/>
              </a:rPr>
              <a:t>m</a:t>
            </a:r>
            <a:endParaRPr lang="en-US" baseline="-25000" dirty="0">
              <a:latin typeface="Calisto MT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2195513" y="4938713"/>
            <a:ext cx="5820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Current flows uniformly out through the cell: </a:t>
            </a:r>
            <a:r>
              <a:rPr lang="en-US" dirty="0" err="1">
                <a:latin typeface="Calisto MT"/>
              </a:rPr>
              <a:t>I</a:t>
            </a:r>
            <a:r>
              <a:rPr lang="en-US" baseline="-25000" dirty="0" err="1">
                <a:latin typeface="Calisto MT"/>
              </a:rPr>
              <a:t>m</a:t>
            </a:r>
            <a:r>
              <a:rPr lang="en-US" dirty="0">
                <a:latin typeface="Calisto MT"/>
              </a:rPr>
              <a:t> = </a:t>
            </a:r>
            <a:r>
              <a:rPr lang="en-US" dirty="0" smtClean="0">
                <a:latin typeface="Calisto MT"/>
              </a:rPr>
              <a:t>I</a:t>
            </a:r>
            <a:r>
              <a:rPr lang="en-US" baseline="-25000" dirty="0" smtClean="0">
                <a:latin typeface="Calisto MT"/>
              </a:rPr>
              <a:t>0</a:t>
            </a:r>
            <a:r>
              <a:rPr lang="en-US" dirty="0" smtClean="0">
                <a:latin typeface="Calisto MT"/>
              </a:rPr>
              <a:t>/4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>
                <a:latin typeface="Calisto MT"/>
              </a:rPr>
              <a:t>r</a:t>
            </a:r>
            <a:r>
              <a:rPr lang="en-US" baseline="30000" dirty="0" smtClean="0">
                <a:latin typeface="Calisto MT"/>
              </a:rPr>
              <a:t>2</a:t>
            </a:r>
            <a:endParaRPr lang="en-US" baseline="30000" dirty="0">
              <a:latin typeface="Calisto MT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195513" y="5445125"/>
            <a:ext cx="491673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Input resistance is defined as R</a:t>
            </a:r>
            <a:r>
              <a:rPr lang="en-US" baseline="-25000" dirty="0">
                <a:latin typeface="Calisto MT"/>
              </a:rPr>
              <a:t>N</a:t>
            </a:r>
            <a:r>
              <a:rPr lang="en-US" dirty="0">
                <a:latin typeface="Calisto MT"/>
              </a:rPr>
              <a:t> = </a:t>
            </a:r>
            <a:r>
              <a:rPr lang="en-US" dirty="0" err="1">
                <a:latin typeface="Calisto MT"/>
              </a:rPr>
              <a:t>V</a:t>
            </a:r>
            <a:r>
              <a:rPr lang="en-US" baseline="-25000" dirty="0" err="1">
                <a:latin typeface="Calisto MT"/>
              </a:rPr>
              <a:t>m</a:t>
            </a:r>
            <a:r>
              <a:rPr lang="en-US" dirty="0">
                <a:latin typeface="Calisto MT"/>
              </a:rPr>
              <a:t>(t</a:t>
            </a:r>
            <a:r>
              <a:rPr lang="en-US" dirty="0">
                <a:latin typeface="Calisto MT"/>
                <a:sym typeface="Wingdings" pitchFamily="2" charset="2"/>
              </a:rPr>
              <a:t>∞</a:t>
            </a:r>
            <a:r>
              <a:rPr lang="en-US" dirty="0">
                <a:latin typeface="Calisto MT"/>
              </a:rPr>
              <a:t>)/I</a:t>
            </a:r>
            <a:r>
              <a:rPr lang="en-US" baseline="-25000" dirty="0">
                <a:latin typeface="Calisto MT"/>
              </a:rPr>
              <a:t>0</a:t>
            </a:r>
          </a:p>
          <a:p>
            <a:r>
              <a:rPr lang="en-US" baseline="-25000" dirty="0">
                <a:latin typeface="Calisto MT"/>
              </a:rPr>
              <a:t>				</a:t>
            </a:r>
          </a:p>
          <a:p>
            <a:r>
              <a:rPr lang="en-US" baseline="-25000" dirty="0">
                <a:latin typeface="Calisto MT"/>
              </a:rPr>
              <a:t>				</a:t>
            </a:r>
            <a:r>
              <a:rPr lang="en-US" dirty="0">
                <a:latin typeface="Calisto MT"/>
              </a:rPr>
              <a:t>= </a:t>
            </a:r>
            <a:r>
              <a:rPr lang="en-US" dirty="0" err="1" smtClean="0">
                <a:latin typeface="Calisto MT"/>
              </a:rPr>
              <a:t>R</a:t>
            </a:r>
            <a:r>
              <a:rPr lang="en-US" baseline="-25000" dirty="0" err="1" smtClean="0">
                <a:latin typeface="Calisto MT"/>
              </a:rPr>
              <a:t>m</a:t>
            </a:r>
            <a:r>
              <a:rPr lang="en-US" dirty="0" smtClean="0">
                <a:latin typeface="Calisto MT"/>
              </a:rPr>
              <a:t>/4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>
                <a:latin typeface="Calisto MT"/>
              </a:rPr>
              <a:t>r</a:t>
            </a:r>
            <a:r>
              <a:rPr lang="en-US" baseline="30000" dirty="0" smtClean="0">
                <a:latin typeface="Calisto MT"/>
              </a:rPr>
              <a:t>2</a:t>
            </a:r>
            <a:endParaRPr lang="en-US" baseline="30000" dirty="0">
              <a:latin typeface="Calisto MT"/>
            </a:endParaRPr>
          </a:p>
          <a:p>
            <a:endParaRPr lang="en-US" baseline="-25000" dirty="0">
              <a:latin typeface="Calisto MT"/>
            </a:endParaRPr>
          </a:p>
        </p:txBody>
      </p:sp>
      <p:sp>
        <p:nvSpPr>
          <p:cNvPr id="12300" name="Freeform 12"/>
          <p:cNvSpPr>
            <a:spLocks/>
          </p:cNvSpPr>
          <p:nvPr/>
        </p:nvSpPr>
        <p:spPr bwMode="auto">
          <a:xfrm>
            <a:off x="2771775" y="1773238"/>
            <a:ext cx="1368425" cy="1223962"/>
          </a:xfrm>
          <a:custGeom>
            <a:avLst/>
            <a:gdLst/>
            <a:ahLst/>
            <a:cxnLst>
              <a:cxn ang="0">
                <a:pos x="0" y="272"/>
              </a:cxn>
              <a:cxn ang="0">
                <a:pos x="862" y="771"/>
              </a:cxn>
              <a:cxn ang="0">
                <a:pos x="227" y="0"/>
              </a:cxn>
            </a:cxnLst>
            <a:rect l="0" t="0" r="r" b="b"/>
            <a:pathLst>
              <a:path w="862" h="771">
                <a:moveTo>
                  <a:pt x="0" y="272"/>
                </a:moveTo>
                <a:lnTo>
                  <a:pt x="862" y="771"/>
                </a:lnTo>
                <a:lnTo>
                  <a:pt x="227" y="0"/>
                </a:ln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2339975" y="1484313"/>
            <a:ext cx="10795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468313" y="1720850"/>
            <a:ext cx="214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latin typeface="Calisto MT"/>
              </a:rPr>
              <a:t>Injecting current I</a:t>
            </a:r>
            <a:r>
              <a:rPr lang="en-US" baseline="-25000" dirty="0">
                <a:latin typeface="Calisto MT"/>
              </a:rPr>
              <a:t>0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23850" y="444500"/>
            <a:ext cx="5247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 smtClean="0">
                <a:latin typeface="Calisto MT"/>
                <a:ea typeface="Arial" charset="0"/>
                <a:cs typeface="Arial" charset="0"/>
              </a:rPr>
              <a:t>Geometry matters: the </a:t>
            </a:r>
            <a:r>
              <a:rPr lang="en-US" sz="2400" dirty="0" err="1" smtClean="0">
                <a:latin typeface="Calisto MT"/>
                <a:ea typeface="Arial" charset="0"/>
                <a:cs typeface="Arial" charset="0"/>
              </a:rPr>
              <a:t>isopotential</a:t>
            </a:r>
            <a:r>
              <a:rPr lang="en-US" sz="2400" dirty="0" smtClean="0">
                <a:latin typeface="Calisto MT"/>
                <a:ea typeface="Arial" charset="0"/>
                <a:cs typeface="Arial" charset="0"/>
              </a:rPr>
              <a:t> cell</a:t>
            </a:r>
            <a:endParaRPr lang="en-US" sz="2400" dirty="0">
              <a:latin typeface="Calisto MT"/>
              <a:ea typeface="Arial" charset="0"/>
              <a:cs typeface="Arial" charset="0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2735"/>
            <a:ext cx="4090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sto MT"/>
              </a:rPr>
              <a:t>Segregation and amplification</a:t>
            </a:r>
            <a:endParaRPr lang="en-US" sz="2400" dirty="0">
              <a:latin typeface="Calisto MT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14141" r="17172"/>
          <a:stretch>
            <a:fillRect/>
          </a:stretch>
        </p:blipFill>
        <p:spPr bwMode="auto">
          <a:xfrm>
            <a:off x="2497531" y="2590800"/>
            <a:ext cx="397946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38200" y="1524000"/>
            <a:ext cx="4326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sto MT"/>
              </a:rPr>
              <a:t>The single neuron as a neural network</a:t>
            </a:r>
            <a:endParaRPr lang="en-US" sz="2000" dirty="0">
              <a:latin typeface="Calisto MT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009155"/>
            <a:ext cx="4970626" cy="226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6450" y="3429000"/>
            <a:ext cx="5695950" cy="180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8031" y="5410200"/>
            <a:ext cx="460136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4267200"/>
            <a:ext cx="103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Currents</a:t>
            </a:r>
            <a:endParaRPr lang="en-US" dirty="0">
              <a:latin typeface="Calisto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5626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Potential</a:t>
            </a:r>
            <a:endParaRPr lang="en-US" dirty="0">
              <a:latin typeface="Calisto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5373469"/>
            <a:ext cx="2362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Distal: integration</a:t>
            </a:r>
          </a:p>
          <a:p>
            <a:r>
              <a:rPr lang="en-US" dirty="0" smtClean="0">
                <a:latin typeface="Calisto MT"/>
              </a:rPr>
              <a:t>Proximal: coincidence</a:t>
            </a:r>
            <a:endParaRPr lang="en-US" dirty="0">
              <a:latin typeface="Calisto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0" y="6400800"/>
            <a:ext cx="1425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Magee, 2000</a:t>
            </a:r>
            <a:endParaRPr lang="en-US" dirty="0">
              <a:latin typeface="Calisto MT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23850" y="444500"/>
            <a:ext cx="22889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 smtClean="0">
                <a:latin typeface="Calisto MT"/>
                <a:ea typeface="Arial" charset="0"/>
                <a:cs typeface="Arial" charset="0"/>
              </a:rPr>
              <a:t>Synaptic scaling</a:t>
            </a:r>
            <a:endParaRPr lang="en-US" sz="2400" dirty="0">
              <a:latin typeface="Calisto MT"/>
              <a:ea typeface="Arial" charset="0"/>
              <a:cs typeface="Arial" charset="0"/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66" y="990600"/>
            <a:ext cx="8851134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971800" y="3581400"/>
            <a:ext cx="203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Synaptic potentials</a:t>
            </a:r>
            <a:endParaRPr lang="en-US" dirty="0">
              <a:latin typeface="Calisto M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3581400"/>
            <a:ext cx="2653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Somatic action potentials</a:t>
            </a:r>
            <a:endParaRPr lang="en-US" dirty="0">
              <a:latin typeface="Calisto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6400800"/>
            <a:ext cx="1425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Magee, 2000</a:t>
            </a:r>
            <a:endParaRPr lang="en-US" dirty="0">
              <a:latin typeface="Calisto M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3850" y="444500"/>
            <a:ext cx="41570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 smtClean="0">
                <a:latin typeface="Calisto MT"/>
                <a:ea typeface="Arial" charset="0"/>
                <a:cs typeface="Arial" charset="0"/>
              </a:rPr>
              <a:t>Expected distance dependence</a:t>
            </a:r>
            <a:endParaRPr lang="en-US" sz="2400" dirty="0">
              <a:latin typeface="Calisto MT"/>
              <a:ea typeface="Arial" charset="0"/>
              <a:cs typeface="Arial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8991600" cy="512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3850" y="444500"/>
            <a:ext cx="33247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 smtClean="0">
                <a:latin typeface="Calisto MT"/>
                <a:ea typeface="Arial" charset="0"/>
                <a:cs typeface="Arial" charset="0"/>
              </a:rPr>
              <a:t>CA1 pyramidal neurons</a:t>
            </a:r>
            <a:endParaRPr lang="en-US" sz="2400" dirty="0">
              <a:latin typeface="Calisto MT"/>
              <a:ea typeface="Arial" charset="0"/>
              <a:cs typeface="Arial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38" y="1323975"/>
            <a:ext cx="70961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3850" y="444500"/>
            <a:ext cx="24990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 smtClean="0">
                <a:latin typeface="Calisto MT"/>
                <a:ea typeface="Arial" charset="0"/>
                <a:cs typeface="Arial" charset="0"/>
              </a:rPr>
              <a:t>Passive properties</a:t>
            </a:r>
            <a:endParaRPr lang="en-US" sz="2400" dirty="0">
              <a:latin typeface="Calisto MT"/>
              <a:ea typeface="Arial" charset="0"/>
              <a:cs typeface="Arial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2513" y="1285875"/>
            <a:ext cx="70389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3850" y="444500"/>
            <a:ext cx="24990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 smtClean="0">
                <a:latin typeface="Calisto MT"/>
                <a:ea typeface="Arial" charset="0"/>
                <a:cs typeface="Arial" charset="0"/>
              </a:rPr>
              <a:t>Passive properties</a:t>
            </a:r>
            <a:endParaRPr lang="en-US" sz="2400" dirty="0">
              <a:latin typeface="Calisto MT"/>
              <a:ea typeface="Arial" charset="0"/>
              <a:cs typeface="Arial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57200"/>
            <a:ext cx="5499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sto MT"/>
              </a:rPr>
              <a:t>Active properties: voltage-gated channels</a:t>
            </a:r>
            <a:endParaRPr lang="en-US" sz="2400" dirty="0">
              <a:latin typeface="Calisto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3276600"/>
            <a:ext cx="619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Na</a:t>
            </a:r>
            <a:r>
              <a:rPr lang="en-US" baseline="30000" dirty="0" smtClean="0">
                <a:latin typeface="Calisto MT"/>
              </a:rPr>
              <a:t> +</a:t>
            </a:r>
            <a:r>
              <a:rPr lang="en-US" dirty="0" smtClean="0">
                <a:latin typeface="Calisto MT"/>
              </a:rPr>
              <a:t>, Ca</a:t>
            </a:r>
            <a:r>
              <a:rPr lang="en-US" baseline="30000" dirty="0" smtClean="0">
                <a:latin typeface="Calisto MT"/>
              </a:rPr>
              <a:t> 2+</a:t>
            </a:r>
            <a:r>
              <a:rPr lang="en-US" dirty="0" smtClean="0">
                <a:latin typeface="Calisto MT"/>
              </a:rPr>
              <a:t> or NDMA receptor block eliminates </a:t>
            </a:r>
            <a:r>
              <a:rPr lang="en-US" dirty="0" err="1" smtClean="0">
                <a:latin typeface="Calisto MT"/>
              </a:rPr>
              <a:t>supralinearity</a:t>
            </a:r>
            <a:r>
              <a:rPr lang="en-US" dirty="0" smtClean="0">
                <a:latin typeface="Calisto MT"/>
              </a:rPr>
              <a:t> </a:t>
            </a:r>
            <a:endParaRPr lang="en-US" dirty="0">
              <a:latin typeface="Calisto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1905000"/>
            <a:ext cx="695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For short intervals (0-5ms), summation is linear or slightly </a:t>
            </a:r>
            <a:r>
              <a:rPr lang="en-US" dirty="0" err="1" smtClean="0">
                <a:latin typeface="Calisto MT"/>
              </a:rPr>
              <a:t>supralinear</a:t>
            </a:r>
            <a:endParaRPr lang="en-US" dirty="0">
              <a:latin typeface="Calisto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2362200"/>
            <a:ext cx="5481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For longer intervals (5-100ms), summation is </a:t>
            </a:r>
            <a:r>
              <a:rPr lang="en-US" dirty="0" err="1" smtClean="0">
                <a:latin typeface="Calisto MT"/>
              </a:rPr>
              <a:t>sublinear</a:t>
            </a:r>
            <a:endParaRPr lang="en-US" dirty="0">
              <a:latin typeface="Calisto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0961" y="3810000"/>
            <a:ext cx="5806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I</a:t>
            </a:r>
            <a:r>
              <a:rPr lang="en-US" baseline="-25000" dirty="0" smtClean="0">
                <a:latin typeface="Calisto MT"/>
              </a:rPr>
              <a:t>h</a:t>
            </a:r>
            <a:r>
              <a:rPr lang="en-US" dirty="0" smtClean="0">
                <a:latin typeface="Calisto MT"/>
              </a:rPr>
              <a:t> and K</a:t>
            </a:r>
            <a:r>
              <a:rPr lang="en-US" baseline="30000" dirty="0" smtClean="0">
                <a:latin typeface="Calisto MT"/>
              </a:rPr>
              <a:t>+</a:t>
            </a:r>
            <a:r>
              <a:rPr lang="en-US" dirty="0" smtClean="0">
                <a:latin typeface="Calisto MT"/>
              </a:rPr>
              <a:t> block eliminates</a:t>
            </a:r>
            <a:r>
              <a:rPr lang="en-US" dirty="0" smtClean="0">
                <a:latin typeface="Calisto MT"/>
              </a:rPr>
              <a:t> </a:t>
            </a:r>
            <a:r>
              <a:rPr lang="en-US" dirty="0" err="1" smtClean="0">
                <a:latin typeface="Calisto MT"/>
              </a:rPr>
              <a:t>sublinear</a:t>
            </a:r>
            <a:r>
              <a:rPr lang="en-US" dirty="0" smtClean="0">
                <a:latin typeface="Calisto MT"/>
              </a:rPr>
              <a:t> temporal summation </a:t>
            </a:r>
            <a:endParaRPr lang="en-US" dirty="0">
              <a:latin typeface="Calisto MT"/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95400"/>
            <a:ext cx="67627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67727" y="457200"/>
            <a:ext cx="5499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sto MT"/>
              </a:rPr>
              <a:t>Active properties: voltage-gated channels</a:t>
            </a:r>
            <a:endParaRPr lang="en-US" sz="2400" dirty="0">
              <a:latin typeface="Calisto M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105400"/>
            <a:ext cx="7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Major player in synaptic scaling: </a:t>
            </a:r>
            <a:r>
              <a:rPr lang="en-US" dirty="0" err="1" smtClean="0">
                <a:latin typeface="Calisto MT"/>
              </a:rPr>
              <a:t>hyperpolarization</a:t>
            </a:r>
            <a:r>
              <a:rPr lang="en-US" dirty="0" smtClean="0">
                <a:latin typeface="Calisto MT"/>
              </a:rPr>
              <a:t> activated K current, I</a:t>
            </a:r>
            <a:r>
              <a:rPr lang="en-US" baseline="-25000" dirty="0" smtClean="0">
                <a:latin typeface="Calisto MT"/>
              </a:rPr>
              <a:t>h</a:t>
            </a:r>
            <a:endParaRPr lang="en-US" baseline="-25000" dirty="0">
              <a:latin typeface="Calisto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5638800"/>
            <a:ext cx="5112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Increases in density down the dendrite</a:t>
            </a:r>
            <a:endParaRPr lang="en-US" dirty="0" smtClean="0">
              <a:latin typeface="Calisto MT"/>
            </a:endParaRPr>
          </a:p>
          <a:p>
            <a:r>
              <a:rPr lang="en-US" dirty="0" smtClean="0">
                <a:latin typeface="Calisto MT"/>
              </a:rPr>
              <a:t>Shortens </a:t>
            </a:r>
            <a:r>
              <a:rPr lang="en-US" dirty="0" smtClean="0">
                <a:latin typeface="Calisto MT"/>
              </a:rPr>
              <a:t>EPSP duration, reduces local summation </a:t>
            </a:r>
            <a:endParaRPr lang="en-US" dirty="0">
              <a:latin typeface="Calisto MT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276600"/>
            <a:ext cx="68675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" y="457200"/>
            <a:ext cx="2688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sto MT"/>
              </a:rPr>
              <a:t>Synaptic properties</a:t>
            </a:r>
            <a:endParaRPr lang="en-US" sz="2400" dirty="0">
              <a:latin typeface="Calisto 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447800"/>
            <a:ext cx="851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While active properties contribute to summation, don’t explain normalized amplitude</a:t>
            </a:r>
            <a:endParaRPr lang="en-US" dirty="0">
              <a:latin typeface="Calisto M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057400"/>
            <a:ext cx="874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Shape of EPSC determines how it is filtered .. Adjust ratio of AMPA/NMDA receptors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447800"/>
            <a:ext cx="522922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943600" y="6248400"/>
            <a:ext cx="3076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sto MT"/>
              </a:rPr>
              <a:t>Rall</a:t>
            </a:r>
            <a:r>
              <a:rPr lang="en-US" dirty="0" smtClean="0">
                <a:latin typeface="Calisto MT"/>
              </a:rPr>
              <a:t>; fig London and </a:t>
            </a:r>
            <a:r>
              <a:rPr lang="en-US" dirty="0">
                <a:latin typeface="Calisto MT"/>
              </a:rPr>
              <a:t>H</a:t>
            </a:r>
            <a:r>
              <a:rPr lang="en-US" dirty="0" smtClean="0">
                <a:latin typeface="Calisto MT"/>
              </a:rPr>
              <a:t>ausser</a:t>
            </a:r>
            <a:endParaRPr lang="en-US" dirty="0">
              <a:latin typeface="Calisto MT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850" y="444500"/>
            <a:ext cx="27899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 smtClean="0">
                <a:latin typeface="Calisto MT"/>
                <a:ea typeface="Arial" charset="0"/>
                <a:cs typeface="Arial" charset="0"/>
              </a:rPr>
              <a:t>Direction selectivity</a:t>
            </a:r>
            <a:endParaRPr lang="en-US" sz="2400" dirty="0">
              <a:latin typeface="Calisto MT"/>
              <a:ea typeface="Arial" charset="0"/>
              <a:cs typeface="Arial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989138"/>
            <a:ext cx="62769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195513" y="4724400"/>
            <a:ext cx="52639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latin typeface="Calisto MT"/>
              </a:rPr>
              <a:t>r</a:t>
            </a:r>
            <a:r>
              <a:rPr lang="en-US" baseline="-25000" dirty="0" err="1">
                <a:latin typeface="Calisto MT"/>
              </a:rPr>
              <a:t>m</a:t>
            </a:r>
            <a:r>
              <a:rPr lang="en-US" dirty="0">
                <a:latin typeface="Calisto MT"/>
              </a:rPr>
              <a:t> and </a:t>
            </a:r>
            <a:r>
              <a:rPr lang="en-US" dirty="0" err="1">
                <a:latin typeface="Calisto MT"/>
              </a:rPr>
              <a:t>r</a:t>
            </a:r>
            <a:r>
              <a:rPr lang="en-US" baseline="-25000" dirty="0" err="1">
                <a:latin typeface="Calisto MT"/>
              </a:rPr>
              <a:t>i</a:t>
            </a:r>
            <a:r>
              <a:rPr lang="en-US" baseline="-25000" dirty="0">
                <a:latin typeface="Calisto MT"/>
              </a:rPr>
              <a:t> </a:t>
            </a:r>
            <a:r>
              <a:rPr lang="en-US" dirty="0">
                <a:latin typeface="Calisto MT"/>
              </a:rPr>
              <a:t>are the membrane and axial resistances, i.e.</a:t>
            </a:r>
          </a:p>
          <a:p>
            <a:r>
              <a:rPr lang="en-US" dirty="0">
                <a:latin typeface="Calisto MT"/>
              </a:rPr>
              <a:t>the resistances of a thin slice of the cylinder</a:t>
            </a:r>
            <a:endParaRPr lang="en-US" baseline="-25000" dirty="0">
              <a:latin typeface="Calisto MT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850" y="444500"/>
            <a:ext cx="27154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 smtClean="0">
                <a:latin typeface="Calisto MT"/>
                <a:ea typeface="Arial" charset="0"/>
                <a:cs typeface="Arial" charset="0"/>
              </a:rPr>
              <a:t>Linear cable theory</a:t>
            </a:r>
            <a:endParaRPr lang="en-US" sz="2400" dirty="0">
              <a:latin typeface="Calisto MT"/>
              <a:ea typeface="Arial" charset="0"/>
              <a:cs typeface="Arial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23850" y="444500"/>
            <a:ext cx="47016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 smtClean="0">
                <a:latin typeface="Calisto MT"/>
                <a:ea typeface="Arial" charset="0"/>
                <a:cs typeface="Arial" charset="0"/>
              </a:rPr>
              <a:t>Back-propagating action potentials</a:t>
            </a:r>
            <a:endParaRPr lang="en-US" sz="2400" dirty="0">
              <a:latin typeface="Calisto MT"/>
              <a:ea typeface="Arial" charset="0"/>
              <a:cs typeface="Arial" charset="0"/>
            </a:endParaRPr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184" y="1295400"/>
            <a:ext cx="7951616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Calisto MT"/>
            </a:endParaRPr>
          </a:p>
          <a:p>
            <a:r>
              <a:rPr lang="en-US" sz="1600" dirty="0" smtClean="0">
                <a:latin typeface="Calisto MT"/>
              </a:rPr>
              <a:t>Johnson and Wu, </a:t>
            </a:r>
            <a:r>
              <a:rPr lang="en-US" sz="1600" i="1" dirty="0" smtClean="0">
                <a:latin typeface="Calisto MT"/>
              </a:rPr>
              <a:t>Foundations of Cellular Physiology</a:t>
            </a:r>
            <a:r>
              <a:rPr lang="en-US" sz="1600" dirty="0" smtClean="0">
                <a:latin typeface="Calisto MT"/>
              </a:rPr>
              <a:t>, Chap 4</a:t>
            </a:r>
          </a:p>
          <a:p>
            <a:endParaRPr lang="en-US" sz="1600" dirty="0" smtClean="0">
              <a:latin typeface="Calisto MT"/>
            </a:endParaRPr>
          </a:p>
          <a:p>
            <a:r>
              <a:rPr lang="en-US" sz="1600" dirty="0" smtClean="0">
                <a:latin typeface="Calisto MT"/>
              </a:rPr>
              <a:t>Koch, </a:t>
            </a:r>
            <a:r>
              <a:rPr lang="en-US" sz="1600" i="1" dirty="0" smtClean="0">
                <a:latin typeface="Calisto MT"/>
              </a:rPr>
              <a:t>Biophysics of Computation</a:t>
            </a:r>
          </a:p>
          <a:p>
            <a:endParaRPr lang="en-US" sz="1600" dirty="0" smtClean="0">
              <a:latin typeface="Calisto MT"/>
            </a:endParaRPr>
          </a:p>
          <a:p>
            <a:r>
              <a:rPr lang="en-US" sz="1600" dirty="0" smtClean="0">
                <a:latin typeface="Calisto MT"/>
              </a:rPr>
              <a:t>Magee, </a:t>
            </a:r>
            <a:r>
              <a:rPr lang="en-US" sz="1600" i="1" dirty="0" err="1" smtClean="0">
                <a:latin typeface="Calisto MT"/>
              </a:rPr>
              <a:t>Dendritic</a:t>
            </a:r>
            <a:r>
              <a:rPr lang="en-US" sz="1600" i="1" dirty="0" smtClean="0">
                <a:latin typeface="Calisto MT"/>
              </a:rPr>
              <a:t> integration of excitatory synaptic input</a:t>
            </a:r>
            <a:r>
              <a:rPr lang="en-US" sz="1600" dirty="0" smtClean="0">
                <a:latin typeface="Calisto MT"/>
              </a:rPr>
              <a:t>, Nature Reviews Neuroscience, 2000</a:t>
            </a:r>
          </a:p>
          <a:p>
            <a:endParaRPr lang="en-US" sz="1600" dirty="0" smtClean="0">
              <a:latin typeface="Calisto MT"/>
            </a:endParaRPr>
          </a:p>
          <a:p>
            <a:r>
              <a:rPr lang="en-US" sz="1600" dirty="0" smtClean="0">
                <a:latin typeface="Calisto MT"/>
              </a:rPr>
              <a:t>London and Hausser, </a:t>
            </a:r>
            <a:r>
              <a:rPr lang="en-US" sz="1600" dirty="0" err="1" smtClean="0">
                <a:latin typeface="Calisto MT"/>
              </a:rPr>
              <a:t>Dendritic</a:t>
            </a:r>
            <a:r>
              <a:rPr lang="en-US" sz="1600" dirty="0" smtClean="0">
                <a:latin typeface="Calisto MT"/>
              </a:rPr>
              <a:t> Computation, Annual Reviews in Neuroscience, 2005</a:t>
            </a:r>
          </a:p>
          <a:p>
            <a:r>
              <a:rPr lang="en-US" sz="1600" dirty="0" smtClean="0">
                <a:latin typeface="Calisto MT"/>
              </a:rPr>
              <a:t> </a:t>
            </a:r>
            <a:endParaRPr lang="en-US" sz="1600" dirty="0">
              <a:latin typeface="Calisto MT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23850" y="444500"/>
            <a:ext cx="15890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 smtClean="0">
                <a:latin typeface="Calisto MT"/>
                <a:ea typeface="Arial" charset="0"/>
                <a:cs typeface="Arial" charset="0"/>
              </a:rPr>
              <a:t>References</a:t>
            </a:r>
            <a:endParaRPr lang="en-US" sz="2400" dirty="0">
              <a:latin typeface="Calisto MT"/>
              <a:ea typeface="Arial" charset="0"/>
              <a:cs typeface="Arial" charset="0"/>
            </a:endParaRP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3" name="AutoShape 19"/>
          <p:cNvSpPr>
            <a:spLocks noChangeArrowheads="1"/>
          </p:cNvSpPr>
          <p:nvPr/>
        </p:nvSpPr>
        <p:spPr bwMode="auto">
          <a:xfrm rot="5400000">
            <a:off x="2710657" y="2194718"/>
            <a:ext cx="914400" cy="360363"/>
          </a:xfrm>
          <a:prstGeom prst="ca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sto MT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967038" y="1073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dirty="0">
              <a:latin typeface="Calisto MT"/>
            </a:endParaRP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 rot="5400000">
            <a:off x="3731419" y="2194719"/>
            <a:ext cx="914400" cy="360362"/>
          </a:xfrm>
          <a:prstGeom prst="ca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sto MT"/>
            </a:endParaRP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 rot="5400000">
            <a:off x="4439444" y="2194719"/>
            <a:ext cx="914400" cy="360362"/>
          </a:xfrm>
          <a:prstGeom prst="ca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sto MT"/>
            </a:endParaRP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 rot="5400000">
            <a:off x="4655344" y="2194719"/>
            <a:ext cx="914400" cy="360362"/>
          </a:xfrm>
          <a:prstGeom prst="ca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sto MT"/>
            </a:endParaRP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 rot="5400000">
            <a:off x="4871244" y="2194719"/>
            <a:ext cx="914400" cy="360362"/>
          </a:xfrm>
          <a:prstGeom prst="ca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sto MT"/>
            </a:endParaRP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 rot="5400000">
            <a:off x="5087144" y="2194719"/>
            <a:ext cx="914400" cy="360362"/>
          </a:xfrm>
          <a:prstGeom prst="ca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sto MT"/>
            </a:endParaRP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 rot="5400000">
            <a:off x="5303044" y="2194719"/>
            <a:ext cx="914400" cy="360362"/>
          </a:xfrm>
          <a:prstGeom prst="ca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sto MT"/>
            </a:endParaRP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4297363" y="2420938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V="1">
            <a:off x="4152900" y="1700213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4349750" y="2368550"/>
            <a:ext cx="309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latin typeface="Calisto MT"/>
              </a:rPr>
              <a:t>r</a:t>
            </a:r>
            <a:r>
              <a:rPr lang="en-US" baseline="-25000" dirty="0" err="1">
                <a:latin typeface="Calisto MT"/>
              </a:rPr>
              <a:t>i</a:t>
            </a:r>
            <a:endParaRPr lang="en-US" baseline="-25000" dirty="0">
              <a:latin typeface="Calisto MT"/>
            </a:endParaRP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152900" y="1557338"/>
            <a:ext cx="396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latin typeface="Calisto MT"/>
              </a:rPr>
              <a:t>r</a:t>
            </a:r>
            <a:r>
              <a:rPr lang="en-US" baseline="-25000" dirty="0" err="1">
                <a:latin typeface="Calisto MT"/>
              </a:rPr>
              <a:t>m</a:t>
            </a:r>
            <a:endParaRPr lang="en-US" baseline="-25000" dirty="0">
              <a:latin typeface="Calisto MT"/>
            </a:endParaRP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3708400" y="1557338"/>
            <a:ext cx="42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c</a:t>
            </a:r>
            <a:r>
              <a:rPr lang="en-US" baseline="-25000" dirty="0">
                <a:latin typeface="Calisto MT"/>
              </a:rPr>
              <a:t>m</a:t>
            </a:r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 rot="5400000">
            <a:off x="2926557" y="2194718"/>
            <a:ext cx="914400" cy="360363"/>
          </a:xfrm>
          <a:prstGeom prst="ca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sto MT"/>
            </a:endParaRPr>
          </a:p>
        </p:txBody>
      </p:sp>
      <p:sp>
        <p:nvSpPr>
          <p:cNvPr id="16401" name="AutoShape 17"/>
          <p:cNvSpPr>
            <a:spLocks noChangeArrowheads="1"/>
          </p:cNvSpPr>
          <p:nvPr/>
        </p:nvSpPr>
        <p:spPr bwMode="auto">
          <a:xfrm rot="5400000">
            <a:off x="3142457" y="2194718"/>
            <a:ext cx="914400" cy="360363"/>
          </a:xfrm>
          <a:prstGeom prst="ca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sto MT"/>
            </a:endParaRP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1619250" y="3357563"/>
            <a:ext cx="36766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For a length L of membrane cable:</a:t>
            </a:r>
          </a:p>
          <a:p>
            <a:endParaRPr lang="en-US" dirty="0">
              <a:latin typeface="Calisto MT"/>
            </a:endParaRPr>
          </a:p>
          <a:p>
            <a:r>
              <a:rPr lang="en-US" dirty="0">
                <a:latin typeface="Calisto MT"/>
              </a:rPr>
              <a:t>	</a:t>
            </a:r>
            <a:r>
              <a:rPr lang="en-US" dirty="0" err="1">
                <a:latin typeface="Calisto MT"/>
              </a:rPr>
              <a:t>r</a:t>
            </a:r>
            <a:r>
              <a:rPr lang="en-US" baseline="-25000" dirty="0" err="1">
                <a:latin typeface="Calisto MT"/>
              </a:rPr>
              <a:t>i</a:t>
            </a:r>
            <a:r>
              <a:rPr lang="en-US" dirty="0">
                <a:latin typeface="Calisto MT"/>
              </a:rPr>
              <a:t> </a:t>
            </a:r>
            <a:r>
              <a:rPr lang="en-US" dirty="0" err="1">
                <a:latin typeface="Calisto MT"/>
                <a:sym typeface="Wingdings" pitchFamily="2" charset="2"/>
              </a:rPr>
              <a:t></a:t>
            </a:r>
            <a:r>
              <a:rPr lang="en-US" dirty="0">
                <a:latin typeface="Calisto MT"/>
              </a:rPr>
              <a:t> </a:t>
            </a:r>
            <a:r>
              <a:rPr lang="en-US" dirty="0" err="1">
                <a:latin typeface="Calisto MT"/>
              </a:rPr>
              <a:t>r</a:t>
            </a:r>
            <a:r>
              <a:rPr lang="en-US" baseline="-25000" dirty="0" err="1">
                <a:latin typeface="Calisto MT"/>
              </a:rPr>
              <a:t>i</a:t>
            </a:r>
            <a:r>
              <a:rPr lang="en-US" dirty="0">
                <a:latin typeface="Calisto MT"/>
              </a:rPr>
              <a:t> L</a:t>
            </a:r>
          </a:p>
          <a:p>
            <a:r>
              <a:rPr lang="en-US" dirty="0">
                <a:latin typeface="Calisto MT"/>
              </a:rPr>
              <a:t>	</a:t>
            </a:r>
            <a:r>
              <a:rPr lang="en-US" dirty="0" err="1">
                <a:latin typeface="Calisto MT"/>
              </a:rPr>
              <a:t>r</a:t>
            </a:r>
            <a:r>
              <a:rPr lang="en-US" baseline="-25000" dirty="0" err="1">
                <a:latin typeface="Calisto MT"/>
              </a:rPr>
              <a:t>m</a:t>
            </a:r>
            <a:r>
              <a:rPr lang="en-US" dirty="0">
                <a:latin typeface="Calisto MT"/>
              </a:rPr>
              <a:t> </a:t>
            </a:r>
            <a:r>
              <a:rPr lang="en-US" dirty="0" err="1">
                <a:latin typeface="Calisto MT"/>
                <a:sym typeface="Wingdings" pitchFamily="2" charset="2"/>
              </a:rPr>
              <a:t></a:t>
            </a:r>
            <a:r>
              <a:rPr lang="en-US" dirty="0">
                <a:latin typeface="Calisto MT"/>
              </a:rPr>
              <a:t> </a:t>
            </a:r>
            <a:r>
              <a:rPr lang="en-US" dirty="0" err="1">
                <a:latin typeface="Calisto MT"/>
              </a:rPr>
              <a:t>r</a:t>
            </a:r>
            <a:r>
              <a:rPr lang="en-US" baseline="-25000" dirty="0" err="1">
                <a:latin typeface="Calisto MT"/>
              </a:rPr>
              <a:t>m</a:t>
            </a:r>
            <a:r>
              <a:rPr lang="en-US" dirty="0">
                <a:latin typeface="Calisto MT"/>
              </a:rPr>
              <a:t> / L</a:t>
            </a:r>
          </a:p>
          <a:p>
            <a:r>
              <a:rPr lang="en-US" dirty="0">
                <a:latin typeface="Calisto MT"/>
              </a:rPr>
              <a:t>	c</a:t>
            </a:r>
            <a:r>
              <a:rPr lang="en-US" baseline="-25000" dirty="0">
                <a:latin typeface="Calisto MT"/>
              </a:rPr>
              <a:t>m</a:t>
            </a:r>
            <a:r>
              <a:rPr lang="en-US" dirty="0">
                <a:latin typeface="Calisto MT"/>
              </a:rPr>
              <a:t> </a:t>
            </a:r>
            <a:r>
              <a:rPr lang="en-US" dirty="0" err="1">
                <a:latin typeface="Calisto MT"/>
                <a:sym typeface="Wingdings" pitchFamily="2" charset="2"/>
              </a:rPr>
              <a:t></a:t>
            </a:r>
            <a:r>
              <a:rPr lang="en-US" dirty="0">
                <a:latin typeface="Calisto MT"/>
              </a:rPr>
              <a:t> c</a:t>
            </a:r>
            <a:r>
              <a:rPr lang="en-US" baseline="-25000" dirty="0">
                <a:latin typeface="Calisto MT"/>
              </a:rPr>
              <a:t>m </a:t>
            </a:r>
            <a:r>
              <a:rPr lang="en-US" dirty="0">
                <a:latin typeface="Calisto MT"/>
              </a:rPr>
              <a:t> L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23850" y="444500"/>
            <a:ext cx="4279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 smtClean="0">
                <a:latin typeface="Calisto MT"/>
                <a:ea typeface="Arial" charset="0"/>
                <a:cs typeface="Arial" charset="0"/>
              </a:rPr>
              <a:t>Axial and membrane resistance</a:t>
            </a:r>
            <a:endParaRPr lang="en-US" sz="2400" dirty="0">
              <a:latin typeface="Calisto MT"/>
              <a:ea typeface="Arial" charset="0"/>
              <a:cs typeface="Arial" charset="0"/>
            </a:endParaRP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990600"/>
            <a:ext cx="5214021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08000" y="104775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(1)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19113" y="1773238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(2)</a:t>
            </a: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565400"/>
            <a:ext cx="4953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735013" y="2657475"/>
            <a:ext cx="750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(1) </a:t>
            </a:r>
            <a:r>
              <a:rPr lang="en-US" dirty="0" err="1">
                <a:latin typeface="Calisto MT"/>
                <a:sym typeface="Wingdings" pitchFamily="2" charset="2"/>
              </a:rPr>
              <a:t></a:t>
            </a:r>
            <a:endParaRPr lang="en-US" dirty="0">
              <a:latin typeface="Calisto MT"/>
            </a:endParaRPr>
          </a:p>
        </p:txBody>
      </p:sp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2420938"/>
            <a:ext cx="32956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3214688"/>
            <a:ext cx="42672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49400" y="765175"/>
            <a:ext cx="19431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47813" y="1630363"/>
            <a:ext cx="18954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6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8313" y="4292600"/>
            <a:ext cx="3724275" cy="10858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35600" y="4433888"/>
            <a:ext cx="3276600" cy="866775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ffectLst/>
        </p:spPr>
      </p:pic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4479925" y="4745038"/>
            <a:ext cx="3914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or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2627313" y="5661025"/>
            <a:ext cx="7805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where  </a:t>
            </a:r>
          </a:p>
        </p:txBody>
      </p:sp>
      <p:pic>
        <p:nvPicPr>
          <p:cNvPr id="15380" name="Picture 2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08400" y="5842000"/>
            <a:ext cx="1733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81" name="Picture 2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54425" y="5516563"/>
            <a:ext cx="17811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5580063" y="5516563"/>
            <a:ext cx="161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Time constant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5621338" y="6086475"/>
            <a:ext cx="16466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alisto MT"/>
              </a:rPr>
              <a:t>Space constant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23850" y="444500"/>
            <a:ext cx="26622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 smtClean="0">
                <a:latin typeface="Calisto MT"/>
                <a:ea typeface="Arial" charset="0"/>
                <a:cs typeface="Arial" charset="0"/>
              </a:rPr>
              <a:t>The cable equation</a:t>
            </a:r>
            <a:endParaRPr lang="en-US" sz="2400" dirty="0">
              <a:latin typeface="Calisto MT"/>
              <a:ea typeface="Arial" charset="0"/>
              <a:cs typeface="Arial" charset="0"/>
            </a:endParaRPr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2555875" y="1844675"/>
            <a:ext cx="4176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2555875" y="2276475"/>
            <a:ext cx="4176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  <p:sp>
        <p:nvSpPr>
          <p:cNvPr id="6154" name="Freeform 10"/>
          <p:cNvSpPr>
            <a:spLocks/>
          </p:cNvSpPr>
          <p:nvPr/>
        </p:nvSpPr>
        <p:spPr bwMode="auto">
          <a:xfrm>
            <a:off x="4427538" y="1412875"/>
            <a:ext cx="215900" cy="720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" y="454"/>
              </a:cxn>
              <a:cxn ang="0">
                <a:pos x="136" y="0"/>
              </a:cxn>
            </a:cxnLst>
            <a:rect l="0" t="0" r="r" b="b"/>
            <a:pathLst>
              <a:path w="136" h="454">
                <a:moveTo>
                  <a:pt x="0" y="0"/>
                </a:moveTo>
                <a:lnTo>
                  <a:pt x="91" y="454"/>
                </a:lnTo>
                <a:lnTo>
                  <a:pt x="136" y="0"/>
                </a:ln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4572000" y="227647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427538" y="234791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latin typeface="Calisto MT"/>
              </a:rPr>
              <a:t>0</a:t>
            </a: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4716463" y="206057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3924300" y="20605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latin typeface="Calisto MT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258888" y="4114800"/>
            <a:ext cx="7050087" cy="2628900"/>
            <a:chOff x="793" y="1706"/>
            <a:chExt cx="4441" cy="1656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93" y="1706"/>
              <a:ext cx="3894" cy="1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61" name="Picture 1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60" y="1797"/>
              <a:ext cx="1674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23850" y="444500"/>
            <a:ext cx="81497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 smtClean="0">
                <a:latin typeface="Calisto MT"/>
                <a:ea typeface="Arial" charset="0"/>
                <a:cs typeface="Arial" charset="0"/>
              </a:rPr>
              <a:t>Decay of voltage in space for current injection at </a:t>
            </a:r>
            <a:r>
              <a:rPr lang="en-US" sz="2400" dirty="0" err="1" smtClean="0">
                <a:latin typeface="Calisto MT"/>
                <a:ea typeface="Arial" charset="0"/>
                <a:cs typeface="Arial" charset="0"/>
              </a:rPr>
              <a:t>x</a:t>
            </a:r>
            <a:r>
              <a:rPr lang="en-US" sz="2400" dirty="0" smtClean="0">
                <a:latin typeface="Calisto MT"/>
                <a:ea typeface="Arial" charset="0"/>
                <a:cs typeface="Arial" charset="0"/>
              </a:rPr>
              <a:t>=0, T </a:t>
            </a:r>
            <a:r>
              <a:rPr lang="en-US" sz="2400" dirty="0" err="1" smtClean="0">
                <a:latin typeface="Calisto MT"/>
                <a:ea typeface="Arial" charset="0"/>
                <a:cs typeface="Arial" charset="0"/>
                <a:sym typeface="Wingdings"/>
              </a:rPr>
              <a:t></a:t>
            </a:r>
            <a:r>
              <a:rPr lang="en-US" sz="2400" dirty="0" smtClean="0">
                <a:latin typeface="Calisto MT"/>
                <a:ea typeface="Arial" charset="0"/>
                <a:cs typeface="Arial" charset="0"/>
                <a:sym typeface="Wingdings"/>
              </a:rPr>
              <a:t> ∞</a:t>
            </a:r>
            <a:endParaRPr lang="en-US" sz="2400" dirty="0">
              <a:latin typeface="Calisto MT"/>
              <a:ea typeface="Arial" charset="0"/>
              <a:cs typeface="Arial" charset="0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2819400"/>
            <a:ext cx="3276600" cy="866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5791200" y="2971800"/>
            <a:ext cx="1060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+ </a:t>
            </a:r>
            <a:r>
              <a:rPr lang="en-US" sz="2000" dirty="0" err="1" smtClean="0"/>
              <a:t>I</a:t>
            </a:r>
            <a:r>
              <a:rPr lang="en-US" sz="2000" baseline="-25000" dirty="0" err="1" smtClean="0"/>
              <a:t>ext</a:t>
            </a:r>
            <a:r>
              <a:rPr lang="en-US" sz="2000" dirty="0" err="1" smtClean="0"/>
              <a:t>(x,t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198120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  <a:sym typeface="Wingdings" pitchFamily="2" charset="2"/>
              </a:rPr>
              <a:t>  </a:t>
            </a:r>
            <a:r>
              <a:rPr lang="en-US" dirty="0" err="1" smtClean="0">
                <a:latin typeface="Calisto MT"/>
              </a:rPr>
              <a:t>Electrotonic</a:t>
            </a:r>
            <a:r>
              <a:rPr lang="en-US" dirty="0" smtClean="0">
                <a:latin typeface="Calisto MT"/>
              </a:rPr>
              <a:t> length</a:t>
            </a:r>
            <a:endParaRPr lang="en-US" dirty="0">
              <a:latin typeface="Calisto MT"/>
            </a:endParaRPr>
          </a:p>
        </p:txBody>
      </p: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4588" y="1828800"/>
            <a:ext cx="14956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850" y="444500"/>
            <a:ext cx="37434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 smtClean="0">
                <a:latin typeface="Calisto MT"/>
                <a:ea typeface="Arial" charset="0"/>
                <a:cs typeface="Arial" charset="0"/>
              </a:rPr>
              <a:t>Properties of passive cables</a:t>
            </a:r>
            <a:endParaRPr lang="en-US" sz="2400" dirty="0">
              <a:latin typeface="Calisto MT"/>
              <a:ea typeface="Arial" charset="0"/>
              <a:cs typeface="Arial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80000">
            <a:off x="1125129" y="1637797"/>
            <a:ext cx="65817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62800" y="632460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sto MT"/>
              </a:rPr>
              <a:t>Johnson and Wu</a:t>
            </a:r>
            <a:endParaRPr lang="en-US" dirty="0">
              <a:latin typeface="Calisto MT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24000" y="47244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sto MT"/>
            </a:endParaRPr>
          </a:p>
        </p:txBody>
      </p:sp>
      <p:sp>
        <p:nvSpPr>
          <p:cNvPr id="7" name="Oval 6"/>
          <p:cNvSpPr/>
          <p:nvPr/>
        </p:nvSpPr>
        <p:spPr>
          <a:xfrm>
            <a:off x="2590800" y="37338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sto M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600200" y="3733800"/>
            <a:ext cx="1066800" cy="9906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752600" y="4114800"/>
            <a:ext cx="1066800" cy="9906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2133600" y="3200399"/>
            <a:ext cx="609600" cy="45720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2171700" y="3238500"/>
            <a:ext cx="685800" cy="30480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" y="3275012"/>
            <a:ext cx="990600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47800" y="2667000"/>
            <a:ext cx="533400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1143794" y="2971006"/>
            <a:ext cx="609600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850" y="444500"/>
            <a:ext cx="26610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 err="1" smtClean="0">
                <a:latin typeface="Calisto MT"/>
                <a:ea typeface="Arial" charset="0"/>
                <a:cs typeface="Arial" charset="0"/>
              </a:rPr>
              <a:t>Electrotonic</a:t>
            </a:r>
            <a:r>
              <a:rPr lang="en-US" sz="2400" dirty="0" smtClean="0">
                <a:latin typeface="Calisto MT"/>
                <a:ea typeface="Arial" charset="0"/>
                <a:cs typeface="Arial" charset="0"/>
              </a:rPr>
              <a:t> length</a:t>
            </a:r>
            <a:endParaRPr lang="en-US" sz="2400" dirty="0">
              <a:latin typeface="Calisto MT"/>
              <a:ea typeface="Arial" charset="0"/>
              <a:cs typeface="Arial" charset="0"/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396875" y="908050"/>
            <a:ext cx="8423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2630</TotalTime>
  <Words>711</Words>
  <Application>Microsoft Macintosh PowerPoint</Application>
  <PresentationFormat>On-screen Show (4:3)</PresentationFormat>
  <Paragraphs>152</Paragraphs>
  <Slides>41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Adrienne</dc:creator>
  <cp:lastModifiedBy>Adrienne  Fairhall</cp:lastModifiedBy>
  <cp:revision>182</cp:revision>
  <dcterms:created xsi:type="dcterms:W3CDTF">2011-04-21T05:21:51Z</dcterms:created>
  <dcterms:modified xsi:type="dcterms:W3CDTF">2011-04-21T18:18:18Z</dcterms:modified>
</cp:coreProperties>
</file>