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3" r:id="rId10"/>
    <p:sldId id="286" r:id="rId11"/>
    <p:sldId id="319" r:id="rId12"/>
    <p:sldId id="318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57" r:id="rId30"/>
    <p:sldId id="258" r:id="rId31"/>
    <p:sldId id="259" r:id="rId32"/>
    <p:sldId id="260" r:id="rId33"/>
    <p:sldId id="261" r:id="rId34"/>
    <p:sldId id="262" r:id="rId35"/>
    <p:sldId id="304" r:id="rId36"/>
    <p:sldId id="263" r:id="rId37"/>
    <p:sldId id="264" r:id="rId38"/>
    <p:sldId id="265" r:id="rId39"/>
    <p:sldId id="266" r:id="rId40"/>
    <p:sldId id="267" r:id="rId41"/>
    <p:sldId id="31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270-C48C-A542-BBEB-28F9DF974F93}" type="datetimeFigureOut">
              <a:rPr lang="en-US" smtClean="0"/>
              <a:t>4/13/11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AAAE-0F24-8648-AFF3-5EB88CC47E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sto MT"/>
              </a:defRPr>
            </a:lvl1pPr>
          </a:lstStyle>
          <a:p>
            <a:fld id="{4C2CE270-C48C-A542-BBEB-28F9DF974F93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sto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sto MT"/>
              </a:defRPr>
            </a:lvl1pPr>
          </a:lstStyle>
          <a:p>
            <a:fld id="{F7D6AAAE-0F24-8648-AFF3-5EB88CC47E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sto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sto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sto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sto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sto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sto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00113" y="1295400"/>
            <a:ext cx="37926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For stimulus </a:t>
            </a:r>
            <a:r>
              <a:rPr lang="en-US" sz="2000" dirty="0" err="1">
                <a:latin typeface="Calisto MT"/>
              </a:rPr>
              <a:t>s</a:t>
            </a:r>
            <a:r>
              <a:rPr lang="en-US" sz="2000" dirty="0">
                <a:latin typeface="Calisto MT"/>
              </a:rPr>
              <a:t>, have estimated </a:t>
            </a:r>
            <a:r>
              <a:rPr lang="en-US" sz="2000" dirty="0" err="1">
                <a:latin typeface="Calisto MT"/>
              </a:rPr>
              <a:t>s</a:t>
            </a:r>
            <a:r>
              <a:rPr lang="en-US" sz="2000" baseline="-25000" dirty="0" err="1">
                <a:latin typeface="Calisto MT"/>
              </a:rPr>
              <a:t>est</a:t>
            </a:r>
            <a:endParaRPr lang="en-US" sz="2000" baseline="-25000" dirty="0">
              <a:latin typeface="Calisto MT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4115" y="2194125"/>
            <a:ext cx="718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Bias: 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59000"/>
            <a:ext cx="2486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3959225"/>
            <a:ext cx="6981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675" y="4802187"/>
            <a:ext cx="2457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08038" y="4986337"/>
            <a:ext cx="2363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Cramer-</a:t>
            </a:r>
            <a:r>
              <a:rPr lang="en-US" sz="2000" dirty="0" err="1">
                <a:latin typeface="Calisto MT"/>
              </a:rPr>
              <a:t>Rao</a:t>
            </a:r>
            <a:r>
              <a:rPr lang="en-US" sz="2000" dirty="0">
                <a:latin typeface="Calisto MT"/>
              </a:rPr>
              <a:t> bound: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08038" y="3546475"/>
            <a:ext cx="226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Mean square error: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08038" y="2786462"/>
            <a:ext cx="1203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Variance: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148263" y="5256212"/>
            <a:ext cx="9366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208713" y="5467350"/>
            <a:ext cx="2227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sto MT"/>
              </a:rPr>
              <a:t>Fisher information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23850" y="444500"/>
            <a:ext cx="3642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sto MT"/>
                <a:cs typeface="Arial" charset="0"/>
              </a:rPr>
              <a:t>How good is our estimate? 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640012"/>
            <a:ext cx="3352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98178" y="6167735"/>
            <a:ext cx="3240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(ML is unbiased: </a:t>
            </a:r>
            <a:r>
              <a:rPr lang="en-US" sz="2000" dirty="0" err="1" smtClean="0">
                <a:latin typeface="Calisto MT"/>
              </a:rPr>
              <a:t>b</a:t>
            </a:r>
            <a:r>
              <a:rPr lang="en-US" sz="2000" dirty="0" smtClean="0">
                <a:latin typeface="Calisto MT"/>
              </a:rPr>
              <a:t> = </a:t>
            </a:r>
            <a:r>
              <a:rPr lang="en-US" sz="2000" dirty="0" err="1" smtClean="0">
                <a:latin typeface="Calisto MT"/>
              </a:rPr>
              <a:t>b</a:t>
            </a:r>
            <a:r>
              <a:rPr lang="en-US" sz="2000" dirty="0" smtClean="0">
                <a:latin typeface="Calisto MT"/>
              </a:rPr>
              <a:t>’ = 0)</a:t>
            </a:r>
            <a:endParaRPr lang="en-US" sz="20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8" grpId="0"/>
      <p:bldP spid="27659" grpId="0"/>
      <p:bldP spid="27660" grpId="0"/>
      <p:bldP spid="27662" grpId="0" animBg="1"/>
      <p:bldP spid="276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08275"/>
            <a:ext cx="7239000" cy="3103563"/>
          </a:xfrm>
          <a:prstGeom prst="rect">
            <a:avLst/>
          </a:prstGeom>
          <a:noFill/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950913" y="1720850"/>
            <a:ext cx="216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Binary distribution: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692275" y="2349500"/>
            <a:ext cx="973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Entropy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703888" y="2368550"/>
            <a:ext cx="1382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Information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Calisto MT"/>
              </a:rPr>
              <a:t>Maximising</a:t>
            </a:r>
            <a:r>
              <a:rPr lang="en-US" sz="2400" dirty="0">
                <a:latin typeface="Calisto MT"/>
              </a:rPr>
              <a:t> information</a:t>
            </a: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8649" y="1843950"/>
            <a:ext cx="88165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sto MT"/>
              </a:rPr>
              <a:t>	</a:t>
            </a:r>
          </a:p>
          <a:p>
            <a:r>
              <a:rPr lang="en-US" sz="2000" dirty="0" smtClean="0">
                <a:latin typeface="Calisto MT"/>
              </a:rPr>
              <a:t>Typically, “</a:t>
            </a:r>
            <a:r>
              <a:rPr lang="en-US" sz="2000" dirty="0">
                <a:latin typeface="Calisto MT"/>
              </a:rPr>
              <a:t>i</a:t>
            </a:r>
            <a:r>
              <a:rPr lang="en-US" sz="2000" dirty="0" smtClean="0">
                <a:latin typeface="Calisto MT"/>
              </a:rPr>
              <a:t>nformation</a:t>
            </a:r>
            <a:r>
              <a:rPr lang="en-US" sz="2000" dirty="0">
                <a:latin typeface="Calisto MT"/>
              </a:rPr>
              <a:t>” = </a:t>
            </a:r>
            <a:r>
              <a:rPr lang="en-US" sz="2000" i="1" dirty="0">
                <a:latin typeface="Calisto MT"/>
              </a:rPr>
              <a:t>mutual information</a:t>
            </a:r>
            <a:r>
              <a:rPr lang="en-US" sz="2000" dirty="0">
                <a:latin typeface="Calisto MT"/>
              </a:rPr>
              <a:t>:</a:t>
            </a:r>
          </a:p>
          <a:p>
            <a:r>
              <a:rPr lang="en-US" sz="2000" dirty="0">
                <a:latin typeface="Calisto MT"/>
              </a:rPr>
              <a:t>	how much knowing the value of one random variable </a:t>
            </a:r>
            <a:r>
              <a:rPr lang="en-US" sz="2000" i="1" dirty="0">
                <a:latin typeface="Calisto MT"/>
              </a:rPr>
              <a:t>r</a:t>
            </a:r>
            <a:r>
              <a:rPr lang="en-US" sz="2000" dirty="0">
                <a:latin typeface="Calisto MT"/>
              </a:rPr>
              <a:t> (the response)</a:t>
            </a:r>
          </a:p>
          <a:p>
            <a:r>
              <a:rPr lang="en-US" sz="2000" dirty="0">
                <a:latin typeface="Calisto MT"/>
              </a:rPr>
              <a:t>	reduces uncertainty about another random variable </a:t>
            </a:r>
            <a:r>
              <a:rPr lang="en-US" sz="2000" i="1" dirty="0">
                <a:latin typeface="Calisto MT"/>
              </a:rPr>
              <a:t>s </a:t>
            </a:r>
            <a:r>
              <a:rPr lang="en-US" sz="2000" dirty="0">
                <a:latin typeface="Calisto MT"/>
              </a:rPr>
              <a:t>(the stimulus)</a:t>
            </a:r>
            <a:r>
              <a:rPr lang="en-US" sz="2000" i="1" dirty="0">
                <a:latin typeface="Calisto MT"/>
              </a:rPr>
              <a:t>.</a:t>
            </a:r>
          </a:p>
          <a:p>
            <a:endParaRPr lang="en-US" sz="2000" i="1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Variability in response is due both to different </a:t>
            </a:r>
            <a:r>
              <a:rPr lang="en-US" sz="2000" b="1" dirty="0">
                <a:latin typeface="Calisto MT"/>
              </a:rPr>
              <a:t>stimuli</a:t>
            </a:r>
            <a:r>
              <a:rPr lang="en-US" sz="2000" dirty="0">
                <a:latin typeface="Calisto MT"/>
              </a:rPr>
              <a:t> and to </a:t>
            </a:r>
            <a:r>
              <a:rPr lang="en-US" sz="2000" b="1" dirty="0">
                <a:latin typeface="Calisto MT"/>
              </a:rPr>
              <a:t>noise</a:t>
            </a:r>
            <a:r>
              <a:rPr lang="en-US" sz="2000" dirty="0">
                <a:latin typeface="Calisto MT"/>
              </a:rPr>
              <a:t>.</a:t>
            </a:r>
          </a:p>
          <a:p>
            <a:r>
              <a:rPr lang="en-US" sz="2000" dirty="0">
                <a:latin typeface="Calisto MT"/>
              </a:rPr>
              <a:t>How much response variability is “useful”, i.e. can represent different messages,</a:t>
            </a:r>
          </a:p>
          <a:p>
            <a:r>
              <a:rPr lang="en-US" sz="2000" dirty="0">
                <a:latin typeface="Calisto MT"/>
              </a:rPr>
              <a:t>depends on the noise.  Noise can be specific to a given stimulus.</a:t>
            </a:r>
          </a:p>
          <a:p>
            <a:endParaRPr lang="en-US" sz="2000" dirty="0" smtClean="0">
              <a:latin typeface="Calisto MT"/>
            </a:endParaRPr>
          </a:p>
          <a:p>
            <a:r>
              <a:rPr lang="en-US" sz="2000" i="1" dirty="0" smtClean="0">
                <a:latin typeface="Calisto MT"/>
              </a:rPr>
              <a:t/>
            </a:r>
            <a:endParaRPr lang="en-US" sz="2000" i="1" dirty="0">
              <a:latin typeface="Calisto M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444500"/>
            <a:ext cx="351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Entropy and information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23850" y="444500"/>
            <a:ext cx="351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Entropy and information</a:t>
            </a: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55" y="1590995"/>
            <a:ext cx="5699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Information quantifies how </a:t>
            </a:r>
            <a:r>
              <a:rPr lang="en-US" sz="2000" i="1" dirty="0" smtClean="0">
                <a:latin typeface="Calisto MT"/>
              </a:rPr>
              <a:t>independent</a:t>
            </a:r>
            <a:r>
              <a:rPr lang="en-US" sz="2000" dirty="0" smtClean="0">
                <a:latin typeface="Calisto MT"/>
              </a:rPr>
              <a:t> r and s are:</a:t>
            </a:r>
          </a:p>
          <a:p>
            <a:endParaRPr lang="en-US" sz="2000" dirty="0">
              <a:latin typeface="Calisto MT"/>
            </a:endParaRPr>
          </a:p>
          <a:p>
            <a:r>
              <a:rPr lang="en-US" sz="2000" i="1" dirty="0" smtClean="0">
                <a:latin typeface="Calisto MT"/>
              </a:rPr>
              <a:t>	</a:t>
            </a:r>
            <a:r>
              <a:rPr lang="en-US" sz="2000" dirty="0" smtClean="0">
                <a:latin typeface="Calisto MT"/>
              </a:rPr>
              <a:t>	I(</a:t>
            </a:r>
            <a:r>
              <a:rPr lang="en-US" sz="2000" dirty="0" err="1" smtClean="0">
                <a:latin typeface="Calisto MT"/>
              </a:rPr>
              <a:t>s;r</a:t>
            </a:r>
            <a:r>
              <a:rPr lang="en-US" sz="2000" dirty="0" smtClean="0">
                <a:latin typeface="Calisto MT"/>
              </a:rPr>
              <a:t>)</a:t>
            </a:r>
            <a:r>
              <a:rPr lang="en-US" sz="2000" i="1" dirty="0" smtClean="0">
                <a:latin typeface="Calisto MT"/>
              </a:rPr>
              <a:t> = D</a:t>
            </a:r>
            <a:r>
              <a:rPr lang="en-US" sz="2000" i="1" baseline="-25000" dirty="0" smtClean="0">
                <a:latin typeface="Calisto MT"/>
              </a:rPr>
              <a:t>KL </a:t>
            </a:r>
            <a:r>
              <a:rPr lang="en-US" sz="2000" dirty="0" smtClean="0">
                <a:latin typeface="Calisto MT"/>
              </a:rPr>
              <a:t>[P(</a:t>
            </a:r>
            <a:r>
              <a:rPr lang="en-US" sz="2000" dirty="0" err="1" smtClean="0">
                <a:latin typeface="Calisto MT"/>
              </a:rPr>
              <a:t>r,s</a:t>
            </a:r>
            <a:r>
              <a:rPr lang="en-US" sz="2000" dirty="0" smtClean="0">
                <a:latin typeface="Calisto MT"/>
              </a:rPr>
              <a:t>), P(r)P(s)]</a:t>
            </a:r>
            <a:endParaRPr lang="en-US" sz="2000" dirty="0">
              <a:latin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671" y="4034827"/>
            <a:ext cx="537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sto MT"/>
            </a:endParaRPr>
          </a:p>
          <a:p>
            <a:r>
              <a:rPr lang="en-US" i="1" dirty="0" smtClean="0">
                <a:latin typeface="Calisto MT"/>
              </a:rPr>
              <a:t>    </a:t>
            </a:r>
            <a:r>
              <a:rPr lang="en-US" dirty="0" smtClean="0">
                <a:latin typeface="Calisto MT"/>
              </a:rPr>
              <a:t>		</a:t>
            </a:r>
            <a:r>
              <a:rPr lang="en-US" sz="2000" dirty="0" err="1" smtClean="0">
                <a:latin typeface="Calisto MT"/>
              </a:rPr>
              <a:t>I(s;r</a:t>
            </a:r>
            <a:r>
              <a:rPr lang="en-US" sz="2000" dirty="0" smtClean="0">
                <a:latin typeface="Calisto MT"/>
              </a:rPr>
              <a:t>) = </a:t>
            </a:r>
            <a:r>
              <a:rPr lang="en-US" sz="2000" dirty="0" err="1" smtClean="0">
                <a:latin typeface="Calisto MT"/>
              </a:rPr>
              <a:t>H[P(r</a:t>
            </a:r>
            <a:r>
              <a:rPr lang="en-US" sz="2000" dirty="0" smtClean="0">
                <a:latin typeface="Calisto MT"/>
              </a:rPr>
              <a:t>)] –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>
                <a:latin typeface="Calisto MT"/>
              </a:rPr>
              <a:t>s </a:t>
            </a:r>
            <a:r>
              <a:rPr lang="en-US" sz="2000" dirty="0" err="1" smtClean="0">
                <a:latin typeface="Calisto MT"/>
              </a:rPr>
              <a:t>P(s</a:t>
            </a:r>
            <a:r>
              <a:rPr lang="en-US" sz="2000" dirty="0" smtClean="0">
                <a:latin typeface="Calisto MT"/>
              </a:rPr>
              <a:t>) </a:t>
            </a:r>
            <a:r>
              <a:rPr lang="en-US" sz="2000" dirty="0" err="1" smtClean="0">
                <a:latin typeface="Calisto MT"/>
              </a:rPr>
              <a:t>H[P(r|s</a:t>
            </a:r>
            <a:r>
              <a:rPr lang="en-US" sz="2000" dirty="0" smtClean="0">
                <a:latin typeface="Calisto MT"/>
              </a:rPr>
              <a:t>)] 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6748" y="3599136"/>
            <a:ext cx="166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Alternatively: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11188" y="3429000"/>
            <a:ext cx="79203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dirty="0">
              <a:latin typeface="Calisto MT"/>
            </a:endParaRPr>
          </a:p>
          <a:p>
            <a:r>
              <a:rPr lang="en-US" sz="2000" dirty="0">
                <a:latin typeface="Calisto MT"/>
                <a:sym typeface="Wingdings" pitchFamily="2" charset="2"/>
              </a:rPr>
              <a:t> </a:t>
            </a:r>
            <a:r>
              <a:rPr lang="en-US" sz="2000" dirty="0">
                <a:latin typeface="Calisto MT"/>
              </a:rPr>
              <a:t>Need to know the conditional distribution P(</a:t>
            </a:r>
            <a:r>
              <a:rPr lang="en-US" sz="2000" i="1" dirty="0" err="1">
                <a:latin typeface="Calisto MT"/>
              </a:rPr>
              <a:t>s</a:t>
            </a:r>
            <a:r>
              <a:rPr lang="en-US" sz="2000" dirty="0" err="1">
                <a:latin typeface="Calisto MT"/>
              </a:rPr>
              <a:t>|</a:t>
            </a:r>
            <a:r>
              <a:rPr lang="en-US" sz="2000" i="1" dirty="0" err="1">
                <a:latin typeface="Calisto MT"/>
              </a:rPr>
              <a:t>r</a:t>
            </a:r>
            <a:r>
              <a:rPr lang="en-US" sz="2000" dirty="0">
                <a:latin typeface="Calisto MT"/>
              </a:rPr>
              <a:t>) or P(</a:t>
            </a:r>
            <a:r>
              <a:rPr lang="en-US" sz="2000" i="1" dirty="0" err="1">
                <a:latin typeface="Calisto MT"/>
              </a:rPr>
              <a:t>r</a:t>
            </a:r>
            <a:r>
              <a:rPr lang="en-US" sz="2000" dirty="0" err="1">
                <a:latin typeface="Calisto MT"/>
              </a:rPr>
              <a:t>|</a:t>
            </a:r>
            <a:r>
              <a:rPr lang="en-US" sz="2000" i="1" dirty="0" err="1">
                <a:latin typeface="Calisto MT"/>
              </a:rPr>
              <a:t>s</a:t>
            </a:r>
            <a:r>
              <a:rPr lang="en-US" sz="2000" dirty="0">
                <a:latin typeface="Calisto MT"/>
              </a:rPr>
              <a:t>).</a:t>
            </a:r>
          </a:p>
          <a:p>
            <a:endParaRPr lang="en-US" sz="2000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Take a particular stimulus </a:t>
            </a:r>
            <a:r>
              <a:rPr lang="en-US" sz="2000" i="1" dirty="0">
                <a:latin typeface="Calisto MT"/>
              </a:rPr>
              <a:t>s=s</a:t>
            </a:r>
            <a:r>
              <a:rPr lang="en-US" sz="2000" i="1" baseline="-25000" dirty="0">
                <a:latin typeface="Calisto MT"/>
              </a:rPr>
              <a:t>0</a:t>
            </a:r>
            <a:r>
              <a:rPr lang="en-US" sz="2000" dirty="0">
                <a:latin typeface="Calisto MT"/>
              </a:rPr>
              <a:t> and repeat many times to obtain P(r|s</a:t>
            </a:r>
            <a:r>
              <a:rPr lang="en-US" sz="2000" baseline="-25000" dirty="0">
                <a:latin typeface="Calisto MT"/>
              </a:rPr>
              <a:t>0</a:t>
            </a:r>
            <a:r>
              <a:rPr lang="en-US" sz="2000" dirty="0">
                <a:latin typeface="Calisto MT"/>
              </a:rPr>
              <a:t>).</a:t>
            </a:r>
          </a:p>
          <a:p>
            <a:r>
              <a:rPr lang="en-US" sz="2000" dirty="0">
                <a:latin typeface="Calisto MT"/>
              </a:rPr>
              <a:t>	Compute variability due to noise: </a:t>
            </a:r>
            <a:r>
              <a:rPr lang="en-US" sz="2000" i="1" dirty="0">
                <a:latin typeface="Calisto MT"/>
              </a:rPr>
              <a:t>noise entropy</a:t>
            </a:r>
          </a:p>
          <a:p>
            <a:endParaRPr lang="en-US" sz="2000" dirty="0" smtClean="0">
              <a:latin typeface="Calisto MT"/>
            </a:endParaRPr>
          </a:p>
          <a:p>
            <a:endParaRPr lang="en-US" sz="2000" i="1" dirty="0">
              <a:latin typeface="Calisto MT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23850" y="444500"/>
            <a:ext cx="351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Entropy and information</a:t>
            </a: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265" y="1768251"/>
            <a:ext cx="758779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Information is the difference between the total response entropy and </a:t>
            </a:r>
          </a:p>
          <a:p>
            <a:r>
              <a:rPr lang="en-US" sz="2000" dirty="0" smtClean="0">
                <a:latin typeface="Calisto MT"/>
              </a:rPr>
              <a:t>the mean noise entropy: </a:t>
            </a:r>
          </a:p>
          <a:p>
            <a:endParaRPr lang="en-US" sz="2000" dirty="0" smtClean="0">
              <a:latin typeface="Calisto MT"/>
            </a:endParaRPr>
          </a:p>
          <a:p>
            <a:r>
              <a:rPr lang="en-US" sz="2000" i="1" dirty="0" smtClean="0">
                <a:latin typeface="Calisto MT"/>
              </a:rPr>
              <a:t>    		</a:t>
            </a:r>
            <a:r>
              <a:rPr lang="en-US" sz="2000" i="1" dirty="0" err="1" smtClean="0">
                <a:latin typeface="Calisto MT"/>
              </a:rPr>
              <a:t>I(s;r</a:t>
            </a:r>
            <a:r>
              <a:rPr lang="en-US" sz="2000" i="1" dirty="0" smtClean="0">
                <a:latin typeface="Calisto MT"/>
              </a:rPr>
              <a:t>) = </a:t>
            </a:r>
            <a:r>
              <a:rPr lang="en-US" sz="2000" i="1" dirty="0" err="1" smtClean="0">
                <a:latin typeface="Calisto MT"/>
              </a:rPr>
              <a:t>H[P(r</a:t>
            </a:r>
            <a:r>
              <a:rPr lang="en-US" sz="2000" i="1" dirty="0" smtClean="0">
                <a:latin typeface="Calisto MT"/>
              </a:rPr>
              <a:t>)] –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i="1" baseline="-25000" dirty="0" smtClean="0">
                <a:latin typeface="Calisto MT"/>
              </a:rPr>
              <a:t>s </a:t>
            </a:r>
            <a:r>
              <a:rPr lang="en-US" sz="2000" i="1" dirty="0" err="1" smtClean="0">
                <a:latin typeface="Calisto MT"/>
              </a:rPr>
              <a:t>P(s</a:t>
            </a:r>
            <a:r>
              <a:rPr lang="en-US" sz="2000" i="1" dirty="0" smtClean="0">
                <a:latin typeface="Calisto MT"/>
              </a:rPr>
              <a:t>) </a:t>
            </a:r>
            <a:r>
              <a:rPr lang="en-US" sz="2000" i="1" dirty="0" err="1" smtClean="0">
                <a:latin typeface="Calisto MT"/>
              </a:rPr>
              <a:t>H[P(r|s</a:t>
            </a:r>
            <a:r>
              <a:rPr lang="en-US" sz="2000" i="1" dirty="0" smtClean="0">
                <a:latin typeface="Calisto MT"/>
              </a:rPr>
              <a:t>)]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23850" y="444500"/>
            <a:ext cx="351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Entropy and information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318174" y="1647825"/>
            <a:ext cx="4010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Information is symmetric in </a:t>
            </a:r>
            <a:r>
              <a:rPr lang="en-US" sz="2000" dirty="0" err="1">
                <a:latin typeface="Calisto MT"/>
              </a:rPr>
              <a:t>r</a:t>
            </a:r>
            <a:r>
              <a:rPr lang="en-US" sz="2000" dirty="0">
                <a:latin typeface="Calisto MT"/>
              </a:rPr>
              <a:t> and </a:t>
            </a:r>
            <a:r>
              <a:rPr lang="en-US" sz="2000" dirty="0" err="1">
                <a:latin typeface="Calisto MT"/>
              </a:rPr>
              <a:t>s</a:t>
            </a:r>
            <a:endParaRPr lang="en-US" sz="2000" dirty="0">
              <a:latin typeface="Calisto MT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338812" y="2349500"/>
            <a:ext cx="68676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Examples:</a:t>
            </a:r>
          </a:p>
          <a:p>
            <a:endParaRPr lang="en-US" sz="2000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	response is unrelated to stimulus: </a:t>
            </a:r>
            <a:r>
              <a:rPr lang="en-US" sz="2000" dirty="0" err="1">
                <a:latin typeface="Calisto MT"/>
              </a:rPr>
              <a:t>p[r|s</a:t>
            </a:r>
            <a:r>
              <a:rPr lang="en-US" sz="2000" dirty="0">
                <a:latin typeface="Calisto MT"/>
              </a:rPr>
              <a:t>] = </a:t>
            </a:r>
            <a:r>
              <a:rPr lang="en-US" sz="2000" dirty="0" err="1">
                <a:latin typeface="Calisto MT"/>
              </a:rPr>
              <a:t>p[r</a:t>
            </a:r>
            <a:r>
              <a:rPr lang="en-US" sz="2000" dirty="0">
                <a:latin typeface="Calisto MT"/>
              </a:rPr>
              <a:t>]</a:t>
            </a:r>
          </a:p>
          <a:p>
            <a:endParaRPr lang="en-US" sz="2000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	response is perfectly predicted by stimulus: </a:t>
            </a:r>
            <a:r>
              <a:rPr lang="en-US" sz="2000" dirty="0" err="1">
                <a:latin typeface="Calisto MT"/>
              </a:rPr>
              <a:t>p[r|s</a:t>
            </a:r>
            <a:r>
              <a:rPr lang="en-US" sz="2000" dirty="0">
                <a:latin typeface="Calisto MT"/>
              </a:rPr>
              <a:t>] = 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>
                <a:latin typeface="Calisto MT"/>
              </a:rPr>
              <a:t>(r-r</a:t>
            </a:r>
            <a:r>
              <a:rPr lang="en-US" sz="2000" baseline="-25000" dirty="0" err="1">
                <a:latin typeface="Calisto MT"/>
              </a:rPr>
              <a:t>s</a:t>
            </a:r>
            <a:r>
              <a:rPr lang="en-US" sz="2000" dirty="0">
                <a:latin typeface="Calisto M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03 optimal coding 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8" y="1244600"/>
            <a:ext cx="6599237" cy="2749550"/>
          </a:xfrm>
          <a:prstGeom prst="rect">
            <a:avLst/>
          </a:prstGeom>
          <a:noFill/>
        </p:spPr>
      </p:pic>
      <p:pic>
        <p:nvPicPr>
          <p:cNvPr id="151557" name="Picture 5" descr="03 optimal coding pi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4341813"/>
            <a:ext cx="3978275" cy="2284412"/>
          </a:xfrm>
          <a:prstGeom prst="rect">
            <a:avLst/>
          </a:prstGeom>
          <a:noFill/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Efficient coding</a:t>
            </a:r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03300"/>
            <a:ext cx="40386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23850" y="1419225"/>
            <a:ext cx="355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How can one compute the entropy </a:t>
            </a:r>
          </a:p>
          <a:p>
            <a:r>
              <a:rPr lang="en-US" dirty="0">
                <a:latin typeface="Calisto MT"/>
              </a:rPr>
              <a:t>and information of spike trains?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03213" y="6280150"/>
            <a:ext cx="300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sto MT"/>
              </a:rPr>
              <a:t>Strong et al., 1997; </a:t>
            </a:r>
            <a:r>
              <a:rPr lang="en-US" sz="1600" dirty="0" err="1">
                <a:latin typeface="Calisto MT"/>
              </a:rPr>
              <a:t>Panzeri</a:t>
            </a:r>
            <a:r>
              <a:rPr lang="en-US" sz="1600" dirty="0">
                <a:latin typeface="Calisto MT"/>
              </a:rPr>
              <a:t> et al.</a:t>
            </a:r>
          </a:p>
        </p:txBody>
      </p:sp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412432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23850" y="2516188"/>
            <a:ext cx="40852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alisto MT"/>
              </a:rPr>
              <a:t>Discretize</a:t>
            </a:r>
            <a:r>
              <a:rPr lang="en-US" sz="1600" dirty="0">
                <a:latin typeface="Calisto MT"/>
              </a:rPr>
              <a:t> the spike train into binary </a:t>
            </a:r>
          </a:p>
          <a:p>
            <a:r>
              <a:rPr lang="en-US" sz="1600" dirty="0">
                <a:latin typeface="Calisto MT"/>
              </a:rPr>
              <a:t>words </a:t>
            </a:r>
            <a:r>
              <a:rPr lang="en-US" sz="1600" i="1" dirty="0" err="1">
                <a:latin typeface="Calisto MT"/>
              </a:rPr>
              <a:t>w</a:t>
            </a:r>
            <a:r>
              <a:rPr lang="en-US" sz="1600" dirty="0">
                <a:latin typeface="Calisto MT"/>
              </a:rPr>
              <a:t> with letter size </a:t>
            </a:r>
            <a:r>
              <a:rPr lang="en-US" sz="1600" dirty="0" err="1">
                <a:latin typeface="Symbol" pitchFamily="18" charset="2"/>
              </a:rPr>
              <a:t>Dt</a:t>
            </a:r>
            <a:r>
              <a:rPr lang="en-US" sz="1600" dirty="0">
                <a:latin typeface="Calisto MT"/>
              </a:rPr>
              <a:t>, length T.</a:t>
            </a:r>
          </a:p>
          <a:p>
            <a:r>
              <a:rPr lang="en-US" sz="1600" dirty="0">
                <a:latin typeface="Calisto MT"/>
              </a:rPr>
              <a:t>This takes into account correlations between</a:t>
            </a:r>
          </a:p>
          <a:p>
            <a:r>
              <a:rPr lang="en-US" sz="1600" dirty="0">
                <a:latin typeface="Calisto MT"/>
              </a:rPr>
              <a:t>spikes on timescales </a:t>
            </a:r>
            <a:r>
              <a:rPr lang="en-US" sz="1600" dirty="0" err="1">
                <a:latin typeface="Calisto MT"/>
              </a:rPr>
              <a:t>T</a:t>
            </a:r>
            <a:r>
              <a:rPr lang="en-US" sz="1600" dirty="0" err="1">
                <a:latin typeface="Symbol" pitchFamily="18" charset="2"/>
              </a:rPr>
              <a:t>Dt</a:t>
            </a:r>
            <a:r>
              <a:rPr lang="en-US" sz="1600" dirty="0">
                <a:latin typeface="Symbol" pitchFamily="18" charset="2"/>
              </a:rPr>
              <a:t>.</a:t>
            </a:r>
            <a:r>
              <a:rPr lang="en-US" sz="1600" dirty="0">
                <a:latin typeface="Calisto MT"/>
              </a:rPr>
              <a:t> 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Compute p</a:t>
            </a:r>
            <a:r>
              <a:rPr lang="en-US" sz="1600" baseline="-25000" dirty="0">
                <a:latin typeface="Calisto MT"/>
              </a:rPr>
              <a:t>i</a:t>
            </a:r>
            <a:r>
              <a:rPr lang="en-US" sz="1600" dirty="0">
                <a:latin typeface="Calisto MT"/>
              </a:rPr>
              <a:t> = </a:t>
            </a:r>
            <a:r>
              <a:rPr lang="en-US" sz="1600" dirty="0" err="1">
                <a:latin typeface="Calisto MT"/>
              </a:rPr>
              <a:t>p(</a:t>
            </a:r>
            <a:r>
              <a:rPr lang="en-US" sz="1600" i="1" dirty="0" err="1">
                <a:latin typeface="Calisto MT"/>
              </a:rPr>
              <a:t>w</a:t>
            </a:r>
            <a:r>
              <a:rPr lang="en-US" sz="1600" baseline="-25000" dirty="0" err="1">
                <a:latin typeface="Calisto MT"/>
              </a:rPr>
              <a:t>i</a:t>
            </a:r>
            <a:r>
              <a:rPr lang="en-US" sz="1600" dirty="0">
                <a:latin typeface="Calisto MT"/>
              </a:rPr>
              <a:t>), then the naïve entropy is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23850" y="444500"/>
            <a:ext cx="6032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cells: the direct method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60575"/>
            <a:ext cx="42005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50825" y="1484313"/>
            <a:ext cx="4612636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Many information calculations are limited by </a:t>
            </a:r>
          </a:p>
          <a:p>
            <a:r>
              <a:rPr lang="en-US" dirty="0">
                <a:latin typeface="Calisto MT"/>
              </a:rPr>
              <a:t>sampling: hard to determine </a:t>
            </a:r>
            <a:r>
              <a:rPr lang="en-US" dirty="0" err="1">
                <a:latin typeface="Calisto MT"/>
              </a:rPr>
              <a:t>P(w</a:t>
            </a:r>
            <a:r>
              <a:rPr lang="en-US" dirty="0">
                <a:latin typeface="Calisto MT"/>
              </a:rPr>
              <a:t>) and </a:t>
            </a:r>
            <a:r>
              <a:rPr lang="en-US" dirty="0" err="1">
                <a:latin typeface="Calisto MT"/>
              </a:rPr>
              <a:t>P(w|s</a:t>
            </a:r>
            <a:r>
              <a:rPr lang="en-US" dirty="0">
                <a:latin typeface="Calisto MT"/>
              </a:rPr>
              <a:t>)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Systematic bias from </a:t>
            </a:r>
            <a:r>
              <a:rPr lang="en-US" dirty="0" err="1">
                <a:latin typeface="Calisto MT"/>
              </a:rPr>
              <a:t>undersampling</a:t>
            </a:r>
            <a:r>
              <a:rPr lang="en-US" dirty="0">
                <a:latin typeface="Calisto MT"/>
              </a:rPr>
              <a:t>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Correction for finite size effects: 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03213" y="6280150"/>
            <a:ext cx="1760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sto MT"/>
              </a:rPr>
              <a:t>Strong et al., 1997</a:t>
            </a:r>
          </a:p>
        </p:txBody>
      </p:sp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4900"/>
            <a:ext cx="4181209" cy="114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23850" y="444500"/>
            <a:ext cx="6032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cells: the direct method</a:t>
            </a: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27013" y="1400175"/>
            <a:ext cx="4456898" cy="50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>
                <a:latin typeface="Calisto MT"/>
              </a:rPr>
              <a:t>Information</a:t>
            </a:r>
            <a:r>
              <a:rPr lang="en-US" sz="1600" dirty="0">
                <a:latin typeface="Calisto MT"/>
              </a:rPr>
              <a:t> is the difference </a:t>
            </a:r>
          </a:p>
          <a:p>
            <a:r>
              <a:rPr lang="en-US" sz="1600" dirty="0">
                <a:latin typeface="Calisto MT"/>
              </a:rPr>
              <a:t>between the variability driven by stimuli and </a:t>
            </a:r>
          </a:p>
          <a:p>
            <a:r>
              <a:rPr lang="en-US" sz="1600" dirty="0">
                <a:latin typeface="Calisto MT"/>
              </a:rPr>
              <a:t>that due to noise.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Take a stimulus sequence </a:t>
            </a:r>
            <a:r>
              <a:rPr lang="en-US" sz="1600" i="1" dirty="0" err="1">
                <a:latin typeface="Calisto MT"/>
              </a:rPr>
              <a:t>s</a:t>
            </a:r>
            <a:r>
              <a:rPr lang="en-US" sz="1600" i="1" dirty="0">
                <a:latin typeface="Calisto MT"/>
              </a:rPr>
              <a:t> </a:t>
            </a:r>
            <a:r>
              <a:rPr lang="en-US" sz="1600" dirty="0">
                <a:latin typeface="Calisto MT"/>
              </a:rPr>
              <a:t>and repeat many </a:t>
            </a:r>
          </a:p>
          <a:p>
            <a:r>
              <a:rPr lang="en-US" sz="1600" dirty="0">
                <a:latin typeface="Calisto MT"/>
              </a:rPr>
              <a:t>times.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For each time in the repeated stimulus, get a </a:t>
            </a:r>
          </a:p>
          <a:p>
            <a:r>
              <a:rPr lang="en-US" sz="1600" dirty="0">
                <a:latin typeface="Calisto MT"/>
              </a:rPr>
              <a:t>set of words </a:t>
            </a:r>
            <a:r>
              <a:rPr lang="en-US" sz="1600" dirty="0" err="1">
                <a:latin typeface="Calisto MT"/>
              </a:rPr>
              <a:t>P(</a:t>
            </a:r>
            <a:r>
              <a:rPr lang="en-US" sz="1600" i="1" dirty="0" err="1">
                <a:latin typeface="Calisto MT"/>
              </a:rPr>
              <a:t>w</a:t>
            </a:r>
            <a:r>
              <a:rPr lang="en-US" sz="1600" dirty="0" err="1">
                <a:latin typeface="Calisto MT"/>
              </a:rPr>
              <a:t>|</a:t>
            </a:r>
            <a:r>
              <a:rPr lang="en-US" sz="1600" i="1" dirty="0" err="1">
                <a:latin typeface="Calisto MT"/>
              </a:rPr>
              <a:t>s</a:t>
            </a:r>
            <a:r>
              <a:rPr lang="en-US" sz="1600" dirty="0" err="1">
                <a:latin typeface="Calisto MT"/>
              </a:rPr>
              <a:t>(t</a:t>
            </a:r>
            <a:r>
              <a:rPr lang="en-US" sz="1600" dirty="0">
                <a:latin typeface="Calisto MT"/>
              </a:rPr>
              <a:t>)).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Should average over all </a:t>
            </a:r>
            <a:r>
              <a:rPr lang="en-US" sz="1600" i="1" dirty="0" err="1">
                <a:latin typeface="Calisto MT"/>
              </a:rPr>
              <a:t>s</a:t>
            </a:r>
            <a:r>
              <a:rPr lang="en-US" sz="1600" dirty="0">
                <a:latin typeface="Calisto MT"/>
              </a:rPr>
              <a:t> with weight </a:t>
            </a:r>
            <a:r>
              <a:rPr lang="en-US" sz="1600" dirty="0" err="1">
                <a:latin typeface="Calisto MT"/>
              </a:rPr>
              <a:t>P(</a:t>
            </a:r>
            <a:r>
              <a:rPr lang="en-US" sz="1600" i="1" dirty="0" err="1">
                <a:latin typeface="Calisto MT"/>
              </a:rPr>
              <a:t>s</a:t>
            </a:r>
            <a:r>
              <a:rPr lang="en-US" sz="1600" dirty="0">
                <a:latin typeface="Calisto MT"/>
              </a:rPr>
              <a:t>); </a:t>
            </a:r>
          </a:p>
          <a:p>
            <a:r>
              <a:rPr lang="en-US" sz="1600" dirty="0">
                <a:latin typeface="Calisto MT"/>
              </a:rPr>
              <a:t>instead, average over time: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	</a:t>
            </a:r>
            <a:r>
              <a:rPr lang="en-US" sz="1600" dirty="0" err="1">
                <a:latin typeface="Calisto MT"/>
              </a:rPr>
              <a:t>H</a:t>
            </a:r>
            <a:r>
              <a:rPr lang="en-US" sz="1600" baseline="-25000" dirty="0" err="1">
                <a:latin typeface="Calisto MT"/>
              </a:rPr>
              <a:t>noise</a:t>
            </a:r>
            <a:r>
              <a:rPr lang="en-US" sz="1600" dirty="0">
                <a:latin typeface="Calisto MT"/>
              </a:rPr>
              <a:t> =  &lt; </a:t>
            </a:r>
            <a:r>
              <a:rPr lang="en-US" sz="1600" dirty="0" err="1">
                <a:latin typeface="Calisto MT"/>
              </a:rPr>
              <a:t>H[P(w|s</a:t>
            </a:r>
            <a:r>
              <a:rPr lang="en-US" sz="1600" baseline="-25000" dirty="0" err="1">
                <a:latin typeface="Calisto MT"/>
              </a:rPr>
              <a:t>i</a:t>
            </a:r>
            <a:r>
              <a:rPr lang="en-US" sz="1600" dirty="0">
                <a:latin typeface="Calisto MT"/>
              </a:rPr>
              <a:t>)] </a:t>
            </a:r>
            <a:r>
              <a:rPr lang="en-US" sz="1600" dirty="0">
                <a:latin typeface="Symbol" pitchFamily="18" charset="2"/>
              </a:rPr>
              <a:t>&gt;</a:t>
            </a:r>
            <a:r>
              <a:rPr lang="en-US" sz="1600" baseline="-25000" dirty="0" err="1">
                <a:latin typeface="Calisto MT"/>
              </a:rPr>
              <a:t>i</a:t>
            </a:r>
            <a:r>
              <a:rPr lang="en-US" sz="1600" dirty="0">
                <a:latin typeface="Calisto MT"/>
              </a:rPr>
              <a:t>.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Choose length of repeated sequence long enough </a:t>
            </a:r>
          </a:p>
          <a:p>
            <a:r>
              <a:rPr lang="en-US" sz="1600" dirty="0">
                <a:latin typeface="Calisto MT"/>
              </a:rPr>
              <a:t>to sample the noise entropy adequately.  </a:t>
            </a:r>
          </a:p>
          <a:p>
            <a:endParaRPr lang="en-US" sz="1600" dirty="0">
              <a:latin typeface="Calisto MT"/>
            </a:endParaRPr>
          </a:p>
          <a:p>
            <a:r>
              <a:rPr lang="en-US" sz="1600" dirty="0">
                <a:latin typeface="Calisto MT"/>
              </a:rPr>
              <a:t>Finally, do as a function of word length T and</a:t>
            </a:r>
          </a:p>
          <a:p>
            <a:r>
              <a:rPr lang="en-US" sz="1600" dirty="0">
                <a:latin typeface="Calisto MT"/>
              </a:rPr>
              <a:t>extrapolate to infinite T.</a:t>
            </a:r>
          </a:p>
        </p:txBody>
      </p:sp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14463"/>
            <a:ext cx="36417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6711950" y="6451600"/>
            <a:ext cx="1904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latin typeface="Calisto MT"/>
              </a:rPr>
              <a:t>Reinagel</a:t>
            </a:r>
            <a:r>
              <a:rPr lang="en-US" sz="1400" dirty="0">
                <a:latin typeface="Calisto MT"/>
              </a:rPr>
              <a:t> and Reid, ‘00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23850" y="444500"/>
            <a:ext cx="6032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cells: the direct method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1916113"/>
            <a:ext cx="477837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23850" y="2133600"/>
            <a:ext cx="30966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Fly H1:</a:t>
            </a:r>
          </a:p>
          <a:p>
            <a:r>
              <a:rPr lang="en-US" dirty="0">
                <a:latin typeface="Calisto MT"/>
              </a:rPr>
              <a:t>obtain information rate of </a:t>
            </a:r>
          </a:p>
          <a:p>
            <a:r>
              <a:rPr lang="en-US" dirty="0">
                <a:latin typeface="Calisto MT"/>
              </a:rPr>
              <a:t>~80 bits/sec or 1-2 bits/spike.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23850" y="444500"/>
            <a:ext cx="357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</a:t>
            </a: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686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967038"/>
            <a:ext cx="6543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50913" y="2366963"/>
            <a:ext cx="195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Alternatively: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3850" y="444500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sto MT"/>
                <a:cs typeface="Arial" charset="0"/>
              </a:rPr>
              <a:t>Fisher information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3436" y="4872335"/>
            <a:ext cx="4634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Quantifies local stimulus </a:t>
            </a:r>
            <a:r>
              <a:rPr lang="en-US" sz="2000" dirty="0" err="1">
                <a:latin typeface="Calisto MT"/>
              </a:rPr>
              <a:t>discriminability</a:t>
            </a:r>
            <a:endParaRPr lang="en-US" sz="20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84213" y="1557338"/>
            <a:ext cx="7373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Another example: temporal coding in the LGN (</a:t>
            </a:r>
            <a:r>
              <a:rPr lang="en-US" dirty="0" err="1">
                <a:latin typeface="Calisto MT"/>
              </a:rPr>
              <a:t>Reinagel</a:t>
            </a:r>
            <a:r>
              <a:rPr lang="en-US" dirty="0">
                <a:latin typeface="Calisto MT"/>
              </a:rPr>
              <a:t> and Reid ‘00)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8477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357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8925"/>
            <a:ext cx="36417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427538" y="1484313"/>
            <a:ext cx="38406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Apply the same procedure:</a:t>
            </a:r>
          </a:p>
          <a:p>
            <a:r>
              <a:rPr lang="en-US" dirty="0">
                <a:latin typeface="Calisto MT"/>
              </a:rPr>
              <a:t>collect word distributions </a:t>
            </a:r>
          </a:p>
          <a:p>
            <a:r>
              <a:rPr lang="en-US" dirty="0">
                <a:latin typeface="Calisto MT"/>
              </a:rPr>
              <a:t>for a random, then repeated stimulus.</a:t>
            </a: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450" y="2986036"/>
            <a:ext cx="4973550" cy="33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23850" y="444500"/>
            <a:ext cx="357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312863"/>
            <a:ext cx="61214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2793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Use this to quantify how</a:t>
            </a:r>
          </a:p>
          <a:p>
            <a:r>
              <a:rPr lang="en-US" dirty="0">
                <a:latin typeface="Calisto MT"/>
              </a:rPr>
              <a:t>precise the code is,</a:t>
            </a:r>
          </a:p>
          <a:p>
            <a:r>
              <a:rPr lang="en-US" dirty="0">
                <a:latin typeface="Calisto MT"/>
              </a:rPr>
              <a:t>and over what timescales</a:t>
            </a:r>
          </a:p>
          <a:p>
            <a:r>
              <a:rPr lang="en-US" dirty="0">
                <a:latin typeface="Calisto MT"/>
              </a:rPr>
              <a:t>correlations are important.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357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cells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68313" y="1363663"/>
            <a:ext cx="78176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alisto MT"/>
              </a:rPr>
              <a:t>How much information does a single spike convey about the stimulus?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Key idea: the information that a spike gives about the stimulus is the reduction </a:t>
            </a:r>
          </a:p>
          <a:p>
            <a:r>
              <a:rPr lang="en-US" dirty="0">
                <a:latin typeface="Calisto MT"/>
              </a:rPr>
              <a:t>in entropy between the distribution of spike times not knowing the stimulus,</a:t>
            </a:r>
          </a:p>
          <a:p>
            <a:r>
              <a:rPr lang="en-US" dirty="0">
                <a:latin typeface="Calisto MT"/>
              </a:rPr>
              <a:t>and the distribution of times knowing the stimulus.</a:t>
            </a:r>
          </a:p>
          <a:p>
            <a:endParaRPr lang="en-US" b="1" i="1" dirty="0">
              <a:latin typeface="Calisto MT"/>
            </a:endParaRPr>
          </a:p>
          <a:p>
            <a:r>
              <a:rPr lang="en-US" dirty="0">
                <a:latin typeface="Calisto MT"/>
              </a:rPr>
              <a:t>The response to an (arbitrary) stimulus sequence </a:t>
            </a:r>
            <a:r>
              <a:rPr lang="en-US" b="1" i="1" dirty="0" err="1">
                <a:latin typeface="Calisto MT"/>
              </a:rPr>
              <a:t>s</a:t>
            </a:r>
            <a:r>
              <a:rPr lang="en-US" dirty="0">
                <a:latin typeface="Calisto MT"/>
              </a:rPr>
              <a:t> is </a:t>
            </a:r>
            <a:r>
              <a:rPr lang="en-US" dirty="0" err="1">
                <a:latin typeface="Calisto MT"/>
              </a:rPr>
              <a:t>r(t</a:t>
            </a:r>
            <a:r>
              <a:rPr lang="en-US" dirty="0">
                <a:latin typeface="Calisto MT"/>
              </a:rPr>
              <a:t>).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Without knowing that the stimulus was </a:t>
            </a:r>
            <a:r>
              <a:rPr lang="en-US" b="1" i="1" dirty="0" err="1">
                <a:latin typeface="Calisto MT"/>
              </a:rPr>
              <a:t>s</a:t>
            </a:r>
            <a:r>
              <a:rPr lang="en-US" dirty="0">
                <a:latin typeface="Calisto MT"/>
              </a:rPr>
              <a:t>, the probability of observing a spike</a:t>
            </a:r>
          </a:p>
          <a:p>
            <a:r>
              <a:rPr lang="en-US" dirty="0">
                <a:latin typeface="Calisto MT"/>
              </a:rPr>
              <a:t>in a given bin is proportional to    , the mean rate, and the size of the bin.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Consider a bin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>
                <a:latin typeface="Calisto MT"/>
              </a:rPr>
              <a:t>t</a:t>
            </a:r>
            <a:r>
              <a:rPr lang="en-US" dirty="0">
                <a:latin typeface="Calisto MT"/>
              </a:rPr>
              <a:t> small enough that it can only contain a single spike. Then in</a:t>
            </a:r>
          </a:p>
          <a:p>
            <a:r>
              <a:rPr lang="en-US" dirty="0">
                <a:latin typeface="Calisto MT"/>
              </a:rPr>
              <a:t>the bin at time </a:t>
            </a:r>
            <a:r>
              <a:rPr lang="en-US" dirty="0" err="1">
                <a:latin typeface="Calisto MT"/>
              </a:rPr>
              <a:t>t</a:t>
            </a:r>
            <a:r>
              <a:rPr lang="en-US" dirty="0">
                <a:latin typeface="Calisto MT"/>
              </a:rPr>
              <a:t>,</a:t>
            </a:r>
          </a:p>
          <a:p>
            <a:endParaRPr lang="en-US" dirty="0">
              <a:latin typeface="Calisto MT"/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5110163"/>
            <a:ext cx="2809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065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3850" y="4445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spikes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23938" y="1557338"/>
            <a:ext cx="7178675" cy="431800"/>
            <a:chOff x="645" y="981"/>
            <a:chExt cx="4522" cy="272"/>
          </a:xfrm>
        </p:grpSpPr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645" y="993"/>
              <a:ext cx="24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sto MT"/>
                </a:rPr>
                <a:t>Now compute the entropy difference:</a:t>
              </a:r>
            </a:p>
          </p:txBody>
        </p:sp>
        <p:pic>
          <p:nvPicPr>
            <p:cNvPr id="62474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0" y="1031"/>
              <a:ext cx="61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475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5" y="981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6424613" y="1576388"/>
            <a:ext cx="26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alisto MT"/>
              </a:rPr>
              <a:t>,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84213" y="3927475"/>
            <a:ext cx="7219950" cy="1257300"/>
            <a:chOff x="431" y="2474"/>
            <a:chExt cx="4548" cy="792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31" y="2474"/>
              <a:ext cx="4451" cy="276"/>
              <a:chOff x="463" y="2251"/>
              <a:chExt cx="4451" cy="276"/>
            </a:xfrm>
          </p:grpSpPr>
          <p:pic>
            <p:nvPicPr>
              <p:cNvPr id="62480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01" y="2291"/>
                <a:ext cx="5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481" name="Text Box 17"/>
              <p:cNvSpPr txBox="1">
                <a:spLocks noChangeArrowheads="1"/>
              </p:cNvSpPr>
              <p:nvPr/>
            </p:nvSpPr>
            <p:spPr bwMode="auto">
              <a:xfrm>
                <a:off x="463" y="2258"/>
                <a:ext cx="129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sto MT"/>
                  </a:rPr>
                  <a:t>Assuming              , </a:t>
                </a:r>
              </a:p>
            </p:txBody>
          </p:sp>
          <p:pic>
            <p:nvPicPr>
              <p:cNvPr id="62483" name="Picture 1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97" y="2256"/>
                <a:ext cx="103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84" name="Picture 2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96" y="2251"/>
                <a:ext cx="121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485" name="Text Box 21"/>
              <p:cNvSpPr txBox="1">
                <a:spLocks noChangeArrowheads="1"/>
              </p:cNvSpPr>
              <p:nvPr/>
            </p:nvSpPr>
            <p:spPr bwMode="auto">
              <a:xfrm>
                <a:off x="2925" y="2251"/>
                <a:ext cx="72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sto MT"/>
                  </a:rPr>
                  <a:t>and using</a:t>
                </a:r>
              </a:p>
            </p:txBody>
          </p:sp>
        </p:grpSp>
        <p:pic>
          <p:nvPicPr>
            <p:cNvPr id="62486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" y="2750"/>
              <a:ext cx="445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63575" y="5157786"/>
            <a:ext cx="5345113" cy="1431925"/>
            <a:chOff x="418" y="3249"/>
            <a:chExt cx="3367" cy="902"/>
          </a:xfrm>
        </p:grpSpPr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418" y="3249"/>
              <a:ext cx="3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sto MT"/>
                </a:rPr>
                <a:t>In terms of information per spike (divide by        ): </a:t>
              </a:r>
            </a:p>
          </p:txBody>
        </p:sp>
        <p:pic>
          <p:nvPicPr>
            <p:cNvPr id="62489" name="Picture 2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54" y="3252"/>
              <a:ext cx="29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490" name="Picture 2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65" y="3521"/>
              <a:ext cx="22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663575" y="3422650"/>
            <a:ext cx="7025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Note substitution of a time average for an average over the </a:t>
            </a:r>
            <a:r>
              <a:rPr lang="en-US" i="1" dirty="0" err="1">
                <a:latin typeface="Calisto MT"/>
              </a:rPr>
              <a:t>r</a:t>
            </a:r>
            <a:r>
              <a:rPr lang="en-US" dirty="0">
                <a:latin typeface="Calisto MT"/>
              </a:rPr>
              <a:t> ensemble.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39750" y="1916113"/>
            <a:ext cx="7920038" cy="1357312"/>
            <a:chOff x="340" y="1253"/>
            <a:chExt cx="4989" cy="855"/>
          </a:xfrm>
        </p:grpSpPr>
        <p:pic>
          <p:nvPicPr>
            <p:cNvPr id="62477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0" y="1253"/>
              <a:ext cx="252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697" y="1356"/>
              <a:ext cx="4632" cy="752"/>
              <a:chOff x="697" y="1356"/>
              <a:chExt cx="4632" cy="752"/>
            </a:xfrm>
          </p:grpSpPr>
          <p:pic>
            <p:nvPicPr>
              <p:cNvPr id="62478" name="Picture 1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97" y="1616"/>
                <a:ext cx="3498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493" name="Text Box 29"/>
              <p:cNvSpPr txBox="1">
                <a:spLocks noChangeArrowheads="1"/>
              </p:cNvSpPr>
              <p:nvPr/>
            </p:nvSpPr>
            <p:spPr bwMode="auto">
              <a:xfrm>
                <a:off x="4319" y="1356"/>
                <a:ext cx="5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sto MT"/>
                    <a:sym typeface="Wingdings" pitchFamily="2" charset="2"/>
                  </a:rPr>
                  <a:t></a:t>
                </a:r>
                <a:r>
                  <a:rPr lang="en-US" dirty="0">
                    <a:latin typeface="Calisto MT"/>
                    <a:sym typeface="Wingdings" pitchFamily="2" charset="2"/>
                  </a:rPr>
                  <a:t> </a:t>
                </a:r>
                <a:r>
                  <a:rPr lang="en-US" dirty="0">
                    <a:latin typeface="Calisto MT"/>
                  </a:rPr>
                  <a:t>prior</a:t>
                </a:r>
              </a:p>
            </p:txBody>
          </p:sp>
          <p:sp>
            <p:nvSpPr>
              <p:cNvPr id="62494" name="Text Box 30"/>
              <p:cNvSpPr txBox="1">
                <a:spLocks noChangeArrowheads="1"/>
              </p:cNvSpPr>
              <p:nvPr/>
            </p:nvSpPr>
            <p:spPr bwMode="auto">
              <a:xfrm>
                <a:off x="4332" y="1748"/>
                <a:ext cx="9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sto MT"/>
                    <a:sym typeface="Wingdings" pitchFamily="2" charset="2"/>
                  </a:rPr>
                  <a:t></a:t>
                </a:r>
                <a:r>
                  <a:rPr lang="en-US" dirty="0">
                    <a:latin typeface="Calisto MT"/>
                    <a:sym typeface="Wingdings" pitchFamily="2" charset="2"/>
                  </a:rPr>
                  <a:t> </a:t>
                </a:r>
                <a:r>
                  <a:rPr lang="en-US" dirty="0">
                    <a:latin typeface="Calisto MT"/>
                  </a:rPr>
                  <a:t>conditional</a:t>
                </a:r>
              </a:p>
            </p:txBody>
          </p:sp>
        </p:grpSp>
      </p:grp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323850" y="4445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spikes</a:t>
            </a:r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3524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735013" y="1628775"/>
            <a:ext cx="777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Given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684213" y="2205038"/>
            <a:ext cx="66864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note that:</a:t>
            </a: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 It doesn’t depend explicitly on the stimulus</a:t>
            </a: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 The rate </a:t>
            </a:r>
            <a:r>
              <a:rPr lang="en-US" i="1" dirty="0" err="1">
                <a:latin typeface="Calisto MT"/>
              </a:rPr>
              <a:t>r</a:t>
            </a:r>
            <a:r>
              <a:rPr lang="en-US" dirty="0">
                <a:latin typeface="Calisto MT"/>
              </a:rPr>
              <a:t> does not have to mean rate of spikes; rate of any event.</a:t>
            </a: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 Information is limited by spike precision, which blurs </a:t>
            </a:r>
            <a:r>
              <a:rPr lang="en-US" dirty="0" err="1">
                <a:latin typeface="Calisto MT"/>
              </a:rPr>
              <a:t>r(t</a:t>
            </a:r>
            <a:r>
              <a:rPr lang="en-US" dirty="0">
                <a:latin typeface="Calisto MT"/>
              </a:rPr>
              <a:t>),</a:t>
            </a:r>
          </a:p>
          <a:p>
            <a:r>
              <a:rPr lang="en-US" dirty="0">
                <a:latin typeface="Calisto MT"/>
              </a:rPr>
              <a:t>	and the mean spike rate.</a:t>
            </a:r>
            <a:r>
              <a:rPr lang="en-US" b="1" dirty="0">
                <a:latin typeface="Calisto MT"/>
              </a:rPr>
              <a:t> </a:t>
            </a:r>
          </a:p>
        </p:txBody>
      </p:sp>
      <p:pic>
        <p:nvPicPr>
          <p:cNvPr id="63542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803650"/>
            <a:ext cx="34559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544" name="Picture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930650"/>
            <a:ext cx="638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611188" y="4508500"/>
            <a:ext cx="3019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Compute as a function of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>
                <a:latin typeface="Calisto MT"/>
              </a:rPr>
              <a:t>t</a:t>
            </a:r>
            <a:r>
              <a:rPr lang="en-US" dirty="0">
                <a:latin typeface="Calisto MT"/>
              </a:rPr>
              <a:t>: </a:t>
            </a: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592138" y="5032375"/>
            <a:ext cx="3094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</a:rPr>
              <a:t>Undersampled</a:t>
            </a:r>
            <a:r>
              <a:rPr lang="en-US" dirty="0">
                <a:latin typeface="Calisto MT"/>
              </a:rPr>
              <a:t> for small bins</a:t>
            </a:r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auto">
          <a:xfrm>
            <a:off x="323850" y="4445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Information in single spikes</a:t>
            </a:r>
          </a:p>
        </p:txBody>
      </p:sp>
      <p:sp>
        <p:nvSpPr>
          <p:cNvPr id="63548" name="Line 6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950853" y="1433650"/>
            <a:ext cx="6261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The information in any given event can be computed as:</a:t>
            </a:r>
          </a:p>
        </p:txBody>
      </p: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303" y="1790838"/>
            <a:ext cx="3581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950853" y="2609988"/>
            <a:ext cx="7259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Define the </a:t>
            </a:r>
            <a:r>
              <a:rPr lang="en-US" sz="2000" i="1" dirty="0">
                <a:latin typeface="Calisto MT"/>
              </a:rPr>
              <a:t>synergy, </a:t>
            </a:r>
            <a:r>
              <a:rPr lang="en-US" sz="2000" dirty="0">
                <a:latin typeface="Calisto MT"/>
              </a:rPr>
              <a:t>the information gained from the joint symbol:</a:t>
            </a:r>
            <a:endParaRPr lang="en-US" sz="2000" i="1" dirty="0">
              <a:latin typeface="Calisto MT"/>
            </a:endParaRP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691" y="3089413"/>
            <a:ext cx="4829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278" y="4097475"/>
            <a:ext cx="3762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074678" y="3710125"/>
            <a:ext cx="183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or equivalently,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950853" y="4673738"/>
            <a:ext cx="4273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Negative synergy is called </a:t>
            </a:r>
            <a:r>
              <a:rPr lang="en-US" sz="2000" i="1" dirty="0">
                <a:latin typeface="Calisto MT"/>
              </a:rPr>
              <a:t>redundancy</a:t>
            </a:r>
            <a:r>
              <a:rPr lang="en-US" sz="2000" dirty="0">
                <a:latin typeface="Calisto MT"/>
              </a:rPr>
              <a:t>.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23850" y="4445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Synergy and redundancy</a:t>
            </a: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57463"/>
            <a:ext cx="31670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8436" y="5300663"/>
            <a:ext cx="6936053" cy="7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9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708275"/>
            <a:ext cx="38163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303213" y="6256338"/>
            <a:ext cx="1786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sto MT"/>
              </a:rPr>
              <a:t>Brenner et al., ’00</a:t>
            </a:r>
            <a:r>
              <a:rPr lang="en-US" dirty="0">
                <a:latin typeface="Calisto MT"/>
              </a:rPr>
              <a:t>.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463328" y="1326032"/>
            <a:ext cx="8340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In the identified neuron H1, compute information in a spike pair, separated</a:t>
            </a:r>
          </a:p>
          <a:p>
            <a:r>
              <a:rPr lang="en-US" sz="2000" dirty="0">
                <a:latin typeface="Calisto MT"/>
              </a:rPr>
              <a:t>by an interval </a:t>
            </a:r>
            <a:r>
              <a:rPr lang="en-US" sz="2000" dirty="0" err="1">
                <a:latin typeface="Calisto MT"/>
              </a:rPr>
              <a:t>dt</a:t>
            </a:r>
            <a:r>
              <a:rPr lang="en-US" sz="2000" dirty="0">
                <a:latin typeface="Calisto MT"/>
              </a:rPr>
              <a:t>:</a:t>
            </a: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323850" y="444500"/>
            <a:ext cx="3839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alisto MT"/>
              </a:rPr>
              <a:t>Exmple</a:t>
            </a:r>
            <a:r>
              <a:rPr lang="en-US" sz="2400" dirty="0" smtClean="0">
                <a:latin typeface="Calisto MT"/>
              </a:rPr>
              <a:t>: </a:t>
            </a:r>
            <a:r>
              <a:rPr lang="en-US" sz="2400" dirty="0" err="1" smtClean="0">
                <a:latin typeface="Calisto MT"/>
              </a:rPr>
              <a:t>m</a:t>
            </a:r>
            <a:r>
              <a:rPr lang="en-US" sz="2400" dirty="0" err="1" smtClean="0">
                <a:latin typeface="Calisto MT"/>
              </a:rPr>
              <a:t>ultispike</a:t>
            </a:r>
            <a:r>
              <a:rPr lang="en-US" sz="2400" dirty="0" smtClean="0">
                <a:latin typeface="Calisto MT"/>
              </a:rPr>
              <a:t> </a:t>
            </a:r>
            <a:r>
              <a:rPr lang="en-US" sz="2400" dirty="0">
                <a:latin typeface="Calisto MT"/>
              </a:rPr>
              <a:t>patterns</a:t>
            </a:r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27088" y="1965325"/>
            <a:ext cx="69172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We can use the information about the stimulus to evaluate our</a:t>
            </a:r>
          </a:p>
          <a:p>
            <a:r>
              <a:rPr lang="en-US" sz="2000" dirty="0">
                <a:latin typeface="Calisto MT"/>
              </a:rPr>
              <a:t>reduced dimensionality models.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444500"/>
            <a:ext cx="5995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Using information to evaluate neural models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3348038" y="2636838"/>
            <a:ext cx="5472112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684213" y="1700213"/>
            <a:ext cx="7848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Mutual information is a measure of the reduction of uncertainty about one quantity that is achieved by observing another.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sto M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Uncertainty is quantified by the entropy of a probability distribution,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			∑ </a:t>
            </a:r>
            <a:r>
              <a:rPr lang="en-US" dirty="0" err="1">
                <a:latin typeface="Calisto MT"/>
              </a:rPr>
              <a:t>p(x</a:t>
            </a:r>
            <a:r>
              <a:rPr lang="en-US" dirty="0">
                <a:latin typeface="Calisto MT"/>
              </a:rPr>
              <a:t>) log</a:t>
            </a:r>
            <a:r>
              <a:rPr lang="en-US" baseline="-25000" dirty="0">
                <a:latin typeface="Calisto MT"/>
              </a:rPr>
              <a:t>2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</a:rPr>
              <a:t>p(x</a:t>
            </a:r>
            <a:r>
              <a:rPr lang="en-US" dirty="0">
                <a:latin typeface="Calisto MT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		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We can compute the information in the spike train directly, without direct reference to the stimulus (Brenner et al., Neural Comp., 2000)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sto M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This sets an upper bound on the performance of the model.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sto M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alisto MT"/>
              </a:rPr>
              <a:t>Repeat a stimulus of length T many times and compute the time-varying rate </a:t>
            </a:r>
            <a:r>
              <a:rPr lang="en-US" dirty="0" err="1">
                <a:latin typeface="Calisto MT"/>
              </a:rPr>
              <a:t>r(t</a:t>
            </a:r>
            <a:r>
              <a:rPr lang="en-US" dirty="0">
                <a:latin typeface="Calisto MT"/>
              </a:rPr>
              <a:t>), which is the probability of spiking given the stimulus.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alisto M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alisto MT"/>
              </a:rPr>
              <a:t>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5012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Evaluating models using information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90700"/>
            <a:ext cx="5754688" cy="201930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6205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sto MT"/>
                <a:cs typeface="Arial" charset="0"/>
              </a:rPr>
              <a:t>Fisher information for Gaussian tuning curves 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5038725"/>
            <a:ext cx="7134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30757" y="4330688"/>
            <a:ext cx="585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For the Gaussian tuning curves </a:t>
            </a:r>
            <a:r>
              <a:rPr lang="en-US" sz="2000" dirty="0" err="1">
                <a:latin typeface="Calisto MT"/>
              </a:rPr>
              <a:t>w</a:t>
            </a:r>
            <a:r>
              <a:rPr lang="en-US" sz="2000" dirty="0">
                <a:latin typeface="Calisto MT"/>
              </a:rPr>
              <a:t>/Poisson statistics: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41438"/>
            <a:ext cx="3771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350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Information in timing of 1 spike: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71550" y="378936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Calisto MT"/>
              </a:rPr>
              <a:t>By definition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8505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68313" y="2636838"/>
            <a:ext cx="2808287" cy="1008062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348038" y="2636838"/>
            <a:ext cx="5472112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850" y="457200"/>
            <a:ext cx="5012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Evaluating models using information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96875" y="88900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12875"/>
            <a:ext cx="3771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9475" y="164782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Given: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71550" y="378936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Calisto MT"/>
              </a:rPr>
              <a:t>By definition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59113" y="3789363"/>
            <a:ext cx="125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sto MT"/>
              </a:rPr>
              <a:t>Bayes</a:t>
            </a:r>
            <a:r>
              <a:rPr lang="en-US" dirty="0">
                <a:solidFill>
                  <a:srgbClr val="0000FF"/>
                </a:solidFill>
                <a:latin typeface="Calisto MT"/>
              </a:rPr>
              <a:t>’ rule</a:t>
            </a:r>
          </a:p>
        </p:txBody>
      </p:sp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8505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1619250" y="2636838"/>
            <a:ext cx="3816350" cy="1008062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5508625" y="2636838"/>
            <a:ext cx="3311525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5012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Evaluating models using information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12875"/>
            <a:ext cx="3771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79475" y="164782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Given: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71550" y="378936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Calisto MT"/>
              </a:rPr>
              <a:t>By definition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59113" y="3789363"/>
            <a:ext cx="125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sto MT"/>
              </a:rPr>
              <a:t>Bayes</a:t>
            </a:r>
            <a:r>
              <a:rPr lang="en-US" dirty="0">
                <a:solidFill>
                  <a:srgbClr val="0000FF"/>
                </a:solidFill>
                <a:latin typeface="Calisto MT"/>
              </a:rPr>
              <a:t>’ rule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76825" y="3789363"/>
            <a:ext cx="274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sto MT"/>
              </a:rPr>
              <a:t>Dimensionality reduction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8505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708400" y="2636838"/>
            <a:ext cx="5040313" cy="10080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5012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Evaluating models using information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12875"/>
            <a:ext cx="3771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79475" y="164782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Given: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45125"/>
            <a:ext cx="7467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71550" y="378936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Calisto MT"/>
              </a:rPr>
              <a:t>By definition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08038" y="4745038"/>
            <a:ext cx="6596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So the information in the K-dimensional model is evaluated using </a:t>
            </a:r>
          </a:p>
          <a:p>
            <a:r>
              <a:rPr lang="en-US" dirty="0">
                <a:latin typeface="Calisto MT"/>
              </a:rPr>
              <a:t>the distribution of projections: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59113" y="3789363"/>
            <a:ext cx="125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sto MT"/>
              </a:rPr>
              <a:t>Bayes</a:t>
            </a:r>
            <a:r>
              <a:rPr lang="en-US" dirty="0">
                <a:solidFill>
                  <a:srgbClr val="0000FF"/>
                </a:solidFill>
                <a:latin typeface="Calisto MT"/>
              </a:rPr>
              <a:t>’ rule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76825" y="3789363"/>
            <a:ext cx="274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sto MT"/>
              </a:rPr>
              <a:t>Dimensionality reduction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708275"/>
            <a:ext cx="8505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708400" y="2636838"/>
            <a:ext cx="5040313" cy="10080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5012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Evaluating models using information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2188" y="4003675"/>
            <a:ext cx="7256462" cy="503238"/>
            <a:chOff x="476" y="1389"/>
            <a:chExt cx="4571" cy="317"/>
          </a:xfrm>
        </p:grpSpPr>
        <p:sp>
          <p:nvSpPr>
            <p:cNvPr id="25619" name="Rectangle 5"/>
            <p:cNvSpPr>
              <a:spLocks noChangeArrowheads="1"/>
            </p:cNvSpPr>
            <p:nvPr/>
          </p:nvSpPr>
          <p:spPr bwMode="auto">
            <a:xfrm>
              <a:off x="476" y="1389"/>
              <a:ext cx="8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25620" name="Rectangle 6"/>
            <p:cNvSpPr>
              <a:spLocks noChangeArrowheads="1"/>
            </p:cNvSpPr>
            <p:nvPr/>
          </p:nvSpPr>
          <p:spPr bwMode="auto">
            <a:xfrm>
              <a:off x="1383" y="1389"/>
              <a:ext cx="499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25621" name="Rectangle 7"/>
            <p:cNvSpPr>
              <a:spLocks noChangeArrowheads="1"/>
            </p:cNvSpPr>
            <p:nvPr/>
          </p:nvSpPr>
          <p:spPr bwMode="auto">
            <a:xfrm>
              <a:off x="1927" y="1389"/>
              <a:ext cx="8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25622" name="Rectangle 8"/>
            <p:cNvSpPr>
              <a:spLocks noChangeArrowheads="1"/>
            </p:cNvSpPr>
            <p:nvPr/>
          </p:nvSpPr>
          <p:spPr bwMode="auto">
            <a:xfrm>
              <a:off x="2834" y="1389"/>
              <a:ext cx="499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25623" name="Rectangle 9"/>
            <p:cNvSpPr>
              <a:spLocks noChangeArrowheads="1"/>
            </p:cNvSpPr>
            <p:nvPr/>
          </p:nvSpPr>
          <p:spPr bwMode="auto">
            <a:xfrm>
              <a:off x="3379" y="1389"/>
              <a:ext cx="8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25624" name="Text Box 10"/>
            <p:cNvSpPr txBox="1">
              <a:spLocks noChangeArrowheads="1"/>
            </p:cNvSpPr>
            <p:nvPr/>
          </p:nvSpPr>
          <p:spPr bwMode="auto">
            <a:xfrm>
              <a:off x="793" y="143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A</a:t>
              </a:r>
              <a:r>
                <a:rPr lang="en-US" baseline="-25000" dirty="0">
                  <a:latin typeface="Calisto MT"/>
                </a:rPr>
                <a:t>1</a:t>
              </a:r>
            </a:p>
          </p:txBody>
        </p:sp>
        <p:sp>
          <p:nvSpPr>
            <p:cNvPr id="25625" name="Text Box 11"/>
            <p:cNvSpPr txBox="1">
              <a:spLocks noChangeArrowheads="1"/>
            </p:cNvSpPr>
            <p:nvPr/>
          </p:nvSpPr>
          <p:spPr bwMode="auto">
            <a:xfrm>
              <a:off x="2245" y="143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A</a:t>
              </a:r>
              <a:r>
                <a:rPr lang="en-US" baseline="-25000" dirty="0">
                  <a:latin typeface="Calisto MT"/>
                </a:rPr>
                <a:t>2</a:t>
              </a:r>
            </a:p>
          </p:txBody>
        </p:sp>
        <p:sp>
          <p:nvSpPr>
            <p:cNvPr id="25626" name="Text Box 12"/>
            <p:cNvSpPr txBox="1">
              <a:spLocks noChangeArrowheads="1"/>
            </p:cNvSpPr>
            <p:nvPr/>
          </p:nvSpPr>
          <p:spPr bwMode="auto">
            <a:xfrm>
              <a:off x="3651" y="143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A</a:t>
              </a:r>
              <a:r>
                <a:rPr lang="en-US" baseline="-25000" dirty="0">
                  <a:latin typeface="Calisto MT"/>
                </a:rPr>
                <a:t>3</a:t>
              </a:r>
            </a:p>
          </p:txBody>
        </p:sp>
        <p:sp>
          <p:nvSpPr>
            <p:cNvPr id="25627" name="Text Box 13"/>
            <p:cNvSpPr txBox="1">
              <a:spLocks noChangeArrowheads="1"/>
            </p:cNvSpPr>
            <p:nvPr/>
          </p:nvSpPr>
          <p:spPr bwMode="auto">
            <a:xfrm>
              <a:off x="2971" y="1434"/>
              <a:ext cx="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B</a:t>
              </a:r>
            </a:p>
          </p:txBody>
        </p:sp>
        <p:sp>
          <p:nvSpPr>
            <p:cNvPr id="25628" name="Text Box 14"/>
            <p:cNvSpPr txBox="1">
              <a:spLocks noChangeArrowheads="1"/>
            </p:cNvSpPr>
            <p:nvPr/>
          </p:nvSpPr>
          <p:spPr bwMode="auto">
            <a:xfrm>
              <a:off x="1519" y="1434"/>
              <a:ext cx="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B</a:t>
              </a:r>
            </a:p>
          </p:txBody>
        </p:sp>
        <p:sp>
          <p:nvSpPr>
            <p:cNvPr id="25629" name="Rectangle 15"/>
            <p:cNvSpPr>
              <a:spLocks noChangeArrowheads="1"/>
            </p:cNvSpPr>
            <p:nvPr/>
          </p:nvSpPr>
          <p:spPr bwMode="auto">
            <a:xfrm>
              <a:off x="4286" y="1389"/>
              <a:ext cx="499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25630" name="Text Box 16"/>
            <p:cNvSpPr txBox="1">
              <a:spLocks noChangeArrowheads="1"/>
            </p:cNvSpPr>
            <p:nvPr/>
          </p:nvSpPr>
          <p:spPr bwMode="auto">
            <a:xfrm>
              <a:off x="4423" y="1434"/>
              <a:ext cx="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B</a:t>
              </a:r>
            </a:p>
          </p:txBody>
        </p:sp>
        <p:sp>
          <p:nvSpPr>
            <p:cNvPr id="25631" name="Text Box 17"/>
            <p:cNvSpPr txBox="1">
              <a:spLocks noChangeArrowheads="1"/>
            </p:cNvSpPr>
            <p:nvPr/>
          </p:nvSpPr>
          <p:spPr bwMode="auto">
            <a:xfrm>
              <a:off x="4785" y="1389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sto MT"/>
                </a:rPr>
                <a:t>…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639888" y="3068638"/>
            <a:ext cx="7011987" cy="719137"/>
            <a:chOff x="1020" y="1344"/>
            <a:chExt cx="4417" cy="453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020" y="1570"/>
              <a:ext cx="3221" cy="227"/>
              <a:chOff x="1020" y="1570"/>
              <a:chExt cx="3221" cy="227"/>
            </a:xfrm>
          </p:grpSpPr>
          <p:sp>
            <p:nvSpPr>
              <p:cNvPr id="25615" name="Line 19"/>
              <p:cNvSpPr>
                <a:spLocks noChangeShapeType="1"/>
              </p:cNvSpPr>
              <p:nvPr/>
            </p:nvSpPr>
            <p:spPr bwMode="auto">
              <a:xfrm>
                <a:off x="1020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  <p:sp>
            <p:nvSpPr>
              <p:cNvPr id="25616" name="Line 20"/>
              <p:cNvSpPr>
                <a:spLocks noChangeShapeType="1"/>
              </p:cNvSpPr>
              <p:nvPr/>
            </p:nvSpPr>
            <p:spPr bwMode="auto">
              <a:xfrm>
                <a:off x="2426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  <p:sp>
            <p:nvSpPr>
              <p:cNvPr id="25617" name="Line 21"/>
              <p:cNvSpPr>
                <a:spLocks noChangeShapeType="1"/>
              </p:cNvSpPr>
              <p:nvPr/>
            </p:nvSpPr>
            <p:spPr bwMode="auto">
              <a:xfrm>
                <a:off x="3969" y="157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  <p:sp>
            <p:nvSpPr>
              <p:cNvPr id="25618" name="Line 26"/>
              <p:cNvSpPr>
                <a:spLocks noChangeShapeType="1"/>
              </p:cNvSpPr>
              <p:nvPr/>
            </p:nvSpPr>
            <p:spPr bwMode="auto">
              <a:xfrm>
                <a:off x="1020" y="1570"/>
                <a:ext cx="32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</p:grpSp>
        <p:sp>
          <p:nvSpPr>
            <p:cNvPr id="25614" name="Text Box 31"/>
            <p:cNvSpPr txBox="1">
              <a:spLocks noChangeArrowheads="1"/>
            </p:cNvSpPr>
            <p:nvPr/>
          </p:nvSpPr>
          <p:spPr bwMode="auto">
            <a:xfrm>
              <a:off x="4286" y="1344"/>
              <a:ext cx="11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sto MT"/>
                </a:rPr>
                <a:t>Compute modes</a:t>
              </a:r>
            </a:p>
            <a:p>
              <a:r>
                <a:rPr lang="en-US">
                  <a:latin typeface="Calisto MT"/>
                </a:rPr>
                <a:t>and projections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87450" y="4724403"/>
            <a:ext cx="6284913" cy="665163"/>
            <a:chOff x="735" y="2387"/>
            <a:chExt cx="3959" cy="419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519" y="2387"/>
              <a:ext cx="3175" cy="227"/>
              <a:chOff x="1519" y="2387"/>
              <a:chExt cx="3175" cy="227"/>
            </a:xfrm>
          </p:grpSpPr>
          <p:sp>
            <p:nvSpPr>
              <p:cNvPr id="25609" name="Line 22"/>
              <p:cNvSpPr>
                <a:spLocks noChangeShapeType="1"/>
              </p:cNvSpPr>
              <p:nvPr/>
            </p:nvSpPr>
            <p:spPr bwMode="auto">
              <a:xfrm>
                <a:off x="1746" y="238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  <p:sp>
            <p:nvSpPr>
              <p:cNvPr id="25610" name="Line 24"/>
              <p:cNvSpPr>
                <a:spLocks noChangeShapeType="1"/>
              </p:cNvSpPr>
              <p:nvPr/>
            </p:nvSpPr>
            <p:spPr bwMode="auto">
              <a:xfrm>
                <a:off x="4694" y="238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  <p:sp>
            <p:nvSpPr>
              <p:cNvPr id="25611" name="Line 25"/>
              <p:cNvSpPr>
                <a:spLocks noChangeShapeType="1"/>
              </p:cNvSpPr>
              <p:nvPr/>
            </p:nvSpPr>
            <p:spPr bwMode="auto">
              <a:xfrm>
                <a:off x="3198" y="238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  <p:sp>
            <p:nvSpPr>
              <p:cNvPr id="25612" name="Line 27"/>
              <p:cNvSpPr>
                <a:spLocks noChangeShapeType="1"/>
              </p:cNvSpPr>
              <p:nvPr/>
            </p:nvSpPr>
            <p:spPr bwMode="auto">
              <a:xfrm flipH="1">
                <a:off x="1519" y="2614"/>
                <a:ext cx="3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sto MT"/>
                </a:endParaRPr>
              </a:p>
            </p:txBody>
          </p:sp>
        </p:grpSp>
        <p:sp>
          <p:nvSpPr>
            <p:cNvPr id="25608" name="Text Box 32"/>
            <p:cNvSpPr txBox="1">
              <a:spLocks noChangeArrowheads="1"/>
            </p:cNvSpPr>
            <p:nvPr/>
          </p:nvSpPr>
          <p:spPr bwMode="auto">
            <a:xfrm>
              <a:off x="735" y="2399"/>
              <a:ext cx="72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sto MT"/>
                </a:rPr>
                <a:t>Compute</a:t>
              </a:r>
            </a:p>
            <a:p>
              <a:r>
                <a:rPr lang="en-US">
                  <a:latin typeface="Calisto MT"/>
                </a:rPr>
                <a:t>mean rate</a:t>
              </a:r>
            </a:p>
          </p:txBody>
        </p:sp>
      </p:grpSp>
      <p:sp>
        <p:nvSpPr>
          <p:cNvPr id="25606" name="Text Box 35"/>
          <p:cNvSpPr txBox="1">
            <a:spLocks noChangeArrowheads="1"/>
          </p:cNvSpPr>
          <p:nvPr/>
        </p:nvSpPr>
        <p:spPr bwMode="auto">
          <a:xfrm>
            <a:off x="1042988" y="1773238"/>
            <a:ext cx="5437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sto MT"/>
              </a:rPr>
              <a:t>Alternate random and repeat stimulus segments: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2859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Experimental design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7" name="Picture 15" descr="fracIn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2136775"/>
            <a:ext cx="6049963" cy="4532313"/>
          </a:xfrm>
          <a:prstGeom prst="rect">
            <a:avLst/>
          </a:prstGeom>
          <a:noFill/>
        </p:spPr>
      </p:pic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592138" y="1576388"/>
            <a:ext cx="7781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Here we used information to evaluate reduced models of the Hodgkin-Huxley</a:t>
            </a:r>
          </a:p>
          <a:p>
            <a:r>
              <a:rPr lang="en-US" dirty="0">
                <a:latin typeface="Calisto MT"/>
              </a:rPr>
              <a:t>neuron.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1476375" y="4437063"/>
            <a:ext cx="1547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1D: STA only</a:t>
            </a: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179388" y="39338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2D: two covariance modes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1265238" y="3357563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Twist model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323850" y="444500"/>
            <a:ext cx="5995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Using information to evaluate neural models</a:t>
            </a:r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44675"/>
            <a:ext cx="5562600" cy="4500563"/>
          </a:xfrm>
          <a:noFill/>
        </p:spPr>
      </p:pic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1455738" y="1360488"/>
            <a:ext cx="5319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The STA is the single most informative dimension.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258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Information in 1D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4"/>
          <p:cNvSpPr txBox="1">
            <a:spLocks noChangeArrowheads="1"/>
          </p:cNvSpPr>
          <p:nvPr/>
        </p:nvSpPr>
        <p:spPr bwMode="auto">
          <a:xfrm>
            <a:off x="250825" y="1196975"/>
            <a:ext cx="771236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alisto MT"/>
              </a:rPr>
              <a:t>The information is related to the </a:t>
            </a:r>
            <a:r>
              <a:rPr lang="en-US" dirty="0" err="1">
                <a:latin typeface="Calisto MT"/>
              </a:rPr>
              <a:t>eigenvalue</a:t>
            </a:r>
            <a:r>
              <a:rPr lang="en-US" dirty="0">
                <a:latin typeface="Calisto MT"/>
              </a:rPr>
              <a:t> of the corresponding </a:t>
            </a:r>
            <a:r>
              <a:rPr lang="en-US" dirty="0" err="1">
                <a:latin typeface="Calisto MT"/>
              </a:rPr>
              <a:t>eigenmode</a:t>
            </a:r>
            <a:endParaRPr lang="en-US" dirty="0">
              <a:latin typeface="Calisto MT"/>
            </a:endParaRPr>
          </a:p>
          <a:p>
            <a:endParaRPr lang="en-US" dirty="0">
              <a:latin typeface="Calisto MT"/>
            </a:endParaRP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Negative </a:t>
            </a:r>
            <a:r>
              <a:rPr lang="en-US" dirty="0" err="1">
                <a:latin typeface="Calisto MT"/>
              </a:rPr>
              <a:t>eigenmodes</a:t>
            </a:r>
            <a:r>
              <a:rPr lang="en-US" dirty="0">
                <a:latin typeface="Calisto MT"/>
              </a:rPr>
              <a:t> are much more informative</a:t>
            </a:r>
          </a:p>
          <a:p>
            <a:pPr>
              <a:buFontTx/>
              <a:buChar char="•"/>
            </a:pPr>
            <a:endParaRPr lang="en-US" dirty="0">
              <a:latin typeface="Calisto MT"/>
            </a:endParaRP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Information in STA and leading negative </a:t>
            </a:r>
            <a:r>
              <a:rPr lang="en-US" dirty="0" err="1">
                <a:latin typeface="Calisto MT"/>
              </a:rPr>
              <a:t>eigenmodes</a:t>
            </a:r>
            <a:r>
              <a:rPr lang="en-US" dirty="0">
                <a:latin typeface="Calisto MT"/>
              </a:rPr>
              <a:t> up to 90% of the total</a:t>
            </a:r>
          </a:p>
          <a:p>
            <a:pPr>
              <a:buFontTx/>
              <a:buChar char="•"/>
            </a:pPr>
            <a:endParaRPr lang="en-US" dirty="0">
              <a:latin typeface="Calisto MT"/>
            </a:endParaRPr>
          </a:p>
        </p:txBody>
      </p:sp>
      <p:pic>
        <p:nvPicPr>
          <p:cNvPr id="27652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3068638"/>
            <a:ext cx="5929313" cy="3562350"/>
          </a:xfr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258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Information in 1D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935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Calisto MT"/>
              </a:rPr>
              <a:t> We </a:t>
            </a:r>
            <a:r>
              <a:rPr lang="en-US" dirty="0">
                <a:latin typeface="Calisto MT"/>
              </a:rPr>
              <a:t>recover significantly more information from a 2-dimensional</a:t>
            </a:r>
            <a:r>
              <a:rPr lang="en-US" dirty="0" smtClean="0">
                <a:latin typeface="Calisto MT"/>
              </a:rPr>
              <a:t> description</a:t>
            </a:r>
            <a:endParaRPr lang="en-US" dirty="0">
              <a:latin typeface="Calisto MT"/>
            </a:endParaRPr>
          </a:p>
          <a:p>
            <a:endParaRPr lang="en-US" dirty="0">
              <a:latin typeface="Calisto MT"/>
            </a:endParaRPr>
          </a:p>
        </p:txBody>
      </p:sp>
      <p:pic>
        <p:nvPicPr>
          <p:cNvPr id="2867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060575"/>
            <a:ext cx="5868988" cy="4525963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258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Information in 2D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628775"/>
            <a:ext cx="5334000" cy="4246563"/>
          </a:xfrm>
          <a:noFill/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79388" y="4365625"/>
            <a:ext cx="312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/>
              </a:rPr>
              <a:t>Information captured by STA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79388" y="2060575"/>
            <a:ext cx="370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Information captured by 2D model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258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Information in 2D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00113" y="1773238"/>
            <a:ext cx="6314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Recall </a:t>
            </a:r>
            <a:r>
              <a:rPr lang="en-US" sz="2400" dirty="0" err="1">
                <a:latin typeface="Calisto MT"/>
              </a:rPr>
              <a:t>d</a:t>
            </a:r>
            <a:r>
              <a:rPr lang="en-US" sz="2400" dirty="0">
                <a:latin typeface="Calisto MT"/>
              </a:rPr>
              <a:t>' = mean difference/standard deviation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27088" y="2565400"/>
            <a:ext cx="74775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Can also decode and discriminate using decoded values.</a:t>
            </a:r>
          </a:p>
          <a:p>
            <a:endParaRPr lang="en-US" sz="2400" dirty="0">
              <a:latin typeface="Calisto MT"/>
            </a:endParaRPr>
          </a:p>
          <a:p>
            <a:r>
              <a:rPr lang="en-US" sz="2400" dirty="0">
                <a:latin typeface="Calisto MT"/>
              </a:rPr>
              <a:t>Trying to discriminate </a:t>
            </a:r>
            <a:r>
              <a:rPr lang="en-US" sz="2400" dirty="0" err="1">
                <a:latin typeface="Calisto MT"/>
              </a:rPr>
              <a:t>s</a:t>
            </a:r>
            <a:r>
              <a:rPr lang="en-US" sz="2400" dirty="0">
                <a:latin typeface="Calisto MT"/>
              </a:rPr>
              <a:t> and </a:t>
            </a:r>
            <a:r>
              <a:rPr lang="en-US" sz="2400" dirty="0" err="1">
                <a:latin typeface="Calisto MT"/>
              </a:rPr>
              <a:t>s+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>
                <a:latin typeface="Calisto MT"/>
              </a:rPr>
              <a:t>s</a:t>
            </a:r>
            <a:r>
              <a:rPr lang="en-US" sz="2400" dirty="0" smtClean="0">
                <a:latin typeface="Calisto MT"/>
              </a:rPr>
              <a:t>:</a:t>
            </a:r>
          </a:p>
          <a:p>
            <a:endParaRPr lang="en-US" sz="2400" dirty="0" smtClean="0">
              <a:latin typeface="Calisto MT"/>
            </a:endParaRPr>
          </a:p>
          <a:p>
            <a:r>
              <a:rPr lang="en-US" sz="2400" dirty="0">
                <a:latin typeface="Calisto MT"/>
              </a:rPr>
              <a:t>	Difference in</a:t>
            </a:r>
            <a:r>
              <a:rPr lang="en-US" sz="2400" dirty="0" smtClean="0">
                <a:latin typeface="Calisto MT"/>
              </a:rPr>
              <a:t> ML estimate </a:t>
            </a:r>
            <a:r>
              <a:rPr lang="en-US" sz="2400" dirty="0">
                <a:latin typeface="Calisto MT"/>
              </a:rPr>
              <a:t>is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>
                <a:latin typeface="Calisto MT"/>
              </a:rPr>
              <a:t>s  (unbiased)</a:t>
            </a:r>
          </a:p>
          <a:p>
            <a:r>
              <a:rPr lang="en-US" sz="2400" dirty="0">
                <a:latin typeface="Calisto MT"/>
              </a:rPr>
              <a:t>	variance in estimate is 1/I</a:t>
            </a:r>
            <a:r>
              <a:rPr lang="en-US" sz="2400" baseline="-25000" dirty="0">
                <a:latin typeface="Calisto MT"/>
              </a:rPr>
              <a:t>F</a:t>
            </a:r>
            <a:r>
              <a:rPr lang="en-US" sz="2400" dirty="0">
                <a:latin typeface="Calisto MT"/>
              </a:rPr>
              <a:t>(s).</a:t>
            </a:r>
          </a:p>
          <a:p>
            <a:endParaRPr lang="en-US" sz="2400" dirty="0">
              <a:latin typeface="Calisto MT"/>
            </a:endParaRPr>
          </a:p>
          <a:p>
            <a:r>
              <a:rPr lang="en-US" sz="2400" dirty="0" err="1">
                <a:latin typeface="Calisto MT"/>
                <a:sym typeface="Wingdings" pitchFamily="2" charset="2"/>
              </a:rPr>
              <a:t></a:t>
            </a:r>
            <a:endParaRPr lang="en-US" sz="2400" dirty="0">
              <a:latin typeface="Calisto MT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125650"/>
            <a:ext cx="287851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sto MT"/>
                <a:cs typeface="Arial" charset="0"/>
              </a:rPr>
              <a:t>Fisher information and discrimination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492375"/>
            <a:ext cx="5264150" cy="4164013"/>
          </a:xfrm>
          <a:noFill/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539750" y="177323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sto MT"/>
              </a:rPr>
              <a:t>The second dimension contributes synergistically to the 2D description:</a:t>
            </a:r>
          </a:p>
          <a:p>
            <a:r>
              <a:rPr lang="en-US">
                <a:latin typeface="Calisto MT"/>
              </a:rPr>
              <a:t> 	the information gain &gt;&gt; the information in the 2nd mode alone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539750" y="1341438"/>
            <a:ext cx="7979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sto MT"/>
              </a:rPr>
              <a:t>Get </a:t>
            </a:r>
            <a:r>
              <a:rPr lang="en-US" i="1" dirty="0">
                <a:latin typeface="Calisto MT"/>
              </a:rPr>
              <a:t>synergy</a:t>
            </a:r>
            <a:r>
              <a:rPr lang="en-US" dirty="0">
                <a:latin typeface="Calisto MT"/>
              </a:rPr>
              <a:t> when the 2D distribution is not simply a product of 1D distributions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3375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sto MT" pitchFamily="18" charset="0"/>
              </a:rPr>
              <a:t>Synergy in 2 dimensions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19968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sto MT"/>
              </a:rPr>
              <a:t>Adaptive coding: matching to the stimulus distribution for </a:t>
            </a:r>
            <a:r>
              <a:rPr lang="en-US" sz="2000" smtClean="0">
                <a:latin typeface="Calisto MT"/>
              </a:rPr>
              <a:t>efficient coding</a:t>
            </a:r>
          </a:p>
          <a:p>
            <a:endParaRPr lang="en-US" sz="2000" dirty="0">
              <a:latin typeface="Calisto MT"/>
            </a:endParaRPr>
          </a:p>
          <a:p>
            <a:r>
              <a:rPr lang="en-US" sz="2000" dirty="0" err="1" smtClean="0">
                <a:latin typeface="Calisto MT"/>
              </a:rPr>
              <a:t>Maximising</a:t>
            </a:r>
            <a:r>
              <a:rPr lang="en-US" sz="2000" dirty="0" smtClean="0">
                <a:latin typeface="Calisto MT"/>
              </a:rPr>
              <a:t> </a:t>
            </a:r>
            <a:r>
              <a:rPr lang="en-US" sz="2000" dirty="0">
                <a:latin typeface="Calisto MT"/>
              </a:rPr>
              <a:t>information transmission through optimal filtering</a:t>
            </a:r>
          </a:p>
          <a:p>
            <a:r>
              <a:rPr lang="en-US" sz="2000" dirty="0">
                <a:latin typeface="Calisto MT"/>
              </a:rPr>
              <a:t>	</a:t>
            </a:r>
            <a:r>
              <a:rPr lang="en-US" sz="2000" dirty="0" err="1">
                <a:latin typeface="Calisto MT"/>
                <a:sym typeface="Wingdings" pitchFamily="2" charset="2"/>
              </a:rPr>
              <a:t></a:t>
            </a:r>
            <a:r>
              <a:rPr lang="en-US" sz="2000" dirty="0">
                <a:latin typeface="Calisto MT"/>
                <a:sym typeface="Wingdings" pitchFamily="2" charset="2"/>
              </a:rPr>
              <a:t> </a:t>
            </a:r>
            <a:r>
              <a:rPr lang="en-US" sz="2000" dirty="0">
                <a:latin typeface="Calisto MT"/>
              </a:rPr>
              <a:t>predicting receptive fields</a:t>
            </a:r>
          </a:p>
          <a:p>
            <a:endParaRPr lang="en-US" sz="2000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Populations: synergy and redundancy in codes involving many neurons</a:t>
            </a:r>
          </a:p>
          <a:p>
            <a:r>
              <a:rPr lang="en-US" sz="2000" dirty="0">
                <a:latin typeface="Calisto MT"/>
              </a:rPr>
              <a:t>	</a:t>
            </a:r>
            <a:r>
              <a:rPr lang="en-US" sz="2000" dirty="0" err="1">
                <a:latin typeface="Calisto MT"/>
                <a:sym typeface="Wingdings" pitchFamily="2" charset="2"/>
              </a:rPr>
              <a:t></a:t>
            </a:r>
            <a:r>
              <a:rPr lang="en-US" sz="2000" dirty="0">
                <a:latin typeface="Calisto MT"/>
                <a:sym typeface="Wingdings" pitchFamily="2" charset="2"/>
              </a:rPr>
              <a:t> multi-information</a:t>
            </a:r>
            <a:endParaRPr lang="en-US" sz="2000" dirty="0">
              <a:latin typeface="Calisto MT"/>
            </a:endParaRPr>
          </a:p>
          <a:p>
            <a:endParaRPr lang="en-US" sz="2000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Sparseness: the new efficient coding</a:t>
            </a:r>
          </a:p>
          <a:p>
            <a:endParaRPr lang="en-US" sz="2000" dirty="0">
              <a:latin typeface="Calisto MT"/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520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Other fascinating subjects</a:t>
            </a:r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359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cs typeface="Arial" charset="0"/>
              </a:rPr>
              <a:t>Limitations of these approaches</a:t>
            </a:r>
            <a:endParaRPr lang="en-US" sz="2400" dirty="0">
              <a:latin typeface="Calisto MT"/>
              <a:cs typeface="Arial" charset="0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43140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Calisto MT"/>
              </a:rPr>
              <a:t> Tuning curve/mean firing rate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Calisto MT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sto MT"/>
              </a:rPr>
              <a:t> Correlations in the population</a:t>
            </a:r>
            <a:endParaRPr lang="en-US" sz="2400" dirty="0">
              <a:latin typeface="Calisto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12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cs typeface="Arial" charset="0"/>
              </a:rPr>
              <a:t>The importance of correlation</a:t>
            </a:r>
            <a:endParaRPr lang="en-US" sz="2400" dirty="0">
              <a:latin typeface="Calisto MT"/>
              <a:cs typeface="Arial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3700" y="1231900"/>
            <a:ext cx="8356600" cy="5245100"/>
            <a:chOff x="393700" y="1231900"/>
            <a:chExt cx="8356600" cy="524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700" y="1231900"/>
              <a:ext cx="8356600" cy="5245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143000" y="1371600"/>
              <a:ext cx="6096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12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cs typeface="Arial" charset="0"/>
              </a:rPr>
              <a:t>The importance of correlation</a:t>
            </a:r>
            <a:endParaRPr lang="en-US" sz="2400" dirty="0">
              <a:latin typeface="Calisto MT"/>
              <a:cs typeface="Arial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990600"/>
            <a:ext cx="7988300" cy="5791200"/>
            <a:chOff x="533400" y="990600"/>
            <a:chExt cx="79883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990600"/>
              <a:ext cx="7988300" cy="5791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219200" y="1219200"/>
              <a:ext cx="6858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61" y="1380924"/>
            <a:ext cx="6508736" cy="5080659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12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cs typeface="Arial" charset="0"/>
              </a:rPr>
              <a:t>The importance of correlation</a:t>
            </a:r>
            <a:endParaRPr lang="en-US" sz="2400" dirty="0">
              <a:latin typeface="Calisto MT"/>
              <a:cs typeface="Arial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23850" y="444500"/>
            <a:ext cx="351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sto MT"/>
              </a:rPr>
              <a:t>Entropy and information</a:t>
            </a: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26" y="1341438"/>
            <a:ext cx="739176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r>
              <a:rPr lang="en-US" sz="2000" dirty="0" smtClean="0">
                <a:latin typeface="Calisto MT"/>
              </a:rPr>
              <a:t>For a random variable </a:t>
            </a:r>
            <a:r>
              <a:rPr lang="en-US" sz="2000" i="1" dirty="0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 with distribution </a:t>
            </a:r>
            <a:r>
              <a:rPr lang="en-US" sz="2000" i="1" dirty="0" err="1" smtClean="0">
                <a:latin typeface="Calisto MT"/>
              </a:rPr>
              <a:t>p(x</a:t>
            </a:r>
            <a:r>
              <a:rPr lang="en-US" sz="2000" i="1" dirty="0" smtClean="0">
                <a:latin typeface="Calisto MT"/>
              </a:rPr>
              <a:t>), </a:t>
            </a:r>
            <a:r>
              <a:rPr lang="en-US" sz="2000" b="1" dirty="0" smtClean="0">
                <a:latin typeface="Calisto MT"/>
              </a:rPr>
              <a:t>entropy</a:t>
            </a:r>
            <a:r>
              <a:rPr lang="en-US" sz="2000" dirty="0" smtClean="0">
                <a:latin typeface="Calisto MT"/>
              </a:rPr>
              <a:t> is given by</a:t>
            </a:r>
          </a:p>
          <a:p>
            <a:r>
              <a:rPr lang="en-US" sz="2000" dirty="0" smtClean="0">
                <a:latin typeface="Calisto MT"/>
              </a:rPr>
              <a:t>	</a:t>
            </a:r>
            <a:endParaRPr lang="en-US" sz="2000" i="1" dirty="0" smtClean="0">
              <a:latin typeface="Calisto MT"/>
            </a:endParaRPr>
          </a:p>
          <a:p>
            <a:r>
              <a:rPr lang="en-US" sz="2000" dirty="0" smtClean="0">
                <a:latin typeface="Calisto MT"/>
              </a:rPr>
              <a:t>	H[</a:t>
            </a:r>
            <a:r>
              <a:rPr lang="en-US" sz="2000" i="1" dirty="0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] =  -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 </a:t>
            </a:r>
            <a:r>
              <a:rPr lang="en-US" sz="2000" dirty="0" err="1" smtClean="0">
                <a:latin typeface="Calisto MT"/>
              </a:rPr>
              <a:t>p(</a:t>
            </a:r>
            <a:r>
              <a:rPr lang="en-US" sz="2000" i="1" dirty="0" err="1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) log</a:t>
            </a:r>
            <a:r>
              <a:rPr lang="en-US" sz="2000" baseline="-25000" dirty="0" smtClean="0">
                <a:latin typeface="Calisto MT"/>
              </a:rPr>
              <a:t>2</a:t>
            </a:r>
            <a:r>
              <a:rPr lang="en-US" sz="2000" dirty="0" smtClean="0">
                <a:latin typeface="Calisto MT"/>
              </a:rPr>
              <a:t>p(</a:t>
            </a:r>
            <a:r>
              <a:rPr lang="en-US" sz="2000" i="1" dirty="0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)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356" y="2651238"/>
            <a:ext cx="297486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r>
              <a:rPr lang="en-US" sz="2000" dirty="0" smtClean="0">
                <a:latin typeface="Calisto MT"/>
              </a:rPr>
              <a:t>Information is defined as</a:t>
            </a:r>
          </a:p>
          <a:p>
            <a:r>
              <a:rPr lang="en-US" sz="2000" dirty="0" smtClean="0">
                <a:latin typeface="Calisto MT"/>
              </a:rPr>
              <a:t>	</a:t>
            </a:r>
            <a:endParaRPr lang="en-US" sz="2000" i="1" dirty="0" smtClean="0">
              <a:latin typeface="Calisto MT"/>
            </a:endParaRPr>
          </a:p>
          <a:p>
            <a:r>
              <a:rPr lang="en-US" sz="2000" dirty="0" smtClean="0">
                <a:latin typeface="Calisto MT"/>
              </a:rPr>
              <a:t>	I[</a:t>
            </a:r>
            <a:r>
              <a:rPr lang="en-US" sz="2000" i="1" dirty="0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] =  - log</a:t>
            </a:r>
            <a:r>
              <a:rPr lang="en-US" sz="2000" baseline="-25000" dirty="0" smtClean="0">
                <a:latin typeface="Calisto MT"/>
              </a:rPr>
              <a:t>2</a:t>
            </a:r>
            <a:r>
              <a:rPr lang="en-US" sz="2000" dirty="0" smtClean="0">
                <a:latin typeface="Calisto MT"/>
              </a:rPr>
              <a:t>p(</a:t>
            </a:r>
            <a:r>
              <a:rPr lang="en-US" sz="2000" i="1" dirty="0" smtClean="0">
                <a:latin typeface="Calisto MT"/>
              </a:rPr>
              <a:t>x</a:t>
            </a:r>
            <a:r>
              <a:rPr lang="en-US" sz="2000" dirty="0" smtClean="0">
                <a:latin typeface="Calisto MT"/>
              </a:rPr>
              <a:t>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1580</Words>
  <Application>Microsoft Macintosh PowerPoint</Application>
  <PresentationFormat>On-screen Show (4:3)</PresentationFormat>
  <Paragraphs>254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  Fairhall</dc:creator>
  <cp:lastModifiedBy>Adrienne  Fairhall</cp:lastModifiedBy>
  <cp:revision>11</cp:revision>
  <dcterms:created xsi:type="dcterms:W3CDTF">2011-04-14T05:57:21Z</dcterms:created>
  <dcterms:modified xsi:type="dcterms:W3CDTF">2011-04-14T16:46:25Z</dcterms:modified>
</cp:coreProperties>
</file>