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42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43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44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>
  <p:sldMasterIdLst>
    <p:sldMasterId id="2147483648" r:id="rId1"/>
  </p:sldMasterIdLst>
  <p:notesMasterIdLst>
    <p:notesMasterId r:id="rId46"/>
  </p:notesMasterIdLst>
  <p:sldIdLst>
    <p:sldId id="280" r:id="rId2"/>
    <p:sldId id="292" r:id="rId3"/>
    <p:sldId id="319" r:id="rId4"/>
    <p:sldId id="321" r:id="rId5"/>
    <p:sldId id="322" r:id="rId6"/>
    <p:sldId id="323" r:id="rId7"/>
    <p:sldId id="256" r:id="rId8"/>
    <p:sldId id="257" r:id="rId9"/>
    <p:sldId id="298" r:id="rId10"/>
    <p:sldId id="281" r:id="rId11"/>
    <p:sldId id="258" r:id="rId12"/>
    <p:sldId id="282" r:id="rId13"/>
    <p:sldId id="284" r:id="rId14"/>
    <p:sldId id="285" r:id="rId15"/>
    <p:sldId id="287" r:id="rId16"/>
    <p:sldId id="283" r:id="rId17"/>
    <p:sldId id="286" r:id="rId18"/>
    <p:sldId id="297" r:id="rId19"/>
    <p:sldId id="299" r:id="rId20"/>
    <p:sldId id="300" r:id="rId21"/>
    <p:sldId id="301" r:id="rId22"/>
    <p:sldId id="302" r:id="rId23"/>
    <p:sldId id="303" r:id="rId24"/>
    <p:sldId id="317" r:id="rId25"/>
    <p:sldId id="304" r:id="rId26"/>
    <p:sldId id="324" r:id="rId27"/>
    <p:sldId id="316" r:id="rId28"/>
    <p:sldId id="318" r:id="rId29"/>
    <p:sldId id="305" r:id="rId30"/>
    <p:sldId id="325" r:id="rId31"/>
    <p:sldId id="306" r:id="rId32"/>
    <p:sldId id="307" r:id="rId33"/>
    <p:sldId id="308" r:id="rId34"/>
    <p:sldId id="309" r:id="rId35"/>
    <p:sldId id="310" r:id="rId36"/>
    <p:sldId id="311" r:id="rId37"/>
    <p:sldId id="312" r:id="rId38"/>
    <p:sldId id="313" r:id="rId39"/>
    <p:sldId id="314" r:id="rId40"/>
    <p:sldId id="315" r:id="rId41"/>
    <p:sldId id="326" r:id="rId42"/>
    <p:sldId id="327" r:id="rId43"/>
    <p:sldId id="328" r:id="rId44"/>
    <p:sldId id="329" r:id="rId4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rebuchet MS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21399" autoAdjust="0"/>
    <p:restoredTop sz="94660"/>
  </p:normalViewPr>
  <p:slideViewPr>
    <p:cSldViewPr>
      <p:cViewPr>
        <p:scale>
          <a:sx n="100" d="100"/>
          <a:sy n="100" d="100"/>
        </p:scale>
        <p:origin x="-86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2216" y="-10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/>
              </a:defRPr>
            </a:lvl1pPr>
          </a:lstStyle>
          <a:p>
            <a:endParaRPr lang="en-US" alt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/>
              </a:defRPr>
            </a:lvl1pPr>
          </a:lstStyle>
          <a:p>
            <a:endParaRPr lang="en-US" alt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/>
              </a:defRPr>
            </a:lvl1pPr>
          </a:lstStyle>
          <a:p>
            <a:endParaRPr lang="en-US" alt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/>
              </a:defRPr>
            </a:lvl1pPr>
          </a:lstStyle>
          <a:p>
            <a:fld id="{C3989355-5868-41DB-9C44-3FE62D38890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84434-18E8-480C-8996-5ECC610549D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C319D3-304C-4F19-8A60-6AB2E4E14AA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F0A5CB-4E3E-45AD-8CD8-851734D0F58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FC4243-1E94-4ADC-A995-B9670BD17C5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BC0F39-2E2F-49FD-9FAF-A783F939885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AAF60-F697-46E8-BF43-90BE0883611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629D82-9CF7-4B01-BA94-92F8CBCB3DF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7CB98E-2EA9-4B47-AE5F-33EDCA1DCBF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51EA16-4AE5-489E-A134-F0AC7550AA8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63353D-1768-478C-A9B3-C230EF93AC5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EB6FF3-99D6-4C77-BD24-C84D6DBF346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C29722F6-96AF-4E06-AADF-B687E717C60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video" Target="file:///C:\Documents%20and%20Settings\Adrienne%20Fairhall\My%20Documents\TED\MOVIE5.MPG" TargetMode="Externa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Relationship Id="rId3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473107" y="1628775"/>
            <a:ext cx="7277803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alisto MT"/>
              </a:rPr>
              <a:t>How well can we learn what the stimulus is by looking</a:t>
            </a:r>
          </a:p>
          <a:p>
            <a:r>
              <a:rPr lang="en-US" dirty="0">
                <a:latin typeface="Calisto MT"/>
              </a:rPr>
              <a:t>at the neural responses?</a:t>
            </a:r>
          </a:p>
          <a:p>
            <a:endParaRPr lang="en-US" dirty="0" smtClean="0">
              <a:latin typeface="Calisto MT"/>
            </a:endParaRPr>
          </a:p>
          <a:p>
            <a:r>
              <a:rPr lang="en-US" dirty="0" smtClean="0">
                <a:latin typeface="Calisto MT"/>
              </a:rPr>
              <a:t>We will discuss t</a:t>
            </a:r>
            <a:r>
              <a:rPr lang="en-US" dirty="0" smtClean="0">
                <a:latin typeface="Calisto MT"/>
              </a:rPr>
              <a:t>wo approaches:</a:t>
            </a:r>
            <a:endParaRPr lang="en-US" dirty="0" smtClean="0">
              <a:latin typeface="Calisto MT"/>
            </a:endParaRPr>
          </a:p>
          <a:p>
            <a:endParaRPr lang="en-US" dirty="0" smtClean="0">
              <a:latin typeface="Calisto MT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atin typeface="Calisto MT"/>
              </a:rPr>
              <a:t> devise </a:t>
            </a:r>
            <a:r>
              <a:rPr lang="en-US" dirty="0" smtClean="0">
                <a:latin typeface="Calisto MT"/>
              </a:rPr>
              <a:t>and evaluate </a:t>
            </a:r>
            <a:r>
              <a:rPr lang="en-US" dirty="0" smtClean="0">
                <a:latin typeface="Calisto MT"/>
              </a:rPr>
              <a:t>explicit </a:t>
            </a:r>
            <a:r>
              <a:rPr lang="en-US" dirty="0">
                <a:latin typeface="Calisto MT"/>
              </a:rPr>
              <a:t>algorithms for extracting</a:t>
            </a:r>
            <a:r>
              <a:rPr lang="en-US" dirty="0" smtClean="0">
                <a:latin typeface="Calisto MT"/>
              </a:rPr>
              <a:t> </a:t>
            </a:r>
          </a:p>
          <a:p>
            <a:r>
              <a:rPr lang="en-US" dirty="0" smtClean="0">
                <a:latin typeface="Calisto MT"/>
              </a:rPr>
              <a:t>	a </a:t>
            </a:r>
            <a:r>
              <a:rPr lang="en-US" dirty="0">
                <a:latin typeface="Calisto MT"/>
              </a:rPr>
              <a:t>stimulus </a:t>
            </a:r>
            <a:r>
              <a:rPr lang="en-US" dirty="0" smtClean="0">
                <a:latin typeface="Calisto MT"/>
              </a:rPr>
              <a:t>estimate</a:t>
            </a:r>
          </a:p>
          <a:p>
            <a:pPr>
              <a:buFont typeface="Arial"/>
              <a:buChar char="•"/>
            </a:pPr>
            <a:endParaRPr lang="en-US" dirty="0" smtClean="0">
              <a:latin typeface="Calisto MT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atin typeface="Calisto MT"/>
              </a:rPr>
              <a:t> directly </a:t>
            </a:r>
            <a:r>
              <a:rPr lang="en-US" dirty="0">
                <a:latin typeface="Calisto MT"/>
              </a:rPr>
              <a:t>quantify the relationship between</a:t>
            </a:r>
            <a:r>
              <a:rPr lang="en-US" dirty="0" smtClean="0">
                <a:latin typeface="Calisto MT"/>
              </a:rPr>
              <a:t> </a:t>
            </a:r>
          </a:p>
          <a:p>
            <a:r>
              <a:rPr lang="en-US" dirty="0" smtClean="0">
                <a:latin typeface="Calisto MT"/>
              </a:rPr>
              <a:t> 	stimulus </a:t>
            </a:r>
            <a:r>
              <a:rPr lang="en-US" dirty="0">
                <a:latin typeface="Calisto MT"/>
              </a:rPr>
              <a:t>and response using information theory  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23850" y="444500"/>
            <a:ext cx="14414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dirty="0" smtClean="0">
                <a:latin typeface="Calisto MT"/>
                <a:cs typeface="Arial" charset="0"/>
              </a:rPr>
              <a:t>Decoding</a:t>
            </a:r>
            <a:endParaRPr lang="en-US" dirty="0">
              <a:latin typeface="Calisto MT"/>
              <a:cs typeface="Arial" charset="0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396875" y="908050"/>
            <a:ext cx="8423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sto M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5" name="Group 25"/>
          <p:cNvGrpSpPr>
            <a:grpSpLocks/>
          </p:cNvGrpSpPr>
          <p:nvPr/>
        </p:nvGrpSpPr>
        <p:grpSpPr bwMode="auto">
          <a:xfrm>
            <a:off x="1524021" y="1204920"/>
            <a:ext cx="5976937" cy="3367088"/>
            <a:chOff x="929" y="754"/>
            <a:chExt cx="3765" cy="2121"/>
          </a:xfrm>
        </p:grpSpPr>
        <p:grpSp>
          <p:nvGrpSpPr>
            <p:cNvPr id="30736" name="Group 16"/>
            <p:cNvGrpSpPr>
              <a:grpSpLocks/>
            </p:cNvGrpSpPr>
            <p:nvPr/>
          </p:nvGrpSpPr>
          <p:grpSpPr bwMode="auto">
            <a:xfrm>
              <a:off x="929" y="754"/>
              <a:ext cx="3720" cy="2121"/>
              <a:chOff x="-114" y="572"/>
              <a:chExt cx="5472" cy="3120"/>
            </a:xfrm>
          </p:grpSpPr>
          <p:grpSp>
            <p:nvGrpSpPr>
              <p:cNvPr id="30733" name="Group 13"/>
              <p:cNvGrpSpPr>
                <a:grpSpLocks/>
              </p:cNvGrpSpPr>
              <p:nvPr/>
            </p:nvGrpSpPr>
            <p:grpSpPr bwMode="auto">
              <a:xfrm>
                <a:off x="-114" y="572"/>
                <a:ext cx="5472" cy="3120"/>
                <a:chOff x="-114" y="572"/>
                <a:chExt cx="5472" cy="3120"/>
              </a:xfrm>
            </p:grpSpPr>
            <p:pic>
              <p:nvPicPr>
                <p:cNvPr id="30729" name="Picture 9" descr="two gaussians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-114" y="572"/>
                  <a:ext cx="5472" cy="3120"/>
                </a:xfrm>
                <a:prstGeom prst="rect">
                  <a:avLst/>
                </a:prstGeom>
                <a:noFill/>
              </p:spPr>
            </p:pic>
            <p:sp>
              <p:nvSpPr>
                <p:cNvPr id="30730" name="Rectangle 10"/>
                <p:cNvSpPr>
                  <a:spLocks noChangeArrowheads="1"/>
                </p:cNvSpPr>
                <p:nvPr/>
              </p:nvSpPr>
              <p:spPr bwMode="auto">
                <a:xfrm>
                  <a:off x="476" y="709"/>
                  <a:ext cx="4400" cy="18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Calisto MT"/>
                  </a:endParaRPr>
                </a:p>
              </p:txBody>
            </p:sp>
            <p:sp>
              <p:nvSpPr>
                <p:cNvPr id="30731" name="Rectangle 11"/>
                <p:cNvSpPr>
                  <a:spLocks noChangeArrowheads="1"/>
                </p:cNvSpPr>
                <p:nvPr/>
              </p:nvSpPr>
              <p:spPr bwMode="auto">
                <a:xfrm>
                  <a:off x="521" y="3294"/>
                  <a:ext cx="4400" cy="18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Calisto MT"/>
                  </a:endParaRPr>
                </a:p>
              </p:txBody>
            </p:sp>
          </p:grpSp>
          <p:sp>
            <p:nvSpPr>
              <p:cNvPr id="30734" name="Rectangle 14"/>
              <p:cNvSpPr>
                <a:spLocks noChangeArrowheads="1"/>
              </p:cNvSpPr>
              <p:nvPr/>
            </p:nvSpPr>
            <p:spPr bwMode="auto">
              <a:xfrm>
                <a:off x="4785" y="845"/>
                <a:ext cx="272" cy="249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sto MT"/>
                </a:endParaRPr>
              </a:p>
            </p:txBody>
          </p:sp>
          <p:sp>
            <p:nvSpPr>
              <p:cNvPr id="30735" name="Rectangle 15"/>
              <p:cNvSpPr>
                <a:spLocks noChangeArrowheads="1"/>
              </p:cNvSpPr>
              <p:nvPr/>
            </p:nvSpPr>
            <p:spPr bwMode="auto">
              <a:xfrm>
                <a:off x="385" y="890"/>
                <a:ext cx="272" cy="249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sto MT"/>
                </a:endParaRPr>
              </a:p>
            </p:txBody>
          </p:sp>
        </p:grpSp>
        <p:grpSp>
          <p:nvGrpSpPr>
            <p:cNvPr id="30744" name="Group 24"/>
            <p:cNvGrpSpPr>
              <a:grpSpLocks/>
            </p:cNvGrpSpPr>
            <p:nvPr/>
          </p:nvGrpSpPr>
          <p:grpSpPr bwMode="auto">
            <a:xfrm>
              <a:off x="930" y="981"/>
              <a:ext cx="3764" cy="1788"/>
              <a:chOff x="930" y="981"/>
              <a:chExt cx="3764" cy="1788"/>
            </a:xfrm>
          </p:grpSpPr>
          <p:sp>
            <p:nvSpPr>
              <p:cNvPr id="30737" name="Text Box 17"/>
              <p:cNvSpPr txBox="1">
                <a:spLocks noChangeArrowheads="1"/>
              </p:cNvSpPr>
              <p:nvPr/>
            </p:nvSpPr>
            <p:spPr bwMode="auto">
              <a:xfrm>
                <a:off x="3502" y="992"/>
                <a:ext cx="64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dirty="0" err="1">
                    <a:latin typeface="Calisto MT"/>
                  </a:rPr>
                  <a:t>p(r</a:t>
                </a:r>
                <a:r>
                  <a:rPr lang="en-US" dirty="0">
                    <a:latin typeface="Calisto MT"/>
                  </a:rPr>
                  <a:t>|+)</a:t>
                </a:r>
              </a:p>
            </p:txBody>
          </p:sp>
          <p:sp>
            <p:nvSpPr>
              <p:cNvPr id="30738" name="Text Box 18"/>
              <p:cNvSpPr txBox="1">
                <a:spLocks noChangeArrowheads="1"/>
              </p:cNvSpPr>
              <p:nvPr/>
            </p:nvSpPr>
            <p:spPr bwMode="auto">
              <a:xfrm>
                <a:off x="1610" y="981"/>
                <a:ext cx="573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dirty="0" err="1">
                    <a:latin typeface="Calisto MT"/>
                  </a:rPr>
                  <a:t>p(r</a:t>
                </a:r>
                <a:r>
                  <a:rPr lang="en-US" dirty="0">
                    <a:latin typeface="Calisto MT"/>
                  </a:rPr>
                  <a:t>|-)</a:t>
                </a:r>
              </a:p>
            </p:txBody>
          </p:sp>
          <p:sp>
            <p:nvSpPr>
              <p:cNvPr id="30739" name="Line 19"/>
              <p:cNvSpPr>
                <a:spLocks noChangeShapeType="1"/>
              </p:cNvSpPr>
              <p:nvPr/>
            </p:nvSpPr>
            <p:spPr bwMode="auto">
              <a:xfrm>
                <a:off x="2517" y="1071"/>
                <a:ext cx="0" cy="14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sto MT"/>
                </a:endParaRPr>
              </a:p>
            </p:txBody>
          </p:sp>
          <p:sp>
            <p:nvSpPr>
              <p:cNvPr id="30740" name="Line 20"/>
              <p:cNvSpPr>
                <a:spLocks noChangeShapeType="1"/>
              </p:cNvSpPr>
              <p:nvPr/>
            </p:nvSpPr>
            <p:spPr bwMode="auto">
              <a:xfrm>
                <a:off x="3152" y="1071"/>
                <a:ext cx="0" cy="14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sto MT"/>
                </a:endParaRPr>
              </a:p>
            </p:txBody>
          </p:sp>
          <p:sp>
            <p:nvSpPr>
              <p:cNvPr id="30741" name="Line 21"/>
              <p:cNvSpPr>
                <a:spLocks noChangeShapeType="1"/>
              </p:cNvSpPr>
              <p:nvPr/>
            </p:nvSpPr>
            <p:spPr bwMode="auto">
              <a:xfrm>
                <a:off x="930" y="2523"/>
                <a:ext cx="37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sto MT"/>
                </a:endParaRPr>
              </a:p>
            </p:txBody>
          </p:sp>
          <p:sp>
            <p:nvSpPr>
              <p:cNvPr id="30742" name="Rectangle 22"/>
              <p:cNvSpPr>
                <a:spLocks noChangeArrowheads="1"/>
              </p:cNvSpPr>
              <p:nvPr/>
            </p:nvSpPr>
            <p:spPr bwMode="auto">
              <a:xfrm>
                <a:off x="2976" y="2462"/>
                <a:ext cx="530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Calisto MT"/>
                  </a:rPr>
                  <a:t>&lt;</a:t>
                </a:r>
                <a:r>
                  <a:rPr lang="en-US" dirty="0" err="1">
                    <a:latin typeface="Calisto MT"/>
                  </a:rPr>
                  <a:t>r</a:t>
                </a:r>
                <a:r>
                  <a:rPr lang="en-US" dirty="0">
                    <a:latin typeface="Calisto MT"/>
                  </a:rPr>
                  <a:t>&gt;</a:t>
                </a:r>
                <a:r>
                  <a:rPr lang="en-US" baseline="-25000" dirty="0">
                    <a:latin typeface="Calisto MT"/>
                  </a:rPr>
                  <a:t>+</a:t>
                </a:r>
              </a:p>
            </p:txBody>
          </p:sp>
          <p:sp>
            <p:nvSpPr>
              <p:cNvPr id="30743" name="Rectangle 23"/>
              <p:cNvSpPr>
                <a:spLocks noChangeArrowheads="1"/>
              </p:cNvSpPr>
              <p:nvPr/>
            </p:nvSpPr>
            <p:spPr bwMode="auto">
              <a:xfrm>
                <a:off x="2336" y="2478"/>
                <a:ext cx="491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Calisto MT"/>
                  </a:rPr>
                  <a:t>&lt;</a:t>
                </a:r>
                <a:r>
                  <a:rPr lang="en-US" dirty="0" err="1">
                    <a:latin typeface="Calisto MT"/>
                  </a:rPr>
                  <a:t>r</a:t>
                </a:r>
                <a:r>
                  <a:rPr lang="en-US" dirty="0">
                    <a:latin typeface="Calisto MT"/>
                  </a:rPr>
                  <a:t>&gt;</a:t>
                </a:r>
                <a:r>
                  <a:rPr lang="en-US" baseline="-25000" dirty="0">
                    <a:latin typeface="Calisto MT"/>
                  </a:rPr>
                  <a:t>-</a:t>
                </a:r>
              </a:p>
            </p:txBody>
          </p:sp>
        </p:grpSp>
      </p:grpSp>
      <p:grpSp>
        <p:nvGrpSpPr>
          <p:cNvPr id="30748" name="Group 28"/>
          <p:cNvGrpSpPr>
            <a:grpSpLocks/>
          </p:cNvGrpSpPr>
          <p:nvPr/>
        </p:nvGrpSpPr>
        <p:grpSpPr bwMode="auto">
          <a:xfrm>
            <a:off x="4387850" y="863608"/>
            <a:ext cx="331788" cy="3149600"/>
            <a:chOff x="2764" y="85"/>
            <a:chExt cx="209" cy="1984"/>
          </a:xfrm>
        </p:grpSpPr>
        <p:sp>
          <p:nvSpPr>
            <p:cNvPr id="30746" name="Line 26"/>
            <p:cNvSpPr>
              <a:spLocks noChangeShapeType="1"/>
            </p:cNvSpPr>
            <p:nvPr/>
          </p:nvSpPr>
          <p:spPr bwMode="auto">
            <a:xfrm>
              <a:off x="2880" y="346"/>
              <a:ext cx="0" cy="17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sto MT"/>
              </a:endParaRPr>
            </a:p>
          </p:txBody>
        </p:sp>
        <p:sp>
          <p:nvSpPr>
            <p:cNvPr id="30747" name="Text Box 27"/>
            <p:cNvSpPr txBox="1">
              <a:spLocks noChangeArrowheads="1"/>
            </p:cNvSpPr>
            <p:nvPr/>
          </p:nvSpPr>
          <p:spPr bwMode="auto">
            <a:xfrm>
              <a:off x="2764" y="85"/>
              <a:ext cx="20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 err="1">
                  <a:latin typeface="Calisto MT"/>
                </a:rPr>
                <a:t>z</a:t>
              </a:r>
              <a:endParaRPr lang="en-US" dirty="0">
                <a:latin typeface="Calisto MT"/>
              </a:endParaRPr>
            </a:p>
          </p:txBody>
        </p:sp>
      </p:grpSp>
      <p:sp>
        <p:nvSpPr>
          <p:cNvPr id="30749" name="Text Box 29"/>
          <p:cNvSpPr txBox="1">
            <a:spLocks noChangeArrowheads="1"/>
          </p:cNvSpPr>
          <p:nvPr/>
        </p:nvSpPr>
        <p:spPr bwMode="auto">
          <a:xfrm>
            <a:off x="714348" y="4500570"/>
            <a:ext cx="781340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sto MT"/>
              </a:rPr>
              <a:t>Decoding </a:t>
            </a:r>
            <a:r>
              <a:rPr lang="en-US" dirty="0">
                <a:latin typeface="Calisto MT"/>
              </a:rPr>
              <a:t>corresponds to comparing </a:t>
            </a:r>
            <a:r>
              <a:rPr lang="en-US" dirty="0" smtClean="0">
                <a:latin typeface="Calisto MT"/>
              </a:rPr>
              <a:t>test, r, </a:t>
            </a:r>
            <a:r>
              <a:rPr lang="en-US" dirty="0">
                <a:latin typeface="Calisto MT"/>
              </a:rPr>
              <a:t>to </a:t>
            </a:r>
            <a:r>
              <a:rPr lang="en-US" dirty="0" smtClean="0">
                <a:latin typeface="Calisto MT"/>
              </a:rPr>
              <a:t>threshold, </a:t>
            </a:r>
            <a:r>
              <a:rPr lang="en-US" dirty="0" err="1" smtClean="0">
                <a:latin typeface="Calisto MT"/>
              </a:rPr>
              <a:t>z</a:t>
            </a:r>
            <a:r>
              <a:rPr lang="en-US" dirty="0" smtClean="0">
                <a:latin typeface="Calisto MT"/>
              </a:rPr>
              <a:t>.</a:t>
            </a:r>
          </a:p>
          <a:p>
            <a:r>
              <a:rPr lang="en-US" dirty="0" smtClean="0">
                <a:latin typeface="Symbol" pitchFamily="18" charset="2"/>
              </a:rPr>
              <a:t>	</a:t>
            </a:r>
            <a:r>
              <a:rPr lang="en-US" dirty="0" err="1" smtClean="0">
                <a:latin typeface="Symbol" pitchFamily="18" charset="2"/>
              </a:rPr>
              <a:t>a</a:t>
            </a:r>
            <a:r>
              <a:rPr lang="en-US" dirty="0" err="1">
                <a:latin typeface="Calisto MT"/>
              </a:rPr>
              <a:t>(z</a:t>
            </a:r>
            <a:r>
              <a:rPr lang="en-US" dirty="0">
                <a:latin typeface="Calisto MT"/>
              </a:rPr>
              <a:t>) = P[ r ≥ z|-]		false alarm rate, “size”</a:t>
            </a:r>
            <a:endParaRPr lang="en-US" dirty="0" smtClean="0">
              <a:latin typeface="Calisto MT"/>
            </a:endParaRPr>
          </a:p>
          <a:p>
            <a:r>
              <a:rPr lang="en-US" dirty="0" smtClean="0">
                <a:latin typeface="Symbol" pitchFamily="18" charset="2"/>
              </a:rPr>
              <a:t>	</a:t>
            </a:r>
            <a:r>
              <a:rPr lang="en-US" dirty="0" err="1" smtClean="0">
                <a:latin typeface="Symbol" pitchFamily="18" charset="2"/>
              </a:rPr>
              <a:t>b</a:t>
            </a:r>
            <a:r>
              <a:rPr lang="en-US" dirty="0" err="1">
                <a:latin typeface="Calisto MT"/>
              </a:rPr>
              <a:t>(z</a:t>
            </a:r>
            <a:r>
              <a:rPr lang="en-US" dirty="0">
                <a:latin typeface="Calisto MT"/>
              </a:rPr>
              <a:t>) = P[ r ≥ z|+]		hit rate, “power”</a:t>
            </a:r>
            <a:endParaRPr lang="en-US" dirty="0" smtClean="0">
              <a:latin typeface="Calisto MT"/>
            </a:endParaRPr>
          </a:p>
          <a:p>
            <a:endParaRPr lang="en-US" dirty="0">
              <a:latin typeface="Calisto MT"/>
            </a:endParaRP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323850" y="444500"/>
            <a:ext cx="31931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dirty="0" smtClean="0">
                <a:latin typeface="Calisto MT"/>
                <a:cs typeface="Arial" charset="0"/>
              </a:rPr>
              <a:t>Signal detection theory</a:t>
            </a:r>
            <a:endParaRPr lang="en-US" dirty="0">
              <a:latin typeface="Calisto MT"/>
              <a:cs typeface="Arial" charset="0"/>
            </a:endParaRPr>
          </a:p>
        </p:txBody>
      </p:sp>
      <p:sp>
        <p:nvSpPr>
          <p:cNvPr id="25" name="Line 7"/>
          <p:cNvSpPr>
            <a:spLocks noChangeShapeType="1"/>
          </p:cNvSpPr>
          <p:nvPr/>
        </p:nvSpPr>
        <p:spPr bwMode="auto">
          <a:xfrm>
            <a:off x="396875" y="908050"/>
            <a:ext cx="8423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sto MT"/>
            </a:endParaRPr>
          </a:p>
        </p:txBody>
      </p:sp>
      <p:sp>
        <p:nvSpPr>
          <p:cNvPr id="32" name="Freeform 31"/>
          <p:cNvSpPr/>
          <p:nvPr/>
        </p:nvSpPr>
        <p:spPr bwMode="auto">
          <a:xfrm>
            <a:off x="4531333" y="2455333"/>
            <a:ext cx="1395334" cy="1601809"/>
          </a:xfrm>
          <a:custGeom>
            <a:avLst/>
            <a:gdLst>
              <a:gd name="connsiteX0" fmla="*/ 40667 w 1395334"/>
              <a:gd name="connsiteY0" fmla="*/ 59267 h 1601809"/>
              <a:gd name="connsiteX1" fmla="*/ 32200 w 1395334"/>
              <a:gd name="connsiteY1" fmla="*/ 1557867 h 1601809"/>
              <a:gd name="connsiteX2" fmla="*/ 396267 w 1395334"/>
              <a:gd name="connsiteY2" fmla="*/ 1540934 h 1601809"/>
              <a:gd name="connsiteX3" fmla="*/ 506334 w 1395334"/>
              <a:gd name="connsiteY3" fmla="*/ 1540934 h 1601809"/>
              <a:gd name="connsiteX4" fmla="*/ 531734 w 1395334"/>
              <a:gd name="connsiteY4" fmla="*/ 1549400 h 1601809"/>
              <a:gd name="connsiteX5" fmla="*/ 785734 w 1395334"/>
              <a:gd name="connsiteY5" fmla="*/ 1557867 h 1601809"/>
              <a:gd name="connsiteX6" fmla="*/ 1149800 w 1395334"/>
              <a:gd name="connsiteY6" fmla="*/ 1557867 h 1601809"/>
              <a:gd name="connsiteX7" fmla="*/ 1395334 w 1395334"/>
              <a:gd name="connsiteY7" fmla="*/ 1540934 h 1601809"/>
              <a:gd name="connsiteX8" fmla="*/ 1353000 w 1395334"/>
              <a:gd name="connsiteY8" fmla="*/ 1524000 h 1601809"/>
              <a:gd name="connsiteX9" fmla="*/ 1107467 w 1395334"/>
              <a:gd name="connsiteY9" fmla="*/ 1490134 h 1601809"/>
              <a:gd name="connsiteX10" fmla="*/ 1082067 w 1395334"/>
              <a:gd name="connsiteY10" fmla="*/ 1473200 h 1601809"/>
              <a:gd name="connsiteX11" fmla="*/ 955067 w 1395334"/>
              <a:gd name="connsiteY11" fmla="*/ 1447800 h 1601809"/>
              <a:gd name="connsiteX12" fmla="*/ 870400 w 1395334"/>
              <a:gd name="connsiteY12" fmla="*/ 1413934 h 1601809"/>
              <a:gd name="connsiteX13" fmla="*/ 845000 w 1395334"/>
              <a:gd name="connsiteY13" fmla="*/ 1397000 h 1601809"/>
              <a:gd name="connsiteX14" fmla="*/ 802667 w 1395334"/>
              <a:gd name="connsiteY14" fmla="*/ 1346200 h 1601809"/>
              <a:gd name="connsiteX15" fmla="*/ 785734 w 1395334"/>
              <a:gd name="connsiteY15" fmla="*/ 1320800 h 1601809"/>
              <a:gd name="connsiteX16" fmla="*/ 751867 w 1395334"/>
              <a:gd name="connsiteY16" fmla="*/ 1312334 h 1601809"/>
              <a:gd name="connsiteX17" fmla="*/ 734934 w 1395334"/>
              <a:gd name="connsiteY17" fmla="*/ 1295400 h 1601809"/>
              <a:gd name="connsiteX18" fmla="*/ 675667 w 1395334"/>
              <a:gd name="connsiteY18" fmla="*/ 1278467 h 1601809"/>
              <a:gd name="connsiteX19" fmla="*/ 650267 w 1395334"/>
              <a:gd name="connsiteY19" fmla="*/ 1261534 h 1601809"/>
              <a:gd name="connsiteX20" fmla="*/ 616400 w 1395334"/>
              <a:gd name="connsiteY20" fmla="*/ 1227667 h 1601809"/>
              <a:gd name="connsiteX21" fmla="*/ 599467 w 1395334"/>
              <a:gd name="connsiteY21" fmla="*/ 1202267 h 1601809"/>
              <a:gd name="connsiteX22" fmla="*/ 574067 w 1395334"/>
              <a:gd name="connsiteY22" fmla="*/ 1176867 h 1601809"/>
              <a:gd name="connsiteX23" fmla="*/ 557134 w 1395334"/>
              <a:gd name="connsiteY23" fmla="*/ 1126067 h 1601809"/>
              <a:gd name="connsiteX24" fmla="*/ 506334 w 1395334"/>
              <a:gd name="connsiteY24" fmla="*/ 1066800 h 1601809"/>
              <a:gd name="connsiteX25" fmla="*/ 497867 w 1395334"/>
              <a:gd name="connsiteY25" fmla="*/ 1041400 h 1601809"/>
              <a:gd name="connsiteX26" fmla="*/ 480934 w 1395334"/>
              <a:gd name="connsiteY26" fmla="*/ 1007534 h 1601809"/>
              <a:gd name="connsiteX27" fmla="*/ 447067 w 1395334"/>
              <a:gd name="connsiteY27" fmla="*/ 939800 h 1601809"/>
              <a:gd name="connsiteX28" fmla="*/ 438600 w 1395334"/>
              <a:gd name="connsiteY28" fmla="*/ 914400 h 1601809"/>
              <a:gd name="connsiteX29" fmla="*/ 379334 w 1395334"/>
              <a:gd name="connsiteY29" fmla="*/ 838200 h 1601809"/>
              <a:gd name="connsiteX30" fmla="*/ 370867 w 1395334"/>
              <a:gd name="connsiteY30" fmla="*/ 812800 h 1601809"/>
              <a:gd name="connsiteX31" fmla="*/ 337000 w 1395334"/>
              <a:gd name="connsiteY31" fmla="*/ 770467 h 1601809"/>
              <a:gd name="connsiteX32" fmla="*/ 320067 w 1395334"/>
              <a:gd name="connsiteY32" fmla="*/ 711200 h 1601809"/>
              <a:gd name="connsiteX33" fmla="*/ 311600 w 1395334"/>
              <a:gd name="connsiteY33" fmla="*/ 685800 h 1601809"/>
              <a:gd name="connsiteX34" fmla="*/ 286200 w 1395334"/>
              <a:gd name="connsiteY34" fmla="*/ 668867 h 1601809"/>
              <a:gd name="connsiteX35" fmla="*/ 243867 w 1395334"/>
              <a:gd name="connsiteY35" fmla="*/ 592667 h 1601809"/>
              <a:gd name="connsiteX36" fmla="*/ 235400 w 1395334"/>
              <a:gd name="connsiteY36" fmla="*/ 541867 h 1601809"/>
              <a:gd name="connsiteX37" fmla="*/ 218467 w 1395334"/>
              <a:gd name="connsiteY37" fmla="*/ 516467 h 1601809"/>
              <a:gd name="connsiteX38" fmla="*/ 210000 w 1395334"/>
              <a:gd name="connsiteY38" fmla="*/ 491067 h 1601809"/>
              <a:gd name="connsiteX39" fmla="*/ 176134 w 1395334"/>
              <a:gd name="connsiteY39" fmla="*/ 389467 h 1601809"/>
              <a:gd name="connsiteX40" fmla="*/ 159200 w 1395334"/>
              <a:gd name="connsiteY40" fmla="*/ 372534 h 1601809"/>
              <a:gd name="connsiteX41" fmla="*/ 142267 w 1395334"/>
              <a:gd name="connsiteY41" fmla="*/ 270934 h 1601809"/>
              <a:gd name="connsiteX42" fmla="*/ 108400 w 1395334"/>
              <a:gd name="connsiteY42" fmla="*/ 220134 h 1601809"/>
              <a:gd name="connsiteX43" fmla="*/ 99934 w 1395334"/>
              <a:gd name="connsiteY43" fmla="*/ 194734 h 1601809"/>
              <a:gd name="connsiteX44" fmla="*/ 91467 w 1395334"/>
              <a:gd name="connsiteY44" fmla="*/ 143934 h 1601809"/>
              <a:gd name="connsiteX45" fmla="*/ 74534 w 1395334"/>
              <a:gd name="connsiteY45" fmla="*/ 127000 h 1601809"/>
              <a:gd name="connsiteX46" fmla="*/ 49134 w 1395334"/>
              <a:gd name="connsiteY46" fmla="*/ 50800 h 1601809"/>
              <a:gd name="connsiteX47" fmla="*/ 40667 w 1395334"/>
              <a:gd name="connsiteY47" fmla="*/ 25400 h 1601809"/>
              <a:gd name="connsiteX48" fmla="*/ 32200 w 1395334"/>
              <a:gd name="connsiteY48" fmla="*/ 0 h 1601809"/>
              <a:gd name="connsiteX49" fmla="*/ 40667 w 1395334"/>
              <a:gd name="connsiteY49" fmla="*/ 59267 h 16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395334" h="1601809">
                <a:moveTo>
                  <a:pt x="40667" y="59267"/>
                </a:moveTo>
                <a:cubicBezTo>
                  <a:pt x="37676" y="187870"/>
                  <a:pt x="0" y="1450532"/>
                  <a:pt x="32200" y="1557867"/>
                </a:cubicBezTo>
                <a:cubicBezTo>
                  <a:pt x="33809" y="1563231"/>
                  <a:pt x="353482" y="1543451"/>
                  <a:pt x="396267" y="1540934"/>
                </a:cubicBezTo>
                <a:cubicBezTo>
                  <a:pt x="449600" y="1527600"/>
                  <a:pt x="430269" y="1528257"/>
                  <a:pt x="506334" y="1540934"/>
                </a:cubicBezTo>
                <a:cubicBezTo>
                  <a:pt x="515137" y="1542401"/>
                  <a:pt x="522826" y="1548860"/>
                  <a:pt x="531734" y="1549400"/>
                </a:cubicBezTo>
                <a:cubicBezTo>
                  <a:pt x="616293" y="1554525"/>
                  <a:pt x="701067" y="1555045"/>
                  <a:pt x="785734" y="1557867"/>
                </a:cubicBezTo>
                <a:cubicBezTo>
                  <a:pt x="917554" y="1601809"/>
                  <a:pt x="811173" y="1569544"/>
                  <a:pt x="1149800" y="1557867"/>
                </a:cubicBezTo>
                <a:cubicBezTo>
                  <a:pt x="1264772" y="1553902"/>
                  <a:pt x="1293532" y="1550188"/>
                  <a:pt x="1395334" y="1540934"/>
                </a:cubicBezTo>
                <a:cubicBezTo>
                  <a:pt x="1381223" y="1535289"/>
                  <a:pt x="1367283" y="1529194"/>
                  <a:pt x="1353000" y="1524000"/>
                </a:cubicBezTo>
                <a:cubicBezTo>
                  <a:pt x="1252724" y="1487536"/>
                  <a:pt x="1274949" y="1504697"/>
                  <a:pt x="1107467" y="1490134"/>
                </a:cubicBezTo>
                <a:cubicBezTo>
                  <a:pt x="1099000" y="1484489"/>
                  <a:pt x="1091366" y="1477333"/>
                  <a:pt x="1082067" y="1473200"/>
                </a:cubicBezTo>
                <a:cubicBezTo>
                  <a:pt x="1032040" y="1450965"/>
                  <a:pt x="1013187" y="1454258"/>
                  <a:pt x="955067" y="1447800"/>
                </a:cubicBezTo>
                <a:cubicBezTo>
                  <a:pt x="937018" y="1393654"/>
                  <a:pt x="959767" y="1436276"/>
                  <a:pt x="870400" y="1413934"/>
                </a:cubicBezTo>
                <a:cubicBezTo>
                  <a:pt x="860528" y="1411466"/>
                  <a:pt x="853467" y="1402645"/>
                  <a:pt x="845000" y="1397000"/>
                </a:cubicBezTo>
                <a:cubicBezTo>
                  <a:pt x="802959" y="1333937"/>
                  <a:pt x="856992" y="1411390"/>
                  <a:pt x="802667" y="1346200"/>
                </a:cubicBezTo>
                <a:cubicBezTo>
                  <a:pt x="796153" y="1338383"/>
                  <a:pt x="794201" y="1326444"/>
                  <a:pt x="785734" y="1320800"/>
                </a:cubicBezTo>
                <a:cubicBezTo>
                  <a:pt x="776052" y="1314345"/>
                  <a:pt x="763156" y="1315156"/>
                  <a:pt x="751867" y="1312334"/>
                </a:cubicBezTo>
                <a:cubicBezTo>
                  <a:pt x="746223" y="1306689"/>
                  <a:pt x="741779" y="1299507"/>
                  <a:pt x="734934" y="1295400"/>
                </a:cubicBezTo>
                <a:cubicBezTo>
                  <a:pt x="726261" y="1290196"/>
                  <a:pt x="681988" y="1280047"/>
                  <a:pt x="675667" y="1278467"/>
                </a:cubicBezTo>
                <a:cubicBezTo>
                  <a:pt x="667200" y="1272823"/>
                  <a:pt x="656624" y="1269480"/>
                  <a:pt x="650267" y="1261534"/>
                </a:cubicBezTo>
                <a:cubicBezTo>
                  <a:pt x="617426" y="1220483"/>
                  <a:pt x="671819" y="1246141"/>
                  <a:pt x="616400" y="1227667"/>
                </a:cubicBezTo>
                <a:cubicBezTo>
                  <a:pt x="610756" y="1219200"/>
                  <a:pt x="605981" y="1210084"/>
                  <a:pt x="599467" y="1202267"/>
                </a:cubicBezTo>
                <a:cubicBezTo>
                  <a:pt x="591802" y="1193069"/>
                  <a:pt x="579882" y="1187334"/>
                  <a:pt x="574067" y="1176867"/>
                </a:cubicBezTo>
                <a:cubicBezTo>
                  <a:pt x="565399" y="1161264"/>
                  <a:pt x="569755" y="1138688"/>
                  <a:pt x="557134" y="1126067"/>
                </a:cubicBezTo>
                <a:cubicBezTo>
                  <a:pt x="536301" y="1105234"/>
                  <a:pt x="519229" y="1092590"/>
                  <a:pt x="506334" y="1066800"/>
                </a:cubicBezTo>
                <a:cubicBezTo>
                  <a:pt x="502343" y="1058818"/>
                  <a:pt x="501383" y="1049603"/>
                  <a:pt x="497867" y="1041400"/>
                </a:cubicBezTo>
                <a:cubicBezTo>
                  <a:pt x="492895" y="1029799"/>
                  <a:pt x="485621" y="1019252"/>
                  <a:pt x="480934" y="1007534"/>
                </a:cubicBezTo>
                <a:cubicBezTo>
                  <a:pt x="454990" y="942675"/>
                  <a:pt x="479522" y="972256"/>
                  <a:pt x="447067" y="939800"/>
                </a:cubicBezTo>
                <a:cubicBezTo>
                  <a:pt x="444245" y="931333"/>
                  <a:pt x="443551" y="921826"/>
                  <a:pt x="438600" y="914400"/>
                </a:cubicBezTo>
                <a:cubicBezTo>
                  <a:pt x="409378" y="870567"/>
                  <a:pt x="401880" y="905834"/>
                  <a:pt x="379334" y="838200"/>
                </a:cubicBezTo>
                <a:cubicBezTo>
                  <a:pt x="376512" y="829733"/>
                  <a:pt x="374858" y="820782"/>
                  <a:pt x="370867" y="812800"/>
                </a:cubicBezTo>
                <a:cubicBezTo>
                  <a:pt x="360185" y="791437"/>
                  <a:pt x="352752" y="786218"/>
                  <a:pt x="337000" y="770467"/>
                </a:cubicBezTo>
                <a:cubicBezTo>
                  <a:pt x="316695" y="709547"/>
                  <a:pt x="341338" y="785645"/>
                  <a:pt x="320067" y="711200"/>
                </a:cubicBezTo>
                <a:cubicBezTo>
                  <a:pt x="317615" y="702619"/>
                  <a:pt x="317175" y="692769"/>
                  <a:pt x="311600" y="685800"/>
                </a:cubicBezTo>
                <a:cubicBezTo>
                  <a:pt x="305243" y="677854"/>
                  <a:pt x="294667" y="674511"/>
                  <a:pt x="286200" y="668867"/>
                </a:cubicBezTo>
                <a:cubicBezTo>
                  <a:pt x="264376" y="636130"/>
                  <a:pt x="251318" y="626196"/>
                  <a:pt x="243867" y="592667"/>
                </a:cubicBezTo>
                <a:cubicBezTo>
                  <a:pt x="240143" y="575909"/>
                  <a:pt x="240829" y="558153"/>
                  <a:pt x="235400" y="541867"/>
                </a:cubicBezTo>
                <a:cubicBezTo>
                  <a:pt x="232182" y="532214"/>
                  <a:pt x="223018" y="525568"/>
                  <a:pt x="218467" y="516467"/>
                </a:cubicBezTo>
                <a:cubicBezTo>
                  <a:pt x="214476" y="508485"/>
                  <a:pt x="212165" y="499725"/>
                  <a:pt x="210000" y="491067"/>
                </a:cubicBezTo>
                <a:cubicBezTo>
                  <a:pt x="194672" y="429754"/>
                  <a:pt x="206009" y="426810"/>
                  <a:pt x="176134" y="389467"/>
                </a:cubicBezTo>
                <a:cubicBezTo>
                  <a:pt x="171147" y="383234"/>
                  <a:pt x="164845" y="378178"/>
                  <a:pt x="159200" y="372534"/>
                </a:cubicBezTo>
                <a:cubicBezTo>
                  <a:pt x="157645" y="358540"/>
                  <a:pt x="156058" y="295758"/>
                  <a:pt x="142267" y="270934"/>
                </a:cubicBezTo>
                <a:cubicBezTo>
                  <a:pt x="132383" y="253144"/>
                  <a:pt x="108400" y="220134"/>
                  <a:pt x="108400" y="220134"/>
                </a:cubicBezTo>
                <a:cubicBezTo>
                  <a:pt x="105578" y="211667"/>
                  <a:pt x="101870" y="203446"/>
                  <a:pt x="99934" y="194734"/>
                </a:cubicBezTo>
                <a:cubicBezTo>
                  <a:pt x="96210" y="177976"/>
                  <a:pt x="97495" y="160008"/>
                  <a:pt x="91467" y="143934"/>
                </a:cubicBezTo>
                <a:cubicBezTo>
                  <a:pt x="88664" y="136460"/>
                  <a:pt x="80178" y="132645"/>
                  <a:pt x="74534" y="127000"/>
                </a:cubicBezTo>
                <a:lnTo>
                  <a:pt x="49134" y="50800"/>
                </a:lnTo>
                <a:lnTo>
                  <a:pt x="40667" y="25400"/>
                </a:lnTo>
                <a:lnTo>
                  <a:pt x="32200" y="0"/>
                </a:lnTo>
                <a:lnTo>
                  <a:pt x="40667" y="59267"/>
                </a:lnTo>
                <a:close/>
              </a:path>
            </a:pathLst>
          </a:custGeom>
          <a:solidFill>
            <a:srgbClr val="3366FF">
              <a:alpha val="38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4520" y="5943600"/>
            <a:ext cx="79322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sto MT"/>
              </a:rPr>
              <a:t>Find </a:t>
            </a:r>
            <a:r>
              <a:rPr lang="en-US" dirty="0" err="1" smtClean="0">
                <a:latin typeface="Calisto MT"/>
              </a:rPr>
              <a:t>z</a:t>
            </a:r>
            <a:r>
              <a:rPr lang="en-US" dirty="0" smtClean="0">
                <a:latin typeface="Calisto MT"/>
              </a:rPr>
              <a:t> by maximizing </a:t>
            </a:r>
            <a:r>
              <a:rPr lang="en-US" dirty="0" err="1" smtClean="0">
                <a:latin typeface="Calisto MT"/>
              </a:rPr>
              <a:t>P[correct</a:t>
            </a:r>
            <a:r>
              <a:rPr lang="en-US" dirty="0" smtClean="0">
                <a:latin typeface="Calisto MT"/>
              </a:rPr>
              <a:t>] = </a:t>
            </a:r>
            <a:r>
              <a:rPr lang="en-US" dirty="0" err="1" smtClean="0">
                <a:latin typeface="Calisto MT"/>
              </a:rPr>
              <a:t>p</a:t>
            </a:r>
            <a:r>
              <a:rPr lang="en-US" dirty="0" smtClean="0">
                <a:latin typeface="Calisto MT"/>
              </a:rPr>
              <a:t>(+) </a:t>
            </a:r>
            <a:r>
              <a:rPr lang="en-US" dirty="0" err="1" smtClean="0">
                <a:latin typeface="Symbol" pitchFamily="18" charset="2"/>
              </a:rPr>
              <a:t>b(</a:t>
            </a:r>
            <a:r>
              <a:rPr lang="en-US" dirty="0" err="1" smtClean="0">
                <a:latin typeface="Calisto MT"/>
              </a:rPr>
              <a:t>z</a:t>
            </a:r>
            <a:r>
              <a:rPr lang="en-US" dirty="0" smtClean="0">
                <a:latin typeface="Symbol" pitchFamily="18" charset="2"/>
              </a:rPr>
              <a:t>) + </a:t>
            </a:r>
            <a:r>
              <a:rPr lang="en-US" dirty="0" smtClean="0">
                <a:latin typeface="Calisto MT"/>
              </a:rPr>
              <a:t>p(-)</a:t>
            </a:r>
            <a:r>
              <a:rPr lang="en-US" dirty="0" smtClean="0">
                <a:latin typeface="Symbol" pitchFamily="18" charset="2"/>
              </a:rPr>
              <a:t>(1 </a:t>
            </a:r>
            <a:r>
              <a:rPr lang="en-US" dirty="0" smtClean="0">
                <a:latin typeface="Calisto MT"/>
              </a:rPr>
              <a:t>–</a:t>
            </a:r>
            <a:r>
              <a:rPr lang="en-US" dirty="0" smtClean="0">
                <a:latin typeface="Symbol" pitchFamily="18" charset="2"/>
              </a:rPr>
              <a:t> </a:t>
            </a:r>
            <a:r>
              <a:rPr lang="en-US" dirty="0" err="1" smtClean="0">
                <a:latin typeface="Symbol" pitchFamily="18" charset="2"/>
              </a:rPr>
              <a:t>a</a:t>
            </a:r>
            <a:r>
              <a:rPr lang="en-US" dirty="0" err="1" smtClean="0">
                <a:latin typeface="Calisto MT"/>
              </a:rPr>
              <a:t>(z</a:t>
            </a:r>
            <a:r>
              <a:rPr lang="en-US" dirty="0" smtClean="0">
                <a:latin typeface="Calisto MT"/>
              </a:rPr>
              <a:t>)</a:t>
            </a:r>
            <a:r>
              <a:rPr lang="en-US" dirty="0" smtClean="0">
                <a:latin typeface="Symbol" pitchFamily="18" charset="2"/>
              </a:rPr>
              <a:t>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9" grpId="0"/>
      <p:bldP spid="32" grpId="0" animBg="1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500174"/>
            <a:ext cx="5730875" cy="4970462"/>
          </a:xfrm>
          <a:prstGeom prst="rect">
            <a:avLst/>
          </a:prstGeom>
          <a:noFill/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571472" y="1181385"/>
            <a:ext cx="76559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sto MT"/>
              </a:rPr>
              <a:t>summarize </a:t>
            </a:r>
            <a:r>
              <a:rPr lang="en-US" dirty="0">
                <a:latin typeface="Calisto MT"/>
              </a:rPr>
              <a:t>performance of test </a:t>
            </a:r>
            <a:r>
              <a:rPr lang="en-US" dirty="0" smtClean="0">
                <a:latin typeface="Calisto MT"/>
              </a:rPr>
              <a:t>for different </a:t>
            </a:r>
            <a:r>
              <a:rPr lang="en-US" dirty="0">
                <a:latin typeface="Calisto MT"/>
              </a:rPr>
              <a:t>thresholds </a:t>
            </a:r>
            <a:r>
              <a:rPr lang="en-US" i="1" dirty="0">
                <a:latin typeface="Calisto MT"/>
              </a:rPr>
              <a:t>z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755650" y="6186510"/>
            <a:ext cx="28201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alisto MT"/>
              </a:rPr>
              <a:t>Want </a:t>
            </a:r>
            <a:r>
              <a:rPr lang="en-US" dirty="0">
                <a:latin typeface="Symbol" pitchFamily="18" charset="2"/>
              </a:rPr>
              <a:t>b</a:t>
            </a:r>
            <a:r>
              <a:rPr lang="en-US" dirty="0">
                <a:latin typeface="Calisto MT"/>
              </a:rPr>
              <a:t> </a:t>
            </a:r>
            <a:r>
              <a:rPr lang="en-US" dirty="0">
                <a:latin typeface="Calisto MT"/>
                <a:sym typeface="Wingdings" pitchFamily="2" charset="2"/>
              </a:rPr>
              <a:t> 1, </a:t>
            </a:r>
            <a:r>
              <a:rPr lang="en-US" dirty="0">
                <a:latin typeface="Symbol" pitchFamily="18" charset="2"/>
                <a:sym typeface="Wingdings" pitchFamily="2" charset="2"/>
              </a:rPr>
              <a:t>a</a:t>
            </a:r>
            <a:r>
              <a:rPr lang="en-US" dirty="0">
                <a:latin typeface="Calisto MT"/>
                <a:sym typeface="Wingdings" pitchFamily="2" charset="2"/>
              </a:rPr>
              <a:t>  0.</a:t>
            </a:r>
            <a:endParaRPr lang="en-US" dirty="0">
              <a:latin typeface="Calisto MT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23850" y="444500"/>
            <a:ext cx="17642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dirty="0" smtClean="0">
                <a:latin typeface="Calisto MT"/>
                <a:cs typeface="Arial" charset="0"/>
              </a:rPr>
              <a:t>ROC curves</a:t>
            </a:r>
            <a:endParaRPr lang="en-US" dirty="0">
              <a:latin typeface="Calisto MT"/>
              <a:cs typeface="Arial" charset="0"/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396875" y="908050"/>
            <a:ext cx="8423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sto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214414" y="6000768"/>
            <a:ext cx="631227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Calisto MT"/>
              </a:rPr>
              <a:t>Threshold </a:t>
            </a:r>
            <a:r>
              <a:rPr lang="en-US" sz="2000" dirty="0" err="1" smtClean="0">
                <a:latin typeface="Calisto MT"/>
              </a:rPr>
              <a:t>z</a:t>
            </a:r>
            <a:r>
              <a:rPr lang="en-US" sz="2000" dirty="0" smtClean="0">
                <a:latin typeface="Calisto MT"/>
              </a:rPr>
              <a:t> is the result from the first presentation</a:t>
            </a:r>
          </a:p>
          <a:p>
            <a:r>
              <a:rPr lang="en-US" sz="2000" dirty="0" smtClean="0">
                <a:latin typeface="Calisto MT"/>
              </a:rPr>
              <a:t>The </a:t>
            </a:r>
            <a:r>
              <a:rPr lang="en-US" sz="2000" dirty="0">
                <a:latin typeface="Calisto MT"/>
              </a:rPr>
              <a:t>area under the ROC curve corresponds to </a:t>
            </a:r>
            <a:r>
              <a:rPr lang="en-US" sz="2000" dirty="0" err="1">
                <a:latin typeface="Calisto MT"/>
              </a:rPr>
              <a:t>P[correct</a:t>
            </a:r>
            <a:r>
              <a:rPr lang="en-US" sz="2000" dirty="0" smtClean="0">
                <a:latin typeface="Calisto MT"/>
              </a:rPr>
              <a:t>]</a:t>
            </a:r>
            <a:endParaRPr lang="en-US" sz="2000" dirty="0">
              <a:latin typeface="Calisto M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1052513"/>
            <a:ext cx="5730875" cy="4970462"/>
          </a:xfrm>
          <a:prstGeom prst="rect">
            <a:avLst/>
          </a:prstGeom>
          <a:noFill/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23850" y="444500"/>
            <a:ext cx="56863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dirty="0" smtClean="0">
                <a:latin typeface="Calisto MT"/>
                <a:cs typeface="Arial" charset="0"/>
              </a:rPr>
              <a:t>ROC curves: two-alternative forced choice</a:t>
            </a:r>
            <a:endParaRPr lang="en-US" dirty="0">
              <a:latin typeface="Calisto MT"/>
              <a:cs typeface="Arial" charset="0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396875" y="908050"/>
            <a:ext cx="8423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sto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1023938" y="1143000"/>
            <a:ext cx="6162113" cy="4401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dirty="0">
              <a:latin typeface="Calisto MT"/>
            </a:endParaRPr>
          </a:p>
          <a:p>
            <a:r>
              <a:rPr lang="en-US" dirty="0">
                <a:latin typeface="Calisto MT"/>
              </a:rPr>
              <a:t>The optimal test function is the </a:t>
            </a:r>
            <a:r>
              <a:rPr lang="en-US" i="1" dirty="0">
                <a:latin typeface="Calisto MT"/>
              </a:rPr>
              <a:t>likelihood ratio</a:t>
            </a:r>
            <a:r>
              <a:rPr lang="en-US" dirty="0" smtClean="0">
                <a:latin typeface="Calisto MT"/>
              </a:rPr>
              <a:t>,</a:t>
            </a:r>
          </a:p>
          <a:p>
            <a:endParaRPr lang="en-US" dirty="0" smtClean="0">
              <a:latin typeface="Calisto MT"/>
            </a:endParaRPr>
          </a:p>
          <a:p>
            <a:r>
              <a:rPr lang="en-US" dirty="0">
                <a:latin typeface="Calisto MT"/>
              </a:rPr>
              <a:t>		l(r) = p[r|+] / p[r|-].</a:t>
            </a:r>
          </a:p>
          <a:p>
            <a:endParaRPr lang="en-US" dirty="0">
              <a:latin typeface="Calisto MT"/>
            </a:endParaRPr>
          </a:p>
          <a:p>
            <a:pPr lvl="4"/>
            <a:r>
              <a:rPr lang="en-US" sz="2000" dirty="0">
                <a:latin typeface="Calisto MT"/>
              </a:rPr>
              <a:t>(</a:t>
            </a:r>
            <a:r>
              <a:rPr lang="en-US" sz="2000" dirty="0" err="1">
                <a:latin typeface="Calisto MT"/>
              </a:rPr>
              <a:t>Neyman</a:t>
            </a:r>
            <a:r>
              <a:rPr lang="en-US" sz="2000" dirty="0">
                <a:latin typeface="Calisto MT"/>
              </a:rPr>
              <a:t>-Pearson lemma)</a:t>
            </a:r>
          </a:p>
          <a:p>
            <a:endParaRPr lang="en-US" sz="2000" dirty="0">
              <a:latin typeface="Calisto MT"/>
            </a:endParaRPr>
          </a:p>
          <a:p>
            <a:r>
              <a:rPr lang="en-US" dirty="0">
                <a:latin typeface="Calisto MT"/>
              </a:rPr>
              <a:t>Note </a:t>
            </a:r>
            <a:r>
              <a:rPr lang="en-US" dirty="0" smtClean="0">
                <a:latin typeface="Calisto MT"/>
              </a:rPr>
              <a:t>that</a:t>
            </a:r>
          </a:p>
          <a:p>
            <a:endParaRPr lang="en-US" dirty="0" smtClean="0">
              <a:latin typeface="Calisto MT"/>
            </a:endParaRPr>
          </a:p>
          <a:p>
            <a:r>
              <a:rPr lang="en-US" dirty="0">
                <a:latin typeface="Calisto MT"/>
              </a:rPr>
              <a:t>	l(z) = (d</a:t>
            </a:r>
            <a:r>
              <a:rPr lang="en-US" dirty="0">
                <a:latin typeface="Symbol" pitchFamily="18" charset="2"/>
              </a:rPr>
              <a:t>b</a:t>
            </a:r>
            <a:r>
              <a:rPr lang="en-US" dirty="0">
                <a:latin typeface="Calisto MT"/>
              </a:rPr>
              <a:t>/</a:t>
            </a:r>
            <a:r>
              <a:rPr lang="en-US" dirty="0" err="1">
                <a:latin typeface="Calisto MT"/>
              </a:rPr>
              <a:t>dz</a:t>
            </a:r>
            <a:r>
              <a:rPr lang="en-US" dirty="0">
                <a:latin typeface="Calisto MT"/>
              </a:rPr>
              <a:t>)  / (d</a:t>
            </a:r>
            <a:r>
              <a:rPr lang="en-US" dirty="0">
                <a:latin typeface="Symbol" pitchFamily="18" charset="2"/>
              </a:rPr>
              <a:t>a</a:t>
            </a:r>
            <a:r>
              <a:rPr lang="en-US" dirty="0">
                <a:latin typeface="Calisto MT"/>
              </a:rPr>
              <a:t>/</a:t>
            </a:r>
            <a:r>
              <a:rPr lang="en-US" dirty="0" err="1">
                <a:latin typeface="Calisto MT"/>
              </a:rPr>
              <a:t>dz</a:t>
            </a:r>
            <a:r>
              <a:rPr lang="en-US" dirty="0">
                <a:latin typeface="Calisto MT"/>
              </a:rPr>
              <a:t>)  =  d</a:t>
            </a:r>
            <a:r>
              <a:rPr lang="en-US" dirty="0">
                <a:latin typeface="Symbol" pitchFamily="18" charset="2"/>
              </a:rPr>
              <a:t>b</a:t>
            </a:r>
            <a:r>
              <a:rPr lang="en-US" dirty="0">
                <a:latin typeface="Calisto MT"/>
              </a:rPr>
              <a:t>/d</a:t>
            </a:r>
            <a:r>
              <a:rPr lang="en-US" dirty="0">
                <a:latin typeface="Symbol" pitchFamily="18" charset="2"/>
              </a:rPr>
              <a:t>a</a:t>
            </a:r>
            <a:r>
              <a:rPr lang="en-US" dirty="0">
                <a:latin typeface="Calisto MT"/>
              </a:rPr>
              <a:t> </a:t>
            </a:r>
          </a:p>
          <a:p>
            <a:endParaRPr lang="en-US" dirty="0">
              <a:latin typeface="Calisto MT"/>
            </a:endParaRPr>
          </a:p>
          <a:p>
            <a:r>
              <a:rPr lang="en-US" dirty="0">
                <a:latin typeface="Calisto MT"/>
              </a:rPr>
              <a:t>i.e. slope of ROC curve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23850" y="444500"/>
            <a:ext cx="4525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dirty="0" smtClean="0">
                <a:latin typeface="Calisto MT"/>
                <a:cs typeface="Arial" charset="0"/>
              </a:rPr>
              <a:t>Is there a better test to use than r?</a:t>
            </a:r>
            <a:endParaRPr lang="en-US" dirty="0">
              <a:latin typeface="Calisto MT"/>
              <a:cs typeface="Arial" charset="0"/>
            </a:endParaRP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396875" y="908050"/>
            <a:ext cx="8423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sto M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1403350" y="1268413"/>
            <a:ext cx="6246813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dirty="0">
              <a:latin typeface="Calisto MT"/>
            </a:endParaRPr>
          </a:p>
          <a:p>
            <a:r>
              <a:rPr lang="en-US" dirty="0">
                <a:latin typeface="Calisto MT"/>
              </a:rPr>
              <a:t>If p[r|+] and p[r|-] are both Gaussian,</a:t>
            </a:r>
            <a:r>
              <a:rPr lang="en-US" dirty="0" smtClean="0">
                <a:latin typeface="Calisto MT"/>
              </a:rPr>
              <a:t> </a:t>
            </a:r>
          </a:p>
          <a:p>
            <a:endParaRPr lang="en-US" dirty="0" smtClean="0">
              <a:latin typeface="Calisto MT"/>
            </a:endParaRPr>
          </a:p>
          <a:p>
            <a:r>
              <a:rPr lang="en-US" dirty="0">
                <a:latin typeface="Calisto MT"/>
              </a:rPr>
              <a:t>	P[correct] = ½ </a:t>
            </a:r>
            <a:r>
              <a:rPr lang="en-US" dirty="0" err="1">
                <a:latin typeface="Calisto MT"/>
              </a:rPr>
              <a:t>erfc</a:t>
            </a:r>
            <a:r>
              <a:rPr lang="en-US" dirty="0">
                <a:latin typeface="Calisto MT"/>
              </a:rPr>
              <a:t>(-d’/2).</a:t>
            </a:r>
          </a:p>
          <a:p>
            <a:endParaRPr lang="en-US" dirty="0">
              <a:latin typeface="Calisto MT"/>
            </a:endParaRPr>
          </a:p>
          <a:p>
            <a:r>
              <a:rPr lang="en-US" sz="2000" dirty="0">
                <a:latin typeface="Calisto MT"/>
              </a:rPr>
              <a:t>To interpret results as two-alternative forced choice, need simultaneous responses from</a:t>
            </a:r>
            <a:r>
              <a:rPr lang="en-US" sz="2000" dirty="0" smtClean="0">
                <a:latin typeface="Calisto MT"/>
              </a:rPr>
              <a:t> </a:t>
            </a:r>
          </a:p>
          <a:p>
            <a:r>
              <a:rPr lang="en-US" sz="2000" dirty="0" smtClean="0">
                <a:latin typeface="Calisto MT"/>
              </a:rPr>
              <a:t>“+ neuron” </a:t>
            </a:r>
            <a:r>
              <a:rPr lang="en-US" sz="2000" dirty="0">
                <a:latin typeface="Calisto MT"/>
              </a:rPr>
              <a:t>and from</a:t>
            </a:r>
            <a:r>
              <a:rPr lang="en-US" sz="2000" dirty="0" smtClean="0">
                <a:latin typeface="Calisto MT"/>
              </a:rPr>
              <a:t> “– neuron”. </a:t>
            </a:r>
          </a:p>
          <a:p>
            <a:endParaRPr lang="en-US" sz="2000" dirty="0" smtClean="0">
              <a:latin typeface="Calisto MT"/>
            </a:endParaRPr>
          </a:p>
          <a:p>
            <a:r>
              <a:rPr lang="en-US" sz="2000" dirty="0" smtClean="0">
                <a:latin typeface="Calisto MT"/>
              </a:rPr>
              <a:t>Simulate </a:t>
            </a:r>
            <a:r>
              <a:rPr lang="en-US" sz="2000" dirty="0">
                <a:latin typeface="Calisto MT"/>
              </a:rPr>
              <a:t>“- neuron” responses from same neuron in response to – stimulus.</a:t>
            </a:r>
          </a:p>
          <a:p>
            <a:endParaRPr lang="en-US" dirty="0">
              <a:latin typeface="Calisto MT"/>
            </a:endParaRPr>
          </a:p>
          <a:p>
            <a:r>
              <a:rPr lang="en-US" dirty="0">
                <a:latin typeface="Calisto MT"/>
              </a:rPr>
              <a:t>Ideal observer: performs as area under ROC curve.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23850" y="444500"/>
            <a:ext cx="28648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dirty="0" smtClean="0">
                <a:latin typeface="Calisto MT"/>
                <a:cs typeface="Arial" charset="0"/>
              </a:rPr>
              <a:t>The </a:t>
            </a:r>
            <a:r>
              <a:rPr lang="en-US" dirty="0" smtClean="0">
                <a:latin typeface="Calisto MT"/>
                <a:cs typeface="Arial" charset="0"/>
              </a:rPr>
              <a:t>logistic function</a:t>
            </a:r>
            <a:endParaRPr lang="en-US" dirty="0">
              <a:latin typeface="Calisto MT"/>
              <a:cs typeface="Arial" charset="0"/>
            </a:endParaRP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396875" y="908050"/>
            <a:ext cx="8423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sto M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306539" y="1860555"/>
            <a:ext cx="672491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alisto MT"/>
              </a:rPr>
              <a:t>Again, if p[r|-] and p[r|+] are Gaussian,</a:t>
            </a:r>
          </a:p>
          <a:p>
            <a:r>
              <a:rPr lang="en-US" dirty="0">
                <a:latin typeface="Calisto MT"/>
              </a:rPr>
              <a:t>a</a:t>
            </a:r>
            <a:r>
              <a:rPr lang="en-US" dirty="0" smtClean="0">
                <a:latin typeface="Calisto MT"/>
              </a:rPr>
              <a:t>nd P</a:t>
            </a:r>
            <a:r>
              <a:rPr lang="en-US" dirty="0">
                <a:latin typeface="Calisto MT"/>
              </a:rPr>
              <a:t>[+] and P[-] are equal,</a:t>
            </a:r>
          </a:p>
          <a:p>
            <a:endParaRPr lang="en-US" dirty="0">
              <a:latin typeface="Calisto MT"/>
            </a:endParaRPr>
          </a:p>
          <a:p>
            <a:r>
              <a:rPr lang="en-US" dirty="0">
                <a:latin typeface="Calisto MT"/>
              </a:rPr>
              <a:t>P[+|r] = 1/ [1 + exp(-d’ (r - &lt;r&gt;)/ </a:t>
            </a:r>
            <a:r>
              <a:rPr lang="en-US" dirty="0">
                <a:latin typeface="Symbol" pitchFamily="18" charset="2"/>
              </a:rPr>
              <a:t>s)].</a:t>
            </a:r>
          </a:p>
          <a:p>
            <a:endParaRPr lang="en-US" dirty="0">
              <a:latin typeface="Symbol" pitchFamily="18" charset="2"/>
            </a:endParaRPr>
          </a:p>
          <a:p>
            <a:pPr>
              <a:buFont typeface="Wingdings" pitchFamily="2" charset="2"/>
              <a:buChar char="à"/>
            </a:pPr>
            <a:r>
              <a:rPr lang="en-US" dirty="0">
                <a:latin typeface="Calisto MT"/>
                <a:sym typeface="Wingdings" pitchFamily="2" charset="2"/>
              </a:rPr>
              <a:t> d’ is the slope of the </a:t>
            </a:r>
            <a:r>
              <a:rPr lang="en-US" dirty="0" err="1">
                <a:latin typeface="Calisto MT"/>
                <a:sym typeface="Wingdings" pitchFamily="2" charset="2"/>
              </a:rPr>
              <a:t>sigmoidal</a:t>
            </a:r>
            <a:r>
              <a:rPr lang="en-US" dirty="0">
                <a:latin typeface="Calisto MT"/>
                <a:sym typeface="Wingdings" pitchFamily="2" charset="2"/>
              </a:rPr>
              <a:t> fitted to P[+|r]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23850" y="444500"/>
            <a:ext cx="12313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dirty="0" smtClean="0">
                <a:latin typeface="Calisto MT"/>
                <a:cs typeface="Arial" charset="0"/>
              </a:rPr>
              <a:t>More </a:t>
            </a:r>
            <a:r>
              <a:rPr lang="en-US" dirty="0" err="1" smtClean="0">
                <a:latin typeface="Calisto MT"/>
                <a:cs typeface="Arial" charset="0"/>
              </a:rPr>
              <a:t>d</a:t>
            </a:r>
            <a:r>
              <a:rPr lang="en-US" dirty="0" smtClean="0">
                <a:latin typeface="Calisto MT"/>
                <a:cs typeface="Arial" charset="0"/>
              </a:rPr>
              <a:t>’</a:t>
            </a:r>
            <a:endParaRPr lang="en-US" dirty="0">
              <a:latin typeface="Calisto MT"/>
              <a:cs typeface="Arial" charset="0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396875" y="908050"/>
            <a:ext cx="8423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sto M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836613"/>
            <a:ext cx="7086600" cy="4470400"/>
          </a:xfrm>
          <a:prstGeom prst="rect">
            <a:avLst/>
          </a:prstGeom>
          <a:noFill/>
        </p:spPr>
      </p:pic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755650" y="5516563"/>
            <a:ext cx="7505931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alisto MT"/>
              </a:rPr>
              <a:t>Close correspondence between neural and </a:t>
            </a:r>
            <a:r>
              <a:rPr lang="en-US" dirty="0" err="1">
                <a:latin typeface="Calisto MT"/>
              </a:rPr>
              <a:t>behaviour</a:t>
            </a:r>
            <a:r>
              <a:rPr lang="en-US" dirty="0">
                <a:latin typeface="Calisto MT"/>
              </a:rPr>
              <a:t>..</a:t>
            </a:r>
          </a:p>
          <a:p>
            <a:endParaRPr lang="en-US" dirty="0">
              <a:latin typeface="Calisto MT"/>
            </a:endParaRPr>
          </a:p>
          <a:p>
            <a:r>
              <a:rPr lang="en-US" dirty="0">
                <a:latin typeface="Calisto MT"/>
              </a:rPr>
              <a:t>Why so many neurons?  Correlations limit performance.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4724400" y="2743200"/>
            <a:ext cx="2590800" cy="76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1281612" y="971868"/>
            <a:ext cx="6647974" cy="5755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dirty="0">
              <a:latin typeface="Calisto MT"/>
            </a:endParaRPr>
          </a:p>
          <a:p>
            <a:r>
              <a:rPr lang="en-US" dirty="0">
                <a:latin typeface="Calisto MT"/>
              </a:rPr>
              <a:t>Penalty for incorrect answer: L</a:t>
            </a:r>
            <a:r>
              <a:rPr lang="en-US" baseline="-25000" dirty="0">
                <a:latin typeface="Calisto MT"/>
              </a:rPr>
              <a:t>+</a:t>
            </a:r>
            <a:r>
              <a:rPr lang="en-US" dirty="0">
                <a:latin typeface="Calisto MT"/>
              </a:rPr>
              <a:t>, L</a:t>
            </a:r>
            <a:r>
              <a:rPr lang="en-US" baseline="-25000" dirty="0">
                <a:latin typeface="Calisto MT"/>
              </a:rPr>
              <a:t>-</a:t>
            </a:r>
            <a:endParaRPr lang="en-US" baseline="-25000" dirty="0" smtClean="0">
              <a:latin typeface="Calisto MT"/>
            </a:endParaRPr>
          </a:p>
          <a:p>
            <a:r>
              <a:rPr lang="en-US" dirty="0" smtClean="0">
                <a:latin typeface="Calisto MT"/>
              </a:rPr>
              <a:t>For an observation </a:t>
            </a:r>
            <a:r>
              <a:rPr lang="en-US" dirty="0" err="1" smtClean="0">
                <a:latin typeface="Calisto MT"/>
              </a:rPr>
              <a:t>r</a:t>
            </a:r>
            <a:r>
              <a:rPr lang="en-US" dirty="0" smtClean="0">
                <a:latin typeface="Calisto MT"/>
              </a:rPr>
              <a:t>, what is the expected loss?</a:t>
            </a:r>
          </a:p>
          <a:p>
            <a:endParaRPr lang="en-US" dirty="0" smtClean="0">
              <a:latin typeface="Calisto MT"/>
            </a:endParaRPr>
          </a:p>
          <a:p>
            <a:r>
              <a:rPr lang="en-US" dirty="0" smtClean="0">
                <a:latin typeface="Calisto MT"/>
              </a:rPr>
              <a:t>Loss</a:t>
            </a:r>
            <a:r>
              <a:rPr lang="en-US" baseline="-25000" dirty="0">
                <a:latin typeface="Calisto MT"/>
              </a:rPr>
              <a:t>-</a:t>
            </a:r>
            <a:r>
              <a:rPr lang="en-US" dirty="0" smtClean="0">
                <a:latin typeface="Calisto MT"/>
              </a:rPr>
              <a:t> </a:t>
            </a:r>
            <a:r>
              <a:rPr lang="en-US" dirty="0">
                <a:latin typeface="Calisto MT"/>
              </a:rPr>
              <a:t>= </a:t>
            </a:r>
            <a:r>
              <a:rPr lang="en-US" dirty="0" smtClean="0">
                <a:latin typeface="Calisto MT"/>
              </a:rPr>
              <a:t>L</a:t>
            </a:r>
            <a:r>
              <a:rPr lang="en-US" baseline="-25000" dirty="0">
                <a:latin typeface="Calisto MT"/>
              </a:rPr>
              <a:t>-</a:t>
            </a:r>
            <a:r>
              <a:rPr lang="en-US" dirty="0" err="1" smtClean="0">
                <a:latin typeface="Calisto MT"/>
              </a:rPr>
              <a:t>P[+|</a:t>
            </a:r>
            <a:r>
              <a:rPr lang="en-US" dirty="0" err="1">
                <a:latin typeface="Calisto MT"/>
              </a:rPr>
              <a:t>r</a:t>
            </a:r>
            <a:r>
              <a:rPr lang="en-US" dirty="0" smtClean="0">
                <a:latin typeface="Calisto MT"/>
              </a:rPr>
              <a:t>]</a:t>
            </a:r>
          </a:p>
          <a:p>
            <a:endParaRPr lang="en-US" dirty="0" smtClean="0">
              <a:latin typeface="Calisto MT"/>
            </a:endParaRPr>
          </a:p>
          <a:p>
            <a:endParaRPr lang="en-US" dirty="0">
              <a:latin typeface="Calisto MT"/>
            </a:endParaRPr>
          </a:p>
          <a:p>
            <a:r>
              <a:rPr lang="en-US" dirty="0">
                <a:latin typeface="Calisto MT"/>
              </a:rPr>
              <a:t>Cut your losses: answer + when Loss</a:t>
            </a:r>
            <a:r>
              <a:rPr lang="en-US" baseline="-25000" dirty="0">
                <a:latin typeface="Calisto MT"/>
              </a:rPr>
              <a:t>+</a:t>
            </a:r>
            <a:r>
              <a:rPr lang="en-US" dirty="0">
                <a:latin typeface="Calisto MT"/>
              </a:rPr>
              <a:t> &lt; Loss</a:t>
            </a:r>
            <a:r>
              <a:rPr lang="en-US" baseline="-25000" dirty="0">
                <a:latin typeface="Calisto MT"/>
              </a:rPr>
              <a:t>-</a:t>
            </a:r>
          </a:p>
          <a:p>
            <a:endParaRPr lang="en-US" baseline="-25000" dirty="0">
              <a:latin typeface="Calisto MT"/>
            </a:endParaRPr>
          </a:p>
          <a:p>
            <a:r>
              <a:rPr lang="en-US" dirty="0">
                <a:latin typeface="Calisto MT"/>
              </a:rPr>
              <a:t>i.e. L</a:t>
            </a:r>
            <a:r>
              <a:rPr lang="en-US" baseline="-25000" dirty="0">
                <a:latin typeface="Calisto MT"/>
              </a:rPr>
              <a:t>+</a:t>
            </a:r>
            <a:r>
              <a:rPr lang="en-US" dirty="0">
                <a:latin typeface="Calisto MT"/>
              </a:rPr>
              <a:t>P[-|r] &gt; L</a:t>
            </a:r>
            <a:r>
              <a:rPr lang="en-US" baseline="-25000" dirty="0">
                <a:latin typeface="Calisto MT"/>
              </a:rPr>
              <a:t>-</a:t>
            </a:r>
            <a:r>
              <a:rPr lang="en-US" dirty="0">
                <a:latin typeface="Calisto MT"/>
              </a:rPr>
              <a:t>P[+|r].</a:t>
            </a:r>
          </a:p>
          <a:p>
            <a:endParaRPr lang="en-US" dirty="0">
              <a:latin typeface="Calisto MT"/>
            </a:endParaRPr>
          </a:p>
          <a:p>
            <a:r>
              <a:rPr lang="en-US" dirty="0">
                <a:latin typeface="Calisto MT"/>
              </a:rPr>
              <a:t>Using </a:t>
            </a:r>
            <a:r>
              <a:rPr lang="en-US" dirty="0" err="1">
                <a:latin typeface="Calisto MT"/>
              </a:rPr>
              <a:t>Bayes</a:t>
            </a:r>
            <a:r>
              <a:rPr lang="en-US" dirty="0">
                <a:latin typeface="Calisto MT"/>
              </a:rPr>
              <a:t>’, 	P[+|r] = p[r|+]P[+]/p(r);</a:t>
            </a:r>
          </a:p>
          <a:p>
            <a:r>
              <a:rPr lang="en-US" dirty="0">
                <a:latin typeface="Calisto MT"/>
              </a:rPr>
              <a:t>			P[-|r] = p[r|-]P[-]/p(r);</a:t>
            </a:r>
          </a:p>
          <a:p>
            <a:endParaRPr lang="en-US" dirty="0">
              <a:latin typeface="Calisto MT"/>
              <a:sym typeface="Wingdings" pitchFamily="2" charset="2"/>
            </a:endParaRPr>
          </a:p>
          <a:p>
            <a:r>
              <a:rPr lang="en-US" dirty="0">
                <a:latin typeface="Calisto MT"/>
                <a:sym typeface="Wingdings" pitchFamily="2" charset="2"/>
              </a:rPr>
              <a:t> l(r) = p[r|+]/p[r|-] &gt;  L</a:t>
            </a:r>
            <a:r>
              <a:rPr lang="en-US" baseline="-25000" dirty="0">
                <a:latin typeface="Calisto MT"/>
                <a:sym typeface="Wingdings" pitchFamily="2" charset="2"/>
              </a:rPr>
              <a:t>+</a:t>
            </a:r>
            <a:r>
              <a:rPr lang="en-US" dirty="0">
                <a:latin typeface="Calisto MT"/>
                <a:sym typeface="Wingdings" pitchFamily="2" charset="2"/>
              </a:rPr>
              <a:t>P[-] / L</a:t>
            </a:r>
            <a:r>
              <a:rPr lang="en-US" baseline="-25000" dirty="0">
                <a:latin typeface="Calisto MT"/>
                <a:sym typeface="Wingdings" pitchFamily="2" charset="2"/>
              </a:rPr>
              <a:t>-</a:t>
            </a:r>
            <a:r>
              <a:rPr lang="en-US" dirty="0">
                <a:latin typeface="Calisto MT"/>
                <a:sym typeface="Wingdings" pitchFamily="2" charset="2"/>
              </a:rPr>
              <a:t>P[+]</a:t>
            </a:r>
            <a:r>
              <a:rPr lang="en-US" dirty="0">
                <a:latin typeface="Calisto MT"/>
              </a:rPr>
              <a:t>	.	</a:t>
            </a:r>
          </a:p>
          <a:p>
            <a:endParaRPr lang="en-US" baseline="-25000" dirty="0">
              <a:latin typeface="Calisto MT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23850" y="444500"/>
            <a:ext cx="44678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dirty="0" smtClean="0">
                <a:latin typeface="Calisto MT"/>
                <a:cs typeface="Arial" charset="0"/>
              </a:rPr>
              <a:t>Likelihood as loss minimization</a:t>
            </a:r>
            <a:endParaRPr lang="en-US" dirty="0">
              <a:latin typeface="Calisto MT"/>
              <a:cs typeface="Arial" charset="0"/>
            </a:endParaRP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396875" y="908050"/>
            <a:ext cx="8423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sto MT"/>
            </a:endParaRPr>
          </a:p>
        </p:txBody>
      </p:sp>
      <p:sp>
        <p:nvSpPr>
          <p:cNvPr id="10" name="Trapezoid 9"/>
          <p:cNvSpPr/>
          <p:nvPr/>
        </p:nvSpPr>
        <p:spPr bwMode="auto">
          <a:xfrm>
            <a:off x="3581400" y="2514600"/>
            <a:ext cx="1295400" cy="914400"/>
          </a:xfrm>
          <a:prstGeom prst="trapezoi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143000" y="2895600"/>
            <a:ext cx="2590800" cy="76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4724400" y="2281535"/>
            <a:ext cx="2849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sto MT"/>
              </a:rPr>
              <a:t> Loss</a:t>
            </a:r>
            <a:r>
              <a:rPr lang="en-US" baseline="-25000" dirty="0" smtClean="0">
                <a:latin typeface="Calisto MT"/>
              </a:rPr>
              <a:t>+</a:t>
            </a:r>
            <a:r>
              <a:rPr lang="en-US" dirty="0" smtClean="0">
                <a:latin typeface="Calisto MT"/>
              </a:rPr>
              <a:t> = L</a:t>
            </a:r>
            <a:r>
              <a:rPr lang="en-US" baseline="-25000" dirty="0" smtClean="0">
                <a:latin typeface="Calisto MT"/>
              </a:rPr>
              <a:t>+</a:t>
            </a:r>
            <a:r>
              <a:rPr lang="en-US" dirty="0" smtClean="0">
                <a:latin typeface="Calisto MT"/>
              </a:rPr>
              <a:t>P[-|</a:t>
            </a:r>
            <a:r>
              <a:rPr lang="en-US" dirty="0" err="1" smtClean="0">
                <a:latin typeface="Calisto MT"/>
              </a:rPr>
              <a:t>r</a:t>
            </a:r>
            <a:r>
              <a:rPr lang="en-US" dirty="0" smtClean="0">
                <a:latin typeface="Calisto MT"/>
              </a:rPr>
              <a:t>]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1651488" y="1339850"/>
            <a:ext cx="57560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sto MT"/>
              </a:rPr>
              <a:t>For small stimulus differences  s </a:t>
            </a:r>
            <a:r>
              <a:rPr lang="en-US" dirty="0">
                <a:latin typeface="Calisto MT"/>
              </a:rPr>
              <a:t>and s + </a:t>
            </a:r>
            <a:r>
              <a:rPr lang="en-US" dirty="0" err="1">
                <a:latin typeface="Symbol" pitchFamily="18" charset="2"/>
              </a:rPr>
              <a:t>d</a:t>
            </a:r>
            <a:r>
              <a:rPr lang="en-US" dirty="0" err="1">
                <a:latin typeface="Calisto MT"/>
              </a:rPr>
              <a:t>s</a:t>
            </a:r>
            <a:endParaRPr lang="en-US" dirty="0">
              <a:latin typeface="Calisto MT"/>
            </a:endParaRPr>
          </a:p>
        </p:txBody>
      </p:sp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2060575"/>
            <a:ext cx="707707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3571875"/>
            <a:ext cx="36957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8139" name="Group 11"/>
          <p:cNvGrpSpPr>
            <a:grpSpLocks/>
          </p:cNvGrpSpPr>
          <p:nvPr/>
        </p:nvGrpSpPr>
        <p:grpSpPr bwMode="auto">
          <a:xfrm>
            <a:off x="1116013" y="4476750"/>
            <a:ext cx="5080000" cy="2047875"/>
            <a:chOff x="703" y="2820"/>
            <a:chExt cx="3200" cy="1290"/>
          </a:xfrm>
        </p:grpSpPr>
        <p:pic>
          <p:nvPicPr>
            <p:cNvPr id="48136" name="Picture 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65" y="2820"/>
              <a:ext cx="2238" cy="1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8137" name="Text Box 9"/>
            <p:cNvSpPr txBox="1">
              <a:spLocks noChangeArrowheads="1"/>
            </p:cNvSpPr>
            <p:nvPr/>
          </p:nvSpPr>
          <p:spPr bwMode="auto">
            <a:xfrm>
              <a:off x="703" y="3067"/>
              <a:ext cx="102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alisto MT"/>
                </a:rPr>
                <a:t>comparing</a:t>
              </a:r>
              <a:endParaRPr lang="en-US" dirty="0">
                <a:latin typeface="Calisto MT"/>
              </a:endParaRPr>
            </a:p>
          </p:txBody>
        </p:sp>
        <p:sp>
          <p:nvSpPr>
            <p:cNvPr id="48138" name="Text Box 10"/>
            <p:cNvSpPr txBox="1">
              <a:spLocks noChangeArrowheads="1"/>
            </p:cNvSpPr>
            <p:nvPr/>
          </p:nvSpPr>
          <p:spPr bwMode="auto">
            <a:xfrm>
              <a:off x="765" y="3759"/>
              <a:ext cx="109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alisto MT"/>
                </a:rPr>
                <a:t>to </a:t>
              </a:r>
              <a:r>
                <a:rPr lang="en-US" dirty="0">
                  <a:latin typeface="Calisto MT"/>
                </a:rPr>
                <a:t>threshold</a:t>
              </a:r>
            </a:p>
          </p:txBody>
        </p:sp>
      </p:grp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23850" y="444500"/>
            <a:ext cx="41360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dirty="0" smtClean="0">
                <a:latin typeface="Calisto MT"/>
                <a:cs typeface="Arial" charset="0"/>
              </a:rPr>
              <a:t>Likelihood and tuning curves</a:t>
            </a:r>
            <a:endParaRPr lang="en-US" dirty="0">
              <a:latin typeface="Calisto MT"/>
              <a:cs typeface="Arial" charset="0"/>
            </a:endParaRPr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>
            <a:off x="396875" y="908050"/>
            <a:ext cx="8423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sto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2444383" y="1841480"/>
            <a:ext cx="4108817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dirty="0">
                <a:latin typeface="Calisto MT"/>
              </a:rPr>
              <a:t> Population code formulation</a:t>
            </a:r>
          </a:p>
          <a:p>
            <a:pPr>
              <a:buFontTx/>
              <a:buChar char="•"/>
            </a:pPr>
            <a:endParaRPr lang="en-US" dirty="0">
              <a:latin typeface="Calisto MT"/>
            </a:endParaRPr>
          </a:p>
          <a:p>
            <a:pPr>
              <a:buFontTx/>
              <a:buChar char="•"/>
            </a:pPr>
            <a:r>
              <a:rPr lang="en-US" dirty="0">
                <a:latin typeface="Calisto MT"/>
              </a:rPr>
              <a:t> Methods for decoding:</a:t>
            </a:r>
          </a:p>
          <a:p>
            <a:r>
              <a:rPr lang="en-US" dirty="0">
                <a:latin typeface="Calisto MT"/>
              </a:rPr>
              <a:t>	population vector</a:t>
            </a:r>
          </a:p>
          <a:p>
            <a:r>
              <a:rPr lang="en-US" dirty="0">
                <a:latin typeface="Calisto MT"/>
              </a:rPr>
              <a:t>	Bayesian </a:t>
            </a:r>
            <a:r>
              <a:rPr lang="en-US" dirty="0" smtClean="0">
                <a:latin typeface="Calisto MT"/>
              </a:rPr>
              <a:t>inference	</a:t>
            </a:r>
          </a:p>
          <a:p>
            <a:r>
              <a:rPr lang="en-US" dirty="0">
                <a:latin typeface="Calisto MT"/>
              </a:rPr>
              <a:t>	maximum </a:t>
            </a:r>
            <a:r>
              <a:rPr lang="en-US" dirty="0" smtClean="0">
                <a:latin typeface="Calisto MT"/>
              </a:rPr>
              <a:t>likelihood</a:t>
            </a:r>
          </a:p>
          <a:p>
            <a:r>
              <a:rPr lang="en-US" dirty="0" smtClean="0">
                <a:latin typeface="Calisto MT"/>
              </a:rPr>
              <a:t>	maximum a posteriori</a:t>
            </a:r>
          </a:p>
          <a:p>
            <a:endParaRPr lang="en-US" dirty="0">
              <a:latin typeface="Calisto MT"/>
            </a:endParaRPr>
          </a:p>
          <a:p>
            <a:pPr>
              <a:buFontTx/>
              <a:buChar char="•"/>
            </a:pPr>
            <a:r>
              <a:rPr lang="en-US" dirty="0">
                <a:latin typeface="Calisto MT"/>
              </a:rPr>
              <a:t> Fisher information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323850" y="444500"/>
            <a:ext cx="2625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latin typeface="Calisto MT"/>
                <a:cs typeface="Arial" charset="0"/>
              </a:rPr>
              <a:t>Population coding</a:t>
            </a:r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396875" y="908050"/>
            <a:ext cx="8423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sto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MOVIE5.MPG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19250" y="2276475"/>
            <a:ext cx="5400675" cy="2701925"/>
          </a:xfrm>
          <a:prstGeom prst="rect">
            <a:avLst/>
          </a:prstGeom>
          <a:noFill/>
        </p:spPr>
      </p:pic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5867400" y="5949950"/>
            <a:ext cx="230724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 dirty="0">
                <a:latin typeface="Calisto MT"/>
                <a:cs typeface="Arial" charset="0"/>
              </a:rPr>
              <a:t>Yang Dan, UC Berkeley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23850" y="444500"/>
            <a:ext cx="34839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dirty="0" smtClean="0">
                <a:latin typeface="Calisto MT"/>
                <a:cs typeface="Arial" charset="0"/>
              </a:rPr>
              <a:t>Reading minds: the LGN</a:t>
            </a:r>
            <a:endParaRPr lang="en-US" dirty="0">
              <a:latin typeface="Calisto MT"/>
              <a:cs typeface="Arial" charset="0"/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396875" y="908050"/>
            <a:ext cx="8423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sto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0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30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3012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341438"/>
            <a:ext cx="7239000" cy="2781300"/>
          </a:xfrm>
          <a:prstGeom prst="rect">
            <a:avLst/>
          </a:prstGeom>
          <a:noFill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9262" y="4221163"/>
            <a:ext cx="3708923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5495925"/>
            <a:ext cx="317182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323850" y="444500"/>
            <a:ext cx="53925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latin typeface="Calisto MT"/>
                <a:cs typeface="Arial" charset="0"/>
              </a:rPr>
              <a:t>Cricket cercal cells coding wind velocity</a:t>
            </a:r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396875" y="908050"/>
            <a:ext cx="8423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sto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2133600"/>
            <a:ext cx="7315200" cy="3421063"/>
          </a:xfrm>
          <a:prstGeom prst="rect">
            <a:avLst/>
          </a:prstGeom>
          <a:noFill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981075"/>
            <a:ext cx="32099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129213" y="6189663"/>
            <a:ext cx="28273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err="1">
                <a:latin typeface="Calisto MT"/>
              </a:rPr>
              <a:t>Theunissen</a:t>
            </a:r>
            <a:r>
              <a:rPr lang="en-US" sz="1800" dirty="0">
                <a:latin typeface="Calisto MT"/>
              </a:rPr>
              <a:t> &amp; Miller, 1991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5076825" y="5441950"/>
            <a:ext cx="264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latin typeface="Calisto MT"/>
              </a:rPr>
              <a:t>RMS error in estimate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323850" y="444500"/>
            <a:ext cx="24929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latin typeface="Calisto MT"/>
                <a:cs typeface="Arial" charset="0"/>
              </a:rPr>
              <a:t>Population vector </a:t>
            </a:r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>
            <a:off x="396875" y="908050"/>
            <a:ext cx="8423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sto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200" y="1484313"/>
            <a:ext cx="4830763" cy="4695825"/>
          </a:xfrm>
          <a:prstGeom prst="rect">
            <a:avLst/>
          </a:prstGeom>
          <a:noFill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0700" y="1579563"/>
            <a:ext cx="49149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95288" y="1171575"/>
            <a:ext cx="2139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alisto MT"/>
              </a:rPr>
              <a:t>Cosine tuning: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3141663"/>
            <a:ext cx="31051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447675" y="2582863"/>
            <a:ext cx="17236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alisto MT"/>
              </a:rPr>
              <a:t>Pop. vector: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447675" y="4456113"/>
            <a:ext cx="32492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alisto MT"/>
              </a:rPr>
              <a:t>For sufficiently large N,</a:t>
            </a:r>
          </a:p>
        </p:txBody>
      </p:sp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7450" y="4930775"/>
            <a:ext cx="28860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808038" y="6183313"/>
            <a:ext cx="59102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alisto MT"/>
              </a:rPr>
              <a:t>is parallel to the direction of arm movement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323850" y="444500"/>
            <a:ext cx="3440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latin typeface="Calisto MT"/>
                <a:cs typeface="Arial" charset="0"/>
              </a:rPr>
              <a:t>Population coding in M1</a:t>
            </a:r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>
            <a:off x="396875" y="908050"/>
            <a:ext cx="8423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sto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  <p:bldP spid="8200" grpId="0"/>
      <p:bldP spid="820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04800" y="1196975"/>
            <a:ext cx="878031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alisto MT"/>
              </a:rPr>
              <a:t>The population vector is neither general nor optimal.</a:t>
            </a:r>
          </a:p>
          <a:p>
            <a:endParaRPr lang="en-US" dirty="0">
              <a:latin typeface="Calisto MT"/>
            </a:endParaRPr>
          </a:p>
          <a:p>
            <a:r>
              <a:rPr lang="en-US" dirty="0">
                <a:latin typeface="Calisto MT"/>
              </a:rPr>
              <a:t>“Optimal”:</a:t>
            </a:r>
            <a:r>
              <a:rPr lang="en-US" dirty="0" smtClean="0">
                <a:latin typeface="Calisto MT"/>
              </a:rPr>
              <a:t> </a:t>
            </a:r>
          </a:p>
          <a:p>
            <a:endParaRPr lang="en-US" dirty="0" smtClean="0">
              <a:latin typeface="Calisto MT"/>
            </a:endParaRPr>
          </a:p>
          <a:p>
            <a:r>
              <a:rPr lang="en-US" dirty="0" smtClean="0">
                <a:latin typeface="Calisto MT"/>
              </a:rPr>
              <a:t>make use of all information in the stimulus/response distributions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684213" y="1233488"/>
            <a:ext cx="2037787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alisto MT"/>
              </a:rPr>
              <a:t>By </a:t>
            </a:r>
            <a:r>
              <a:rPr lang="en-US" dirty="0" err="1">
                <a:latin typeface="Calisto MT"/>
              </a:rPr>
              <a:t>Bayes</a:t>
            </a:r>
            <a:r>
              <a:rPr lang="en-US" dirty="0">
                <a:latin typeface="Calisto MT"/>
              </a:rPr>
              <a:t>’ law,</a:t>
            </a:r>
          </a:p>
          <a:p>
            <a:endParaRPr lang="en-US" dirty="0">
              <a:latin typeface="Calisto MT"/>
            </a:endParaRPr>
          </a:p>
          <a:p>
            <a:endParaRPr lang="en-US" dirty="0">
              <a:latin typeface="Calisto MT"/>
            </a:endParaRP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1275" y="2819400"/>
            <a:ext cx="40481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323850" y="444500"/>
            <a:ext cx="26093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latin typeface="Calisto MT"/>
                <a:cs typeface="Arial" charset="0"/>
              </a:rPr>
              <a:t>Bayesian inference</a:t>
            </a:r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>
            <a:off x="396875" y="908050"/>
            <a:ext cx="8423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sto MT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038600" y="1600200"/>
            <a:ext cx="3574102" cy="762000"/>
            <a:chOff x="4038600" y="1600200"/>
            <a:chExt cx="3574102" cy="762000"/>
          </a:xfrm>
        </p:grpSpPr>
        <p:sp>
          <p:nvSpPr>
            <p:cNvPr id="16" name="TextBox 15"/>
            <p:cNvSpPr txBox="1"/>
            <p:nvPr/>
          </p:nvSpPr>
          <p:spPr>
            <a:xfrm>
              <a:off x="4953000" y="1600200"/>
              <a:ext cx="26597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8000"/>
                  </a:solidFill>
                  <a:latin typeface="Calisto MT"/>
                </a:rPr>
                <a:t>likelihood function</a:t>
              </a:r>
              <a:endParaRPr lang="en-US" dirty="0">
                <a:solidFill>
                  <a:srgbClr val="008000"/>
                </a:solidFill>
                <a:latin typeface="Calisto MT"/>
              </a:endParaRPr>
            </a:p>
          </p:txBody>
        </p:sp>
        <p:cxnSp>
          <p:nvCxnSpPr>
            <p:cNvPr id="18" name="Curved Connector 17"/>
            <p:cNvCxnSpPr/>
            <p:nvPr/>
          </p:nvCxnSpPr>
          <p:spPr bwMode="auto">
            <a:xfrm flipV="1">
              <a:off x="4038600" y="1828800"/>
              <a:ext cx="838200" cy="533400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3" name="Group 22"/>
          <p:cNvGrpSpPr/>
          <p:nvPr/>
        </p:nvGrpSpPr>
        <p:grpSpPr>
          <a:xfrm>
            <a:off x="685800" y="3124200"/>
            <a:ext cx="3429000" cy="1143000"/>
            <a:chOff x="685800" y="3124200"/>
            <a:chExt cx="3429000" cy="1143000"/>
          </a:xfrm>
        </p:grpSpPr>
        <p:sp>
          <p:nvSpPr>
            <p:cNvPr id="11" name="TextBox 10"/>
            <p:cNvSpPr txBox="1"/>
            <p:nvPr/>
          </p:nvSpPr>
          <p:spPr>
            <a:xfrm>
              <a:off x="685800" y="3805535"/>
              <a:ext cx="30881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  <a:latin typeface="Calisto MT"/>
                </a:rPr>
                <a:t>a posteriori</a:t>
              </a:r>
              <a:r>
                <a:rPr lang="en-US" dirty="0" smtClean="0">
                  <a:solidFill>
                    <a:srgbClr val="FF0000"/>
                  </a:solidFill>
                  <a:latin typeface="Calisto MT"/>
                </a:rPr>
                <a:t> distribution</a:t>
              </a:r>
              <a:endParaRPr lang="en-US" dirty="0">
                <a:solidFill>
                  <a:srgbClr val="FF0000"/>
                </a:solidFill>
                <a:latin typeface="Calisto MT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3048000" y="3124200"/>
              <a:ext cx="1066800" cy="685800"/>
            </a:xfrm>
            <a:prstGeom prst="rect">
              <a:avLst/>
            </a:prstGeom>
            <a:solidFill>
              <a:srgbClr val="FF0000">
                <a:alpha val="22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590800" y="2362200"/>
            <a:ext cx="3243646" cy="1066800"/>
            <a:chOff x="2590800" y="2362200"/>
            <a:chExt cx="3243646" cy="1066800"/>
          </a:xfrm>
        </p:grpSpPr>
        <p:sp>
          <p:nvSpPr>
            <p:cNvPr id="12" name="TextBox 11"/>
            <p:cNvSpPr txBox="1"/>
            <p:nvPr/>
          </p:nvSpPr>
          <p:spPr>
            <a:xfrm>
              <a:off x="2590800" y="2362200"/>
              <a:ext cx="32436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8000"/>
                  </a:solidFill>
                  <a:latin typeface="Calisto MT"/>
                </a:rPr>
                <a:t>conditional distribution</a:t>
              </a:r>
              <a:endParaRPr lang="en-US" dirty="0">
                <a:solidFill>
                  <a:srgbClr val="008000"/>
                </a:solidFill>
                <a:latin typeface="Calisto MT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4572000" y="2895600"/>
              <a:ext cx="914400" cy="533400"/>
            </a:xfrm>
            <a:prstGeom prst="rect">
              <a:avLst/>
            </a:prstGeom>
            <a:solidFill>
              <a:srgbClr val="008000">
                <a:alpha val="22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267200" y="3505200"/>
            <a:ext cx="2929007" cy="990600"/>
            <a:chOff x="4267200" y="3505200"/>
            <a:chExt cx="2929007" cy="990600"/>
          </a:xfrm>
        </p:grpSpPr>
        <p:sp>
          <p:nvSpPr>
            <p:cNvPr id="13" name="TextBox 12"/>
            <p:cNvSpPr txBox="1"/>
            <p:nvPr/>
          </p:nvSpPr>
          <p:spPr>
            <a:xfrm>
              <a:off x="4267200" y="4034135"/>
              <a:ext cx="29290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3366FF"/>
                  </a:solidFill>
                  <a:latin typeface="Calisto MT"/>
                </a:rPr>
                <a:t>marginal distribution</a:t>
              </a:r>
              <a:endParaRPr lang="en-US" dirty="0">
                <a:solidFill>
                  <a:srgbClr val="3366FF"/>
                </a:solidFill>
                <a:latin typeface="Calisto MT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4876800" y="3505200"/>
              <a:ext cx="914400" cy="533400"/>
            </a:xfrm>
            <a:prstGeom prst="rect">
              <a:avLst/>
            </a:prstGeom>
            <a:solidFill>
              <a:srgbClr val="3366FF">
                <a:alpha val="22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486400" y="2895600"/>
            <a:ext cx="3276600" cy="533400"/>
            <a:chOff x="5486400" y="2895600"/>
            <a:chExt cx="3276600" cy="533400"/>
          </a:xfrm>
        </p:grpSpPr>
        <p:sp>
          <p:nvSpPr>
            <p:cNvPr id="14" name="TextBox 13"/>
            <p:cNvSpPr txBox="1"/>
            <p:nvPr/>
          </p:nvSpPr>
          <p:spPr>
            <a:xfrm>
              <a:off x="6324600" y="2895600"/>
              <a:ext cx="2438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660066"/>
                  </a:solidFill>
                  <a:latin typeface="Calisto MT"/>
                </a:rPr>
                <a:t>prior distribution</a:t>
              </a:r>
              <a:endParaRPr lang="en-US" dirty="0">
                <a:solidFill>
                  <a:srgbClr val="660066"/>
                </a:solidFill>
                <a:latin typeface="Calisto MT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5486400" y="2895600"/>
              <a:ext cx="609600" cy="533400"/>
            </a:xfrm>
            <a:prstGeom prst="rect">
              <a:avLst/>
            </a:prstGeom>
            <a:solidFill>
              <a:srgbClr val="660066">
                <a:alpha val="22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611188" y="2181225"/>
            <a:ext cx="76716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alisto MT"/>
              </a:rPr>
              <a:t>Introduce a cost function, </a:t>
            </a:r>
            <a:r>
              <a:rPr lang="en-US" dirty="0" err="1">
                <a:latin typeface="Calisto MT"/>
              </a:rPr>
              <a:t>L(s,s</a:t>
            </a:r>
            <a:r>
              <a:rPr lang="en-US" baseline="-25000" dirty="0" err="1">
                <a:latin typeface="Calisto MT"/>
              </a:rPr>
              <a:t>Bayes</a:t>
            </a:r>
            <a:r>
              <a:rPr lang="en-US" dirty="0">
                <a:latin typeface="Calisto MT"/>
              </a:rPr>
              <a:t>); </a:t>
            </a:r>
            <a:r>
              <a:rPr lang="en-US" dirty="0" smtClean="0">
                <a:latin typeface="Calisto MT"/>
              </a:rPr>
              <a:t>minimize </a:t>
            </a:r>
            <a:r>
              <a:rPr lang="en-US" dirty="0">
                <a:latin typeface="Calisto MT"/>
              </a:rPr>
              <a:t>mean cost.</a:t>
            </a:r>
          </a:p>
        </p:txBody>
      </p:sp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2819400"/>
            <a:ext cx="3632032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663575" y="3938587"/>
            <a:ext cx="628028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alisto MT"/>
              </a:rPr>
              <a:t>For least </a:t>
            </a:r>
            <a:r>
              <a:rPr lang="en-US" dirty="0" smtClean="0">
                <a:latin typeface="Calisto MT"/>
              </a:rPr>
              <a:t>squares cost,  </a:t>
            </a:r>
            <a:r>
              <a:rPr lang="en-US" dirty="0" err="1">
                <a:latin typeface="Calisto MT"/>
              </a:rPr>
              <a:t>L(s,s</a:t>
            </a:r>
            <a:r>
              <a:rPr lang="en-US" baseline="-25000" dirty="0" err="1">
                <a:latin typeface="Calisto MT"/>
              </a:rPr>
              <a:t>Bayes</a:t>
            </a:r>
            <a:r>
              <a:rPr lang="en-US" dirty="0">
                <a:latin typeface="Calisto MT"/>
              </a:rPr>
              <a:t>) = (</a:t>
            </a:r>
            <a:r>
              <a:rPr lang="en-US" dirty="0" err="1">
                <a:latin typeface="Calisto MT"/>
              </a:rPr>
              <a:t>s</a:t>
            </a:r>
            <a:r>
              <a:rPr lang="en-US" dirty="0">
                <a:latin typeface="Calisto MT"/>
              </a:rPr>
              <a:t> – s</a:t>
            </a:r>
            <a:r>
              <a:rPr lang="en-US" baseline="-25000" dirty="0">
                <a:latin typeface="Calisto MT"/>
              </a:rPr>
              <a:t>Bayes</a:t>
            </a:r>
            <a:r>
              <a:rPr lang="en-US" dirty="0">
                <a:latin typeface="Calisto MT"/>
              </a:rPr>
              <a:t>)</a:t>
            </a:r>
            <a:r>
              <a:rPr lang="en-US" baseline="30000" dirty="0">
                <a:latin typeface="Calisto MT"/>
              </a:rPr>
              <a:t>2</a:t>
            </a:r>
            <a:r>
              <a:rPr lang="en-US" dirty="0">
                <a:latin typeface="Calisto MT"/>
              </a:rPr>
              <a:t> ;</a:t>
            </a:r>
          </a:p>
          <a:p>
            <a:r>
              <a:rPr lang="en-US" dirty="0">
                <a:latin typeface="Calisto MT"/>
              </a:rPr>
              <a:t>	solution is the conditional mean.</a:t>
            </a:r>
          </a:p>
        </p:txBody>
      </p:sp>
      <p:pic>
        <p:nvPicPr>
          <p:cNvPr id="2253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5000625"/>
            <a:ext cx="3322236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323850" y="444500"/>
            <a:ext cx="27879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latin typeface="Calisto MT"/>
                <a:cs typeface="Arial" charset="0"/>
              </a:rPr>
              <a:t>Bayesian</a:t>
            </a:r>
            <a:r>
              <a:rPr lang="en-US" dirty="0" smtClean="0">
                <a:latin typeface="Calisto MT"/>
                <a:cs typeface="Arial" charset="0"/>
              </a:rPr>
              <a:t> estimation</a:t>
            </a:r>
            <a:endParaRPr lang="en-US" dirty="0">
              <a:latin typeface="Calisto MT"/>
              <a:cs typeface="Arial" charset="0"/>
            </a:endParaRPr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>
            <a:off x="396875" y="908050"/>
            <a:ext cx="8423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sto MT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09600" y="1519535"/>
            <a:ext cx="32895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sto MT"/>
              </a:rPr>
              <a:t>Want an estimator </a:t>
            </a:r>
            <a:r>
              <a:rPr lang="en-US" dirty="0" err="1" smtClean="0">
                <a:latin typeface="Calisto MT"/>
              </a:rPr>
              <a:t>s</a:t>
            </a:r>
            <a:r>
              <a:rPr lang="en-US" baseline="-25000" dirty="0" err="1" smtClean="0">
                <a:latin typeface="Calisto MT"/>
              </a:rPr>
              <a:t>Bayes</a:t>
            </a:r>
            <a:endParaRPr lang="en-US" dirty="0">
              <a:latin typeface="Calisto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/>
      <p:bldP spid="22537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684213" y="1233488"/>
            <a:ext cx="2037787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alisto MT"/>
              </a:rPr>
              <a:t>By </a:t>
            </a:r>
            <a:r>
              <a:rPr lang="en-US" dirty="0" err="1">
                <a:latin typeface="Calisto MT"/>
              </a:rPr>
              <a:t>Bayes</a:t>
            </a:r>
            <a:r>
              <a:rPr lang="en-US" dirty="0">
                <a:latin typeface="Calisto MT"/>
              </a:rPr>
              <a:t>’ law,</a:t>
            </a:r>
          </a:p>
          <a:p>
            <a:endParaRPr lang="en-US" dirty="0">
              <a:latin typeface="Calisto MT"/>
            </a:endParaRPr>
          </a:p>
          <a:p>
            <a:endParaRPr lang="en-US" dirty="0">
              <a:latin typeface="Calisto MT"/>
            </a:endParaRP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1275" y="2819400"/>
            <a:ext cx="40481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323850" y="444500"/>
            <a:ext cx="26093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latin typeface="Calisto MT"/>
                <a:cs typeface="Arial" charset="0"/>
              </a:rPr>
              <a:t>Bayesian inference</a:t>
            </a:r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>
            <a:off x="396875" y="908050"/>
            <a:ext cx="8423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sto M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38600" y="2205335"/>
            <a:ext cx="2659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alisto MT"/>
              </a:rPr>
              <a:t>likelihood function</a:t>
            </a:r>
            <a:endParaRPr lang="en-US" dirty="0">
              <a:solidFill>
                <a:srgbClr val="008000"/>
              </a:solidFill>
              <a:latin typeface="Calisto MT"/>
            </a:endParaRPr>
          </a:p>
        </p:txBody>
      </p:sp>
      <p:grpSp>
        <p:nvGrpSpPr>
          <p:cNvPr id="3" name="Group 22"/>
          <p:cNvGrpSpPr/>
          <p:nvPr/>
        </p:nvGrpSpPr>
        <p:grpSpPr>
          <a:xfrm>
            <a:off x="1026652" y="3124200"/>
            <a:ext cx="3088148" cy="1223665"/>
            <a:chOff x="1026652" y="3124200"/>
            <a:chExt cx="3088148" cy="1223665"/>
          </a:xfrm>
        </p:grpSpPr>
        <p:sp>
          <p:nvSpPr>
            <p:cNvPr id="11" name="TextBox 10"/>
            <p:cNvSpPr txBox="1"/>
            <p:nvPr/>
          </p:nvSpPr>
          <p:spPr>
            <a:xfrm>
              <a:off x="1026652" y="3886200"/>
              <a:ext cx="30881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  <a:latin typeface="Calisto MT"/>
                </a:rPr>
                <a:t>a posteriori</a:t>
              </a:r>
              <a:r>
                <a:rPr lang="en-US" dirty="0" smtClean="0">
                  <a:solidFill>
                    <a:srgbClr val="FF0000"/>
                  </a:solidFill>
                  <a:latin typeface="Calisto MT"/>
                </a:rPr>
                <a:t> distribution</a:t>
              </a:r>
              <a:endParaRPr lang="en-US" dirty="0">
                <a:solidFill>
                  <a:srgbClr val="FF0000"/>
                </a:solidFill>
                <a:latin typeface="Calisto MT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3048000" y="3124200"/>
              <a:ext cx="1066800" cy="685800"/>
            </a:xfrm>
            <a:prstGeom prst="rect">
              <a:avLst/>
            </a:prstGeom>
            <a:solidFill>
              <a:srgbClr val="FF0000">
                <a:alpha val="22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endParaRPr>
            </a:p>
          </p:txBody>
        </p:sp>
      </p:grpSp>
      <p:sp>
        <p:nvSpPr>
          <p:cNvPr id="20" name="Rectangle 19"/>
          <p:cNvSpPr/>
          <p:nvPr/>
        </p:nvSpPr>
        <p:spPr bwMode="auto">
          <a:xfrm>
            <a:off x="4572000" y="2895600"/>
            <a:ext cx="914400" cy="533400"/>
          </a:xfrm>
          <a:prstGeom prst="rect">
            <a:avLst/>
          </a:prstGeom>
          <a:solidFill>
            <a:srgbClr val="008000">
              <a:alpha val="2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323850" y="444500"/>
            <a:ext cx="29546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dirty="0" smtClean="0">
                <a:latin typeface="Calisto MT"/>
                <a:cs typeface="Arial" charset="0"/>
              </a:rPr>
              <a:t>Maximum </a:t>
            </a:r>
            <a:r>
              <a:rPr lang="en-US" dirty="0" smtClean="0">
                <a:latin typeface="Calisto MT"/>
                <a:cs typeface="Arial" charset="0"/>
              </a:rPr>
              <a:t>likelihood</a:t>
            </a:r>
            <a:endParaRPr lang="en-US" dirty="0">
              <a:latin typeface="Calisto MT"/>
              <a:cs typeface="Arial" charset="0"/>
            </a:endParaRPr>
          </a:p>
        </p:txBody>
      </p:sp>
      <p:sp>
        <p:nvSpPr>
          <p:cNvPr id="3" name="Line 12"/>
          <p:cNvSpPr>
            <a:spLocks noChangeShapeType="1"/>
          </p:cNvSpPr>
          <p:nvPr/>
        </p:nvSpPr>
        <p:spPr bwMode="auto">
          <a:xfrm>
            <a:off x="396875" y="908050"/>
            <a:ext cx="8423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sto M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1752600"/>
            <a:ext cx="764343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sto MT"/>
              </a:rPr>
              <a:t>Find maximum of </a:t>
            </a:r>
            <a:r>
              <a:rPr lang="en-US" dirty="0" err="1" smtClean="0">
                <a:latin typeface="Calisto MT"/>
              </a:rPr>
              <a:t>P[r|s</a:t>
            </a:r>
            <a:r>
              <a:rPr lang="en-US" dirty="0" smtClean="0">
                <a:latin typeface="Calisto MT"/>
              </a:rPr>
              <a:t>] over </a:t>
            </a:r>
            <a:r>
              <a:rPr lang="en-US" dirty="0" err="1" smtClean="0">
                <a:latin typeface="Calisto MT"/>
              </a:rPr>
              <a:t>s</a:t>
            </a:r>
            <a:endParaRPr lang="en-US" dirty="0" smtClean="0">
              <a:latin typeface="Calisto MT"/>
            </a:endParaRPr>
          </a:p>
          <a:p>
            <a:endParaRPr lang="en-US" dirty="0" smtClean="0">
              <a:latin typeface="Calisto MT"/>
            </a:endParaRPr>
          </a:p>
          <a:p>
            <a:r>
              <a:rPr lang="en-US" dirty="0" smtClean="0">
                <a:latin typeface="Calisto MT"/>
              </a:rPr>
              <a:t>More generally, probability of the data given the “model”</a:t>
            </a:r>
          </a:p>
          <a:p>
            <a:endParaRPr lang="en-US" dirty="0" smtClean="0">
              <a:latin typeface="Calisto MT"/>
            </a:endParaRPr>
          </a:p>
          <a:p>
            <a:r>
              <a:rPr lang="en-US" dirty="0" smtClean="0">
                <a:latin typeface="Calisto MT"/>
              </a:rPr>
              <a:t>“Model” = stimulus</a:t>
            </a:r>
          </a:p>
          <a:p>
            <a:endParaRPr lang="en-US" dirty="0" smtClean="0">
              <a:latin typeface="Calisto MT"/>
            </a:endParaRPr>
          </a:p>
          <a:p>
            <a:r>
              <a:rPr lang="en-US" dirty="0" smtClean="0">
                <a:latin typeface="Calisto MT"/>
              </a:rPr>
              <a:t>		assume parametric form for tuning curve</a:t>
            </a:r>
            <a:endParaRPr lang="en-US" dirty="0">
              <a:latin typeface="Calisto M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684213" y="1233488"/>
            <a:ext cx="2037787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alisto MT"/>
              </a:rPr>
              <a:t>By </a:t>
            </a:r>
            <a:r>
              <a:rPr lang="en-US" dirty="0" err="1">
                <a:latin typeface="Calisto MT"/>
              </a:rPr>
              <a:t>Bayes</a:t>
            </a:r>
            <a:r>
              <a:rPr lang="en-US" dirty="0">
                <a:latin typeface="Calisto MT"/>
              </a:rPr>
              <a:t>’ law,</a:t>
            </a:r>
          </a:p>
          <a:p>
            <a:endParaRPr lang="en-US" dirty="0">
              <a:latin typeface="Calisto MT"/>
            </a:endParaRPr>
          </a:p>
          <a:p>
            <a:endParaRPr lang="en-US" dirty="0">
              <a:latin typeface="Calisto MT"/>
            </a:endParaRP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1275" y="2819400"/>
            <a:ext cx="40481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323850" y="444500"/>
            <a:ext cx="26093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latin typeface="Calisto MT"/>
                <a:cs typeface="Arial" charset="0"/>
              </a:rPr>
              <a:t>Bayesian inference</a:t>
            </a:r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>
            <a:off x="396875" y="908050"/>
            <a:ext cx="8423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sto M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3805535"/>
            <a:ext cx="3088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Calisto MT"/>
              </a:rPr>
              <a:t>a posteriori</a:t>
            </a:r>
            <a:r>
              <a:rPr lang="en-US" dirty="0" smtClean="0">
                <a:latin typeface="Calisto MT"/>
              </a:rPr>
              <a:t> distribution</a:t>
            </a:r>
            <a:endParaRPr lang="en-US" dirty="0">
              <a:latin typeface="Calisto M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90800" y="2362200"/>
            <a:ext cx="32436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sto MT"/>
              </a:rPr>
              <a:t>conditional distribution</a:t>
            </a:r>
            <a:endParaRPr lang="en-US" dirty="0">
              <a:latin typeface="Calisto M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67200" y="3962400"/>
            <a:ext cx="2929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sto MT"/>
              </a:rPr>
              <a:t>marginal distribution</a:t>
            </a:r>
            <a:endParaRPr lang="en-US" dirty="0">
              <a:latin typeface="Calisto M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24600" y="28956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sto MT"/>
              </a:rPr>
              <a:t>prior distribution</a:t>
            </a:r>
            <a:endParaRPr lang="en-US" dirty="0">
              <a:latin typeface="Calisto M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53000" y="1600200"/>
            <a:ext cx="2659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sto MT"/>
              </a:rPr>
              <a:t>likelihood function</a:t>
            </a:r>
            <a:endParaRPr lang="en-US" dirty="0">
              <a:latin typeface="Calisto MT"/>
            </a:endParaRPr>
          </a:p>
        </p:txBody>
      </p:sp>
      <p:cxnSp>
        <p:nvCxnSpPr>
          <p:cNvPr id="18" name="Curved Connector 17"/>
          <p:cNvCxnSpPr/>
          <p:nvPr/>
        </p:nvCxnSpPr>
        <p:spPr bwMode="auto">
          <a:xfrm flipV="1">
            <a:off x="4038600" y="1828800"/>
            <a:ext cx="838200" cy="5334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468313" y="1341438"/>
            <a:ext cx="772534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alisto MT"/>
              </a:rPr>
              <a:t>ML: 	</a:t>
            </a:r>
            <a:r>
              <a:rPr lang="en-US" dirty="0" err="1" smtClean="0">
                <a:latin typeface="Calisto MT"/>
              </a:rPr>
              <a:t>s</a:t>
            </a:r>
            <a:r>
              <a:rPr lang="en-US" dirty="0" smtClean="0">
                <a:latin typeface="Calisto MT"/>
              </a:rPr>
              <a:t>* which maximizes </a:t>
            </a:r>
            <a:r>
              <a:rPr lang="en-US" dirty="0" err="1" smtClean="0">
                <a:latin typeface="Calisto MT"/>
              </a:rPr>
              <a:t>p[r|s</a:t>
            </a:r>
            <a:r>
              <a:rPr lang="en-US" dirty="0" smtClean="0">
                <a:latin typeface="Calisto MT"/>
              </a:rPr>
              <a:t>]</a:t>
            </a:r>
          </a:p>
          <a:p>
            <a:endParaRPr lang="en-US" dirty="0" smtClean="0">
              <a:latin typeface="Calisto MT"/>
            </a:endParaRPr>
          </a:p>
          <a:p>
            <a:r>
              <a:rPr lang="en-US" dirty="0" smtClean="0">
                <a:latin typeface="Calisto MT"/>
              </a:rPr>
              <a:t>MAP</a:t>
            </a:r>
            <a:r>
              <a:rPr lang="en-US" dirty="0">
                <a:latin typeface="Calisto MT"/>
              </a:rPr>
              <a:t>: 	</a:t>
            </a:r>
            <a:r>
              <a:rPr lang="en-US" dirty="0" err="1">
                <a:latin typeface="Calisto MT"/>
              </a:rPr>
              <a:t>s</a:t>
            </a:r>
            <a:r>
              <a:rPr lang="en-US" dirty="0">
                <a:latin typeface="Calisto MT"/>
              </a:rPr>
              <a:t>* which maximizes </a:t>
            </a:r>
            <a:r>
              <a:rPr lang="en-US" dirty="0" err="1">
                <a:latin typeface="Calisto MT"/>
              </a:rPr>
              <a:t>p[s|r</a:t>
            </a:r>
            <a:r>
              <a:rPr lang="en-US" dirty="0">
                <a:latin typeface="Calisto MT"/>
              </a:rPr>
              <a:t>]</a:t>
            </a:r>
            <a:endParaRPr lang="en-US" dirty="0" smtClean="0">
              <a:latin typeface="Calisto MT"/>
            </a:endParaRPr>
          </a:p>
          <a:p>
            <a:endParaRPr lang="en-US" dirty="0" smtClean="0">
              <a:latin typeface="Calisto MT"/>
            </a:endParaRPr>
          </a:p>
          <a:p>
            <a:r>
              <a:rPr lang="en-US" dirty="0">
                <a:latin typeface="Calisto MT"/>
              </a:rPr>
              <a:t>Difference is the role of the prior: differ by factor </a:t>
            </a:r>
            <a:r>
              <a:rPr lang="en-US" dirty="0" err="1">
                <a:latin typeface="Calisto MT"/>
              </a:rPr>
              <a:t>p[s]/p[r</a:t>
            </a:r>
            <a:r>
              <a:rPr lang="en-US" dirty="0">
                <a:latin typeface="Calisto MT"/>
              </a:rPr>
              <a:t>]</a:t>
            </a:r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3698875"/>
            <a:ext cx="5881688" cy="2898775"/>
          </a:xfrm>
          <a:prstGeom prst="rect">
            <a:avLst/>
          </a:prstGeom>
          <a:noFill/>
        </p:spPr>
      </p:pic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179388" y="3716338"/>
            <a:ext cx="16995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alisto MT"/>
              </a:rPr>
              <a:t>For cercal data: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323850" y="444500"/>
            <a:ext cx="20541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latin typeface="Calisto MT"/>
                <a:cs typeface="Arial" charset="0"/>
              </a:rPr>
              <a:t>MAP and ML</a:t>
            </a:r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>
            <a:off x="396875" y="908050"/>
            <a:ext cx="8423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sto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323850" y="444500"/>
            <a:ext cx="32840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dirty="0" smtClean="0">
                <a:latin typeface="Calisto MT"/>
                <a:cs typeface="Arial" charset="0"/>
              </a:rPr>
              <a:t>Stimulus reconstruction</a:t>
            </a:r>
            <a:endParaRPr lang="en-US" dirty="0">
              <a:latin typeface="Calisto MT"/>
              <a:cs typeface="Arial" charset="0"/>
            </a:endParaRPr>
          </a:p>
        </p:txBody>
      </p:sp>
      <p:sp>
        <p:nvSpPr>
          <p:cNvPr id="3" name="Line 7"/>
          <p:cNvSpPr>
            <a:spLocks noChangeShapeType="1"/>
          </p:cNvSpPr>
          <p:nvPr/>
        </p:nvSpPr>
        <p:spPr bwMode="auto">
          <a:xfrm>
            <a:off x="396875" y="908050"/>
            <a:ext cx="8423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sto MT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1844675"/>
            <a:ext cx="4105275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2484438" y="4581525"/>
            <a:ext cx="3311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5795963" y="1773238"/>
            <a:ext cx="0" cy="2808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608263" y="4627563"/>
            <a:ext cx="2873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+mj-lt"/>
              </a:rPr>
              <a:t>t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5919788" y="2151063"/>
            <a:ext cx="3444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+mj-lt"/>
              </a:rPr>
              <a:t>K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323850" y="444500"/>
            <a:ext cx="57536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latin typeface="Calisto MT"/>
                <a:cs typeface="Arial" charset="0"/>
              </a:rPr>
              <a:t>Decoding an arbitrary continuous stimulus </a:t>
            </a:r>
          </a:p>
        </p:txBody>
      </p:sp>
      <p:sp>
        <p:nvSpPr>
          <p:cNvPr id="3" name="Line 10"/>
          <p:cNvSpPr>
            <a:spLocks noChangeShapeType="1"/>
          </p:cNvSpPr>
          <p:nvPr/>
        </p:nvSpPr>
        <p:spPr bwMode="auto">
          <a:xfrm>
            <a:off x="396875" y="908050"/>
            <a:ext cx="8423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sto M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16816" y="2209800"/>
            <a:ext cx="446498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sto MT"/>
              </a:rPr>
              <a:t>Work through a specific example</a:t>
            </a:r>
          </a:p>
          <a:p>
            <a:endParaRPr lang="en-US" dirty="0" smtClean="0">
              <a:latin typeface="Calisto MT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atin typeface="Calisto MT"/>
              </a:rPr>
              <a:t>	assume independence</a:t>
            </a:r>
          </a:p>
          <a:p>
            <a:pPr>
              <a:buFont typeface="Arial"/>
              <a:buChar char="•"/>
            </a:pPr>
            <a:r>
              <a:rPr lang="en-US" dirty="0" smtClean="0">
                <a:latin typeface="Calisto MT"/>
              </a:rPr>
              <a:t>	assume Poisson firing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85711" y="4191000"/>
            <a:ext cx="5615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rebuchet MS" charset="0"/>
              </a:rPr>
              <a:t>Distribution: 	  </a:t>
            </a:r>
            <a:r>
              <a:rPr lang="en-US" dirty="0" err="1" smtClean="0">
                <a:latin typeface="Trebuchet MS" charset="0"/>
              </a:rPr>
              <a:t>P</a:t>
            </a:r>
            <a:r>
              <a:rPr lang="en-US" baseline="-25000" dirty="0" err="1" smtClean="0">
                <a:latin typeface="Trebuchet MS" charset="0"/>
              </a:rPr>
              <a:t>T</a:t>
            </a:r>
            <a:r>
              <a:rPr lang="en-US" dirty="0" err="1" smtClean="0">
                <a:latin typeface="Trebuchet MS" charset="0"/>
              </a:rPr>
              <a:t>[k</a:t>
            </a:r>
            <a:r>
              <a:rPr lang="en-US" dirty="0" smtClean="0">
                <a:latin typeface="Trebuchet MS" charset="0"/>
              </a:rPr>
              <a:t>] =</a:t>
            </a:r>
            <a:r>
              <a:rPr lang="en-US" dirty="0" smtClean="0">
                <a:latin typeface="Trebuchet MS" charset="0"/>
              </a:rPr>
              <a:t> (</a:t>
            </a:r>
            <a:r>
              <a:rPr lang="en-US" dirty="0" err="1" smtClean="0">
                <a:latin typeface="Symbol"/>
              </a:rPr>
              <a:t>l</a:t>
            </a:r>
            <a:r>
              <a:rPr lang="en-US" dirty="0" err="1" smtClean="0">
                <a:latin typeface="Trebuchet MS" charset="0"/>
              </a:rPr>
              <a:t>T</a:t>
            </a:r>
            <a:r>
              <a:rPr lang="en-US" dirty="0" err="1" smtClean="0">
                <a:latin typeface="Trebuchet MS" charset="0"/>
              </a:rPr>
              <a:t>)</a:t>
            </a:r>
            <a:r>
              <a:rPr lang="en-US" baseline="30000" dirty="0" err="1" smtClean="0">
                <a:latin typeface="Trebuchet MS" charset="0"/>
              </a:rPr>
              <a:t>k</a:t>
            </a:r>
            <a:r>
              <a:rPr lang="en-US" dirty="0" smtClean="0">
                <a:latin typeface="Trebuchet MS" charset="0"/>
              </a:rPr>
              <a:t> exp(</a:t>
            </a:r>
            <a:r>
              <a:rPr lang="en-US" dirty="0" smtClean="0">
                <a:latin typeface="Trebuchet MS" charset="0"/>
              </a:rPr>
              <a:t>-</a:t>
            </a:r>
            <a:r>
              <a:rPr lang="en-US" dirty="0" err="1" smtClean="0">
                <a:latin typeface="Symbol"/>
              </a:rPr>
              <a:t>l</a:t>
            </a:r>
            <a:r>
              <a:rPr lang="en-US" dirty="0" err="1" smtClean="0">
                <a:latin typeface="Trebuchet MS" charset="0"/>
              </a:rPr>
              <a:t>T</a:t>
            </a:r>
            <a:r>
              <a:rPr lang="en-US" dirty="0" err="1" smtClean="0">
                <a:latin typeface="Trebuchet MS" charset="0"/>
              </a:rPr>
              <a:t>)/k</a:t>
            </a:r>
            <a:r>
              <a:rPr lang="en-US" dirty="0" smtClean="0">
                <a:latin typeface="Trebuchet MS" charset="0"/>
              </a:rPr>
              <a:t>!</a:t>
            </a:r>
            <a:endParaRPr lang="en-US" dirty="0">
              <a:latin typeface="Calisto M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0300" y="4076700"/>
            <a:ext cx="434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079500"/>
            <a:ext cx="7467600" cy="2781300"/>
          </a:xfrm>
          <a:prstGeom prst="rect">
            <a:avLst/>
          </a:prstGeom>
          <a:noFill/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611188" y="3629025"/>
            <a:ext cx="3933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alisto MT"/>
              </a:rPr>
              <a:t>E.g. Gaussian tuning curves</a:t>
            </a: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63875" y="5030788"/>
            <a:ext cx="22288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323850" y="444500"/>
            <a:ext cx="57536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latin typeface="Calisto MT"/>
                <a:cs typeface="Arial" charset="0"/>
              </a:rPr>
              <a:t>Decoding an arbitrary continuous stimulus </a:t>
            </a:r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396875" y="908050"/>
            <a:ext cx="8423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sto M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3248025"/>
            <a:ext cx="7620000" cy="2917825"/>
          </a:xfrm>
          <a:prstGeom prst="rect">
            <a:avLst/>
          </a:prstGeom>
          <a:noFill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8538" y="1195388"/>
            <a:ext cx="45624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808038" y="1430338"/>
            <a:ext cx="2400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alisto MT"/>
              </a:rPr>
              <a:t>Assume Poisson: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95288" y="2540000"/>
            <a:ext cx="3119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alisto MT"/>
              </a:rPr>
              <a:t>Assume independent:</a:t>
            </a: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00" y="2276475"/>
            <a:ext cx="50673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323850" y="450850"/>
            <a:ext cx="3516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alisto MT"/>
              </a:rPr>
              <a:t>Need to know full </a:t>
            </a:r>
            <a:r>
              <a:rPr lang="en-US" dirty="0" err="1">
                <a:latin typeface="Calisto MT"/>
              </a:rPr>
              <a:t>P[</a:t>
            </a:r>
            <a:r>
              <a:rPr lang="en-US" b="1" dirty="0" err="1">
                <a:latin typeface="Calisto MT"/>
              </a:rPr>
              <a:t>r</a:t>
            </a:r>
            <a:r>
              <a:rPr lang="en-US" dirty="0" err="1">
                <a:latin typeface="Calisto MT"/>
              </a:rPr>
              <a:t>|s</a:t>
            </a:r>
            <a:r>
              <a:rPr lang="en-US" dirty="0">
                <a:latin typeface="Calisto MT"/>
              </a:rPr>
              <a:t>]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1365250" y="6127750"/>
            <a:ext cx="6951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latin typeface="Calisto MT"/>
              </a:rPr>
              <a:t>Population response of 11 cells with Gaussian tuning curves</a:t>
            </a:r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396875" y="908050"/>
            <a:ext cx="8423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sto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69" grpId="0"/>
      <p:bldP spid="1127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042988" y="620713"/>
            <a:ext cx="63660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alisto MT"/>
              </a:rPr>
              <a:t>Apply ML: </a:t>
            </a:r>
            <a:r>
              <a:rPr lang="en-US" dirty="0" smtClean="0">
                <a:latin typeface="Calisto MT"/>
              </a:rPr>
              <a:t>maximize </a:t>
            </a:r>
            <a:r>
              <a:rPr lang="en-US" dirty="0" err="1" smtClean="0">
                <a:latin typeface="Calisto MT"/>
              </a:rPr>
              <a:t>ln</a:t>
            </a:r>
            <a:r>
              <a:rPr lang="en-US" dirty="0" smtClean="0">
                <a:latin typeface="Calisto MT"/>
              </a:rPr>
              <a:t> </a:t>
            </a:r>
            <a:r>
              <a:rPr lang="en-US" dirty="0" err="1" smtClean="0">
                <a:latin typeface="Calisto MT"/>
              </a:rPr>
              <a:t>P[</a:t>
            </a:r>
            <a:r>
              <a:rPr lang="en-US" b="1" dirty="0" err="1" smtClean="0">
                <a:latin typeface="Calisto MT"/>
              </a:rPr>
              <a:t>r</a:t>
            </a:r>
            <a:r>
              <a:rPr lang="en-US" dirty="0" err="1" smtClean="0">
                <a:latin typeface="Calisto MT"/>
              </a:rPr>
              <a:t>|s</a:t>
            </a:r>
            <a:r>
              <a:rPr lang="en-US" dirty="0">
                <a:latin typeface="Calisto MT"/>
              </a:rPr>
              <a:t>] with respect to s</a:t>
            </a: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2188" y="1268413"/>
            <a:ext cx="46196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2781300"/>
            <a:ext cx="25717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1057275" y="2349500"/>
            <a:ext cx="55715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alisto MT"/>
              </a:rPr>
              <a:t>Set derivative to zero, use sum = constant</a:t>
            </a:r>
          </a:p>
        </p:txBody>
      </p:sp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78200" y="4551363"/>
            <a:ext cx="256222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1084263" y="4076700"/>
            <a:ext cx="492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alisto MT"/>
              </a:rPr>
              <a:t>From </a:t>
            </a:r>
            <a:r>
              <a:rPr lang="en-US" dirty="0" err="1">
                <a:latin typeface="Calisto MT"/>
              </a:rPr>
              <a:t>Gaussianity</a:t>
            </a:r>
            <a:r>
              <a:rPr lang="en-US" dirty="0">
                <a:latin typeface="Calisto MT"/>
              </a:rPr>
              <a:t> of tuning curves,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1116013" y="5513388"/>
            <a:ext cx="18854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alisto MT"/>
              </a:rPr>
              <a:t>If all </a:t>
            </a:r>
            <a:r>
              <a:rPr lang="en-US" dirty="0" err="1">
                <a:latin typeface="Symbol" pitchFamily="18" charset="2"/>
              </a:rPr>
              <a:t>s</a:t>
            </a:r>
            <a:r>
              <a:rPr lang="en-US" dirty="0">
                <a:latin typeface="Calisto MT"/>
              </a:rPr>
              <a:t> same </a:t>
            </a:r>
          </a:p>
        </p:txBody>
      </p:sp>
      <p:pic>
        <p:nvPicPr>
          <p:cNvPr id="25611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2500" y="5589588"/>
            <a:ext cx="18764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/>
      <p:bldP spid="25609" grpId="0"/>
      <p:bldP spid="256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5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600200"/>
            <a:ext cx="580162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042988" y="620713"/>
            <a:ext cx="65648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alisto MT"/>
              </a:rPr>
              <a:t>Apply MAP: </a:t>
            </a:r>
            <a:r>
              <a:rPr lang="en-US" dirty="0" err="1">
                <a:latin typeface="Calisto MT"/>
              </a:rPr>
              <a:t>maximise</a:t>
            </a:r>
            <a:r>
              <a:rPr lang="en-US" dirty="0">
                <a:latin typeface="Calisto MT"/>
              </a:rPr>
              <a:t> </a:t>
            </a:r>
            <a:r>
              <a:rPr lang="en-US" dirty="0" err="1" smtClean="0">
                <a:latin typeface="Calisto MT"/>
              </a:rPr>
              <a:t>ln</a:t>
            </a:r>
            <a:r>
              <a:rPr lang="en-US" dirty="0" smtClean="0">
                <a:latin typeface="Calisto MT"/>
              </a:rPr>
              <a:t> p[</a:t>
            </a:r>
            <a:r>
              <a:rPr lang="en-US" dirty="0" err="1" smtClean="0">
                <a:latin typeface="Calisto MT"/>
              </a:rPr>
              <a:t>s|</a:t>
            </a:r>
            <a:r>
              <a:rPr lang="en-US" b="1" dirty="0" err="1" smtClean="0">
                <a:latin typeface="Calisto MT"/>
              </a:rPr>
              <a:t>r</a:t>
            </a:r>
            <a:r>
              <a:rPr lang="en-US" dirty="0">
                <a:latin typeface="Calisto MT"/>
              </a:rPr>
              <a:t>] with respect to s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971550" y="2924175"/>
            <a:ext cx="55715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alisto MT"/>
              </a:rPr>
              <a:t>Set derivative to zero, use sum = constant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971550" y="4724400"/>
            <a:ext cx="492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alisto MT"/>
              </a:rPr>
              <a:t>From </a:t>
            </a:r>
            <a:r>
              <a:rPr lang="en-US" dirty="0" err="1">
                <a:latin typeface="Calisto MT"/>
              </a:rPr>
              <a:t>Gaussianity</a:t>
            </a:r>
            <a:r>
              <a:rPr lang="en-US" dirty="0">
                <a:latin typeface="Calisto MT"/>
              </a:rPr>
              <a:t> of tuning curves,</a:t>
            </a:r>
          </a:p>
        </p:txBody>
      </p:sp>
      <p:pic>
        <p:nvPicPr>
          <p:cNvPr id="26634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143000"/>
            <a:ext cx="6475458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6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7697" y="3505200"/>
            <a:ext cx="3164503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7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00338" y="5373688"/>
            <a:ext cx="40195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  <p:bldP spid="2663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3860800"/>
            <a:ext cx="7315200" cy="2465388"/>
          </a:xfrm>
          <a:prstGeom prst="rect">
            <a:avLst/>
          </a:prstGeom>
          <a:noFill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692150"/>
            <a:ext cx="7620000" cy="2917825"/>
          </a:xfrm>
          <a:prstGeom prst="rect">
            <a:avLst/>
          </a:prstGeom>
          <a:noFill/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03213" y="279400"/>
            <a:ext cx="22478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alisto MT"/>
              </a:rPr>
              <a:t>Given this data:</a:t>
            </a:r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 flipH="1">
            <a:off x="6659563" y="4292600"/>
            <a:ext cx="504825" cy="36036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latin typeface="Calisto MT"/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7143750" y="4024313"/>
            <a:ext cx="1657350" cy="376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  <a:latin typeface="Calisto MT"/>
              </a:rPr>
              <a:t>Constant prior</a:t>
            </a:r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3779838" y="3933825"/>
            <a:ext cx="360362" cy="9350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latin typeface="Calisto MT"/>
            </a:endParaRP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2484438" y="3573463"/>
            <a:ext cx="3138261" cy="369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sto MT"/>
              </a:rPr>
              <a:t>Prior with mean -2, variance 1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303213" y="4095750"/>
            <a:ext cx="9960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alisto MT"/>
              </a:rPr>
              <a:t>MAP: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900113" y="1295400"/>
            <a:ext cx="45576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alisto MT"/>
              </a:rPr>
              <a:t>For stimulus </a:t>
            </a:r>
            <a:r>
              <a:rPr lang="en-US" dirty="0" err="1">
                <a:latin typeface="Calisto MT"/>
              </a:rPr>
              <a:t>s</a:t>
            </a:r>
            <a:r>
              <a:rPr lang="en-US" dirty="0">
                <a:latin typeface="Calisto MT"/>
              </a:rPr>
              <a:t>, have estimated </a:t>
            </a:r>
            <a:r>
              <a:rPr lang="en-US" dirty="0" err="1">
                <a:latin typeface="Calisto MT"/>
              </a:rPr>
              <a:t>s</a:t>
            </a:r>
            <a:r>
              <a:rPr lang="en-US" baseline="-25000" dirty="0" err="1">
                <a:latin typeface="Calisto MT"/>
              </a:rPr>
              <a:t>est</a:t>
            </a:r>
            <a:endParaRPr lang="en-US" baseline="-25000" dirty="0">
              <a:latin typeface="Calisto MT"/>
            </a:endParaRP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808038" y="2178050"/>
            <a:ext cx="8256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alisto MT"/>
              </a:rPr>
              <a:t>Bias: </a:t>
            </a:r>
          </a:p>
        </p:txBody>
      </p:sp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2159000"/>
            <a:ext cx="24860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1088" y="3959225"/>
            <a:ext cx="69818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7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30675" y="4802187"/>
            <a:ext cx="24574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808038" y="4986337"/>
            <a:ext cx="2840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alisto MT"/>
              </a:rPr>
              <a:t>Cramer-</a:t>
            </a:r>
            <a:r>
              <a:rPr lang="en-US" dirty="0" err="1">
                <a:latin typeface="Calisto MT"/>
              </a:rPr>
              <a:t>Rao</a:t>
            </a:r>
            <a:r>
              <a:rPr lang="en-US" dirty="0">
                <a:latin typeface="Calisto MT"/>
              </a:rPr>
              <a:t> bound:</a:t>
            </a: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808038" y="3546475"/>
            <a:ext cx="26763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alisto MT"/>
              </a:rPr>
              <a:t>Mean square error:</a:t>
            </a: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808038" y="2754312"/>
            <a:ext cx="14075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alisto MT"/>
              </a:rPr>
              <a:t>Variance:</a:t>
            </a:r>
          </a:p>
        </p:txBody>
      </p:sp>
      <p:sp>
        <p:nvSpPr>
          <p:cNvPr id="27662" name="Oval 14"/>
          <p:cNvSpPr>
            <a:spLocks noChangeArrowheads="1"/>
          </p:cNvSpPr>
          <p:nvPr/>
        </p:nvSpPr>
        <p:spPr bwMode="auto">
          <a:xfrm>
            <a:off x="5148263" y="5256212"/>
            <a:ext cx="936625" cy="431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sto MT"/>
            </a:endParaRPr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6208713" y="5467350"/>
            <a:ext cx="2276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listo MT"/>
              </a:rPr>
              <a:t>Fisher information</a:t>
            </a:r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323850" y="444500"/>
            <a:ext cx="36424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latin typeface="Calisto MT"/>
                <a:cs typeface="Arial" charset="0"/>
              </a:rPr>
              <a:t>How good is our estimate? </a:t>
            </a:r>
          </a:p>
        </p:txBody>
      </p:sp>
      <p:sp>
        <p:nvSpPr>
          <p:cNvPr id="27666" name="Line 18"/>
          <p:cNvSpPr>
            <a:spLocks noChangeShapeType="1"/>
          </p:cNvSpPr>
          <p:nvPr/>
        </p:nvSpPr>
        <p:spPr bwMode="auto">
          <a:xfrm>
            <a:off x="396875" y="908050"/>
            <a:ext cx="8423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sto MT"/>
            </a:endParaRPr>
          </a:p>
        </p:txBody>
      </p:sp>
      <p:pic>
        <p:nvPicPr>
          <p:cNvPr id="27667" name="Picture 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2640012"/>
            <a:ext cx="33528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2198178" y="6167735"/>
            <a:ext cx="3897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sto MT"/>
              </a:rPr>
              <a:t>(ML is unbiased: </a:t>
            </a:r>
            <a:r>
              <a:rPr lang="en-US" dirty="0" err="1" smtClean="0">
                <a:latin typeface="Calisto MT"/>
              </a:rPr>
              <a:t>b</a:t>
            </a:r>
            <a:r>
              <a:rPr lang="en-US" dirty="0" smtClean="0">
                <a:latin typeface="Calisto MT"/>
              </a:rPr>
              <a:t> = </a:t>
            </a:r>
            <a:r>
              <a:rPr lang="en-US" dirty="0" err="1" smtClean="0">
                <a:latin typeface="Calisto MT"/>
              </a:rPr>
              <a:t>b</a:t>
            </a:r>
            <a:r>
              <a:rPr lang="en-US" dirty="0" smtClean="0">
                <a:latin typeface="Calisto MT"/>
              </a:rPr>
              <a:t>’ = 0)</a:t>
            </a:r>
            <a:endParaRPr lang="en-US" dirty="0">
              <a:latin typeface="Calisto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/>
      <p:bldP spid="27658" grpId="0"/>
      <p:bldP spid="27659" grpId="0"/>
      <p:bldP spid="27660" grpId="0"/>
      <p:bldP spid="27662" grpId="0" animBg="1"/>
      <p:bldP spid="2766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341438"/>
            <a:ext cx="66865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2967038"/>
            <a:ext cx="65436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950913" y="2366963"/>
            <a:ext cx="19585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alisto MT"/>
              </a:rPr>
              <a:t>Alternatively:</a:t>
            </a: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323850" y="444500"/>
            <a:ext cx="2700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latin typeface="Calisto MT"/>
                <a:cs typeface="Arial" charset="0"/>
              </a:rPr>
              <a:t>Fisher information</a:t>
            </a:r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>
            <a:off x="396875" y="908050"/>
            <a:ext cx="8423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sto MT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793436" y="4872335"/>
            <a:ext cx="55217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alisto MT"/>
              </a:rPr>
              <a:t>Quantifies local stimulus </a:t>
            </a:r>
            <a:r>
              <a:rPr lang="en-US" dirty="0" err="1">
                <a:latin typeface="Calisto MT"/>
              </a:rPr>
              <a:t>discriminability</a:t>
            </a:r>
            <a:endParaRPr lang="en-US" dirty="0">
              <a:latin typeface="Calisto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790700"/>
            <a:ext cx="5754688" cy="2019300"/>
          </a:xfrm>
          <a:prstGeom prst="rect">
            <a:avLst/>
          </a:prstGeom>
          <a:noFill/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23850" y="444500"/>
            <a:ext cx="62059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latin typeface="Calisto MT"/>
                <a:cs typeface="Arial" charset="0"/>
              </a:rPr>
              <a:t>Fisher information for Gaussian tuning curves </a:t>
            </a:r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396875" y="908050"/>
            <a:ext cx="8423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sto MT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9663" y="5038725"/>
            <a:ext cx="713422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320143" y="4459288"/>
            <a:ext cx="69856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alisto MT"/>
              </a:rPr>
              <a:t>For the Gaussian tuning curves </a:t>
            </a:r>
            <a:r>
              <a:rPr lang="en-US" dirty="0" err="1">
                <a:latin typeface="Calisto MT"/>
              </a:rPr>
              <a:t>w</a:t>
            </a:r>
            <a:r>
              <a:rPr lang="en-US" dirty="0">
                <a:latin typeface="Calisto MT"/>
              </a:rPr>
              <a:t>/Poisson statistics: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288925" y="450850"/>
            <a:ext cx="8076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alisto MT"/>
              </a:rPr>
              <a:t>Do narrow or broad tuning curves produce better encodings?</a:t>
            </a: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7650" y="1412875"/>
            <a:ext cx="57912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2708275"/>
            <a:ext cx="28289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8174" y="3789363"/>
            <a:ext cx="1629521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71803" y="5334000"/>
            <a:ext cx="438619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735013" y="2924175"/>
            <a:ext cx="2038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alisto MT"/>
              </a:rPr>
              <a:t>Approximate: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808038" y="3716338"/>
            <a:ext cx="930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alisto MT"/>
              </a:rPr>
              <a:t>Thus,</a:t>
            </a: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3832225" y="3735388"/>
            <a:ext cx="47115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>
                <a:latin typeface="Calisto MT"/>
                <a:sym typeface="Wingdings" pitchFamily="2" charset="2"/>
              </a:rPr>
              <a:t></a:t>
            </a:r>
            <a:r>
              <a:rPr lang="en-US" dirty="0">
                <a:latin typeface="Calisto MT"/>
                <a:sym typeface="Wingdings" pitchFamily="2" charset="2"/>
              </a:rPr>
              <a:t> Narrow tuning curves are better</a:t>
            </a:r>
            <a:endParaRPr lang="en-US" dirty="0">
              <a:latin typeface="Calisto MT"/>
            </a:endParaRP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808038" y="4800600"/>
            <a:ext cx="419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alisto MT"/>
              </a:rPr>
              <a:t>But not in higher dimensions!</a:t>
            </a:r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>
            <a:off x="396875" y="908050"/>
            <a:ext cx="8423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sto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5" grpId="0"/>
      <p:bldP spid="29706" grpId="0"/>
      <p:bldP spid="29707" grpId="0"/>
      <p:bldP spid="2970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700213"/>
            <a:ext cx="78105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9538" y="4078288"/>
            <a:ext cx="9361488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3" name="AutoShape 7"/>
          <p:cNvSpPr>
            <a:spLocks noChangeArrowheads="1"/>
          </p:cNvSpPr>
          <p:nvPr/>
        </p:nvSpPr>
        <p:spPr bwMode="auto">
          <a:xfrm>
            <a:off x="4284663" y="3429000"/>
            <a:ext cx="647700" cy="360363"/>
          </a:xfrm>
          <a:prstGeom prst="downArrow">
            <a:avLst>
              <a:gd name="adj1" fmla="val 50000"/>
              <a:gd name="adj2" fmla="val 25000"/>
            </a:avLst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23850" y="444500"/>
            <a:ext cx="32840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dirty="0" smtClean="0">
                <a:latin typeface="Calisto MT"/>
                <a:cs typeface="Arial" charset="0"/>
              </a:rPr>
              <a:t>Stimulus reconstruction</a:t>
            </a:r>
            <a:endParaRPr lang="en-US" dirty="0">
              <a:latin typeface="Calisto MT"/>
              <a:cs typeface="Arial" charset="0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396875" y="908050"/>
            <a:ext cx="8423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sto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900113" y="1773238"/>
            <a:ext cx="63145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alisto MT"/>
              </a:rPr>
              <a:t>Recall </a:t>
            </a:r>
            <a:r>
              <a:rPr lang="en-US" dirty="0" err="1">
                <a:latin typeface="Calisto MT"/>
              </a:rPr>
              <a:t>d</a:t>
            </a:r>
            <a:r>
              <a:rPr lang="en-US" dirty="0">
                <a:latin typeface="Calisto MT"/>
              </a:rPr>
              <a:t>' = mean difference/standard deviation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827088" y="2565400"/>
            <a:ext cx="747752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alisto MT"/>
              </a:rPr>
              <a:t>Can also decode and discriminate using decoded values.</a:t>
            </a:r>
          </a:p>
          <a:p>
            <a:endParaRPr lang="en-US" dirty="0">
              <a:latin typeface="Calisto MT"/>
            </a:endParaRPr>
          </a:p>
          <a:p>
            <a:r>
              <a:rPr lang="en-US" dirty="0">
                <a:latin typeface="Calisto MT"/>
              </a:rPr>
              <a:t>Trying to discriminate </a:t>
            </a:r>
            <a:r>
              <a:rPr lang="en-US" dirty="0" err="1">
                <a:latin typeface="Calisto MT"/>
              </a:rPr>
              <a:t>s</a:t>
            </a:r>
            <a:r>
              <a:rPr lang="en-US" dirty="0">
                <a:latin typeface="Calisto MT"/>
              </a:rPr>
              <a:t> and </a:t>
            </a:r>
            <a:r>
              <a:rPr lang="en-US" dirty="0" err="1">
                <a:latin typeface="Calisto MT"/>
              </a:rPr>
              <a:t>s+</a:t>
            </a:r>
            <a:r>
              <a:rPr lang="en-US" dirty="0" err="1">
                <a:latin typeface="Symbol" pitchFamily="18" charset="2"/>
              </a:rPr>
              <a:t>D</a:t>
            </a:r>
            <a:r>
              <a:rPr lang="en-US" dirty="0" err="1">
                <a:latin typeface="Calisto MT"/>
              </a:rPr>
              <a:t>s</a:t>
            </a:r>
            <a:r>
              <a:rPr lang="en-US" dirty="0" smtClean="0">
                <a:latin typeface="Calisto MT"/>
              </a:rPr>
              <a:t>:</a:t>
            </a:r>
          </a:p>
          <a:p>
            <a:endParaRPr lang="en-US" dirty="0" smtClean="0">
              <a:latin typeface="Calisto MT"/>
            </a:endParaRPr>
          </a:p>
          <a:p>
            <a:r>
              <a:rPr lang="en-US" dirty="0">
                <a:latin typeface="Calisto MT"/>
              </a:rPr>
              <a:t>	Difference in</a:t>
            </a:r>
            <a:r>
              <a:rPr lang="en-US" dirty="0" smtClean="0">
                <a:latin typeface="Calisto MT"/>
              </a:rPr>
              <a:t> </a:t>
            </a:r>
            <a:r>
              <a:rPr lang="en-US" dirty="0" smtClean="0">
                <a:latin typeface="Calisto MT"/>
              </a:rPr>
              <a:t>ML </a:t>
            </a:r>
            <a:r>
              <a:rPr lang="en-US" dirty="0" smtClean="0">
                <a:latin typeface="Calisto MT"/>
              </a:rPr>
              <a:t>estimate </a:t>
            </a:r>
            <a:r>
              <a:rPr lang="en-US" dirty="0">
                <a:latin typeface="Calisto MT"/>
              </a:rPr>
              <a:t>is </a:t>
            </a:r>
            <a:r>
              <a:rPr lang="en-US" dirty="0">
                <a:latin typeface="Symbol" pitchFamily="18" charset="2"/>
              </a:rPr>
              <a:t>D</a:t>
            </a:r>
            <a:r>
              <a:rPr lang="en-US" dirty="0">
                <a:latin typeface="Calisto MT"/>
              </a:rPr>
              <a:t>s  (unbiased)</a:t>
            </a:r>
          </a:p>
          <a:p>
            <a:r>
              <a:rPr lang="en-US" dirty="0">
                <a:latin typeface="Calisto MT"/>
              </a:rPr>
              <a:t>	variance in estimate is 1/I</a:t>
            </a:r>
            <a:r>
              <a:rPr lang="en-US" baseline="-25000" dirty="0">
                <a:latin typeface="Calisto MT"/>
              </a:rPr>
              <a:t>F</a:t>
            </a:r>
            <a:r>
              <a:rPr lang="en-US" dirty="0">
                <a:latin typeface="Calisto MT"/>
              </a:rPr>
              <a:t>(s).</a:t>
            </a:r>
          </a:p>
          <a:p>
            <a:endParaRPr lang="en-US" dirty="0">
              <a:latin typeface="Calisto MT"/>
            </a:endParaRPr>
          </a:p>
          <a:p>
            <a:r>
              <a:rPr lang="en-US" dirty="0" err="1">
                <a:latin typeface="Calisto MT"/>
                <a:sym typeface="Wingdings" pitchFamily="2" charset="2"/>
              </a:rPr>
              <a:t></a:t>
            </a:r>
            <a:endParaRPr lang="en-US" dirty="0">
              <a:latin typeface="Calisto MT"/>
            </a:endParaRPr>
          </a:p>
        </p:txBody>
      </p:sp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5029200"/>
            <a:ext cx="287851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323850" y="444500"/>
            <a:ext cx="5324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latin typeface="Calisto MT"/>
                <a:cs typeface="Arial" charset="0"/>
              </a:rPr>
              <a:t>Fisher information and discrimination</a:t>
            </a:r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>
            <a:off x="396875" y="908050"/>
            <a:ext cx="8423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sto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323850" y="444500"/>
            <a:ext cx="43596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dirty="0" smtClean="0">
                <a:latin typeface="Calisto MT"/>
                <a:cs typeface="Arial" charset="0"/>
              </a:rPr>
              <a:t>Limitations of these approaches</a:t>
            </a:r>
            <a:endParaRPr lang="en-US" dirty="0">
              <a:latin typeface="Calisto MT"/>
              <a:cs typeface="Arial" charset="0"/>
            </a:endParaRPr>
          </a:p>
        </p:txBody>
      </p:sp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396875" y="908050"/>
            <a:ext cx="8423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sto M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2209800"/>
            <a:ext cx="431400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latin typeface="Calisto MT"/>
              </a:rPr>
              <a:t> Tuning curve/mean firing rate</a:t>
            </a:r>
          </a:p>
          <a:p>
            <a:pPr>
              <a:buFont typeface="Arial"/>
              <a:buChar char="•"/>
            </a:pPr>
            <a:endParaRPr lang="en-US" dirty="0" smtClean="0">
              <a:latin typeface="Calisto MT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atin typeface="Calisto MT"/>
              </a:rPr>
              <a:t> Correlations in the population</a:t>
            </a:r>
            <a:endParaRPr lang="en-US" dirty="0">
              <a:latin typeface="Calisto MT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323850" y="444500"/>
            <a:ext cx="41277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dirty="0" smtClean="0">
                <a:latin typeface="Calisto MT"/>
                <a:cs typeface="Arial" charset="0"/>
              </a:rPr>
              <a:t>The importance of correlation</a:t>
            </a:r>
            <a:endParaRPr lang="en-US" dirty="0">
              <a:latin typeface="Calisto MT"/>
              <a:cs typeface="Arial" charset="0"/>
            </a:endParaRPr>
          </a:p>
        </p:txBody>
      </p:sp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396875" y="908050"/>
            <a:ext cx="8423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sto M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93700" y="1231900"/>
            <a:ext cx="8356600" cy="5245100"/>
            <a:chOff x="393700" y="1231900"/>
            <a:chExt cx="8356600" cy="52451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3700" y="1231900"/>
              <a:ext cx="8356600" cy="52451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 bwMode="auto">
            <a:xfrm>
              <a:off x="1143000" y="1371600"/>
              <a:ext cx="609600" cy="457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endParaRPr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323850" y="444500"/>
            <a:ext cx="41277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dirty="0" smtClean="0">
                <a:latin typeface="Calisto MT"/>
                <a:cs typeface="Arial" charset="0"/>
              </a:rPr>
              <a:t>The importance of correlation</a:t>
            </a:r>
            <a:endParaRPr lang="en-US" dirty="0">
              <a:latin typeface="Calisto MT"/>
              <a:cs typeface="Arial" charset="0"/>
            </a:endParaRPr>
          </a:p>
        </p:txBody>
      </p:sp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396875" y="908050"/>
            <a:ext cx="8423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sto M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33400" y="990600"/>
            <a:ext cx="7988300" cy="5791200"/>
            <a:chOff x="533400" y="990600"/>
            <a:chExt cx="7988300" cy="57912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3400" y="990600"/>
              <a:ext cx="7988300" cy="57912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 bwMode="auto">
            <a:xfrm>
              <a:off x="1219200" y="1219200"/>
              <a:ext cx="685800" cy="457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endParaRPr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100" y="1397000"/>
            <a:ext cx="6019800" cy="4699000"/>
          </a:xfrm>
          <a:prstGeom prst="rect">
            <a:avLst/>
          </a:prstGeom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323850" y="444500"/>
            <a:ext cx="41277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dirty="0" smtClean="0">
                <a:latin typeface="Calisto MT"/>
                <a:cs typeface="Arial" charset="0"/>
              </a:rPr>
              <a:t>The importance of correlation</a:t>
            </a:r>
            <a:endParaRPr lang="en-US" dirty="0">
              <a:latin typeface="Calisto MT"/>
              <a:cs typeface="Arial" charset="0"/>
            </a:endParaRPr>
          </a:p>
        </p:txBody>
      </p:sp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396875" y="908050"/>
            <a:ext cx="8423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sto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688" y="1593850"/>
            <a:ext cx="888682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49288" y="3352800"/>
            <a:ext cx="10693401" cy="194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7" name="AutoShape 7"/>
          <p:cNvSpPr>
            <a:spLocks noChangeArrowheads="1"/>
          </p:cNvSpPr>
          <p:nvPr/>
        </p:nvSpPr>
        <p:spPr bwMode="auto">
          <a:xfrm>
            <a:off x="4284663" y="3429000"/>
            <a:ext cx="647700" cy="360363"/>
          </a:xfrm>
          <a:prstGeom prst="downArrow">
            <a:avLst>
              <a:gd name="adj1" fmla="val 50000"/>
              <a:gd name="adj2" fmla="val 25000"/>
            </a:avLst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23850" y="444500"/>
            <a:ext cx="32840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dirty="0" smtClean="0">
                <a:latin typeface="Calisto MT"/>
                <a:cs typeface="Arial" charset="0"/>
              </a:rPr>
              <a:t>Stimulus reconstruction</a:t>
            </a:r>
            <a:endParaRPr lang="en-US" dirty="0">
              <a:latin typeface="Calisto MT"/>
              <a:cs typeface="Arial" charset="0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396875" y="908050"/>
            <a:ext cx="8423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sto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323850" y="444500"/>
            <a:ext cx="37558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dirty="0" smtClean="0">
                <a:latin typeface="Calisto MT"/>
                <a:cs typeface="Arial" charset="0"/>
              </a:rPr>
              <a:t>Other decoding approaches</a:t>
            </a:r>
            <a:endParaRPr lang="en-US" dirty="0">
              <a:latin typeface="Calisto MT"/>
              <a:cs typeface="Arial" charset="0"/>
            </a:endParaRPr>
          </a:p>
        </p:txBody>
      </p:sp>
      <p:sp>
        <p:nvSpPr>
          <p:cNvPr id="3" name="Line 7"/>
          <p:cNvSpPr>
            <a:spLocks noChangeShapeType="1"/>
          </p:cNvSpPr>
          <p:nvPr/>
        </p:nvSpPr>
        <p:spPr bwMode="auto">
          <a:xfrm>
            <a:off x="396875" y="908050"/>
            <a:ext cx="8423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sto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905000"/>
            <a:ext cx="7543800" cy="2544763"/>
          </a:xfrm>
          <a:prstGeom prst="rect">
            <a:avLst/>
          </a:prstGeom>
          <a:noFill/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50825" y="5157788"/>
            <a:ext cx="80658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alisto MT"/>
              </a:rPr>
              <a:t>Britten et al. ‘92: behavioral monkey data + neural responses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23850" y="444500"/>
            <a:ext cx="29511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dirty="0" smtClean="0">
                <a:latin typeface="Calisto MT"/>
                <a:cs typeface="Arial" charset="0"/>
              </a:rPr>
              <a:t>Two-alternative tasks</a:t>
            </a:r>
            <a:endParaRPr lang="en-US" dirty="0">
              <a:latin typeface="Calisto MT"/>
              <a:cs typeface="Arial" charset="0"/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396875" y="908050"/>
            <a:ext cx="8423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sto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t="7990" r="52620"/>
          <a:stretch>
            <a:fillRect/>
          </a:stretch>
        </p:blipFill>
        <p:spPr bwMode="auto">
          <a:xfrm>
            <a:off x="2786050" y="1214422"/>
            <a:ext cx="3357586" cy="4113210"/>
          </a:xfrm>
          <a:prstGeom prst="rect">
            <a:avLst/>
          </a:prstGeom>
          <a:noFill/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23850" y="444500"/>
            <a:ext cx="33061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dirty="0" smtClean="0">
                <a:latin typeface="Calisto MT"/>
                <a:cs typeface="Arial" charset="0"/>
              </a:rPr>
              <a:t>Behavioral performance</a:t>
            </a:r>
            <a:endParaRPr lang="en-US" dirty="0">
              <a:latin typeface="Calisto MT"/>
              <a:cs typeface="Arial" charset="0"/>
            </a:endParaRP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396875" y="908050"/>
            <a:ext cx="8423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sto M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571604" y="5900758"/>
            <a:ext cx="5703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>
                <a:latin typeface="Calisto MT"/>
              </a:rPr>
              <a:t>Discriminability</a:t>
            </a:r>
            <a:r>
              <a:rPr lang="en-US" dirty="0">
                <a:latin typeface="Calisto MT"/>
              </a:rPr>
              <a:t>:    d’ = ( &lt;r&gt;</a:t>
            </a:r>
            <a:r>
              <a:rPr lang="en-US" baseline="-25000" dirty="0">
                <a:latin typeface="Calisto MT"/>
              </a:rPr>
              <a:t>+</a:t>
            </a:r>
            <a:r>
              <a:rPr lang="en-US" dirty="0">
                <a:latin typeface="Calisto MT"/>
              </a:rPr>
              <a:t> - &lt;r&gt;</a:t>
            </a:r>
            <a:r>
              <a:rPr lang="en-US" baseline="-25000" dirty="0">
                <a:latin typeface="Calisto MT"/>
              </a:rPr>
              <a:t>-</a:t>
            </a:r>
            <a:r>
              <a:rPr lang="en-US" dirty="0">
                <a:latin typeface="Calisto MT"/>
              </a:rPr>
              <a:t> )/ </a:t>
            </a:r>
            <a:r>
              <a:rPr lang="en-US" dirty="0" err="1">
                <a:latin typeface="Symbol" pitchFamily="18" charset="2"/>
              </a:rPr>
              <a:t>s</a:t>
            </a:r>
            <a:r>
              <a:rPr lang="en-US" baseline="-25000" dirty="0" err="1">
                <a:latin typeface="Calisto MT"/>
              </a:rPr>
              <a:t>r</a:t>
            </a:r>
            <a:endParaRPr lang="en-US" baseline="-25000" dirty="0">
              <a:latin typeface="Calisto M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47446" t="4119"/>
          <a:stretch>
            <a:fillRect/>
          </a:stretch>
        </p:blipFill>
        <p:spPr bwMode="auto">
          <a:xfrm>
            <a:off x="2357422" y="1214422"/>
            <a:ext cx="3724276" cy="4286280"/>
          </a:xfrm>
          <a:prstGeom prst="rect">
            <a:avLst/>
          </a:prstGeom>
          <a:noFill/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23850" y="444500"/>
            <a:ext cx="43997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dirty="0" smtClean="0">
                <a:latin typeface="Calisto MT"/>
                <a:cs typeface="Arial" charset="0"/>
              </a:rPr>
              <a:t>Predictable from neural activity?</a:t>
            </a:r>
            <a:endParaRPr lang="en-US" dirty="0">
              <a:latin typeface="Calisto MT"/>
              <a:cs typeface="Arial" charset="0"/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396875" y="908050"/>
            <a:ext cx="8423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sto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HD:Applications (Mac OS 9):Microsoft Office 98:Templates:Blank Presentation</Template>
  <TotalTime>4592</TotalTime>
  <Words>1323</Words>
  <Application>Microsoft Macintosh PowerPoint</Application>
  <PresentationFormat>On-screen Show (4:3)</PresentationFormat>
  <Paragraphs>216</Paragraphs>
  <Slides>44</Slides>
  <Notes>0</Notes>
  <HiddenSlides>0</HiddenSlides>
  <MMClips>1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Blank Presentation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</vt:vector>
  </TitlesOfParts>
  <Company>Brandeis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Larry Abbott</dc:creator>
  <cp:lastModifiedBy>Adrienne  Fairhall</cp:lastModifiedBy>
  <cp:revision>402</cp:revision>
  <dcterms:created xsi:type="dcterms:W3CDTF">2011-04-07T01:52:56Z</dcterms:created>
  <dcterms:modified xsi:type="dcterms:W3CDTF">2011-04-07T18:33:48Z</dcterms:modified>
</cp:coreProperties>
</file>