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64" r:id="rId1"/>
  </p:sldMasterIdLst>
  <p:notesMasterIdLst>
    <p:notesMasterId r:id="rId34"/>
  </p:notesMasterIdLst>
  <p:sldIdLst>
    <p:sldId id="256" r:id="rId2"/>
    <p:sldId id="257" r:id="rId3"/>
    <p:sldId id="301" r:id="rId4"/>
    <p:sldId id="302" r:id="rId5"/>
    <p:sldId id="303" r:id="rId6"/>
    <p:sldId id="304" r:id="rId7"/>
    <p:sldId id="305" r:id="rId8"/>
    <p:sldId id="311" r:id="rId9"/>
    <p:sldId id="294" r:id="rId10"/>
    <p:sldId id="309" r:id="rId11"/>
    <p:sldId id="299" r:id="rId12"/>
    <p:sldId id="300" r:id="rId13"/>
    <p:sldId id="310" r:id="rId14"/>
    <p:sldId id="260" r:id="rId15"/>
    <p:sldId id="261" r:id="rId16"/>
    <p:sldId id="262" r:id="rId17"/>
    <p:sldId id="263" r:id="rId18"/>
    <p:sldId id="264" r:id="rId19"/>
    <p:sldId id="265" r:id="rId20"/>
    <p:sldId id="296" r:id="rId21"/>
    <p:sldId id="266" r:id="rId22"/>
    <p:sldId id="267" r:id="rId23"/>
    <p:sldId id="268" r:id="rId24"/>
    <p:sldId id="270" r:id="rId25"/>
    <p:sldId id="271" r:id="rId26"/>
    <p:sldId id="272" r:id="rId27"/>
    <p:sldId id="273" r:id="rId28"/>
    <p:sldId id="274" r:id="rId29"/>
    <p:sldId id="275" r:id="rId30"/>
    <p:sldId id="283" r:id="rId31"/>
    <p:sldId id="284" r:id="rId32"/>
    <p:sldId id="279" r:id="rId3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86856" autoAdjust="0"/>
  </p:normalViewPr>
  <p:slideViewPr>
    <p:cSldViewPr snapToGrid="0">
      <p:cViewPr varScale="1">
        <p:scale>
          <a:sx n="131" d="100"/>
          <a:sy n="131" d="100"/>
        </p:scale>
        <p:origin x="416" y="1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EFC300-9BFE-4B6B-864F-DA233C0E8E14}" type="datetimeFigureOut">
              <a:rPr lang="en-US" smtClean="0"/>
              <a:t>2/21/19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4B89F1-7EFE-4B5B-8273-3728746B6BA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25733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770467"/>
            <a:ext cx="10782300" cy="3352800"/>
          </a:xfrm>
        </p:spPr>
        <p:txBody>
          <a:bodyPr anchor="b">
            <a:noAutofit/>
          </a:bodyPr>
          <a:lstStyle>
            <a:lvl1pPr algn="l">
              <a:lnSpc>
                <a:spcPct val="80000"/>
              </a:lnSpc>
              <a:defRPr sz="8800" spc="-120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206876"/>
            <a:ext cx="9228201" cy="1645920"/>
          </a:xfrm>
        </p:spPr>
        <p:txBody>
          <a:bodyPr>
            <a:normAutofit/>
          </a:bodyPr>
          <a:lstStyle>
            <a:lvl1pPr marL="0" indent="0" algn="l">
              <a:buNone/>
              <a:defRPr sz="3200">
                <a:solidFill>
                  <a:schemeClr val="bg1"/>
                </a:solidFill>
                <a:latin typeface="+mj-lt"/>
              </a:defRPr>
            </a:lvl1pPr>
            <a:lvl2pPr marL="457200" indent="0" algn="ctr">
              <a:buNone/>
              <a:defRPr sz="2800"/>
            </a:lvl2pPr>
            <a:lvl3pPr marL="914400" indent="0" algn="ctr">
              <a:buNone/>
              <a:defRPr sz="24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916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4E5243-F52A-4D37-9694-EB26C6C31910}" type="datetimeFigureOut">
              <a:rPr lang="en-US" smtClean="0"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6249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43950" y="695325"/>
            <a:ext cx="2628900" cy="48006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1525" y="714375"/>
            <a:ext cx="7734300" cy="540067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77B6E1-634A-48DC-9E8B-D894023267EF}" type="datetimeFigureOut">
              <a:rPr lang="en-US" smtClean="0"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91428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508000" y="1411552"/>
            <a:ext cx="11176000" cy="2210862"/>
          </a:xfrm>
        </p:spPr>
        <p:txBody>
          <a:bodyPr/>
          <a:lstStyle>
            <a:lvl1pPr>
              <a:lnSpc>
                <a:spcPct val="90000"/>
              </a:lnSpc>
              <a:defRPr/>
            </a:lvl1pPr>
            <a:lvl2pPr>
              <a:lnSpc>
                <a:spcPct val="90000"/>
              </a:lnSpc>
              <a:defRPr/>
            </a:lvl2pPr>
            <a:lvl3pPr>
              <a:lnSpc>
                <a:spcPct val="90000"/>
              </a:lnSpc>
              <a:defRPr/>
            </a:lvl3pPr>
            <a:lvl4pPr>
              <a:lnSpc>
                <a:spcPct val="90000"/>
              </a:lnSpc>
              <a:defRPr/>
            </a:lvl4pPr>
            <a:lvl5pPr>
              <a:lnSpc>
                <a:spcPct val="90000"/>
              </a:lnSpc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K. Rustan M. Leino</a:t>
            </a:r>
          </a:p>
        </p:txBody>
      </p:sp>
    </p:spTree>
    <p:extLst>
      <p:ext uri="{BB962C8B-B14F-4D97-AF65-F5344CB8AC3E}">
        <p14:creationId xmlns:p14="http://schemas.microsoft.com/office/powerpoint/2010/main" val="178237016"/>
      </p:ext>
    </p:extLst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2D3E9E-A95C-48F2-B4BF-A71542E0BE9A}" type="datetimeFigureOut">
              <a:rPr lang="en-US" smtClean="0"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45898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504" y="767419"/>
            <a:ext cx="10780776" cy="3355848"/>
          </a:xfrm>
        </p:spPr>
        <p:txBody>
          <a:bodyPr anchor="b">
            <a:normAutofit/>
          </a:bodyPr>
          <a:lstStyle>
            <a:lvl1pPr>
              <a:lnSpc>
                <a:spcPct val="80000"/>
              </a:lnSpc>
              <a:defRPr sz="8800" b="0" baseline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204209"/>
            <a:ext cx="9226296" cy="1645920"/>
          </a:xfrm>
        </p:spPr>
        <p:txBody>
          <a:bodyPr anchor="t">
            <a:normAutofit/>
          </a:bodyPr>
          <a:lstStyle>
            <a:lvl1pPr marL="0" indent="0">
              <a:buNone/>
              <a:defRPr sz="32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29926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6656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11330" y="1998134"/>
            <a:ext cx="4663440" cy="376732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2952B5-7A2F-4CC8-B7CE-9234E21C2837}" type="datetimeFigureOut">
              <a:rPr lang="en-US" smtClean="0"/>
              <a:t>2/21/19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60712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40467"/>
            <a:ext cx="4663440" cy="723400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6656" y="2753084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07608" y="2038435"/>
            <a:ext cx="4663440" cy="722376"/>
          </a:xfrm>
        </p:spPr>
        <p:txBody>
          <a:bodyPr anchor="ctr">
            <a:normAutofit/>
          </a:bodyPr>
          <a:lstStyle>
            <a:lvl1pPr marL="0" indent="0">
              <a:buNone/>
              <a:defRPr sz="2200" b="0" cap="all" baseline="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07608" y="2750990"/>
            <a:ext cx="4663440" cy="32004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1DA07A-9201-4B4B-BAF2-015AFA30F520}" type="datetimeFigureOut">
              <a:rPr lang="en-US" smtClean="0"/>
              <a:t>2/21/19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22478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D7E00A-486F-4252-8B1D-E32645521F49}" type="datetimeFigureOut">
              <a:rPr lang="en-US" smtClean="0"/>
              <a:t>2/21/19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42175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DDF5F92-E675-4B36-9A60-69A962A68675}" type="datetimeFigureOut">
              <a:rPr lang="en-US" smtClean="0"/>
              <a:t>2/21/19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98622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0" y="0"/>
            <a:ext cx="457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8261404" y="542282"/>
            <a:ext cx="3383280" cy="1920240"/>
          </a:xfrm>
        </p:spPr>
        <p:txBody>
          <a:bodyPr anchor="b">
            <a:noAutofit/>
          </a:bodyPr>
          <a:lstStyle>
            <a:lvl1pPr>
              <a:lnSpc>
                <a:spcPct val="85000"/>
              </a:lnSpc>
              <a:defRPr sz="4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762000"/>
            <a:ext cx="6096000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275982" y="2511813"/>
            <a:ext cx="3398520" cy="3126987"/>
          </a:xfrm>
        </p:spPr>
        <p:txBody>
          <a:bodyPr>
            <a:normAutofit/>
          </a:bodyPr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120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8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6E2C9B-5FA2-460D-9BE7-B0812FC2A6FF}" type="datetimeFigureOut">
              <a:rPr lang="en-US" smtClean="0"/>
              <a:t>2/21/19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0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601085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9224" y="5418667"/>
            <a:ext cx="10780776" cy="613283"/>
          </a:xfrm>
        </p:spPr>
        <p:txBody>
          <a:bodyPr anchor="b">
            <a:normAutofit/>
          </a:bodyPr>
          <a:lstStyle>
            <a:lvl1pPr>
              <a:defRPr sz="32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2192000" cy="5330952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 algn="ctr">
              <a:spcBef>
                <a:spcPts val="800"/>
              </a:spcBef>
              <a:buNone/>
              <a:defRPr sz="32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656" y="5909735"/>
            <a:ext cx="9229344" cy="533400"/>
          </a:xfrm>
        </p:spPr>
        <p:txBody>
          <a:bodyPr>
            <a:normAutofit/>
          </a:bodyPr>
          <a:lstStyle>
            <a:lvl1pPr marL="0" indent="0">
              <a:lnSpc>
                <a:spcPct val="90000"/>
              </a:lnSpc>
              <a:buNone/>
              <a:defRPr sz="1400">
                <a:solidFill>
                  <a:srgbClr val="262626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8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>
                    <a:alpha val="25000"/>
                  </a:srgbClr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750357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57224" y="499533"/>
            <a:ext cx="10772775" cy="165819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011680"/>
            <a:ext cx="10753725" cy="37661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5800" y="6412447"/>
            <a:ext cx="41148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smtClean="0"/>
              <a:pPr/>
              <a:t>2/21/19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554697"/>
            <a:ext cx="5029200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50" cap="all" baseline="0">
                <a:solidFill>
                  <a:schemeClr val="tx1">
                    <a:alpha val="8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926" y="5876412"/>
            <a:ext cx="2926080" cy="1397039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300" b="0">
                <a:ln>
                  <a:noFill/>
                </a:ln>
                <a:solidFill>
                  <a:schemeClr val="accent1">
                    <a:alpha val="25000"/>
                  </a:schemeClr>
                </a:solidFill>
                <a:latin typeface="+mj-lt"/>
              </a:defRPr>
            </a:lvl1pPr>
          </a:lstStyle>
          <a:p>
            <a:fld id="{4FAB73BC-B049-4115-A692-8D63A059BFB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45633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  <p:sldLayoutId id="2147483876" r:id="rId12"/>
  </p:sldLayoutIdLst>
  <p:hf sldNum="0" hdr="0" ftr="0" dt="0"/>
  <p:txStyles>
    <p:titleStyle>
      <a:lvl1pPr algn="l" defTabSz="914400" rtl="0" eaLnBrk="1" latinLnBrk="0" hangingPunct="1">
        <a:lnSpc>
          <a:spcPct val="85000"/>
        </a:lnSpc>
        <a:spcBef>
          <a:spcPct val="0"/>
        </a:spcBef>
        <a:buNone/>
        <a:defRPr sz="5400" kern="1200" spc="-120" baseline="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85000"/>
        </a:lnSpc>
        <a:spcBef>
          <a:spcPts val="13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347472" indent="-3429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548640" indent="-54864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2000" i="1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822960" indent="-82296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097280" indent="-109728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2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4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16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1800000" indent="-228600" algn="l" defTabSz="914400" rtl="0" eaLnBrk="1" latinLnBrk="0" hangingPunct="1">
        <a:lnSpc>
          <a:spcPct val="85000"/>
        </a:lnSpc>
        <a:spcBef>
          <a:spcPts val="600"/>
        </a:spcBef>
        <a:buFont typeface="Arial" pitchFamily="34" charset="0"/>
        <a:buChar char=" 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03504" y="169955"/>
            <a:ext cx="10782300" cy="3254564"/>
          </a:xfrm>
        </p:spPr>
        <p:txBody>
          <a:bodyPr/>
          <a:lstStyle/>
          <a:p>
            <a:r>
              <a:rPr lang="en-US" sz="7200" b="1" dirty="0"/>
              <a:t>Auto-active verification</a:t>
            </a:r>
            <a:endParaRPr lang="en-US" sz="44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67512" y="4195483"/>
            <a:ext cx="10826496" cy="2501152"/>
          </a:xfrm>
        </p:spPr>
        <p:txBody>
          <a:bodyPr>
            <a:normAutofit/>
          </a:bodyPr>
          <a:lstStyle/>
          <a:p>
            <a:r>
              <a:rPr lang="en-US" dirty="0"/>
              <a:t>K. Rustan M. Leino</a:t>
            </a:r>
          </a:p>
          <a:p>
            <a:r>
              <a:rPr lang="en-US" sz="2800" i="1" dirty="0"/>
              <a:t>Senior Principal Engineer</a:t>
            </a:r>
            <a:br>
              <a:rPr lang="en-US" sz="2800" i="1" dirty="0"/>
            </a:br>
            <a:r>
              <a:rPr lang="en-US" sz="2800" i="1" dirty="0"/>
              <a:t>Automated Reasoning Group (ARG), Amazon Web Services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255224" y="6427113"/>
            <a:ext cx="593677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100" dirty="0">
                <a:solidFill>
                  <a:schemeClr val="bg1"/>
                </a:solidFill>
              </a:rPr>
              <a:t>Guest lecture in Emina </a:t>
            </a:r>
            <a:r>
              <a:rPr lang="en-US" sz="1100" dirty="0" err="1">
                <a:solidFill>
                  <a:schemeClr val="bg1"/>
                </a:solidFill>
              </a:rPr>
              <a:t>Torlak’s</a:t>
            </a:r>
            <a:r>
              <a:rPr lang="en-US" sz="1100" dirty="0">
                <a:solidFill>
                  <a:schemeClr val="bg1"/>
                </a:solidFill>
              </a:rPr>
              <a:t> CSE 507, Computer-Aided Reasoning for Software</a:t>
            </a:r>
            <a:br>
              <a:rPr lang="en-US" sz="1100" dirty="0">
                <a:solidFill>
                  <a:schemeClr val="bg1"/>
                </a:solidFill>
              </a:rPr>
            </a:br>
            <a:r>
              <a:rPr lang="en-US" sz="1100" dirty="0">
                <a:solidFill>
                  <a:schemeClr val="bg1"/>
                </a:solidFill>
              </a:rPr>
              <a:t>21 Feb 2019, UW, Seattle, WA, USA</a:t>
            </a:r>
          </a:p>
        </p:txBody>
      </p:sp>
    </p:spTree>
    <p:extLst>
      <p:ext uri="{BB962C8B-B14F-4D97-AF65-F5344CB8AC3E}">
        <p14:creationId xmlns:p14="http://schemas.microsoft.com/office/powerpoint/2010/main" val="112074233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2330"/>
            <a:ext cx="10772775" cy="1658198"/>
          </a:xfrm>
        </p:spPr>
        <p:txBody>
          <a:bodyPr/>
          <a:lstStyle/>
          <a:p>
            <a:r>
              <a:rPr lang="en-US" dirty="0"/>
              <a:t>Dafny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1395453"/>
            <a:ext cx="6432552" cy="5263764"/>
          </a:xfrm>
        </p:spPr>
        <p:txBody>
          <a:bodyPr>
            <a:normAutofit/>
          </a:bodyPr>
          <a:lstStyle/>
          <a:p>
            <a:r>
              <a:rPr lang="en-US" dirty="0"/>
              <a:t>Imperative programming</a:t>
            </a:r>
          </a:p>
          <a:p>
            <a:pPr lvl="1"/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if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while</a:t>
            </a:r>
            <a:r>
              <a:rPr lang="en-US" dirty="0"/>
              <a:t>, :=,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class</a:t>
            </a:r>
            <a:r>
              <a:rPr lang="en-US" dirty="0"/>
              <a:t>, …</a:t>
            </a:r>
          </a:p>
          <a:p>
            <a:r>
              <a:rPr lang="en-US" dirty="0"/>
              <a:t>Functional programming</a:t>
            </a:r>
          </a:p>
          <a:p>
            <a:pPr lvl="1"/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function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datatype</a:t>
            </a:r>
            <a:r>
              <a:rPr lang="en-US" dirty="0"/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codatatype</a:t>
            </a:r>
            <a:r>
              <a:rPr lang="en-US" dirty="0"/>
              <a:t>, …</a:t>
            </a:r>
          </a:p>
          <a:p>
            <a:r>
              <a:rPr lang="en-US" dirty="0"/>
              <a:t>Proof authoring</a:t>
            </a:r>
          </a:p>
          <a:p>
            <a:pPr lvl="1"/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lemma</a:t>
            </a:r>
            <a:r>
              <a:rPr lang="en-US" dirty="0"/>
              <a:t>, </a:t>
            </a:r>
            <a:r>
              <a:rPr lang="en-US" dirty="0" err="1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calc</a:t>
            </a:r>
            <a:r>
              <a:rPr lang="en-US" dirty="0"/>
              <a:t>, </a:t>
            </a: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refines</a:t>
            </a:r>
            <a:r>
              <a:rPr lang="en-US" dirty="0"/>
              <a:t>,</a:t>
            </a:r>
            <a:br>
              <a:rPr lang="en-US" dirty="0"/>
            </a:br>
            <a:r>
              <a:rPr lang="en-US" dirty="0">
                <a:solidFill>
                  <a:srgbClr val="0000FF"/>
                </a:solidFill>
                <a:highlight>
                  <a:srgbClr val="FFFFFF"/>
                </a:highlight>
                <a:latin typeface="Consolas" panose="020B0609020204030204" pitchFamily="49" charset="0"/>
              </a:rPr>
              <a:t>inductive predicate</a:t>
            </a:r>
            <a:r>
              <a:rPr lang="en-US" dirty="0"/>
              <a:t>, …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162" y="814498"/>
            <a:ext cx="5490411" cy="45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074886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763777"/>
            <a:ext cx="10291640" cy="1645920"/>
          </a:xfrm>
        </p:spPr>
        <p:txBody>
          <a:bodyPr>
            <a:normAutofit/>
          </a:bodyPr>
          <a:lstStyle/>
          <a:p>
            <a:r>
              <a:rPr lang="en-US" dirty="0"/>
              <a:t>Imperative programs: Queue implemented by a ring buffer</a:t>
            </a:r>
            <a:endParaRPr lang="en-US" sz="2800" dirty="0"/>
          </a:p>
        </p:txBody>
      </p:sp>
      <p:cxnSp>
        <p:nvCxnSpPr>
          <p:cNvPr id="5" name="Straight Connector 4"/>
          <p:cNvCxnSpPr/>
          <p:nvPr/>
        </p:nvCxnSpPr>
        <p:spPr>
          <a:xfrm>
            <a:off x="6864824" y="143301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Connector 5"/>
          <p:cNvCxnSpPr/>
          <p:nvPr/>
        </p:nvCxnSpPr>
        <p:spPr>
          <a:xfrm>
            <a:off x="9880978" y="143301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10959152" y="143301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/>
          <p:cNvCxnSpPr/>
          <p:nvPr/>
        </p:nvCxnSpPr>
        <p:spPr>
          <a:xfrm>
            <a:off x="4449170" y="143301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Rectangle 8"/>
          <p:cNvSpPr/>
          <p:nvPr/>
        </p:nvSpPr>
        <p:spPr>
          <a:xfrm>
            <a:off x="4435522" y="1555845"/>
            <a:ext cx="6537278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370999" y="1419361"/>
            <a:ext cx="117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data: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864824" y="1555845"/>
            <a:ext cx="3016154" cy="7642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4449170" y="971354"/>
            <a:ext cx="42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9826384" y="971353"/>
            <a:ext cx="9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</a:t>
            </a:r>
          </a:p>
        </p:txBody>
      </p:sp>
      <p:sp>
        <p:nvSpPr>
          <p:cNvPr id="20" name="Freeform 19"/>
          <p:cNvSpPr/>
          <p:nvPr/>
        </p:nvSpPr>
        <p:spPr>
          <a:xfrm>
            <a:off x="3757248" y="1909647"/>
            <a:ext cx="7925395" cy="1246005"/>
          </a:xfrm>
          <a:custGeom>
            <a:avLst/>
            <a:gdLst>
              <a:gd name="connsiteX0" fmla="*/ 7196936 w 7824894"/>
              <a:gd name="connsiteY0" fmla="*/ 78853 h 1310169"/>
              <a:gd name="connsiteX1" fmla="*/ 7824733 w 7824894"/>
              <a:gd name="connsiteY1" fmla="*/ 433695 h 1310169"/>
              <a:gd name="connsiteX2" fmla="*/ 7196936 w 7824894"/>
              <a:gd name="connsiteY2" fmla="*/ 965958 h 1310169"/>
              <a:gd name="connsiteX3" fmla="*/ 3894177 w 7824894"/>
              <a:gd name="connsiteY3" fmla="*/ 1307152 h 1310169"/>
              <a:gd name="connsiteX4" fmla="*/ 263873 w 7824894"/>
              <a:gd name="connsiteY4" fmla="*/ 774889 h 1310169"/>
              <a:gd name="connsiteX5" fmla="*/ 332112 w 7824894"/>
              <a:gd name="connsiteY5" fmla="*/ 106149 h 1310169"/>
              <a:gd name="connsiteX6" fmla="*/ 741545 w 7824894"/>
              <a:gd name="connsiteY6" fmla="*/ 10615 h 1310169"/>
              <a:gd name="connsiteX0" fmla="*/ 7246675 w 7874633"/>
              <a:gd name="connsiteY0" fmla="*/ 69530 h 1300846"/>
              <a:gd name="connsiteX1" fmla="*/ 7874472 w 7874633"/>
              <a:gd name="connsiteY1" fmla="*/ 424372 h 1300846"/>
              <a:gd name="connsiteX2" fmla="*/ 7246675 w 7874633"/>
              <a:gd name="connsiteY2" fmla="*/ 956635 h 1300846"/>
              <a:gd name="connsiteX3" fmla="*/ 3943916 w 7874633"/>
              <a:gd name="connsiteY3" fmla="*/ 1297829 h 1300846"/>
              <a:gd name="connsiteX4" fmla="*/ 313612 w 7874633"/>
              <a:gd name="connsiteY4" fmla="*/ 765566 h 1300846"/>
              <a:gd name="connsiteX5" fmla="*/ 245373 w 7874633"/>
              <a:gd name="connsiteY5" fmla="*/ 246952 h 1300846"/>
              <a:gd name="connsiteX6" fmla="*/ 791284 w 7874633"/>
              <a:gd name="connsiteY6" fmla="*/ 1292 h 1300846"/>
              <a:gd name="connsiteX0" fmla="*/ 7238139 w 7866097"/>
              <a:gd name="connsiteY0" fmla="*/ 15499 h 1246815"/>
              <a:gd name="connsiteX1" fmla="*/ 7865936 w 7866097"/>
              <a:gd name="connsiteY1" fmla="*/ 370341 h 1246815"/>
              <a:gd name="connsiteX2" fmla="*/ 7238139 w 7866097"/>
              <a:gd name="connsiteY2" fmla="*/ 902604 h 1246815"/>
              <a:gd name="connsiteX3" fmla="*/ 3935380 w 7866097"/>
              <a:gd name="connsiteY3" fmla="*/ 1243798 h 1246815"/>
              <a:gd name="connsiteX4" fmla="*/ 305076 w 7866097"/>
              <a:gd name="connsiteY4" fmla="*/ 711535 h 1246815"/>
              <a:gd name="connsiteX5" fmla="*/ 236837 w 7866097"/>
              <a:gd name="connsiteY5" fmla="*/ 192921 h 1246815"/>
              <a:gd name="connsiteX6" fmla="*/ 591680 w 7866097"/>
              <a:gd name="connsiteY6" fmla="*/ 1852 h 1246815"/>
              <a:gd name="connsiteX0" fmla="*/ 7284370 w 7912328"/>
              <a:gd name="connsiteY0" fmla="*/ 14866 h 1246182"/>
              <a:gd name="connsiteX1" fmla="*/ 7912167 w 7912328"/>
              <a:gd name="connsiteY1" fmla="*/ 369708 h 1246182"/>
              <a:gd name="connsiteX2" fmla="*/ 7284370 w 7912328"/>
              <a:gd name="connsiteY2" fmla="*/ 901971 h 1246182"/>
              <a:gd name="connsiteX3" fmla="*/ 3981611 w 7912328"/>
              <a:gd name="connsiteY3" fmla="*/ 1243165 h 1246182"/>
              <a:gd name="connsiteX4" fmla="*/ 351307 w 7912328"/>
              <a:gd name="connsiteY4" fmla="*/ 710902 h 1246182"/>
              <a:gd name="connsiteX5" fmla="*/ 173886 w 7912328"/>
              <a:gd name="connsiteY5" fmla="*/ 246880 h 1246182"/>
              <a:gd name="connsiteX6" fmla="*/ 637911 w 7912328"/>
              <a:gd name="connsiteY6" fmla="*/ 1219 h 1246182"/>
              <a:gd name="connsiteX0" fmla="*/ 7297437 w 7925395"/>
              <a:gd name="connsiteY0" fmla="*/ 14689 h 1246005"/>
              <a:gd name="connsiteX1" fmla="*/ 7925234 w 7925395"/>
              <a:gd name="connsiteY1" fmla="*/ 369531 h 1246005"/>
              <a:gd name="connsiteX2" fmla="*/ 7297437 w 7925395"/>
              <a:gd name="connsiteY2" fmla="*/ 901794 h 1246005"/>
              <a:gd name="connsiteX3" fmla="*/ 3994678 w 7925395"/>
              <a:gd name="connsiteY3" fmla="*/ 1242988 h 1246005"/>
              <a:gd name="connsiteX4" fmla="*/ 364374 w 7925395"/>
              <a:gd name="connsiteY4" fmla="*/ 710725 h 1246005"/>
              <a:gd name="connsiteX5" fmla="*/ 186953 w 7925395"/>
              <a:gd name="connsiteY5" fmla="*/ 246703 h 1246005"/>
              <a:gd name="connsiteX6" fmla="*/ 650978 w 7925395"/>
              <a:gd name="connsiteY6" fmla="*/ 1042 h 124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5395" h="1246005">
                <a:moveTo>
                  <a:pt x="7297437" y="14689"/>
                </a:moveTo>
                <a:cubicBezTo>
                  <a:pt x="7611335" y="118184"/>
                  <a:pt x="7925234" y="221680"/>
                  <a:pt x="7925234" y="369531"/>
                </a:cubicBezTo>
                <a:cubicBezTo>
                  <a:pt x="7925234" y="517382"/>
                  <a:pt x="7952530" y="756218"/>
                  <a:pt x="7297437" y="901794"/>
                </a:cubicBezTo>
                <a:cubicBezTo>
                  <a:pt x="6642344" y="1047370"/>
                  <a:pt x="5150189" y="1274833"/>
                  <a:pt x="3994678" y="1242988"/>
                </a:cubicBezTo>
                <a:cubicBezTo>
                  <a:pt x="2839167" y="1211143"/>
                  <a:pt x="998995" y="876773"/>
                  <a:pt x="364374" y="710725"/>
                </a:cubicBezTo>
                <a:cubicBezTo>
                  <a:pt x="-270247" y="544678"/>
                  <a:pt x="98243" y="337688"/>
                  <a:pt x="186953" y="246703"/>
                </a:cubicBezTo>
                <a:cubicBezTo>
                  <a:pt x="275663" y="155718"/>
                  <a:pt x="486067" y="-14881"/>
                  <a:pt x="650978" y="104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Arrow Connector 21"/>
          <p:cNvCxnSpPr>
            <a:stCxn id="9" idx="1"/>
          </p:cNvCxnSpPr>
          <p:nvPr/>
        </p:nvCxnSpPr>
        <p:spPr>
          <a:xfrm>
            <a:off x="4435522" y="1937982"/>
            <a:ext cx="24293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20" idx="6"/>
          </p:cNvCxnSpPr>
          <p:nvPr/>
        </p:nvCxnSpPr>
        <p:spPr>
          <a:xfrm flipV="1">
            <a:off x="4408226" y="1909647"/>
            <a:ext cx="2456598" cy="1042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endCxn id="20" idx="0"/>
          </p:cNvCxnSpPr>
          <p:nvPr/>
        </p:nvCxnSpPr>
        <p:spPr>
          <a:xfrm>
            <a:off x="9976513" y="1909647"/>
            <a:ext cx="1078172" cy="1468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/>
          <p:cNvSpPr txBox="1"/>
          <p:nvPr/>
        </p:nvSpPr>
        <p:spPr>
          <a:xfrm>
            <a:off x="6785312" y="484744"/>
            <a:ext cx="410797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(start + count) % </a:t>
            </a:r>
            <a:r>
              <a:rPr lang="en-US" sz="2400" dirty="0" err="1"/>
              <a:t>data.Length</a:t>
            </a:r>
            <a:endParaRPr lang="en-US" sz="2400" dirty="0"/>
          </a:p>
        </p:txBody>
      </p:sp>
      <p:sp>
        <p:nvSpPr>
          <p:cNvPr id="37" name="TextBox 36"/>
          <p:cNvSpPr txBox="1"/>
          <p:nvPr/>
        </p:nvSpPr>
        <p:spPr>
          <a:xfrm>
            <a:off x="5964072" y="3411937"/>
            <a:ext cx="605960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/>
              <a:t>Enqueue</a:t>
            </a:r>
            <a:r>
              <a:rPr lang="en-US" sz="2400" dirty="0"/>
              <a:t> at (start + count) % </a:t>
            </a:r>
            <a:r>
              <a:rPr lang="en-US" sz="2400" dirty="0" err="1"/>
              <a:t>data.Length</a:t>
            </a:r>
            <a:endParaRPr lang="en-US" sz="2400" dirty="0"/>
          </a:p>
          <a:p>
            <a:r>
              <a:rPr lang="en-US" sz="2400" dirty="0" err="1"/>
              <a:t>Dequeue</a:t>
            </a:r>
            <a:r>
              <a:rPr lang="en-US" sz="2400" dirty="0"/>
              <a:t> at start</a:t>
            </a:r>
          </a:p>
        </p:txBody>
      </p:sp>
      <p:cxnSp>
        <p:nvCxnSpPr>
          <p:cNvPr id="13" name="Straight Connector 12"/>
          <p:cNvCxnSpPr/>
          <p:nvPr/>
        </p:nvCxnSpPr>
        <p:spPr>
          <a:xfrm flipV="1">
            <a:off x="6864824" y="946409"/>
            <a:ext cx="0" cy="436914"/>
          </a:xfrm>
          <a:prstGeom prst="line">
            <a:avLst/>
          </a:prstGeom>
          <a:ln w="28575">
            <a:solidFill>
              <a:schemeClr val="tx1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65281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/>
          <p:nvPr/>
        </p:nvCxnSpPr>
        <p:spPr>
          <a:xfrm>
            <a:off x="7420335" y="1462833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910353" y="1462833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896705" y="1585659"/>
            <a:ext cx="6537278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21023" y="1449175"/>
            <a:ext cx="117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data: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70597" y="1001168"/>
            <a:ext cx="42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47811" y="1001167"/>
            <a:ext cx="9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</a:t>
            </a:r>
          </a:p>
        </p:txBody>
      </p:sp>
      <p:sp>
        <p:nvSpPr>
          <p:cNvPr id="11" name="Freeform 10"/>
          <p:cNvSpPr/>
          <p:nvPr/>
        </p:nvSpPr>
        <p:spPr>
          <a:xfrm>
            <a:off x="218431" y="1939461"/>
            <a:ext cx="7925395" cy="1246005"/>
          </a:xfrm>
          <a:custGeom>
            <a:avLst/>
            <a:gdLst>
              <a:gd name="connsiteX0" fmla="*/ 7196936 w 7824894"/>
              <a:gd name="connsiteY0" fmla="*/ 78853 h 1310169"/>
              <a:gd name="connsiteX1" fmla="*/ 7824733 w 7824894"/>
              <a:gd name="connsiteY1" fmla="*/ 433695 h 1310169"/>
              <a:gd name="connsiteX2" fmla="*/ 7196936 w 7824894"/>
              <a:gd name="connsiteY2" fmla="*/ 965958 h 1310169"/>
              <a:gd name="connsiteX3" fmla="*/ 3894177 w 7824894"/>
              <a:gd name="connsiteY3" fmla="*/ 1307152 h 1310169"/>
              <a:gd name="connsiteX4" fmla="*/ 263873 w 7824894"/>
              <a:gd name="connsiteY4" fmla="*/ 774889 h 1310169"/>
              <a:gd name="connsiteX5" fmla="*/ 332112 w 7824894"/>
              <a:gd name="connsiteY5" fmla="*/ 106149 h 1310169"/>
              <a:gd name="connsiteX6" fmla="*/ 741545 w 7824894"/>
              <a:gd name="connsiteY6" fmla="*/ 10615 h 1310169"/>
              <a:gd name="connsiteX0" fmla="*/ 7246675 w 7874633"/>
              <a:gd name="connsiteY0" fmla="*/ 69530 h 1300846"/>
              <a:gd name="connsiteX1" fmla="*/ 7874472 w 7874633"/>
              <a:gd name="connsiteY1" fmla="*/ 424372 h 1300846"/>
              <a:gd name="connsiteX2" fmla="*/ 7246675 w 7874633"/>
              <a:gd name="connsiteY2" fmla="*/ 956635 h 1300846"/>
              <a:gd name="connsiteX3" fmla="*/ 3943916 w 7874633"/>
              <a:gd name="connsiteY3" fmla="*/ 1297829 h 1300846"/>
              <a:gd name="connsiteX4" fmla="*/ 313612 w 7874633"/>
              <a:gd name="connsiteY4" fmla="*/ 765566 h 1300846"/>
              <a:gd name="connsiteX5" fmla="*/ 245373 w 7874633"/>
              <a:gd name="connsiteY5" fmla="*/ 246952 h 1300846"/>
              <a:gd name="connsiteX6" fmla="*/ 791284 w 7874633"/>
              <a:gd name="connsiteY6" fmla="*/ 1292 h 1300846"/>
              <a:gd name="connsiteX0" fmla="*/ 7238139 w 7866097"/>
              <a:gd name="connsiteY0" fmla="*/ 15499 h 1246815"/>
              <a:gd name="connsiteX1" fmla="*/ 7865936 w 7866097"/>
              <a:gd name="connsiteY1" fmla="*/ 370341 h 1246815"/>
              <a:gd name="connsiteX2" fmla="*/ 7238139 w 7866097"/>
              <a:gd name="connsiteY2" fmla="*/ 902604 h 1246815"/>
              <a:gd name="connsiteX3" fmla="*/ 3935380 w 7866097"/>
              <a:gd name="connsiteY3" fmla="*/ 1243798 h 1246815"/>
              <a:gd name="connsiteX4" fmla="*/ 305076 w 7866097"/>
              <a:gd name="connsiteY4" fmla="*/ 711535 h 1246815"/>
              <a:gd name="connsiteX5" fmla="*/ 236837 w 7866097"/>
              <a:gd name="connsiteY5" fmla="*/ 192921 h 1246815"/>
              <a:gd name="connsiteX6" fmla="*/ 591680 w 7866097"/>
              <a:gd name="connsiteY6" fmla="*/ 1852 h 1246815"/>
              <a:gd name="connsiteX0" fmla="*/ 7284370 w 7912328"/>
              <a:gd name="connsiteY0" fmla="*/ 14866 h 1246182"/>
              <a:gd name="connsiteX1" fmla="*/ 7912167 w 7912328"/>
              <a:gd name="connsiteY1" fmla="*/ 369708 h 1246182"/>
              <a:gd name="connsiteX2" fmla="*/ 7284370 w 7912328"/>
              <a:gd name="connsiteY2" fmla="*/ 901971 h 1246182"/>
              <a:gd name="connsiteX3" fmla="*/ 3981611 w 7912328"/>
              <a:gd name="connsiteY3" fmla="*/ 1243165 h 1246182"/>
              <a:gd name="connsiteX4" fmla="*/ 351307 w 7912328"/>
              <a:gd name="connsiteY4" fmla="*/ 710902 h 1246182"/>
              <a:gd name="connsiteX5" fmla="*/ 173886 w 7912328"/>
              <a:gd name="connsiteY5" fmla="*/ 246880 h 1246182"/>
              <a:gd name="connsiteX6" fmla="*/ 637911 w 7912328"/>
              <a:gd name="connsiteY6" fmla="*/ 1219 h 1246182"/>
              <a:gd name="connsiteX0" fmla="*/ 7297437 w 7925395"/>
              <a:gd name="connsiteY0" fmla="*/ 14689 h 1246005"/>
              <a:gd name="connsiteX1" fmla="*/ 7925234 w 7925395"/>
              <a:gd name="connsiteY1" fmla="*/ 369531 h 1246005"/>
              <a:gd name="connsiteX2" fmla="*/ 7297437 w 7925395"/>
              <a:gd name="connsiteY2" fmla="*/ 901794 h 1246005"/>
              <a:gd name="connsiteX3" fmla="*/ 3994678 w 7925395"/>
              <a:gd name="connsiteY3" fmla="*/ 1242988 h 1246005"/>
              <a:gd name="connsiteX4" fmla="*/ 364374 w 7925395"/>
              <a:gd name="connsiteY4" fmla="*/ 710725 h 1246005"/>
              <a:gd name="connsiteX5" fmla="*/ 186953 w 7925395"/>
              <a:gd name="connsiteY5" fmla="*/ 246703 h 1246005"/>
              <a:gd name="connsiteX6" fmla="*/ 650978 w 7925395"/>
              <a:gd name="connsiteY6" fmla="*/ 1042 h 124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5395" h="1246005">
                <a:moveTo>
                  <a:pt x="7297437" y="14689"/>
                </a:moveTo>
                <a:cubicBezTo>
                  <a:pt x="7611335" y="118184"/>
                  <a:pt x="7925234" y="221680"/>
                  <a:pt x="7925234" y="369531"/>
                </a:cubicBezTo>
                <a:cubicBezTo>
                  <a:pt x="7925234" y="517382"/>
                  <a:pt x="7952530" y="756218"/>
                  <a:pt x="7297437" y="901794"/>
                </a:cubicBezTo>
                <a:cubicBezTo>
                  <a:pt x="6642344" y="1047370"/>
                  <a:pt x="5150189" y="1274833"/>
                  <a:pt x="3994678" y="1242988"/>
                </a:cubicBezTo>
                <a:cubicBezTo>
                  <a:pt x="2839167" y="1211143"/>
                  <a:pt x="998995" y="876773"/>
                  <a:pt x="364374" y="710725"/>
                </a:cubicBezTo>
                <a:cubicBezTo>
                  <a:pt x="-270247" y="544678"/>
                  <a:pt x="98243" y="337688"/>
                  <a:pt x="186953" y="246703"/>
                </a:cubicBezTo>
                <a:cubicBezTo>
                  <a:pt x="275663" y="155718"/>
                  <a:pt x="486067" y="-14881"/>
                  <a:pt x="650978" y="104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2" name="Straight Arrow Connector 11"/>
          <p:cNvCxnSpPr>
            <a:stCxn id="6" idx="1"/>
          </p:cNvCxnSpPr>
          <p:nvPr/>
        </p:nvCxnSpPr>
        <p:spPr>
          <a:xfrm>
            <a:off x="896705" y="1967796"/>
            <a:ext cx="24293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>
            <a:stCxn id="11" idx="6"/>
          </p:cNvCxnSpPr>
          <p:nvPr/>
        </p:nvCxnSpPr>
        <p:spPr>
          <a:xfrm>
            <a:off x="869409" y="1940503"/>
            <a:ext cx="5459103" cy="0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endCxn id="11" idx="0"/>
          </p:cNvCxnSpPr>
          <p:nvPr/>
        </p:nvCxnSpPr>
        <p:spPr>
          <a:xfrm>
            <a:off x="6437696" y="1939461"/>
            <a:ext cx="1078172" cy="1468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6354916" y="439487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1343762" y="439487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937649" y="439487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20"/>
          <p:cNvSpPr/>
          <p:nvPr/>
        </p:nvSpPr>
        <p:spPr>
          <a:xfrm>
            <a:off x="924001" y="4517705"/>
            <a:ext cx="10416550" cy="76427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319" y="4381221"/>
            <a:ext cx="117370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d:</a:t>
            </a:r>
          </a:p>
        </p:txBody>
      </p:sp>
      <p:sp>
        <p:nvSpPr>
          <p:cNvPr id="23" name="Rectangle 22"/>
          <p:cNvSpPr/>
          <p:nvPr/>
        </p:nvSpPr>
        <p:spPr>
          <a:xfrm>
            <a:off x="6342161" y="4517705"/>
            <a:ext cx="3913488" cy="764274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937649" y="3933214"/>
            <a:ext cx="42307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0</a:t>
            </a:r>
          </a:p>
        </p:txBody>
      </p:sp>
      <p:sp>
        <p:nvSpPr>
          <p:cNvPr id="26" name="Freeform 25"/>
          <p:cNvSpPr/>
          <p:nvPr/>
        </p:nvSpPr>
        <p:spPr>
          <a:xfrm>
            <a:off x="245727" y="4871507"/>
            <a:ext cx="11889953" cy="1246005"/>
          </a:xfrm>
          <a:custGeom>
            <a:avLst/>
            <a:gdLst>
              <a:gd name="connsiteX0" fmla="*/ 7196936 w 7824894"/>
              <a:gd name="connsiteY0" fmla="*/ 78853 h 1310169"/>
              <a:gd name="connsiteX1" fmla="*/ 7824733 w 7824894"/>
              <a:gd name="connsiteY1" fmla="*/ 433695 h 1310169"/>
              <a:gd name="connsiteX2" fmla="*/ 7196936 w 7824894"/>
              <a:gd name="connsiteY2" fmla="*/ 965958 h 1310169"/>
              <a:gd name="connsiteX3" fmla="*/ 3894177 w 7824894"/>
              <a:gd name="connsiteY3" fmla="*/ 1307152 h 1310169"/>
              <a:gd name="connsiteX4" fmla="*/ 263873 w 7824894"/>
              <a:gd name="connsiteY4" fmla="*/ 774889 h 1310169"/>
              <a:gd name="connsiteX5" fmla="*/ 332112 w 7824894"/>
              <a:gd name="connsiteY5" fmla="*/ 106149 h 1310169"/>
              <a:gd name="connsiteX6" fmla="*/ 741545 w 7824894"/>
              <a:gd name="connsiteY6" fmla="*/ 10615 h 1310169"/>
              <a:gd name="connsiteX0" fmla="*/ 7246675 w 7874633"/>
              <a:gd name="connsiteY0" fmla="*/ 69530 h 1300846"/>
              <a:gd name="connsiteX1" fmla="*/ 7874472 w 7874633"/>
              <a:gd name="connsiteY1" fmla="*/ 424372 h 1300846"/>
              <a:gd name="connsiteX2" fmla="*/ 7246675 w 7874633"/>
              <a:gd name="connsiteY2" fmla="*/ 956635 h 1300846"/>
              <a:gd name="connsiteX3" fmla="*/ 3943916 w 7874633"/>
              <a:gd name="connsiteY3" fmla="*/ 1297829 h 1300846"/>
              <a:gd name="connsiteX4" fmla="*/ 313612 w 7874633"/>
              <a:gd name="connsiteY4" fmla="*/ 765566 h 1300846"/>
              <a:gd name="connsiteX5" fmla="*/ 245373 w 7874633"/>
              <a:gd name="connsiteY5" fmla="*/ 246952 h 1300846"/>
              <a:gd name="connsiteX6" fmla="*/ 791284 w 7874633"/>
              <a:gd name="connsiteY6" fmla="*/ 1292 h 1300846"/>
              <a:gd name="connsiteX0" fmla="*/ 7238139 w 7866097"/>
              <a:gd name="connsiteY0" fmla="*/ 15499 h 1246815"/>
              <a:gd name="connsiteX1" fmla="*/ 7865936 w 7866097"/>
              <a:gd name="connsiteY1" fmla="*/ 370341 h 1246815"/>
              <a:gd name="connsiteX2" fmla="*/ 7238139 w 7866097"/>
              <a:gd name="connsiteY2" fmla="*/ 902604 h 1246815"/>
              <a:gd name="connsiteX3" fmla="*/ 3935380 w 7866097"/>
              <a:gd name="connsiteY3" fmla="*/ 1243798 h 1246815"/>
              <a:gd name="connsiteX4" fmla="*/ 305076 w 7866097"/>
              <a:gd name="connsiteY4" fmla="*/ 711535 h 1246815"/>
              <a:gd name="connsiteX5" fmla="*/ 236837 w 7866097"/>
              <a:gd name="connsiteY5" fmla="*/ 192921 h 1246815"/>
              <a:gd name="connsiteX6" fmla="*/ 591680 w 7866097"/>
              <a:gd name="connsiteY6" fmla="*/ 1852 h 1246815"/>
              <a:gd name="connsiteX0" fmla="*/ 7284370 w 7912328"/>
              <a:gd name="connsiteY0" fmla="*/ 14866 h 1246182"/>
              <a:gd name="connsiteX1" fmla="*/ 7912167 w 7912328"/>
              <a:gd name="connsiteY1" fmla="*/ 369708 h 1246182"/>
              <a:gd name="connsiteX2" fmla="*/ 7284370 w 7912328"/>
              <a:gd name="connsiteY2" fmla="*/ 901971 h 1246182"/>
              <a:gd name="connsiteX3" fmla="*/ 3981611 w 7912328"/>
              <a:gd name="connsiteY3" fmla="*/ 1243165 h 1246182"/>
              <a:gd name="connsiteX4" fmla="*/ 351307 w 7912328"/>
              <a:gd name="connsiteY4" fmla="*/ 710902 h 1246182"/>
              <a:gd name="connsiteX5" fmla="*/ 173886 w 7912328"/>
              <a:gd name="connsiteY5" fmla="*/ 246880 h 1246182"/>
              <a:gd name="connsiteX6" fmla="*/ 637911 w 7912328"/>
              <a:gd name="connsiteY6" fmla="*/ 1219 h 1246182"/>
              <a:gd name="connsiteX0" fmla="*/ 7297437 w 7925395"/>
              <a:gd name="connsiteY0" fmla="*/ 14689 h 1246005"/>
              <a:gd name="connsiteX1" fmla="*/ 7925234 w 7925395"/>
              <a:gd name="connsiteY1" fmla="*/ 369531 h 1246005"/>
              <a:gd name="connsiteX2" fmla="*/ 7297437 w 7925395"/>
              <a:gd name="connsiteY2" fmla="*/ 901794 h 1246005"/>
              <a:gd name="connsiteX3" fmla="*/ 3994678 w 7925395"/>
              <a:gd name="connsiteY3" fmla="*/ 1242988 h 1246005"/>
              <a:gd name="connsiteX4" fmla="*/ 364374 w 7925395"/>
              <a:gd name="connsiteY4" fmla="*/ 710725 h 1246005"/>
              <a:gd name="connsiteX5" fmla="*/ 186953 w 7925395"/>
              <a:gd name="connsiteY5" fmla="*/ 246703 h 1246005"/>
              <a:gd name="connsiteX6" fmla="*/ 650978 w 7925395"/>
              <a:gd name="connsiteY6" fmla="*/ 1042 h 1246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7925395" h="1246005">
                <a:moveTo>
                  <a:pt x="7297437" y="14689"/>
                </a:moveTo>
                <a:cubicBezTo>
                  <a:pt x="7611335" y="118184"/>
                  <a:pt x="7925234" y="221680"/>
                  <a:pt x="7925234" y="369531"/>
                </a:cubicBezTo>
                <a:cubicBezTo>
                  <a:pt x="7925234" y="517382"/>
                  <a:pt x="7952530" y="756218"/>
                  <a:pt x="7297437" y="901794"/>
                </a:cubicBezTo>
                <a:cubicBezTo>
                  <a:pt x="6642344" y="1047370"/>
                  <a:pt x="5150189" y="1274833"/>
                  <a:pt x="3994678" y="1242988"/>
                </a:cubicBezTo>
                <a:cubicBezTo>
                  <a:pt x="2839167" y="1211143"/>
                  <a:pt x="998995" y="876773"/>
                  <a:pt x="364374" y="710725"/>
                </a:cubicBezTo>
                <a:cubicBezTo>
                  <a:pt x="-270247" y="544678"/>
                  <a:pt x="98243" y="337688"/>
                  <a:pt x="186953" y="246703"/>
                </a:cubicBezTo>
                <a:cubicBezTo>
                  <a:pt x="275663" y="155718"/>
                  <a:pt x="486067" y="-14881"/>
                  <a:pt x="650978" y="1042"/>
                </a:cubicBezTo>
              </a:path>
            </a:pathLst>
          </a:custGeom>
          <a:noFill/>
          <a:ln w="38100">
            <a:solidFill>
              <a:schemeClr val="tx2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Arrow Connector 26"/>
          <p:cNvCxnSpPr>
            <a:stCxn id="21" idx="1"/>
          </p:cNvCxnSpPr>
          <p:nvPr/>
        </p:nvCxnSpPr>
        <p:spPr>
          <a:xfrm>
            <a:off x="924001" y="4899842"/>
            <a:ext cx="2429302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26" idx="6"/>
            <a:endCxn id="23" idx="1"/>
          </p:cNvCxnSpPr>
          <p:nvPr/>
        </p:nvCxnSpPr>
        <p:spPr>
          <a:xfrm>
            <a:off x="1222347" y="4872549"/>
            <a:ext cx="5119814" cy="27293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10281607" y="4871507"/>
            <a:ext cx="1078172" cy="14689"/>
          </a:xfrm>
          <a:prstGeom prst="straightConnector1">
            <a:avLst/>
          </a:prstGeom>
          <a:ln w="38100">
            <a:solidFill>
              <a:schemeClr val="tx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" name="Straight Connector 2"/>
          <p:cNvCxnSpPr/>
          <p:nvPr/>
        </p:nvCxnSpPr>
        <p:spPr>
          <a:xfrm>
            <a:off x="6342161" y="1462833"/>
            <a:ext cx="0" cy="887100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Down Arrow 39"/>
          <p:cNvSpPr/>
          <p:nvPr/>
        </p:nvSpPr>
        <p:spPr>
          <a:xfrm>
            <a:off x="2683565" y="2104280"/>
            <a:ext cx="968903" cy="2631785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Down Arrow 40"/>
          <p:cNvSpPr/>
          <p:nvPr/>
        </p:nvSpPr>
        <p:spPr>
          <a:xfrm rot="18506551">
            <a:off x="8263231" y="1005121"/>
            <a:ext cx="932701" cy="4664639"/>
          </a:xfrm>
          <a:prstGeom prst="downArrow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0265588" y="4394879"/>
            <a:ext cx="0" cy="122826"/>
          </a:xfrm>
          <a:prstGeom prst="line">
            <a:avLst/>
          </a:prstGeom>
          <a:ln w="3810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10210994" y="3704616"/>
            <a:ext cx="9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start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161607"/>
            <a:ext cx="10772775" cy="1054235"/>
          </a:xfrm>
        </p:spPr>
        <p:txBody>
          <a:bodyPr/>
          <a:lstStyle/>
          <a:p>
            <a:r>
              <a:rPr lang="en-US" dirty="0"/>
              <a:t>Copying into the new array</a:t>
            </a:r>
          </a:p>
        </p:txBody>
      </p:sp>
      <p:sp>
        <p:nvSpPr>
          <p:cNvPr id="16" name="Left Brace 15"/>
          <p:cNvSpPr/>
          <p:nvPr/>
        </p:nvSpPr>
        <p:spPr>
          <a:xfrm rot="5400000">
            <a:off x="8048564" y="2125719"/>
            <a:ext cx="534826" cy="3899222"/>
          </a:xfrm>
          <a:prstGeom prst="lef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TextBox 33"/>
          <p:cNvSpPr txBox="1"/>
          <p:nvPr/>
        </p:nvSpPr>
        <p:spPr>
          <a:xfrm>
            <a:off x="7497666" y="3509087"/>
            <a:ext cx="9007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more</a:t>
            </a:r>
          </a:p>
        </p:txBody>
      </p:sp>
    </p:spTree>
    <p:extLst>
      <p:ext uri="{BB962C8B-B14F-4D97-AF65-F5344CB8AC3E}">
        <p14:creationId xmlns:p14="http://schemas.microsoft.com/office/powerpoint/2010/main" val="317825355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763777"/>
            <a:ext cx="10291640" cy="1645920"/>
          </a:xfrm>
        </p:spPr>
        <p:txBody>
          <a:bodyPr>
            <a:normAutofit/>
          </a:bodyPr>
          <a:lstStyle/>
          <a:p>
            <a:r>
              <a:rPr lang="en-US" dirty="0"/>
              <a:t>Lemmas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615113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 rot="21242226">
            <a:off x="2733812" y="1214311"/>
            <a:ext cx="2920926" cy="2253079"/>
            <a:chOff x="792644" y="882444"/>
            <a:chExt cx="2920926" cy="2253079"/>
          </a:xfrm>
        </p:grpSpPr>
        <p:sp>
          <p:nvSpPr>
            <p:cNvPr id="22" name="Rounded Rectangle 21"/>
            <p:cNvSpPr/>
            <p:nvPr/>
          </p:nvSpPr>
          <p:spPr bwMode="auto">
            <a:xfrm>
              <a:off x="792644" y="882444"/>
              <a:ext cx="2920926" cy="225307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29" y="990600"/>
              <a:ext cx="2667000" cy="2017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5" name="TextBox 4"/>
            <p:cNvSpPr txBox="1"/>
            <p:nvPr/>
          </p:nvSpPr>
          <p:spPr>
            <a:xfrm>
              <a:off x="1676628" y="1752600"/>
              <a:ext cx="114853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70C0"/>
                  </a:solidFill>
                </a:rPr>
                <a:t>Java</a:t>
              </a:r>
            </a:p>
          </p:txBody>
        </p:sp>
      </p:grpSp>
      <p:pic>
        <p:nvPicPr>
          <p:cNvPr id="1027" name="Picture 3" descr="C:\Users\leino\AppData\Local\Microsoft\Windows\Temporary Internet Files\Content.IE5\5RQU3JRZ\MC900433834[1]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494" y="5267519"/>
            <a:ext cx="1828572" cy="18285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>
            <a:stCxn id="22" idx="2"/>
          </p:cNvCxnSpPr>
          <p:nvPr/>
        </p:nvCxnSpPr>
        <p:spPr>
          <a:xfrm>
            <a:off x="4311306" y="3461294"/>
            <a:ext cx="830491" cy="2585572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0" name="Rounded Rectangle 9"/>
          <p:cNvSpPr/>
          <p:nvPr/>
        </p:nvSpPr>
        <p:spPr bwMode="auto">
          <a:xfrm>
            <a:off x="7136461" y="5183817"/>
            <a:ext cx="2514600" cy="1302332"/>
          </a:xfrm>
          <a:prstGeom prst="roundRect">
            <a:avLst/>
          </a:prstGeom>
          <a:ln>
            <a:headEnd type="none" w="med" len="med"/>
            <a:tailEnd type="none" w="med" len="med"/>
          </a:ln>
          <a:scene3d>
            <a:camera prst="isometricOffAxis2Top">
              <a:rot lat="19038235" lon="20541151" rev="21172605"/>
            </a:camera>
            <a:lightRig rig="flood" dir="t"/>
          </a:scene3d>
          <a:sp3d contourW="1000" prstMaterial="flat">
            <a:bevelT w="95250" h="482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 solver</a:t>
            </a:r>
          </a:p>
        </p:txBody>
      </p:sp>
      <p:cxnSp>
        <p:nvCxnSpPr>
          <p:cNvPr id="16" name="Straight Arrow Connector 15"/>
          <p:cNvCxnSpPr>
            <a:stCxn id="28" idx="2"/>
          </p:cNvCxnSpPr>
          <p:nvPr/>
        </p:nvCxnSpPr>
        <p:spPr>
          <a:xfrm>
            <a:off x="7999091" y="3352893"/>
            <a:ext cx="394670" cy="221897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17" name="Flowchart: Document 16"/>
          <p:cNvSpPr/>
          <p:nvPr/>
        </p:nvSpPr>
        <p:spPr bwMode="auto">
          <a:xfrm>
            <a:off x="2158000" y="3994014"/>
            <a:ext cx="2615266" cy="121920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Intermediate representation</a:t>
            </a:r>
          </a:p>
        </p:txBody>
      </p:sp>
      <p:sp>
        <p:nvSpPr>
          <p:cNvPr id="20" name="Flowchart: Document 19"/>
          <p:cNvSpPr/>
          <p:nvPr/>
        </p:nvSpPr>
        <p:spPr bwMode="auto">
          <a:xfrm>
            <a:off x="8126066" y="3888417"/>
            <a:ext cx="2615266" cy="1295400"/>
          </a:xfrm>
          <a:prstGeom prst="flowChartDocumen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Intermediate verification language</a:t>
            </a:r>
          </a:p>
        </p:txBody>
      </p:sp>
      <p:sp>
        <p:nvSpPr>
          <p:cNvPr id="21" name="TextBox 20"/>
          <p:cNvSpPr txBox="1"/>
          <p:nvPr/>
        </p:nvSpPr>
        <p:spPr>
          <a:xfrm rot="4176574">
            <a:off x="3868507" y="4532306"/>
            <a:ext cx="282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Compiler</a:t>
            </a:r>
          </a:p>
        </p:txBody>
      </p:sp>
      <p:sp>
        <p:nvSpPr>
          <p:cNvPr id="24" name="TextBox 23"/>
          <p:cNvSpPr txBox="1"/>
          <p:nvPr/>
        </p:nvSpPr>
        <p:spPr>
          <a:xfrm rot="4806036">
            <a:off x="6450828" y="4732824"/>
            <a:ext cx="28281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Verifier</a:t>
            </a:r>
          </a:p>
        </p:txBody>
      </p:sp>
      <p:grpSp>
        <p:nvGrpSpPr>
          <p:cNvPr id="27" name="Group 26"/>
          <p:cNvGrpSpPr/>
          <p:nvPr/>
        </p:nvGrpSpPr>
        <p:grpSpPr>
          <a:xfrm rot="717108">
            <a:off x="6771922" y="1124236"/>
            <a:ext cx="2920926" cy="2253079"/>
            <a:chOff x="792644" y="882444"/>
            <a:chExt cx="2920926" cy="2253079"/>
          </a:xfrm>
        </p:grpSpPr>
        <p:sp>
          <p:nvSpPr>
            <p:cNvPr id="28" name="Rounded Rectangle 27"/>
            <p:cNvSpPr/>
            <p:nvPr/>
          </p:nvSpPr>
          <p:spPr bwMode="auto">
            <a:xfrm>
              <a:off x="792644" y="882444"/>
              <a:ext cx="2920926" cy="2253079"/>
            </a:xfrm>
            <a:prstGeom prst="roundRect">
              <a:avLst/>
            </a:prstGeom>
            <a:ln>
              <a:headEnd type="none" w="med" len="med"/>
              <a:tailEnd type="none" w="med" len="med"/>
            </a:ln>
          </p:spPr>
          <p:style>
            <a:lnRef idx="0">
              <a:schemeClr val="accent4"/>
            </a:lnRef>
            <a:fillRef idx="3">
              <a:schemeClr val="accent4"/>
            </a:fillRef>
            <a:effectRef idx="3">
              <a:schemeClr val="accent4"/>
            </a:effectRef>
            <a:fontRef idx="minor">
              <a:schemeClr val="lt1"/>
            </a:fontRef>
          </p:style>
          <p:txBody>
            <a:bodyPr vert="horz" wrap="square" lIns="91436" tIns="45718" rIns="91436" bIns="45718" numCol="1" rtlCol="0" anchor="ctr" anchorCtr="0" compatLnSpc="1">
              <a:prstTxWarp prst="textNoShape">
                <a:avLst/>
              </a:prstTxWarp>
            </a:bodyPr>
            <a:lstStyle/>
            <a:p>
              <a:pPr algn="ctr" defTabSz="914099" fontAlgn="base">
                <a:spcBef>
                  <a:spcPct val="0"/>
                </a:spcBef>
                <a:spcAft>
                  <a:spcPct val="0"/>
                </a:spcAft>
              </a:pPr>
              <a:endPara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endParaRPr>
            </a:p>
          </p:txBody>
        </p:sp>
        <p:pic>
          <p:nvPicPr>
            <p:cNvPr id="2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914629" y="990600"/>
              <a:ext cx="2667000" cy="201722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30" name="TextBox 29"/>
            <p:cNvSpPr txBox="1"/>
            <p:nvPr/>
          </p:nvSpPr>
          <p:spPr>
            <a:xfrm>
              <a:off x="1676628" y="1752601"/>
              <a:ext cx="1116252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4000" dirty="0">
                  <a:solidFill>
                    <a:srgbClr val="0070C0"/>
                  </a:solidFill>
                </a:rPr>
                <a:t>Java</a:t>
              </a: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4698" y="119973"/>
            <a:ext cx="10772775" cy="1214614"/>
          </a:xfrm>
        </p:spPr>
        <p:txBody>
          <a:bodyPr/>
          <a:lstStyle/>
          <a:p>
            <a:r>
              <a:rPr lang="en-US" dirty="0"/>
              <a:t>Separation of concerns</a:t>
            </a:r>
          </a:p>
        </p:txBody>
      </p:sp>
      <p:cxnSp>
        <p:nvCxnSpPr>
          <p:cNvPr id="33" name="Straight Arrow Connector 32"/>
          <p:cNvCxnSpPr>
            <a:stCxn id="22" idx="2"/>
            <a:endCxn id="17" idx="0"/>
          </p:cNvCxnSpPr>
          <p:nvPr/>
        </p:nvCxnSpPr>
        <p:spPr>
          <a:xfrm flipH="1">
            <a:off x="3465633" y="3461294"/>
            <a:ext cx="845672" cy="53272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7" idx="2"/>
          </p:cNvCxnSpPr>
          <p:nvPr/>
        </p:nvCxnSpPr>
        <p:spPr>
          <a:xfrm>
            <a:off x="3465634" y="5132612"/>
            <a:ext cx="1676163" cy="914255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>
            <a:endCxn id="20" idx="0"/>
          </p:cNvCxnSpPr>
          <p:nvPr/>
        </p:nvCxnSpPr>
        <p:spPr>
          <a:xfrm>
            <a:off x="7999091" y="3377315"/>
            <a:ext cx="1434608" cy="511103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0" idx="2"/>
          </p:cNvCxnSpPr>
          <p:nvPr/>
        </p:nvCxnSpPr>
        <p:spPr>
          <a:xfrm flipH="1">
            <a:off x="8507067" y="5098177"/>
            <a:ext cx="926633" cy="69524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44144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7" grpId="0" animBg="1"/>
      <p:bldP spid="20" grpId="0" animBg="1"/>
      <p:bldP spid="2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5" name="Straight Arrow Connector 44"/>
          <p:cNvCxnSpPr>
            <a:endCxn id="22" idx="0"/>
          </p:cNvCxnSpPr>
          <p:nvPr/>
        </p:nvCxnSpPr>
        <p:spPr>
          <a:xfrm>
            <a:off x="5830732" y="2362200"/>
            <a:ext cx="189069" cy="93345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Round Diagonal Corner Rectangle 5"/>
          <p:cNvSpPr/>
          <p:nvPr/>
        </p:nvSpPr>
        <p:spPr bwMode="auto">
          <a:xfrm rot="299490">
            <a:off x="5419184" y="5003315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 solver</a:t>
            </a:r>
          </a:p>
        </p:txBody>
      </p:sp>
      <p:cxnSp>
        <p:nvCxnSpPr>
          <p:cNvPr id="20" name="Straight Arrow Connector 19"/>
          <p:cNvCxnSpPr>
            <a:endCxn id="6" idx="3"/>
          </p:cNvCxnSpPr>
          <p:nvPr/>
        </p:nvCxnSpPr>
        <p:spPr>
          <a:xfrm>
            <a:off x="6098863" y="4445552"/>
            <a:ext cx="75491" cy="5593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eart 21"/>
          <p:cNvSpPr/>
          <p:nvPr/>
        </p:nvSpPr>
        <p:spPr bwMode="auto">
          <a:xfrm>
            <a:off x="4419600" y="2895600"/>
            <a:ext cx="3200400" cy="1600200"/>
          </a:xfrm>
          <a:prstGeom prst="heart">
            <a:avLst/>
          </a:prstGeom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900000">
            <a:off x="4828576" y="1358448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Dafny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42335"/>
            <a:ext cx="10772775" cy="1658198"/>
          </a:xfrm>
        </p:spPr>
        <p:txBody>
          <a:bodyPr/>
          <a:lstStyle/>
          <a:p>
            <a:r>
              <a:rPr lang="en-US" dirty="0"/>
              <a:t>Verification architecture</a:t>
            </a:r>
          </a:p>
        </p:txBody>
      </p:sp>
      <p:cxnSp>
        <p:nvCxnSpPr>
          <p:cNvPr id="27" name="Straight Arrow Connector 26"/>
          <p:cNvCxnSpPr/>
          <p:nvPr/>
        </p:nvCxnSpPr>
        <p:spPr>
          <a:xfrm>
            <a:off x="5562602" y="2362200"/>
            <a:ext cx="457199" cy="2642704"/>
          </a:xfrm>
          <a:prstGeom prst="straightConnector1">
            <a:avLst/>
          </a:prstGeom>
          <a:ln w="28575">
            <a:solidFill>
              <a:schemeClr val="accent4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8345978" y="2710934"/>
            <a:ext cx="293439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Intermediate Verification Language</a:t>
            </a:r>
          </a:p>
        </p:txBody>
      </p:sp>
    </p:spTree>
    <p:extLst>
      <p:ext uri="{BB962C8B-B14F-4D97-AF65-F5344CB8AC3E}">
        <p14:creationId xmlns:p14="http://schemas.microsoft.com/office/powerpoint/2010/main" val="1764739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2" grpId="0" animBg="1"/>
      <p:bldP spid="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ed Rectangle 58"/>
          <p:cNvSpPr/>
          <p:nvPr/>
        </p:nvSpPr>
        <p:spPr bwMode="auto">
          <a:xfrm rot="900000">
            <a:off x="4451992" y="56138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GPU Verify</a:t>
            </a:r>
          </a:p>
        </p:txBody>
      </p:sp>
      <p:cxnSp>
        <p:nvCxnSpPr>
          <p:cNvPr id="60" name="Straight Arrow Connector 59"/>
          <p:cNvCxnSpPr>
            <a:stCxn id="59" idx="3"/>
          </p:cNvCxnSpPr>
          <p:nvPr/>
        </p:nvCxnSpPr>
        <p:spPr>
          <a:xfrm>
            <a:off x="5837675" y="1239119"/>
            <a:ext cx="685800" cy="265261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>
            <a:stCxn id="26" idx="2"/>
          </p:cNvCxnSpPr>
          <p:nvPr/>
        </p:nvCxnSpPr>
        <p:spPr>
          <a:xfrm flipH="1">
            <a:off x="7191975" y="2704417"/>
            <a:ext cx="1929207" cy="12229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>
            <a:off x="3080942" y="1972445"/>
            <a:ext cx="1573510" cy="174159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 bwMode="auto">
          <a:xfrm rot="900000">
            <a:off x="2062557" y="1257845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Corral</a:t>
            </a:r>
          </a:p>
        </p:txBody>
      </p:sp>
      <p:sp>
        <p:nvSpPr>
          <p:cNvPr id="3" name="Snip Same Side Corner Rectangle 2"/>
          <p:cNvSpPr/>
          <p:nvPr/>
        </p:nvSpPr>
        <p:spPr bwMode="auto">
          <a:xfrm rot="151991">
            <a:off x="8102313" y="4291134"/>
            <a:ext cx="1948826" cy="371625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inference</a:t>
            </a:r>
          </a:p>
        </p:txBody>
      </p:sp>
      <p:sp>
        <p:nvSpPr>
          <p:cNvPr id="55" name="Snip Same Side Corner Rectangle 54"/>
          <p:cNvSpPr/>
          <p:nvPr/>
        </p:nvSpPr>
        <p:spPr bwMode="auto">
          <a:xfrm rot="151991">
            <a:off x="8178513" y="4715020"/>
            <a:ext cx="1948826" cy="371625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SymDiff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cxnSp>
        <p:nvCxnSpPr>
          <p:cNvPr id="53" name="Straight Arrow Connector 52"/>
          <p:cNvCxnSpPr/>
          <p:nvPr/>
        </p:nvCxnSpPr>
        <p:spPr>
          <a:xfrm>
            <a:off x="4203504" y="2048645"/>
            <a:ext cx="901896" cy="162379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Rounded Rectangle 48"/>
          <p:cNvSpPr/>
          <p:nvPr/>
        </p:nvSpPr>
        <p:spPr bwMode="auto">
          <a:xfrm rot="900000">
            <a:off x="3075976" y="1294716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Poirot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5334002" y="2048646"/>
            <a:ext cx="536261" cy="1743483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Rounded Rectangle 43"/>
          <p:cNvSpPr/>
          <p:nvPr/>
        </p:nvSpPr>
        <p:spPr bwMode="auto">
          <a:xfrm rot="900000">
            <a:off x="4066576" y="12734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Forró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cxnSp>
        <p:nvCxnSpPr>
          <p:cNvPr id="39" name="Straight Arrow Connector 38"/>
          <p:cNvCxnSpPr>
            <a:stCxn id="43" idx="2"/>
          </p:cNvCxnSpPr>
          <p:nvPr/>
        </p:nvCxnSpPr>
        <p:spPr>
          <a:xfrm flipH="1">
            <a:off x="6477001" y="2094817"/>
            <a:ext cx="586781" cy="157762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Straight Arrow Connector 60"/>
          <p:cNvCxnSpPr>
            <a:stCxn id="62" idx="2"/>
          </p:cNvCxnSpPr>
          <p:nvPr/>
        </p:nvCxnSpPr>
        <p:spPr>
          <a:xfrm>
            <a:off x="5862434" y="2144712"/>
            <a:ext cx="128193" cy="1647416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Arrow Connector 51"/>
          <p:cNvCxnSpPr>
            <a:stCxn id="51" idx="2"/>
          </p:cNvCxnSpPr>
          <p:nvPr/>
        </p:nvCxnSpPr>
        <p:spPr>
          <a:xfrm flipH="1">
            <a:off x="6661732" y="1916113"/>
            <a:ext cx="1292242" cy="17563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47" idx="2"/>
          </p:cNvCxnSpPr>
          <p:nvPr/>
        </p:nvCxnSpPr>
        <p:spPr>
          <a:xfrm flipH="1">
            <a:off x="7103293" y="1790017"/>
            <a:ext cx="2856088" cy="19849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Arrow Connector 41"/>
          <p:cNvCxnSpPr>
            <a:stCxn id="40" idx="2"/>
          </p:cNvCxnSpPr>
          <p:nvPr/>
        </p:nvCxnSpPr>
        <p:spPr>
          <a:xfrm flipH="1">
            <a:off x="7103293" y="1866217"/>
            <a:ext cx="1941688" cy="17563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Round Diagonal Corner Rectangle 4"/>
          <p:cNvSpPr/>
          <p:nvPr/>
        </p:nvSpPr>
        <p:spPr bwMode="auto">
          <a:xfrm rot="299490">
            <a:off x="3313023" y="5725060"/>
            <a:ext cx="1556851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SMTLib2</a:t>
            </a:r>
          </a:p>
        </p:txBody>
      </p:sp>
      <p:cxnSp>
        <p:nvCxnSpPr>
          <p:cNvPr id="8" name="Straight Arrow Connector 7"/>
          <p:cNvCxnSpPr/>
          <p:nvPr/>
        </p:nvCxnSpPr>
        <p:spPr>
          <a:xfrm>
            <a:off x="2971801" y="3072264"/>
            <a:ext cx="1481143" cy="71986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2"/>
          </p:cNvCxnSpPr>
          <p:nvPr/>
        </p:nvCxnSpPr>
        <p:spPr>
          <a:xfrm>
            <a:off x="4168182" y="3072265"/>
            <a:ext cx="649089" cy="550277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2"/>
          </p:cNvCxnSpPr>
          <p:nvPr/>
        </p:nvCxnSpPr>
        <p:spPr>
          <a:xfrm>
            <a:off x="5176633" y="3059113"/>
            <a:ext cx="376450" cy="715829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>
            <a:stCxn id="16" idx="2"/>
          </p:cNvCxnSpPr>
          <p:nvPr/>
        </p:nvCxnSpPr>
        <p:spPr>
          <a:xfrm>
            <a:off x="6233916" y="3072264"/>
            <a:ext cx="0" cy="71986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>
            <a:stCxn id="17" idx="2"/>
          </p:cNvCxnSpPr>
          <p:nvPr/>
        </p:nvCxnSpPr>
        <p:spPr>
          <a:xfrm flipH="1">
            <a:off x="6914205" y="3072265"/>
            <a:ext cx="378176" cy="550277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4648201" y="5070341"/>
            <a:ext cx="685801" cy="6615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3"/>
          </p:cNvCxnSpPr>
          <p:nvPr/>
        </p:nvCxnSpPr>
        <p:spPr>
          <a:xfrm>
            <a:off x="5870263" y="5172493"/>
            <a:ext cx="75491" cy="5593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eart 21"/>
          <p:cNvSpPr/>
          <p:nvPr/>
        </p:nvSpPr>
        <p:spPr bwMode="auto">
          <a:xfrm>
            <a:off x="4191000" y="3622541"/>
            <a:ext cx="3200400" cy="1600200"/>
          </a:xfrm>
          <a:prstGeom prst="heart">
            <a:avLst/>
          </a:prstGeom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26" name="Rounded Rectangle 25"/>
          <p:cNvSpPr/>
          <p:nvPr/>
        </p:nvSpPr>
        <p:spPr bwMode="auto">
          <a:xfrm rot="900000">
            <a:off x="8544524" y="17306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Diego-</a:t>
            </a: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matic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23" name="Rounded Rectangle 22"/>
          <p:cNvSpPr/>
          <p:nvPr/>
        </p:nvSpPr>
        <p:spPr bwMode="auto">
          <a:xfrm rot="900000">
            <a:off x="7647976" y="2098540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Java </a:t>
            </a:r>
            <a:b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</a:b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  BML</a:t>
            </a:r>
          </a:p>
        </p:txBody>
      </p:sp>
      <p:sp>
        <p:nvSpPr>
          <p:cNvPr id="17" name="Rounded Rectangle 16"/>
          <p:cNvSpPr/>
          <p:nvPr/>
        </p:nvSpPr>
        <p:spPr bwMode="auto">
          <a:xfrm rot="900000">
            <a:off x="6715724" y="2098541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Eiffel</a:t>
            </a:r>
            <a:b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</a:br>
            <a:r>
              <a:rPr lang="en-US" sz="16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(</a:t>
            </a:r>
            <a:r>
              <a:rPr lang="en-US" sz="16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EveProofs</a:t>
            </a:r>
            <a:r>
              <a:rPr lang="en-US" sz="16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)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16" name="Rounded Rectangle 15"/>
          <p:cNvSpPr/>
          <p:nvPr/>
        </p:nvSpPr>
        <p:spPr bwMode="auto">
          <a:xfrm rot="900000">
            <a:off x="5657259" y="2098541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Chalice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900000">
            <a:off x="4599976" y="208538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Dafny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cxnSp>
        <p:nvCxnSpPr>
          <p:cNvPr id="28" name="Straight Arrow Connector 27"/>
          <p:cNvCxnSpPr>
            <a:stCxn id="24" idx="2"/>
          </p:cNvCxnSpPr>
          <p:nvPr/>
        </p:nvCxnSpPr>
        <p:spPr>
          <a:xfrm>
            <a:off x="1958382" y="3072262"/>
            <a:ext cx="2245123" cy="97875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>
            <a:stCxn id="23" idx="2"/>
          </p:cNvCxnSpPr>
          <p:nvPr/>
        </p:nvCxnSpPr>
        <p:spPr>
          <a:xfrm flipH="1">
            <a:off x="7223315" y="3072263"/>
            <a:ext cx="1001318" cy="70267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 Diagonal Corner Rectangle 31"/>
          <p:cNvSpPr/>
          <p:nvPr/>
        </p:nvSpPr>
        <p:spPr bwMode="auto">
          <a:xfrm rot="299490">
            <a:off x="6948930" y="5730256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TPTP</a:t>
            </a:r>
          </a:p>
        </p:txBody>
      </p:sp>
      <p:cxnSp>
        <p:nvCxnSpPr>
          <p:cNvPr id="33" name="Straight Arrow Connector 32"/>
          <p:cNvCxnSpPr>
            <a:endCxn id="32" idx="3"/>
          </p:cNvCxnSpPr>
          <p:nvPr/>
        </p:nvCxnSpPr>
        <p:spPr>
          <a:xfrm>
            <a:off x="6611549" y="4841743"/>
            <a:ext cx="1092551" cy="89010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Rounded Rectangle 46"/>
          <p:cNvSpPr/>
          <p:nvPr/>
        </p:nvSpPr>
        <p:spPr bwMode="auto">
          <a:xfrm rot="900000">
            <a:off x="9382724" y="8162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…</a:t>
            </a:r>
          </a:p>
        </p:txBody>
      </p:sp>
      <p:sp>
        <p:nvSpPr>
          <p:cNvPr id="40" name="Rounded Rectangle 39"/>
          <p:cNvSpPr/>
          <p:nvPr/>
        </p:nvSpPr>
        <p:spPr bwMode="auto">
          <a:xfrm rot="900000">
            <a:off x="8468324" y="8924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 x86</a:t>
            </a:r>
          </a:p>
        </p:txBody>
      </p:sp>
      <p:sp>
        <p:nvSpPr>
          <p:cNvPr id="50" name="Freeform 49"/>
          <p:cNvSpPr/>
          <p:nvPr/>
        </p:nvSpPr>
        <p:spPr>
          <a:xfrm>
            <a:off x="7183583" y="4051016"/>
            <a:ext cx="1115749" cy="909776"/>
          </a:xfrm>
          <a:custGeom>
            <a:avLst/>
            <a:gdLst>
              <a:gd name="connsiteX0" fmla="*/ 0 w 1115749"/>
              <a:gd name="connsiteY0" fmla="*/ 402798 h 909776"/>
              <a:gd name="connsiteX1" fmla="*/ 886691 w 1115749"/>
              <a:gd name="connsiteY1" fmla="*/ 901561 h 909776"/>
              <a:gd name="connsiteX2" fmla="*/ 1066800 w 1115749"/>
              <a:gd name="connsiteY2" fmla="*/ 42580 h 909776"/>
              <a:gd name="connsiteX3" fmla="*/ 152400 w 1115749"/>
              <a:gd name="connsiteY3" fmla="*/ 208834 h 9097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115749" h="909776">
                <a:moveTo>
                  <a:pt x="0" y="402798"/>
                </a:moveTo>
                <a:cubicBezTo>
                  <a:pt x="354445" y="682197"/>
                  <a:pt x="708891" y="961597"/>
                  <a:pt x="886691" y="901561"/>
                </a:cubicBezTo>
                <a:cubicBezTo>
                  <a:pt x="1064491" y="841525"/>
                  <a:pt x="1189182" y="158034"/>
                  <a:pt x="1066800" y="42580"/>
                </a:cubicBezTo>
                <a:cubicBezTo>
                  <a:pt x="944418" y="-72874"/>
                  <a:pt x="548409" y="67980"/>
                  <a:pt x="152400" y="208834"/>
                </a:cubicBezTo>
              </a:path>
            </a:pathLst>
          </a:custGeom>
          <a:ln w="28575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ounded Rectangle 50"/>
          <p:cNvSpPr/>
          <p:nvPr/>
        </p:nvSpPr>
        <p:spPr bwMode="auto">
          <a:xfrm rot="900000">
            <a:off x="7377317" y="94238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STORM (C)</a:t>
            </a:r>
          </a:p>
        </p:txBody>
      </p:sp>
      <p:sp>
        <p:nvSpPr>
          <p:cNvPr id="43" name="Rounded Rectangle 42"/>
          <p:cNvSpPr/>
          <p:nvPr/>
        </p:nvSpPr>
        <p:spPr bwMode="auto">
          <a:xfrm rot="900000">
            <a:off x="6487124" y="1121093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16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 B Analyze</a:t>
            </a:r>
          </a:p>
        </p:txBody>
      </p:sp>
      <p:sp>
        <p:nvSpPr>
          <p:cNvPr id="62" name="Rounded Rectangle 61"/>
          <p:cNvSpPr/>
          <p:nvPr/>
        </p:nvSpPr>
        <p:spPr bwMode="auto">
          <a:xfrm rot="900000">
            <a:off x="5285776" y="117098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QED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63928" y="-259591"/>
            <a:ext cx="10772775" cy="1658198"/>
          </a:xfrm>
        </p:spPr>
        <p:txBody>
          <a:bodyPr/>
          <a:lstStyle/>
          <a:p>
            <a:r>
              <a:rPr lang="en-US" dirty="0"/>
              <a:t>Meet the family</a:t>
            </a:r>
          </a:p>
        </p:txBody>
      </p:sp>
      <p:cxnSp>
        <p:nvCxnSpPr>
          <p:cNvPr id="58" name="Straight Arrow Connector 57"/>
          <p:cNvCxnSpPr>
            <a:stCxn id="57" idx="2"/>
          </p:cNvCxnSpPr>
          <p:nvPr/>
        </p:nvCxnSpPr>
        <p:spPr>
          <a:xfrm flipH="1">
            <a:off x="7449749" y="3224663"/>
            <a:ext cx="2509632" cy="855078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Rounded Rectangle 56"/>
          <p:cNvSpPr/>
          <p:nvPr/>
        </p:nvSpPr>
        <p:spPr bwMode="auto">
          <a:xfrm rot="900000">
            <a:off x="9382724" y="2250940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Region Logic</a:t>
            </a:r>
          </a:p>
        </p:txBody>
      </p:sp>
      <p:sp>
        <p:nvSpPr>
          <p:cNvPr id="29" name="Snip Same Side Corner Rectangle 28"/>
          <p:cNvSpPr/>
          <p:nvPr/>
        </p:nvSpPr>
        <p:spPr bwMode="auto">
          <a:xfrm rot="427467">
            <a:off x="1860058" y="3927342"/>
            <a:ext cx="2192560" cy="1033451"/>
          </a:xfrm>
          <a:prstGeom prst="snip2SameRect">
            <a:avLst>
              <a:gd name="adj1" fmla="val 22627"/>
              <a:gd name="adj2" fmla="val 0"/>
            </a:avLst>
          </a:prstGeom>
          <a:ln>
            <a:headEnd type="none" w="med" len="med"/>
            <a:tailEnd type="none" w="med" len="med"/>
          </a:ln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0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 Verification Debugger</a:t>
            </a:r>
          </a:p>
        </p:txBody>
      </p:sp>
      <p:sp>
        <p:nvSpPr>
          <p:cNvPr id="30" name="Freeform 29"/>
          <p:cNvSpPr/>
          <p:nvPr/>
        </p:nvSpPr>
        <p:spPr bwMode="auto">
          <a:xfrm>
            <a:off x="4029411" y="4705644"/>
            <a:ext cx="1530559" cy="1033004"/>
          </a:xfrm>
          <a:custGeom>
            <a:avLst/>
            <a:gdLst>
              <a:gd name="connsiteX0" fmla="*/ 1749972 w 1749972"/>
              <a:gd name="connsiteY0" fmla="*/ 1308538 h 1308538"/>
              <a:gd name="connsiteX1" fmla="*/ 1450427 w 1749972"/>
              <a:gd name="connsiteY1" fmla="*/ 315311 h 1308538"/>
              <a:gd name="connsiteX2" fmla="*/ 0 w 1749972"/>
              <a:gd name="connsiteY2" fmla="*/ 0 h 13085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749972" h="1308538">
                <a:moveTo>
                  <a:pt x="1749972" y="1308538"/>
                </a:moveTo>
                <a:cubicBezTo>
                  <a:pt x="1746030" y="920969"/>
                  <a:pt x="1742089" y="533401"/>
                  <a:pt x="1450427" y="315311"/>
                </a:cubicBezTo>
                <a:cubicBezTo>
                  <a:pt x="1158765" y="97221"/>
                  <a:pt x="579382" y="48610"/>
                  <a:pt x="0" y="0"/>
                </a:cubicBezTo>
              </a:path>
            </a:pathLst>
          </a:custGeom>
          <a:noFill/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 Diagonal Corner Rectangle 5"/>
          <p:cNvSpPr/>
          <p:nvPr/>
        </p:nvSpPr>
        <p:spPr bwMode="auto">
          <a:xfrm rot="299490">
            <a:off x="5190584" y="5730256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Z3</a:t>
            </a:r>
          </a:p>
        </p:txBody>
      </p:sp>
      <p:cxnSp>
        <p:nvCxnSpPr>
          <p:cNvPr id="63" name="Straight Arrow Connector 62"/>
          <p:cNvCxnSpPr/>
          <p:nvPr/>
        </p:nvCxnSpPr>
        <p:spPr>
          <a:xfrm flipV="1">
            <a:off x="3080942" y="2886845"/>
            <a:ext cx="2223884" cy="1040498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cxnSp>
      <p:sp>
        <p:nvSpPr>
          <p:cNvPr id="13" name="Rounded Rectangle 12"/>
          <p:cNvSpPr/>
          <p:nvPr/>
        </p:nvSpPr>
        <p:spPr bwMode="auto">
          <a:xfrm rot="900000">
            <a:off x="3591524" y="2098541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HAVOC (C)</a:t>
            </a:r>
          </a:p>
        </p:txBody>
      </p:sp>
      <p:sp>
        <p:nvSpPr>
          <p:cNvPr id="14" name="Rounded Rectangle 13"/>
          <p:cNvSpPr/>
          <p:nvPr/>
        </p:nvSpPr>
        <p:spPr bwMode="auto">
          <a:xfrm rot="900000">
            <a:off x="2440189" y="2098541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VCC</a:t>
            </a:r>
            <a:b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</a:b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(C)</a:t>
            </a:r>
          </a:p>
        </p:txBody>
      </p:sp>
      <p:sp>
        <p:nvSpPr>
          <p:cNvPr id="24" name="Rounded Rectangle 23"/>
          <p:cNvSpPr/>
          <p:nvPr/>
        </p:nvSpPr>
        <p:spPr bwMode="auto">
          <a:xfrm rot="900000">
            <a:off x="1381724" y="2098539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Spec#</a:t>
            </a:r>
          </a:p>
        </p:txBody>
      </p:sp>
      <p:cxnSp>
        <p:nvCxnSpPr>
          <p:cNvPr id="34" name="Straight Arrow Connector 33"/>
          <p:cNvCxnSpPr>
            <a:stCxn id="29" idx="3"/>
          </p:cNvCxnSpPr>
          <p:nvPr/>
        </p:nvCxnSpPr>
        <p:spPr>
          <a:xfrm flipV="1">
            <a:off x="3020425" y="2968421"/>
            <a:ext cx="378072" cy="962911"/>
          </a:xfrm>
          <a:prstGeom prst="straightConnector1">
            <a:avLst/>
          </a:prstGeom>
          <a:noFill/>
          <a:ln w="38100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7056146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Round Diagonal Corner Rectangle 58"/>
          <p:cNvSpPr/>
          <p:nvPr/>
        </p:nvSpPr>
        <p:spPr bwMode="auto">
          <a:xfrm rot="299490">
            <a:off x="9383520" y="4419429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…</a:t>
            </a:r>
          </a:p>
        </p:txBody>
      </p:sp>
      <p:cxnSp>
        <p:nvCxnSpPr>
          <p:cNvPr id="60" name="Straight Arrow Connector 59"/>
          <p:cNvCxnSpPr>
            <a:endCxn id="59" idx="3"/>
          </p:cNvCxnSpPr>
          <p:nvPr/>
        </p:nvCxnSpPr>
        <p:spPr>
          <a:xfrm>
            <a:off x="6976829" y="3581400"/>
            <a:ext cx="3161860" cy="83961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endCxn id="30" idx="3"/>
          </p:cNvCxnSpPr>
          <p:nvPr/>
        </p:nvCxnSpPr>
        <p:spPr>
          <a:xfrm flipH="1">
            <a:off x="4021648" y="3945193"/>
            <a:ext cx="1236152" cy="633779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Straight Arrow Connector 71"/>
          <p:cNvCxnSpPr/>
          <p:nvPr/>
        </p:nvCxnSpPr>
        <p:spPr>
          <a:xfrm flipH="1">
            <a:off x="7572976" y="2971800"/>
            <a:ext cx="1571025" cy="38100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 flipH="1">
            <a:off x="7439405" y="1892799"/>
            <a:ext cx="1910376" cy="112509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Round Diagonal Corner Rectangle 3"/>
          <p:cNvSpPr/>
          <p:nvPr/>
        </p:nvSpPr>
        <p:spPr bwMode="auto">
          <a:xfrm rot="299490">
            <a:off x="1604859" y="4404343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Alt-Ergo</a:t>
            </a:r>
          </a:p>
        </p:txBody>
      </p:sp>
      <p:sp>
        <p:nvSpPr>
          <p:cNvPr id="5" name="Round Diagonal Corner Rectangle 4"/>
          <p:cNvSpPr/>
          <p:nvPr/>
        </p:nvSpPr>
        <p:spPr bwMode="auto">
          <a:xfrm rot="299490">
            <a:off x="1990407" y="5364430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CVC 3</a:t>
            </a:r>
          </a:p>
        </p:txBody>
      </p:sp>
      <p:sp>
        <p:nvSpPr>
          <p:cNvPr id="6" name="Round Diagonal Corner Rectangle 5"/>
          <p:cNvSpPr/>
          <p:nvPr/>
        </p:nvSpPr>
        <p:spPr bwMode="auto">
          <a:xfrm rot="299490">
            <a:off x="4986741" y="5003315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Z3</a:t>
            </a:r>
          </a:p>
        </p:txBody>
      </p:sp>
      <p:sp>
        <p:nvSpPr>
          <p:cNvPr id="7" name="Round Diagonal Corner Rectangle 6"/>
          <p:cNvSpPr/>
          <p:nvPr/>
        </p:nvSpPr>
        <p:spPr bwMode="auto">
          <a:xfrm rot="299490">
            <a:off x="8187141" y="5003315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Isabelle/HOL</a:t>
            </a:r>
          </a:p>
        </p:txBody>
      </p:sp>
      <p:cxnSp>
        <p:nvCxnSpPr>
          <p:cNvPr id="8" name="Straight Arrow Connector 7"/>
          <p:cNvCxnSpPr>
            <a:stCxn id="14" idx="3"/>
          </p:cNvCxnSpPr>
          <p:nvPr/>
        </p:nvCxnSpPr>
        <p:spPr>
          <a:xfrm flipV="1">
            <a:off x="3130442" y="2110886"/>
            <a:ext cx="1280532" cy="193722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>
            <a:stCxn id="13" idx="2"/>
          </p:cNvCxnSpPr>
          <p:nvPr/>
        </p:nvCxnSpPr>
        <p:spPr>
          <a:xfrm>
            <a:off x="4880374" y="2436640"/>
            <a:ext cx="256386" cy="458961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>
            <a:stCxn id="15" idx="3"/>
          </p:cNvCxnSpPr>
          <p:nvPr/>
        </p:nvCxnSpPr>
        <p:spPr>
          <a:xfrm>
            <a:off x="4067218" y="1512649"/>
            <a:ext cx="402756" cy="421080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>
            <a:off x="6462516" y="2298025"/>
            <a:ext cx="0" cy="719864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Arrow Connector 17"/>
          <p:cNvCxnSpPr>
            <a:endCxn id="4" idx="3"/>
          </p:cNvCxnSpPr>
          <p:nvPr/>
        </p:nvCxnSpPr>
        <p:spPr>
          <a:xfrm flipH="1">
            <a:off x="2360028" y="3695700"/>
            <a:ext cx="2776732" cy="71023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>
            <a:endCxn id="5" idx="3"/>
          </p:cNvCxnSpPr>
          <p:nvPr/>
        </p:nvCxnSpPr>
        <p:spPr>
          <a:xfrm flipH="1">
            <a:off x="2745576" y="4233851"/>
            <a:ext cx="2817026" cy="1132168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>
            <a:endCxn id="6" idx="3"/>
          </p:cNvCxnSpPr>
          <p:nvPr/>
        </p:nvCxnSpPr>
        <p:spPr>
          <a:xfrm flipH="1">
            <a:off x="5741911" y="4445552"/>
            <a:ext cx="88821" cy="559352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7" idx="3"/>
          </p:cNvCxnSpPr>
          <p:nvPr/>
        </p:nvCxnSpPr>
        <p:spPr>
          <a:xfrm>
            <a:off x="6583156" y="3886200"/>
            <a:ext cx="2359154" cy="1118704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Heart 21"/>
          <p:cNvSpPr/>
          <p:nvPr/>
        </p:nvSpPr>
        <p:spPr bwMode="auto">
          <a:xfrm>
            <a:off x="4419600" y="2895600"/>
            <a:ext cx="3200400" cy="1600200"/>
          </a:xfrm>
          <a:prstGeom prst="heart">
            <a:avLst/>
          </a:prstGeom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Why3</a:t>
            </a:r>
          </a:p>
        </p:txBody>
      </p:sp>
      <p:sp>
        <p:nvSpPr>
          <p:cNvPr id="23" name="Rounded Rectangle 22"/>
          <p:cNvSpPr/>
          <p:nvPr/>
        </p:nvSpPr>
        <p:spPr bwMode="auto">
          <a:xfrm rot="900000">
            <a:off x="7325324" y="698952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SPARK</a:t>
            </a:r>
          </a:p>
        </p:txBody>
      </p:sp>
      <p:sp>
        <p:nvSpPr>
          <p:cNvPr id="16" name="Rounded Rectangle 15"/>
          <p:cNvSpPr/>
          <p:nvPr/>
        </p:nvSpPr>
        <p:spPr bwMode="auto">
          <a:xfrm rot="900000">
            <a:off x="5885859" y="1282248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Who</a:t>
            </a:r>
          </a:p>
        </p:txBody>
      </p:sp>
      <p:sp>
        <p:nvSpPr>
          <p:cNvPr id="15" name="Rounded Rectangle 14"/>
          <p:cNvSpPr/>
          <p:nvPr/>
        </p:nvSpPr>
        <p:spPr bwMode="auto">
          <a:xfrm rot="900000">
            <a:off x="2607432" y="825164"/>
            <a:ext cx="1485088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Frama</a:t>
            </a: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-C</a:t>
            </a:r>
          </a:p>
        </p:txBody>
      </p:sp>
      <p:sp>
        <p:nvSpPr>
          <p:cNvPr id="13" name="Rounded Rectangle 12"/>
          <p:cNvSpPr/>
          <p:nvPr/>
        </p:nvSpPr>
        <p:spPr bwMode="auto">
          <a:xfrm rot="900000">
            <a:off x="4303717" y="1462916"/>
            <a:ext cx="140970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Jessie</a:t>
            </a:r>
          </a:p>
        </p:txBody>
      </p:sp>
      <p:sp>
        <p:nvSpPr>
          <p:cNvPr id="14" name="Rounded Rectangle 13"/>
          <p:cNvSpPr/>
          <p:nvPr/>
        </p:nvSpPr>
        <p:spPr bwMode="auto">
          <a:xfrm rot="900000">
            <a:off x="1601604" y="1608033"/>
            <a:ext cx="1555336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Krakatoa</a:t>
            </a:r>
          </a:p>
        </p:txBody>
      </p:sp>
      <p:cxnSp>
        <p:nvCxnSpPr>
          <p:cNvPr id="41" name="Straight Arrow Connector 40"/>
          <p:cNvCxnSpPr>
            <a:stCxn id="23" idx="2"/>
          </p:cNvCxnSpPr>
          <p:nvPr/>
        </p:nvCxnSpPr>
        <p:spPr>
          <a:xfrm flipH="1">
            <a:off x="6976829" y="1672676"/>
            <a:ext cx="925152" cy="1222925"/>
          </a:xfrm>
          <a:prstGeom prst="straightConnector1">
            <a:avLst/>
          </a:prstGeom>
          <a:ln w="28575">
            <a:solidFill>
              <a:srgbClr val="92D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ound Diagonal Corner Rectangle 31"/>
          <p:cNvSpPr/>
          <p:nvPr/>
        </p:nvSpPr>
        <p:spPr bwMode="auto">
          <a:xfrm rot="299490">
            <a:off x="6586941" y="5003315"/>
            <a:ext cx="1437409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Coq</a:t>
            </a:r>
          </a:p>
        </p:txBody>
      </p:sp>
      <p:cxnSp>
        <p:nvCxnSpPr>
          <p:cNvPr id="33" name="Straight Arrow Connector 32"/>
          <p:cNvCxnSpPr>
            <a:endCxn id="32" idx="3"/>
          </p:cNvCxnSpPr>
          <p:nvPr/>
        </p:nvCxnSpPr>
        <p:spPr>
          <a:xfrm>
            <a:off x="6611548" y="4233852"/>
            <a:ext cx="730562" cy="771053"/>
          </a:xfrm>
          <a:prstGeom prst="straightConnector1">
            <a:avLst/>
          </a:prstGeom>
          <a:ln w="28575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02723"/>
            <a:ext cx="10772775" cy="1658198"/>
          </a:xfrm>
        </p:spPr>
        <p:txBody>
          <a:bodyPr/>
          <a:lstStyle/>
          <a:p>
            <a:r>
              <a:rPr lang="en-US" dirty="0"/>
              <a:t>Verification architecture</a:t>
            </a:r>
          </a:p>
        </p:txBody>
      </p:sp>
      <p:sp>
        <p:nvSpPr>
          <p:cNvPr id="57" name="Rounded Rectangle 56"/>
          <p:cNvSpPr/>
          <p:nvPr/>
        </p:nvSpPr>
        <p:spPr bwMode="auto">
          <a:xfrm rot="900000">
            <a:off x="8710156" y="962649"/>
            <a:ext cx="168091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 err="1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Pangoline</a:t>
            </a: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1" name="Rounded Rectangle 70"/>
          <p:cNvSpPr/>
          <p:nvPr/>
        </p:nvSpPr>
        <p:spPr bwMode="auto">
          <a:xfrm rot="900000">
            <a:off x="8817835" y="2209954"/>
            <a:ext cx="1680910" cy="990600"/>
          </a:xfrm>
          <a:prstGeom prst="roundRect">
            <a:avLst/>
          </a:prstGeom>
          <a:solidFill>
            <a:srgbClr val="92D050"/>
          </a:solidFill>
          <a:ln>
            <a:headEnd type="none" w="med" len="med"/>
            <a:tailEnd type="none" w="med" len="med"/>
          </a:ln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  <a:scene3d>
            <a:camera prst="perspectiveHeroicExtremeLeftFacing">
              <a:rot lat="522495" lon="1766461" rev="81379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4">
                <a:satMod val="300000"/>
              </a:schemeClr>
            </a:contourClr>
          </a:sp3d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CAO</a:t>
            </a:r>
          </a:p>
        </p:txBody>
      </p:sp>
      <p:sp>
        <p:nvSpPr>
          <p:cNvPr id="30" name="Round Diagonal Corner Rectangle 29"/>
          <p:cNvSpPr/>
          <p:nvPr/>
        </p:nvSpPr>
        <p:spPr bwMode="auto">
          <a:xfrm rot="299490">
            <a:off x="3169698" y="4577383"/>
            <a:ext cx="1630970" cy="838200"/>
          </a:xfrm>
          <a:prstGeom prst="round2DiagRect">
            <a:avLst/>
          </a:prstGeom>
          <a:ln>
            <a:headEnd type="none" w="med" len="med"/>
            <a:tailEnd type="none" w="med" len="med"/>
          </a:ln>
          <a:effectLst>
            <a:outerShdw blurRad="76200" dist="12700" dir="2700000" sy="-23000" kx="-800400" algn="bl" rotWithShape="0">
              <a:prstClr val="black">
                <a:alpha val="20000"/>
              </a:prstClr>
            </a:outerShdw>
          </a:effectLst>
          <a:scene3d>
            <a:camera prst="obliqueTopLeft">
              <a:rot lat="0" lon="60000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accent2">
                <a:satMod val="300000"/>
              </a:schemeClr>
            </a:contourClr>
          </a:sp3d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gradFill>
                  <a:gsLst>
                    <a:gs pos="50000">
                      <a:schemeClr val="tx1"/>
                    </a:gs>
                    <a:gs pos="100000">
                      <a:schemeClr val="tx1"/>
                    </a:gs>
                  </a:gsLst>
                  <a:lin ang="5400000" scaled="0"/>
                </a:gra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SMTLib2</a:t>
            </a:r>
          </a:p>
        </p:txBody>
      </p:sp>
    </p:spTree>
    <p:extLst>
      <p:ext uri="{BB962C8B-B14F-4D97-AF65-F5344CB8AC3E}">
        <p14:creationId xmlns:p14="http://schemas.microsoft.com/office/powerpoint/2010/main" val="12499041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dirty="0"/>
              <a:t>Boogie language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prstGeom prst="rect">
            <a:avLst/>
          </a:prstGeo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sz="3000" dirty="0">
                <a:solidFill>
                  <a:schemeClr val="tx1"/>
                </a:solidFill>
              </a:rPr>
              <a:t>Mathematical features</a:t>
            </a:r>
          </a:p>
          <a:p>
            <a:r>
              <a:rPr lang="en-US" sz="2800" dirty="0">
                <a:solidFill>
                  <a:srgbClr val="0000FF"/>
                </a:solidFill>
                <a:latin typeface="Consolas"/>
                <a:ea typeface="Calibri"/>
              </a:rPr>
              <a:t>type</a:t>
            </a:r>
            <a:r>
              <a:rPr lang="en-US" sz="2800" dirty="0">
                <a:solidFill>
                  <a:schemeClr val="tx1"/>
                </a:solidFill>
                <a:latin typeface="Consolas"/>
                <a:ea typeface="Calibri"/>
              </a:rPr>
              <a:t> T</a:t>
            </a:r>
          </a:p>
          <a:p>
            <a:r>
              <a:rPr lang="en-US" sz="2800" dirty="0" err="1">
                <a:solidFill>
                  <a:srgbClr val="0000FF"/>
                </a:solidFill>
                <a:latin typeface="Consolas"/>
                <a:ea typeface="Calibri"/>
              </a:rPr>
              <a:t>const</a:t>
            </a:r>
            <a:r>
              <a:rPr lang="en-US" sz="2800" dirty="0">
                <a:solidFill>
                  <a:schemeClr val="tx1"/>
                </a:solidFill>
                <a:latin typeface="Consolas"/>
                <a:ea typeface="Calibri"/>
              </a:rPr>
              <a:t> x…</a:t>
            </a:r>
          </a:p>
          <a:p>
            <a:r>
              <a:rPr lang="en-US" sz="2800" dirty="0">
                <a:solidFill>
                  <a:srgbClr val="0000FF"/>
                </a:solidFill>
                <a:latin typeface="Consolas"/>
                <a:ea typeface="Calibri"/>
              </a:rPr>
              <a:t>function</a:t>
            </a:r>
            <a:r>
              <a:rPr lang="en-US" sz="2800" dirty="0">
                <a:solidFill>
                  <a:schemeClr val="tx1"/>
                </a:solidFill>
                <a:latin typeface="Consolas"/>
                <a:ea typeface="Calibri"/>
              </a:rPr>
              <a:t> f…</a:t>
            </a:r>
          </a:p>
          <a:p>
            <a:r>
              <a:rPr lang="en-US" sz="2800" dirty="0">
                <a:solidFill>
                  <a:srgbClr val="0000FF"/>
                </a:solidFill>
                <a:latin typeface="Consolas"/>
                <a:ea typeface="Calibri"/>
              </a:rPr>
              <a:t>axiom</a:t>
            </a:r>
            <a:r>
              <a:rPr lang="en-US" sz="2800" dirty="0">
                <a:solidFill>
                  <a:schemeClr val="tx1"/>
                </a:solidFill>
                <a:latin typeface="Consolas"/>
                <a:ea typeface="Calibri"/>
              </a:rPr>
              <a:t> E</a:t>
            </a:r>
            <a:endParaRPr lang="en-US" dirty="0">
              <a:solidFill>
                <a:schemeClr val="tx1"/>
              </a:solidFill>
              <a:latin typeface="Consolas"/>
              <a:ea typeface="Calibri"/>
            </a:endParaRPr>
          </a:p>
          <a:p>
            <a:pPr>
              <a:buNone/>
            </a:pPr>
            <a:r>
              <a:rPr lang="en-US" sz="3000" dirty="0">
                <a:solidFill>
                  <a:schemeClr val="tx1"/>
                </a:solidFill>
              </a:rPr>
              <a:t>Imperative features</a:t>
            </a:r>
          </a:p>
          <a:p>
            <a:r>
              <a:rPr lang="en-US" sz="2600" dirty="0" err="1">
                <a:solidFill>
                  <a:srgbClr val="0000FF"/>
                </a:solidFill>
                <a:latin typeface="Consolas"/>
                <a:ea typeface="Calibri"/>
              </a:rPr>
              <a:t>var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 y… </a:t>
            </a:r>
          </a:p>
          <a:p>
            <a:r>
              <a:rPr lang="en-US" sz="2600" dirty="0">
                <a:solidFill>
                  <a:srgbClr val="0000FF"/>
                </a:solidFill>
                <a:latin typeface="Consolas"/>
                <a:ea typeface="Calibri"/>
              </a:rPr>
              <a:t>procedure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 P… …</a:t>
            </a:r>
            <a:r>
              <a:rPr lang="en-US" sz="2600" i="1" dirty="0">
                <a:solidFill>
                  <a:schemeClr val="tx1"/>
                </a:solidFill>
                <a:latin typeface="Consolas"/>
                <a:ea typeface="Calibri"/>
              </a:rPr>
              <a:t>spec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…</a:t>
            </a:r>
          </a:p>
          <a:p>
            <a:r>
              <a:rPr lang="en-US" sz="2600" dirty="0">
                <a:solidFill>
                  <a:srgbClr val="0000FF"/>
                </a:solidFill>
                <a:latin typeface="Consolas"/>
                <a:ea typeface="Calibri"/>
              </a:rPr>
              <a:t>implementation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 P… { …</a:t>
            </a:r>
            <a:r>
              <a:rPr lang="en-US" sz="2600" i="1" dirty="0">
                <a:solidFill>
                  <a:schemeClr val="tx1"/>
                </a:solidFill>
                <a:latin typeface="Consolas"/>
                <a:ea typeface="Calibri"/>
              </a:rPr>
              <a:t>body</a:t>
            </a:r>
            <a:r>
              <a:rPr lang="en-US" sz="2600" dirty="0">
                <a:solidFill>
                  <a:schemeClr val="tx1"/>
                </a:solidFill>
                <a:latin typeface="Consolas"/>
                <a:ea typeface="Calibri"/>
              </a:rPr>
              <a:t>… }</a:t>
            </a:r>
          </a:p>
        </p:txBody>
      </p:sp>
    </p:spTree>
    <p:extLst>
      <p:ext uri="{BB962C8B-B14F-4D97-AF65-F5344CB8AC3E}">
        <p14:creationId xmlns:p14="http://schemas.microsoft.com/office/powerpoint/2010/main" val="3390454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Boogie statements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50778" y="1998133"/>
            <a:ext cx="5845272" cy="4557941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x := E</a:t>
            </a:r>
          </a:p>
          <a:p>
            <a:pPr lvl="1"/>
            <a:r>
              <a:rPr lang="en-US" altLang="en-US" sz="2800" dirty="0"/>
              <a:t>Evaluate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altLang="en-US" sz="2800" dirty="0"/>
              <a:t> and change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en-US" sz="2800" dirty="0"/>
              <a:t> to that value</a:t>
            </a:r>
            <a:endParaRPr lang="en-US" sz="2800" dirty="0">
              <a:solidFill>
                <a:schemeClr val="tx1"/>
              </a:solidFill>
              <a:latin typeface="Consolas"/>
              <a:ea typeface="Calibri"/>
            </a:endParaRPr>
          </a:p>
          <a:p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a[i] := E</a:t>
            </a:r>
          </a:p>
          <a:p>
            <a:pPr lvl="1"/>
            <a:r>
              <a:rPr lang="en-US" altLang="en-US" sz="2800" dirty="0"/>
              <a:t>Same as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a := a[</a:t>
            </a:r>
            <a:r>
              <a:rPr lang="en-US" altLang="en-US" sz="2600" dirty="0" err="1">
                <a:latin typeface="Consolas" panose="020B0609020204030204" pitchFamily="49" charset="0"/>
                <a:cs typeface="Consolas" panose="020B0609020204030204" pitchFamily="49" charset="0"/>
              </a:rPr>
              <a:t>i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 := E]</a:t>
            </a:r>
            <a:endParaRPr lang="en-US" sz="2800" dirty="0">
              <a:solidFill>
                <a:schemeClr val="tx1"/>
              </a:solidFill>
              <a:latin typeface="Consolas" panose="020B0609020204030204" pitchFamily="49" charset="0"/>
              <a:ea typeface="Calibri"/>
              <a:cs typeface="Consolas" panose="020B0609020204030204" pitchFamily="49" charset="0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havoc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x</a:t>
            </a:r>
          </a:p>
          <a:p>
            <a:pPr lvl="1"/>
            <a:r>
              <a:rPr lang="en-US" altLang="en-US" sz="2800" dirty="0"/>
              <a:t>Change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x</a:t>
            </a:r>
            <a:r>
              <a:rPr lang="en-US" altLang="en-US" sz="2800" dirty="0"/>
              <a:t> to an arbitrary value</a:t>
            </a:r>
            <a:endParaRPr lang="en-US" sz="2800" dirty="0">
              <a:solidFill>
                <a:schemeClr val="tx1"/>
              </a:solidFill>
              <a:latin typeface="Consolas"/>
              <a:ea typeface="Calibri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assert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E</a:t>
            </a:r>
          </a:p>
          <a:p>
            <a:pPr lvl="1"/>
            <a:r>
              <a:rPr lang="en-US" altLang="en-US" sz="2800" dirty="0"/>
              <a:t>Check that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altLang="en-US" sz="2800" dirty="0"/>
              <a:t> holds at this program point</a:t>
            </a:r>
            <a:endParaRPr lang="en-US" sz="2800" dirty="0">
              <a:solidFill>
                <a:schemeClr val="tx1"/>
              </a:solidFill>
              <a:latin typeface="Consolas"/>
              <a:ea typeface="Calibri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assume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E</a:t>
            </a:r>
          </a:p>
          <a:p>
            <a:pPr lvl="1"/>
            <a:r>
              <a:rPr lang="en-US" altLang="en-US" sz="2800" dirty="0"/>
              <a:t>Assume that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E</a:t>
            </a:r>
            <a:r>
              <a:rPr lang="en-US" altLang="en-US" sz="2800" dirty="0"/>
              <a:t> holds at this program point</a:t>
            </a:r>
            <a:endParaRPr lang="en-US" sz="2800" dirty="0">
              <a:solidFill>
                <a:schemeClr val="tx1"/>
              </a:solidFill>
              <a:latin typeface="Consolas"/>
              <a:ea typeface="Calibri"/>
            </a:endParaRP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call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P()</a:t>
            </a:r>
          </a:p>
          <a:p>
            <a:pPr lvl="1"/>
            <a:r>
              <a:rPr lang="en-US" altLang="en-US" sz="2800" dirty="0"/>
              <a:t>Act according to specification of </a:t>
            </a:r>
            <a:r>
              <a:rPr lang="en-US" altLang="en-US" sz="2600" dirty="0">
                <a:latin typeface="Consolas" panose="020B0609020204030204" pitchFamily="49" charset="0"/>
                <a:cs typeface="Consolas" panose="020B0609020204030204" pitchFamily="49" charset="0"/>
              </a:rPr>
              <a:t>P</a:t>
            </a:r>
            <a:endParaRPr lang="en-US" sz="2600" dirty="0">
              <a:latin typeface="Consolas" panose="020B0609020204030204" pitchFamily="49" charset="0"/>
              <a:cs typeface="Consolas" panose="020B0609020204030204" pitchFamily="49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4920" y="1998134"/>
            <a:ext cx="4299849" cy="3767328"/>
          </a:xfrm>
        </p:spPr>
        <p:txBody>
          <a:bodyPr>
            <a:normAutofit fontScale="85000" lnSpcReduction="20000"/>
          </a:bodyPr>
          <a:lstStyle/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if</a:t>
            </a: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while</a:t>
            </a:r>
          </a:p>
          <a:p>
            <a:r>
              <a:rPr lang="en-US" sz="3200" dirty="0">
                <a:solidFill>
                  <a:srgbClr val="0000FF"/>
                </a:solidFill>
                <a:latin typeface="Consolas"/>
                <a:ea typeface="Calibri"/>
              </a:rPr>
              <a:t>break</a:t>
            </a:r>
          </a:p>
          <a:p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label:</a:t>
            </a:r>
          </a:p>
          <a:p>
            <a:r>
              <a:rPr lang="en-US" sz="3200" dirty="0" err="1">
                <a:solidFill>
                  <a:srgbClr val="0000FF"/>
                </a:solidFill>
                <a:latin typeface="Consolas"/>
                <a:ea typeface="Calibri"/>
              </a:rPr>
              <a:t>goto</a:t>
            </a:r>
            <a:r>
              <a:rPr lang="en-US" sz="3200" dirty="0">
                <a:solidFill>
                  <a:schemeClr val="tx1"/>
                </a:solidFill>
                <a:latin typeface="Consolas"/>
                <a:ea typeface="Calibri"/>
              </a:rPr>
              <a:t> A, B</a:t>
            </a:r>
          </a:p>
        </p:txBody>
      </p:sp>
    </p:spTree>
    <p:extLst>
      <p:ext uri="{BB962C8B-B14F-4D97-AF65-F5344CB8AC3E}">
        <p14:creationId xmlns:p14="http://schemas.microsoft.com/office/powerpoint/2010/main" val="231126318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Static program verification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What is the state-of-art in program verifiers?</a:t>
            </a:r>
          </a:p>
          <a:p>
            <a:r>
              <a:rPr lang="en-US" sz="3200" dirty="0"/>
              <a:t>How to build a program verifier</a:t>
            </a:r>
          </a:p>
        </p:txBody>
      </p:sp>
    </p:spTree>
    <p:extLst>
      <p:ext uri="{BB962C8B-B14F-4D97-AF65-F5344CB8AC3E}">
        <p14:creationId xmlns:p14="http://schemas.microsoft.com/office/powerpoint/2010/main" val="6917484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Demo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67512" y="4763777"/>
            <a:ext cx="10291640" cy="1645920"/>
          </a:xfrm>
        </p:spPr>
        <p:txBody>
          <a:bodyPr>
            <a:normAutofit/>
          </a:bodyPr>
          <a:lstStyle/>
          <a:p>
            <a:r>
              <a:rPr lang="en-US" dirty="0" err="1"/>
              <a:t>RingBuffer</a:t>
            </a:r>
            <a:r>
              <a:rPr lang="en-US" dirty="0"/>
              <a:t> translated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0870442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7829"/>
            <a:ext cx="10772775" cy="1122729"/>
          </a:xfrm>
        </p:spPr>
        <p:txBody>
          <a:bodyPr/>
          <a:lstStyle/>
          <a:p>
            <a:r>
              <a:rPr lang="en-US" dirty="0"/>
              <a:t>Translation basics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886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953432" y="1066800"/>
            <a:ext cx="4485968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Ada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943600" y="838200"/>
            <a:ext cx="168259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447800"/>
            <a:ext cx="37338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x : Integer;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Update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(y : Integer;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r :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out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Integer)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is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begin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 &lt; y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then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x := y;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r := y;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Update;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Main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is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begin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Update(5, x);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end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Main;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096000" y="1295400"/>
            <a:ext cx="43434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Update(y: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</a:t>
            </a:r>
            <a:br>
              <a:rPr lang="en-US" sz="2000" dirty="0">
                <a:solidFill>
                  <a:prstClr val="black"/>
                </a:solidFill>
                <a:latin typeface="Consolas"/>
              </a:rPr>
            </a:br>
            <a:r>
              <a:rPr lang="en-US" sz="2000" dirty="0">
                <a:solidFill>
                  <a:prstClr val="black"/>
                </a:solidFill>
                <a:latin typeface="Consolas"/>
              </a:rPr>
              <a:t>  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returns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(r: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  modifies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(x &lt; y)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x := y;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r := y;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Main()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modifies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call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 := Update(5);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endParaRPr lang="en-US" sz="2000" dirty="0">
              <a:solidFill>
                <a:schemeClr val="bg1"/>
              </a:solidFill>
              <a:latin typeface="Segoe UI Mono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613363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71734"/>
            <a:ext cx="10772775" cy="1658198"/>
          </a:xfrm>
        </p:spPr>
        <p:txBody>
          <a:bodyPr/>
          <a:lstStyle/>
          <a:p>
            <a:r>
              <a:rPr lang="en-US" dirty="0"/>
              <a:t>Unstructured control flow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886200" cy="5752755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877232" y="1066800"/>
            <a:ext cx="4790768" cy="5752755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3429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.NET </a:t>
            </a:r>
            <a:r>
              <a:rPr lang="en-US" sz="2400" dirty="0" err="1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bytecode</a:t>
            </a: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 (MSIL)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867400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905000" y="1295400"/>
            <a:ext cx="3886200" cy="50475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.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maxstack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 2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.locals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init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([0] int32 i,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              [1]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bool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CS$4$0000)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IL_0000: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nop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IL_0001:  ldc.i4.0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IL_0002:  stloc.0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IL_0003: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br.s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      IL_000b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IL_0005: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nop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IL_0006:  ldloc.0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IL_0007:  ldc.i4.1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IL_0008:  add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IL_0009:  stloc.0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IL_000a: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nop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IL_000b:  ldloc.0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IL_000c:  ldarg.0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IL_000d: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clt</a:t>
            </a:r>
            <a:endParaRPr lang="en-US" sz="1600" dirty="0">
              <a:solidFill>
                <a:prstClr val="black"/>
              </a:solidFill>
              <a:latin typeface="Consolas"/>
            </a:endParaRP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IL_000f:  stloc.1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IL_0010:  ldloc.1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IL_0011:  </a:t>
            </a:r>
            <a:r>
              <a:rPr lang="en-US" sz="1600" dirty="0" err="1">
                <a:solidFill>
                  <a:prstClr val="black"/>
                </a:solidFill>
                <a:latin typeface="Consolas"/>
              </a:rPr>
              <a:t>brtrue.s</a:t>
            </a:r>
            <a:r>
              <a:rPr lang="en-US" sz="1600" dirty="0">
                <a:solidFill>
                  <a:prstClr val="black"/>
                </a:solidFill>
                <a:latin typeface="Consolas"/>
              </a:rPr>
              <a:t>   IL_0005</a:t>
            </a:r>
          </a:p>
          <a:p>
            <a:r>
              <a:rPr lang="en-US" sz="1600" dirty="0">
                <a:solidFill>
                  <a:prstClr val="black"/>
                </a:solidFill>
                <a:latin typeface="Consolas"/>
              </a:rPr>
              <a:t>IL_0013:  ret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988906" y="1187245"/>
            <a:ext cx="4602895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i: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, CS$4$000: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bool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sv-SE" dirty="0">
                <a:solidFill>
                  <a:srgbClr val="0000FF"/>
                </a:solidFill>
                <a:latin typeface="Consolas"/>
              </a:rPr>
              <a:t>var</a:t>
            </a:r>
            <a:r>
              <a:rPr lang="sv-SE" dirty="0">
                <a:solidFill>
                  <a:prstClr val="black"/>
                </a:solidFill>
                <a:latin typeface="Consolas"/>
              </a:rPr>
              <a:t> $stack0i, $stack1i: </a:t>
            </a:r>
            <a:r>
              <a:rPr lang="sv-SE" dirty="0">
                <a:solidFill>
                  <a:srgbClr val="0000FF"/>
                </a:solidFill>
                <a:latin typeface="Consolas"/>
              </a:rPr>
              <a:t>int</a:t>
            </a:r>
            <a:r>
              <a:rPr lang="sv-SE" dirty="0">
                <a:solidFill>
                  <a:prstClr val="black"/>
                </a:solidFill>
                <a:latin typeface="Consolas"/>
              </a:rPr>
              <a:t>,</a:t>
            </a:r>
          </a:p>
          <a:p>
            <a:r>
              <a:rPr lang="sv-SE" dirty="0">
                <a:solidFill>
                  <a:prstClr val="black"/>
                </a:solidFill>
                <a:latin typeface="Consolas"/>
              </a:rPr>
              <a:t>    $stack0b: </a:t>
            </a:r>
            <a:r>
              <a:rPr lang="sv-SE" dirty="0">
                <a:solidFill>
                  <a:srgbClr val="0000FF"/>
                </a:solidFill>
                <a:latin typeface="Consolas"/>
              </a:rPr>
              <a:t>bool</a:t>
            </a:r>
            <a:r>
              <a:rPr lang="sv-SE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IL_0000: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$stack0i := 0;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i := 0;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goto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IL_000b;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IL_0005: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$stack1i := 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$stack0i := $stack0i + $stack1i;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i := $stack0i;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IL_000b: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$stack0i := 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$stack1i := n;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$stack0b := $stack0i &lt; $stack1i;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CS$4$000 := $stack0b;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$stack0b := CS$4$000;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($stack0b) {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goto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IL_0005; }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IL_0013: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return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;</a:t>
            </a:r>
          </a:p>
        </p:txBody>
      </p:sp>
    </p:spTree>
    <p:extLst>
      <p:ext uri="{BB962C8B-B14F-4D97-AF65-F5344CB8AC3E}">
        <p14:creationId xmlns:p14="http://schemas.microsoft.com/office/powerpoint/2010/main" val="3992264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440745"/>
            <a:ext cx="10772775" cy="1658198"/>
          </a:xfrm>
        </p:spPr>
        <p:txBody>
          <a:bodyPr/>
          <a:lstStyle/>
          <a:p>
            <a:r>
              <a:rPr lang="en-US" dirty="0"/>
              <a:t>Reasoning about loops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676400" y="1066800"/>
            <a:ext cx="4351828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6248400" y="1066800"/>
            <a:ext cx="3886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676401" y="838200"/>
            <a:ext cx="2175913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Java + JML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6238568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828801" y="1447801"/>
            <a:ext cx="418116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8000"/>
                </a:solidFill>
                <a:latin typeface="Consolas"/>
              </a:rPr>
              <a:t>//@ requires 0 &lt;= n;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n)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 = 0;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//@ </a:t>
            </a:r>
            <a:r>
              <a:rPr lang="en-US" sz="2000" dirty="0" err="1">
                <a:solidFill>
                  <a:srgbClr val="008000"/>
                </a:solidFill>
                <a:latin typeface="Consolas"/>
              </a:rPr>
              <a:t>loop_invariant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 i &lt;= n;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(i &lt; n)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i++;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8000"/>
                </a:solidFill>
                <a:latin typeface="Consolas"/>
              </a:rPr>
              <a:t>//@ assert i == n;</a:t>
            </a:r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400800" y="1447800"/>
            <a:ext cx="37338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m(n: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requires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0 &lt;= n;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i := 0;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(i &lt; n)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invariant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 &lt;= n;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  i := i + 1;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i == n;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4199775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-166625"/>
            <a:ext cx="8915400" cy="1218795"/>
          </a:xfrm>
        </p:spPr>
        <p:txBody>
          <a:bodyPr/>
          <a:lstStyle/>
          <a:p>
            <a:r>
              <a:rPr lang="en-US" sz="4400" dirty="0"/>
              <a:t>Custom operators: </a:t>
            </a:r>
            <a:r>
              <a:rPr lang="en-US" sz="4400" dirty="0" err="1"/>
              <a:t>underspecification</a:t>
            </a:r>
            <a:endParaRPr lang="en-US" sz="4400" dirty="0"/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124200" cy="5687961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410200" y="1066800"/>
            <a:ext cx="5105400" cy="5687961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C++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400368" y="838200"/>
            <a:ext cx="1914928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447800"/>
            <a:ext cx="29718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void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P()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x;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x = y &lt;&lt; z;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x = y + z;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486400" y="1222712"/>
            <a:ext cx="4953000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0000FF"/>
                </a:solidFill>
                <a:latin typeface="Consolas"/>
              </a:rPr>
              <a:t>const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Two^31: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axiom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Two^31 == 2147483648;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LeftShift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axiom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forall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a: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::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LeftShift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(a, 0) == a);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function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Add(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,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axiom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(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forall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a, b: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::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-Two^31 &lt;=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a+b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&amp;&amp;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a+b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&lt; Two^31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==&gt;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Add(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a,b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 ==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a+b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);</a:t>
            </a:r>
          </a:p>
          <a:p>
            <a:endParaRPr lang="en-US" sz="2000" dirty="0">
              <a:solidFill>
                <a:srgbClr val="0000FF"/>
              </a:solidFill>
              <a:latin typeface="Consolas"/>
            </a:endParaRPr>
          </a:p>
          <a:p>
            <a:r>
              <a:rPr lang="en-US" sz="2000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P() {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 x: </a:t>
            </a:r>
            <a:r>
              <a:rPr lang="en-US" sz="20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x := </a:t>
            </a:r>
            <a:r>
              <a:rPr lang="en-US" sz="2000" dirty="0" err="1">
                <a:solidFill>
                  <a:prstClr val="black"/>
                </a:solidFill>
                <a:latin typeface="Consolas"/>
              </a:rPr>
              <a:t>LeftShift</a:t>
            </a:r>
            <a:r>
              <a:rPr lang="en-US" sz="2000" dirty="0">
                <a:solidFill>
                  <a:prstClr val="black"/>
                </a:solidFill>
                <a:latin typeface="Consolas"/>
              </a:rPr>
              <a:t>(y, z);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  x := Add(y, z);</a:t>
            </a:r>
          </a:p>
          <a:p>
            <a:r>
              <a:rPr lang="en-US" sz="20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sz="2000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150291524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63108"/>
            <a:ext cx="10772775" cy="1658198"/>
          </a:xfrm>
        </p:spPr>
        <p:txBody>
          <a:bodyPr/>
          <a:lstStyle/>
          <a:p>
            <a:r>
              <a:rPr lang="en-US" dirty="0" err="1"/>
              <a:t>Definedness</a:t>
            </a:r>
            <a:r>
              <a:rPr lang="en-US" dirty="0"/>
              <a:t> of expressions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505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801031" y="1066800"/>
            <a:ext cx="4748378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F#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791200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1" y="1447801"/>
            <a:ext cx="33677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let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x = y + z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in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let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w = y / z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in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...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953432" y="1447800"/>
            <a:ext cx="45621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check for underflow: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-Two^31 &lt;=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y+z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check for overflow: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y+z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&lt; Two^31;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x := y + z;</a:t>
            </a:r>
          </a:p>
          <a:p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check division by zero: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z != 0;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w :=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Div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(y, z);</a:t>
            </a:r>
          </a:p>
          <a:p>
            <a:endParaRPr lang="en-US" sz="2400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2242275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71733"/>
            <a:ext cx="10772775" cy="1658198"/>
          </a:xfrm>
        </p:spPr>
        <p:txBody>
          <a:bodyPr/>
          <a:lstStyle/>
          <a:p>
            <a:r>
              <a:rPr lang="en-US" dirty="0"/>
              <a:t>Uninitialized variables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505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6248400" y="1066800"/>
            <a:ext cx="388620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524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Pascal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6238568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1" y="1447800"/>
            <a:ext cx="336774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r: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integer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B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then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r := z;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(* ... *)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C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then begin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d := r</a:t>
            </a:r>
            <a:br>
              <a:rPr lang="en-US" sz="2400" dirty="0">
                <a:solidFill>
                  <a:prstClr val="black"/>
                </a:solidFill>
                <a:latin typeface="Consolas"/>
              </a:rPr>
            </a:br>
            <a:r>
              <a:rPr lang="en-US" sz="2400" dirty="0">
                <a:solidFill>
                  <a:srgbClr val="0000FF"/>
                </a:solidFill>
                <a:latin typeface="Consolas"/>
              </a:rPr>
              <a:t>end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400800" y="1447801"/>
            <a:ext cx="37338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r: </a:t>
            </a:r>
            <a:r>
              <a:rPr lang="en-US" sz="2400" dirty="0" err="1">
                <a:solidFill>
                  <a:srgbClr val="0000FF"/>
                </a:solidFill>
                <a:latin typeface="Consolas"/>
              </a:rPr>
              <a:t>int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r$defined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: </a:t>
            </a:r>
            <a:r>
              <a:rPr lang="en-US" sz="2400" dirty="0" err="1">
                <a:solidFill>
                  <a:srgbClr val="0000FF"/>
                </a:solidFill>
                <a:latin typeface="Consolas"/>
              </a:rPr>
              <a:t>bool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(B)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r,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r$defined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:=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   z,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true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// ...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if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(C) {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  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r$defined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d := r;</a:t>
            </a:r>
            <a:br>
              <a:rPr lang="en-US" sz="2400" dirty="0">
                <a:solidFill>
                  <a:prstClr val="black"/>
                </a:solidFill>
                <a:latin typeface="Consolas"/>
              </a:rPr>
            </a:br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370501255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-397613"/>
            <a:ext cx="10772775" cy="1658198"/>
          </a:xfrm>
        </p:spPr>
        <p:txBody>
          <a:bodyPr/>
          <a:lstStyle/>
          <a:p>
            <a:r>
              <a:rPr lang="en-US" dirty="0"/>
              <a:t>Loop termination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905000" y="1066800"/>
            <a:ext cx="3806890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6105832" y="1066800"/>
            <a:ext cx="4257368" cy="55626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905000" y="8382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Eiffel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6096000" y="838200"/>
            <a:ext cx="1457632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057400" y="1447800"/>
            <a:ext cx="3657600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from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Init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until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B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invariant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Inv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variant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VF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loop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Body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end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258232" y="1447800"/>
            <a:ext cx="409041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>
                <a:solidFill>
                  <a:prstClr val="black"/>
                </a:solidFill>
                <a:latin typeface="Consolas"/>
              </a:rPr>
              <a:t>Init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while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(!B)</a:t>
            </a: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  invariant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Inv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latin typeface="Consolas"/>
              </a:rPr>
              <a:t>  </a:t>
            </a:r>
            <a:r>
              <a:rPr lang="en-US" sz="2400" dirty="0">
                <a:solidFill>
                  <a:srgbClr val="008000"/>
                </a:solidFill>
                <a:latin typeface="Consolas"/>
              </a:rPr>
              <a:t>// check </a:t>
            </a:r>
            <a:r>
              <a:rPr lang="en-US" sz="2400" dirty="0" err="1">
                <a:solidFill>
                  <a:srgbClr val="008000"/>
                </a:solidFill>
                <a:latin typeface="Consolas"/>
              </a:rPr>
              <a:t>boundedness</a:t>
            </a:r>
            <a:r>
              <a:rPr lang="en-US" sz="2400" dirty="0">
                <a:solidFill>
                  <a:srgbClr val="008000"/>
                </a:solidFill>
                <a:latin typeface="Consolas"/>
              </a:rPr>
              <a:t>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  invariant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0 &lt;= VF;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tmp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:= VF;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Body;</a:t>
            </a:r>
          </a:p>
          <a:p>
            <a:r>
              <a:rPr lang="en-US" sz="2400" dirty="0">
                <a:solidFill>
                  <a:srgbClr val="008000"/>
                </a:solidFill>
                <a:latin typeface="Consolas"/>
              </a:rPr>
              <a:t>  // check decrement:</a:t>
            </a:r>
            <a:endParaRPr lang="en-US" sz="2400" dirty="0">
              <a:solidFill>
                <a:prstClr val="black"/>
              </a:solidFill>
              <a:latin typeface="Consolas"/>
            </a:endParaRP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sz="2400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VF &lt;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tmp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76432323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05000" y="97204"/>
            <a:ext cx="8382000" cy="664797"/>
          </a:xfrm>
        </p:spPr>
        <p:txBody>
          <a:bodyPr>
            <a:normAutofit fontScale="90000"/>
          </a:bodyPr>
          <a:lstStyle/>
          <a:p>
            <a:r>
              <a:rPr lang="en-US" dirty="0"/>
              <a:t>Modeling memory</a:t>
            </a:r>
          </a:p>
        </p:txBody>
      </p:sp>
      <p:sp>
        <p:nvSpPr>
          <p:cNvPr id="4" name="Snip Single Corner Rectangle 3"/>
          <p:cNvSpPr/>
          <p:nvPr/>
        </p:nvSpPr>
        <p:spPr bwMode="auto">
          <a:xfrm>
            <a:off x="1676401" y="990600"/>
            <a:ext cx="3352800" cy="57150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5" name="Snip Single Corner Rectangle 4"/>
          <p:cNvSpPr/>
          <p:nvPr/>
        </p:nvSpPr>
        <p:spPr bwMode="auto">
          <a:xfrm>
            <a:off x="5115232" y="990600"/>
            <a:ext cx="5476568" cy="5715000"/>
          </a:xfrm>
          <a:prstGeom prst="snip1Rect">
            <a:avLst>
              <a:gd name="adj" fmla="val 7938"/>
            </a:avLst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endParaRPr lang="en-US" sz="2400" dirty="0">
              <a:gradFill>
                <a:gsLst>
                  <a:gs pos="50000">
                    <a:schemeClr val="tx1"/>
                  </a:gs>
                  <a:gs pos="100000">
                    <a:schemeClr val="tx1"/>
                  </a:gs>
                </a:gsLst>
                <a:lin ang="5400000" scaled="0"/>
              </a:gradFill>
              <a:effectLst>
                <a:outerShdw blurRad="50800" dist="38100" dir="2700000" algn="tl" rotWithShape="0">
                  <a:schemeClr val="bg2">
                    <a:alpha val="40000"/>
                  </a:schemeClr>
                </a:outerShdw>
              </a:effectLst>
              <a:latin typeface="Segoe" pitchFamily="34" charset="0"/>
            </a:endParaRPr>
          </a:p>
        </p:txBody>
      </p:sp>
      <p:sp>
        <p:nvSpPr>
          <p:cNvPr id="7" name="Snip Same Side Corner Rectangle 6"/>
          <p:cNvSpPr/>
          <p:nvPr/>
        </p:nvSpPr>
        <p:spPr bwMode="auto">
          <a:xfrm>
            <a:off x="1676401" y="762000"/>
            <a:ext cx="1143000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C#</a:t>
            </a:r>
          </a:p>
        </p:txBody>
      </p:sp>
      <p:sp>
        <p:nvSpPr>
          <p:cNvPr id="8" name="Snip Same Side Corner Rectangle 7"/>
          <p:cNvSpPr/>
          <p:nvPr/>
        </p:nvSpPr>
        <p:spPr bwMode="auto">
          <a:xfrm>
            <a:off x="5105400" y="762000"/>
            <a:ext cx="2054146" cy="381000"/>
          </a:xfrm>
          <a:prstGeom prst="snip2SameRect">
            <a:avLst/>
          </a:prstGeom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wrap="square" lIns="91436" tIns="45718" rIns="91436" bIns="45718" numCol="1" rtlCol="0" anchor="ctr" anchorCtr="0" compatLnSpc="1">
            <a:prstTxWarp prst="textNoShape">
              <a:avLst/>
            </a:prstTxWarp>
          </a:bodyPr>
          <a:lstStyle/>
          <a:p>
            <a:pPr algn="ctr" defTabSz="914099" fontAlgn="base">
              <a:spcBef>
                <a:spcPct val="0"/>
              </a:spcBef>
              <a:spcAft>
                <a:spcPct val="0"/>
              </a:spcAft>
            </a:pPr>
            <a:r>
              <a:rPr lang="en-US" sz="2400" dirty="0">
                <a:solidFill>
                  <a:schemeClr val="bg1"/>
                </a:solidFill>
                <a:effectLst>
                  <a:outerShdw blurRad="50800" dist="38100" dir="2700000" algn="tl" rotWithShape="0">
                    <a:schemeClr val="bg2">
                      <a:alpha val="40000"/>
                    </a:schemeClr>
                  </a:outerShdw>
                </a:effectLst>
                <a:latin typeface="Segoe" pitchFamily="34" charset="0"/>
              </a:rPr>
              <a:t>Boogie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676400" y="1371600"/>
            <a:ext cx="3352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  <a:latin typeface="Consolas"/>
              </a:rPr>
              <a:t>class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sz="2400" dirty="0">
                <a:solidFill>
                  <a:srgbClr val="2B91AF"/>
                </a:solidFill>
                <a:latin typeface="Consolas"/>
              </a:rPr>
              <a:t>C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C next;</a:t>
            </a:r>
          </a:p>
          <a:p>
            <a:r>
              <a:rPr lang="es-ES" sz="2400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s-ES" sz="2400" dirty="0" err="1">
                <a:solidFill>
                  <a:srgbClr val="0000FF"/>
                </a:solidFill>
                <a:latin typeface="Consolas"/>
              </a:rPr>
              <a:t>void</a:t>
            </a:r>
            <a:r>
              <a:rPr lang="es-ES" sz="2400" dirty="0">
                <a:solidFill>
                  <a:prstClr val="black"/>
                </a:solidFill>
                <a:latin typeface="Consolas"/>
              </a:rPr>
              <a:t> M(C c)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{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  C x = next;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  </a:t>
            </a:r>
            <a:r>
              <a:rPr lang="en-US" sz="2400" dirty="0" err="1">
                <a:solidFill>
                  <a:prstClr val="black"/>
                </a:solidFill>
                <a:latin typeface="Consolas"/>
              </a:rPr>
              <a:t>c.next</a:t>
            </a:r>
            <a:r>
              <a:rPr lang="en-US" sz="2400" dirty="0">
                <a:solidFill>
                  <a:prstClr val="black"/>
                </a:solidFill>
                <a:latin typeface="Consolas"/>
              </a:rPr>
              <a:t> = c;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  }</a:t>
            </a:r>
          </a:p>
          <a:p>
            <a:r>
              <a:rPr lang="en-US" sz="2400" dirty="0">
                <a:solidFill>
                  <a:prstClr val="black"/>
                </a:solidFill>
                <a:latin typeface="Consolas"/>
              </a:rPr>
              <a:t>}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181601" y="1155288"/>
            <a:ext cx="5261801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00FF"/>
                </a:solidFill>
                <a:latin typeface="Consolas"/>
              </a:rPr>
              <a:t>type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Ref;</a:t>
            </a:r>
          </a:p>
          <a:p>
            <a:r>
              <a:rPr lang="en-US" dirty="0" err="1">
                <a:solidFill>
                  <a:srgbClr val="0000FF"/>
                </a:solidFill>
                <a:latin typeface="Consolas"/>
              </a:rPr>
              <a:t>const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null: Ref;</a:t>
            </a:r>
          </a:p>
          <a:p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latin typeface="Consolas"/>
              </a:rPr>
              <a:t>type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Field;</a:t>
            </a:r>
          </a:p>
          <a:p>
            <a:r>
              <a:rPr lang="en-US" dirty="0" err="1">
                <a:solidFill>
                  <a:srgbClr val="0000FF"/>
                </a:solidFill>
                <a:latin typeface="Consolas"/>
              </a:rPr>
              <a:t>const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unique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C.next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: Field;</a:t>
            </a:r>
          </a:p>
          <a:p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Heap: [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Ref,Field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]Ref;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      </a:t>
            </a:r>
            <a:r>
              <a:rPr lang="en-US" dirty="0">
                <a:solidFill>
                  <a:srgbClr val="008000"/>
                </a:solidFill>
                <a:latin typeface="Consolas"/>
              </a:rPr>
              <a:t>// Ref * Field --&gt; Ref</a:t>
            </a:r>
            <a:endParaRPr lang="en-US" dirty="0">
              <a:solidFill>
                <a:prstClr val="black"/>
              </a:solidFill>
              <a:latin typeface="Consolas"/>
            </a:endParaRPr>
          </a:p>
          <a:p>
            <a:endParaRPr lang="en-US" sz="1200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srgbClr val="0000FF"/>
                </a:solidFill>
                <a:latin typeface="Consolas"/>
              </a:rPr>
              <a:t>procedure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C.M(this: Ref, c: Ref)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requires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this != null;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modifies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Heap;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{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 err="1">
                <a:solidFill>
                  <a:srgbClr val="0000FF"/>
                </a:solidFill>
                <a:latin typeface="Consolas"/>
              </a:rPr>
              <a:t>var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x: Ref;</a:t>
            </a:r>
          </a:p>
          <a:p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this != null;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x := Heap[this,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C.next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];</a:t>
            </a:r>
          </a:p>
          <a:p>
            <a:endParaRPr lang="en-US" dirty="0">
              <a:solidFill>
                <a:prstClr val="black"/>
              </a:solidFill>
              <a:latin typeface="Consolas"/>
            </a:endParaRP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assert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 c != null;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  Heap[c, </a:t>
            </a:r>
            <a:r>
              <a:rPr lang="en-US" dirty="0" err="1">
                <a:solidFill>
                  <a:prstClr val="black"/>
                </a:solidFill>
                <a:latin typeface="Consolas"/>
              </a:rPr>
              <a:t>C.next</a:t>
            </a:r>
            <a:r>
              <a:rPr lang="en-US" dirty="0">
                <a:solidFill>
                  <a:prstClr val="black"/>
                </a:solidFill>
                <a:latin typeface="Consolas"/>
              </a:rPr>
              <a:t>] := y;</a:t>
            </a:r>
          </a:p>
          <a:p>
            <a:r>
              <a:rPr lang="en-US" dirty="0">
                <a:solidFill>
                  <a:prstClr val="black"/>
                </a:solidFill>
                <a:latin typeface="Consolas"/>
              </a:rPr>
              <a:t>}</a:t>
            </a:r>
          </a:p>
          <a:p>
            <a:endParaRPr lang="en-US" dirty="0">
              <a:solidFill>
                <a:prstClr val="black"/>
              </a:solidFill>
              <a:latin typeface="Consolas"/>
            </a:endParaRPr>
          </a:p>
        </p:txBody>
      </p:sp>
    </p:spTree>
    <p:extLst>
      <p:ext uri="{BB962C8B-B14F-4D97-AF65-F5344CB8AC3E}">
        <p14:creationId xmlns:p14="http://schemas.microsoft.com/office/powerpoint/2010/main" val="334566462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More about memory models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Encoding a good memory model requires more effort</a:t>
            </a:r>
          </a:p>
          <a:p>
            <a:r>
              <a:rPr lang="en-US" dirty="0"/>
              <a:t>Boogie provides many useful features</a:t>
            </a:r>
          </a:p>
          <a:p>
            <a:pPr lvl="1"/>
            <a:r>
              <a:rPr lang="en-US" dirty="0"/>
              <a:t>Polymorphic map types</a:t>
            </a:r>
          </a:p>
          <a:p>
            <a:pPr lvl="1"/>
            <a:r>
              <a:rPr lang="en-US" dirty="0"/>
              <a:t>Partial commands (</a:t>
            </a:r>
            <a:r>
              <a:rPr lang="en-US" dirty="0">
                <a:solidFill>
                  <a:srgbClr val="0000FF"/>
                </a:solidFill>
                <a:latin typeface="Consolas"/>
              </a:rPr>
              <a:t>assume</a:t>
            </a:r>
            <a:r>
              <a:rPr lang="en-US" dirty="0"/>
              <a:t> statements)</a:t>
            </a:r>
          </a:p>
          <a:p>
            <a:pPr lvl="1"/>
            <a:r>
              <a:rPr lang="en-US" dirty="0"/>
              <a:t>Free pre- and </a:t>
            </a:r>
            <a:r>
              <a:rPr lang="en-US" dirty="0" err="1"/>
              <a:t>postconditions</a:t>
            </a:r>
            <a:endParaRPr lang="en-US" dirty="0"/>
          </a:p>
          <a:p>
            <a:pPr lvl="1"/>
            <a:r>
              <a:rPr lang="en-US" dirty="0">
                <a:solidFill>
                  <a:srgbClr val="0000FF"/>
                </a:solidFill>
                <a:latin typeface="Consolas"/>
              </a:rPr>
              <a:t>where</a:t>
            </a:r>
            <a:r>
              <a:rPr lang="en-US" dirty="0"/>
              <a:t> clauses</a:t>
            </a:r>
          </a:p>
        </p:txBody>
      </p:sp>
    </p:spTree>
    <p:extLst>
      <p:ext uri="{BB962C8B-B14F-4D97-AF65-F5344CB8AC3E}">
        <p14:creationId xmlns:p14="http://schemas.microsoft.com/office/powerpoint/2010/main" val="98844593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504449"/>
            <a:ext cx="10772775" cy="1658198"/>
          </a:xfrm>
        </p:spPr>
        <p:txBody>
          <a:bodyPr/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1949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005802" y="1956130"/>
            <a:ext cx="7752270" cy="3767137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57224" y="6468307"/>
            <a:ext cx="10101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“An Early Program Proof by Alan Turing” by F.L. Morris and C.B. Jones, Annals of the History of Computing, 1984</a:t>
            </a:r>
          </a:p>
        </p:txBody>
      </p:sp>
    </p:spTree>
    <p:extLst>
      <p:ext uri="{BB962C8B-B14F-4D97-AF65-F5344CB8AC3E}">
        <p14:creationId xmlns:p14="http://schemas.microsoft.com/office/powerpoint/2010/main" val="335893698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Weakest preconditions</a:t>
            </a:r>
          </a:p>
        </p:txBody>
      </p:sp>
      <p:sp>
        <p:nvSpPr>
          <p:cNvPr id="819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en-US" sz="2800" dirty="0"/>
              <a:t>The </a:t>
            </a:r>
            <a:r>
              <a:rPr lang="en-US" altLang="en-US" sz="2800" i="1" dirty="0"/>
              <a:t>weakest precondition </a:t>
            </a:r>
            <a:r>
              <a:rPr lang="en-US" altLang="en-US" sz="2800" dirty="0"/>
              <a:t>of a statement S with respect to a predicate Q on the post-state of S, denoted </a:t>
            </a: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(S,Q)</a:t>
            </a:r>
            <a:r>
              <a:rPr lang="en-US" altLang="en-US" sz="2800" dirty="0"/>
              <a:t>, is the set of pre-states from which execution:</a:t>
            </a:r>
          </a:p>
          <a:p>
            <a:pPr lvl="1"/>
            <a:r>
              <a:rPr lang="en-US" altLang="en-US" sz="2800" dirty="0"/>
              <a:t>does not go wrong, and</a:t>
            </a:r>
          </a:p>
          <a:p>
            <a:pPr lvl="1"/>
            <a:r>
              <a:rPr lang="en-US" altLang="en-US" sz="2800" dirty="0"/>
              <a:t>if it terminates, terminates in Q</a:t>
            </a:r>
          </a:p>
        </p:txBody>
      </p:sp>
    </p:spTree>
    <p:extLst>
      <p:ext uri="{BB962C8B-B14F-4D97-AF65-F5344CB8AC3E}">
        <p14:creationId xmlns:p14="http://schemas.microsoft.com/office/powerpoint/2010/main" val="252486167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VC generation:  passive features</a:t>
            </a:r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Clr>
                <a:schemeClr val="tx1"/>
              </a:buClr>
            </a:pP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</a:t>
            </a:r>
            <a:r>
              <a:rPr lang="en-US" altLang="en-US" sz="2800" dirty="0"/>
              <a:t> </a:t>
            </a:r>
            <a:r>
              <a:rPr lang="en-US" altLang="en-US" sz="2800" dirty="0">
                <a:solidFill>
                  <a:srgbClr val="3333CC"/>
                </a:solidFill>
              </a:rPr>
              <a:t>assert</a:t>
            </a:r>
            <a:r>
              <a:rPr lang="en-US" altLang="en-US" sz="2800" dirty="0"/>
              <a:t> E</a:t>
            </a:r>
            <a:r>
              <a:rPr lang="en-US" altLang="en-US" sz="2800" dirty="0">
                <a:solidFill>
                  <a:srgbClr val="009900"/>
                </a:solidFill>
              </a:rPr>
              <a:t>,</a:t>
            </a:r>
            <a:r>
              <a:rPr lang="en-US" altLang="en-US" sz="2800" dirty="0"/>
              <a:t> Q </a:t>
            </a:r>
            <a:r>
              <a:rPr lang="en-US" altLang="en-US" sz="2800" dirty="0">
                <a:solidFill>
                  <a:srgbClr val="009900"/>
                </a:solidFill>
              </a:rPr>
              <a:t>)</a:t>
            </a:r>
            <a:r>
              <a:rPr lang="en-US" altLang="en-US" sz="2800" dirty="0"/>
              <a:t>  =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altLang="en-US" sz="2800" dirty="0"/>
              <a:t>		E </a:t>
            </a:r>
            <a:r>
              <a:rPr lang="en-US" altLang="en-US" sz="2800" dirty="0">
                <a:sym typeface="Symbol" panose="05050102010706020507" pitchFamily="18" charset="2"/>
              </a:rPr>
              <a:t> Q</a:t>
            </a:r>
          </a:p>
          <a:p>
            <a:pPr>
              <a:buClr>
                <a:schemeClr val="tx1"/>
              </a:buClr>
            </a:pPr>
            <a:r>
              <a:rPr lang="en-US" altLang="en-US" sz="2800" dirty="0" err="1">
                <a:solidFill>
                  <a:srgbClr val="009900"/>
                </a:solidFill>
                <a:sym typeface="Symbol" panose="05050102010706020507" pitchFamily="18" charset="2"/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  <a:sym typeface="Symbol" panose="05050102010706020507" pitchFamily="18" charset="2"/>
              </a:rPr>
              <a:t>(</a:t>
            </a:r>
            <a:r>
              <a:rPr lang="en-US" altLang="en-US" sz="2800" dirty="0">
                <a:sym typeface="Symbol" panose="05050102010706020507" pitchFamily="18" charset="2"/>
              </a:rPr>
              <a:t> </a:t>
            </a:r>
            <a:r>
              <a:rPr lang="en-US" altLang="en-US" sz="2800" dirty="0">
                <a:solidFill>
                  <a:srgbClr val="3333CC"/>
                </a:solidFill>
                <a:sym typeface="Symbol" panose="05050102010706020507" pitchFamily="18" charset="2"/>
              </a:rPr>
              <a:t>assume</a:t>
            </a:r>
            <a:r>
              <a:rPr lang="en-US" altLang="en-US" sz="2800" dirty="0">
                <a:sym typeface="Symbol" panose="05050102010706020507" pitchFamily="18" charset="2"/>
              </a:rPr>
              <a:t> E</a:t>
            </a:r>
            <a:r>
              <a:rPr lang="en-US" altLang="en-US" sz="2800" dirty="0">
                <a:solidFill>
                  <a:srgbClr val="009900"/>
                </a:solidFill>
                <a:sym typeface="Symbol" panose="05050102010706020507" pitchFamily="18" charset="2"/>
              </a:rPr>
              <a:t>,</a:t>
            </a:r>
            <a:r>
              <a:rPr lang="en-US" altLang="en-US" sz="2800" dirty="0">
                <a:sym typeface="Symbol" panose="05050102010706020507" pitchFamily="18" charset="2"/>
              </a:rPr>
              <a:t> Q </a:t>
            </a:r>
            <a:r>
              <a:rPr lang="en-US" altLang="en-US" sz="2800" dirty="0">
                <a:solidFill>
                  <a:srgbClr val="009900"/>
                </a:solidFill>
                <a:sym typeface="Symbol" panose="05050102010706020507" pitchFamily="18" charset="2"/>
              </a:rPr>
              <a:t>)</a:t>
            </a:r>
            <a:r>
              <a:rPr lang="en-US" altLang="en-US" sz="2800" dirty="0">
                <a:sym typeface="Symbol" panose="05050102010706020507" pitchFamily="18" charset="2"/>
              </a:rPr>
              <a:t>  =</a:t>
            </a:r>
          </a:p>
          <a:p>
            <a:pPr>
              <a:buClr>
                <a:schemeClr val="tx1"/>
              </a:buClr>
              <a:buFontTx/>
              <a:buNone/>
            </a:pPr>
            <a:r>
              <a:rPr lang="en-US" altLang="en-US" sz="2800" dirty="0">
                <a:sym typeface="Symbol" panose="05050102010706020507" pitchFamily="18" charset="2"/>
              </a:rPr>
              <a:t>		E  Q</a:t>
            </a:r>
            <a:r>
              <a:rPr lang="en-US" altLang="en-US" sz="2800" dirty="0"/>
              <a:t> 	</a:t>
            </a:r>
          </a:p>
          <a:p>
            <a:pPr>
              <a:buClr>
                <a:schemeClr val="tx1"/>
              </a:buClr>
            </a:pP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</a:t>
            </a:r>
            <a:r>
              <a:rPr lang="en-US" altLang="en-US" sz="2800" dirty="0"/>
              <a:t> S; T</a:t>
            </a:r>
            <a:r>
              <a:rPr lang="en-US" altLang="en-US" sz="2800" dirty="0">
                <a:solidFill>
                  <a:srgbClr val="009900"/>
                </a:solidFill>
              </a:rPr>
              <a:t>,</a:t>
            </a:r>
            <a:r>
              <a:rPr lang="en-US" altLang="en-US" sz="2800" dirty="0"/>
              <a:t>  Q </a:t>
            </a:r>
            <a:r>
              <a:rPr lang="en-US" altLang="en-US" sz="2800" dirty="0">
                <a:solidFill>
                  <a:srgbClr val="009900"/>
                </a:solidFill>
              </a:rPr>
              <a:t>)</a:t>
            </a:r>
            <a:r>
              <a:rPr lang="en-US" altLang="en-US" sz="2800" dirty="0"/>
              <a:t>  =</a:t>
            </a:r>
          </a:p>
          <a:p>
            <a:pPr>
              <a:buFontTx/>
              <a:buNone/>
            </a:pPr>
            <a:r>
              <a:rPr lang="en-US" altLang="en-US" sz="2800" dirty="0">
                <a:solidFill>
                  <a:srgbClr val="009900"/>
                </a:solidFill>
              </a:rPr>
              <a:t>		</a:t>
            </a: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</a:t>
            </a:r>
            <a:r>
              <a:rPr lang="en-US" altLang="en-US" sz="2800" dirty="0"/>
              <a:t> S</a:t>
            </a:r>
            <a:r>
              <a:rPr lang="en-US" altLang="en-US" sz="2800" dirty="0">
                <a:solidFill>
                  <a:srgbClr val="009900"/>
                </a:solidFill>
              </a:rPr>
              <a:t>,  </a:t>
            </a:r>
            <a:r>
              <a:rPr lang="en-US" altLang="en-US" sz="2800" dirty="0" err="1">
                <a:solidFill>
                  <a:srgbClr val="009900"/>
                </a:solidFill>
              </a:rPr>
              <a:t>wp</a:t>
            </a:r>
            <a:r>
              <a:rPr lang="en-US" altLang="en-US" sz="2800" dirty="0">
                <a:solidFill>
                  <a:srgbClr val="009900"/>
                </a:solidFill>
              </a:rPr>
              <a:t>(</a:t>
            </a:r>
            <a:r>
              <a:rPr lang="en-US" altLang="en-US" sz="2800" dirty="0"/>
              <a:t> T</a:t>
            </a:r>
            <a:r>
              <a:rPr lang="en-US" altLang="en-US" sz="2800" dirty="0">
                <a:solidFill>
                  <a:srgbClr val="009900"/>
                </a:solidFill>
              </a:rPr>
              <a:t>,</a:t>
            </a:r>
            <a:r>
              <a:rPr lang="en-US" altLang="en-US" sz="2800" dirty="0"/>
              <a:t> Q </a:t>
            </a:r>
            <a:r>
              <a:rPr lang="en-US" altLang="en-US" sz="2800" dirty="0">
                <a:solidFill>
                  <a:srgbClr val="009900"/>
                </a:solidFill>
              </a:rPr>
              <a:t>))</a:t>
            </a:r>
          </a:p>
        </p:txBody>
      </p:sp>
    </p:spTree>
    <p:extLst>
      <p:ext uri="{BB962C8B-B14F-4D97-AF65-F5344CB8AC3E}">
        <p14:creationId xmlns:p14="http://schemas.microsoft.com/office/powerpoint/2010/main" val="1910115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29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29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29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57224" y="66925"/>
            <a:ext cx="10772775" cy="1658198"/>
          </a:xfrm>
        </p:spPr>
        <p:txBody>
          <a:bodyPr/>
          <a:lstStyle/>
          <a:p>
            <a:r>
              <a:rPr lang="en-US" dirty="0"/>
              <a:t>Take-home messages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/>
          </p:nvPr>
        </p:nvSpPr>
        <p:spPr>
          <a:xfrm>
            <a:off x="676656" y="1554492"/>
            <a:ext cx="10753725" cy="3766185"/>
          </a:xfrm>
        </p:spPr>
        <p:txBody>
          <a:bodyPr>
            <a:noAutofit/>
          </a:bodyPr>
          <a:lstStyle/>
          <a:p>
            <a:r>
              <a:rPr lang="en-US" sz="2800" dirty="0"/>
              <a:t>Automatic + Interactive  =  Auto-active</a:t>
            </a:r>
          </a:p>
          <a:p>
            <a:r>
              <a:rPr lang="en-US" sz="2800" dirty="0"/>
              <a:t>An auto-active verifier focuses on the problem, not the underlying logic</a:t>
            </a:r>
          </a:p>
          <a:p>
            <a:r>
              <a:rPr lang="en-US" sz="2800" dirty="0"/>
              <a:t>To build a verifier, use an intermediate verification language (IVL)</a:t>
            </a:r>
          </a:p>
          <a:p>
            <a:pPr lvl="1"/>
            <a:r>
              <a:rPr lang="en-US" sz="2800" dirty="0"/>
              <a:t>An IVL is a thinking tool</a:t>
            </a:r>
          </a:p>
          <a:p>
            <a:pPr lvl="1"/>
            <a:r>
              <a:rPr lang="en-US" sz="2800" dirty="0"/>
              <a:t>An IVL helps you separate concerns</a:t>
            </a:r>
          </a:p>
          <a:p>
            <a:pPr lvl="1"/>
            <a:r>
              <a:rPr lang="en-US" sz="2800" dirty="0"/>
              <a:t>IVL lets you reuse and share infrastructure</a:t>
            </a:r>
          </a:p>
          <a:p>
            <a:pPr marL="0" indent="0">
              <a:buNone/>
            </a:pPr>
            <a:endParaRPr lang="en-US" sz="2800" dirty="0"/>
          </a:p>
          <a:p>
            <a:r>
              <a:rPr lang="en-US" dirty="0"/>
              <a:t>Try Dafny and Boogie in your browser at rise4fun.com</a:t>
            </a:r>
          </a:p>
          <a:p>
            <a:r>
              <a:rPr lang="en-US" dirty="0"/>
              <a:t>Watch Verification Corner on YouTube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8207" y="4097547"/>
            <a:ext cx="2607252" cy="2087593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079" y="5367484"/>
            <a:ext cx="1729872" cy="15601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9961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566495" y="166425"/>
            <a:ext cx="5382073" cy="65237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1971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7224" y="6468307"/>
            <a:ext cx="101013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“Proof of a program: FIND” by C.A.R. Hoare, CACM, 1971</a:t>
            </a:r>
          </a:p>
        </p:txBody>
      </p:sp>
    </p:spTree>
    <p:extLst>
      <p:ext uri="{BB962C8B-B14F-4D97-AF65-F5344CB8AC3E}">
        <p14:creationId xmlns:p14="http://schemas.microsoft.com/office/powerpoint/2010/main" val="19600511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1998</a:t>
            </a:r>
          </a:p>
        </p:txBody>
      </p:sp>
      <p:pic>
        <p:nvPicPr>
          <p:cNvPr id="3" name="Picture 2" descr="R:\misc\larch\2b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844" r="3486" b="6355"/>
          <a:stretch/>
        </p:blipFill>
        <p:spPr bwMode="auto">
          <a:xfrm>
            <a:off x="5148870" y="1328632"/>
            <a:ext cx="6922438" cy="50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97091" y="6468307"/>
            <a:ext cx="1169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Invited talk “ESC/Java” by K.R.M. Leino at Larch User’s Group Meeting, FM’99, Toulouse, France, Sep 1999</a:t>
            </a:r>
          </a:p>
        </p:txBody>
      </p:sp>
    </p:spTree>
    <p:extLst>
      <p:ext uri="{BB962C8B-B14F-4D97-AF65-F5344CB8AC3E}">
        <p14:creationId xmlns:p14="http://schemas.microsoft.com/office/powerpoint/2010/main" val="41445781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1998</a:t>
            </a:r>
          </a:p>
        </p:txBody>
      </p:sp>
      <p:pic>
        <p:nvPicPr>
          <p:cNvPr id="5" name="Picture 4" descr="R:\tmp\hop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1439" y="1190561"/>
            <a:ext cx="6430561" cy="52470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7091" y="6468307"/>
            <a:ext cx="1169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Talk and first (pre-tool) ESC/Java demo by K.R.M. Leino to Hopper et al. at DEC WRL, “Extended Static Checking for Java”, March 1998</a:t>
            </a:r>
          </a:p>
        </p:txBody>
      </p:sp>
      <p:pic>
        <p:nvPicPr>
          <p:cNvPr id="3" name="Picture 2" descr="R:\misc\larch\2b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51" t="844" r="3486" b="6355"/>
          <a:stretch/>
        </p:blipFill>
        <p:spPr bwMode="auto">
          <a:xfrm>
            <a:off x="5148870" y="1328632"/>
            <a:ext cx="6922438" cy="50629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Curved Down Arrow 7"/>
          <p:cNvSpPr/>
          <p:nvPr/>
        </p:nvSpPr>
        <p:spPr>
          <a:xfrm rot="20078784">
            <a:off x="452685" y="1541826"/>
            <a:ext cx="5540762" cy="2091359"/>
          </a:xfrm>
          <a:prstGeom prst="curvedDownArrow">
            <a:avLst>
              <a:gd name="adj1" fmla="val 12178"/>
              <a:gd name="adj2" fmla="val 62615"/>
              <a:gd name="adj3" fmla="val 47649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6253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-1.48148E-6 L -0.54401 0.13171 " pathEditMode="relative" rAng="0" ptsTypes="AA">
                                      <p:cBhvr>
                                        <p:cTn id="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7201" y="6574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Program verification:</a:t>
            </a:r>
            <a:br>
              <a:rPr lang="en-US" dirty="0"/>
            </a:br>
            <a:r>
              <a:rPr lang="en-US" dirty="0"/>
              <a:t>2008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t="15645" b="1844"/>
          <a:stretch/>
        </p:blipFill>
        <p:spPr>
          <a:xfrm>
            <a:off x="3528725" y="1323012"/>
            <a:ext cx="8663275" cy="52128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97091" y="6468307"/>
            <a:ext cx="1169491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/>
              <a:t>Source: Paper presentation on Dafny by K.R.M. Leino at LPAR-16, Dakar, Senegal, April 2010</a:t>
            </a:r>
          </a:p>
        </p:txBody>
      </p:sp>
      <p:sp>
        <p:nvSpPr>
          <p:cNvPr id="5" name="Callout: Line with Border and Accent Bar 4"/>
          <p:cNvSpPr/>
          <p:nvPr/>
        </p:nvSpPr>
        <p:spPr>
          <a:xfrm flipH="1">
            <a:off x="657224" y="3362632"/>
            <a:ext cx="2035277" cy="1469923"/>
          </a:xfrm>
          <a:prstGeom prst="accentBorderCallout1">
            <a:avLst>
              <a:gd name="adj1" fmla="val 19085"/>
              <a:gd name="adj2" fmla="val -3744"/>
              <a:gd name="adj3" fmla="val -65762"/>
              <a:gd name="adj4" fmla="val -17086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/>
              <a:t>Auto-active verification</a:t>
            </a:r>
          </a:p>
        </p:txBody>
      </p:sp>
    </p:spTree>
    <p:extLst>
      <p:ext uri="{BB962C8B-B14F-4D97-AF65-F5344CB8AC3E}">
        <p14:creationId xmlns:p14="http://schemas.microsoft.com/office/powerpoint/2010/main" val="23707531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2010s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70178" y="1893694"/>
            <a:ext cx="10753725" cy="3884172"/>
          </a:xfrm>
        </p:spPr>
        <p:txBody>
          <a:bodyPr>
            <a:normAutofit/>
          </a:bodyPr>
          <a:lstStyle/>
          <a:p>
            <a:r>
              <a:rPr lang="en-US" sz="2800" dirty="0"/>
              <a:t>Annotated program text alone is not enough</a:t>
            </a:r>
          </a:p>
          <a:p>
            <a:r>
              <a:rPr lang="en-US" sz="2800" dirty="0"/>
              <a:t>Need ability to formalize models, state lemmas, and assist in proof authoring</a:t>
            </a:r>
          </a:p>
          <a:p>
            <a:r>
              <a:rPr lang="en-US" sz="2800" dirty="0"/>
              <a:t>This has always been possible in interactive proof assistants</a:t>
            </a:r>
          </a:p>
          <a:p>
            <a:pPr lvl="1"/>
            <a:r>
              <a:rPr lang="en-US" sz="2800" dirty="0"/>
              <a:t>Coq, Isabelle/HOL, </a:t>
            </a:r>
            <a:r>
              <a:rPr lang="en-US" sz="2800" dirty="0" err="1"/>
              <a:t>Agda</a:t>
            </a:r>
            <a:r>
              <a:rPr lang="en-US" sz="2800" dirty="0"/>
              <a:t>, …</a:t>
            </a:r>
          </a:p>
          <a:p>
            <a:r>
              <a:rPr lang="en-US" sz="2800" dirty="0"/>
              <a:t>Now it has come to automated program verifiers as well</a:t>
            </a:r>
          </a:p>
          <a:p>
            <a:pPr lvl="1"/>
            <a:r>
              <a:rPr lang="en-US" sz="2800" dirty="0"/>
              <a:t>Dafny, </a:t>
            </a:r>
            <a:r>
              <a:rPr lang="en-US" sz="2800" dirty="0" err="1"/>
              <a:t>VeriFast</a:t>
            </a:r>
            <a:r>
              <a:rPr lang="en-US" sz="2800" dirty="0"/>
              <a:t>, </a:t>
            </a:r>
            <a:r>
              <a:rPr lang="en-US" sz="2800" dirty="0" err="1"/>
              <a:t>WhyML</a:t>
            </a:r>
            <a:r>
              <a:rPr lang="en-US" sz="2800" dirty="0"/>
              <a:t>, F*, Liquid Haskell, …</a:t>
            </a:r>
          </a:p>
        </p:txBody>
      </p:sp>
      <p:pic>
        <p:nvPicPr>
          <p:cNvPr id="8" name="Picture 7" descr="optimus_prime_&lt;strong&gt;18_wheeler&lt;/strong&gt;_papercraft_int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81851" y="3031376"/>
            <a:ext cx="2935731" cy="1151267"/>
          </a:xfrm>
          <a:prstGeom prst="rect">
            <a:avLst/>
          </a:prstGeom>
        </p:spPr>
      </p:pic>
      <p:pic>
        <p:nvPicPr>
          <p:cNvPr id="9" name="Picture 8" descr="Mazda MX-5 , the world's best selling 2-seater &lt;strong&gt;sports car&lt;/strong&gt; [ 1 ]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81851" y="4351781"/>
            <a:ext cx="1722117" cy="11228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94426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Dafny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6657" y="2011680"/>
            <a:ext cx="6413460" cy="3766185"/>
          </a:xfrm>
        </p:spPr>
        <p:txBody>
          <a:bodyPr>
            <a:normAutofit/>
          </a:bodyPr>
          <a:lstStyle/>
          <a:p>
            <a:r>
              <a:rPr lang="en-US" dirty="0"/>
              <a:t>Put reasoning about programs </a:t>
            </a:r>
            <a:r>
              <a:rPr lang="en-US" i="1" dirty="0"/>
              <a:t>first</a:t>
            </a:r>
          </a:p>
          <a:p>
            <a:r>
              <a:rPr lang="en-US" dirty="0"/>
              <a:t>Language aimed at reasoning</a:t>
            </a:r>
          </a:p>
          <a:p>
            <a:pPr lvl="1"/>
            <a:r>
              <a:rPr lang="en-US" dirty="0"/>
              <a:t>Constructs for recording design decisions</a:t>
            </a:r>
          </a:p>
          <a:p>
            <a:r>
              <a:rPr lang="en-US" dirty="0"/>
              <a:t>Tool support</a:t>
            </a:r>
          </a:p>
          <a:p>
            <a:pPr lvl="1"/>
            <a:r>
              <a:rPr lang="en-US" dirty="0"/>
              <a:t>Static program verifier enforces design decisions</a:t>
            </a:r>
          </a:p>
          <a:p>
            <a:r>
              <a:rPr lang="en-US" dirty="0"/>
              <a:t>Integrated development environment</a:t>
            </a:r>
          </a:p>
          <a:p>
            <a:pPr lvl="1"/>
            <a:r>
              <a:rPr lang="en-US" dirty="0"/>
              <a:t>Tools help in reasoning process</a:t>
            </a:r>
          </a:p>
          <a:p>
            <a:pPr lvl="1"/>
            <a:r>
              <a:rPr lang="en-US" dirty="0"/>
              <a:t>Verification is not an afterthought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6162" y="814498"/>
            <a:ext cx="5490411" cy="455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3267714"/>
      </p:ext>
    </p:extLst>
  </p:cSld>
  <p:clrMapOvr>
    <a:masterClrMapping/>
  </p:clrMapOvr>
</p:sld>
</file>

<file path=ppt/theme/theme1.xml><?xml version="1.0" encoding="utf-8"?>
<a:theme xmlns:a="http://schemas.openxmlformats.org/drawingml/2006/main" name="Metropolitan">
  <a:themeElements>
    <a:clrScheme name="Metropolitan">
      <a:dk1>
        <a:sysClr val="windowText" lastClr="000000"/>
      </a:dk1>
      <a:lt1>
        <a:sysClr val="window" lastClr="FFFFFF"/>
      </a:lt1>
      <a:dk2>
        <a:srgbClr val="162F33"/>
      </a:dk2>
      <a:lt2>
        <a:srgbClr val="EAF0E0"/>
      </a:lt2>
      <a:accent1>
        <a:srgbClr val="50B4C8"/>
      </a:accent1>
      <a:accent2>
        <a:srgbClr val="A8B97F"/>
      </a:accent2>
      <a:accent3>
        <a:srgbClr val="9B9256"/>
      </a:accent3>
      <a:accent4>
        <a:srgbClr val="657689"/>
      </a:accent4>
      <a:accent5>
        <a:srgbClr val="7A855D"/>
      </a:accent5>
      <a:accent6>
        <a:srgbClr val="84AC9D"/>
      </a:accent6>
      <a:hlink>
        <a:srgbClr val="2370CD"/>
      </a:hlink>
      <a:folHlink>
        <a:srgbClr val="877589"/>
      </a:folHlink>
    </a:clrScheme>
    <a:fontScheme name="Metropolitan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Metropolitan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00000"/>
                <a:lumMod val="110000"/>
              </a:schemeClr>
            </a:gs>
            <a:gs pos="50000">
              <a:schemeClr val="phClr">
                <a:tint val="75000"/>
                <a:satMod val="101000"/>
                <a:lumMod val="105000"/>
              </a:schemeClr>
            </a:gs>
            <a:gs pos="100000">
              <a:schemeClr val="phClr">
                <a:tint val="82000"/>
                <a:satMod val="104000"/>
                <a:lumMod val="105000"/>
              </a:schemeClr>
            </a:gs>
          </a:gsLst>
          <a:lin ang="27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0000"/>
                <a:lumMod val="100000"/>
              </a:schemeClr>
            </a:gs>
            <a:gs pos="100000">
              <a:schemeClr val="phClr">
                <a:shade val="80000"/>
                <a:satMod val="100000"/>
                <a:lumMod val="99000"/>
              </a:schemeClr>
            </a:gs>
          </a:gsLst>
          <a:lin ang="27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solidFill>
          <a:schemeClr val="phClr">
            <a:shade val="95000"/>
            <a:satMod val="17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tropolitan" id="{4C5440D6-04D2-4954-96CF-F251137069B2}" vid="{79CFCA13-9412-4290-BB4B-85112F88857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TC103457491[[fn=Metropolitan]]</Template>
  <TotalTime>25923</TotalTime>
  <Words>1707</Words>
  <Application>Microsoft Macintosh PowerPoint</Application>
  <PresentationFormat>Widescreen</PresentationFormat>
  <Paragraphs>393</Paragraphs>
  <Slides>32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9" baseType="lpstr">
      <vt:lpstr>Arial</vt:lpstr>
      <vt:lpstr>Calibri</vt:lpstr>
      <vt:lpstr>Calibri Light</vt:lpstr>
      <vt:lpstr>Consolas</vt:lpstr>
      <vt:lpstr>Segoe</vt:lpstr>
      <vt:lpstr>Segoe UI Mono</vt:lpstr>
      <vt:lpstr>Metropolitan</vt:lpstr>
      <vt:lpstr>Auto-active verification</vt:lpstr>
      <vt:lpstr>Static program verification</vt:lpstr>
      <vt:lpstr>Program verification: 1949</vt:lpstr>
      <vt:lpstr>Program verification: 1971</vt:lpstr>
      <vt:lpstr>Program verification: 1998</vt:lpstr>
      <vt:lpstr>Program verification: 1998</vt:lpstr>
      <vt:lpstr>Program verification: 2008</vt:lpstr>
      <vt:lpstr>2010s</vt:lpstr>
      <vt:lpstr>Dafny</vt:lpstr>
      <vt:lpstr>Dafny</vt:lpstr>
      <vt:lpstr>Demo</vt:lpstr>
      <vt:lpstr>Copying into the new array</vt:lpstr>
      <vt:lpstr>Demo</vt:lpstr>
      <vt:lpstr>Separation of concerns</vt:lpstr>
      <vt:lpstr>Verification architecture</vt:lpstr>
      <vt:lpstr>Meet the family</vt:lpstr>
      <vt:lpstr>Verification architecture</vt:lpstr>
      <vt:lpstr>Boogie language overview</vt:lpstr>
      <vt:lpstr>Boogie statements</vt:lpstr>
      <vt:lpstr>Demo</vt:lpstr>
      <vt:lpstr>Translation basics</vt:lpstr>
      <vt:lpstr>Unstructured control flow</vt:lpstr>
      <vt:lpstr>Reasoning about loops</vt:lpstr>
      <vt:lpstr>Custom operators: underspecification</vt:lpstr>
      <vt:lpstr>Definedness of expressions</vt:lpstr>
      <vt:lpstr>Uninitialized variables</vt:lpstr>
      <vt:lpstr>Loop termination</vt:lpstr>
      <vt:lpstr>Modeling memory</vt:lpstr>
      <vt:lpstr>More about memory models</vt:lpstr>
      <vt:lpstr>Weakest preconditions</vt:lpstr>
      <vt:lpstr>VC generation:  passive features</vt:lpstr>
      <vt:lpstr>Take-home messages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Auto-active verification</dc:title>
  <dc:creator>Rustan Leino</dc:creator>
  <cp:keywords>Dafny; Boogie</cp:keywords>
  <cp:lastModifiedBy>Microsoft Office User</cp:lastModifiedBy>
  <cp:revision>180</cp:revision>
  <cp:lastPrinted>2019-02-21T18:48:45Z</cp:lastPrinted>
  <dcterms:created xsi:type="dcterms:W3CDTF">2012-10-16T01:13:38Z</dcterms:created>
  <dcterms:modified xsi:type="dcterms:W3CDTF">2019-02-21T18:52:04Z</dcterms:modified>
</cp:coreProperties>
</file>