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34"/>
  </p:notesMasterIdLst>
  <p:sldIdLst>
    <p:sldId id="256" r:id="rId2"/>
    <p:sldId id="257" r:id="rId3"/>
    <p:sldId id="301" r:id="rId4"/>
    <p:sldId id="302" r:id="rId5"/>
    <p:sldId id="303" r:id="rId6"/>
    <p:sldId id="304" r:id="rId7"/>
    <p:sldId id="305" r:id="rId8"/>
    <p:sldId id="311" r:id="rId9"/>
    <p:sldId id="294" r:id="rId10"/>
    <p:sldId id="309" r:id="rId11"/>
    <p:sldId id="299" r:id="rId12"/>
    <p:sldId id="300" r:id="rId13"/>
    <p:sldId id="310" r:id="rId14"/>
    <p:sldId id="260" r:id="rId15"/>
    <p:sldId id="261" r:id="rId16"/>
    <p:sldId id="262" r:id="rId17"/>
    <p:sldId id="263" r:id="rId18"/>
    <p:sldId id="264" r:id="rId19"/>
    <p:sldId id="265" r:id="rId20"/>
    <p:sldId id="296" r:id="rId21"/>
    <p:sldId id="266" r:id="rId22"/>
    <p:sldId id="267" r:id="rId23"/>
    <p:sldId id="268" r:id="rId24"/>
    <p:sldId id="270" r:id="rId25"/>
    <p:sldId id="271" r:id="rId26"/>
    <p:sldId id="272" r:id="rId27"/>
    <p:sldId id="273" r:id="rId28"/>
    <p:sldId id="274" r:id="rId29"/>
    <p:sldId id="275" r:id="rId30"/>
    <p:sldId id="283" r:id="rId31"/>
    <p:sldId id="284" r:id="rId32"/>
    <p:sldId id="27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856" autoAdjust="0"/>
  </p:normalViewPr>
  <p:slideViewPr>
    <p:cSldViewPr snapToGrid="0">
      <p:cViewPr varScale="1">
        <p:scale>
          <a:sx n="101" d="100"/>
          <a:sy n="101" d="100"/>
        </p:scale>
        <p:origin x="150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FC300-9BFE-4B6B-864F-DA233C0E8E1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89F1-7EFE-4B5B-8273-3728746B6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9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K. Rustan M. Leino</a:t>
            </a:r>
          </a:p>
        </p:txBody>
      </p:sp>
    </p:spTree>
    <p:extLst>
      <p:ext uri="{BB962C8B-B14F-4D97-AF65-F5344CB8AC3E}">
        <p14:creationId xmlns:p14="http://schemas.microsoft.com/office/powerpoint/2010/main" val="1782370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7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4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1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0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0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69955"/>
            <a:ext cx="10782300" cy="3254564"/>
          </a:xfrm>
        </p:spPr>
        <p:txBody>
          <a:bodyPr/>
          <a:lstStyle/>
          <a:p>
            <a:r>
              <a:rPr lang="en-US" sz="7200" b="1" dirty="0"/>
              <a:t>Auto-active verification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195483"/>
            <a:ext cx="10826496" cy="2501152"/>
          </a:xfrm>
        </p:spPr>
        <p:txBody>
          <a:bodyPr>
            <a:normAutofit/>
          </a:bodyPr>
          <a:lstStyle/>
          <a:p>
            <a:r>
              <a:rPr lang="en-US" dirty="0"/>
              <a:t>K. Rustan M. Leino</a:t>
            </a:r>
          </a:p>
          <a:p>
            <a:r>
              <a:rPr lang="en-US" sz="2800" i="1" dirty="0" smtClean="0"/>
              <a:t>Senior Principal Engineer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 smtClean="0"/>
              <a:t>Automated Reasoning Group (ARG), Amazon Web Services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55224" y="6427113"/>
            <a:ext cx="5936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Guest lecture in Emina </a:t>
            </a:r>
            <a:r>
              <a:rPr lang="en-US" sz="1100" dirty="0" err="1">
                <a:solidFill>
                  <a:schemeClr val="bg1"/>
                </a:solidFill>
              </a:rPr>
              <a:t>Torlak’s</a:t>
            </a:r>
            <a:r>
              <a:rPr lang="en-US" sz="1100" dirty="0">
                <a:solidFill>
                  <a:schemeClr val="bg1"/>
                </a:solidFill>
              </a:rPr>
              <a:t> CSE 507, Computer-Aided Reasoning for Software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2 May 2018, </a:t>
            </a:r>
            <a:r>
              <a:rPr lang="en-US" sz="1100" dirty="0">
                <a:solidFill>
                  <a:schemeClr val="bg1"/>
                </a:solidFill>
              </a:rPr>
              <a:t>UW, Seattle, WA, USA</a:t>
            </a:r>
          </a:p>
        </p:txBody>
      </p:sp>
    </p:spTree>
    <p:extLst>
      <p:ext uri="{BB962C8B-B14F-4D97-AF65-F5344CB8AC3E}">
        <p14:creationId xmlns:p14="http://schemas.microsoft.com/office/powerpoint/2010/main" val="11207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2330"/>
            <a:ext cx="10772775" cy="1658198"/>
          </a:xfrm>
        </p:spPr>
        <p:txBody>
          <a:bodyPr/>
          <a:lstStyle/>
          <a:p>
            <a:r>
              <a:rPr lang="en-US" dirty="0"/>
              <a:t>Dafny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1395453"/>
            <a:ext cx="6432552" cy="5263764"/>
          </a:xfrm>
        </p:spPr>
        <p:txBody>
          <a:bodyPr>
            <a:normAutofit/>
          </a:bodyPr>
          <a:lstStyle/>
          <a:p>
            <a:r>
              <a:rPr lang="en-US" dirty="0"/>
              <a:t>Imperative programming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dirty="0"/>
              <a:t>, :=,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/>
              <a:t>, …</a:t>
            </a:r>
          </a:p>
          <a:p>
            <a:r>
              <a:rPr lang="en-US" dirty="0"/>
              <a:t>Functional programming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codatatype</a:t>
            </a:r>
            <a:r>
              <a:rPr lang="en-US" dirty="0"/>
              <a:t>, …</a:t>
            </a:r>
          </a:p>
          <a:p>
            <a:r>
              <a:rPr lang="en-US" dirty="0"/>
              <a:t>Proof authoring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lemma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calc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refines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inductive predicate</a:t>
            </a:r>
            <a:r>
              <a:rPr lang="en-US" dirty="0"/>
              <a:t>,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62" y="814498"/>
            <a:ext cx="5490411" cy="45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/>
              <a:t>Imperative programs: Queue implemented by a ring buffer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64824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80978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59152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49170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35522" y="1555845"/>
            <a:ext cx="6537278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70999" y="1419361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64824" y="1555845"/>
            <a:ext cx="3016154" cy="764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49170" y="971354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26384" y="971353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20" name="Freeform 19"/>
          <p:cNvSpPr/>
          <p:nvPr/>
        </p:nvSpPr>
        <p:spPr>
          <a:xfrm>
            <a:off x="3757248" y="1909647"/>
            <a:ext cx="7925395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9" idx="1"/>
          </p:cNvCxnSpPr>
          <p:nvPr/>
        </p:nvCxnSpPr>
        <p:spPr>
          <a:xfrm>
            <a:off x="4435522" y="1937982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6"/>
          </p:cNvCxnSpPr>
          <p:nvPr/>
        </p:nvCxnSpPr>
        <p:spPr>
          <a:xfrm flipV="1">
            <a:off x="4408226" y="1909647"/>
            <a:ext cx="2456598" cy="104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0" idx="0"/>
          </p:cNvCxnSpPr>
          <p:nvPr/>
        </p:nvCxnSpPr>
        <p:spPr>
          <a:xfrm>
            <a:off x="9976513" y="1909647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85312" y="484744"/>
            <a:ext cx="41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(start + count) % </a:t>
            </a:r>
            <a:r>
              <a:rPr lang="en-US" sz="2400" dirty="0" err="1"/>
              <a:t>data.Length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964072" y="3411937"/>
            <a:ext cx="605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Enqueue</a:t>
            </a:r>
            <a:r>
              <a:rPr lang="en-US" sz="2400" dirty="0"/>
              <a:t> at (start + count) % </a:t>
            </a:r>
            <a:r>
              <a:rPr lang="en-US" sz="2400" dirty="0" err="1"/>
              <a:t>data.Length</a:t>
            </a:r>
            <a:endParaRPr lang="en-US" sz="2400" dirty="0"/>
          </a:p>
          <a:p>
            <a:r>
              <a:rPr lang="en-US" sz="2400" dirty="0" err="1"/>
              <a:t>Dequeue</a:t>
            </a:r>
            <a:r>
              <a:rPr lang="en-US" sz="2400" dirty="0"/>
              <a:t> at start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864824" y="946409"/>
            <a:ext cx="0" cy="43691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420335" y="1462833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0353" y="1462833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6705" y="1585659"/>
            <a:ext cx="6537278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23" y="1449175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597" y="1001168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7811" y="1001167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11" name="Freeform 10"/>
          <p:cNvSpPr/>
          <p:nvPr/>
        </p:nvSpPr>
        <p:spPr>
          <a:xfrm>
            <a:off x="218431" y="1939461"/>
            <a:ext cx="7925395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>
            <a:off x="896705" y="1967796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869409" y="1940503"/>
            <a:ext cx="5459103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0"/>
          </p:cNvCxnSpPr>
          <p:nvPr/>
        </p:nvCxnSpPr>
        <p:spPr>
          <a:xfrm>
            <a:off x="6437696" y="1939461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54916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43762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37649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24001" y="4517705"/>
            <a:ext cx="1041655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319" y="4381221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42161" y="4517705"/>
            <a:ext cx="3913488" cy="764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7649" y="3933214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Freeform 25"/>
          <p:cNvSpPr/>
          <p:nvPr/>
        </p:nvSpPr>
        <p:spPr>
          <a:xfrm>
            <a:off x="245727" y="4871507"/>
            <a:ext cx="11889953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1" idx="1"/>
          </p:cNvCxnSpPr>
          <p:nvPr/>
        </p:nvCxnSpPr>
        <p:spPr>
          <a:xfrm>
            <a:off x="924001" y="4899842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6"/>
            <a:endCxn id="23" idx="1"/>
          </p:cNvCxnSpPr>
          <p:nvPr/>
        </p:nvCxnSpPr>
        <p:spPr>
          <a:xfrm>
            <a:off x="1222347" y="4872549"/>
            <a:ext cx="5119814" cy="2729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281607" y="4871507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342161" y="1462833"/>
            <a:ext cx="0" cy="8871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2683565" y="2104280"/>
            <a:ext cx="968903" cy="263178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8506551">
            <a:off x="8263231" y="1005121"/>
            <a:ext cx="932701" cy="46646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265588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10994" y="3704616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61607"/>
            <a:ext cx="10772775" cy="1054235"/>
          </a:xfrm>
        </p:spPr>
        <p:txBody>
          <a:bodyPr/>
          <a:lstStyle/>
          <a:p>
            <a:r>
              <a:rPr lang="en-US" dirty="0"/>
              <a:t>Copying into the new array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048564" y="2125719"/>
            <a:ext cx="534826" cy="38992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97666" y="3509087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1782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/>
              <a:t>Lemmas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1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21242226">
            <a:off x="2733812" y="1214311"/>
            <a:ext cx="2920926" cy="2253079"/>
            <a:chOff x="792644" y="882444"/>
            <a:chExt cx="2920926" cy="2253079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76628" y="1752600"/>
              <a:ext cx="1148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</a:rPr>
                <a:t>Java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27" name="Picture 3" descr="C:\Users\leino\AppData\Local\Microsoft\Windows\Temporary Internet Files\Content.IE5\5RQU3JRZ\MC9004338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94" y="5267519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22" idx="2"/>
          </p:cNvCxnSpPr>
          <p:nvPr/>
        </p:nvCxnSpPr>
        <p:spPr>
          <a:xfrm>
            <a:off x="4311306" y="3461294"/>
            <a:ext cx="830491" cy="2585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7136461" y="5183817"/>
            <a:ext cx="2514600" cy="1302332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isometricOffAxis2Top">
              <a:rot lat="19038235" lon="20541151" rev="21172605"/>
            </a:camera>
            <a:lightRig rig="flood" dir="t"/>
          </a:scene3d>
          <a:sp3d contourW="1000" prstMaterial="flat">
            <a:bevelT w="95250" h="482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16" name="Straight Arrow Connector 15"/>
          <p:cNvCxnSpPr>
            <a:stCxn id="28" idx="2"/>
          </p:cNvCxnSpPr>
          <p:nvPr/>
        </p:nvCxnSpPr>
        <p:spPr>
          <a:xfrm>
            <a:off x="7999091" y="3352893"/>
            <a:ext cx="394670" cy="2218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lowchart: Document 16"/>
          <p:cNvSpPr/>
          <p:nvPr/>
        </p:nvSpPr>
        <p:spPr bwMode="auto">
          <a:xfrm>
            <a:off x="2158000" y="3994014"/>
            <a:ext cx="2615266" cy="12192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representation</a:t>
            </a:r>
          </a:p>
        </p:txBody>
      </p:sp>
      <p:sp>
        <p:nvSpPr>
          <p:cNvPr id="20" name="Flowchart: Document 19"/>
          <p:cNvSpPr/>
          <p:nvPr/>
        </p:nvSpPr>
        <p:spPr bwMode="auto">
          <a:xfrm>
            <a:off x="8126066" y="3888417"/>
            <a:ext cx="2615266" cy="12954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verification language</a:t>
            </a:r>
          </a:p>
        </p:txBody>
      </p:sp>
      <p:sp>
        <p:nvSpPr>
          <p:cNvPr id="21" name="TextBox 20"/>
          <p:cNvSpPr txBox="1"/>
          <p:nvPr/>
        </p:nvSpPr>
        <p:spPr>
          <a:xfrm rot="4176574">
            <a:off x="3868507" y="4532306"/>
            <a:ext cx="28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</a:t>
            </a:r>
          </a:p>
        </p:txBody>
      </p:sp>
      <p:sp>
        <p:nvSpPr>
          <p:cNvPr id="24" name="TextBox 23"/>
          <p:cNvSpPr txBox="1"/>
          <p:nvPr/>
        </p:nvSpPr>
        <p:spPr>
          <a:xfrm rot="4806036">
            <a:off x="6450828" y="4732824"/>
            <a:ext cx="28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Verifier</a:t>
            </a:r>
          </a:p>
        </p:txBody>
      </p:sp>
      <p:grpSp>
        <p:nvGrpSpPr>
          <p:cNvPr id="27" name="Group 26"/>
          <p:cNvGrpSpPr/>
          <p:nvPr/>
        </p:nvGrpSpPr>
        <p:grpSpPr>
          <a:xfrm rot="717108">
            <a:off x="6771922" y="1124236"/>
            <a:ext cx="2920926" cy="2253079"/>
            <a:chOff x="792644" y="882444"/>
            <a:chExt cx="2920926" cy="2253079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676628" y="1752601"/>
              <a:ext cx="1116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</a:rPr>
                <a:t>Java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98" y="119973"/>
            <a:ext cx="10772775" cy="1214614"/>
          </a:xfrm>
        </p:spPr>
        <p:txBody>
          <a:bodyPr/>
          <a:lstStyle/>
          <a:p>
            <a:r>
              <a:rPr lang="en-US" dirty="0"/>
              <a:t>Separation of concerns</a:t>
            </a:r>
          </a:p>
        </p:txBody>
      </p:sp>
      <p:cxnSp>
        <p:nvCxnSpPr>
          <p:cNvPr id="33" name="Straight Arrow Connector 32"/>
          <p:cNvCxnSpPr>
            <a:stCxn id="22" idx="2"/>
            <a:endCxn id="17" idx="0"/>
          </p:cNvCxnSpPr>
          <p:nvPr/>
        </p:nvCxnSpPr>
        <p:spPr>
          <a:xfrm flipH="1">
            <a:off x="3465633" y="3461294"/>
            <a:ext cx="845672" cy="532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</p:cNvCxnSpPr>
          <p:nvPr/>
        </p:nvCxnSpPr>
        <p:spPr>
          <a:xfrm>
            <a:off x="3465634" y="5132612"/>
            <a:ext cx="1676163" cy="914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0" idx="0"/>
          </p:cNvCxnSpPr>
          <p:nvPr/>
        </p:nvCxnSpPr>
        <p:spPr>
          <a:xfrm>
            <a:off x="7999091" y="3377315"/>
            <a:ext cx="1434608" cy="511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2"/>
          </p:cNvCxnSpPr>
          <p:nvPr/>
        </p:nvCxnSpPr>
        <p:spPr>
          <a:xfrm flipH="1">
            <a:off x="8507067" y="5098177"/>
            <a:ext cx="926633" cy="69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5830732" y="2362200"/>
            <a:ext cx="189069" cy="93345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Diagonal Corner Rectangle 5"/>
          <p:cNvSpPr/>
          <p:nvPr/>
        </p:nvSpPr>
        <p:spPr bwMode="auto">
          <a:xfrm rot="299490">
            <a:off x="5419184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20" name="Straight Arrow Connector 19"/>
          <p:cNvCxnSpPr>
            <a:endCxn id="6" idx="3"/>
          </p:cNvCxnSpPr>
          <p:nvPr/>
        </p:nvCxnSpPr>
        <p:spPr>
          <a:xfrm>
            <a:off x="6098863" y="4445552"/>
            <a:ext cx="7549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419600" y="2895600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4828576" y="1358448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Dafny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2335"/>
            <a:ext cx="10772775" cy="1658198"/>
          </a:xfrm>
        </p:spPr>
        <p:txBody>
          <a:bodyPr/>
          <a:lstStyle/>
          <a:p>
            <a:r>
              <a:rPr lang="en-US" dirty="0"/>
              <a:t>Verification architecture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62602" y="2362200"/>
            <a:ext cx="457199" cy="264270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45978" y="2710934"/>
            <a:ext cx="2934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Intermediate Verification Language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47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 rot="900000">
            <a:off x="4451992" y="561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GPU Verify</a:t>
            </a: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5837675" y="1239119"/>
            <a:ext cx="685800" cy="265261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6" idx="2"/>
          </p:cNvCxnSpPr>
          <p:nvPr/>
        </p:nvCxnSpPr>
        <p:spPr>
          <a:xfrm flipH="1">
            <a:off x="7191975" y="2704417"/>
            <a:ext cx="1929207" cy="1222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080942" y="1972445"/>
            <a:ext cx="1573510" cy="174159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 bwMode="auto">
          <a:xfrm rot="900000">
            <a:off x="2062557" y="1257845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Corral</a:t>
            </a:r>
          </a:p>
        </p:txBody>
      </p:sp>
      <p:sp>
        <p:nvSpPr>
          <p:cNvPr id="3" name="Snip Same Side Corner Rectangle 2"/>
          <p:cNvSpPr/>
          <p:nvPr/>
        </p:nvSpPr>
        <p:spPr bwMode="auto">
          <a:xfrm rot="151991">
            <a:off x="8102313" y="4291134"/>
            <a:ext cx="1948826" cy="371625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inference</a:t>
            </a:r>
          </a:p>
        </p:txBody>
      </p:sp>
      <p:sp>
        <p:nvSpPr>
          <p:cNvPr id="55" name="Snip Same Side Corner Rectangle 54"/>
          <p:cNvSpPr/>
          <p:nvPr/>
        </p:nvSpPr>
        <p:spPr bwMode="auto">
          <a:xfrm rot="151991">
            <a:off x="8178513" y="4715020"/>
            <a:ext cx="1948826" cy="371625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SymDiff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203504" y="2048645"/>
            <a:ext cx="901896" cy="162379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 bwMode="auto">
          <a:xfrm rot="900000">
            <a:off x="3075976" y="1294716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Poirot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334002" y="2048646"/>
            <a:ext cx="536261" cy="174348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 bwMode="auto">
          <a:xfrm rot="900000">
            <a:off x="4066576" y="12734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Forró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39" name="Straight Arrow Connector 38"/>
          <p:cNvCxnSpPr>
            <a:stCxn id="43" idx="2"/>
          </p:cNvCxnSpPr>
          <p:nvPr/>
        </p:nvCxnSpPr>
        <p:spPr>
          <a:xfrm flipH="1">
            <a:off x="6477001" y="2094817"/>
            <a:ext cx="586781" cy="157762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2" idx="2"/>
          </p:cNvCxnSpPr>
          <p:nvPr/>
        </p:nvCxnSpPr>
        <p:spPr>
          <a:xfrm>
            <a:off x="5862434" y="2144712"/>
            <a:ext cx="128193" cy="164741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1" idx="2"/>
          </p:cNvCxnSpPr>
          <p:nvPr/>
        </p:nvCxnSpPr>
        <p:spPr>
          <a:xfrm flipH="1">
            <a:off x="6661732" y="1916113"/>
            <a:ext cx="1292242" cy="17563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7" idx="2"/>
          </p:cNvCxnSpPr>
          <p:nvPr/>
        </p:nvCxnSpPr>
        <p:spPr>
          <a:xfrm flipH="1">
            <a:off x="7103293" y="1790017"/>
            <a:ext cx="2856088" cy="1984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2"/>
          </p:cNvCxnSpPr>
          <p:nvPr/>
        </p:nvCxnSpPr>
        <p:spPr>
          <a:xfrm flipH="1">
            <a:off x="7103293" y="1866217"/>
            <a:ext cx="1941688" cy="17563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 bwMode="auto">
          <a:xfrm rot="299490">
            <a:off x="3313023" y="5725060"/>
            <a:ext cx="1556851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SMTLib2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1" y="3072264"/>
            <a:ext cx="1481143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4168182" y="3072265"/>
            <a:ext cx="649089" cy="55027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2"/>
          </p:cNvCxnSpPr>
          <p:nvPr/>
        </p:nvCxnSpPr>
        <p:spPr>
          <a:xfrm>
            <a:off x="5176633" y="3059113"/>
            <a:ext cx="376450" cy="71582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6" idx="2"/>
          </p:cNvCxnSpPr>
          <p:nvPr/>
        </p:nvCxnSpPr>
        <p:spPr>
          <a:xfrm>
            <a:off x="6233916" y="3072264"/>
            <a:ext cx="0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</p:cNvCxnSpPr>
          <p:nvPr/>
        </p:nvCxnSpPr>
        <p:spPr>
          <a:xfrm flipH="1">
            <a:off x="6914205" y="3072265"/>
            <a:ext cx="378176" cy="55027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48201" y="5070341"/>
            <a:ext cx="685801" cy="6615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3"/>
          </p:cNvCxnSpPr>
          <p:nvPr/>
        </p:nvCxnSpPr>
        <p:spPr>
          <a:xfrm>
            <a:off x="5870263" y="5172493"/>
            <a:ext cx="7549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191000" y="3622541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26" name="Rounded Rectangle 25"/>
          <p:cNvSpPr/>
          <p:nvPr/>
        </p:nvSpPr>
        <p:spPr bwMode="auto">
          <a:xfrm rot="900000">
            <a:off x="8544524" y="17306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Diego-</a:t>
            </a: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matic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rot="900000">
            <a:off x="7647976" y="2098540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Java 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  BML</a:t>
            </a:r>
          </a:p>
        </p:txBody>
      </p:sp>
      <p:sp>
        <p:nvSpPr>
          <p:cNvPr id="17" name="Rounded Rectangle 16"/>
          <p:cNvSpPr/>
          <p:nvPr/>
        </p:nvSpPr>
        <p:spPr bwMode="auto">
          <a:xfrm rot="900000">
            <a:off x="6715724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Eiffel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(</a:t>
            </a:r>
            <a:r>
              <a:rPr lang="en-US" sz="16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EveProofs</a:t>
            </a: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)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 rot="900000">
            <a:off x="5657259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Chalice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4599976" y="2085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Dafny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1958382" y="3072262"/>
            <a:ext cx="2245123" cy="97875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2"/>
          </p:cNvCxnSpPr>
          <p:nvPr/>
        </p:nvCxnSpPr>
        <p:spPr>
          <a:xfrm flipH="1">
            <a:off x="7223315" y="3072263"/>
            <a:ext cx="1001318" cy="70267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 bwMode="auto">
          <a:xfrm rot="299490">
            <a:off x="6948930" y="5730256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TPTP</a:t>
            </a:r>
          </a:p>
        </p:txBody>
      </p:sp>
      <p:cxnSp>
        <p:nvCxnSpPr>
          <p:cNvPr id="33" name="Straight Arrow Connector 32"/>
          <p:cNvCxnSpPr>
            <a:endCxn id="32" idx="3"/>
          </p:cNvCxnSpPr>
          <p:nvPr/>
        </p:nvCxnSpPr>
        <p:spPr>
          <a:xfrm>
            <a:off x="6611549" y="4841743"/>
            <a:ext cx="1092551" cy="8901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 bwMode="auto">
          <a:xfrm rot="900000">
            <a:off x="9382724" y="8162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…</a:t>
            </a:r>
          </a:p>
        </p:txBody>
      </p:sp>
      <p:sp>
        <p:nvSpPr>
          <p:cNvPr id="40" name="Rounded Rectangle 39"/>
          <p:cNvSpPr/>
          <p:nvPr/>
        </p:nvSpPr>
        <p:spPr bwMode="auto">
          <a:xfrm rot="900000">
            <a:off x="8468324" y="8924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 x86</a:t>
            </a:r>
          </a:p>
        </p:txBody>
      </p:sp>
      <p:sp>
        <p:nvSpPr>
          <p:cNvPr id="50" name="Freeform 49"/>
          <p:cNvSpPr/>
          <p:nvPr/>
        </p:nvSpPr>
        <p:spPr>
          <a:xfrm>
            <a:off x="7183583" y="4051016"/>
            <a:ext cx="1115749" cy="909776"/>
          </a:xfrm>
          <a:custGeom>
            <a:avLst/>
            <a:gdLst>
              <a:gd name="connsiteX0" fmla="*/ 0 w 1115749"/>
              <a:gd name="connsiteY0" fmla="*/ 402798 h 909776"/>
              <a:gd name="connsiteX1" fmla="*/ 886691 w 1115749"/>
              <a:gd name="connsiteY1" fmla="*/ 901561 h 909776"/>
              <a:gd name="connsiteX2" fmla="*/ 1066800 w 1115749"/>
              <a:gd name="connsiteY2" fmla="*/ 42580 h 909776"/>
              <a:gd name="connsiteX3" fmla="*/ 152400 w 1115749"/>
              <a:gd name="connsiteY3" fmla="*/ 208834 h 9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749" h="909776">
                <a:moveTo>
                  <a:pt x="0" y="402798"/>
                </a:moveTo>
                <a:cubicBezTo>
                  <a:pt x="354445" y="682197"/>
                  <a:pt x="708891" y="961597"/>
                  <a:pt x="886691" y="901561"/>
                </a:cubicBezTo>
                <a:cubicBezTo>
                  <a:pt x="1064491" y="841525"/>
                  <a:pt x="1189182" y="158034"/>
                  <a:pt x="1066800" y="42580"/>
                </a:cubicBezTo>
                <a:cubicBezTo>
                  <a:pt x="944418" y="-72874"/>
                  <a:pt x="548409" y="67980"/>
                  <a:pt x="152400" y="208834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 bwMode="auto">
          <a:xfrm rot="900000">
            <a:off x="7377317" y="942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STORM (C)</a:t>
            </a:r>
          </a:p>
        </p:txBody>
      </p:sp>
      <p:sp>
        <p:nvSpPr>
          <p:cNvPr id="43" name="Rounded Rectangle 42"/>
          <p:cNvSpPr/>
          <p:nvPr/>
        </p:nvSpPr>
        <p:spPr bwMode="auto">
          <a:xfrm rot="900000">
            <a:off x="6487124" y="11210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 B Analyze</a:t>
            </a:r>
          </a:p>
        </p:txBody>
      </p:sp>
      <p:sp>
        <p:nvSpPr>
          <p:cNvPr id="62" name="Rounded Rectangle 61"/>
          <p:cNvSpPr/>
          <p:nvPr/>
        </p:nvSpPr>
        <p:spPr bwMode="auto">
          <a:xfrm rot="900000">
            <a:off x="5285776" y="11709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QED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28" y="-259591"/>
            <a:ext cx="10772775" cy="1658198"/>
          </a:xfrm>
        </p:spPr>
        <p:txBody>
          <a:bodyPr/>
          <a:lstStyle/>
          <a:p>
            <a:r>
              <a:rPr lang="en-US" dirty="0"/>
              <a:t>Meet the family</a:t>
            </a: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>
          <a:xfrm flipH="1">
            <a:off x="7449749" y="3224663"/>
            <a:ext cx="2509632" cy="85507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 bwMode="auto">
          <a:xfrm rot="900000">
            <a:off x="9382724" y="2250940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Region Logic</a:t>
            </a:r>
          </a:p>
        </p:txBody>
      </p:sp>
      <p:sp>
        <p:nvSpPr>
          <p:cNvPr id="29" name="Snip Same Side Corner Rectangle 28"/>
          <p:cNvSpPr/>
          <p:nvPr/>
        </p:nvSpPr>
        <p:spPr bwMode="auto">
          <a:xfrm rot="427467">
            <a:off x="1860058" y="3927342"/>
            <a:ext cx="2192560" cy="1033451"/>
          </a:xfrm>
          <a:prstGeom prst="snip2SameRect">
            <a:avLst>
              <a:gd name="adj1" fmla="val 22627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 Verification Debugger</a:t>
            </a:r>
          </a:p>
        </p:txBody>
      </p:sp>
      <p:sp>
        <p:nvSpPr>
          <p:cNvPr id="30" name="Freeform 29"/>
          <p:cNvSpPr/>
          <p:nvPr/>
        </p:nvSpPr>
        <p:spPr bwMode="auto">
          <a:xfrm>
            <a:off x="4029411" y="4705644"/>
            <a:ext cx="1530559" cy="1033004"/>
          </a:xfrm>
          <a:custGeom>
            <a:avLst/>
            <a:gdLst>
              <a:gd name="connsiteX0" fmla="*/ 1749972 w 1749972"/>
              <a:gd name="connsiteY0" fmla="*/ 1308538 h 1308538"/>
              <a:gd name="connsiteX1" fmla="*/ 1450427 w 1749972"/>
              <a:gd name="connsiteY1" fmla="*/ 315311 h 1308538"/>
              <a:gd name="connsiteX2" fmla="*/ 0 w 1749972"/>
              <a:gd name="connsiteY2" fmla="*/ 0 h 130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9972" h="1308538">
                <a:moveTo>
                  <a:pt x="1749972" y="1308538"/>
                </a:moveTo>
                <a:cubicBezTo>
                  <a:pt x="1746030" y="920969"/>
                  <a:pt x="1742089" y="533401"/>
                  <a:pt x="1450427" y="315311"/>
                </a:cubicBezTo>
                <a:cubicBezTo>
                  <a:pt x="1158765" y="97221"/>
                  <a:pt x="579382" y="48610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 bwMode="auto">
          <a:xfrm rot="299490">
            <a:off x="5190584" y="5730256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Z3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080942" y="2886845"/>
            <a:ext cx="2223884" cy="104049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  <p:sp>
        <p:nvSpPr>
          <p:cNvPr id="13" name="Rounded Rectangle 12"/>
          <p:cNvSpPr/>
          <p:nvPr/>
        </p:nvSpPr>
        <p:spPr bwMode="auto">
          <a:xfrm rot="900000">
            <a:off x="3591524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HAVOC (C)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900000">
            <a:off x="2440189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VCC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(C)</a:t>
            </a:r>
          </a:p>
        </p:txBody>
      </p:sp>
      <p:sp>
        <p:nvSpPr>
          <p:cNvPr id="24" name="Rounded Rectangle 23"/>
          <p:cNvSpPr/>
          <p:nvPr/>
        </p:nvSpPr>
        <p:spPr bwMode="auto">
          <a:xfrm rot="900000">
            <a:off x="1381724" y="209853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Spec#</a:t>
            </a:r>
          </a:p>
        </p:txBody>
      </p:sp>
      <p:cxnSp>
        <p:nvCxnSpPr>
          <p:cNvPr id="34" name="Straight Arrow Connector 33"/>
          <p:cNvCxnSpPr>
            <a:stCxn id="29" idx="3"/>
          </p:cNvCxnSpPr>
          <p:nvPr/>
        </p:nvCxnSpPr>
        <p:spPr>
          <a:xfrm flipV="1">
            <a:off x="3020425" y="2968421"/>
            <a:ext cx="378072" cy="962911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056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 Diagonal Corner Rectangle 58"/>
          <p:cNvSpPr/>
          <p:nvPr/>
        </p:nvSpPr>
        <p:spPr bwMode="auto">
          <a:xfrm rot="299490">
            <a:off x="9383520" y="4419429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…</a:t>
            </a:r>
          </a:p>
        </p:txBody>
      </p:sp>
      <p:cxnSp>
        <p:nvCxnSpPr>
          <p:cNvPr id="60" name="Straight Arrow Connector 59"/>
          <p:cNvCxnSpPr>
            <a:endCxn id="59" idx="3"/>
          </p:cNvCxnSpPr>
          <p:nvPr/>
        </p:nvCxnSpPr>
        <p:spPr>
          <a:xfrm>
            <a:off x="6976829" y="3581400"/>
            <a:ext cx="3161860" cy="8396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0" idx="3"/>
          </p:cNvCxnSpPr>
          <p:nvPr/>
        </p:nvCxnSpPr>
        <p:spPr>
          <a:xfrm flipH="1">
            <a:off x="4021648" y="3945193"/>
            <a:ext cx="1236152" cy="63377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572976" y="2971800"/>
            <a:ext cx="1571025" cy="3810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439405" y="1892799"/>
            <a:ext cx="1910376" cy="112509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Diagonal Corner Rectangle 3"/>
          <p:cNvSpPr/>
          <p:nvPr/>
        </p:nvSpPr>
        <p:spPr bwMode="auto">
          <a:xfrm rot="299490">
            <a:off x="1604859" y="4404343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Alt-Ergo</a:t>
            </a:r>
          </a:p>
        </p:txBody>
      </p:sp>
      <p:sp>
        <p:nvSpPr>
          <p:cNvPr id="5" name="Round Diagonal Corner Rectangle 4"/>
          <p:cNvSpPr/>
          <p:nvPr/>
        </p:nvSpPr>
        <p:spPr bwMode="auto">
          <a:xfrm rot="299490">
            <a:off x="1990407" y="5364430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CVC 3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 rot="299490">
            <a:off x="49867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Z3</a:t>
            </a:r>
          </a:p>
        </p:txBody>
      </p:sp>
      <p:sp>
        <p:nvSpPr>
          <p:cNvPr id="7" name="Round Diagonal Corner Rectangle 6"/>
          <p:cNvSpPr/>
          <p:nvPr/>
        </p:nvSpPr>
        <p:spPr bwMode="auto">
          <a:xfrm rot="299490">
            <a:off x="81871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Isabelle/HOL</a:t>
            </a:r>
          </a:p>
        </p:txBody>
      </p:sp>
      <p:cxnSp>
        <p:nvCxnSpPr>
          <p:cNvPr id="8" name="Straight Arrow Connector 7"/>
          <p:cNvCxnSpPr>
            <a:stCxn id="14" idx="3"/>
          </p:cNvCxnSpPr>
          <p:nvPr/>
        </p:nvCxnSpPr>
        <p:spPr>
          <a:xfrm flipV="1">
            <a:off x="3130442" y="2110886"/>
            <a:ext cx="1280532" cy="19372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4880374" y="2436640"/>
            <a:ext cx="256386" cy="45896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3"/>
          </p:cNvCxnSpPr>
          <p:nvPr/>
        </p:nvCxnSpPr>
        <p:spPr>
          <a:xfrm>
            <a:off x="4067218" y="1512649"/>
            <a:ext cx="402756" cy="42108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62516" y="2298025"/>
            <a:ext cx="0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" idx="3"/>
          </p:cNvCxnSpPr>
          <p:nvPr/>
        </p:nvCxnSpPr>
        <p:spPr>
          <a:xfrm flipH="1">
            <a:off x="2360028" y="3695700"/>
            <a:ext cx="2776732" cy="7102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3"/>
          </p:cNvCxnSpPr>
          <p:nvPr/>
        </p:nvCxnSpPr>
        <p:spPr>
          <a:xfrm flipH="1">
            <a:off x="2745576" y="4233851"/>
            <a:ext cx="2817026" cy="113216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3"/>
          </p:cNvCxnSpPr>
          <p:nvPr/>
        </p:nvCxnSpPr>
        <p:spPr>
          <a:xfrm flipH="1">
            <a:off x="5741911" y="4445552"/>
            <a:ext cx="8882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3"/>
          </p:cNvCxnSpPr>
          <p:nvPr/>
        </p:nvCxnSpPr>
        <p:spPr>
          <a:xfrm>
            <a:off x="6583156" y="3886200"/>
            <a:ext cx="2359154" cy="11187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419600" y="2895600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Why3</a:t>
            </a:r>
          </a:p>
        </p:txBody>
      </p:sp>
      <p:sp>
        <p:nvSpPr>
          <p:cNvPr id="23" name="Rounded Rectangle 22"/>
          <p:cNvSpPr/>
          <p:nvPr/>
        </p:nvSpPr>
        <p:spPr bwMode="auto">
          <a:xfrm rot="900000">
            <a:off x="7325324" y="698952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SPARK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 rot="900000">
            <a:off x="5885859" y="1282248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Who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2607432" y="825164"/>
            <a:ext cx="1485088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Frama</a:t>
            </a: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-C</a:t>
            </a:r>
          </a:p>
        </p:txBody>
      </p:sp>
      <p:sp>
        <p:nvSpPr>
          <p:cNvPr id="13" name="Rounded Rectangle 12"/>
          <p:cNvSpPr/>
          <p:nvPr/>
        </p:nvSpPr>
        <p:spPr bwMode="auto">
          <a:xfrm rot="900000">
            <a:off x="4303717" y="1462916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Jessie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900000">
            <a:off x="1601604" y="1608033"/>
            <a:ext cx="1555336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Krakatoa</a:t>
            </a:r>
          </a:p>
        </p:txBody>
      </p:sp>
      <p:cxnSp>
        <p:nvCxnSpPr>
          <p:cNvPr id="41" name="Straight Arrow Connector 40"/>
          <p:cNvCxnSpPr>
            <a:stCxn id="23" idx="2"/>
          </p:cNvCxnSpPr>
          <p:nvPr/>
        </p:nvCxnSpPr>
        <p:spPr>
          <a:xfrm flipH="1">
            <a:off x="6976829" y="1672676"/>
            <a:ext cx="925152" cy="1222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 bwMode="auto">
          <a:xfrm rot="299490">
            <a:off x="65869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Coq</a:t>
            </a:r>
          </a:p>
        </p:txBody>
      </p:sp>
      <p:cxnSp>
        <p:nvCxnSpPr>
          <p:cNvPr id="33" name="Straight Arrow Connector 32"/>
          <p:cNvCxnSpPr>
            <a:endCxn id="32" idx="3"/>
          </p:cNvCxnSpPr>
          <p:nvPr/>
        </p:nvCxnSpPr>
        <p:spPr>
          <a:xfrm>
            <a:off x="6611548" y="4233852"/>
            <a:ext cx="730562" cy="77105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02723"/>
            <a:ext cx="10772775" cy="1658198"/>
          </a:xfrm>
        </p:spPr>
        <p:txBody>
          <a:bodyPr/>
          <a:lstStyle/>
          <a:p>
            <a:r>
              <a:rPr lang="en-US" dirty="0"/>
              <a:t>Verification architecture</a:t>
            </a:r>
          </a:p>
        </p:txBody>
      </p:sp>
      <p:sp>
        <p:nvSpPr>
          <p:cNvPr id="57" name="Rounded Rectangle 56"/>
          <p:cNvSpPr/>
          <p:nvPr/>
        </p:nvSpPr>
        <p:spPr bwMode="auto">
          <a:xfrm rot="900000">
            <a:off x="8710156" y="962649"/>
            <a:ext cx="168091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Pangoline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 rot="900000">
            <a:off x="8817835" y="2209954"/>
            <a:ext cx="168091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CAO</a:t>
            </a:r>
          </a:p>
        </p:txBody>
      </p:sp>
      <p:sp>
        <p:nvSpPr>
          <p:cNvPr id="30" name="Round Diagonal Corner Rectangle 29"/>
          <p:cNvSpPr/>
          <p:nvPr/>
        </p:nvSpPr>
        <p:spPr bwMode="auto">
          <a:xfrm rot="299490">
            <a:off x="3169698" y="4577383"/>
            <a:ext cx="1630970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SMTLib2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Boogie language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Mathematical features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type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T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Consolas"/>
                <a:ea typeface="Calibri"/>
              </a:rPr>
              <a:t>const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x…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function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f…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axiom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E</a:t>
            </a:r>
            <a:endParaRPr lang="en-US" dirty="0">
              <a:solidFill>
                <a:schemeClr val="tx1"/>
              </a:solidFill>
              <a:latin typeface="Consolas"/>
              <a:ea typeface="Calibri"/>
            </a:endParaRP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Imperative features</a:t>
            </a:r>
          </a:p>
          <a:p>
            <a:r>
              <a:rPr lang="en-US" sz="2600" dirty="0" err="1">
                <a:solidFill>
                  <a:srgbClr val="0000FF"/>
                </a:solidFill>
                <a:latin typeface="Consolas"/>
                <a:ea typeface="Calibri"/>
              </a:rPr>
              <a:t>var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y… 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/>
                <a:ea typeface="Calibri"/>
              </a:rPr>
              <a:t>procedure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P… …</a:t>
            </a:r>
            <a:r>
              <a:rPr lang="en-US" sz="2600" i="1" dirty="0">
                <a:solidFill>
                  <a:schemeClr val="tx1"/>
                </a:solidFill>
                <a:latin typeface="Consolas"/>
                <a:ea typeface="Calibri"/>
              </a:rPr>
              <a:t>spec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…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/>
                <a:ea typeface="Calibri"/>
              </a:rPr>
              <a:t>implementation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P… { …</a:t>
            </a:r>
            <a:r>
              <a:rPr lang="en-US" sz="2600" i="1" dirty="0">
                <a:solidFill>
                  <a:schemeClr val="tx1"/>
                </a:solidFill>
                <a:latin typeface="Consolas"/>
                <a:ea typeface="Calibri"/>
              </a:rPr>
              <a:t>body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… }</a:t>
            </a:r>
          </a:p>
        </p:txBody>
      </p:sp>
    </p:spTree>
    <p:extLst>
      <p:ext uri="{BB962C8B-B14F-4D97-AF65-F5344CB8AC3E}">
        <p14:creationId xmlns:p14="http://schemas.microsoft.com/office/powerpoint/2010/main" val="3390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Boogie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778" y="1998133"/>
            <a:ext cx="5845272" cy="455794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x := E</a:t>
            </a:r>
          </a:p>
          <a:p>
            <a:pPr lvl="1"/>
            <a:r>
              <a:rPr lang="en-US" altLang="en-US" sz="2800" dirty="0"/>
              <a:t>Evaluate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and change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800" dirty="0"/>
              <a:t> to that value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a[i] := E</a:t>
            </a:r>
          </a:p>
          <a:p>
            <a:pPr lvl="1"/>
            <a:r>
              <a:rPr lang="en-US" altLang="en-US" sz="2800" dirty="0"/>
              <a:t>Same as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a := a[</a:t>
            </a:r>
            <a:r>
              <a:rPr lang="en-US" alt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:= E]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havoc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x</a:t>
            </a:r>
          </a:p>
          <a:p>
            <a:pPr lvl="1"/>
            <a:r>
              <a:rPr lang="en-US" altLang="en-US" sz="2800" dirty="0"/>
              <a:t>Change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800" dirty="0"/>
              <a:t> to an arbitrary value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assert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E</a:t>
            </a:r>
          </a:p>
          <a:p>
            <a:pPr lvl="1"/>
            <a:r>
              <a:rPr lang="en-US" altLang="en-US" sz="2800" dirty="0" smtClean="0"/>
              <a:t>Check that </a:t>
            </a:r>
            <a:r>
              <a:rPr lang="en-US" alt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 smtClean="0"/>
              <a:t> holds at this program point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assume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E</a:t>
            </a:r>
          </a:p>
          <a:p>
            <a:pPr lvl="1"/>
            <a:r>
              <a:rPr lang="en-US" altLang="en-US" sz="2800" dirty="0" smtClean="0"/>
              <a:t>Assume that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holds at this program point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call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P()</a:t>
            </a:r>
          </a:p>
          <a:p>
            <a:pPr lvl="1"/>
            <a:r>
              <a:rPr lang="en-US" altLang="en-US" sz="2800" dirty="0"/>
              <a:t>Act according to specification of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920" y="1998134"/>
            <a:ext cx="4299849" cy="376732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if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while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break</a:t>
            </a:r>
          </a:p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label: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Consolas"/>
                <a:ea typeface="Calibri"/>
              </a:rPr>
              <a:t>goto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A, B</a:t>
            </a:r>
          </a:p>
        </p:txBody>
      </p:sp>
    </p:spTree>
    <p:extLst>
      <p:ext uri="{BB962C8B-B14F-4D97-AF65-F5344CB8AC3E}">
        <p14:creationId xmlns:p14="http://schemas.microsoft.com/office/powerpoint/2010/main" val="23112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program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state-of-art in program verifiers?</a:t>
            </a:r>
          </a:p>
          <a:p>
            <a:r>
              <a:rPr lang="en-US" sz="3200" dirty="0"/>
              <a:t>How to build a program verifier</a:t>
            </a:r>
          </a:p>
        </p:txBody>
      </p:sp>
    </p:spTree>
    <p:extLst>
      <p:ext uri="{BB962C8B-B14F-4D97-AF65-F5344CB8AC3E}">
        <p14:creationId xmlns:p14="http://schemas.microsoft.com/office/powerpoint/2010/main" val="691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 err="1"/>
              <a:t>RingBuffer</a:t>
            </a:r>
            <a:r>
              <a:rPr lang="en-US" dirty="0"/>
              <a:t> translated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0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7829"/>
            <a:ext cx="10772775" cy="1122729"/>
          </a:xfrm>
        </p:spPr>
        <p:txBody>
          <a:bodyPr/>
          <a:lstStyle/>
          <a:p>
            <a:r>
              <a:rPr lang="en-US" dirty="0"/>
              <a:t>Translation basics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953432" y="1066800"/>
            <a:ext cx="448596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Ada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943600" y="838200"/>
            <a:ext cx="168259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373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x : Integer;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(y : Integer;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r :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out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Integer)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is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begin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 &lt; y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then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x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r := y;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is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begin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Update(5, x);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295400"/>
            <a:ext cx="4343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Update(y: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  <a:br>
              <a:rPr lang="en-US" sz="2000" dirty="0">
                <a:solidFill>
                  <a:prstClr val="black"/>
                </a:solidFill>
                <a:latin typeface="Consolas"/>
              </a:rPr>
            </a:br>
            <a:r>
              <a:rPr lang="en-US" sz="2000" dirty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returns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(r: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  modifies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(x &lt; y)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x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r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Main()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modifies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call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 := Update(5);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endParaRPr lang="en-US" sz="2000" dirty="0">
              <a:solidFill>
                <a:schemeClr val="bg1"/>
              </a:solidFill>
              <a:latin typeface="Segoe UI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71734"/>
            <a:ext cx="10772775" cy="1658198"/>
          </a:xfrm>
        </p:spPr>
        <p:txBody>
          <a:bodyPr/>
          <a:lstStyle/>
          <a:p>
            <a:r>
              <a:rPr lang="en-US" dirty="0"/>
              <a:t>Unstructured control flow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86200" cy="5752755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877232" y="1066800"/>
            <a:ext cx="4790768" cy="5752755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3429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.NET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bytecode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 (MSIL)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8674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295400"/>
            <a:ext cx="3886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maxstack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2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.locals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init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([0] int32 i,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  [1]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bool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CS$4$0000)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IL_0000: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IL_0001:  ldc.i4.0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IL_0002:  stloc.0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IL_0003: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br.s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     IL_000b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IL_0005: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IL_0006:  ldloc.0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IL_0007:  ldc.i4.1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IL_0008:  add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IL_0009:  stloc.0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IL_000a: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IL_000b:  ldloc.0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IL_000c:  ldarg.0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IL_000d: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clt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IL_000f:  stloc.1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IL_0010:  ldloc.1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IL_0011: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brtrue.s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 IL_0005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IL_0013:  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8906" y="1187245"/>
            <a:ext cx="46028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CS$4$000: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sv-SE" dirty="0">
                <a:solidFill>
                  <a:srgbClr val="0000FF"/>
                </a:solidFill>
                <a:latin typeface="Consolas"/>
              </a:rPr>
              <a:t>var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 $stack0i, $stack1i: </a:t>
            </a:r>
            <a:r>
              <a:rPr lang="sv-SE" dirty="0">
                <a:solidFill>
                  <a:srgbClr val="0000FF"/>
                </a:solidFill>
                <a:latin typeface="Consolas"/>
              </a:rPr>
              <a:t>int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,</a:t>
            </a:r>
          </a:p>
          <a:p>
            <a:r>
              <a:rPr lang="sv-SE" dirty="0">
                <a:solidFill>
                  <a:prstClr val="black"/>
                </a:solidFill>
                <a:latin typeface="Consolas"/>
              </a:rPr>
              <a:t>    $stack0b: </a:t>
            </a:r>
            <a:r>
              <a:rPr lang="sv-SE" dirty="0">
                <a:solidFill>
                  <a:srgbClr val="0000FF"/>
                </a:solidFill>
                <a:latin typeface="Consolas"/>
              </a:rPr>
              <a:t>bool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IL_0000: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i := 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goto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IL_000b;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IL_0005: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$stack1i := 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$stack0i + $stack1i;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i := $stack0i;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IL_000b: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$stack1i := n;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$stack0b := $stack0i &lt; $stack1i;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CS$4$000 := $stack0b;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$stack0b := CS$4$000;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($stack0b) {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goto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IL_0005; }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IL_0013: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922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440745"/>
            <a:ext cx="10772775" cy="1658198"/>
          </a:xfrm>
        </p:spPr>
        <p:txBody>
          <a:bodyPr/>
          <a:lstStyle/>
          <a:p>
            <a:r>
              <a:rPr lang="en-US" dirty="0"/>
              <a:t>Reasoning about loops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676400" y="1066800"/>
            <a:ext cx="435182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2484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676401" y="838200"/>
            <a:ext cx="2175913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Java + JML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238568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1" y="1447801"/>
            <a:ext cx="41811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nsolas"/>
              </a:rPr>
              <a:t>//@ requires 0 &lt;=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n)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= 0;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//@ </a:t>
            </a:r>
            <a:r>
              <a:rPr lang="en-US" sz="2000" dirty="0" err="1">
                <a:solidFill>
                  <a:srgbClr val="008000"/>
                </a:solidFill>
                <a:latin typeface="Consolas"/>
              </a:rPr>
              <a:t>loop_invariant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 i &lt;=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(i &lt; n)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i++;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//@ assert i ==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4478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m(n: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requires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0 &lt;=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i := 0;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(i &lt; n)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invariant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&lt;=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i := i + 1;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==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4199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66625"/>
            <a:ext cx="8915400" cy="1218795"/>
          </a:xfrm>
        </p:spPr>
        <p:txBody>
          <a:bodyPr/>
          <a:lstStyle/>
          <a:p>
            <a:r>
              <a:rPr lang="en-US" sz="4400" dirty="0"/>
              <a:t>Custom operators: </a:t>
            </a:r>
            <a:r>
              <a:rPr lang="en-US" sz="4400" dirty="0" err="1"/>
              <a:t>underspecification</a:t>
            </a:r>
            <a:endParaRPr lang="en-US" sz="4400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124200" cy="5687961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410200" y="1066800"/>
            <a:ext cx="5105400" cy="5687961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C++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400368" y="838200"/>
            <a:ext cx="1914928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P()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x = y &lt;&lt; z;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x = y + z;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1222712"/>
            <a:ext cx="4953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Two^31: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Two^31 == 2147483648;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forall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::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(a, 0) == a);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Add(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forall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a, b: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::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-Two^31 &lt;=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&amp;&amp;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&lt; Two^31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==&gt;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Add(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a,b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 ==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-US" sz="2000" dirty="0">
              <a:solidFill>
                <a:srgbClr val="0000FF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P()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x :=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(y, z);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x := Add(y, z);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029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63108"/>
            <a:ext cx="10772775" cy="1658198"/>
          </a:xfrm>
        </p:spPr>
        <p:txBody>
          <a:bodyPr/>
          <a:lstStyle/>
          <a:p>
            <a:r>
              <a:rPr lang="en-US" dirty="0" err="1"/>
              <a:t>Definedness</a:t>
            </a:r>
            <a:r>
              <a:rPr lang="en-US" dirty="0"/>
              <a:t> of expressions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505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801031" y="1066800"/>
            <a:ext cx="474837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F#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7912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1" y="1447801"/>
            <a:ext cx="3367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x = y + z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w = y / z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...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3432" y="1447800"/>
            <a:ext cx="4562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for underflow: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-Two^31 &lt;=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y+z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for overflow: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y+z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&lt; Two^31;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x := y + z;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division by zero: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z != 0;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w :=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Div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(y, z);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42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71733"/>
            <a:ext cx="10772775" cy="1658198"/>
          </a:xfrm>
        </p:spPr>
        <p:txBody>
          <a:bodyPr/>
          <a:lstStyle/>
          <a:p>
            <a:r>
              <a:rPr lang="en-US" dirty="0"/>
              <a:t>Uninitialized variables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505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2484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524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Pascal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238568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1" y="1447800"/>
            <a:ext cx="3367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r: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B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then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r := z;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(* ... *)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C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then begin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d := r</a:t>
            </a:r>
            <a:br>
              <a:rPr lang="en-US" sz="2400" dirty="0">
                <a:solidFill>
                  <a:prstClr val="black"/>
                </a:solidFill>
                <a:latin typeface="Consolas"/>
              </a:rPr>
            </a:br>
            <a:r>
              <a:rPr lang="en-US" sz="2400" dirty="0">
                <a:solidFill>
                  <a:srgbClr val="0000FF"/>
                </a:solidFill>
                <a:latin typeface="Consolas"/>
              </a:rPr>
              <a:t>end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447801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r: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(B)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r,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:=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 z,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...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(C) {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d := r;</a:t>
            </a:r>
            <a:br>
              <a:rPr lang="en-US" sz="2400" dirty="0">
                <a:solidFill>
                  <a:prstClr val="black"/>
                </a:solidFill>
                <a:latin typeface="Consolas"/>
              </a:rPr>
            </a:br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050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97613"/>
            <a:ext cx="10772775" cy="1658198"/>
          </a:xfrm>
        </p:spPr>
        <p:txBody>
          <a:bodyPr/>
          <a:lstStyle/>
          <a:p>
            <a:r>
              <a:rPr lang="en-US" dirty="0"/>
              <a:t>Loop termination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0689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105832" y="1066800"/>
            <a:ext cx="425736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Eiffel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0960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from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Init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until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invariant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Inv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variant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VF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loop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Body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232" y="1447800"/>
            <a:ext cx="4090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nsolas"/>
              </a:rPr>
              <a:t>Init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(!B)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invariant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Inv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latin typeface="Consolas"/>
              </a:rPr>
              <a:t>  </a:t>
            </a:r>
            <a:r>
              <a:rPr lang="en-US" sz="2400" dirty="0">
                <a:solidFill>
                  <a:srgbClr val="008000"/>
                </a:solidFill>
                <a:latin typeface="Consolas"/>
              </a:rPr>
              <a:t>// check </a:t>
            </a:r>
            <a:r>
              <a:rPr lang="en-US" sz="2400" dirty="0" err="1">
                <a:solidFill>
                  <a:srgbClr val="008000"/>
                </a:solidFill>
                <a:latin typeface="Consolas"/>
              </a:rPr>
              <a:t>boundedness</a:t>
            </a:r>
            <a:r>
              <a:rPr lang="en-US" sz="2400" dirty="0">
                <a:solidFill>
                  <a:srgbClr val="008000"/>
                </a:solidFill>
                <a:latin typeface="Consolas"/>
              </a:rPr>
              <a:t>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invariant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0 &lt;= VF;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tmp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:= VF;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Body;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  // check decrement: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VF &lt;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tmp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43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7204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 memory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676401" y="990600"/>
            <a:ext cx="3352800" cy="57150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115232" y="990600"/>
            <a:ext cx="5476568" cy="57150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676401" y="7620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C#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105400" y="762000"/>
            <a:ext cx="2054146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3716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C next;</a:t>
            </a:r>
          </a:p>
          <a:p>
            <a:r>
              <a:rPr lang="es-E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s-ES" sz="2400" dirty="0" err="1">
                <a:solidFill>
                  <a:srgbClr val="0000FF"/>
                </a:solidFill>
                <a:latin typeface="Consolas"/>
              </a:rPr>
              <a:t>void</a:t>
            </a:r>
            <a:r>
              <a:rPr lang="es-ES" sz="2400" dirty="0">
                <a:solidFill>
                  <a:prstClr val="black"/>
                </a:solidFill>
                <a:latin typeface="Consolas"/>
              </a:rPr>
              <a:t> M(C c)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C x = next;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= c;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1" y="1155288"/>
            <a:ext cx="52618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/>
              </a:rPr>
              <a:t>type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Ref;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null: Ref;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type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Field;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unique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: Field;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Heap: [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Ref,Field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]Ref;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// Ref * Field --&gt; Ref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C.M(this: Ref, c: Ref)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requires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this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modifies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Heap;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x: Ref;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this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x := Heap[this,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c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Heap[c,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:= y;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456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about memory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a good memory model requires more effort</a:t>
            </a:r>
          </a:p>
          <a:p>
            <a:r>
              <a:rPr lang="en-US" dirty="0"/>
              <a:t>Boogie provides many useful features</a:t>
            </a:r>
          </a:p>
          <a:p>
            <a:pPr lvl="1"/>
            <a:r>
              <a:rPr lang="en-US" dirty="0"/>
              <a:t>Polymorphic map types</a:t>
            </a:r>
          </a:p>
          <a:p>
            <a:pPr lvl="1"/>
            <a:r>
              <a:rPr lang="en-US" dirty="0"/>
              <a:t>Partial commands 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assume</a:t>
            </a:r>
            <a:r>
              <a:rPr lang="en-US" dirty="0"/>
              <a:t> statements)</a:t>
            </a:r>
          </a:p>
          <a:p>
            <a:pPr lvl="1"/>
            <a:r>
              <a:rPr lang="en-US" dirty="0"/>
              <a:t>Free pre- and </a:t>
            </a:r>
            <a:r>
              <a:rPr lang="en-US" dirty="0" err="1"/>
              <a:t>postconditions</a:t>
            </a: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  <a:latin typeface="Consolas"/>
              </a:rPr>
              <a:t>where</a:t>
            </a:r>
            <a:r>
              <a:rPr lang="en-US" dirty="0"/>
              <a:t> clauses</a:t>
            </a:r>
          </a:p>
        </p:txBody>
      </p:sp>
    </p:spTree>
    <p:extLst>
      <p:ext uri="{BB962C8B-B14F-4D97-AF65-F5344CB8AC3E}">
        <p14:creationId xmlns:p14="http://schemas.microsoft.com/office/powerpoint/2010/main" val="9884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504449"/>
            <a:ext cx="10772775" cy="1658198"/>
          </a:xfrm>
        </p:spPr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1949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802" y="1956130"/>
            <a:ext cx="7752270" cy="376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4" y="6468307"/>
            <a:ext cx="1010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“An Early Program Proof by Alan Turing” by F.L. Morris and C.B. Jones, Annals of the History of Computing, 1984</a:t>
            </a:r>
          </a:p>
        </p:txBody>
      </p:sp>
    </p:spTree>
    <p:extLst>
      <p:ext uri="{BB962C8B-B14F-4D97-AF65-F5344CB8AC3E}">
        <p14:creationId xmlns:p14="http://schemas.microsoft.com/office/powerpoint/2010/main" val="33589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Weakest preconditions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i="1" dirty="0"/>
              <a:t>weakest precondition </a:t>
            </a:r>
            <a:r>
              <a:rPr lang="en-US" altLang="en-US" sz="2800" dirty="0"/>
              <a:t>of a statement S with respect to a predicate Q on the post-state of S, denoted 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(S,Q)</a:t>
            </a:r>
            <a:r>
              <a:rPr lang="en-US" altLang="en-US" sz="2800" dirty="0"/>
              <a:t>, is the set of pre-states from which execution:</a:t>
            </a:r>
          </a:p>
          <a:p>
            <a:pPr lvl="1"/>
            <a:r>
              <a:rPr lang="en-US" altLang="en-US" sz="2800" dirty="0"/>
              <a:t>does not go wrong, and</a:t>
            </a:r>
          </a:p>
          <a:p>
            <a:pPr lvl="1"/>
            <a:r>
              <a:rPr lang="en-US" altLang="en-US" sz="2800" dirty="0"/>
              <a:t>if it terminates, terminates in Q</a:t>
            </a:r>
          </a:p>
        </p:txBody>
      </p:sp>
    </p:spTree>
    <p:extLst>
      <p:ext uri="{BB962C8B-B14F-4D97-AF65-F5344CB8AC3E}">
        <p14:creationId xmlns:p14="http://schemas.microsoft.com/office/powerpoint/2010/main" val="25248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VC generation:  passive features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3333CC"/>
                </a:solidFill>
              </a:rPr>
              <a:t>assert</a:t>
            </a:r>
            <a:r>
              <a:rPr lang="en-US" altLang="en-US" sz="2800" dirty="0"/>
              <a:t> E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Q </a:t>
            </a:r>
            <a:r>
              <a:rPr lang="en-US" altLang="en-US" sz="2800" dirty="0">
                <a:solidFill>
                  <a:srgbClr val="009900"/>
                </a:solidFill>
              </a:rPr>
              <a:t>)</a:t>
            </a:r>
            <a:r>
              <a:rPr lang="en-US" altLang="en-US" sz="2800" dirty="0"/>
              <a:t>  =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sz="2800" dirty="0"/>
              <a:t>		E </a:t>
            </a:r>
            <a:r>
              <a:rPr lang="en-US" altLang="en-US" sz="2800" dirty="0">
                <a:sym typeface="Symbol" panose="05050102010706020507" pitchFamily="18" charset="2"/>
              </a:rPr>
              <a:t> Q</a:t>
            </a:r>
          </a:p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  <a:sym typeface="Symbol" panose="05050102010706020507" pitchFamily="18" charset="2"/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3333CC"/>
                </a:solidFill>
                <a:sym typeface="Symbol" panose="05050102010706020507" pitchFamily="18" charset="2"/>
              </a:rPr>
              <a:t>assume</a:t>
            </a:r>
            <a:r>
              <a:rPr lang="en-US" altLang="en-US" sz="2800" dirty="0">
                <a:sym typeface="Symbol" panose="05050102010706020507" pitchFamily="18" charset="2"/>
              </a:rPr>
              <a:t> E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,</a:t>
            </a:r>
            <a:r>
              <a:rPr lang="en-US" altLang="en-US" sz="2800" dirty="0">
                <a:sym typeface="Symbol" panose="05050102010706020507" pitchFamily="18" charset="2"/>
              </a:rPr>
              <a:t> Q 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)</a:t>
            </a:r>
            <a:r>
              <a:rPr lang="en-US" altLang="en-US" sz="2800" dirty="0">
                <a:sym typeface="Symbol" panose="05050102010706020507" pitchFamily="18" charset="2"/>
              </a:rPr>
              <a:t>  =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		E  Q</a:t>
            </a:r>
            <a:r>
              <a:rPr lang="en-US" altLang="en-US" sz="2800" dirty="0"/>
              <a:t> 	</a:t>
            </a:r>
          </a:p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S; T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 Q </a:t>
            </a:r>
            <a:r>
              <a:rPr lang="en-US" altLang="en-US" sz="2800" dirty="0">
                <a:solidFill>
                  <a:srgbClr val="009900"/>
                </a:solidFill>
              </a:rPr>
              <a:t>)</a:t>
            </a:r>
            <a:r>
              <a:rPr lang="en-US" altLang="en-US" sz="2800" dirty="0"/>
              <a:t>  =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009900"/>
                </a:solidFill>
              </a:rPr>
              <a:t>		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S</a:t>
            </a:r>
            <a:r>
              <a:rPr lang="en-US" altLang="en-US" sz="2800" dirty="0">
                <a:solidFill>
                  <a:srgbClr val="009900"/>
                </a:solidFill>
              </a:rPr>
              <a:t>,  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T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Q </a:t>
            </a:r>
            <a:r>
              <a:rPr lang="en-US" altLang="en-US" sz="2800" dirty="0">
                <a:solidFill>
                  <a:srgbClr val="009900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101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66925"/>
            <a:ext cx="10772775" cy="1658198"/>
          </a:xfrm>
        </p:spPr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76656" y="1554492"/>
            <a:ext cx="10753725" cy="3766185"/>
          </a:xfrm>
        </p:spPr>
        <p:txBody>
          <a:bodyPr>
            <a:noAutofit/>
          </a:bodyPr>
          <a:lstStyle/>
          <a:p>
            <a:r>
              <a:rPr lang="en-US" sz="2800" dirty="0"/>
              <a:t>Automatic + Interactive  =  Auto-active</a:t>
            </a:r>
          </a:p>
          <a:p>
            <a:r>
              <a:rPr lang="en-US" sz="2800" dirty="0"/>
              <a:t>An auto-active verifier focuses on the problem, not the underlying logic</a:t>
            </a:r>
          </a:p>
          <a:p>
            <a:r>
              <a:rPr lang="en-US" sz="2800" dirty="0"/>
              <a:t>To build a verifier, use an intermediate verification language (IVL)</a:t>
            </a:r>
          </a:p>
          <a:p>
            <a:pPr lvl="1"/>
            <a:r>
              <a:rPr lang="en-US" sz="2800" dirty="0"/>
              <a:t>An IVL is a thinking tool</a:t>
            </a:r>
          </a:p>
          <a:p>
            <a:pPr lvl="1"/>
            <a:r>
              <a:rPr lang="en-US" sz="2800" dirty="0"/>
              <a:t>An IVL helps you separate concerns</a:t>
            </a:r>
          </a:p>
          <a:p>
            <a:pPr lvl="1"/>
            <a:r>
              <a:rPr lang="en-US" sz="2800" dirty="0"/>
              <a:t>IVL lets you reuse and share infrastructure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Try Dafny and Boogie in your browser at rise4fun.com</a:t>
            </a:r>
          </a:p>
          <a:p>
            <a:r>
              <a:rPr lang="en-US" dirty="0"/>
              <a:t>Watch Verification Corner on YouTube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07" y="4097547"/>
            <a:ext cx="2607252" cy="2087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79" y="5367484"/>
            <a:ext cx="1729872" cy="15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495" y="166425"/>
            <a:ext cx="5382073" cy="6523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1971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4" y="6468307"/>
            <a:ext cx="1010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“Proof of a program: FIND” by C.A.R. Hoare, CACM, 1971</a:t>
            </a:r>
          </a:p>
        </p:txBody>
      </p:sp>
    </p:spTree>
    <p:extLst>
      <p:ext uri="{BB962C8B-B14F-4D97-AF65-F5344CB8AC3E}">
        <p14:creationId xmlns:p14="http://schemas.microsoft.com/office/powerpoint/2010/main" val="19600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1998</a:t>
            </a:r>
          </a:p>
        </p:txBody>
      </p:sp>
      <p:pic>
        <p:nvPicPr>
          <p:cNvPr id="3" name="Picture 2" descr="R:\misc\larch\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844" r="3486" b="6355"/>
          <a:stretch/>
        </p:blipFill>
        <p:spPr bwMode="auto">
          <a:xfrm>
            <a:off x="5148870" y="1328632"/>
            <a:ext cx="6922438" cy="50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Invited talk “ESC/Java” by K.R.M. Leino at Larch User’s Group Meeting, FM’99, Toulouse, France, Sep 1999</a:t>
            </a:r>
          </a:p>
        </p:txBody>
      </p:sp>
    </p:spTree>
    <p:extLst>
      <p:ext uri="{BB962C8B-B14F-4D97-AF65-F5344CB8AC3E}">
        <p14:creationId xmlns:p14="http://schemas.microsoft.com/office/powerpoint/2010/main" val="41445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1998</a:t>
            </a:r>
          </a:p>
        </p:txBody>
      </p:sp>
      <p:pic>
        <p:nvPicPr>
          <p:cNvPr id="5" name="Picture 4" descr="R:\tmp\hop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39" y="1190561"/>
            <a:ext cx="6430561" cy="52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Talk and first (pre-tool) ESC/Java demo by K.R.M. Leino to Hopper et al. at DEC WRL, “Extended Static Checking for Java”, March 1998</a:t>
            </a:r>
          </a:p>
        </p:txBody>
      </p:sp>
      <p:pic>
        <p:nvPicPr>
          <p:cNvPr id="3" name="Picture 2" descr="R:\misc\larch\2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844" r="3486" b="6355"/>
          <a:stretch/>
        </p:blipFill>
        <p:spPr bwMode="auto">
          <a:xfrm>
            <a:off x="5148870" y="1328632"/>
            <a:ext cx="6922438" cy="50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Arrow 7"/>
          <p:cNvSpPr/>
          <p:nvPr/>
        </p:nvSpPr>
        <p:spPr>
          <a:xfrm rot="20078784">
            <a:off x="452685" y="1541826"/>
            <a:ext cx="5540762" cy="2091359"/>
          </a:xfrm>
          <a:prstGeom prst="curvedDownArrow">
            <a:avLst>
              <a:gd name="adj1" fmla="val 12178"/>
              <a:gd name="adj2" fmla="val 62615"/>
              <a:gd name="adj3" fmla="val 47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54401 0.13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2008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645" b="1844"/>
          <a:stretch/>
        </p:blipFill>
        <p:spPr>
          <a:xfrm>
            <a:off x="3528725" y="1323012"/>
            <a:ext cx="8663275" cy="52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Paper presentation on Dafny by K.R.M. Leino at LPAR-16, Dakar, Senegal, April 2010</a:t>
            </a:r>
          </a:p>
        </p:txBody>
      </p:sp>
      <p:sp>
        <p:nvSpPr>
          <p:cNvPr id="5" name="Callout: Line with Border and Accent Bar 4"/>
          <p:cNvSpPr/>
          <p:nvPr/>
        </p:nvSpPr>
        <p:spPr>
          <a:xfrm flipH="1">
            <a:off x="657224" y="3362632"/>
            <a:ext cx="2035277" cy="1469923"/>
          </a:xfrm>
          <a:prstGeom prst="accentBorderCallout1">
            <a:avLst>
              <a:gd name="adj1" fmla="val 19085"/>
              <a:gd name="adj2" fmla="val -3744"/>
              <a:gd name="adj3" fmla="val -65762"/>
              <a:gd name="adj4" fmla="val -170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Auto-active verification</a:t>
            </a:r>
          </a:p>
        </p:txBody>
      </p:sp>
    </p:spTree>
    <p:extLst>
      <p:ext uri="{BB962C8B-B14F-4D97-AF65-F5344CB8AC3E}">
        <p14:creationId xmlns:p14="http://schemas.microsoft.com/office/powerpoint/2010/main" val="23707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178" y="1893694"/>
            <a:ext cx="10753725" cy="3884172"/>
          </a:xfrm>
        </p:spPr>
        <p:txBody>
          <a:bodyPr>
            <a:normAutofit/>
          </a:bodyPr>
          <a:lstStyle/>
          <a:p>
            <a:r>
              <a:rPr lang="en-US" sz="2800" dirty="0"/>
              <a:t>Annotated program text alone is not enough</a:t>
            </a:r>
          </a:p>
          <a:p>
            <a:r>
              <a:rPr lang="en-US" sz="2800" dirty="0"/>
              <a:t>Need ability to formalize models, state lemmas, and assist in proof authoring</a:t>
            </a:r>
          </a:p>
          <a:p>
            <a:r>
              <a:rPr lang="en-US" sz="2800" dirty="0"/>
              <a:t>This has always been possible in interactive proof assistants</a:t>
            </a:r>
          </a:p>
          <a:p>
            <a:pPr lvl="1"/>
            <a:r>
              <a:rPr lang="en-US" sz="2800" dirty="0"/>
              <a:t>Coq, Isabelle/HOL, </a:t>
            </a:r>
            <a:r>
              <a:rPr lang="en-US" sz="2800" dirty="0" err="1"/>
              <a:t>Agda</a:t>
            </a:r>
            <a:r>
              <a:rPr lang="en-US" sz="2800" dirty="0"/>
              <a:t>, …</a:t>
            </a:r>
          </a:p>
          <a:p>
            <a:r>
              <a:rPr lang="en-US" sz="2800" dirty="0"/>
              <a:t>Now it has come to automated program verifiers as well</a:t>
            </a:r>
          </a:p>
          <a:p>
            <a:pPr lvl="1"/>
            <a:r>
              <a:rPr lang="en-US" sz="2800" dirty="0"/>
              <a:t>Dafny, </a:t>
            </a:r>
            <a:r>
              <a:rPr lang="en-US" sz="2800" dirty="0" err="1"/>
              <a:t>VeriFast</a:t>
            </a:r>
            <a:r>
              <a:rPr lang="en-US" sz="2800" dirty="0"/>
              <a:t>, </a:t>
            </a:r>
            <a:r>
              <a:rPr lang="en-US" sz="2800" dirty="0" err="1"/>
              <a:t>WhyML</a:t>
            </a:r>
            <a:r>
              <a:rPr lang="en-US" sz="2800" dirty="0"/>
              <a:t>, F*, Liquid Haskell, …</a:t>
            </a:r>
          </a:p>
        </p:txBody>
      </p:sp>
      <p:pic>
        <p:nvPicPr>
          <p:cNvPr id="8" name="Picture 7" descr="optimus_prime_&lt;strong&gt;18_wheeler&lt;/strong&gt;_papercraft_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851" y="3031376"/>
            <a:ext cx="2935731" cy="1151267"/>
          </a:xfrm>
          <a:prstGeom prst="rect">
            <a:avLst/>
          </a:prstGeom>
        </p:spPr>
      </p:pic>
      <p:pic>
        <p:nvPicPr>
          <p:cNvPr id="9" name="Picture 8" descr="Mazda MX-5 , the world's best selling 2-seater &lt;strong&gt;sports car&lt;/strong&gt; [ 1 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851" y="4351781"/>
            <a:ext cx="1722117" cy="11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6413460" cy="3766185"/>
          </a:xfrm>
        </p:spPr>
        <p:txBody>
          <a:bodyPr>
            <a:normAutofit/>
          </a:bodyPr>
          <a:lstStyle/>
          <a:p>
            <a:r>
              <a:rPr lang="en-US" dirty="0"/>
              <a:t>Put reasoning about programs </a:t>
            </a:r>
            <a:r>
              <a:rPr lang="en-US" i="1" dirty="0"/>
              <a:t>first</a:t>
            </a:r>
          </a:p>
          <a:p>
            <a:r>
              <a:rPr lang="en-US" dirty="0"/>
              <a:t>Language aimed at reasoning</a:t>
            </a:r>
          </a:p>
          <a:p>
            <a:pPr lvl="1"/>
            <a:r>
              <a:rPr lang="en-US" dirty="0"/>
              <a:t>Constructs for recording design decisions</a:t>
            </a:r>
          </a:p>
          <a:p>
            <a:r>
              <a:rPr lang="en-US" dirty="0"/>
              <a:t>Tool support</a:t>
            </a:r>
          </a:p>
          <a:p>
            <a:pPr lvl="1"/>
            <a:r>
              <a:rPr lang="en-US" dirty="0"/>
              <a:t>Static program verifier enforces design decisions</a:t>
            </a:r>
          </a:p>
          <a:p>
            <a:r>
              <a:rPr lang="en-US" dirty="0"/>
              <a:t>Integrated development environment</a:t>
            </a:r>
          </a:p>
          <a:p>
            <a:pPr lvl="1"/>
            <a:r>
              <a:rPr lang="en-US" dirty="0"/>
              <a:t>Tools help in reasoning process</a:t>
            </a:r>
          </a:p>
          <a:p>
            <a:pPr lvl="1"/>
            <a:r>
              <a:rPr lang="en-US" dirty="0"/>
              <a:t>Verification is not an afterthought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62" y="814498"/>
            <a:ext cx="5490411" cy="45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25919</TotalTime>
  <Words>1509</Words>
  <Application>Microsoft Office PowerPoint</Application>
  <PresentationFormat>Widescreen</PresentationFormat>
  <Paragraphs>393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Consolas</vt:lpstr>
      <vt:lpstr>Segoe</vt:lpstr>
      <vt:lpstr>Segoe UI Mono</vt:lpstr>
      <vt:lpstr>Symbol</vt:lpstr>
      <vt:lpstr>Metropolitan</vt:lpstr>
      <vt:lpstr>Auto-active verification</vt:lpstr>
      <vt:lpstr>Static program verification</vt:lpstr>
      <vt:lpstr>Program verification: 1949</vt:lpstr>
      <vt:lpstr>Program verification: 1971</vt:lpstr>
      <vt:lpstr>Program verification: 1998</vt:lpstr>
      <vt:lpstr>Program verification: 1998</vt:lpstr>
      <vt:lpstr>Program verification: 2008</vt:lpstr>
      <vt:lpstr>2010s</vt:lpstr>
      <vt:lpstr>Dafny</vt:lpstr>
      <vt:lpstr>Dafny</vt:lpstr>
      <vt:lpstr>Demo</vt:lpstr>
      <vt:lpstr>Copying into the new array</vt:lpstr>
      <vt:lpstr>Demo</vt:lpstr>
      <vt:lpstr>Separation of concerns</vt:lpstr>
      <vt:lpstr>Verification architecture</vt:lpstr>
      <vt:lpstr>Meet the family</vt:lpstr>
      <vt:lpstr>Verification architecture</vt:lpstr>
      <vt:lpstr>Boogie language overview</vt:lpstr>
      <vt:lpstr>Boogie statements</vt:lpstr>
      <vt:lpstr>Demo</vt:lpstr>
      <vt:lpstr>Translation basics</vt:lpstr>
      <vt:lpstr>Unstructured control flow</vt:lpstr>
      <vt:lpstr>Reasoning about loops</vt:lpstr>
      <vt:lpstr>Custom operators: underspecification</vt:lpstr>
      <vt:lpstr>Definedness of expressions</vt:lpstr>
      <vt:lpstr>Uninitialized variables</vt:lpstr>
      <vt:lpstr>Loop termination</vt:lpstr>
      <vt:lpstr>Modeling memory</vt:lpstr>
      <vt:lpstr>More about memory models</vt:lpstr>
      <vt:lpstr>Weakest preconditions</vt:lpstr>
      <vt:lpstr>VC generation:  passive features</vt:lpstr>
      <vt:lpstr>Take-home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Auto-active verification</dc:title>
  <dc:creator>Rustan Leino</dc:creator>
  <cp:keywords>Dafny; Boogie</cp:keywords>
  <cp:lastModifiedBy>Leino, Rustan</cp:lastModifiedBy>
  <cp:revision>179</cp:revision>
  <dcterms:created xsi:type="dcterms:W3CDTF">2012-10-16T01:13:38Z</dcterms:created>
  <dcterms:modified xsi:type="dcterms:W3CDTF">2018-05-02T22:57:48Z</dcterms:modified>
</cp:coreProperties>
</file>