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41"/>
  </p:notesMasterIdLst>
  <p:handoutMasterIdLst>
    <p:handoutMasterId r:id="rId42"/>
  </p:handoutMasterIdLst>
  <p:sldIdLst>
    <p:sldId id="256" r:id="rId2"/>
    <p:sldId id="409" r:id="rId3"/>
    <p:sldId id="339" r:id="rId4"/>
    <p:sldId id="401" r:id="rId5"/>
    <p:sldId id="355" r:id="rId6"/>
    <p:sldId id="360" r:id="rId7"/>
    <p:sldId id="361" r:id="rId8"/>
    <p:sldId id="370" r:id="rId9"/>
    <p:sldId id="365" r:id="rId10"/>
    <p:sldId id="366" r:id="rId11"/>
    <p:sldId id="367" r:id="rId12"/>
    <p:sldId id="403" r:id="rId13"/>
    <p:sldId id="368" r:id="rId14"/>
    <p:sldId id="369" r:id="rId15"/>
    <p:sldId id="376" r:id="rId16"/>
    <p:sldId id="373" r:id="rId17"/>
    <p:sldId id="405" r:id="rId18"/>
    <p:sldId id="378" r:id="rId19"/>
    <p:sldId id="402" r:id="rId20"/>
    <p:sldId id="377" r:id="rId21"/>
    <p:sldId id="379" r:id="rId22"/>
    <p:sldId id="381" r:id="rId23"/>
    <p:sldId id="382" r:id="rId24"/>
    <p:sldId id="383" r:id="rId25"/>
    <p:sldId id="384" r:id="rId26"/>
    <p:sldId id="385" r:id="rId27"/>
    <p:sldId id="386" r:id="rId28"/>
    <p:sldId id="387" r:id="rId29"/>
    <p:sldId id="389" r:id="rId30"/>
    <p:sldId id="391" r:id="rId31"/>
    <p:sldId id="390" r:id="rId32"/>
    <p:sldId id="392" r:id="rId33"/>
    <p:sldId id="393" r:id="rId34"/>
    <p:sldId id="394" r:id="rId35"/>
    <p:sldId id="399" r:id="rId36"/>
    <p:sldId id="400" r:id="rId37"/>
    <p:sldId id="406" r:id="rId38"/>
    <p:sldId id="407" r:id="rId39"/>
    <p:sldId id="408" r:id="rId4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xmlns:mc="http://schemas.openxmlformats.org/markup-compatibility/2006" xmlns:a14="http://schemas.microsoft.com/office/drawing/2010/main" val="FF0000" mc:Ignorable="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xmlns:mc="http://schemas.openxmlformats.org/markup-compatibility/2006" xmlns:a14="http://schemas.microsoft.com/office/drawing/2010/main" val="008000" mc:Ignorable=""/>
    <a:srgbClr xmlns:mc="http://schemas.openxmlformats.org/markup-compatibility/2006" xmlns:a14="http://schemas.microsoft.com/office/drawing/2010/main" val="33CC33" mc:Ignorable="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1653" autoAdjust="0"/>
    <p:restoredTop sz="94660"/>
  </p:normalViewPr>
  <p:slideViewPr>
    <p:cSldViewPr>
      <p:cViewPr>
        <p:scale>
          <a:sx n="101" d="100"/>
          <a:sy n="101" d="100"/>
        </p:scale>
        <p:origin x="-90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202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9F05B43-FDB0-4529-B432-6EC568A703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91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440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4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5691A6-81CE-4C05-8063-48A772B4EA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426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338216-CA29-4F39-964E-6B3FDAD2E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4CBC6-793D-40DD-B863-7905C272F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E4C393F-DB22-4925-BA8E-AF8A6237F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latin typeface="+mj-lt"/>
              </a:defRPr>
            </a:lvl1pPr>
          </a:lstStyle>
          <a:p>
            <a:fld id="{1DFE5610-EB6C-453D-82CE-1FAECDF257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4C8CBE86-AB88-43C1-B8E3-104A469E79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A2507F9-8CEA-4EEA-8008-64A64397C2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1159C40-E004-4165-B519-1F16A0E60F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DE771655-60F1-4205-9EA6-5D7C6813B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837276-7494-47FB-88EA-21B02D2F3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0B2D7BC3-9AAF-4620-9590-4F16C36F9C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5CA11A6-4C47-4E7C-9808-16D5375216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72700F08-AC65-4C5B-943C-308E01789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izza.com/show_orders?month=0%20OR%201%3D1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1447800"/>
            <a:ext cx="6477000" cy="4419600"/>
          </a:xfrm>
        </p:spPr>
        <p:txBody>
          <a:bodyPr>
            <a:normAutofit/>
          </a:bodyPr>
          <a:lstStyle/>
          <a:p>
            <a:pPr algn="r">
              <a:lnSpc>
                <a:spcPct val="80000"/>
              </a:lnSpc>
            </a:pPr>
            <a:r>
              <a:rPr lang="en-US" sz="4000" b="1" dirty="0" smtClean="0"/>
              <a:t>Necessary Background</a:t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on</a:t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200" b="1" dirty="0" smtClean="0"/>
              <a:t>Memory Exploits and </a:t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Web Application Vulnerabilities</a:t>
            </a:r>
            <a:endParaRPr lang="en-US" sz="32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38216-CA29-4F39-964E-6B3FDAD2E0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analysis: </a:t>
            </a:r>
            <a:r>
              <a:rPr lang="en-US" dirty="0" err="1"/>
              <a:t>Libsafe</a:t>
            </a:r>
            <a:endParaRPr lang="en-US" dirty="0"/>
          </a:p>
        </p:txBody>
      </p:sp>
      <p:sp>
        <p:nvSpPr>
          <p:cNvPr id="3092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Very simple example of what can be done at runtime</a:t>
            </a:r>
          </a:p>
          <a:p>
            <a:endParaRPr lang="en-US" dirty="0" smtClean="0"/>
          </a:p>
          <a:p>
            <a:r>
              <a:rPr lang="en-US" dirty="0" smtClean="0"/>
              <a:t>Intercepts </a:t>
            </a:r>
            <a:r>
              <a:rPr lang="en-US" dirty="0"/>
              <a:t>all calls to, e.g., </a:t>
            </a:r>
            <a:r>
              <a:rPr lang="en-US" b="1" dirty="0" err="1" smtClean="0"/>
              <a:t>strcpy</a:t>
            </a:r>
            <a:r>
              <a:rPr lang="en-US" dirty="0" smtClean="0"/>
              <a:t>(</a:t>
            </a:r>
            <a:r>
              <a:rPr lang="en-US" dirty="0" err="1" smtClean="0"/>
              <a:t>dest</a:t>
            </a:r>
            <a:r>
              <a:rPr lang="en-US" dirty="0"/>
              <a:t>, </a:t>
            </a:r>
            <a:r>
              <a:rPr lang="en-US" dirty="0" err="1"/>
              <a:t>src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Validates sufficient space in current stack frame:</a:t>
            </a:r>
            <a:br>
              <a:rPr lang="en-US" dirty="0"/>
            </a:br>
            <a:r>
              <a:rPr lang="en-US" dirty="0"/>
              <a:t>	|frame-pointer – </a:t>
            </a:r>
            <a:r>
              <a:rPr lang="en-US" dirty="0" err="1"/>
              <a:t>dest</a:t>
            </a:r>
            <a:r>
              <a:rPr lang="en-US" dirty="0"/>
              <a:t>| &gt; </a:t>
            </a:r>
            <a:r>
              <a:rPr lang="en-US" dirty="0" err="1"/>
              <a:t>strlen</a:t>
            </a:r>
            <a:r>
              <a:rPr lang="en-US" dirty="0"/>
              <a:t>(</a:t>
            </a:r>
            <a:r>
              <a:rPr lang="en-US" dirty="0" err="1"/>
              <a:t>src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If so, executes </a:t>
            </a:r>
            <a:r>
              <a:rPr lang="en-US" b="1" dirty="0" err="1"/>
              <a:t>strcpy</a:t>
            </a:r>
            <a:r>
              <a:rPr lang="en-US" dirty="0"/>
              <a:t>; otherwise, terminates application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DFE5610-EB6C-453D-82CE-1FAECDF2574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Preventing </a:t>
            </a:r>
            <a:r>
              <a:rPr lang="en-US" dirty="0" smtClean="0"/>
              <a:t>Buffer Overflows</a:t>
            </a:r>
            <a:endParaRPr lang="en-US" dirty="0"/>
          </a:p>
        </p:txBody>
      </p:sp>
      <p:sp>
        <p:nvSpPr>
          <p:cNvPr id="3102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Operating system support: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Can mark stack </a:t>
            </a:r>
            <a:r>
              <a:rPr lang="en-US" dirty="0"/>
              <a:t>segment as </a:t>
            </a:r>
            <a:r>
              <a:rPr lang="en-US" dirty="0" smtClean="0"/>
              <a:t>non-executable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Randomize </a:t>
            </a:r>
            <a:r>
              <a:rPr lang="en-US" dirty="0"/>
              <a:t>stack location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Problems</a:t>
            </a:r>
            <a:r>
              <a:rPr lang="en-US" dirty="0"/>
              <a:t>: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Does not defend against `return-to-</a:t>
            </a:r>
            <a:r>
              <a:rPr lang="en-US" dirty="0" err="1"/>
              <a:t>libc</a:t>
            </a:r>
            <a:r>
              <a:rPr lang="en-US" dirty="0"/>
              <a:t>’ exploit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Overflow sets ret-</a:t>
            </a:r>
            <a:r>
              <a:rPr lang="en-US" dirty="0" err="1"/>
              <a:t>addr</a:t>
            </a:r>
            <a:r>
              <a:rPr lang="en-US" dirty="0"/>
              <a:t> to address of </a:t>
            </a:r>
            <a:r>
              <a:rPr lang="en-US" dirty="0" err="1"/>
              <a:t>libc</a:t>
            </a:r>
            <a:r>
              <a:rPr lang="en-US" dirty="0"/>
              <a:t> function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Does </a:t>
            </a:r>
            <a:r>
              <a:rPr lang="en-US" dirty="0"/>
              <a:t>not prevent general buffer overflow flaws, or heap </a:t>
            </a:r>
            <a:r>
              <a:rPr lang="en-US" dirty="0" smtClean="0"/>
              <a:t>overflow</a:t>
            </a:r>
          </a:p>
          <a:p>
            <a:pPr>
              <a:lnSpc>
                <a:spcPct val="80000"/>
              </a:lnSpc>
            </a:pPr>
            <a:endParaRPr lang="en-US" sz="21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Basic heap overflows can be helped with ALSR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DFE5610-EB6C-453D-82CE-1FAECDF2574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Heap-based Buffer Overruns and Heap Spraying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DFE5610-EB6C-453D-82CE-1FAECDF2574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Buffer overruns consist of two steps</a:t>
            </a:r>
          </a:p>
          <a:p>
            <a:pPr lvl="1"/>
            <a:r>
              <a:rPr lang="en-US" dirty="0" smtClean="0"/>
              <a:t>Introduce the payload</a:t>
            </a:r>
          </a:p>
          <a:p>
            <a:pPr lvl="1"/>
            <a:r>
              <a:rPr lang="en-US" dirty="0" smtClean="0"/>
              <a:t>Cause the program to jump to it</a:t>
            </a:r>
          </a:p>
          <a:p>
            <a:endParaRPr lang="en-US" dirty="0" smtClean="0"/>
          </a:p>
          <a:p>
            <a:r>
              <a:rPr lang="en-US" dirty="0" smtClean="0"/>
              <a:t>Can put the payload/</a:t>
            </a:r>
            <a:r>
              <a:rPr lang="en-US" dirty="0" err="1" smtClean="0"/>
              <a:t>shellcode</a:t>
            </a:r>
            <a:r>
              <a:rPr lang="en-US" dirty="0" smtClean="0"/>
              <a:t> in the heap</a:t>
            </a:r>
          </a:p>
          <a:p>
            <a:pPr lvl="1"/>
            <a:r>
              <a:rPr lang="en-US" dirty="0" smtClean="0"/>
              <a:t>Arbitrary amounts of code</a:t>
            </a:r>
          </a:p>
          <a:p>
            <a:pPr lvl="1"/>
            <a:r>
              <a:rPr lang="en-US" dirty="0" smtClean="0"/>
              <a:t>Doesn’t work with heap randomization</a:t>
            </a:r>
          </a:p>
          <a:p>
            <a:pPr lvl="1"/>
            <a:r>
              <a:rPr lang="en-US" dirty="0" smtClean="0"/>
              <a:t>Location of the payload changes every time</a:t>
            </a:r>
          </a:p>
          <a:p>
            <a:endParaRPr lang="en-US" dirty="0" smtClean="0"/>
          </a:p>
          <a:p>
            <a:r>
              <a:rPr lang="en-US" dirty="0" smtClean="0"/>
              <a:t>Heap spraying:</a:t>
            </a:r>
          </a:p>
          <a:p>
            <a:pPr lvl="1"/>
            <a:r>
              <a:rPr lang="en-US" dirty="0" smtClean="0"/>
              <a:t>Allocate multiple copies of the payload</a:t>
            </a:r>
          </a:p>
          <a:p>
            <a:pPr lvl="1"/>
            <a:r>
              <a:rPr lang="en-US" dirty="0" smtClean="0"/>
              <a:t>When the jump happens, it hits the payload with a high probability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475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StackGuard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ct val="100000"/>
              </a:spcBef>
            </a:pPr>
            <a:r>
              <a:rPr lang="en-US" sz="2400" dirty="0"/>
              <a:t>Embed random “canaries” in stack frames and verify their integrity prior to function </a:t>
            </a:r>
            <a:r>
              <a:rPr lang="en-US" sz="2400" dirty="0" smtClean="0"/>
              <a:t>return</a:t>
            </a:r>
          </a:p>
          <a:p>
            <a:pPr>
              <a:spcBef>
                <a:spcPct val="100000"/>
              </a:spcBef>
            </a:pPr>
            <a:r>
              <a:rPr lang="en-US" sz="2400" dirty="0" smtClean="0"/>
              <a:t>This </a:t>
            </a:r>
            <a:r>
              <a:rPr lang="en-US" sz="2400" dirty="0"/>
              <a:t>is actually </a:t>
            </a:r>
            <a:r>
              <a:rPr lang="en-US" sz="2400" dirty="0" smtClean="0"/>
              <a:t>used!</a:t>
            </a:r>
          </a:p>
          <a:p>
            <a:pPr>
              <a:spcBef>
                <a:spcPct val="100000"/>
              </a:spcBef>
            </a:pPr>
            <a:r>
              <a:rPr lang="en-US" sz="2400" dirty="0" smtClean="0"/>
              <a:t>Helpful, but not foolproof…</a:t>
            </a:r>
            <a:endParaRPr lang="en-US" sz="2400" dirty="0"/>
          </a:p>
        </p:txBody>
      </p:sp>
      <p:sp>
        <p:nvSpPr>
          <p:cNvPr id="311300" name="Rectangle 4"/>
          <p:cNvSpPr>
            <a:spLocks noChangeArrowheads="1"/>
          </p:cNvSpPr>
          <p:nvPr/>
        </p:nvSpPr>
        <p:spPr bwMode="auto">
          <a:xfrm>
            <a:off x="8232775" y="4503738"/>
            <a:ext cx="45402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str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auto">
          <a:xfrm>
            <a:off x="7759700" y="4503738"/>
            <a:ext cx="4730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ret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11302" name="Rectangle 6"/>
          <p:cNvSpPr>
            <a:spLocks noChangeArrowheads="1"/>
          </p:cNvSpPr>
          <p:nvPr/>
        </p:nvSpPr>
        <p:spPr bwMode="auto">
          <a:xfrm>
            <a:off x="7264400" y="4503738"/>
            <a:ext cx="4953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sfp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11303" name="Rectangle 7"/>
          <p:cNvSpPr>
            <a:spLocks noChangeArrowheads="1"/>
          </p:cNvSpPr>
          <p:nvPr/>
        </p:nvSpPr>
        <p:spPr bwMode="auto">
          <a:xfrm>
            <a:off x="5195888" y="4503738"/>
            <a:ext cx="104775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local</a:t>
            </a:r>
          </a:p>
        </p:txBody>
      </p:sp>
      <p:sp>
        <p:nvSpPr>
          <p:cNvPr id="311304" name="Line 8"/>
          <p:cNvSpPr>
            <a:spLocks noChangeShapeType="1"/>
          </p:cNvSpPr>
          <p:nvPr/>
        </p:nvSpPr>
        <p:spPr bwMode="auto">
          <a:xfrm flipH="1">
            <a:off x="1673225" y="5257800"/>
            <a:ext cx="7013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5" name="Line 9"/>
          <p:cNvSpPr>
            <a:spLocks noChangeShapeType="1"/>
          </p:cNvSpPr>
          <p:nvPr/>
        </p:nvSpPr>
        <p:spPr bwMode="auto">
          <a:xfrm>
            <a:off x="8686800" y="4267200"/>
            <a:ext cx="0" cy="7493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06" name="Rectangle 10"/>
          <p:cNvSpPr>
            <a:spLocks noChangeArrowheads="1"/>
          </p:cNvSpPr>
          <p:nvPr/>
        </p:nvSpPr>
        <p:spPr bwMode="auto">
          <a:xfrm>
            <a:off x="6243638" y="4503738"/>
            <a:ext cx="1020762" cy="37623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canary</a:t>
            </a:r>
          </a:p>
        </p:txBody>
      </p:sp>
      <p:sp>
        <p:nvSpPr>
          <p:cNvPr id="311307" name="Rectangle 11"/>
          <p:cNvSpPr>
            <a:spLocks noChangeArrowheads="1"/>
          </p:cNvSpPr>
          <p:nvPr/>
        </p:nvSpPr>
        <p:spPr bwMode="auto">
          <a:xfrm>
            <a:off x="4700588" y="4503738"/>
            <a:ext cx="45402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str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11308" name="Rectangle 12"/>
          <p:cNvSpPr>
            <a:spLocks noChangeArrowheads="1"/>
          </p:cNvSpPr>
          <p:nvPr/>
        </p:nvSpPr>
        <p:spPr bwMode="auto">
          <a:xfrm>
            <a:off x="4227513" y="4503738"/>
            <a:ext cx="4730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ret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11309" name="Rectangle 13"/>
          <p:cNvSpPr>
            <a:spLocks noChangeArrowheads="1"/>
          </p:cNvSpPr>
          <p:nvPr/>
        </p:nvSpPr>
        <p:spPr bwMode="auto">
          <a:xfrm>
            <a:off x="3732213" y="4503738"/>
            <a:ext cx="4953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sfp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11310" name="Rectangle 14"/>
          <p:cNvSpPr>
            <a:spLocks noChangeArrowheads="1"/>
          </p:cNvSpPr>
          <p:nvPr/>
        </p:nvSpPr>
        <p:spPr bwMode="auto">
          <a:xfrm>
            <a:off x="1673225" y="4508500"/>
            <a:ext cx="104775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r>
              <a:rPr lang="en-US" sz="1800" dirty="0">
                <a:latin typeface="Tahoma" pitchFamily="34" charset="0"/>
              </a:rPr>
              <a:t>local</a:t>
            </a:r>
          </a:p>
        </p:txBody>
      </p:sp>
      <p:sp>
        <p:nvSpPr>
          <p:cNvPr id="311311" name="Line 15"/>
          <p:cNvSpPr>
            <a:spLocks noChangeShapeType="1"/>
          </p:cNvSpPr>
          <p:nvPr/>
        </p:nvSpPr>
        <p:spPr bwMode="auto">
          <a:xfrm>
            <a:off x="5170488" y="4267200"/>
            <a:ext cx="0" cy="7493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12" name="Rectangle 16"/>
          <p:cNvSpPr>
            <a:spLocks noChangeArrowheads="1"/>
          </p:cNvSpPr>
          <p:nvPr/>
        </p:nvSpPr>
        <p:spPr bwMode="auto">
          <a:xfrm>
            <a:off x="2711450" y="4508500"/>
            <a:ext cx="1020763" cy="3714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canary</a:t>
            </a:r>
          </a:p>
        </p:txBody>
      </p:sp>
      <p:sp>
        <p:nvSpPr>
          <p:cNvPr id="311313" name="Text Box 17"/>
          <p:cNvSpPr txBox="1">
            <a:spLocks noChangeArrowheads="1"/>
          </p:cNvSpPr>
          <p:nvPr/>
        </p:nvSpPr>
        <p:spPr bwMode="auto">
          <a:xfrm>
            <a:off x="6483350" y="4083050"/>
            <a:ext cx="101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Frame 1</a:t>
            </a:r>
          </a:p>
        </p:txBody>
      </p:sp>
      <p:sp>
        <p:nvSpPr>
          <p:cNvPr id="311314" name="Text Box 18"/>
          <p:cNvSpPr txBox="1">
            <a:spLocks noChangeArrowheads="1"/>
          </p:cNvSpPr>
          <p:nvPr/>
        </p:nvSpPr>
        <p:spPr bwMode="auto">
          <a:xfrm>
            <a:off x="3224213" y="4083050"/>
            <a:ext cx="101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Frame 2</a:t>
            </a:r>
          </a:p>
        </p:txBody>
      </p:sp>
      <p:sp>
        <p:nvSpPr>
          <p:cNvPr id="311315" name="Line 19"/>
          <p:cNvSpPr>
            <a:spLocks noChangeShapeType="1"/>
          </p:cNvSpPr>
          <p:nvPr/>
        </p:nvSpPr>
        <p:spPr bwMode="auto">
          <a:xfrm>
            <a:off x="1677988" y="4267200"/>
            <a:ext cx="0" cy="7493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DFE5610-EB6C-453D-82CE-1FAECDF2574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</a:t>
            </a:r>
            <a:r>
              <a:rPr lang="en-US" dirty="0" smtClean="0"/>
              <a:t>Methods </a:t>
            </a:r>
            <a:r>
              <a:rPr lang="en-US" dirty="0"/>
              <a:t>…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 Address obfuscation</a:t>
            </a:r>
            <a:endParaRPr lang="en-US" sz="1800"/>
          </a:p>
          <a:p>
            <a:pPr lvl="1">
              <a:lnSpc>
                <a:spcPct val="90000"/>
              </a:lnSpc>
            </a:pPr>
            <a:r>
              <a:rPr lang="en-US"/>
              <a:t>Encrypt return address on stack by XORing with random string.  Decrypt just before returning from function</a:t>
            </a:r>
          </a:p>
          <a:p>
            <a:pPr lvl="1">
              <a:lnSpc>
                <a:spcPct val="90000"/>
              </a:lnSpc>
            </a:pPr>
            <a:r>
              <a:rPr lang="en-US"/>
              <a:t>Attacker needs decryption key to set return address to desired value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DFE5610-EB6C-453D-82CE-1FAECDF2574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Text Box 2"/>
          <p:cNvSpPr txBox="1">
            <a:spLocks noChangeArrowheads="1"/>
          </p:cNvSpPr>
          <p:nvPr/>
        </p:nvSpPr>
        <p:spPr bwMode="auto">
          <a:xfrm>
            <a:off x="907358" y="2895600"/>
            <a:ext cx="828496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400" b="1" dirty="0" smtClean="0">
                <a:solidFill>
                  <a:schemeClr val="tx2"/>
                </a:solidFill>
                <a:latin typeface="+mj-lt"/>
              </a:rPr>
              <a:t>More Input Validation Flaws</a:t>
            </a:r>
            <a:endParaRPr lang="en-US" sz="5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7276-7494-47FB-88EA-21B02D2F358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</a:t>
            </a:r>
            <a:r>
              <a:rPr lang="en-US" dirty="0" smtClean="0"/>
              <a:t>String Vulnerabilities</a:t>
            </a:r>
            <a:endParaRPr lang="en-US" dirty="0"/>
          </a:p>
        </p:txBody>
      </p:sp>
      <p:sp>
        <p:nvSpPr>
          <p:cNvPr id="3164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is the difference between </a:t>
            </a:r>
            <a:br>
              <a:rPr lang="en-US" dirty="0"/>
            </a:br>
            <a:r>
              <a:rPr lang="en-US" dirty="0"/>
              <a:t>      </a:t>
            </a:r>
            <a:r>
              <a:rPr lang="en-US" sz="1800" b="1" dirty="0" err="1">
                <a:latin typeface="Courier New" pitchFamily="49" charset="0"/>
              </a:rPr>
              <a:t>printf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buf</a:t>
            </a:r>
            <a:r>
              <a:rPr lang="en-US" sz="1800" b="1" dirty="0">
                <a:latin typeface="Courier New" pitchFamily="49" charset="0"/>
              </a:rPr>
              <a:t>);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dirty="0"/>
              <a:t>and</a:t>
            </a:r>
            <a:br>
              <a:rPr lang="en-US" dirty="0"/>
            </a:br>
            <a:r>
              <a:rPr lang="en-US" dirty="0"/>
              <a:t>      </a:t>
            </a:r>
            <a:r>
              <a:rPr lang="en-US" sz="1800" b="1" dirty="0" err="1">
                <a:latin typeface="Courier New" pitchFamily="49" charset="0"/>
              </a:rPr>
              <a:t>printf</a:t>
            </a:r>
            <a:r>
              <a:rPr lang="en-US" sz="1800" b="1" dirty="0">
                <a:latin typeface="Courier New" pitchFamily="49" charset="0"/>
              </a:rPr>
              <a:t>(“%s”, </a:t>
            </a:r>
            <a:r>
              <a:rPr lang="en-US" sz="1800" b="1" dirty="0" err="1">
                <a:latin typeface="Courier New" pitchFamily="49" charset="0"/>
              </a:rPr>
              <a:t>buf</a:t>
            </a:r>
            <a:r>
              <a:rPr lang="en-US" sz="1800" b="1" dirty="0">
                <a:latin typeface="Courier New" pitchFamily="49" charset="0"/>
              </a:rPr>
              <a:t>);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?</a:t>
            </a:r>
          </a:p>
          <a:p>
            <a:r>
              <a:rPr lang="en-US" dirty="0"/>
              <a:t>What if </a:t>
            </a:r>
            <a:r>
              <a:rPr lang="en-US" dirty="0" err="1"/>
              <a:t>buf</a:t>
            </a:r>
            <a:r>
              <a:rPr lang="en-US" dirty="0"/>
              <a:t> holds %x ?</a:t>
            </a:r>
          </a:p>
          <a:p>
            <a:r>
              <a:rPr lang="en-US" dirty="0"/>
              <a:t>Look at memory, and what </a:t>
            </a:r>
            <a:r>
              <a:rPr lang="en-US" dirty="0" err="1"/>
              <a:t>printf</a:t>
            </a:r>
            <a:r>
              <a:rPr lang="en-US" dirty="0"/>
              <a:t> expects…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DFE5610-EB6C-453D-82CE-1FAECDF2574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String Exploits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Technique:</a:t>
            </a:r>
          </a:p>
          <a:p>
            <a:pPr lvl="1"/>
            <a:r>
              <a:rPr lang="en-US" dirty="0" smtClean="0"/>
              <a:t>Declare </a:t>
            </a:r>
            <a:r>
              <a:rPr lang="en-US" dirty="0"/>
              <a:t>a variable of type </a:t>
            </a:r>
            <a:r>
              <a:rPr lang="en-US" b="1" dirty="0" err="1"/>
              <a:t>int</a:t>
            </a:r>
            <a:r>
              <a:rPr lang="en-US" dirty="0"/>
              <a:t> in line 4 and call it </a:t>
            </a:r>
            <a:r>
              <a:rPr lang="en-US" dirty="0" err="1" smtClean="0"/>
              <a:t>bytes_formatted</a:t>
            </a:r>
            <a:endParaRPr lang="en-US" dirty="0" smtClean="0"/>
          </a:p>
          <a:p>
            <a:pPr lvl="1"/>
            <a:r>
              <a:rPr lang="en-US" dirty="0" smtClean="0"/>
              <a:t>Line </a:t>
            </a:r>
            <a:r>
              <a:rPr lang="en-US" dirty="0"/>
              <a:t>6 the </a:t>
            </a:r>
            <a:r>
              <a:rPr lang="en-US" b="1" dirty="0"/>
              <a:t>format</a:t>
            </a:r>
            <a:r>
              <a:rPr lang="en-US" dirty="0"/>
              <a:t> </a:t>
            </a:r>
            <a:r>
              <a:rPr lang="en-US" b="1" dirty="0"/>
              <a:t>string</a:t>
            </a:r>
            <a:r>
              <a:rPr lang="en-US" dirty="0"/>
              <a:t> specifies that 20 characters should be formatted in hexadecimal (“%.20x”) using </a:t>
            </a:r>
            <a:r>
              <a:rPr lang="en-US" dirty="0" smtClean="0"/>
              <a:t>buffer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this is done, due to the “%n” </a:t>
            </a:r>
            <a:r>
              <a:rPr lang="en-US" dirty="0" err="1"/>
              <a:t>specifier</a:t>
            </a:r>
            <a:r>
              <a:rPr lang="en-US" dirty="0"/>
              <a:t> write the value 20 to </a:t>
            </a:r>
            <a:r>
              <a:rPr lang="en-US" dirty="0" err="1" smtClean="0"/>
              <a:t>bytes_formatted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Result: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means that we have written a value to another memory </a:t>
            </a:r>
            <a:r>
              <a:rPr lang="en-US" dirty="0" smtClean="0"/>
              <a:t>location</a:t>
            </a:r>
          </a:p>
          <a:p>
            <a:pPr lvl="1"/>
            <a:r>
              <a:rPr lang="en-US" dirty="0" smtClean="0"/>
              <a:t>Very definition of violating memory safety</a:t>
            </a:r>
          </a:p>
          <a:p>
            <a:pPr lvl="1"/>
            <a:r>
              <a:rPr lang="en-US" dirty="0" smtClean="0"/>
              <a:t>May </a:t>
            </a:r>
            <a:r>
              <a:rPr lang="en-US" dirty="0"/>
              <a:t>be possible to gain control over a program’s execution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/>
              <a:t>#include &lt;</a:t>
            </a:r>
            <a:r>
              <a:rPr lang="en-US" sz="1400" b="1" dirty="0" err="1"/>
              <a:t>stdio.h</a:t>
            </a:r>
            <a:r>
              <a:rPr lang="en-US" sz="1400" b="1" dirty="0"/>
              <a:t>&gt;</a:t>
            </a:r>
          </a:p>
          <a:p>
            <a:pPr marL="0" indent="0">
              <a:buNone/>
            </a:pPr>
            <a:r>
              <a:rPr lang="en-US" sz="1400" b="1" dirty="0" err="1"/>
              <a:t>int</a:t>
            </a:r>
            <a:r>
              <a:rPr lang="en-US" sz="1400" b="1" dirty="0"/>
              <a:t> main() {</a:t>
            </a:r>
          </a:p>
          <a:p>
            <a:pPr marL="0" indent="0">
              <a:buNone/>
            </a:pPr>
            <a:r>
              <a:rPr lang="en-US" sz="1400" b="1" dirty="0"/>
              <a:t>    </a:t>
            </a:r>
            <a:r>
              <a:rPr lang="en-US" sz="1400" b="1" dirty="0" err="1"/>
              <a:t>int</a:t>
            </a:r>
            <a:r>
              <a:rPr lang="en-US" sz="1400" b="1" dirty="0"/>
              <a:t> </a:t>
            </a:r>
            <a:r>
              <a:rPr lang="en-US" sz="1400" b="1" dirty="0" err="1"/>
              <a:t>bytes_formatted</a:t>
            </a:r>
            <a:r>
              <a:rPr lang="en-US" sz="1400" b="1" dirty="0"/>
              <a:t>=0;</a:t>
            </a:r>
          </a:p>
          <a:p>
            <a:pPr marL="0" indent="0">
              <a:buNone/>
            </a:pPr>
            <a:r>
              <a:rPr lang="en-US" sz="1400" b="1" dirty="0"/>
              <a:t>    char </a:t>
            </a:r>
            <a:r>
              <a:rPr lang="en-US" sz="1400" b="1" dirty="0" smtClean="0"/>
              <a:t>buffer[28</a:t>
            </a:r>
            <a:r>
              <a:rPr lang="en-US" sz="1400" b="1" dirty="0"/>
              <a:t>]=”ABCDEFGHIJKLMNOPQRSTUVWXYZ”;</a:t>
            </a:r>
          </a:p>
          <a:p>
            <a:pPr marL="0" indent="0">
              <a:buNone/>
            </a:pPr>
            <a:r>
              <a:rPr lang="en-US" sz="1400" b="1" dirty="0"/>
              <a:t> </a:t>
            </a:r>
            <a:br>
              <a:rPr lang="en-US" sz="1400" b="1" dirty="0"/>
            </a:br>
            <a:r>
              <a:rPr lang="en-US" sz="1400" b="1" dirty="0"/>
              <a:t>    </a:t>
            </a:r>
            <a:r>
              <a:rPr lang="en-US" sz="1400" b="1" dirty="0" err="1"/>
              <a:t>printf</a:t>
            </a:r>
            <a:r>
              <a:rPr lang="en-US" sz="1400" b="1" dirty="0"/>
              <a:t>(“%.20x%n”,buffer,&amp;bytes_formatted);</a:t>
            </a:r>
          </a:p>
          <a:p>
            <a:pPr marL="0" indent="0">
              <a:buNone/>
            </a:pPr>
            <a:r>
              <a:rPr lang="en-US" sz="1400" b="1" dirty="0"/>
              <a:t>    </a:t>
            </a:r>
            <a:r>
              <a:rPr lang="en-US" sz="1400" b="1" dirty="0" err="1"/>
              <a:t>printf</a:t>
            </a:r>
            <a:r>
              <a:rPr lang="en-US" sz="1400" b="1" dirty="0"/>
              <a:t>(</a:t>
            </a:r>
          </a:p>
          <a:p>
            <a:pPr marL="0" indent="0">
              <a:buNone/>
            </a:pPr>
            <a:r>
              <a:rPr lang="en-US" sz="1400" b="1" dirty="0"/>
              <a:t>     “\</a:t>
            </a:r>
            <a:r>
              <a:rPr lang="en-US" sz="1400" b="1" dirty="0" err="1"/>
              <a:t>nThe</a:t>
            </a:r>
            <a:r>
              <a:rPr lang="en-US" sz="1400" b="1" dirty="0"/>
              <a:t> number of bytes formatted in the previous </a:t>
            </a:r>
            <a:r>
              <a:rPr lang="en-US" sz="1400" b="1" dirty="0" err="1"/>
              <a:t>printf</a:t>
            </a:r>
            <a:r>
              <a:rPr lang="en-US" sz="1400" b="1" dirty="0"/>
              <a:t> statement </a:t>
            </a:r>
          </a:p>
          <a:p>
            <a:pPr marL="0" indent="0">
              <a:buNone/>
            </a:pPr>
            <a:r>
              <a:rPr lang="en-US" sz="1400" b="1" dirty="0"/>
              <a:t>	was %d\n”,</a:t>
            </a:r>
            <a:r>
              <a:rPr lang="en-US" sz="1400" b="1" dirty="0" err="1"/>
              <a:t>bytes_formatted</a:t>
            </a:r>
            <a:r>
              <a:rPr lang="en-US" sz="1400" b="1" dirty="0"/>
              <a:t>); </a:t>
            </a:r>
            <a:br>
              <a:rPr lang="en-US" sz="1400" b="1" dirty="0"/>
            </a:br>
            <a:r>
              <a:rPr lang="en-US" sz="1400" b="1" dirty="0"/>
              <a:t>   return 0;</a:t>
            </a:r>
          </a:p>
          <a:p>
            <a:pPr marL="0" indent="0">
              <a:buNone/>
            </a:pPr>
            <a:r>
              <a:rPr lang="en-US" sz="1400" b="1" dirty="0"/>
              <a:t>} 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1DFE5610-EB6C-453D-82CE-1FAECDF25743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238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</a:t>
            </a:r>
            <a:r>
              <a:rPr lang="en-US" dirty="0" smtClean="0"/>
              <a:t>Input Validation Bugs</a:t>
            </a:r>
            <a:endParaRPr lang="en-US" dirty="0"/>
          </a:p>
        </p:txBody>
      </p:sp>
      <p:sp>
        <p:nvSpPr>
          <p:cNvPr id="3225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Integer overflow…</a:t>
            </a:r>
          </a:p>
          <a:p>
            <a:endParaRPr lang="en-US" dirty="0" smtClean="0"/>
          </a:p>
          <a:p>
            <a:r>
              <a:rPr lang="en-US" dirty="0" smtClean="0"/>
              <a:t>Consider </a:t>
            </a:r>
            <a:r>
              <a:rPr lang="en-US" dirty="0"/>
              <a:t>the code:</a:t>
            </a:r>
            <a:br>
              <a:rPr lang="en-US" dirty="0"/>
            </a:br>
            <a:r>
              <a:rPr lang="en-US" dirty="0"/>
              <a:t>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strncpy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msg+offset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slen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Times New Roman" pitchFamily="18" charset="0"/>
              </a:rPr>
              <a:t>	where </a:t>
            </a:r>
            <a:r>
              <a:rPr lang="en-US" dirty="0">
                <a:cs typeface="Times New Roman" pitchFamily="18" charset="0"/>
              </a:rPr>
              <a:t>the adversary may control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offset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dirty="0">
              <a:cs typeface="Times New Roman" pitchFamily="18" charset="0"/>
            </a:endParaRPr>
          </a:p>
          <a:p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By </a:t>
            </a:r>
            <a:r>
              <a:rPr lang="en-US" dirty="0">
                <a:cs typeface="Times New Roman" pitchFamily="18" charset="0"/>
              </a:rPr>
              <a:t>setting the value high enough, it will wrap around and be treated as a negative integer</a:t>
            </a:r>
            <a:r>
              <a:rPr lang="en-US" dirty="0" smtClean="0">
                <a:cs typeface="Times New Roman" pitchFamily="18" charset="0"/>
              </a:rPr>
              <a:t>!</a:t>
            </a:r>
          </a:p>
          <a:p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Write into the </a:t>
            </a:r>
            <a:r>
              <a:rPr lang="en-US" dirty="0" err="1" smtClean="0">
                <a:cs typeface="Times New Roman" pitchFamily="18" charset="0"/>
              </a:rPr>
              <a:t>msg</a:t>
            </a:r>
            <a:r>
              <a:rPr lang="en-US" dirty="0" smtClean="0">
                <a:cs typeface="Times New Roman" pitchFamily="18" charset="0"/>
              </a:rPr>
              <a:t> buffer instead of after it</a:t>
            </a:r>
          </a:p>
          <a:p>
            <a:endParaRPr lang="en-US" sz="16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DFE5610-EB6C-453D-82CE-1FAECDF2574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Web Application Vulnerabilities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1DFE5610-EB6C-453D-82CE-1FAECDF25743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05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DFE5610-EB6C-453D-82CE-1FAECDF2574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Memory safety attacks</a:t>
            </a:r>
          </a:p>
          <a:p>
            <a:pPr lvl="1"/>
            <a:r>
              <a:rPr lang="en-US" dirty="0" smtClean="0"/>
              <a:t>Buffer overruns</a:t>
            </a:r>
          </a:p>
          <a:p>
            <a:pPr lvl="1"/>
            <a:r>
              <a:rPr lang="en-US" dirty="0" smtClean="0"/>
              <a:t>Format string vulnerabilities</a:t>
            </a:r>
          </a:p>
          <a:p>
            <a:endParaRPr lang="en-US" dirty="0" smtClean="0"/>
          </a:p>
          <a:p>
            <a:r>
              <a:rPr lang="en-US" dirty="0" smtClean="0"/>
              <a:t>Web application vulnerabilities</a:t>
            </a:r>
          </a:p>
          <a:p>
            <a:pPr lvl="1"/>
            <a:r>
              <a:rPr lang="en-US" dirty="0" smtClean="0"/>
              <a:t>SQL injections</a:t>
            </a:r>
          </a:p>
          <a:p>
            <a:pPr lvl="1"/>
            <a:r>
              <a:rPr lang="en-US" dirty="0" smtClean="0"/>
              <a:t>Cross-site scripting attacks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71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</a:t>
            </a:r>
            <a:r>
              <a:rPr lang="en-US" dirty="0" smtClean="0"/>
              <a:t>Injection Attacks</a:t>
            </a:r>
            <a:endParaRPr lang="en-US" dirty="0"/>
          </a:p>
        </p:txBody>
      </p:sp>
      <p:sp>
        <p:nvSpPr>
          <p:cNvPr id="3205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Affect applications that use untrusted input as part of an SQL query to a back-end database</a:t>
            </a:r>
          </a:p>
          <a:p>
            <a:endParaRPr lang="en-US" dirty="0" smtClean="0"/>
          </a:p>
          <a:p>
            <a:r>
              <a:rPr lang="en-US" dirty="0" smtClean="0"/>
              <a:t>Specific </a:t>
            </a:r>
            <a:r>
              <a:rPr lang="en-US" dirty="0"/>
              <a:t>case of a more general problem: using untrusted input in commands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DFE5610-EB6C-453D-82CE-1FAECDF2574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</a:t>
            </a:r>
            <a:r>
              <a:rPr lang="en-US" dirty="0" smtClean="0"/>
              <a:t>Injection</a:t>
            </a:r>
            <a:r>
              <a:rPr lang="en-US" dirty="0"/>
              <a:t>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235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219200" y="1600200"/>
            <a:ext cx="7772400" cy="4953000"/>
          </a:xfrm>
        </p:spPr>
        <p:txBody>
          <a:bodyPr/>
          <a:lstStyle/>
          <a:p>
            <a:r>
              <a:rPr lang="en-US" sz="2400" dirty="0"/>
              <a:t>Consider a browser form, e.g.: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When </a:t>
            </a:r>
            <a:r>
              <a:rPr lang="en-US" sz="2400" dirty="0"/>
              <a:t>the user enters a number and clicks the button, this generates an http request like </a:t>
            </a:r>
            <a:br>
              <a:rPr lang="en-US" sz="2400" dirty="0"/>
            </a:br>
            <a:r>
              <a:rPr lang="en-US" sz="2400" dirty="0"/>
              <a:t>      https://www.pizza.com/show_orders?month=10</a:t>
            </a:r>
          </a:p>
        </p:txBody>
      </p:sp>
      <p:pic>
        <p:nvPicPr>
          <p:cNvPr id="3235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0"/>
            <a:ext cx="6019800" cy="229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DFE5610-EB6C-453D-82CE-1FAECDF2574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Continued</a:t>
            </a:r>
            <a:r>
              <a:rPr lang="en-US" dirty="0"/>
              <a:t>…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Upon receiving the request, a </a:t>
            </a:r>
            <a:r>
              <a:rPr lang="en-US" dirty="0" smtClean="0"/>
              <a:t>Java program might produce an </a:t>
            </a:r>
            <a:r>
              <a:rPr lang="en-US" dirty="0"/>
              <a:t>SQL query as follows: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normal query would look like:</a:t>
            </a:r>
          </a:p>
        </p:txBody>
      </p:sp>
      <p:sp>
        <p:nvSpPr>
          <p:cNvPr id="325636" name="Rectangle 4"/>
          <p:cNvSpPr>
            <a:spLocks noChangeArrowheads="1"/>
          </p:cNvSpPr>
          <p:nvPr/>
        </p:nvSpPr>
        <p:spPr bwMode="auto">
          <a:xfrm>
            <a:off x="1143000" y="2667000"/>
            <a:ext cx="82042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1800" b="1" dirty="0" err="1">
                <a:latin typeface="Courier New" pitchFamily="49" charset="0"/>
              </a:rPr>
              <a:t>sql_query</a:t>
            </a:r>
            <a:r>
              <a:rPr lang="en-US" sz="1800" b="1" dirty="0">
                <a:latin typeface="Courier New" pitchFamily="49" charset="0"/>
              </a:rPr>
              <a:t> </a:t>
            </a:r>
          </a:p>
          <a:p>
            <a:pPr algn="l" eaLnBrk="0" hangingPunct="0"/>
            <a:r>
              <a:rPr lang="en-US" sz="1800" b="1" dirty="0">
                <a:latin typeface="Courier New" pitchFamily="49" charset="0"/>
              </a:rPr>
              <a:t>      = "SELECT pizza, quantity, </a:t>
            </a:r>
            <a:r>
              <a:rPr lang="en-US" sz="1800" b="1" dirty="0" err="1">
                <a:latin typeface="Courier New" pitchFamily="49" charset="0"/>
              </a:rPr>
              <a:t>order_day</a:t>
            </a:r>
            <a:r>
              <a:rPr lang="en-US" sz="1800" b="1" dirty="0">
                <a:latin typeface="Courier New" pitchFamily="49" charset="0"/>
              </a:rPr>
              <a:t> "</a:t>
            </a:r>
          </a:p>
          <a:p>
            <a:pPr algn="l" eaLnBrk="0" hangingPunct="0"/>
            <a:r>
              <a:rPr lang="en-US" sz="1800" b="1" dirty="0">
                <a:latin typeface="Courier New" pitchFamily="49" charset="0"/>
              </a:rPr>
              <a:t>          + "FROM orders " </a:t>
            </a:r>
          </a:p>
          <a:p>
            <a:pPr algn="l" eaLnBrk="0" hangingPunct="0"/>
            <a:r>
              <a:rPr lang="en-US" sz="1800" b="1" dirty="0">
                <a:latin typeface="Courier New" pitchFamily="49" charset="0"/>
              </a:rPr>
              <a:t>          + "WHERE </a:t>
            </a:r>
            <a:r>
              <a:rPr lang="en-US" sz="1800" b="1" dirty="0" err="1">
                <a:latin typeface="Courier New" pitchFamily="49" charset="0"/>
              </a:rPr>
              <a:t>userid</a:t>
            </a:r>
            <a:r>
              <a:rPr lang="en-US" sz="1800" b="1" dirty="0">
                <a:latin typeface="Courier New" pitchFamily="49" charset="0"/>
              </a:rPr>
              <a:t>=" + </a:t>
            </a:r>
            <a:r>
              <a:rPr lang="en-US" sz="1800" b="1" dirty="0" err="1">
                <a:latin typeface="Courier New" pitchFamily="49" charset="0"/>
              </a:rPr>
              <a:t>session.getCurrentUserId</a:t>
            </a:r>
            <a:r>
              <a:rPr lang="en-US" sz="1800" b="1" dirty="0">
                <a:latin typeface="Courier New" pitchFamily="49" charset="0"/>
              </a:rPr>
              <a:t>() 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          + </a:t>
            </a:r>
            <a:r>
              <a:rPr lang="en-US" sz="1800" b="1" dirty="0"/>
              <a:t>"</a:t>
            </a:r>
            <a:r>
              <a:rPr lang="en-US" sz="1800" b="1" dirty="0">
                <a:latin typeface="Courier New" pitchFamily="49" charset="0"/>
              </a:rPr>
              <a:t> AND </a:t>
            </a:r>
            <a:r>
              <a:rPr lang="en-US" sz="1800" b="1" dirty="0" err="1">
                <a:latin typeface="Courier New" pitchFamily="49" charset="0"/>
              </a:rPr>
              <a:t>order_month</a:t>
            </a:r>
            <a:r>
              <a:rPr lang="en-US" sz="1800" b="1" dirty="0">
                <a:latin typeface="Courier New" pitchFamily="49" charset="0"/>
              </a:rPr>
              <a:t>= </a:t>
            </a:r>
            <a:r>
              <a:rPr lang="en-US" sz="1800" b="1" dirty="0"/>
              <a:t>"</a:t>
            </a:r>
            <a:r>
              <a:rPr lang="en-US" sz="1800" b="1" dirty="0">
                <a:latin typeface="Courier New" pitchFamily="49" charset="0"/>
              </a:rPr>
              <a:t> </a:t>
            </a:r>
          </a:p>
          <a:p>
            <a:pPr algn="l" eaLnBrk="0" hangingPunct="0"/>
            <a:r>
              <a:rPr lang="en-US" sz="1800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Courier New" pitchFamily="49" charset="0"/>
              </a:rPr>
              <a:t>          + </a:t>
            </a:r>
            <a:r>
              <a:rPr lang="en-US" sz="1800" b="1" dirty="0" err="1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Courier New" pitchFamily="49" charset="0"/>
              </a:rPr>
              <a:t>request.getParameter</a:t>
            </a:r>
            <a:r>
              <a:rPr lang="en-US" sz="18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Courier New" pitchFamily="49" charset="0"/>
              </a:rPr>
              <a:t>("month")</a:t>
            </a:r>
            <a:r>
              <a:rPr lang="en-US" sz="1800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325639" name="Rectangle 7"/>
          <p:cNvSpPr>
            <a:spLocks noChangeArrowheads="1"/>
          </p:cNvSpPr>
          <p:nvPr/>
        </p:nvSpPr>
        <p:spPr bwMode="auto">
          <a:xfrm>
            <a:off x="2320924" y="5181600"/>
            <a:ext cx="46894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 b="1" dirty="0">
                <a:latin typeface="Courier New" pitchFamily="49" charset="0"/>
              </a:rPr>
              <a:t>SELECT pizza, quantity, </a:t>
            </a:r>
            <a:r>
              <a:rPr lang="en-US" sz="1800" b="1" dirty="0" err="1">
                <a:latin typeface="Courier New" pitchFamily="49" charset="0"/>
              </a:rPr>
              <a:t>order_day</a:t>
            </a:r>
            <a:endParaRPr lang="en-US" sz="1800" b="1" dirty="0">
              <a:latin typeface="Courier New" pitchFamily="49" charset="0"/>
            </a:endParaRPr>
          </a:p>
          <a:p>
            <a:pPr algn="l" eaLnBrk="0" hangingPunct="0"/>
            <a:r>
              <a:rPr lang="en-US" sz="1800" b="1" dirty="0">
                <a:latin typeface="Courier New" pitchFamily="49" charset="0"/>
              </a:rPr>
              <a:t>FROM orders</a:t>
            </a:r>
          </a:p>
          <a:p>
            <a:pPr algn="l" eaLnBrk="0" hangingPunct="0"/>
            <a:r>
              <a:rPr lang="en-US" sz="1800" b="1" dirty="0">
                <a:latin typeface="Courier New" pitchFamily="49" charset="0"/>
              </a:rPr>
              <a:t>WHERE </a:t>
            </a:r>
            <a:r>
              <a:rPr lang="en-US" sz="1800" b="1" dirty="0" err="1">
                <a:latin typeface="Courier New" pitchFamily="49" charset="0"/>
              </a:rPr>
              <a:t>userid</a:t>
            </a:r>
            <a:r>
              <a:rPr lang="en-US" sz="1800" b="1" dirty="0">
                <a:latin typeface="Courier New" pitchFamily="49" charset="0"/>
              </a:rPr>
              <a:t>=4123 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AND </a:t>
            </a:r>
            <a:r>
              <a:rPr lang="en-US" sz="1800" b="1" dirty="0" err="1">
                <a:latin typeface="Courier New" pitchFamily="49" charset="0"/>
              </a:rPr>
              <a:t>order_month</a:t>
            </a:r>
            <a:r>
              <a:rPr lang="en-US" sz="1800" b="1" dirty="0">
                <a:latin typeface="Courier New" pitchFamily="49" charset="0"/>
              </a:rPr>
              <a:t>=10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DFE5610-EB6C-453D-82CE-1FAECDF2574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5" grpId="0" uiExpand="1" build="p"/>
      <p:bldP spid="32563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Continued</a:t>
            </a:r>
            <a:r>
              <a:rPr lang="en-US" dirty="0"/>
              <a:t>…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if the user makes a modified http request:</a:t>
            </a:r>
            <a:br>
              <a:rPr lang="en-US" dirty="0"/>
            </a:br>
            <a:r>
              <a:rPr lang="en-US" sz="2000" dirty="0">
                <a:hlinkClick r:id="rId2"/>
              </a:rPr>
              <a:t>https://www.pizza.com/show_orders?month=0%20OR%201%3D1</a:t>
            </a:r>
            <a:endParaRPr lang="en-US" sz="2000" dirty="0"/>
          </a:p>
          <a:p>
            <a:r>
              <a:rPr lang="en-US" dirty="0"/>
              <a:t>(Parameters transferred in URL-encoded form, where meta-characters are encoded in ASCII)</a:t>
            </a:r>
          </a:p>
          <a:p>
            <a:r>
              <a:rPr lang="en-US" dirty="0"/>
              <a:t>This has the effect of setting</a:t>
            </a:r>
            <a:br>
              <a:rPr lang="en-US" dirty="0"/>
            </a:br>
            <a:r>
              <a:rPr lang="en-US" b="1" dirty="0"/>
              <a:t>           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request.getParameter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(“month”)</a:t>
            </a:r>
            <a:r>
              <a:rPr lang="en-US" b="1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equal to the string</a:t>
            </a:r>
            <a:br>
              <a:rPr lang="en-US" dirty="0"/>
            </a:br>
            <a:r>
              <a:rPr lang="en-US" b="1" dirty="0"/>
              <a:t>                         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0 OR 1=1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DFE5610-EB6C-453D-82CE-1FAECDF2574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9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276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So the script generates the following SQL query: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Since AND takes precedence over OR, the above always evaluates to TRUE</a:t>
            </a:r>
          </a:p>
          <a:p>
            <a:pPr lvl="1"/>
            <a:r>
              <a:rPr lang="en-US" dirty="0"/>
              <a:t>The attacker gets every entry in the database!</a:t>
            </a:r>
          </a:p>
        </p:txBody>
      </p:sp>
      <p:sp>
        <p:nvSpPr>
          <p:cNvPr id="327684" name="Rectangle 4"/>
          <p:cNvSpPr>
            <a:spLocks noChangeArrowheads="1"/>
          </p:cNvSpPr>
          <p:nvPr/>
        </p:nvSpPr>
        <p:spPr bwMode="auto">
          <a:xfrm>
            <a:off x="2362200" y="2438400"/>
            <a:ext cx="46894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 b="1" dirty="0">
                <a:latin typeface="Courier New" pitchFamily="49" charset="0"/>
              </a:rPr>
              <a:t>SELECT pizza, quantity, </a:t>
            </a:r>
            <a:r>
              <a:rPr lang="en-US" sz="1800" b="1" dirty="0" err="1">
                <a:latin typeface="Courier New" pitchFamily="49" charset="0"/>
              </a:rPr>
              <a:t>order_day</a:t>
            </a:r>
            <a:endParaRPr lang="en-US" sz="1800" b="1" dirty="0">
              <a:latin typeface="Courier New" pitchFamily="49" charset="0"/>
            </a:endParaRPr>
          </a:p>
          <a:p>
            <a:pPr algn="l" eaLnBrk="0" hangingPunct="0"/>
            <a:r>
              <a:rPr lang="en-US" sz="1800" b="1" dirty="0">
                <a:latin typeface="Courier New" pitchFamily="49" charset="0"/>
              </a:rPr>
              <a:t>FROM orders</a:t>
            </a:r>
          </a:p>
          <a:p>
            <a:pPr algn="l" eaLnBrk="0" hangingPunct="0"/>
            <a:r>
              <a:rPr lang="en-US" sz="1800" b="1" dirty="0">
                <a:latin typeface="Courier New" pitchFamily="49" charset="0"/>
              </a:rPr>
              <a:t>WHERE </a:t>
            </a:r>
            <a:r>
              <a:rPr lang="en-US" sz="1800" b="1" dirty="0" err="1">
                <a:latin typeface="Courier New" pitchFamily="49" charset="0"/>
              </a:rPr>
              <a:t>userid</a:t>
            </a:r>
            <a:r>
              <a:rPr lang="en-US" sz="1800" b="1" dirty="0">
                <a:latin typeface="Courier New" pitchFamily="49" charset="0"/>
              </a:rPr>
              <a:t>=4123 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AND </a:t>
            </a:r>
            <a:r>
              <a:rPr lang="en-US" sz="1800" b="1" dirty="0" err="1">
                <a:latin typeface="Courier New" pitchFamily="49" charset="0"/>
              </a:rPr>
              <a:t>order_month</a:t>
            </a:r>
            <a:r>
              <a:rPr lang="en-US" sz="1800" b="1" dirty="0">
                <a:latin typeface="Courier New" pitchFamily="49" charset="0"/>
              </a:rPr>
              <a:t>=0 OR </a:t>
            </a:r>
            <a:r>
              <a:rPr lang="en-US" sz="1800" b="1" dirty="0" smtClean="0">
                <a:latin typeface="Courier New" pitchFamily="49" charset="0"/>
              </a:rPr>
              <a:t>1=1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327685" name="Text Box 5"/>
          <p:cNvSpPr txBox="1">
            <a:spLocks noChangeArrowheads="1"/>
          </p:cNvSpPr>
          <p:nvPr/>
        </p:nvSpPr>
        <p:spPr bwMode="auto">
          <a:xfrm>
            <a:off x="3016250" y="2909888"/>
            <a:ext cx="396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sq" algn="ctr">
                <a:solidFill>
                  <a:schemeClr val="tx1"/>
                </a:solidFill>
                <a:miter lim="800000"/>
                <a:headEnd type="none" w="lg" len="med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Courier New" pitchFamily="49" charset="0"/>
                <a:cs typeface="Courier New" pitchFamily="49" charset="0"/>
              </a:rPr>
              <a:t>(</a:t>
            </a:r>
          </a:p>
        </p:txBody>
      </p:sp>
      <p:sp>
        <p:nvSpPr>
          <p:cNvPr id="327686" name="Text Box 6"/>
          <p:cNvSpPr txBox="1">
            <a:spLocks noChangeArrowheads="1"/>
          </p:cNvSpPr>
          <p:nvPr/>
        </p:nvSpPr>
        <p:spPr bwMode="auto">
          <a:xfrm>
            <a:off x="4614863" y="3171825"/>
            <a:ext cx="396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sq" algn="ctr">
                <a:solidFill>
                  <a:schemeClr val="tx1"/>
                </a:solidFill>
                <a:miter lim="800000"/>
                <a:headEnd type="none" w="lg" len="med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DFE5610-EB6C-453D-82CE-1FAECDF2574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3" grpId="0" uiExpand="1" build="p"/>
      <p:bldP spid="327685" grpId="0"/>
      <p:bldP spid="32768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 </a:t>
            </a:r>
            <a:r>
              <a:rPr lang="en-US" dirty="0" smtClean="0"/>
              <a:t>Worse</a:t>
            </a:r>
            <a:r>
              <a:rPr lang="en-US" dirty="0"/>
              <a:t>…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Craft an http request that generates an SQL query like the following: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Attacker gets the entire credit card database as well!</a:t>
            </a:r>
          </a:p>
        </p:txBody>
      </p:sp>
      <p:sp>
        <p:nvSpPr>
          <p:cNvPr id="328708" name="Rectangle 4"/>
          <p:cNvSpPr>
            <a:spLocks noChangeArrowheads="1"/>
          </p:cNvSpPr>
          <p:nvPr/>
        </p:nvSpPr>
        <p:spPr bwMode="auto">
          <a:xfrm>
            <a:off x="2362200" y="2895600"/>
            <a:ext cx="578167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 b="1" dirty="0">
                <a:latin typeface="Courier New" pitchFamily="49" charset="0"/>
              </a:rPr>
              <a:t>SELECT pizza, quantity, </a:t>
            </a:r>
            <a:r>
              <a:rPr lang="en-US" sz="1800" b="1" dirty="0" err="1">
                <a:latin typeface="Courier New" pitchFamily="49" charset="0"/>
              </a:rPr>
              <a:t>order_day</a:t>
            </a:r>
            <a:endParaRPr lang="en-US" sz="1800" b="1" dirty="0">
              <a:latin typeface="Courier New" pitchFamily="49" charset="0"/>
            </a:endParaRPr>
          </a:p>
          <a:p>
            <a:pPr algn="l" eaLnBrk="0" hangingPunct="0"/>
            <a:r>
              <a:rPr lang="en-US" sz="1800" b="1" dirty="0">
                <a:latin typeface="Courier New" pitchFamily="49" charset="0"/>
              </a:rPr>
              <a:t>FROM orders</a:t>
            </a:r>
          </a:p>
          <a:p>
            <a:pPr algn="l" eaLnBrk="0" hangingPunct="0"/>
            <a:r>
              <a:rPr lang="en-US" sz="1800" b="1" dirty="0">
                <a:latin typeface="Courier New" pitchFamily="49" charset="0"/>
              </a:rPr>
              <a:t>WHERE </a:t>
            </a:r>
            <a:r>
              <a:rPr lang="en-US" sz="1800" b="1" dirty="0" err="1">
                <a:latin typeface="Courier New" pitchFamily="49" charset="0"/>
              </a:rPr>
              <a:t>userid</a:t>
            </a:r>
            <a:r>
              <a:rPr lang="en-US" sz="1800" b="1" dirty="0">
                <a:latin typeface="Courier New" pitchFamily="49" charset="0"/>
              </a:rPr>
              <a:t>=4123 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AND </a:t>
            </a:r>
            <a:r>
              <a:rPr lang="en-US" sz="1800" b="1" dirty="0" err="1">
                <a:latin typeface="Courier New" pitchFamily="49" charset="0"/>
              </a:rPr>
              <a:t>order_month</a:t>
            </a:r>
            <a:r>
              <a:rPr lang="en-US" sz="1800" b="1" dirty="0">
                <a:latin typeface="Courier New" pitchFamily="49" charset="0"/>
              </a:rPr>
              <a:t>=0 OR 1=0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UNION SELECT cardholder, number, </a:t>
            </a:r>
            <a:r>
              <a:rPr lang="en-US" sz="1800" b="1" dirty="0" err="1">
                <a:latin typeface="Courier New" pitchFamily="49" charset="0"/>
              </a:rPr>
              <a:t>exp_date</a:t>
            </a:r>
            <a:r>
              <a:rPr lang="en-US" sz="1800" b="1" dirty="0">
                <a:latin typeface="Courier New" pitchFamily="49" charset="0"/>
              </a:rPr>
              <a:t/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FROM </a:t>
            </a:r>
            <a:r>
              <a:rPr lang="en-US" sz="1800" b="1" dirty="0" err="1">
                <a:latin typeface="Courier New" pitchFamily="49" charset="0"/>
              </a:rPr>
              <a:t>creditcards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DFE5610-EB6C-453D-82CE-1FAECDF2574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7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</a:t>
            </a:r>
            <a:r>
              <a:rPr lang="en-US" dirty="0" smtClean="0"/>
              <a:t>Damage</a:t>
            </a:r>
            <a:r>
              <a:rPr lang="en-US" dirty="0"/>
              <a:t>…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SQL queries can encode multiple commands, separated by ‘;’</a:t>
            </a:r>
          </a:p>
          <a:p>
            <a:pPr>
              <a:lnSpc>
                <a:spcPct val="90000"/>
              </a:lnSpc>
            </a:pPr>
            <a:r>
              <a:rPr lang="en-US" dirty="0"/>
              <a:t>Craft an http request that generates an SQL query like the following: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Credit card table deleted!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DoS</a:t>
            </a:r>
            <a:r>
              <a:rPr lang="en-US" dirty="0"/>
              <a:t> attack</a:t>
            </a:r>
          </a:p>
        </p:txBody>
      </p:sp>
      <p:sp>
        <p:nvSpPr>
          <p:cNvPr id="329732" name="Rectangle 4"/>
          <p:cNvSpPr>
            <a:spLocks noChangeArrowheads="1"/>
          </p:cNvSpPr>
          <p:nvPr/>
        </p:nvSpPr>
        <p:spPr bwMode="auto">
          <a:xfrm>
            <a:off x="2701925" y="3352800"/>
            <a:ext cx="46894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 b="1" dirty="0">
                <a:latin typeface="Courier New" pitchFamily="49" charset="0"/>
              </a:rPr>
              <a:t>SELECT pizza, quantity, </a:t>
            </a:r>
            <a:r>
              <a:rPr lang="en-US" sz="1800" b="1" dirty="0" err="1">
                <a:latin typeface="Courier New" pitchFamily="49" charset="0"/>
              </a:rPr>
              <a:t>order_day</a:t>
            </a:r>
            <a:endParaRPr lang="en-US" sz="1800" b="1" dirty="0">
              <a:latin typeface="Courier New" pitchFamily="49" charset="0"/>
            </a:endParaRPr>
          </a:p>
          <a:p>
            <a:pPr algn="l" eaLnBrk="0" hangingPunct="0"/>
            <a:r>
              <a:rPr lang="en-US" sz="1800" b="1" dirty="0">
                <a:latin typeface="Courier New" pitchFamily="49" charset="0"/>
              </a:rPr>
              <a:t>FROM orders</a:t>
            </a:r>
          </a:p>
          <a:p>
            <a:pPr algn="l" eaLnBrk="0" hangingPunct="0"/>
            <a:r>
              <a:rPr lang="en-US" sz="1800" b="1" dirty="0">
                <a:latin typeface="Courier New" pitchFamily="49" charset="0"/>
              </a:rPr>
              <a:t>WHERE </a:t>
            </a:r>
            <a:r>
              <a:rPr lang="en-US" sz="1800" b="1" dirty="0" err="1">
                <a:latin typeface="Courier New" pitchFamily="49" charset="0"/>
              </a:rPr>
              <a:t>userid</a:t>
            </a:r>
            <a:r>
              <a:rPr lang="en-US" sz="1800" b="1" dirty="0">
                <a:latin typeface="Courier New" pitchFamily="49" charset="0"/>
              </a:rPr>
              <a:t>=4123 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AND </a:t>
            </a:r>
            <a:r>
              <a:rPr lang="en-US" sz="1800" b="1" dirty="0" err="1">
                <a:latin typeface="Courier New" pitchFamily="49" charset="0"/>
              </a:rPr>
              <a:t>order_month</a:t>
            </a:r>
            <a:r>
              <a:rPr lang="en-US" sz="1800" b="1" dirty="0">
                <a:latin typeface="Courier New" pitchFamily="49" charset="0"/>
              </a:rPr>
              <a:t>=0 ;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DROP TABLE </a:t>
            </a:r>
            <a:r>
              <a:rPr lang="en-US" sz="1800" b="1" dirty="0" err="1">
                <a:latin typeface="Courier New" pitchFamily="49" charset="0"/>
              </a:rPr>
              <a:t>creditcards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DFE5610-EB6C-453D-82CE-1FAECDF2574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1" grpId="0" uiExpand="1" build="p"/>
      <p:bldP spid="32973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Damage</a:t>
            </a:r>
            <a:r>
              <a:rPr lang="en-US" dirty="0"/>
              <a:t>…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Craft an http request that generates an SQL query like the following: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User (with chosen password) entered as an administrator!</a:t>
            </a:r>
          </a:p>
          <a:p>
            <a:pPr lvl="1"/>
            <a:r>
              <a:rPr lang="en-US"/>
              <a:t>Database owned!</a:t>
            </a:r>
          </a:p>
        </p:txBody>
      </p:sp>
      <p:sp>
        <p:nvSpPr>
          <p:cNvPr id="331780" name="Rectangle 4"/>
          <p:cNvSpPr>
            <a:spLocks noChangeArrowheads="1"/>
          </p:cNvSpPr>
          <p:nvPr/>
        </p:nvSpPr>
        <p:spPr bwMode="auto">
          <a:xfrm>
            <a:off x="2362200" y="2743200"/>
            <a:ext cx="56451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 b="1" dirty="0">
                <a:latin typeface="Courier New" pitchFamily="49" charset="0"/>
              </a:rPr>
              <a:t>SELECT pizza, quantity, </a:t>
            </a:r>
            <a:r>
              <a:rPr lang="en-US" sz="1800" b="1" dirty="0" err="1">
                <a:latin typeface="Courier New" pitchFamily="49" charset="0"/>
              </a:rPr>
              <a:t>order_day</a:t>
            </a:r>
            <a:endParaRPr lang="en-US" sz="1800" b="1" dirty="0">
              <a:latin typeface="Courier New" pitchFamily="49" charset="0"/>
            </a:endParaRPr>
          </a:p>
          <a:p>
            <a:pPr algn="l" eaLnBrk="0" hangingPunct="0"/>
            <a:r>
              <a:rPr lang="en-US" sz="1800" b="1" dirty="0">
                <a:latin typeface="Courier New" pitchFamily="49" charset="0"/>
              </a:rPr>
              <a:t>FROM orders</a:t>
            </a:r>
          </a:p>
          <a:p>
            <a:pPr algn="l" eaLnBrk="0" hangingPunct="0"/>
            <a:r>
              <a:rPr lang="en-US" sz="1800" b="1" dirty="0">
                <a:latin typeface="Courier New" pitchFamily="49" charset="0"/>
              </a:rPr>
              <a:t>WHERE </a:t>
            </a:r>
            <a:r>
              <a:rPr lang="en-US" sz="1800" b="1" dirty="0" err="1">
                <a:latin typeface="Courier New" pitchFamily="49" charset="0"/>
              </a:rPr>
              <a:t>userid</a:t>
            </a:r>
            <a:r>
              <a:rPr lang="en-US" sz="1800" b="1" dirty="0">
                <a:latin typeface="Courier New" pitchFamily="49" charset="0"/>
              </a:rPr>
              <a:t>=4123 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AND </a:t>
            </a:r>
            <a:r>
              <a:rPr lang="en-US" sz="1800" b="1" dirty="0" err="1">
                <a:latin typeface="Courier New" pitchFamily="49" charset="0"/>
              </a:rPr>
              <a:t>order_month</a:t>
            </a:r>
            <a:r>
              <a:rPr lang="en-US" sz="1800" b="1" dirty="0">
                <a:latin typeface="Courier New" pitchFamily="49" charset="0"/>
              </a:rPr>
              <a:t>=0 ;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INSERT INTO admin VALUES (‘hacker’, ...)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DFE5610-EB6C-453D-82CE-1FAECDF2574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79" grpId="0" build="p"/>
      <p:bldP spid="33178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</a:t>
            </a:r>
            <a:r>
              <a:rPr lang="en-US" dirty="0" smtClean="0"/>
              <a:t>Need </a:t>
            </a:r>
            <a:r>
              <a:rPr lang="en-US" dirty="0"/>
              <a:t>to be </a:t>
            </a:r>
            <a:r>
              <a:rPr lang="en-US" dirty="0" smtClean="0"/>
              <a:t>More Clever</a:t>
            </a:r>
            <a:r>
              <a:rPr lang="en-US" dirty="0"/>
              <a:t>…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Consider the following script for </a:t>
            </a:r>
            <a:r>
              <a:rPr lang="en-US" i="1" dirty="0"/>
              <a:t>text</a:t>
            </a:r>
            <a:r>
              <a:rPr lang="en-US" dirty="0"/>
              <a:t> queries: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Previous </a:t>
            </a:r>
            <a:r>
              <a:rPr lang="en-US" dirty="0"/>
              <a:t>attacks will not work directly, since the commands will be quoted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But </a:t>
            </a:r>
            <a:r>
              <a:rPr lang="en-US" dirty="0"/>
              <a:t>easy to deal with this…</a:t>
            </a:r>
          </a:p>
        </p:txBody>
      </p:sp>
      <p:sp>
        <p:nvSpPr>
          <p:cNvPr id="332804" name="Rectangle 4"/>
          <p:cNvSpPr>
            <a:spLocks noChangeArrowheads="1"/>
          </p:cNvSpPr>
          <p:nvPr/>
        </p:nvSpPr>
        <p:spPr bwMode="auto">
          <a:xfrm>
            <a:off x="1168400" y="2514600"/>
            <a:ext cx="82042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1800" b="1" dirty="0" err="1">
                <a:latin typeface="Courier New" pitchFamily="49" charset="0"/>
              </a:rPr>
              <a:t>sql_query</a:t>
            </a:r>
            <a:r>
              <a:rPr lang="en-US" sz="1800" b="1" dirty="0">
                <a:latin typeface="Courier New" pitchFamily="49" charset="0"/>
              </a:rPr>
              <a:t> </a:t>
            </a:r>
          </a:p>
          <a:p>
            <a:pPr algn="l" eaLnBrk="0" hangingPunct="0"/>
            <a:r>
              <a:rPr lang="en-US" sz="1800" b="1" dirty="0">
                <a:latin typeface="Courier New" pitchFamily="49" charset="0"/>
              </a:rPr>
              <a:t>      = "SELECT pizza, quantity, </a:t>
            </a:r>
            <a:r>
              <a:rPr lang="en-US" sz="1800" b="1" dirty="0" err="1">
                <a:latin typeface="Courier New" pitchFamily="49" charset="0"/>
              </a:rPr>
              <a:t>order_day</a:t>
            </a:r>
            <a:r>
              <a:rPr lang="en-US" sz="1800" b="1" dirty="0">
                <a:latin typeface="Courier New" pitchFamily="49" charset="0"/>
              </a:rPr>
              <a:t> "</a:t>
            </a:r>
          </a:p>
          <a:p>
            <a:pPr algn="l" eaLnBrk="0" hangingPunct="0"/>
            <a:r>
              <a:rPr lang="en-US" sz="1800" b="1" dirty="0">
                <a:latin typeface="Courier New" pitchFamily="49" charset="0"/>
              </a:rPr>
              <a:t>          + "FROM orders " </a:t>
            </a:r>
          </a:p>
          <a:p>
            <a:pPr algn="l" eaLnBrk="0" hangingPunct="0"/>
            <a:r>
              <a:rPr lang="en-US" sz="1800" b="1" dirty="0">
                <a:latin typeface="Courier New" pitchFamily="49" charset="0"/>
              </a:rPr>
              <a:t>          + "WHERE </a:t>
            </a:r>
            <a:r>
              <a:rPr lang="en-US" sz="1800" b="1" dirty="0" err="1">
                <a:latin typeface="Courier New" pitchFamily="49" charset="0"/>
              </a:rPr>
              <a:t>userid</a:t>
            </a:r>
            <a:r>
              <a:rPr lang="en-US" sz="1800" b="1" dirty="0">
                <a:latin typeface="Courier New" pitchFamily="49" charset="0"/>
              </a:rPr>
              <a:t>=" + </a:t>
            </a:r>
            <a:r>
              <a:rPr lang="en-US" sz="1800" b="1" dirty="0" err="1">
                <a:latin typeface="Courier New" pitchFamily="49" charset="0"/>
              </a:rPr>
              <a:t>session.getCurrentUserId</a:t>
            </a:r>
            <a:r>
              <a:rPr lang="en-US" sz="1800" b="1" dirty="0">
                <a:latin typeface="Courier New" pitchFamily="49" charset="0"/>
              </a:rPr>
              <a:t>() 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          + </a:t>
            </a:r>
            <a:r>
              <a:rPr lang="en-US" sz="1800" b="1" dirty="0"/>
              <a:t>"</a:t>
            </a:r>
            <a:r>
              <a:rPr lang="en-US" sz="1800" b="1" dirty="0">
                <a:latin typeface="Courier New" pitchFamily="49" charset="0"/>
              </a:rPr>
              <a:t> AND topping= ‘ </a:t>
            </a:r>
            <a:r>
              <a:rPr lang="en-US" sz="1800" b="1" dirty="0"/>
              <a:t>"</a:t>
            </a:r>
            <a:r>
              <a:rPr lang="en-US" sz="1800" b="1" dirty="0">
                <a:latin typeface="Courier New" pitchFamily="49" charset="0"/>
              </a:rPr>
              <a:t> </a:t>
            </a:r>
          </a:p>
          <a:p>
            <a:pPr algn="l" eaLnBrk="0" hangingPunct="0"/>
            <a:r>
              <a:rPr lang="en-US" sz="1800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Courier New" pitchFamily="49" charset="0"/>
              </a:rPr>
              <a:t>          + </a:t>
            </a:r>
            <a:r>
              <a:rPr lang="en-US" sz="1800" b="1" dirty="0" err="1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Courier New" pitchFamily="49" charset="0"/>
              </a:rPr>
              <a:t>request.getParameter</a:t>
            </a:r>
            <a:r>
              <a:rPr lang="en-US" sz="18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Courier New" pitchFamily="49" charset="0"/>
              </a:rPr>
              <a:t>(“topping")</a:t>
            </a:r>
            <a:r>
              <a:rPr lang="en-US" sz="1800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Courier New" pitchFamily="49" charset="0"/>
              </a:rPr>
              <a:t> + “’”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DFE5610-EB6C-453D-82CE-1FAECDF2574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Continued</a:t>
            </a:r>
            <a:r>
              <a:rPr lang="en-US" dirty="0"/>
              <a:t>…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Craft an http request where          </a:t>
            </a:r>
            <a:br>
              <a:rPr lang="en-US" dirty="0"/>
            </a:br>
            <a:r>
              <a:rPr lang="en-US" b="1" dirty="0"/>
              <a:t>       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request.getParameter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(“topping”)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is set to</a:t>
            </a:r>
            <a:br>
              <a:rPr lang="en-US" dirty="0"/>
            </a:br>
            <a:r>
              <a:rPr lang="en-US" b="1" dirty="0"/>
              <a:t>             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’; DROP TABLE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creditcards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 --</a:t>
            </a:r>
          </a:p>
          <a:p>
            <a:r>
              <a:rPr lang="en-US" dirty="0"/>
              <a:t>The effect is to generate the SQL query:</a:t>
            </a:r>
          </a:p>
          <a:p>
            <a:endParaRPr lang="en-US" dirty="0"/>
          </a:p>
          <a:p>
            <a:endParaRPr lang="en-US" dirty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(‘--’ </a:t>
            </a:r>
            <a:r>
              <a:rPr lang="en-US" dirty="0"/>
              <a:t>represents an SQL comment)</a:t>
            </a:r>
          </a:p>
        </p:txBody>
      </p:sp>
      <p:sp>
        <p:nvSpPr>
          <p:cNvPr id="334852" name="Rectangle 4"/>
          <p:cNvSpPr>
            <a:spLocks noChangeArrowheads="1"/>
          </p:cNvSpPr>
          <p:nvPr/>
        </p:nvSpPr>
        <p:spPr bwMode="auto">
          <a:xfrm>
            <a:off x="2549525" y="3657600"/>
            <a:ext cx="46894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 b="1" dirty="0">
                <a:latin typeface="Courier New" pitchFamily="49" charset="0"/>
              </a:rPr>
              <a:t>SELECT pizza, quantity, </a:t>
            </a:r>
            <a:r>
              <a:rPr lang="en-US" sz="1800" b="1" dirty="0" err="1">
                <a:latin typeface="Courier New" pitchFamily="49" charset="0"/>
              </a:rPr>
              <a:t>order_day</a:t>
            </a:r>
            <a:endParaRPr lang="en-US" sz="1800" b="1" dirty="0">
              <a:latin typeface="Courier New" pitchFamily="49" charset="0"/>
            </a:endParaRPr>
          </a:p>
          <a:p>
            <a:pPr algn="l" eaLnBrk="0" hangingPunct="0"/>
            <a:r>
              <a:rPr lang="en-US" sz="1800" b="1" dirty="0">
                <a:latin typeface="Courier New" pitchFamily="49" charset="0"/>
              </a:rPr>
              <a:t>FROM orders</a:t>
            </a:r>
          </a:p>
          <a:p>
            <a:pPr algn="l" eaLnBrk="0" hangingPunct="0"/>
            <a:r>
              <a:rPr lang="en-US" sz="1800" b="1" dirty="0">
                <a:latin typeface="Courier New" pitchFamily="49" charset="0"/>
              </a:rPr>
              <a:t>WHERE </a:t>
            </a:r>
            <a:r>
              <a:rPr lang="en-US" sz="1800" b="1" dirty="0" err="1">
                <a:latin typeface="Courier New" pitchFamily="49" charset="0"/>
              </a:rPr>
              <a:t>userid</a:t>
            </a:r>
            <a:r>
              <a:rPr lang="en-US" sz="1800" b="1" dirty="0">
                <a:latin typeface="Courier New" pitchFamily="49" charset="0"/>
              </a:rPr>
              <a:t>=4123 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AND toppings=‘</a:t>
            </a:r>
            <a:r>
              <a:rPr lang="en-US" sz="1800" b="1" dirty="0" err="1">
                <a:latin typeface="Courier New" pitchFamily="49" charset="0"/>
              </a:rPr>
              <a:t>abc</a:t>
            </a:r>
            <a:r>
              <a:rPr lang="en-US" sz="1800" b="1" dirty="0">
                <a:latin typeface="Courier New" pitchFamily="49" charset="0"/>
              </a:rPr>
              <a:t>’;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DROP TABLE </a:t>
            </a:r>
            <a:r>
              <a:rPr lang="en-US" sz="1800" b="1" dirty="0" err="1">
                <a:latin typeface="Courier New" pitchFamily="49" charset="0"/>
              </a:rPr>
              <a:t>creditcards</a:t>
            </a:r>
            <a:r>
              <a:rPr lang="en-US" sz="1800" b="1" dirty="0">
                <a:latin typeface="Courier New" pitchFamily="49" charset="0"/>
              </a:rPr>
              <a:t> ; --’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DFE5610-EB6C-453D-82CE-1FAECDF2574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1" grpId="0" uiExpand="1" build="p"/>
      <p:bldP spid="3348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ext Box 2"/>
          <p:cNvSpPr txBox="1">
            <a:spLocks noChangeArrowheads="1"/>
          </p:cNvSpPr>
          <p:nvPr/>
        </p:nvSpPr>
        <p:spPr bwMode="auto">
          <a:xfrm>
            <a:off x="2525086" y="2895600"/>
            <a:ext cx="505426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400" b="1" dirty="0">
                <a:solidFill>
                  <a:schemeClr val="tx2"/>
                </a:solidFill>
                <a:latin typeface="+mj-lt"/>
              </a:rPr>
              <a:t>Buffer </a:t>
            </a:r>
            <a:r>
              <a:rPr lang="en-US" sz="5400" b="1" dirty="0" smtClean="0">
                <a:solidFill>
                  <a:schemeClr val="tx2"/>
                </a:solidFill>
                <a:latin typeface="+mj-lt"/>
              </a:rPr>
              <a:t>Overflows</a:t>
            </a:r>
            <a:endParaRPr lang="en-US" sz="5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7276-7494-47FB-88EA-21B02D2F358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69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025" y="2625725"/>
            <a:ext cx="7775575" cy="239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6901" name="Text Box 5"/>
          <p:cNvSpPr txBox="1">
            <a:spLocks noChangeArrowheads="1"/>
          </p:cNvSpPr>
          <p:nvPr/>
        </p:nvSpPr>
        <p:spPr bwMode="auto">
          <a:xfrm>
            <a:off x="3475038" y="6248400"/>
            <a:ext cx="28495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Source</a:t>
            </a:r>
            <a:r>
              <a:rPr lang="en-US" sz="1600">
                <a:latin typeface="Arial" charset="0"/>
              </a:rPr>
              <a:t>: http://xkcd.com/327/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DFE5610-EB6C-453D-82CE-1FAECDF2574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90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Solutions?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Blacklisting</a:t>
            </a:r>
            <a:endParaRPr lang="en-US" dirty="0"/>
          </a:p>
          <a:p>
            <a:r>
              <a:rPr lang="en-US" dirty="0" smtClean="0"/>
              <a:t>Whitelisting</a:t>
            </a:r>
          </a:p>
          <a:p>
            <a:r>
              <a:rPr lang="en-US" dirty="0" smtClean="0"/>
              <a:t>Encoding routines</a:t>
            </a:r>
            <a:endParaRPr lang="en-US" dirty="0"/>
          </a:p>
          <a:p>
            <a:r>
              <a:rPr lang="en-US" dirty="0"/>
              <a:t>Prepared statements/bind variables</a:t>
            </a:r>
          </a:p>
          <a:p>
            <a:r>
              <a:rPr lang="en-US" dirty="0"/>
              <a:t>Mitigate the impact of SQL injection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DFE5610-EB6C-453D-82CE-1FAECDF25743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Blacklisting?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I.e., searching for/preventing ‘bad’ inputs</a:t>
            </a:r>
          </a:p>
          <a:p>
            <a:pPr>
              <a:lnSpc>
                <a:spcPct val="90000"/>
              </a:lnSpc>
            </a:pPr>
            <a:r>
              <a:rPr lang="en-US" dirty="0"/>
              <a:t>E.g., for previous example: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…</a:t>
            </a:r>
            <a:r>
              <a:rPr lang="en-US" dirty="0"/>
              <a:t>where </a:t>
            </a:r>
            <a:r>
              <a:rPr lang="en-US" dirty="0" err="1"/>
              <a:t>kill_chars</a:t>
            </a:r>
            <a:r>
              <a:rPr lang="en-US" dirty="0"/>
              <a:t>() deletes, e.g., quotes and semicolons</a:t>
            </a:r>
          </a:p>
        </p:txBody>
      </p:sp>
      <p:sp>
        <p:nvSpPr>
          <p:cNvPr id="337924" name="Rectangle 4"/>
          <p:cNvSpPr>
            <a:spLocks noChangeArrowheads="1"/>
          </p:cNvSpPr>
          <p:nvPr/>
        </p:nvSpPr>
        <p:spPr bwMode="auto">
          <a:xfrm>
            <a:off x="1143000" y="2819400"/>
            <a:ext cx="8204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1800" dirty="0" err="1">
                <a:latin typeface="Courier New" pitchFamily="49" charset="0"/>
              </a:rPr>
              <a:t>sql_query</a:t>
            </a:r>
            <a:r>
              <a:rPr lang="en-US" sz="1800" dirty="0">
                <a:latin typeface="Courier New" pitchFamily="49" charset="0"/>
              </a:rPr>
              <a:t> </a:t>
            </a:r>
          </a:p>
          <a:p>
            <a:pPr algn="l" eaLnBrk="0" hangingPunct="0"/>
            <a:r>
              <a:rPr lang="en-US" sz="1800" dirty="0">
                <a:latin typeface="Courier New" pitchFamily="49" charset="0"/>
              </a:rPr>
              <a:t>      = "SELECT pizza, quantity, </a:t>
            </a:r>
            <a:r>
              <a:rPr lang="en-US" sz="1800" dirty="0" err="1">
                <a:latin typeface="Courier New" pitchFamily="49" charset="0"/>
              </a:rPr>
              <a:t>order_day</a:t>
            </a:r>
            <a:r>
              <a:rPr lang="en-US" sz="1800" dirty="0">
                <a:latin typeface="Courier New" pitchFamily="49" charset="0"/>
              </a:rPr>
              <a:t> "</a:t>
            </a:r>
          </a:p>
          <a:p>
            <a:pPr algn="l" eaLnBrk="0" hangingPunct="0"/>
            <a:r>
              <a:rPr lang="en-US" sz="1800" dirty="0">
                <a:latin typeface="Courier New" pitchFamily="49" charset="0"/>
              </a:rPr>
              <a:t>          + "FROM orders " </a:t>
            </a:r>
          </a:p>
          <a:p>
            <a:pPr algn="l" eaLnBrk="0" hangingPunct="0"/>
            <a:r>
              <a:rPr lang="en-US" sz="1800" dirty="0">
                <a:latin typeface="Courier New" pitchFamily="49" charset="0"/>
              </a:rPr>
              <a:t>          + "WHERE </a:t>
            </a:r>
            <a:r>
              <a:rPr lang="en-US" sz="1800" dirty="0" err="1">
                <a:latin typeface="Courier New" pitchFamily="49" charset="0"/>
              </a:rPr>
              <a:t>userid</a:t>
            </a:r>
            <a:r>
              <a:rPr lang="en-US" sz="1800" dirty="0">
                <a:latin typeface="Courier New" pitchFamily="49" charset="0"/>
              </a:rPr>
              <a:t>=" + </a:t>
            </a:r>
            <a:r>
              <a:rPr lang="en-US" sz="1800" dirty="0" err="1">
                <a:latin typeface="Courier New" pitchFamily="49" charset="0"/>
              </a:rPr>
              <a:t>session.getCurrentUserId</a:t>
            </a:r>
            <a:r>
              <a:rPr lang="en-US" sz="1800" dirty="0">
                <a:latin typeface="Courier New" pitchFamily="49" charset="0"/>
              </a:rPr>
              <a:t>() </a:t>
            </a:r>
            <a:br>
              <a:rPr lang="en-US" sz="1800" dirty="0">
                <a:latin typeface="Courier New" pitchFamily="49" charset="0"/>
              </a:rPr>
            </a:br>
            <a:r>
              <a:rPr lang="en-US" sz="1800" dirty="0">
                <a:latin typeface="Courier New" pitchFamily="49" charset="0"/>
              </a:rPr>
              <a:t>          + </a:t>
            </a:r>
            <a:r>
              <a:rPr lang="en-US" sz="1800" dirty="0"/>
              <a:t>"</a:t>
            </a:r>
            <a:r>
              <a:rPr lang="en-US" sz="1800" dirty="0">
                <a:latin typeface="Courier New" pitchFamily="49" charset="0"/>
              </a:rPr>
              <a:t> AND topping= ‘ </a:t>
            </a:r>
            <a:r>
              <a:rPr lang="en-US" sz="1800" dirty="0"/>
              <a:t>"</a:t>
            </a:r>
            <a:r>
              <a:rPr lang="en-US" sz="1800" dirty="0">
                <a:latin typeface="Courier New" pitchFamily="49" charset="0"/>
              </a:rPr>
              <a:t> </a:t>
            </a:r>
          </a:p>
          <a:p>
            <a:pPr algn="l" eaLnBrk="0" hangingPunct="0"/>
            <a:r>
              <a:rPr lang="en-US" sz="1800" dirty="0">
                <a:latin typeface="Courier New" pitchFamily="49" charset="0"/>
              </a:rPr>
              <a:t>          + </a:t>
            </a:r>
            <a:r>
              <a:rPr lang="en-US" sz="1800" dirty="0" err="1">
                <a:latin typeface="Courier New" pitchFamily="49" charset="0"/>
              </a:rPr>
              <a:t>kill_chars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request.getParameter</a:t>
            </a:r>
            <a:r>
              <a:rPr lang="en-US" sz="1800" b="1" dirty="0">
                <a:latin typeface="Courier New" pitchFamily="49" charset="0"/>
              </a:rPr>
              <a:t>(“topping"))</a:t>
            </a:r>
            <a:r>
              <a:rPr lang="en-US" sz="1800" dirty="0">
                <a:latin typeface="Courier New" pitchFamily="49" charset="0"/>
              </a:rPr>
              <a:t> </a:t>
            </a:r>
            <a:br>
              <a:rPr lang="en-US" sz="1800" dirty="0">
                <a:latin typeface="Courier New" pitchFamily="49" charset="0"/>
              </a:rPr>
            </a:br>
            <a:r>
              <a:rPr lang="en-US" sz="1800" dirty="0">
                <a:latin typeface="Courier New" pitchFamily="49" charset="0"/>
              </a:rPr>
              <a:t>          + “’”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DFE5610-EB6C-453D-82CE-1FAECDF25743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Drawbacks of </a:t>
            </a:r>
            <a:r>
              <a:rPr lang="en-US" dirty="0" smtClean="0"/>
              <a:t>Blacklisting</a:t>
            </a:r>
            <a:endParaRPr lang="en-US" dirty="0"/>
          </a:p>
        </p:txBody>
      </p:sp>
      <p:sp>
        <p:nvSpPr>
          <p:cNvPr id="3389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How do you know if/when you’ve eliminated all possible ‘bad’ strings?</a:t>
            </a:r>
          </a:p>
          <a:p>
            <a:pPr lvl="1"/>
            <a:r>
              <a:rPr lang="en-US" dirty="0"/>
              <a:t>If you miss one, could allow successful attack</a:t>
            </a:r>
          </a:p>
          <a:p>
            <a:endParaRPr lang="en-US" dirty="0" smtClean="0"/>
          </a:p>
          <a:p>
            <a:r>
              <a:rPr lang="en-US" dirty="0" smtClean="0"/>
              <a:t>Does </a:t>
            </a:r>
            <a:r>
              <a:rPr lang="en-US" dirty="0"/>
              <a:t>not prevent first set of attacks (numeric values)</a:t>
            </a:r>
          </a:p>
          <a:p>
            <a:pPr lvl="1"/>
            <a:r>
              <a:rPr lang="en-US" dirty="0"/>
              <a:t>Although similar approach could be used, starts to get complex!</a:t>
            </a:r>
          </a:p>
          <a:p>
            <a:endParaRPr lang="en-US" dirty="0" smtClean="0"/>
          </a:p>
          <a:p>
            <a:r>
              <a:rPr lang="en-US" dirty="0" smtClean="0"/>
              <a:t>May </a:t>
            </a:r>
            <a:r>
              <a:rPr lang="en-US" dirty="0"/>
              <a:t>conflict with functionality of the database</a:t>
            </a:r>
          </a:p>
          <a:p>
            <a:pPr lvl="1"/>
            <a:r>
              <a:rPr lang="en-US" dirty="0"/>
              <a:t>E.g., user with name O’Brien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DFE5610-EB6C-453D-82CE-1FAECDF25743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Whitelisting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Check that user-provided input is in some set of values known to be safe</a:t>
            </a:r>
          </a:p>
          <a:p>
            <a:pPr lvl="1"/>
            <a:r>
              <a:rPr lang="en-US"/>
              <a:t>E.g., check that month is an integer in the right range</a:t>
            </a:r>
          </a:p>
          <a:p>
            <a:endParaRPr lang="en-US"/>
          </a:p>
          <a:p>
            <a:r>
              <a:rPr lang="en-US"/>
              <a:t>If invalid input detected, better to reject it than to try to fix it</a:t>
            </a:r>
          </a:p>
          <a:p>
            <a:pPr lvl="1"/>
            <a:r>
              <a:rPr lang="en-US"/>
              <a:t>Fixes may introduce vulnerabilities</a:t>
            </a:r>
          </a:p>
          <a:p>
            <a:pPr lvl="1"/>
            <a:r>
              <a:rPr lang="en-US" i="1"/>
              <a:t>Principle of fail-safe defaults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DFE5610-EB6C-453D-82CE-1FAECDF25743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Prepared </a:t>
            </a:r>
            <a:r>
              <a:rPr lang="en-US" sz="4000" dirty="0" smtClean="0"/>
              <a:t>Statements/bind Variables</a:t>
            </a:r>
            <a:endParaRPr lang="en-US" sz="4000" dirty="0"/>
          </a:p>
        </p:txBody>
      </p:sp>
      <p:sp>
        <p:nvSpPr>
          <p:cNvPr id="3481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/>
              <a:t>Prepared statements</a:t>
            </a:r>
            <a:r>
              <a:rPr lang="en-US" i="1"/>
              <a:t>: </a:t>
            </a:r>
            <a:r>
              <a:rPr lang="en-US"/>
              <a:t>static queries with </a:t>
            </a:r>
            <a:r>
              <a:rPr lang="en-US" i="1"/>
              <a:t>bind variables</a:t>
            </a:r>
          </a:p>
          <a:p>
            <a:pPr lvl="1"/>
            <a:r>
              <a:rPr lang="en-US"/>
              <a:t>Variables not involved in query parsing</a:t>
            </a:r>
          </a:p>
          <a:p>
            <a:endParaRPr lang="en-US" u="sng"/>
          </a:p>
          <a:p>
            <a:r>
              <a:rPr lang="en-US" u="sng"/>
              <a:t>Bind variables</a:t>
            </a:r>
            <a:r>
              <a:rPr lang="en-US"/>
              <a:t>: placeholders guaranteed to be data in correct format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DFE5610-EB6C-453D-82CE-1FAECDF25743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SQL Injection Example in Java</a:t>
            </a:r>
            <a:endParaRPr lang="en-US" dirty="0"/>
          </a:p>
        </p:txBody>
      </p:sp>
      <p:sp>
        <p:nvSpPr>
          <p:cNvPr id="349188" name="Rectangle 4"/>
          <p:cNvSpPr>
            <a:spLocks noChangeArrowheads="1"/>
          </p:cNvSpPr>
          <p:nvPr/>
        </p:nvSpPr>
        <p:spPr bwMode="auto">
          <a:xfrm>
            <a:off x="1254125" y="1905000"/>
            <a:ext cx="7966075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r>
              <a:rPr lang="en-US" sz="1800" b="1" dirty="0" err="1">
                <a:latin typeface="Courier New" pitchFamily="49" charset="0"/>
              </a:rPr>
              <a:t>PreparedStatement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ps</a:t>
            </a:r>
            <a:r>
              <a:rPr lang="en-US" sz="1800" b="1" dirty="0">
                <a:latin typeface="Courier New" pitchFamily="49" charset="0"/>
              </a:rPr>
              <a:t> =</a:t>
            </a:r>
          </a:p>
          <a:p>
            <a:pPr algn="l" eaLnBrk="0" hangingPunct="0"/>
            <a:r>
              <a:rPr lang="en-US" sz="1800" b="1" dirty="0">
                <a:latin typeface="Courier New" pitchFamily="49" charset="0"/>
              </a:rPr>
              <a:t>         </a:t>
            </a:r>
            <a:r>
              <a:rPr lang="en-US" sz="1800" b="1" dirty="0" err="1">
                <a:latin typeface="Courier New" pitchFamily="49" charset="0"/>
              </a:rPr>
              <a:t>db.prepareStatement</a:t>
            </a:r>
            <a:r>
              <a:rPr lang="en-US" sz="1800" b="1" dirty="0">
                <a:latin typeface="Courier New" pitchFamily="49" charset="0"/>
              </a:rPr>
              <a:t>(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                "SELECT pizza, quantity, </a:t>
            </a:r>
            <a:r>
              <a:rPr lang="en-US" sz="1800" b="1" dirty="0" err="1">
                <a:latin typeface="Courier New" pitchFamily="49" charset="0"/>
              </a:rPr>
              <a:t>order_day</a:t>
            </a:r>
            <a:r>
              <a:rPr lang="en-US" sz="1800" b="1" dirty="0">
                <a:latin typeface="Courier New" pitchFamily="49" charset="0"/>
              </a:rPr>
              <a:t> "</a:t>
            </a:r>
          </a:p>
          <a:p>
            <a:pPr algn="l" eaLnBrk="0" hangingPunct="0"/>
            <a:r>
              <a:rPr lang="en-US" sz="1800" b="1" dirty="0">
                <a:latin typeface="Courier New" pitchFamily="49" charset="0"/>
              </a:rPr>
              <a:t>                + "FROM orders WHERE </a:t>
            </a:r>
            <a:r>
              <a:rPr lang="en-US" sz="1800" b="1" dirty="0" err="1">
                <a:latin typeface="Courier New" pitchFamily="49" charset="0"/>
              </a:rPr>
              <a:t>userid</a:t>
            </a:r>
            <a:r>
              <a:rPr lang="en-US" sz="1800" b="1" dirty="0">
                <a:latin typeface="Courier New" pitchFamily="49" charset="0"/>
              </a:rPr>
              <a:t>=? 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                AND </a:t>
            </a:r>
            <a:r>
              <a:rPr lang="en-US" sz="1800" b="1" dirty="0" err="1">
                <a:latin typeface="Courier New" pitchFamily="49" charset="0"/>
              </a:rPr>
              <a:t>order_month</a:t>
            </a:r>
            <a:r>
              <a:rPr lang="en-US" sz="1800" b="1" dirty="0">
                <a:latin typeface="Courier New" pitchFamily="49" charset="0"/>
              </a:rPr>
              <a:t>=?");</a:t>
            </a:r>
            <a:br>
              <a:rPr lang="en-US" sz="1800" b="1" dirty="0">
                <a:latin typeface="Courier New" pitchFamily="49" charset="0"/>
              </a:rPr>
            </a:br>
            <a:endParaRPr lang="en-US" sz="1800" b="1" dirty="0">
              <a:latin typeface="Courier New" pitchFamily="49" charset="0"/>
            </a:endParaRPr>
          </a:p>
          <a:p>
            <a:pPr algn="l" eaLnBrk="0" hangingPunct="0"/>
            <a:r>
              <a:rPr lang="en-US" sz="1800" b="1" dirty="0" err="1">
                <a:latin typeface="Courier New" pitchFamily="49" charset="0"/>
              </a:rPr>
              <a:t>ps.setInt</a:t>
            </a:r>
            <a:r>
              <a:rPr lang="en-US" sz="1800" b="1" dirty="0">
                <a:latin typeface="Courier New" pitchFamily="49" charset="0"/>
              </a:rPr>
              <a:t>(1, </a:t>
            </a:r>
            <a:r>
              <a:rPr lang="en-US" sz="1800" b="1" dirty="0" err="1">
                <a:latin typeface="Courier New" pitchFamily="49" charset="0"/>
              </a:rPr>
              <a:t>session.getCurrentUserId</a:t>
            </a:r>
            <a:r>
              <a:rPr lang="en-US" sz="1800" b="1" dirty="0">
                <a:latin typeface="Courier New" pitchFamily="49" charset="0"/>
              </a:rPr>
              <a:t>());</a:t>
            </a:r>
          </a:p>
          <a:p>
            <a:pPr algn="l" eaLnBrk="0" hangingPunct="0"/>
            <a:r>
              <a:rPr lang="en-US" sz="1800" b="1" dirty="0" err="1">
                <a:latin typeface="Courier New" pitchFamily="49" charset="0"/>
              </a:rPr>
              <a:t>ps.setInt</a:t>
            </a:r>
            <a:r>
              <a:rPr lang="en-US" sz="1800" b="1" dirty="0">
                <a:latin typeface="Courier New" pitchFamily="49" charset="0"/>
              </a:rPr>
              <a:t>(2, 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        </a:t>
            </a:r>
            <a:r>
              <a:rPr lang="en-US" sz="1800" b="1" dirty="0" err="1">
                <a:latin typeface="Courier New" pitchFamily="49" charset="0"/>
              </a:rPr>
              <a:t>Integer.parseInt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request.getParameter</a:t>
            </a:r>
            <a:r>
              <a:rPr lang="en-US" sz="1800" b="1" dirty="0">
                <a:latin typeface="Courier New" pitchFamily="49" charset="0"/>
              </a:rPr>
              <a:t>("month")));</a:t>
            </a:r>
          </a:p>
          <a:p>
            <a:pPr algn="l" eaLnBrk="0" hangingPunct="0"/>
            <a:r>
              <a:rPr lang="en-US" sz="1800" b="1" dirty="0" err="1">
                <a:latin typeface="Courier New" pitchFamily="49" charset="0"/>
              </a:rPr>
              <a:t>ResultSet</a:t>
            </a:r>
            <a:r>
              <a:rPr lang="en-US" sz="1800" b="1" dirty="0">
                <a:latin typeface="Courier New" pitchFamily="49" charset="0"/>
              </a:rPr>
              <a:t> res = </a:t>
            </a:r>
            <a:r>
              <a:rPr lang="en-US" sz="1800" b="1" dirty="0" err="1">
                <a:latin typeface="Courier New" pitchFamily="49" charset="0"/>
              </a:rPr>
              <a:t>ps.executeQuery</a:t>
            </a:r>
            <a:r>
              <a:rPr lang="en-US" sz="1800" b="1" dirty="0">
                <a:latin typeface="Courier New" pitchFamily="49" charset="0"/>
              </a:rPr>
              <a:t>();</a:t>
            </a:r>
          </a:p>
        </p:txBody>
      </p:sp>
      <p:sp>
        <p:nvSpPr>
          <p:cNvPr id="349189" name="Text Box 5"/>
          <p:cNvSpPr txBox="1">
            <a:spLocks noChangeArrowheads="1"/>
          </p:cNvSpPr>
          <p:nvPr/>
        </p:nvSpPr>
        <p:spPr bwMode="auto">
          <a:xfrm>
            <a:off x="5892800" y="5486400"/>
            <a:ext cx="241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+mj-lt"/>
                <a:cs typeface="Times New Roman" pitchFamily="18" charset="0"/>
              </a:rPr>
              <a:t>Bind variables</a:t>
            </a:r>
          </a:p>
        </p:txBody>
      </p:sp>
      <p:sp>
        <p:nvSpPr>
          <p:cNvPr id="349190" name="Line 6"/>
          <p:cNvSpPr>
            <a:spLocks noChangeShapeType="1"/>
          </p:cNvSpPr>
          <p:nvPr/>
        </p:nvSpPr>
        <p:spPr bwMode="auto">
          <a:xfrm flipV="1">
            <a:off x="7421563" y="3000375"/>
            <a:ext cx="0" cy="2486025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FF00" mc:Ignorable="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191" name="Line 7"/>
          <p:cNvSpPr>
            <a:spLocks noChangeShapeType="1"/>
          </p:cNvSpPr>
          <p:nvPr/>
        </p:nvSpPr>
        <p:spPr bwMode="auto">
          <a:xfrm flipH="1">
            <a:off x="5803900" y="5216525"/>
            <a:ext cx="1627188" cy="127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FF00" mc:Ignorable="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192" name="Line 8"/>
          <p:cNvSpPr>
            <a:spLocks noChangeShapeType="1"/>
          </p:cNvSpPr>
          <p:nvPr/>
        </p:nvSpPr>
        <p:spPr bwMode="auto">
          <a:xfrm flipH="1" flipV="1">
            <a:off x="5791200" y="3352800"/>
            <a:ext cx="23813" cy="18796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FF00" mc:Ignorable="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DFE5610-EB6C-453D-82CE-1FAECDF25743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There’s Even More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DFE5610-EB6C-453D-82CE-1FAECDF25743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Practical SQL Injection: Bit by </a:t>
            </a:r>
            <a:r>
              <a:rPr lang="en-US" b="1" dirty="0" smtClean="0"/>
              <a:t>Bit</a:t>
            </a:r>
          </a:p>
          <a:p>
            <a:endParaRPr lang="en-US" dirty="0" smtClean="0"/>
          </a:p>
          <a:p>
            <a:r>
              <a:rPr lang="en-US" dirty="0" smtClean="0"/>
              <a:t>Overall, SQL injection is easy to fix by banning certain APIs</a:t>
            </a:r>
          </a:p>
          <a:p>
            <a:pPr lvl="1"/>
            <a:r>
              <a:rPr lang="en-US" dirty="0" smtClean="0"/>
              <a:t>Prevent </a:t>
            </a:r>
            <a:r>
              <a:rPr lang="en-US" dirty="0" err="1" smtClean="0"/>
              <a:t>queryExecute</a:t>
            </a:r>
            <a:r>
              <a:rPr lang="en-US" dirty="0" smtClean="0"/>
              <a:t>-type calls with non-constant arguments</a:t>
            </a:r>
          </a:p>
          <a:p>
            <a:pPr lvl="1"/>
            <a:r>
              <a:rPr lang="en-US" dirty="0" smtClean="0"/>
              <a:t>Very easy to automate</a:t>
            </a:r>
          </a:p>
          <a:p>
            <a:pPr lvl="1"/>
            <a:r>
              <a:rPr lang="en-US" dirty="0" smtClean="0"/>
              <a:t>See a tool like LAPSE that does it for Java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1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Cross-site Scripting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DFE5610-EB6C-453D-82CE-1FAECDF25743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the application is not careful to encode its output data, an attacker can inject script into the output</a:t>
            </a:r>
          </a:p>
          <a:p>
            <a:pPr marL="594360" lvl="2" indent="0">
              <a:buNone/>
            </a:pPr>
            <a:r>
              <a:rPr lang="en-US" dirty="0" err="1" smtClean="0"/>
              <a:t>out.writeln</a:t>
            </a:r>
            <a:r>
              <a:rPr lang="en-US" dirty="0" smtClean="0"/>
              <a:t>(“&lt;div&gt;”);</a:t>
            </a:r>
          </a:p>
          <a:p>
            <a:pPr marL="594360" lvl="2" indent="0">
              <a:buNone/>
            </a:pPr>
            <a:r>
              <a:rPr lang="en-US" dirty="0" err="1" smtClean="0"/>
              <a:t>out.writeln</a:t>
            </a:r>
            <a:r>
              <a:rPr lang="en-US" dirty="0" smtClean="0"/>
              <a:t>(</a:t>
            </a:r>
            <a:r>
              <a:rPr lang="en-US" dirty="0" err="1" smtClean="0"/>
              <a:t>req.getParameter</a:t>
            </a:r>
            <a:r>
              <a:rPr lang="en-US" dirty="0" smtClean="0"/>
              <a:t>(“name”));</a:t>
            </a:r>
          </a:p>
          <a:p>
            <a:pPr marL="594360" lvl="2" indent="0">
              <a:buNone/>
            </a:pPr>
            <a:r>
              <a:rPr lang="en-US" dirty="0" err="1"/>
              <a:t>out.writeln</a:t>
            </a:r>
            <a:r>
              <a:rPr lang="en-US" dirty="0" smtClean="0"/>
              <a:t>(“&lt;/div&gt;”);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name: </a:t>
            </a:r>
          </a:p>
          <a:p>
            <a:pPr marL="0" lvl="1" indent="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dirty="0"/>
              <a:t>	</a:t>
            </a:r>
            <a:r>
              <a:rPr lang="en-US" sz="2400" dirty="0"/>
              <a:t>&lt;script&gt;…; </a:t>
            </a:r>
            <a:r>
              <a:rPr lang="en-US" sz="2400" dirty="0" err="1"/>
              <a:t>xhr.send</a:t>
            </a:r>
            <a:r>
              <a:rPr lang="en-US" sz="2400" dirty="0"/>
              <a:t>(</a:t>
            </a:r>
            <a:r>
              <a:rPr lang="en-US" sz="2400" dirty="0" err="1"/>
              <a:t>document.cookie</a:t>
            </a:r>
            <a:r>
              <a:rPr lang="en-US" sz="2400" dirty="0"/>
              <a:t>);&lt;/script&gt;</a:t>
            </a:r>
          </a:p>
          <a:p>
            <a:endParaRPr lang="en-US" dirty="0" smtClean="0"/>
          </a:p>
          <a:p>
            <a:r>
              <a:rPr lang="en-US" dirty="0" smtClean="0"/>
              <a:t>Simplest version called </a:t>
            </a:r>
            <a:r>
              <a:rPr lang="en-US" i="1" dirty="0" smtClean="0"/>
              <a:t>reflected </a:t>
            </a:r>
            <a:r>
              <a:rPr lang="en-US" dirty="0" smtClean="0"/>
              <a:t>or type-1 </a:t>
            </a:r>
            <a:r>
              <a:rPr lang="en-US" i="1" dirty="0" smtClean="0"/>
              <a:t>XSS</a:t>
            </a:r>
          </a:p>
          <a:p>
            <a:pPr marL="365760" lvl="1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53917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Memory Exploits and Web App Vulnerabilities Compared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Buffer overruns</a:t>
            </a:r>
            <a:endParaRPr lang="en-US" b="1" dirty="0"/>
          </a:p>
          <a:p>
            <a:pPr lvl="1"/>
            <a:r>
              <a:rPr lang="en-US" dirty="0" smtClean="0"/>
              <a:t>Stack-based</a:t>
            </a:r>
          </a:p>
          <a:p>
            <a:pPr lvl="1"/>
            <a:r>
              <a:rPr lang="en-US" dirty="0" smtClean="0"/>
              <a:t>Return-to-</a:t>
            </a:r>
            <a:r>
              <a:rPr lang="en-US" dirty="0" err="1" smtClean="0"/>
              <a:t>libc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Heap-based</a:t>
            </a:r>
          </a:p>
          <a:p>
            <a:pPr lvl="1"/>
            <a:r>
              <a:rPr lang="en-US" dirty="0" smtClean="0"/>
              <a:t>Heap spraying attacks</a:t>
            </a:r>
            <a:endParaRPr lang="en-US" dirty="0"/>
          </a:p>
          <a:p>
            <a:pPr lvl="1"/>
            <a:r>
              <a:rPr lang="en-US" dirty="0"/>
              <a:t>Requires careful </a:t>
            </a:r>
            <a:r>
              <a:rPr lang="en-US" dirty="0" smtClean="0"/>
              <a:t>programming or memory-safe languages </a:t>
            </a:r>
          </a:p>
          <a:p>
            <a:pPr lvl="1"/>
            <a:r>
              <a:rPr lang="en-US" dirty="0" smtClean="0"/>
              <a:t>Don’t always help as in the case of JavaScript-based spraying</a:t>
            </a:r>
            <a:endParaRPr lang="en-US" dirty="0"/>
          </a:p>
          <a:p>
            <a:pPr lvl="1"/>
            <a:r>
              <a:rPr lang="en-US" dirty="0"/>
              <a:t>Static analysis tools</a:t>
            </a:r>
          </a:p>
          <a:p>
            <a:endParaRPr lang="en-US" dirty="0"/>
          </a:p>
          <a:p>
            <a:r>
              <a:rPr lang="en-US" b="1" dirty="0" smtClean="0"/>
              <a:t>Format string </a:t>
            </a:r>
            <a:r>
              <a:rPr lang="en-US" b="1" dirty="0" err="1" smtClean="0"/>
              <a:t>vulnerabilies</a:t>
            </a:r>
            <a:endParaRPr lang="en-US" b="1" dirty="0"/>
          </a:p>
          <a:p>
            <a:pPr lvl="1"/>
            <a:r>
              <a:rPr lang="en-US" dirty="0"/>
              <a:t>Generally, better, more restrictive APIs are enough</a:t>
            </a:r>
          </a:p>
          <a:p>
            <a:pPr lvl="1"/>
            <a:r>
              <a:rPr lang="en-US" dirty="0"/>
              <a:t>Simple static tools help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Cross-site scripting</a:t>
            </a:r>
          </a:p>
          <a:p>
            <a:pPr lvl="1"/>
            <a:r>
              <a:rPr lang="en-US" dirty="0" smtClean="0"/>
              <a:t>XSS-0, -1, -2, -3</a:t>
            </a:r>
          </a:p>
          <a:p>
            <a:pPr lvl="1"/>
            <a:r>
              <a:rPr lang="en-US" dirty="0" smtClean="0"/>
              <a:t>Requires careful programming</a:t>
            </a:r>
          </a:p>
          <a:p>
            <a:pPr lvl="1"/>
            <a:r>
              <a:rPr lang="en-US" dirty="0" smtClean="0"/>
              <a:t>Static analysis tools</a:t>
            </a:r>
          </a:p>
          <a:p>
            <a:endParaRPr lang="en-US" dirty="0" smtClean="0"/>
          </a:p>
          <a:p>
            <a:r>
              <a:rPr lang="en-US" b="1" dirty="0" smtClean="0"/>
              <a:t>SQL injection</a:t>
            </a:r>
          </a:p>
          <a:p>
            <a:pPr lvl="1"/>
            <a:r>
              <a:rPr lang="en-US" dirty="0" smtClean="0"/>
              <a:t>Generally, better, more restrictive APIs are enough</a:t>
            </a:r>
          </a:p>
          <a:p>
            <a:pPr lvl="1"/>
            <a:r>
              <a:rPr lang="en-US" dirty="0" smtClean="0"/>
              <a:t>Simple static tools help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1DFE5610-EB6C-453D-82CE-1FAECDF25743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510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Overrun Example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9837276-7494-47FB-88EA-21B02D2F358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6683374" y="2509838"/>
            <a:ext cx="45402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str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210299" y="2509838"/>
            <a:ext cx="4730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ret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715000" y="2509838"/>
            <a:ext cx="4953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sfp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672013" y="2509838"/>
            <a:ext cx="104775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local</a:t>
            </a: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H="1">
            <a:off x="1149350" y="3263900"/>
            <a:ext cx="7013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7137399" y="2273300"/>
            <a:ext cx="0" cy="7493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176713" y="2509838"/>
            <a:ext cx="45402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str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3703638" y="2509838"/>
            <a:ext cx="4730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ret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3208338" y="2509838"/>
            <a:ext cx="4953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sfp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2152650" y="2519362"/>
            <a:ext cx="104775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r>
              <a:rPr lang="en-US" sz="1800" dirty="0">
                <a:latin typeface="Tahoma" pitchFamily="34" charset="0"/>
              </a:rPr>
              <a:t>local</a:t>
            </a: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4646613" y="2273300"/>
            <a:ext cx="0" cy="7493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5384800" y="2089150"/>
            <a:ext cx="101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dirty="0">
                <a:latin typeface="Tahoma" pitchFamily="34" charset="0"/>
              </a:rPr>
              <a:t>Frame 1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2700338" y="2089150"/>
            <a:ext cx="101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Frame 2</a:t>
            </a:r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2157413" y="2273300"/>
            <a:ext cx="0" cy="7493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831506" y="3962400"/>
            <a:ext cx="501611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dirty="0">
                <a:latin typeface="Consolas" pitchFamily="49" charset="0"/>
                <a:cs typeface="Consolas" pitchFamily="49" charset="0"/>
              </a:rPr>
              <a:t>void lame (void) { 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algn="l"/>
            <a:r>
              <a:rPr lang="en-US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char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small[30]; 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algn="l"/>
            <a:r>
              <a:rPr lang="en-US" b="1" dirty="0" smtClean="0">
                <a:latin typeface="Consolas" pitchFamily="49" charset="0"/>
                <a:cs typeface="Consolas" pitchFamily="49" charset="0"/>
              </a:rPr>
              <a:t>	gets(small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); 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algn="l"/>
            <a:r>
              <a:rPr lang="en-US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("%s\n", small); 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algn="l"/>
            <a:r>
              <a:rPr lang="en-US" b="1" dirty="0" smtClean="0">
                <a:latin typeface="Consolas" pitchFamily="49" charset="0"/>
                <a:cs typeface="Consolas" pitchFamily="49" charset="0"/>
              </a:rPr>
              <a:t>}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/>
            </a:r>
            <a:br>
              <a:rPr lang="en-US" b="1" dirty="0">
                <a:latin typeface="Consolas" pitchFamily="49" charset="0"/>
                <a:cs typeface="Consolas" pitchFamily="49" charset="0"/>
              </a:rPr>
            </a:b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508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</a:t>
            </a:r>
            <a:r>
              <a:rPr lang="en-US" dirty="0" smtClean="0"/>
              <a:t>Validation</a:t>
            </a:r>
            <a:endParaRPr 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Classifying vulnerabilities:</a:t>
            </a:r>
          </a:p>
          <a:p>
            <a:pPr lvl="1"/>
            <a:r>
              <a:rPr lang="en-US" dirty="0" smtClean="0"/>
              <a:t>Buffer </a:t>
            </a:r>
            <a:r>
              <a:rPr lang="en-US" dirty="0"/>
              <a:t>overflows can be viewed as an example of </a:t>
            </a:r>
            <a:r>
              <a:rPr lang="en-US" i="1" dirty="0"/>
              <a:t>improper input </a:t>
            </a:r>
            <a:r>
              <a:rPr lang="en-US" i="1" dirty="0" smtClean="0"/>
              <a:t>validation</a:t>
            </a:r>
          </a:p>
          <a:p>
            <a:pPr lvl="1"/>
            <a:r>
              <a:rPr lang="en-US" dirty="0" smtClean="0"/>
              <a:t>Another related type of vulnerability is </a:t>
            </a:r>
            <a:r>
              <a:rPr lang="en-US" i="1" dirty="0" smtClean="0"/>
              <a:t>information leaks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Other </a:t>
            </a:r>
            <a:r>
              <a:rPr lang="en-US" dirty="0"/>
              <a:t>notable examples:</a:t>
            </a:r>
          </a:p>
          <a:p>
            <a:pPr lvl="1"/>
            <a:r>
              <a:rPr lang="en-US" dirty="0"/>
              <a:t>Format string vulnerabilities</a:t>
            </a:r>
          </a:p>
          <a:p>
            <a:pPr lvl="1"/>
            <a:r>
              <a:rPr lang="en-US" dirty="0"/>
              <a:t>SQL injection </a:t>
            </a:r>
            <a:r>
              <a:rPr lang="en-US" dirty="0" smtClean="0"/>
              <a:t>attacks</a:t>
            </a:r>
          </a:p>
          <a:p>
            <a:pPr lvl="1"/>
            <a:r>
              <a:rPr lang="en-US" dirty="0" smtClean="0"/>
              <a:t>Cross-site scripting attacks</a:t>
            </a:r>
          </a:p>
          <a:p>
            <a:pPr lvl="1"/>
            <a:endParaRPr lang="en-US" dirty="0"/>
          </a:p>
          <a:p>
            <a:r>
              <a:rPr lang="en-US" dirty="0" smtClean="0"/>
              <a:t>Mechanisms </a:t>
            </a:r>
            <a:r>
              <a:rPr lang="en-US" dirty="0"/>
              <a:t>to prevent attacks</a:t>
            </a:r>
          </a:p>
          <a:p>
            <a:pPr lvl="1"/>
            <a:r>
              <a:rPr lang="en-US" dirty="0"/>
              <a:t>Better input validation</a:t>
            </a:r>
          </a:p>
          <a:p>
            <a:pPr lvl="1"/>
            <a:r>
              <a:rPr lang="en-US" dirty="0"/>
              <a:t>Safe programming </a:t>
            </a:r>
            <a:r>
              <a:rPr lang="en-US" dirty="0" smtClean="0"/>
              <a:t>techniques</a:t>
            </a:r>
          </a:p>
          <a:p>
            <a:pPr lvl="1"/>
            <a:r>
              <a:rPr lang="en-US" dirty="0" smtClean="0"/>
              <a:t>Techniques </a:t>
            </a:r>
            <a:r>
              <a:rPr lang="en-US" dirty="0"/>
              <a:t>for detecting potential buffer overflows in </a:t>
            </a:r>
            <a:r>
              <a:rPr lang="en-US" dirty="0" smtClean="0"/>
              <a:t>code</a:t>
            </a:r>
            <a:endParaRPr lang="en-US" dirty="0"/>
          </a:p>
          <a:p>
            <a:pPr lvl="2"/>
            <a:r>
              <a:rPr lang="en-US" dirty="0" smtClean="0"/>
              <a:t>Static analysis</a:t>
            </a:r>
          </a:p>
          <a:p>
            <a:pPr lvl="2"/>
            <a:r>
              <a:rPr lang="en-US" dirty="0" smtClean="0"/>
              <a:t>Runtime analysis</a:t>
            </a:r>
          </a:p>
          <a:p>
            <a:pPr lvl="2"/>
            <a:r>
              <a:rPr lang="en-US" dirty="0" smtClean="0"/>
              <a:t>Fuzzing/penetration testing</a:t>
            </a:r>
          </a:p>
          <a:p>
            <a:pPr lvl="2"/>
            <a:r>
              <a:rPr lang="en-US" dirty="0" smtClean="0"/>
              <a:t>Write-box fuzzing</a:t>
            </a:r>
          </a:p>
          <a:p>
            <a:pPr lvl="2"/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DFE5610-EB6C-453D-82CE-1FAECDF2574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7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7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7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7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7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7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7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7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7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79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79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79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798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798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</a:t>
            </a:r>
            <a:r>
              <a:rPr lang="en-US" dirty="0" smtClean="0"/>
              <a:t>Programming Techniques</a:t>
            </a:r>
            <a:endParaRPr lang="en-US" dirty="0"/>
          </a:p>
        </p:txBody>
      </p:sp>
      <p:sp>
        <p:nvSpPr>
          <p:cNvPr id="3031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Validate all </a:t>
            </a:r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Easier said than done</a:t>
            </a:r>
          </a:p>
          <a:p>
            <a:pPr lvl="1"/>
            <a:r>
              <a:rPr lang="en-US" dirty="0" smtClean="0"/>
              <a:t>Why is that?</a:t>
            </a:r>
          </a:p>
          <a:p>
            <a:endParaRPr lang="en-US" dirty="0"/>
          </a:p>
          <a:p>
            <a:r>
              <a:rPr lang="en-US" dirty="0" smtClean="0"/>
              <a:t>Avoid </a:t>
            </a:r>
            <a:r>
              <a:rPr lang="en-US" dirty="0"/>
              <a:t>buffer </a:t>
            </a:r>
            <a:r>
              <a:rPr lang="en-US" dirty="0" smtClean="0"/>
              <a:t>overflows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dirty="0"/>
              <a:t>safe string manipulation </a:t>
            </a:r>
            <a:r>
              <a:rPr lang="en-US" dirty="0" smtClean="0"/>
              <a:t>functions </a:t>
            </a:r>
          </a:p>
          <a:p>
            <a:pPr lvl="1"/>
            <a:r>
              <a:rPr lang="en-US" dirty="0" smtClean="0"/>
              <a:t>Careful </a:t>
            </a:r>
            <a:r>
              <a:rPr lang="en-US" dirty="0"/>
              <a:t>length </a:t>
            </a:r>
            <a:r>
              <a:rPr lang="en-US" dirty="0" smtClean="0"/>
              <a:t>checking</a:t>
            </a:r>
            <a:endParaRPr lang="en-US" dirty="0"/>
          </a:p>
          <a:p>
            <a:pPr lvl="1"/>
            <a:r>
              <a:rPr lang="en-US" dirty="0" smtClean="0"/>
              <a:t>Avoid statically declared arrays</a:t>
            </a:r>
          </a:p>
          <a:p>
            <a:pPr lvl="1"/>
            <a:r>
              <a:rPr lang="en-US" dirty="0" smtClean="0"/>
              <a:t>etc.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Or use a memory-safe language</a:t>
            </a:r>
          </a:p>
          <a:p>
            <a:pPr lvl="1"/>
            <a:r>
              <a:rPr lang="en-US" dirty="0" smtClean="0"/>
              <a:t>Java or C#</a:t>
            </a:r>
          </a:p>
          <a:p>
            <a:pPr lvl="1"/>
            <a:r>
              <a:rPr lang="en-US" dirty="0" smtClean="0"/>
              <a:t>JavaScript (not type-safe)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DFE5610-EB6C-453D-82CE-1FAECDF2574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3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3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3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3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3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Validating </a:t>
            </a:r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3041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Determine acceptable input, check for match --- don’t just check against list of “non-matches”</a:t>
            </a:r>
          </a:p>
          <a:p>
            <a:pPr lvl="1"/>
            <a:r>
              <a:rPr lang="en-US" dirty="0"/>
              <a:t>Limit maximum length</a:t>
            </a:r>
          </a:p>
          <a:p>
            <a:pPr lvl="1"/>
            <a:r>
              <a:rPr lang="en-US" dirty="0"/>
              <a:t>Watch out for special characters, escape chars.</a:t>
            </a:r>
          </a:p>
          <a:p>
            <a:endParaRPr lang="en-US" dirty="0" smtClean="0"/>
          </a:p>
          <a:p>
            <a:r>
              <a:rPr lang="en-US" dirty="0" smtClean="0"/>
              <a:t>Check </a:t>
            </a:r>
            <a:r>
              <a:rPr lang="en-US" dirty="0"/>
              <a:t>bounds on integer values</a:t>
            </a:r>
          </a:p>
          <a:p>
            <a:pPr lvl="1"/>
            <a:r>
              <a:rPr lang="en-US" dirty="0"/>
              <a:t>Check for negative inputs</a:t>
            </a:r>
          </a:p>
          <a:p>
            <a:pPr lvl="1"/>
            <a:r>
              <a:rPr lang="en-US" dirty="0"/>
              <a:t>Check for large inputs that might cause overflow!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DFE5610-EB6C-453D-82CE-1FAECDF2574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4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4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4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 </a:t>
            </a:r>
            <a:r>
              <a:rPr lang="en-US" dirty="0" err="1"/>
              <a:t>strcpy</a:t>
            </a:r>
            <a:r>
              <a:rPr lang="en-US" dirty="0"/>
              <a:t>, …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We have seen that </a:t>
            </a:r>
            <a:r>
              <a:rPr lang="en-US" b="1" dirty="0" err="1"/>
              <a:t>strcpy</a:t>
            </a:r>
            <a:r>
              <a:rPr lang="en-US" dirty="0"/>
              <a:t> is unsafe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strcpy</a:t>
            </a:r>
            <a:r>
              <a:rPr lang="en-US" dirty="0"/>
              <a:t>(</a:t>
            </a:r>
            <a:r>
              <a:rPr lang="en-US" dirty="0" err="1"/>
              <a:t>buf</a:t>
            </a:r>
            <a:r>
              <a:rPr lang="en-US" dirty="0"/>
              <a:t>, </a:t>
            </a:r>
            <a:r>
              <a:rPr lang="en-US" dirty="0" err="1"/>
              <a:t>str</a:t>
            </a:r>
            <a:r>
              <a:rPr lang="en-US" dirty="0"/>
              <a:t>) simply copies memory contents into </a:t>
            </a:r>
            <a:r>
              <a:rPr lang="en-US" dirty="0" err="1"/>
              <a:t>buf</a:t>
            </a:r>
            <a:r>
              <a:rPr lang="en-US" dirty="0"/>
              <a:t> starting from *</a:t>
            </a:r>
            <a:r>
              <a:rPr lang="en-US" dirty="0" err="1"/>
              <a:t>str</a:t>
            </a:r>
            <a:r>
              <a:rPr lang="en-US" dirty="0"/>
              <a:t> until “\0” is encountered, ignoring the size of </a:t>
            </a:r>
            <a:r>
              <a:rPr lang="en-US" dirty="0" err="1"/>
              <a:t>buf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Avoid </a:t>
            </a:r>
            <a:r>
              <a:rPr lang="en-US" b="1" dirty="0" err="1"/>
              <a:t>strcpy</a:t>
            </a:r>
            <a:r>
              <a:rPr lang="en-US" dirty="0"/>
              <a:t>(), </a:t>
            </a:r>
            <a:r>
              <a:rPr lang="en-US" b="1" dirty="0" err="1"/>
              <a:t>strcat</a:t>
            </a:r>
            <a:r>
              <a:rPr lang="en-US" dirty="0"/>
              <a:t>(), </a:t>
            </a:r>
            <a:r>
              <a:rPr lang="en-US" b="1" dirty="0"/>
              <a:t>gets</a:t>
            </a:r>
            <a:r>
              <a:rPr lang="en-US" dirty="0"/>
              <a:t>(), etc.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</a:t>
            </a:r>
            <a:r>
              <a:rPr lang="en-US" b="1" dirty="0" err="1"/>
              <a:t>strncpy</a:t>
            </a:r>
            <a:r>
              <a:rPr lang="en-US" dirty="0"/>
              <a:t>(), </a:t>
            </a:r>
            <a:r>
              <a:rPr lang="en-US" b="1" dirty="0" err="1"/>
              <a:t>strncat</a:t>
            </a:r>
            <a:r>
              <a:rPr lang="en-US" dirty="0"/>
              <a:t>(), </a:t>
            </a:r>
            <a:r>
              <a:rPr lang="en-US" dirty="0" smtClean="0"/>
              <a:t>instead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Still, computing proper bounds is difficult in practice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Easy to mess up, off-by-one errors are common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DFE5610-EB6C-453D-82CE-1FAECDF2574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and Dynamic Analysis</a:t>
            </a:r>
            <a:endParaRPr lang="en-US" dirty="0"/>
          </a:p>
        </p:txBody>
      </p:sp>
      <p:sp>
        <p:nvSpPr>
          <p:cNvPr id="3082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Static analysis: run on the source code prior to deployment; check for known flaws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., </a:t>
            </a:r>
            <a:r>
              <a:rPr lang="en-US" dirty="0" err="1"/>
              <a:t>flawfinder</a:t>
            </a:r>
            <a:r>
              <a:rPr lang="en-US" dirty="0"/>
              <a:t>, </a:t>
            </a:r>
            <a:r>
              <a:rPr lang="en-US" dirty="0" err="1" smtClean="0"/>
              <a:t>cqual</a:t>
            </a:r>
            <a:endParaRPr lang="en-US" dirty="0" smtClean="0"/>
          </a:p>
          <a:p>
            <a:pPr lvl="1"/>
            <a:r>
              <a:rPr lang="en-US" dirty="0" smtClean="0"/>
              <a:t>Or Prefix/</a:t>
            </a:r>
            <a:r>
              <a:rPr lang="en-US" dirty="0" err="1" smtClean="0"/>
              <a:t>Prefast</a:t>
            </a:r>
            <a:endParaRPr lang="en-US" dirty="0" smtClean="0"/>
          </a:p>
          <a:p>
            <a:pPr lvl="1"/>
            <a:r>
              <a:rPr lang="en-US" dirty="0" smtClean="0"/>
              <a:t>Or </a:t>
            </a:r>
            <a:r>
              <a:rPr lang="en-US" dirty="0" err="1" smtClean="0"/>
              <a:t>Coverity</a:t>
            </a:r>
            <a:r>
              <a:rPr lang="en-US" dirty="0"/>
              <a:t> </a:t>
            </a:r>
            <a:r>
              <a:rPr lang="en-US" dirty="0" smtClean="0"/>
              <a:t>or Fortify tools</a:t>
            </a:r>
          </a:p>
          <a:p>
            <a:pPr lvl="1"/>
            <a:r>
              <a:rPr lang="en-US" dirty="0" smtClean="0"/>
              <a:t>Will look at some more recent work in this course as well as older stuff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Dynamic </a:t>
            </a:r>
            <a:r>
              <a:rPr lang="en-US" dirty="0"/>
              <a:t>analysis: try to catch (potential) buffer overflows during program </a:t>
            </a:r>
            <a:r>
              <a:rPr lang="en-US" dirty="0" smtClean="0"/>
              <a:t>execution</a:t>
            </a:r>
          </a:p>
          <a:p>
            <a:pPr lvl="1"/>
            <a:r>
              <a:rPr lang="en-US" dirty="0" smtClean="0"/>
              <a:t>Soundness</a:t>
            </a:r>
          </a:p>
          <a:p>
            <a:pPr lvl="1"/>
            <a:r>
              <a:rPr lang="en-US" dirty="0" smtClean="0"/>
              <a:t>Precision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Comparison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Static analysis very useful, but not </a:t>
            </a:r>
            <a:r>
              <a:rPr lang="en-US" dirty="0" smtClean="0"/>
              <a:t>perfect</a:t>
            </a:r>
          </a:p>
          <a:p>
            <a:pPr lvl="2"/>
            <a:r>
              <a:rPr lang="en-US" dirty="0" smtClean="0"/>
              <a:t>False positives</a:t>
            </a:r>
          </a:p>
          <a:p>
            <a:pPr lvl="2"/>
            <a:r>
              <a:rPr lang="en-US" dirty="0" smtClean="0"/>
              <a:t>False negatives</a:t>
            </a:r>
            <a:endParaRPr lang="en-US" dirty="0"/>
          </a:p>
          <a:p>
            <a:pPr lvl="1"/>
            <a:r>
              <a:rPr lang="en-US" dirty="0"/>
              <a:t>Dynamic analysis can be better (in tandem with static analysis), but can slow down </a:t>
            </a:r>
            <a:r>
              <a:rPr lang="en-US" dirty="0" smtClean="0"/>
              <a:t>execution</a:t>
            </a:r>
          </a:p>
          <a:p>
            <a:pPr lvl="1"/>
            <a:r>
              <a:rPr lang="en-US" dirty="0" smtClean="0"/>
              <a:t>Historically of great importance, drove adoption of type-safe languages such as Java and C#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DFE5610-EB6C-453D-82CE-1FAECDF2574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775F55" mc:Ignorable=""/>
      </a:dk2>
      <a:lt2>
        <a:srgbClr xmlns:mc="http://schemas.openxmlformats.org/markup-compatibility/2006" xmlns:a14="http://schemas.microsoft.com/office/drawing/2010/main" val="EBDDC3" mc:Ignorable=""/>
      </a:lt2>
      <a:accent1>
        <a:srgbClr xmlns:mc="http://schemas.openxmlformats.org/markup-compatibility/2006" xmlns:a14="http://schemas.microsoft.com/office/drawing/2010/main" val="94B6D2" mc:Ignorable=""/>
      </a:accent1>
      <a:accent2>
        <a:srgbClr xmlns:mc="http://schemas.openxmlformats.org/markup-compatibility/2006" xmlns:a14="http://schemas.microsoft.com/office/drawing/2010/main" val="DD8047" mc:Ignorable=""/>
      </a:accent2>
      <a:accent3>
        <a:srgbClr xmlns:mc="http://schemas.openxmlformats.org/markup-compatibility/2006" xmlns:a14="http://schemas.microsoft.com/office/drawing/2010/main" val="A5AB81" mc:Ignorable=""/>
      </a:accent3>
      <a:accent4>
        <a:srgbClr xmlns:mc="http://schemas.openxmlformats.org/markup-compatibility/2006" xmlns:a14="http://schemas.microsoft.com/office/drawing/2010/main" val="D8B25C" mc:Ignorable=""/>
      </a:accent4>
      <a:accent5>
        <a:srgbClr xmlns:mc="http://schemas.openxmlformats.org/markup-compatibility/2006" xmlns:a14="http://schemas.microsoft.com/office/drawing/2010/main" val="7BA79D" mc:Ignorable=""/>
      </a:accent5>
      <a:accent6>
        <a:srgbClr xmlns:mc="http://schemas.openxmlformats.org/markup-compatibility/2006" xmlns:a14="http://schemas.microsoft.com/office/drawing/2010/main" val="968C8C" mc:Ignorable=""/>
      </a:accent6>
      <a:hlink>
        <a:srgbClr xmlns:mc="http://schemas.openxmlformats.org/markup-compatibility/2006" xmlns:a14="http://schemas.microsoft.com/office/drawing/2010/main" val="F7B615" mc:Ignorable=""/>
      </a:hlink>
      <a:folHlink>
        <a:srgbClr xmlns:mc="http://schemas.openxmlformats.org/markup-compatibility/2006" xmlns:a14="http://schemas.microsoft.com/office/drawing/2010/main" val="704404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xmlns:mc="http://schemas.openxmlformats.org/markup-compatibility/2006" xmlns:a14="http://schemas.microsoft.com/office/drawing/2010/main" val="000000" mc:Ignorable="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xmlns:mc="http://schemas.openxmlformats.org/markup-compatibility/2006" xmlns:a14="http://schemas.microsoft.com/office/drawing/2010/main" val="000000" mc:Ignorable="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808080" mc:Ignorable=""/>
      </a:lt2>
      <a:accent1>
        <a:srgbClr xmlns:mc="http://schemas.openxmlformats.org/markup-compatibility/2006" xmlns:a14="http://schemas.microsoft.com/office/drawing/2010/main" val="BBE0E3" mc:Ignorable=""/>
      </a:accent1>
      <a:accent2>
        <a:srgbClr xmlns:mc="http://schemas.openxmlformats.org/markup-compatibility/2006" xmlns:a14="http://schemas.microsoft.com/office/drawing/2010/main" val="333399" mc:Ignorable=""/>
      </a:accent2>
      <a:accent3>
        <a:srgbClr xmlns:mc="http://schemas.openxmlformats.org/markup-compatibility/2006" xmlns:a14="http://schemas.microsoft.com/office/drawing/2010/main" val="FFFFFF" mc:Ignorable=""/>
      </a:accent3>
      <a:accent4>
        <a:srgbClr xmlns:mc="http://schemas.openxmlformats.org/markup-compatibility/2006" xmlns:a14="http://schemas.microsoft.com/office/drawing/2010/main" val="000000" mc:Ignorable=""/>
      </a:accent4>
      <a:accent5>
        <a:srgbClr xmlns:mc="http://schemas.openxmlformats.org/markup-compatibility/2006" xmlns:a14="http://schemas.microsoft.com/office/drawing/2010/main" val="DAEDEF" mc:Ignorable=""/>
      </a:accent5>
      <a:accent6>
        <a:srgbClr xmlns:mc="http://schemas.openxmlformats.org/markup-compatibility/2006" xmlns:a14="http://schemas.microsoft.com/office/drawing/2010/main" val="2D2D8A" mc:Ignorable=""/>
      </a:accent6>
      <a:hlink>
        <a:srgbClr xmlns:mc="http://schemas.openxmlformats.org/markup-compatibility/2006" xmlns:a14="http://schemas.microsoft.com/office/drawing/2010/main" val="009999" mc:Ignorable=""/>
      </a:hlink>
      <a:folHlink>
        <a:srgbClr xmlns:mc="http://schemas.openxmlformats.org/markup-compatibility/2006" xmlns:a14="http://schemas.microsoft.com/office/drawing/2010/main" val="99CC0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808080" mc:Ignorable=""/>
      </a:lt2>
      <a:accent1>
        <a:srgbClr xmlns:mc="http://schemas.openxmlformats.org/markup-compatibility/2006" xmlns:a14="http://schemas.microsoft.com/office/drawing/2010/main" val="00CC99" mc:Ignorable=""/>
      </a:accent1>
      <a:accent2>
        <a:srgbClr xmlns:mc="http://schemas.openxmlformats.org/markup-compatibility/2006" xmlns:a14="http://schemas.microsoft.com/office/drawing/2010/main" val="3333CC" mc:Ignorable=""/>
      </a:accent2>
      <a:accent3>
        <a:srgbClr xmlns:mc="http://schemas.openxmlformats.org/markup-compatibility/2006" xmlns:a14="http://schemas.microsoft.com/office/drawing/2010/main" val="FFFFFF" mc:Ignorable=""/>
      </a:accent3>
      <a:accent4>
        <a:srgbClr xmlns:mc="http://schemas.openxmlformats.org/markup-compatibility/2006" xmlns:a14="http://schemas.microsoft.com/office/drawing/2010/main" val="000000" mc:Ignorable=""/>
      </a:accent4>
      <a:accent5>
        <a:srgbClr xmlns:mc="http://schemas.openxmlformats.org/markup-compatibility/2006" xmlns:a14="http://schemas.microsoft.com/office/drawing/2010/main" val="AAE2CA" mc:Ignorable=""/>
      </a:accent5>
      <a:accent6>
        <a:srgbClr xmlns:mc="http://schemas.openxmlformats.org/markup-compatibility/2006" xmlns:a14="http://schemas.microsoft.com/office/drawing/2010/main" val="2D2DB9" mc:Ignorable=""/>
      </a:accent6>
      <a:hlink>
        <a:srgbClr xmlns:mc="http://schemas.openxmlformats.org/markup-compatibility/2006" xmlns:a14="http://schemas.microsoft.com/office/drawing/2010/main" val="CCCCFF" mc:Ignorable=""/>
      </a:hlink>
      <a:folHlink>
        <a:srgbClr xmlns:mc="http://schemas.openxmlformats.org/markup-compatibility/2006" xmlns:a14="http://schemas.microsoft.com/office/drawing/2010/main" val="B2B2B2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2543</TotalTime>
  <Words>1486</Words>
  <Application>Microsoft Office PowerPoint</Application>
  <PresentationFormat>On-screen Show (4:3)</PresentationFormat>
  <Paragraphs>404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Times New Roman</vt:lpstr>
      <vt:lpstr>Symbol</vt:lpstr>
      <vt:lpstr>Courier New</vt:lpstr>
      <vt:lpstr>Tahoma</vt:lpstr>
      <vt:lpstr>Comic Sans MS</vt:lpstr>
      <vt:lpstr>Monotype Sorts</vt:lpstr>
      <vt:lpstr>Arial</vt:lpstr>
      <vt:lpstr>Median</vt:lpstr>
      <vt:lpstr>Necessary Background  on  Memory Exploits and   Web Application Vulnerabilities</vt:lpstr>
      <vt:lpstr>Outline</vt:lpstr>
      <vt:lpstr>PowerPoint Presentation</vt:lpstr>
      <vt:lpstr>Buffer Overrun Example</vt:lpstr>
      <vt:lpstr>Input Validation</vt:lpstr>
      <vt:lpstr>Secure Programming Techniques</vt:lpstr>
      <vt:lpstr>Validating Input</vt:lpstr>
      <vt:lpstr>Avoid strcpy, …</vt:lpstr>
      <vt:lpstr>Static and Dynamic Analysis</vt:lpstr>
      <vt:lpstr>Dynamic analysis: Libsafe</vt:lpstr>
      <vt:lpstr>Preventing Buffer Overflows</vt:lpstr>
      <vt:lpstr>Heap-based Buffer Overruns and Heap Spraying</vt:lpstr>
      <vt:lpstr>StackGuard</vt:lpstr>
      <vt:lpstr>More Methods …</vt:lpstr>
      <vt:lpstr>PowerPoint Presentation</vt:lpstr>
      <vt:lpstr>Format String Vulnerabilities</vt:lpstr>
      <vt:lpstr>Format String Exploits</vt:lpstr>
      <vt:lpstr>Other Input Validation Bugs</vt:lpstr>
      <vt:lpstr>PowerPoint Presentation</vt:lpstr>
      <vt:lpstr>SQL Injection Attacks</vt:lpstr>
      <vt:lpstr>SQL Injection: Example</vt:lpstr>
      <vt:lpstr>Example Continued…</vt:lpstr>
      <vt:lpstr>Example Continued…</vt:lpstr>
      <vt:lpstr>Example Continued</vt:lpstr>
      <vt:lpstr>Even Worse…</vt:lpstr>
      <vt:lpstr>More Damage…</vt:lpstr>
      <vt:lpstr>More Damage…</vt:lpstr>
      <vt:lpstr>May Need to be More Clever…</vt:lpstr>
      <vt:lpstr>Example Continued…</vt:lpstr>
      <vt:lpstr>PowerPoint Presentation</vt:lpstr>
      <vt:lpstr>Solutions?</vt:lpstr>
      <vt:lpstr>Blacklisting?</vt:lpstr>
      <vt:lpstr>Drawbacks of Blacklisting</vt:lpstr>
      <vt:lpstr>Whitelisting</vt:lpstr>
      <vt:lpstr>Prepared Statements/bind Variables</vt:lpstr>
      <vt:lpstr>A SQL Injection Example in Java</vt:lpstr>
      <vt:lpstr>There’s Even More</vt:lpstr>
      <vt:lpstr>Cross-site Scripting</vt:lpstr>
      <vt:lpstr>Memory Exploits and Web App Vulnerabilities Compared</vt:lpstr>
    </vt:vector>
  </TitlesOfParts>
  <Company>UMD-CSD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414 Computer (and Network) Security</dc:title>
  <dc:creator>jkatz</dc:creator>
  <cp:lastModifiedBy>Ben Livshits</cp:lastModifiedBy>
  <cp:revision>837</cp:revision>
  <cp:lastPrinted>1601-01-01T00:00:00Z</cp:lastPrinted>
  <dcterms:created xsi:type="dcterms:W3CDTF">2003-08-24T23:33:06Z</dcterms:created>
  <dcterms:modified xsi:type="dcterms:W3CDTF">2010-03-29T03:42:51Z</dcterms:modified>
</cp:coreProperties>
</file>