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44" r:id="rId1"/>
  </p:sldMasterIdLst>
  <p:notesMasterIdLst>
    <p:notesMasterId r:id="rId33"/>
  </p:notesMasterIdLst>
  <p:sldIdLst>
    <p:sldId id="256" r:id="rId2"/>
    <p:sldId id="373" r:id="rId3"/>
    <p:sldId id="374" r:id="rId4"/>
    <p:sldId id="376" r:id="rId5"/>
    <p:sldId id="377" r:id="rId6"/>
    <p:sldId id="378" r:id="rId7"/>
    <p:sldId id="396" r:id="rId8"/>
    <p:sldId id="397" r:id="rId9"/>
    <p:sldId id="398" r:id="rId10"/>
    <p:sldId id="399" r:id="rId11"/>
    <p:sldId id="400" r:id="rId12"/>
    <p:sldId id="379" r:id="rId13"/>
    <p:sldId id="402" r:id="rId14"/>
    <p:sldId id="405" r:id="rId15"/>
    <p:sldId id="401" r:id="rId16"/>
    <p:sldId id="407" r:id="rId17"/>
    <p:sldId id="409" r:id="rId18"/>
    <p:sldId id="403" r:id="rId19"/>
    <p:sldId id="382" r:id="rId20"/>
    <p:sldId id="383" r:id="rId21"/>
    <p:sldId id="406" r:id="rId22"/>
    <p:sldId id="384" r:id="rId23"/>
    <p:sldId id="385" r:id="rId24"/>
    <p:sldId id="386" r:id="rId25"/>
    <p:sldId id="387" r:id="rId26"/>
    <p:sldId id="389" r:id="rId27"/>
    <p:sldId id="390" r:id="rId28"/>
    <p:sldId id="391" r:id="rId29"/>
    <p:sldId id="392" r:id="rId30"/>
    <p:sldId id="393" r:id="rId31"/>
    <p:sldId id="395"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7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31" autoAdjust="0"/>
    <p:restoredTop sz="95739" autoAdjust="0"/>
  </p:normalViewPr>
  <p:slideViewPr>
    <p:cSldViewPr snapToObjects="1">
      <p:cViewPr>
        <p:scale>
          <a:sx n="70" d="100"/>
          <a:sy n="70" d="100"/>
        </p:scale>
        <p:origin x="-1834" y="-672"/>
      </p:cViewPr>
      <p:guideLst>
        <p:guide orient="horz" pos="2160"/>
        <p:guide pos="2880"/>
      </p:guideLst>
    </p:cSldViewPr>
  </p:slideViewPr>
  <p:notesTextViewPr>
    <p:cViewPr>
      <p:scale>
        <a:sx n="75" d="100"/>
        <a:sy n="75"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89F6C6-A4BF-417A-8380-E3094F125062}" type="datetimeFigureOut">
              <a:rPr lang="en-US" smtClean="0"/>
              <a:pPr/>
              <a:t>4/26/2011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6644F3-451B-4C0E-AB3D-3E95B87D8219}" type="slidenum">
              <a:rPr lang="en-US" smtClean="0"/>
              <a:pPr/>
              <a:t>‹#›</a:t>
            </a:fld>
            <a:endParaRPr lang="en-US"/>
          </a:p>
        </p:txBody>
      </p:sp>
    </p:spTree>
    <p:extLst>
      <p:ext uri="{BB962C8B-B14F-4D97-AF65-F5344CB8AC3E}">
        <p14:creationId xmlns:p14="http://schemas.microsoft.com/office/powerpoint/2010/main" val="1165072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06644F3-451B-4C0E-AB3D-3E95B87D821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D8ACF8-AA05-4EE2-B897-51D438753DB0}" type="slidenum">
              <a:rPr lang="en-US"/>
              <a:pPr/>
              <a:t>18</a:t>
            </a:fld>
            <a:endParaRPr lang="en-US"/>
          </a:p>
        </p:txBody>
      </p:sp>
      <p:sp>
        <p:nvSpPr>
          <p:cNvPr id="721922" name="Rectangle 2"/>
          <p:cNvSpPr>
            <a:spLocks noGrp="1" noRot="1" noChangeAspect="1" noChangeArrowheads="1" noTextEdit="1"/>
          </p:cNvSpPr>
          <p:nvPr>
            <p:ph type="sldImg"/>
          </p:nvPr>
        </p:nvSpPr>
        <p:spPr>
          <a:xfrm>
            <a:off x="1123950" y="692150"/>
            <a:ext cx="4611688" cy="3460750"/>
          </a:xfrm>
          <a:ln/>
        </p:spPr>
      </p:sp>
      <p:sp>
        <p:nvSpPr>
          <p:cNvPr id="721923" name="Rectangle 3"/>
          <p:cNvSpPr>
            <a:spLocks noGrp="1" noChangeArrowheads="1"/>
          </p:cNvSpPr>
          <p:nvPr>
            <p:ph type="body" idx="1"/>
          </p:nvPr>
        </p:nvSpPr>
        <p:spPr>
          <a:xfrm>
            <a:off x="914815" y="4342150"/>
            <a:ext cx="5028370" cy="4115425"/>
          </a:xfrm>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FDB234-8E5F-4EFE-96FF-3880996380D3}" type="slidenum">
              <a:rPr lang="en-US"/>
              <a:pPr/>
              <a:t>19</a:t>
            </a:fld>
            <a:endParaRPr lang="en-US"/>
          </a:p>
        </p:txBody>
      </p:sp>
      <p:sp>
        <p:nvSpPr>
          <p:cNvPr id="726018" name="Rectangle 2"/>
          <p:cNvSpPr>
            <a:spLocks noGrp="1" noRot="1" noChangeAspect="1" noChangeArrowheads="1" noTextEdit="1"/>
          </p:cNvSpPr>
          <p:nvPr>
            <p:ph type="sldImg"/>
          </p:nvPr>
        </p:nvSpPr>
        <p:spPr>
          <a:xfrm>
            <a:off x="1123950" y="692150"/>
            <a:ext cx="4611688" cy="3460750"/>
          </a:xfrm>
          <a:ln/>
        </p:spPr>
      </p:sp>
      <p:sp>
        <p:nvSpPr>
          <p:cNvPr id="726019" name="Rectangle 3"/>
          <p:cNvSpPr>
            <a:spLocks noGrp="1" noChangeArrowheads="1"/>
          </p:cNvSpPr>
          <p:nvPr>
            <p:ph type="body" idx="1"/>
          </p:nvPr>
        </p:nvSpPr>
        <p:spPr>
          <a:xfrm>
            <a:off x="914815" y="4342150"/>
            <a:ext cx="5028370" cy="4115425"/>
          </a:xfrm>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BF9946-78D1-489B-AA69-92E865411D6F}" type="slidenum">
              <a:rPr lang="en-US"/>
              <a:pPr/>
              <a:t>20</a:t>
            </a:fld>
            <a:endParaRPr lang="en-US"/>
          </a:p>
        </p:txBody>
      </p:sp>
      <p:sp>
        <p:nvSpPr>
          <p:cNvPr id="734210" name="Rectangle 2"/>
          <p:cNvSpPr>
            <a:spLocks noGrp="1" noRot="1" noChangeAspect="1" noChangeArrowheads="1" noTextEdit="1"/>
          </p:cNvSpPr>
          <p:nvPr>
            <p:ph type="sldImg"/>
          </p:nvPr>
        </p:nvSpPr>
        <p:spPr>
          <a:xfrm>
            <a:off x="1123950" y="692150"/>
            <a:ext cx="4611688" cy="3460750"/>
          </a:xfrm>
          <a:ln/>
        </p:spPr>
      </p:sp>
      <p:sp>
        <p:nvSpPr>
          <p:cNvPr id="734211" name="Rectangle 3"/>
          <p:cNvSpPr>
            <a:spLocks noGrp="1" noChangeArrowheads="1"/>
          </p:cNvSpPr>
          <p:nvPr>
            <p:ph type="body" idx="1"/>
          </p:nvPr>
        </p:nvSpPr>
        <p:spPr>
          <a:xfrm>
            <a:off x="914815" y="4342150"/>
            <a:ext cx="5028370" cy="4115425"/>
          </a:xfrm>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C40D67-E96E-4952-8F31-7BAF45A14155}" type="slidenum">
              <a:rPr lang="en-US"/>
              <a:pPr/>
              <a:t>21</a:t>
            </a:fld>
            <a:endParaRPr lang="en-US"/>
          </a:p>
        </p:txBody>
      </p:sp>
      <p:sp>
        <p:nvSpPr>
          <p:cNvPr id="736258" name="Rectangle 2"/>
          <p:cNvSpPr>
            <a:spLocks noGrp="1" noRot="1" noChangeAspect="1" noChangeArrowheads="1" noTextEdit="1"/>
          </p:cNvSpPr>
          <p:nvPr>
            <p:ph type="sldImg"/>
          </p:nvPr>
        </p:nvSpPr>
        <p:spPr>
          <a:xfrm>
            <a:off x="1123950" y="692150"/>
            <a:ext cx="4611688" cy="3460750"/>
          </a:xfrm>
          <a:ln/>
        </p:spPr>
      </p:sp>
      <p:sp>
        <p:nvSpPr>
          <p:cNvPr id="736259" name="Rectangle 3"/>
          <p:cNvSpPr>
            <a:spLocks noGrp="1" noChangeArrowheads="1"/>
          </p:cNvSpPr>
          <p:nvPr>
            <p:ph type="body" idx="1"/>
          </p:nvPr>
        </p:nvSpPr>
        <p:spPr>
          <a:xfrm>
            <a:off x="914815" y="4342150"/>
            <a:ext cx="5028370" cy="4115425"/>
          </a:xfrm>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22</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23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24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25</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7C3454B-4C1D-406B-BAC0-95457CB526E4}" type="slidenum">
              <a:rPr lang="en-US"/>
              <a:pPr/>
              <a:t>26</a:t>
            </a:fld>
            <a:endParaRPr lang="en-US"/>
          </a:p>
        </p:txBody>
      </p:sp>
      <p:sp>
        <p:nvSpPr>
          <p:cNvPr id="738306" name="Rectangle 2"/>
          <p:cNvSpPr>
            <a:spLocks noGrp="1" noRot="1" noChangeAspect="1" noChangeArrowheads="1" noTextEdit="1"/>
          </p:cNvSpPr>
          <p:nvPr>
            <p:ph type="sldImg"/>
          </p:nvPr>
        </p:nvSpPr>
        <p:spPr>
          <a:xfrm>
            <a:off x="1123950" y="692150"/>
            <a:ext cx="4611688" cy="3460750"/>
          </a:xfrm>
          <a:ln/>
        </p:spPr>
      </p:sp>
      <p:sp>
        <p:nvSpPr>
          <p:cNvPr id="738307" name="Rectangle 3"/>
          <p:cNvSpPr>
            <a:spLocks noGrp="1" noChangeArrowheads="1"/>
          </p:cNvSpPr>
          <p:nvPr>
            <p:ph type="body" idx="1"/>
          </p:nvPr>
        </p:nvSpPr>
        <p:spPr>
          <a:xfrm>
            <a:off x="914815" y="4342150"/>
            <a:ext cx="5028370" cy="4115425"/>
          </a:xfrm>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A270EA-F128-4011-B9E4-663662FA6B13}" type="slidenum">
              <a:rPr lang="en-US"/>
              <a:pPr/>
              <a:t>27</a:t>
            </a:fld>
            <a:endParaRPr lang="en-US"/>
          </a:p>
        </p:txBody>
      </p:sp>
      <p:sp>
        <p:nvSpPr>
          <p:cNvPr id="740354" name="Rectangle 2"/>
          <p:cNvSpPr>
            <a:spLocks noGrp="1" noRot="1" noChangeAspect="1" noChangeArrowheads="1" noTextEdit="1"/>
          </p:cNvSpPr>
          <p:nvPr>
            <p:ph type="sldImg"/>
          </p:nvPr>
        </p:nvSpPr>
        <p:spPr>
          <a:xfrm>
            <a:off x="1123950" y="692150"/>
            <a:ext cx="4611688" cy="3460750"/>
          </a:xfrm>
          <a:ln/>
        </p:spPr>
      </p:sp>
      <p:sp>
        <p:nvSpPr>
          <p:cNvPr id="740355" name="Rectangle 3"/>
          <p:cNvSpPr>
            <a:spLocks noGrp="1" noChangeArrowheads="1"/>
          </p:cNvSpPr>
          <p:nvPr>
            <p:ph type="body" idx="1"/>
          </p:nvPr>
        </p:nvSpPr>
        <p:spPr>
          <a:xfrm>
            <a:off x="914815" y="4342150"/>
            <a:ext cx="5028370" cy="4115425"/>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2C2ECC4-3B21-481B-BC52-377F1248C650}"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4C1863-462B-47D0-84DA-5222783A40F8}" type="slidenum">
              <a:rPr lang="en-US"/>
              <a:pPr/>
              <a:t>28</a:t>
            </a:fld>
            <a:endParaRPr lang="en-US"/>
          </a:p>
        </p:txBody>
      </p:sp>
      <p:sp>
        <p:nvSpPr>
          <p:cNvPr id="742402" name="Rectangle 2"/>
          <p:cNvSpPr>
            <a:spLocks noGrp="1" noRot="1" noChangeAspect="1" noChangeArrowheads="1" noTextEdit="1"/>
          </p:cNvSpPr>
          <p:nvPr>
            <p:ph type="sldImg"/>
          </p:nvPr>
        </p:nvSpPr>
        <p:spPr>
          <a:xfrm>
            <a:off x="1123950" y="692150"/>
            <a:ext cx="4611688" cy="3460750"/>
          </a:xfrm>
          <a:ln/>
        </p:spPr>
      </p:sp>
      <p:sp>
        <p:nvSpPr>
          <p:cNvPr id="742403" name="Rectangle 3"/>
          <p:cNvSpPr>
            <a:spLocks noGrp="1" noChangeArrowheads="1"/>
          </p:cNvSpPr>
          <p:nvPr>
            <p:ph type="body" idx="1"/>
          </p:nvPr>
        </p:nvSpPr>
        <p:spPr>
          <a:xfrm>
            <a:off x="914815" y="4342150"/>
            <a:ext cx="5028370" cy="4115425"/>
          </a:xfrm>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0AEEE6-89FE-4281-A478-03ED90EC47DA}" type="slidenum">
              <a:rPr lang="en-US"/>
              <a:pPr/>
              <a:t>29</a:t>
            </a:fld>
            <a:endParaRPr lang="en-US"/>
          </a:p>
        </p:txBody>
      </p:sp>
      <p:sp>
        <p:nvSpPr>
          <p:cNvPr id="744450" name="Rectangle 2"/>
          <p:cNvSpPr>
            <a:spLocks noGrp="1" noRot="1" noChangeAspect="1" noChangeArrowheads="1" noTextEdit="1"/>
          </p:cNvSpPr>
          <p:nvPr>
            <p:ph type="sldImg"/>
          </p:nvPr>
        </p:nvSpPr>
        <p:spPr>
          <a:xfrm>
            <a:off x="1123950" y="692150"/>
            <a:ext cx="4611688" cy="3460750"/>
          </a:xfrm>
          <a:ln/>
        </p:spPr>
      </p:sp>
      <p:sp>
        <p:nvSpPr>
          <p:cNvPr id="744451" name="Rectangle 3"/>
          <p:cNvSpPr>
            <a:spLocks noGrp="1" noChangeArrowheads="1"/>
          </p:cNvSpPr>
          <p:nvPr>
            <p:ph type="body" idx="1"/>
          </p:nvPr>
        </p:nvSpPr>
        <p:spPr>
          <a:xfrm>
            <a:off x="914815" y="4342150"/>
            <a:ext cx="5028370" cy="4115425"/>
          </a:xfrm>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33B808-F07F-481F-A138-0085FF02858D}" type="slidenum">
              <a:rPr lang="en-US"/>
              <a:pPr/>
              <a:t>30</a:t>
            </a:fld>
            <a:endParaRPr lang="en-US"/>
          </a:p>
        </p:txBody>
      </p:sp>
      <p:sp>
        <p:nvSpPr>
          <p:cNvPr id="750594" name="Rectangle 2"/>
          <p:cNvSpPr>
            <a:spLocks noGrp="1" noRot="1" noChangeAspect="1" noChangeArrowheads="1" noTextEdit="1"/>
          </p:cNvSpPr>
          <p:nvPr>
            <p:ph type="sldImg"/>
          </p:nvPr>
        </p:nvSpPr>
        <p:spPr>
          <a:xfrm>
            <a:off x="1123950" y="692150"/>
            <a:ext cx="4611688" cy="3460750"/>
          </a:xfrm>
          <a:ln/>
        </p:spPr>
      </p:sp>
      <p:sp>
        <p:nvSpPr>
          <p:cNvPr id="750595" name="Rectangle 3"/>
          <p:cNvSpPr>
            <a:spLocks noGrp="1" noChangeArrowheads="1"/>
          </p:cNvSpPr>
          <p:nvPr>
            <p:ph type="body" idx="1"/>
          </p:nvPr>
        </p:nvSpPr>
        <p:spPr>
          <a:xfrm>
            <a:off x="914815" y="4342150"/>
            <a:ext cx="5028370" cy="4115425"/>
          </a:xfrm>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5953C2-B9FA-469F-A490-C302D497EAA3}" type="slidenum">
              <a:rPr lang="en-US"/>
              <a:pPr/>
              <a:t>31</a:t>
            </a:fld>
            <a:endParaRPr lang="en-US"/>
          </a:p>
        </p:txBody>
      </p:sp>
      <p:sp>
        <p:nvSpPr>
          <p:cNvPr id="752642" name="Rectangle 2"/>
          <p:cNvSpPr>
            <a:spLocks noGrp="1" noRot="1" noChangeAspect="1" noChangeArrowheads="1" noTextEdit="1"/>
          </p:cNvSpPr>
          <p:nvPr>
            <p:ph type="sldImg"/>
          </p:nvPr>
        </p:nvSpPr>
        <p:spPr>
          <a:xfrm>
            <a:off x="1123950" y="692150"/>
            <a:ext cx="4611688" cy="3460750"/>
          </a:xfrm>
          <a:ln/>
        </p:spPr>
      </p:sp>
      <p:sp>
        <p:nvSpPr>
          <p:cNvPr id="752643" name="Rectangle 3"/>
          <p:cNvSpPr>
            <a:spLocks noGrp="1" noChangeArrowheads="1"/>
          </p:cNvSpPr>
          <p:nvPr>
            <p:ph type="body" idx="1"/>
          </p:nvPr>
        </p:nvSpPr>
        <p:spPr>
          <a:xfrm>
            <a:off x="914815" y="4342150"/>
            <a:ext cx="5028370" cy="4115425"/>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D4062D-6321-4479-B73F-29CA80D264A7}" type="slidenum">
              <a:rPr lang="en-US"/>
              <a:pPr/>
              <a:t>3</a:t>
            </a:fld>
            <a:endParaRPr lang="en-US"/>
          </a:p>
        </p:txBody>
      </p:sp>
      <p:sp>
        <p:nvSpPr>
          <p:cNvPr id="703490" name="Rectangle 2"/>
          <p:cNvSpPr>
            <a:spLocks noGrp="1" noRot="1" noChangeAspect="1" noChangeArrowheads="1" noTextEdit="1"/>
          </p:cNvSpPr>
          <p:nvPr>
            <p:ph type="sldImg"/>
          </p:nvPr>
        </p:nvSpPr>
        <p:spPr>
          <a:xfrm>
            <a:off x="1123950" y="692150"/>
            <a:ext cx="4611688" cy="3460750"/>
          </a:xfrm>
          <a:ln/>
        </p:spPr>
      </p:sp>
      <p:sp>
        <p:nvSpPr>
          <p:cNvPr id="703491" name="Rectangle 3"/>
          <p:cNvSpPr>
            <a:spLocks noGrp="1" noChangeArrowheads="1"/>
          </p:cNvSpPr>
          <p:nvPr>
            <p:ph type="body" idx="1"/>
          </p:nvPr>
        </p:nvSpPr>
        <p:spPr>
          <a:xfrm>
            <a:off x="914815" y="4342150"/>
            <a:ext cx="5028370" cy="4115425"/>
          </a:xfrm>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37A3D35-B50A-4F51-A4A0-128AFBD69788}" type="slidenum">
              <a:rPr lang="en-US"/>
              <a:pPr/>
              <a:t>4</a:t>
            </a:fld>
            <a:endParaRPr lang="en-US"/>
          </a:p>
        </p:txBody>
      </p:sp>
      <p:sp>
        <p:nvSpPr>
          <p:cNvPr id="709634" name="Rectangle 2"/>
          <p:cNvSpPr>
            <a:spLocks noGrp="1" noRot="1" noChangeAspect="1" noChangeArrowheads="1" noTextEdit="1"/>
          </p:cNvSpPr>
          <p:nvPr>
            <p:ph type="sldImg"/>
          </p:nvPr>
        </p:nvSpPr>
        <p:spPr>
          <a:xfrm>
            <a:off x="1123950" y="692150"/>
            <a:ext cx="4611688" cy="3460750"/>
          </a:xfrm>
          <a:ln/>
        </p:spPr>
      </p:sp>
      <p:sp>
        <p:nvSpPr>
          <p:cNvPr id="709635" name="Rectangle 3"/>
          <p:cNvSpPr>
            <a:spLocks noGrp="1" noChangeArrowheads="1"/>
          </p:cNvSpPr>
          <p:nvPr>
            <p:ph type="body" idx="1"/>
          </p:nvPr>
        </p:nvSpPr>
        <p:spPr>
          <a:xfrm>
            <a:off x="914815" y="4342150"/>
            <a:ext cx="5028370" cy="4115425"/>
          </a:xfrm>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F7D94C-19E0-4E75-A7E5-66EA09E64117}" type="slidenum">
              <a:rPr lang="en-US"/>
              <a:pPr/>
              <a:t>5</a:t>
            </a:fld>
            <a:endParaRPr lang="en-US"/>
          </a:p>
        </p:txBody>
      </p:sp>
      <p:sp>
        <p:nvSpPr>
          <p:cNvPr id="711682" name="Rectangle 2"/>
          <p:cNvSpPr>
            <a:spLocks noGrp="1" noRot="1" noChangeAspect="1" noChangeArrowheads="1" noTextEdit="1"/>
          </p:cNvSpPr>
          <p:nvPr>
            <p:ph type="sldImg"/>
          </p:nvPr>
        </p:nvSpPr>
        <p:spPr>
          <a:xfrm>
            <a:off x="1123950" y="692150"/>
            <a:ext cx="4611688" cy="3460750"/>
          </a:xfrm>
          <a:ln/>
        </p:spPr>
      </p:sp>
      <p:sp>
        <p:nvSpPr>
          <p:cNvPr id="711683" name="Rectangle 3"/>
          <p:cNvSpPr>
            <a:spLocks noGrp="1" noChangeArrowheads="1"/>
          </p:cNvSpPr>
          <p:nvPr>
            <p:ph type="body" idx="1"/>
          </p:nvPr>
        </p:nvSpPr>
        <p:spPr>
          <a:xfrm>
            <a:off x="914815" y="4342150"/>
            <a:ext cx="5028370" cy="4115425"/>
          </a:xfrm>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5D16A8-7CC6-4E7B-9E54-28E22ACF3C22}" type="slidenum">
              <a:rPr lang="en-US"/>
              <a:pPr/>
              <a:t>6</a:t>
            </a:fld>
            <a:endParaRPr lang="en-US"/>
          </a:p>
        </p:txBody>
      </p:sp>
      <p:sp>
        <p:nvSpPr>
          <p:cNvPr id="713730" name="Rectangle 2"/>
          <p:cNvSpPr>
            <a:spLocks noGrp="1" noRot="1" noChangeAspect="1" noChangeArrowheads="1" noTextEdit="1"/>
          </p:cNvSpPr>
          <p:nvPr>
            <p:ph type="sldImg"/>
          </p:nvPr>
        </p:nvSpPr>
        <p:spPr>
          <a:xfrm>
            <a:off x="1123950" y="692150"/>
            <a:ext cx="4611688" cy="3460750"/>
          </a:xfrm>
          <a:ln/>
        </p:spPr>
      </p:sp>
      <p:sp>
        <p:nvSpPr>
          <p:cNvPr id="713731" name="Rectangle 3"/>
          <p:cNvSpPr>
            <a:spLocks noGrp="1" noChangeArrowheads="1"/>
          </p:cNvSpPr>
          <p:nvPr>
            <p:ph type="body" idx="1"/>
          </p:nvPr>
        </p:nvSpPr>
        <p:spPr>
          <a:xfrm>
            <a:off x="914815" y="4342150"/>
            <a:ext cx="5028370" cy="4115425"/>
          </a:xfrm>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D8ACF8-AA05-4EE2-B897-51D438753DB0}" type="slidenum">
              <a:rPr lang="en-US"/>
              <a:pPr/>
              <a:t>12</a:t>
            </a:fld>
            <a:endParaRPr lang="en-US"/>
          </a:p>
        </p:txBody>
      </p:sp>
      <p:sp>
        <p:nvSpPr>
          <p:cNvPr id="721922" name="Rectangle 2"/>
          <p:cNvSpPr>
            <a:spLocks noGrp="1" noRot="1" noChangeAspect="1" noChangeArrowheads="1" noTextEdit="1"/>
          </p:cNvSpPr>
          <p:nvPr>
            <p:ph type="sldImg"/>
          </p:nvPr>
        </p:nvSpPr>
        <p:spPr>
          <a:xfrm>
            <a:off x="1123950" y="692150"/>
            <a:ext cx="4611688" cy="3460750"/>
          </a:xfrm>
          <a:ln/>
        </p:spPr>
      </p:sp>
      <p:sp>
        <p:nvSpPr>
          <p:cNvPr id="721923" name="Rectangle 3"/>
          <p:cNvSpPr>
            <a:spLocks noGrp="1" noChangeArrowheads="1"/>
          </p:cNvSpPr>
          <p:nvPr>
            <p:ph type="body" idx="1"/>
          </p:nvPr>
        </p:nvSpPr>
        <p:spPr>
          <a:xfrm>
            <a:off x="914815" y="4342150"/>
            <a:ext cx="5028370" cy="4115425"/>
          </a:xfrm>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C4A3F8-DE28-4B83-8B5A-FCD384135FBD}" type="slidenum">
              <a:rPr lang="en-US"/>
              <a:pPr/>
              <a:t>14</a:t>
            </a:fld>
            <a:endParaRPr lang="en-US"/>
          </a:p>
        </p:txBody>
      </p:sp>
      <p:sp>
        <p:nvSpPr>
          <p:cNvPr id="715778" name="Rectangle 2"/>
          <p:cNvSpPr>
            <a:spLocks noGrp="1" noRot="1" noChangeAspect="1" noChangeArrowheads="1" noTextEdit="1"/>
          </p:cNvSpPr>
          <p:nvPr>
            <p:ph type="sldImg"/>
          </p:nvPr>
        </p:nvSpPr>
        <p:spPr>
          <a:xfrm>
            <a:off x="1123950" y="692150"/>
            <a:ext cx="4611688" cy="3460750"/>
          </a:xfrm>
          <a:ln/>
        </p:spPr>
      </p:sp>
      <p:sp>
        <p:nvSpPr>
          <p:cNvPr id="715779" name="Rectangle 3"/>
          <p:cNvSpPr>
            <a:spLocks noGrp="1" noChangeArrowheads="1"/>
          </p:cNvSpPr>
          <p:nvPr>
            <p:ph type="body" idx="1"/>
          </p:nvPr>
        </p:nvSpPr>
        <p:spPr>
          <a:xfrm>
            <a:off x="914815" y="4342150"/>
            <a:ext cx="5028370" cy="4115425"/>
          </a:xfrm>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D8ACF8-AA05-4EE2-B897-51D438753DB0}" type="slidenum">
              <a:rPr lang="en-US"/>
              <a:pPr/>
              <a:t>15</a:t>
            </a:fld>
            <a:endParaRPr lang="en-US"/>
          </a:p>
        </p:txBody>
      </p:sp>
      <p:sp>
        <p:nvSpPr>
          <p:cNvPr id="721922" name="Rectangle 2"/>
          <p:cNvSpPr>
            <a:spLocks noGrp="1" noRot="1" noChangeAspect="1" noChangeArrowheads="1" noTextEdit="1"/>
          </p:cNvSpPr>
          <p:nvPr>
            <p:ph type="sldImg"/>
          </p:nvPr>
        </p:nvSpPr>
        <p:spPr>
          <a:xfrm>
            <a:off x="1123950" y="692150"/>
            <a:ext cx="4611688" cy="3460750"/>
          </a:xfrm>
          <a:ln/>
        </p:spPr>
      </p:sp>
      <p:sp>
        <p:nvSpPr>
          <p:cNvPr id="721923" name="Rectangle 3"/>
          <p:cNvSpPr>
            <a:spLocks noGrp="1" noChangeArrowheads="1"/>
          </p:cNvSpPr>
          <p:nvPr>
            <p:ph type="body" idx="1"/>
          </p:nvPr>
        </p:nvSpPr>
        <p:spPr>
          <a:xfrm>
            <a:off x="914815" y="4342150"/>
            <a:ext cx="5028370" cy="4115425"/>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r>
              <a:rPr lang="en-US" smtClean="0"/>
              <a:t>503 11sp © UW CSE  • D. Notkin</a:t>
            </a: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nl-NL" smtClean="0"/>
              <a:t>David Notkin ● Spring 2009</a:t>
            </a: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27B53E7-13BB-4CE7-ACCE-E032DFE7CA5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503 11sp © UW CSE  • D. Notkin</a:t>
            </a:r>
            <a:endParaRPr lang="en-US"/>
          </a:p>
        </p:txBody>
      </p:sp>
      <p:sp>
        <p:nvSpPr>
          <p:cNvPr id="5" name="Footer Placeholder 4"/>
          <p:cNvSpPr>
            <a:spLocks noGrp="1"/>
          </p:cNvSpPr>
          <p:nvPr>
            <p:ph type="ftr" sz="quarter" idx="11"/>
          </p:nvPr>
        </p:nvSpPr>
        <p:spPr/>
        <p:txBody>
          <a:bodyPr/>
          <a:lstStyle/>
          <a:p>
            <a:r>
              <a:rPr lang="nl-NL" smtClean="0"/>
              <a:t>David Notkin ● Spring 2009</a:t>
            </a:r>
            <a:endParaRPr lang="en-US"/>
          </a:p>
        </p:txBody>
      </p:sp>
      <p:sp>
        <p:nvSpPr>
          <p:cNvPr id="6" name="Slide Number Placeholder 5"/>
          <p:cNvSpPr>
            <a:spLocks noGrp="1"/>
          </p:cNvSpPr>
          <p:nvPr>
            <p:ph type="sldNum" sz="quarter" idx="12"/>
          </p:nvPr>
        </p:nvSpPr>
        <p:spPr/>
        <p:txBody>
          <a:bodyPr/>
          <a:lstStyle/>
          <a:p>
            <a:fld id="{B27B53E7-13BB-4CE7-ACCE-E032DFE7CA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r>
              <a:rPr lang="en-US" smtClean="0"/>
              <a:t>503 11sp © UW CSE  • D. Notkin</a:t>
            </a:r>
            <a:endParaRPr lang="en-US"/>
          </a:p>
        </p:txBody>
      </p:sp>
      <p:sp>
        <p:nvSpPr>
          <p:cNvPr id="5" name="Footer Placeholder 4"/>
          <p:cNvSpPr>
            <a:spLocks noGrp="1"/>
          </p:cNvSpPr>
          <p:nvPr>
            <p:ph type="ftr" sz="quarter" idx="11"/>
          </p:nvPr>
        </p:nvSpPr>
        <p:spPr>
          <a:xfrm>
            <a:off x="457201" y="6248207"/>
            <a:ext cx="5573483" cy="365125"/>
          </a:xfrm>
        </p:spPr>
        <p:txBody>
          <a:bodyPr/>
          <a:lstStyle/>
          <a:p>
            <a:r>
              <a:rPr lang="nl-NL" smtClean="0"/>
              <a:t>David Notkin ● Spring 2009</a:t>
            </a:r>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27B53E7-13BB-4CE7-ACCE-E032DFE7CA5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r>
              <a:rPr lang="en-US" smtClean="0"/>
              <a:t>503 11sp © UW CSE  • D. Notkin</a:t>
            </a:r>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r>
              <a:rPr lang="nl-NL" smtClean="0"/>
              <a:t>David Notkin ● Spring 2009</a:t>
            </a: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CCE62039-F0FF-4755-9C2C-5FE62D21E637}"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600200"/>
            <a:ext cx="38100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38100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85800" y="3924300"/>
            <a:ext cx="77724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5"/>
          <p:cNvSpPr>
            <a:spLocks noGrp="1"/>
          </p:cNvSpPr>
          <p:nvPr>
            <p:ph type="dt" sz="half" idx="10"/>
          </p:nvPr>
        </p:nvSpPr>
        <p:spPr>
          <a:xfrm>
            <a:off x="685800" y="6400800"/>
            <a:ext cx="1905000" cy="457200"/>
          </a:xfrm>
        </p:spPr>
        <p:txBody>
          <a:bodyPr/>
          <a:lstStyle>
            <a:lvl1pPr>
              <a:defRPr/>
            </a:lvl1pPr>
          </a:lstStyle>
          <a:p>
            <a:r>
              <a:rPr lang="en-US" smtClean="0"/>
              <a:t>503 11sp © UW CSE  • D. Notkin</a:t>
            </a:r>
            <a:endParaRPr lang="en-US"/>
          </a:p>
        </p:txBody>
      </p:sp>
      <p:sp>
        <p:nvSpPr>
          <p:cNvPr id="7" name="Footer Placeholder 6"/>
          <p:cNvSpPr>
            <a:spLocks noGrp="1"/>
          </p:cNvSpPr>
          <p:nvPr>
            <p:ph type="ftr" sz="quarter" idx="11"/>
          </p:nvPr>
        </p:nvSpPr>
        <p:spPr>
          <a:xfrm>
            <a:off x="2895600" y="6400800"/>
            <a:ext cx="3429000" cy="457200"/>
          </a:xfrm>
        </p:spPr>
        <p:txBody>
          <a:bodyPr/>
          <a:lstStyle>
            <a:lvl1pPr>
              <a:defRPr/>
            </a:lvl1pPr>
          </a:lstStyle>
          <a:p>
            <a:r>
              <a:rPr lang="en-US" smtClean="0"/>
              <a:t>David Notkin ● Spring 2009</a:t>
            </a:r>
            <a:endParaRPr lang="en-US"/>
          </a:p>
        </p:txBody>
      </p:sp>
      <p:sp>
        <p:nvSpPr>
          <p:cNvPr id="8" name="Slide Number Placeholder 7"/>
          <p:cNvSpPr>
            <a:spLocks noGrp="1"/>
          </p:cNvSpPr>
          <p:nvPr>
            <p:ph type="sldNum" sz="quarter" idx="12"/>
          </p:nvPr>
        </p:nvSpPr>
        <p:spPr>
          <a:xfrm>
            <a:off x="6553200" y="6400800"/>
            <a:ext cx="1905000" cy="457200"/>
          </a:xfrm>
        </p:spPr>
        <p:txBody>
          <a:bodyPr/>
          <a:lstStyle>
            <a:lvl1pPr>
              <a:defRPr/>
            </a:lvl1pPr>
          </a:lstStyle>
          <a:p>
            <a:fld id="{2841327A-642F-4CD9-B743-33DCEFDA5653}" type="slidenum">
              <a:rPr lang="en-US"/>
              <a:pPr/>
              <a:t>‹#›</a:t>
            </a:fld>
            <a:endParaRPr lang="en-US"/>
          </a:p>
        </p:txBody>
      </p:sp>
    </p:spTree>
    <p:extLst>
      <p:ext uri="{BB962C8B-B14F-4D97-AF65-F5344CB8AC3E}">
        <p14:creationId xmlns:p14="http://schemas.microsoft.com/office/powerpoint/2010/main" val="2674262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00200"/>
            <a:ext cx="381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400800"/>
            <a:ext cx="1905000" cy="457200"/>
          </a:xfrm>
        </p:spPr>
        <p:txBody>
          <a:bodyPr/>
          <a:lstStyle>
            <a:lvl1pPr>
              <a:defRPr/>
            </a:lvl1pPr>
          </a:lstStyle>
          <a:p>
            <a:r>
              <a:rPr lang="en-US" smtClean="0"/>
              <a:t>503 11sp © UW CSE  • D. Notkin</a:t>
            </a:r>
            <a:endParaRPr lang="en-US"/>
          </a:p>
        </p:txBody>
      </p:sp>
      <p:sp>
        <p:nvSpPr>
          <p:cNvPr id="6" name="Footer Placeholder 5"/>
          <p:cNvSpPr>
            <a:spLocks noGrp="1"/>
          </p:cNvSpPr>
          <p:nvPr>
            <p:ph type="ftr" sz="quarter" idx="11"/>
          </p:nvPr>
        </p:nvSpPr>
        <p:spPr>
          <a:xfrm>
            <a:off x="2895600" y="6400800"/>
            <a:ext cx="3429000" cy="457200"/>
          </a:xfrm>
        </p:spPr>
        <p:txBody>
          <a:bodyPr/>
          <a:lstStyle>
            <a:lvl1pPr>
              <a:defRPr/>
            </a:lvl1pPr>
          </a:lstStyle>
          <a:p>
            <a:r>
              <a:rPr lang="en-US" smtClean="0"/>
              <a:t>David Notkin ● Spring 2009</a:t>
            </a:r>
            <a:endParaRPr lang="en-US"/>
          </a:p>
        </p:txBody>
      </p:sp>
      <p:sp>
        <p:nvSpPr>
          <p:cNvPr id="7" name="Slide Number Placeholder 6"/>
          <p:cNvSpPr>
            <a:spLocks noGrp="1"/>
          </p:cNvSpPr>
          <p:nvPr>
            <p:ph type="sldNum" sz="quarter" idx="12"/>
          </p:nvPr>
        </p:nvSpPr>
        <p:spPr>
          <a:xfrm>
            <a:off x="6553200" y="6400800"/>
            <a:ext cx="1905000" cy="457200"/>
          </a:xfrm>
        </p:spPr>
        <p:txBody>
          <a:bodyPr/>
          <a:lstStyle>
            <a:lvl1pPr>
              <a:defRPr/>
            </a:lvl1pPr>
          </a:lstStyle>
          <a:p>
            <a:fld id="{59ED0DB6-F36F-467D-8487-3686DFB04A80}" type="slidenum">
              <a:rPr lang="en-US"/>
              <a:pPr/>
              <a:t>‹#›</a:t>
            </a:fld>
            <a:endParaRPr lang="en-US"/>
          </a:p>
        </p:txBody>
      </p:sp>
    </p:spTree>
    <p:extLst>
      <p:ext uri="{BB962C8B-B14F-4D97-AF65-F5344CB8AC3E}">
        <p14:creationId xmlns:p14="http://schemas.microsoft.com/office/powerpoint/2010/main" val="2889015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503 11sp © UW CSE  • D. Notkin</a:t>
            </a:r>
            <a:endParaRPr lang="en-US"/>
          </a:p>
        </p:txBody>
      </p:sp>
      <p:sp>
        <p:nvSpPr>
          <p:cNvPr id="5" name="Footer Placeholder 4"/>
          <p:cNvSpPr>
            <a:spLocks noGrp="1"/>
          </p:cNvSpPr>
          <p:nvPr>
            <p:ph type="ftr" sz="quarter" idx="11"/>
          </p:nvPr>
        </p:nvSpPr>
        <p:spPr/>
        <p:txBody>
          <a:bodyPr/>
          <a:lstStyle/>
          <a:p>
            <a:r>
              <a:rPr lang="nl-NL" smtClean="0"/>
              <a:t>David Notkin ● Spring 2009</a:t>
            </a:r>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27B53E7-13BB-4CE7-ACCE-E032DFE7CA51}"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r>
              <a:rPr lang="en-US" smtClean="0"/>
              <a:t>503 11sp © UW CSE  • D. Notkin</a:t>
            </a:r>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27B53E7-13BB-4CE7-ACCE-E032DFE7CA51}" type="slidenum">
              <a:rPr lang="en-US" smtClean="0"/>
              <a:pPr/>
              <a:t>‹#›</a:t>
            </a:fld>
            <a:endParaRPr lang="en-US"/>
          </a:p>
        </p:txBody>
      </p:sp>
      <p:sp>
        <p:nvSpPr>
          <p:cNvPr id="14" name="Footer Placeholder 13"/>
          <p:cNvSpPr>
            <a:spLocks noGrp="1"/>
          </p:cNvSpPr>
          <p:nvPr>
            <p:ph type="ftr" sz="quarter" idx="12"/>
          </p:nvPr>
        </p:nvSpPr>
        <p:spPr/>
        <p:txBody>
          <a:bodyPr/>
          <a:lstStyle/>
          <a:p>
            <a:r>
              <a:rPr lang="nl-NL" smtClean="0"/>
              <a:t>David Notkin ● Spring 2009</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r>
              <a:rPr lang="en-US" smtClean="0"/>
              <a:t>503 11sp © UW CSE  • D. Notkin</a:t>
            </a:r>
            <a:endParaRPr lang="en-US"/>
          </a:p>
        </p:txBody>
      </p:sp>
      <p:sp>
        <p:nvSpPr>
          <p:cNvPr id="10" name="Slide Number Placeholder 9"/>
          <p:cNvSpPr>
            <a:spLocks noGrp="1"/>
          </p:cNvSpPr>
          <p:nvPr>
            <p:ph type="sldNum" sz="quarter" idx="16"/>
          </p:nvPr>
        </p:nvSpPr>
        <p:spPr/>
        <p:txBody>
          <a:bodyPr rtlCol="0"/>
          <a:lstStyle/>
          <a:p>
            <a:fld id="{B27B53E7-13BB-4CE7-ACCE-E032DFE7CA51}" type="slidenum">
              <a:rPr lang="en-US" smtClean="0"/>
              <a:pPr/>
              <a:t>‹#›</a:t>
            </a:fld>
            <a:endParaRPr lang="en-US"/>
          </a:p>
        </p:txBody>
      </p:sp>
      <p:sp>
        <p:nvSpPr>
          <p:cNvPr id="12" name="Footer Placeholder 11"/>
          <p:cNvSpPr>
            <a:spLocks noGrp="1"/>
          </p:cNvSpPr>
          <p:nvPr>
            <p:ph type="ftr" sz="quarter" idx="17"/>
          </p:nvPr>
        </p:nvSpPr>
        <p:spPr/>
        <p:txBody>
          <a:bodyPr rtlCol="0"/>
          <a:lstStyle/>
          <a:p>
            <a:r>
              <a:rPr lang="nl-NL" smtClean="0"/>
              <a:t>David Notkin ● Spring 2009</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r>
              <a:rPr lang="en-US" smtClean="0"/>
              <a:t>503 11sp © UW CSE  • D. Notkin</a:t>
            </a:r>
            <a:endParaRPr lang="en-US"/>
          </a:p>
        </p:txBody>
      </p:sp>
      <p:sp>
        <p:nvSpPr>
          <p:cNvPr id="12" name="Slide Number Placeholder 11"/>
          <p:cNvSpPr>
            <a:spLocks noGrp="1"/>
          </p:cNvSpPr>
          <p:nvPr>
            <p:ph type="sldNum" sz="quarter" idx="16"/>
          </p:nvPr>
        </p:nvSpPr>
        <p:spPr/>
        <p:txBody>
          <a:bodyPr rtlCol="0"/>
          <a:lstStyle/>
          <a:p>
            <a:fld id="{B27B53E7-13BB-4CE7-ACCE-E032DFE7CA51}" type="slidenum">
              <a:rPr lang="en-US" smtClean="0"/>
              <a:pPr/>
              <a:t>‹#›</a:t>
            </a:fld>
            <a:endParaRPr lang="en-US"/>
          </a:p>
        </p:txBody>
      </p:sp>
      <p:sp>
        <p:nvSpPr>
          <p:cNvPr id="14" name="Footer Placeholder 13"/>
          <p:cNvSpPr>
            <a:spLocks noGrp="1"/>
          </p:cNvSpPr>
          <p:nvPr>
            <p:ph type="ftr" sz="quarter" idx="17"/>
          </p:nvPr>
        </p:nvSpPr>
        <p:spPr/>
        <p:txBody>
          <a:bodyPr rtlCol="0"/>
          <a:lstStyle/>
          <a:p>
            <a:r>
              <a:rPr lang="nl-NL" smtClean="0"/>
              <a:t>David Notkin ● Spring 2009</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Footer Placeholder 3"/>
          <p:cNvSpPr>
            <a:spLocks noGrp="1"/>
          </p:cNvSpPr>
          <p:nvPr>
            <p:ph type="ftr" sz="quarter" idx="11"/>
          </p:nvPr>
        </p:nvSpPr>
        <p:spPr/>
        <p:txBody>
          <a:bodyPr/>
          <a:lstStyle/>
          <a:p>
            <a:r>
              <a:rPr lang="nl-NL" smtClean="0"/>
              <a:t>David Notkin ● Spring 2009</a:t>
            </a:r>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27B53E7-13BB-4CE7-ACCE-E032DFE7CA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503 11sp © UW CSE  • D. Notkin</a:t>
            </a:r>
            <a:endParaRPr lang="en-US"/>
          </a:p>
        </p:txBody>
      </p:sp>
      <p:sp>
        <p:nvSpPr>
          <p:cNvPr id="3" name="Footer Placeholder 2"/>
          <p:cNvSpPr>
            <a:spLocks noGrp="1"/>
          </p:cNvSpPr>
          <p:nvPr>
            <p:ph type="ftr" sz="quarter" idx="11"/>
          </p:nvPr>
        </p:nvSpPr>
        <p:spPr/>
        <p:txBody>
          <a:bodyPr/>
          <a:lstStyle/>
          <a:p>
            <a:r>
              <a:rPr lang="nl-NL" smtClean="0"/>
              <a:t>David Notkin ● Spring 2009</a:t>
            </a: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27B53E7-13BB-4CE7-ACCE-E032DFE7CA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503 11sp © UW CSE  • D. Notkin</a:t>
            </a:r>
            <a:endParaRPr lang="en-US"/>
          </a:p>
        </p:txBody>
      </p:sp>
      <p:sp>
        <p:nvSpPr>
          <p:cNvPr id="6" name="Footer Placeholder 5"/>
          <p:cNvSpPr>
            <a:spLocks noGrp="1"/>
          </p:cNvSpPr>
          <p:nvPr>
            <p:ph type="ftr" sz="quarter" idx="11"/>
          </p:nvPr>
        </p:nvSpPr>
        <p:spPr/>
        <p:txBody>
          <a:bodyPr/>
          <a:lstStyle/>
          <a:p>
            <a:r>
              <a:rPr lang="nl-NL" smtClean="0"/>
              <a:t>David Notkin ● Spring 2009</a:t>
            </a:r>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27B53E7-13BB-4CE7-ACCE-E032DFE7CA5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r>
              <a:rPr lang="en-US" smtClean="0"/>
              <a:t>503 11sp © UW CSE  • D. Notkin</a:t>
            </a:r>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27B53E7-13BB-4CE7-ACCE-E032DFE7CA51}"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r>
              <a:rPr lang="nl-NL" smtClean="0"/>
              <a:t>David Notkin ● Spring 2009</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r>
              <a:rPr lang="en-US" smtClean="0"/>
              <a:t>503 11sp © UW CSE  • D. Notkin</a:t>
            </a:r>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nl-NL" smtClean="0"/>
              <a:t>David Notkin ● Spring 2009</a:t>
            </a: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27B53E7-13BB-4CE7-ACCE-E032DFE7CA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8" r:id="rId12"/>
    <p:sldLayoutId id="2147483774" r:id="rId13"/>
    <p:sldLayoutId id="2147483775" r:id="rId14"/>
  </p:sldLayoutIdLst>
  <p:hf hdr="0" ft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idt.mdh.se/kurser/cdt413/V08/lectures/l2.pdf" TargetMode="External"/><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clabs.org/caseforxp.htm"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idt.mdh.se/kurser/cdt413/V08/lectures/l2.pdf"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3733800"/>
            <a:ext cx="6477000" cy="1828800"/>
          </a:xfrm>
        </p:spPr>
        <p:txBody>
          <a:bodyPr>
            <a:normAutofit fontScale="90000"/>
          </a:bodyPr>
          <a:lstStyle/>
          <a:p>
            <a:r>
              <a:rPr lang="en-US" dirty="0" smtClean="0"/>
              <a:t>CSE503:</a:t>
            </a:r>
            <a:br>
              <a:rPr lang="en-US" dirty="0" smtClean="0"/>
            </a:br>
            <a:r>
              <a:rPr lang="en-US" dirty="0" smtClean="0"/>
              <a:t>Software Engineering</a:t>
            </a:r>
            <a:r>
              <a:rPr lang="en-US" b="1" dirty="0" smtClean="0">
                <a:solidFill>
                  <a:srgbClr val="00B0F0"/>
                </a:solidFill>
              </a:rPr>
              <a:t> </a:t>
            </a:r>
            <a:r>
              <a:rPr lang="en-US" sz="3100" b="1" dirty="0" smtClean="0">
                <a:solidFill>
                  <a:srgbClr val="00B0F0"/>
                </a:solidFill>
              </a:rPr>
              <a:t>Design</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David Notkin</a:t>
            </a:r>
          </a:p>
          <a:p>
            <a:r>
              <a:rPr lang="en-US" dirty="0" smtClean="0"/>
              <a:t>Spring 2011</a:t>
            </a:r>
            <a:endParaRPr lang="en-US" dirty="0"/>
          </a:p>
        </p:txBody>
      </p:sp>
      <p:pic>
        <p:nvPicPr>
          <p:cNvPr id="10242" name="Picture 2" descr="http://t3.gstatic.com/images?q=tbn:ANd9GcTb30Za8Lvpj_dfmo4kS-jYDK8Lq6OTBZ-EgtJ6aj0VcCdVycPch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066800"/>
            <a:ext cx="2571750" cy="257175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Information hiding decomposition</a:t>
            </a:r>
            <a:br>
              <a:rPr lang="en-US" dirty="0" smtClean="0"/>
            </a:br>
            <a:r>
              <a:rPr lang="en-US" sz="3600" dirty="0" smtClean="0"/>
              <a:t>ADT-oriented</a:t>
            </a:r>
            <a:endParaRPr lang="en-US" sz="3600"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10</a:t>
            </a:fld>
            <a:endParaRPr lang="en-US"/>
          </a:p>
        </p:txBody>
      </p:sp>
      <p:sp>
        <p:nvSpPr>
          <p:cNvPr id="5" name="Content Placeholder 4"/>
          <p:cNvSpPr>
            <a:spLocks noGrp="1"/>
          </p:cNvSpPr>
          <p:nvPr>
            <p:ph sz="quarter" idx="1"/>
          </p:nvPr>
        </p:nvSpPr>
        <p:spPr/>
        <p:txBody>
          <a:bodyPr>
            <a:normAutofit fontScale="92500"/>
          </a:bodyPr>
          <a:lstStyle/>
          <a:p>
            <a:r>
              <a:rPr lang="en-US" dirty="0" smtClean="0"/>
              <a:t>Data representations not shared computational components</a:t>
            </a:r>
          </a:p>
          <a:p>
            <a:r>
              <a:rPr lang="en-US" dirty="0" smtClean="0"/>
              <a:t>Instead</a:t>
            </a:r>
            <a:r>
              <a:rPr lang="en-US" dirty="0"/>
              <a:t>, each module provides an interface </a:t>
            </a:r>
            <a:r>
              <a:rPr lang="en-US" dirty="0" smtClean="0"/>
              <a:t>that hides the data representation, allowing only access through the interface</a:t>
            </a:r>
          </a:p>
          <a:p>
            <a:r>
              <a:rPr lang="en-US" dirty="0" smtClean="0"/>
              <a:t>Change is easier</a:t>
            </a:r>
          </a:p>
          <a:p>
            <a:pPr lvl="1"/>
            <a:r>
              <a:rPr lang="en-US" dirty="0" smtClean="0"/>
              <a:t>Both </a:t>
            </a:r>
            <a:r>
              <a:rPr lang="en-US" dirty="0"/>
              <a:t>algorithms and data representations can be changed in </a:t>
            </a:r>
            <a:r>
              <a:rPr lang="en-US" dirty="0" smtClean="0"/>
              <a:t>individual </a:t>
            </a:r>
            <a:r>
              <a:rPr lang="en-US" dirty="0"/>
              <a:t>modules without affecting </a:t>
            </a:r>
            <a:r>
              <a:rPr lang="en-US" dirty="0" smtClean="0"/>
              <a:t>others modules</a:t>
            </a:r>
          </a:p>
          <a:p>
            <a:pPr lvl="1"/>
            <a:r>
              <a:rPr lang="en-US" dirty="0" smtClean="0"/>
              <a:t>Reuse is better </a:t>
            </a:r>
            <a:r>
              <a:rPr lang="en-US" dirty="0"/>
              <a:t>supported </a:t>
            </a:r>
            <a:r>
              <a:rPr lang="en-US" dirty="0" smtClean="0"/>
              <a:t>because </a:t>
            </a:r>
            <a:r>
              <a:rPr lang="en-US" dirty="0"/>
              <a:t>modules make fewer assumptions about the others with which they </a:t>
            </a:r>
            <a:r>
              <a:rPr lang="en-US" dirty="0" smtClean="0"/>
              <a:t>interact</a:t>
            </a:r>
            <a:endParaRPr lang="en-US" dirty="0"/>
          </a:p>
          <a:p>
            <a:endParaRPr lang="en-US" dirty="0"/>
          </a:p>
        </p:txBody>
      </p:sp>
    </p:spTree>
    <p:extLst>
      <p:ext uri="{BB962C8B-B14F-4D97-AF65-F5344CB8AC3E}">
        <p14:creationId xmlns:p14="http://schemas.microsoft.com/office/powerpoint/2010/main" val="10576791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3373" y="1528027"/>
            <a:ext cx="7159751" cy="52362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11</a:t>
            </a:fld>
            <a:endParaRPr lang="en-US"/>
          </a:p>
        </p:txBody>
      </p:sp>
      <p:sp>
        <p:nvSpPr>
          <p:cNvPr id="8" name="Rectangle 7"/>
          <p:cNvSpPr/>
          <p:nvPr/>
        </p:nvSpPr>
        <p:spPr>
          <a:xfrm>
            <a:off x="631618" y="379390"/>
            <a:ext cx="8150352" cy="369332"/>
          </a:xfrm>
          <a:prstGeom prst="rect">
            <a:avLst/>
          </a:prstGeom>
        </p:spPr>
        <p:txBody>
          <a:bodyPr wrap="square">
            <a:spAutoFit/>
          </a:bodyPr>
          <a:lstStyle/>
          <a:p>
            <a:r>
              <a:rPr lang="en-US" dirty="0">
                <a:hlinkClick r:id="rId3"/>
              </a:rPr>
              <a:t>http://www.idt.mdh.se/kurser/cdt413/V08/lectures/l2.pdf</a:t>
            </a:r>
            <a:endParaRPr lang="en-US" dirty="0"/>
          </a:p>
        </p:txBody>
      </p:sp>
    </p:spTree>
    <p:extLst>
      <p:ext uri="{BB962C8B-B14F-4D97-AF65-F5344CB8AC3E}">
        <p14:creationId xmlns:p14="http://schemas.microsoft.com/office/powerpoint/2010/main" val="42526370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900" name="Rectangle 4"/>
          <p:cNvSpPr>
            <a:spLocks noGrp="1" noChangeArrowheads="1"/>
          </p:cNvSpPr>
          <p:nvPr>
            <p:ph type="title"/>
          </p:nvPr>
        </p:nvSpPr>
        <p:spPr/>
        <p:txBody>
          <a:bodyPr>
            <a:normAutofit/>
          </a:bodyPr>
          <a:lstStyle/>
          <a:p>
            <a:r>
              <a:rPr lang="en-US" dirty="0" smtClean="0"/>
              <a:t>Anticipating change?</a:t>
            </a:r>
            <a:endParaRPr lang="en-US" dirty="0"/>
          </a:p>
        </p:txBody>
      </p:sp>
      <p:sp>
        <p:nvSpPr>
          <p:cNvPr id="720901" name="Rectangle 5"/>
          <p:cNvSpPr>
            <a:spLocks noGrp="1" noChangeArrowheads="1"/>
          </p:cNvSpPr>
          <p:nvPr>
            <p:ph type="body" idx="1"/>
          </p:nvPr>
        </p:nvSpPr>
        <p:spPr/>
        <p:txBody>
          <a:bodyPr>
            <a:normAutofit/>
          </a:bodyPr>
          <a:lstStyle/>
          <a:p>
            <a:r>
              <a:rPr lang="en-US" dirty="0" smtClean="0"/>
              <a:t>A fundamental assumption of information hiding is the ability to anticipate change</a:t>
            </a:r>
          </a:p>
          <a:p>
            <a:r>
              <a:rPr lang="en-US" dirty="0" smtClean="0"/>
              <a:t>Can we do this effectively?</a:t>
            </a:r>
          </a:p>
          <a:p>
            <a:r>
              <a:rPr lang="en-US" dirty="0" smtClean="0"/>
              <a:t>If not, is information hiding unreasonable to pursue?</a:t>
            </a:r>
          </a:p>
        </p:txBody>
      </p:sp>
      <p:sp>
        <p:nvSpPr>
          <p:cNvPr id="4" name="Date Placeholder 3"/>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A274930E-8D2D-4F67-8D60-9CB94E863103}" type="slidenum">
              <a:rPr lang="en-US" smtClean="0"/>
              <a:pPr/>
              <a:t>12</a:t>
            </a:fld>
            <a:endParaRPr lang="en-US"/>
          </a:p>
        </p:txBody>
      </p:sp>
    </p:spTree>
    <p:extLst>
      <p:ext uri="{BB962C8B-B14F-4D97-AF65-F5344CB8AC3E}">
        <p14:creationId xmlns:p14="http://schemas.microsoft.com/office/powerpoint/2010/main" val="38691813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a </a:t>
            </a:r>
            <a:r>
              <a:rPr lang="en-US" dirty="0" smtClean="0">
                <a:hlinkClick r:id="rId2"/>
              </a:rPr>
              <a:t>Case for Extreme Programming</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13</a:t>
            </a:fld>
            <a:endParaRPr lang="en-US"/>
          </a:p>
        </p:txBody>
      </p:sp>
      <p:sp>
        <p:nvSpPr>
          <p:cNvPr id="5" name="Content Placeholder 4"/>
          <p:cNvSpPr>
            <a:spLocks noGrp="1"/>
          </p:cNvSpPr>
          <p:nvPr>
            <p:ph sz="quarter" idx="1"/>
          </p:nvPr>
        </p:nvSpPr>
        <p:spPr/>
        <p:txBody>
          <a:bodyPr>
            <a:normAutofit fontScale="77500" lnSpcReduction="20000"/>
          </a:bodyPr>
          <a:lstStyle/>
          <a:p>
            <a:r>
              <a:rPr lang="en-US" dirty="0" smtClean="0"/>
              <a:t>… UC-Berkeley </a:t>
            </a:r>
            <a:r>
              <a:rPr lang="en-US" dirty="0"/>
              <a:t>political scientist Aaron </a:t>
            </a:r>
            <a:r>
              <a:rPr lang="en-US" dirty="0" err="1" smtClean="0"/>
              <a:t>Wildavsky</a:t>
            </a:r>
            <a:r>
              <a:rPr lang="en-US" dirty="0" smtClean="0"/>
              <a:t> … </a:t>
            </a:r>
            <a:r>
              <a:rPr lang="en-US" dirty="0"/>
              <a:t>lists two categories of risk management, anticipation and resilience.</a:t>
            </a:r>
            <a:br>
              <a:rPr lang="en-US" dirty="0"/>
            </a:br>
            <a:r>
              <a:rPr lang="en-US" dirty="0" smtClean="0"/>
              <a:t/>
            </a:r>
            <a:br>
              <a:rPr lang="en-US" dirty="0" smtClean="0"/>
            </a:br>
            <a:r>
              <a:rPr lang="en-US" dirty="0" smtClean="0"/>
              <a:t>“Anticipation </a:t>
            </a:r>
            <a:r>
              <a:rPr lang="en-US" dirty="0"/>
              <a:t>is a mode of control by a central mind; efforts are made to predict and prevent potential dangers before damage is done. Resilience is the capacity to cope with unanticipated dangers after they have become manifest, learning to bounce back. ... Anticipation seeks to preserve stability: the less fluctuation, the better. Resilience accommodates variability; ... The positive side of anticipation is that it encourages imagination and deep thought. And it is good at eliminating known risks. It can build confidence. But anticipation doesn't work when the world changes rapidly, and in unexpected ways. It encourages two types of error: hubristic central planning and </a:t>
            </a:r>
            <a:r>
              <a:rPr lang="en-US" dirty="0" err="1"/>
              <a:t>overcaution</a:t>
            </a:r>
            <a:r>
              <a:rPr lang="en-US" dirty="0"/>
              <a:t>. (</a:t>
            </a:r>
            <a:r>
              <a:rPr lang="en-US" dirty="0" err="1"/>
              <a:t>Postrel</a:t>
            </a:r>
            <a:r>
              <a:rPr lang="en-US" dirty="0" smtClean="0"/>
              <a:t>)”</a:t>
            </a:r>
            <a:endParaRPr lang="en-US" dirty="0"/>
          </a:p>
        </p:txBody>
      </p:sp>
    </p:spTree>
    <p:extLst>
      <p:ext uri="{BB962C8B-B14F-4D97-AF65-F5344CB8AC3E}">
        <p14:creationId xmlns:p14="http://schemas.microsoft.com/office/powerpoint/2010/main" val="34789825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4756" name="Rectangle 4"/>
          <p:cNvSpPr>
            <a:spLocks noGrp="1" noChangeArrowheads="1"/>
          </p:cNvSpPr>
          <p:nvPr>
            <p:ph type="title"/>
          </p:nvPr>
        </p:nvSpPr>
        <p:spPr/>
        <p:txBody>
          <a:bodyPr>
            <a:normAutofit fontScale="90000"/>
          </a:bodyPr>
          <a:lstStyle/>
          <a:p>
            <a:r>
              <a:rPr lang="en-US" dirty="0" smtClean="0"/>
              <a:t>Is representation change less common?</a:t>
            </a:r>
            <a:endParaRPr lang="en-US" dirty="0"/>
          </a:p>
        </p:txBody>
      </p:sp>
      <p:sp>
        <p:nvSpPr>
          <p:cNvPr id="714757" name="Rectangle 5"/>
          <p:cNvSpPr>
            <a:spLocks noGrp="1" noChangeArrowheads="1"/>
          </p:cNvSpPr>
          <p:nvPr>
            <p:ph type="body" idx="1"/>
          </p:nvPr>
        </p:nvSpPr>
        <p:spPr/>
        <p:txBody>
          <a:bodyPr/>
          <a:lstStyle/>
          <a:p>
            <a:r>
              <a:rPr lang="en-US" dirty="0" smtClean="0"/>
              <a:t>We have significantly more knowledge about data structure design than we did 25 years ago</a:t>
            </a:r>
          </a:p>
          <a:p>
            <a:r>
              <a:rPr lang="en-US" dirty="0" smtClean="0"/>
              <a:t>Memory is less often a problem than it was previously, since it’s much less expensive</a:t>
            </a:r>
          </a:p>
          <a:p>
            <a:r>
              <a:rPr lang="en-US" dirty="0" smtClean="0"/>
              <a:t>Therefore, should we think twice about anticipating that representations will change – after all, there is an opportunity cost</a:t>
            </a:r>
          </a:p>
        </p:txBody>
      </p:sp>
      <p:sp>
        <p:nvSpPr>
          <p:cNvPr id="4" name="Date Placeholder 3"/>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C385B6F3-1708-4A26-AE76-4D8C7F7CCEE0}" type="slidenum">
              <a:rPr lang="en-US" smtClean="0"/>
              <a:pPr/>
              <a:t>14</a:t>
            </a:fld>
            <a:endParaRPr lang="en-US"/>
          </a:p>
        </p:txBody>
      </p:sp>
    </p:spTree>
    <p:extLst>
      <p:ext uri="{BB962C8B-B14F-4D97-AF65-F5344CB8AC3E}">
        <p14:creationId xmlns:p14="http://schemas.microsoft.com/office/powerpoint/2010/main" val="10219779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900" name="Rectangle 4"/>
          <p:cNvSpPr>
            <a:spLocks noGrp="1" noChangeArrowheads="1"/>
          </p:cNvSpPr>
          <p:nvPr>
            <p:ph type="title"/>
          </p:nvPr>
        </p:nvSpPr>
        <p:spPr/>
        <p:txBody>
          <a:bodyPr>
            <a:normAutofit fontScale="90000"/>
          </a:bodyPr>
          <a:lstStyle/>
          <a:p>
            <a:r>
              <a:rPr lang="en-US" dirty="0" smtClean="0"/>
              <a:t>Module semantics remain unchanged</a:t>
            </a:r>
            <a:endParaRPr lang="en-US" dirty="0"/>
          </a:p>
        </p:txBody>
      </p:sp>
      <p:sp>
        <p:nvSpPr>
          <p:cNvPr id="720901" name="Rectangle 5"/>
          <p:cNvSpPr>
            <a:spLocks noGrp="1" noChangeArrowheads="1"/>
          </p:cNvSpPr>
          <p:nvPr>
            <p:ph type="body" idx="1"/>
          </p:nvPr>
        </p:nvSpPr>
        <p:spPr/>
        <p:txBody>
          <a:bodyPr>
            <a:normAutofit/>
          </a:bodyPr>
          <a:lstStyle/>
          <a:p>
            <a:r>
              <a:rPr lang="en-US" dirty="0" smtClean="0"/>
              <a:t>The semantics of the module remain unchanged when implementations are changed: the client should only care if the interface is satisfied</a:t>
            </a:r>
          </a:p>
          <a:p>
            <a:pPr lvl="1"/>
            <a:r>
              <a:rPr lang="en-US" dirty="0" smtClean="0"/>
              <a:t>But what captures the semantics of the module? The signature of the interface?  Performance?  What else?</a:t>
            </a:r>
            <a:endParaRPr lang="en-US" dirty="0"/>
          </a:p>
          <a:p>
            <a:r>
              <a:rPr lang="en-US" dirty="0" smtClean="0"/>
              <a:t>Who cares more about this issue?  The clients of the module or the </a:t>
            </a:r>
            <a:r>
              <a:rPr lang="en-US" dirty="0" err="1" smtClean="0"/>
              <a:t>implementors</a:t>
            </a:r>
            <a:r>
              <a:rPr lang="en-US" dirty="0" smtClean="0"/>
              <a:t> of the module?</a:t>
            </a:r>
          </a:p>
        </p:txBody>
      </p:sp>
      <p:sp>
        <p:nvSpPr>
          <p:cNvPr id="4" name="Date Placeholder 3"/>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A274930E-8D2D-4F67-8D60-9CB94E863103}" type="slidenum">
              <a:rPr lang="en-US" smtClean="0"/>
              <a:pPr/>
              <a:t>15</a:t>
            </a:fld>
            <a:endParaRPr lang="en-US"/>
          </a:p>
        </p:txBody>
      </p:sp>
    </p:spTree>
    <p:extLst>
      <p:ext uri="{BB962C8B-B14F-4D97-AF65-F5344CB8AC3E}">
        <p14:creationId xmlns:p14="http://schemas.microsoft.com/office/powerpoint/2010/main" val="1481154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Representation exposure</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16</a:t>
            </a:fld>
            <a:endParaRPr lang="en-US"/>
          </a:p>
        </p:txBody>
      </p:sp>
      <p:sp>
        <p:nvSpPr>
          <p:cNvPr id="5" name="Content Placeholder 4"/>
          <p:cNvSpPr>
            <a:spLocks noGrp="1"/>
          </p:cNvSpPr>
          <p:nvPr>
            <p:ph sz="quarter" idx="1"/>
          </p:nvPr>
        </p:nvSpPr>
        <p:spPr/>
        <p:txBody>
          <a:bodyPr>
            <a:normAutofit fontScale="92500"/>
          </a:bodyPr>
          <a:lstStyle/>
          <a:p>
            <a:r>
              <a:rPr lang="en-US" dirty="0" smtClean="0"/>
              <a:t>Representation exposure occurs (in ADTs specifically, but in information hiding more generally) when a module interface and implementation allow a client to learn “more than they should” about an implementation</a:t>
            </a:r>
          </a:p>
          <a:p>
            <a:r>
              <a:rPr lang="en-US" dirty="0" smtClean="0"/>
              <a:t>This can, of course, lead to both unexpected consequences and also a dependence by the client on the specific implementation</a:t>
            </a:r>
          </a:p>
          <a:p>
            <a:r>
              <a:rPr lang="en-US" dirty="0" smtClean="0"/>
              <a:t>It is generally the case that careful assessment and reasoning about the abstraction function and the representation invariant can identify exposures</a:t>
            </a:r>
            <a:endParaRPr lang="en-US" dirty="0"/>
          </a:p>
        </p:txBody>
      </p:sp>
    </p:spTree>
    <p:extLst>
      <p:ext uri="{BB962C8B-B14F-4D97-AF65-F5344CB8AC3E}">
        <p14:creationId xmlns:p14="http://schemas.microsoft.com/office/powerpoint/2010/main" val="27905575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 few guidelines</a:t>
            </a:r>
            <a:endParaRPr lang="en-US" dirty="0"/>
          </a:p>
        </p:txBody>
      </p:sp>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17</a:t>
            </a:fld>
            <a:endParaRPr lang="en-US"/>
          </a:p>
        </p:txBody>
      </p:sp>
      <p:sp>
        <p:nvSpPr>
          <p:cNvPr id="5" name="Content Placeholder 4"/>
          <p:cNvSpPr>
            <a:spLocks noGrp="1"/>
          </p:cNvSpPr>
          <p:nvPr>
            <p:ph sz="quarter" idx="1"/>
          </p:nvPr>
        </p:nvSpPr>
        <p:spPr/>
        <p:txBody>
          <a:bodyPr>
            <a:normAutofit fontScale="92500" lnSpcReduction="20000"/>
          </a:bodyPr>
          <a:lstStyle/>
          <a:p>
            <a:r>
              <a:rPr lang="en-US" dirty="0" smtClean="0"/>
              <a:t>If mutable objects are returned from a module, they can be mutated without concern for the module’s invariants</a:t>
            </a:r>
          </a:p>
          <a:p>
            <a:pPr lvl="1"/>
            <a:r>
              <a:rPr lang="en-US" dirty="0" smtClean="0"/>
              <a:t>Therefore: Often copy before returning a mutable object – they can mutate their copy without violating your invariants</a:t>
            </a:r>
          </a:p>
          <a:p>
            <a:r>
              <a:rPr lang="en-US" dirty="0" smtClean="0"/>
              <a:t>If mutable objects are passed to a module, their value might change while being used by the module, thus causing an invariant to break.</a:t>
            </a:r>
          </a:p>
          <a:p>
            <a:pPr lvl="1"/>
            <a:r>
              <a:rPr lang="en-US" dirty="0" smtClean="0"/>
              <a:t>Therefore: Often copy before using.</a:t>
            </a:r>
          </a:p>
          <a:p>
            <a:r>
              <a:rPr lang="en-US" dirty="0" smtClean="0"/>
              <a:t>If a built-in Iterator is returned, it might have a built-in remove method (e.g. iterator() in Vector, or </a:t>
            </a:r>
            <a:r>
              <a:rPr lang="en-US" dirty="0" err="1" smtClean="0"/>
              <a:t>HashSet</a:t>
            </a:r>
            <a:r>
              <a:rPr lang="en-US" dirty="0" smtClean="0"/>
              <a:t>, or </a:t>
            </a:r>
            <a:r>
              <a:rPr lang="en-US" dirty="0" err="1" smtClean="0"/>
              <a:t>HashMap</a:t>
            </a:r>
            <a:r>
              <a:rPr lang="en-US" dirty="0" smtClean="0"/>
              <a:t>, or ...)</a:t>
            </a:r>
          </a:p>
          <a:p>
            <a:pPr lvl="1"/>
            <a:r>
              <a:rPr lang="en-US" dirty="0" smtClean="0"/>
              <a:t>Therefore: Beware</a:t>
            </a:r>
          </a:p>
          <a:p>
            <a:endParaRPr lang="en-US" dirty="0"/>
          </a:p>
        </p:txBody>
      </p:sp>
    </p:spTree>
    <p:extLst>
      <p:ext uri="{BB962C8B-B14F-4D97-AF65-F5344CB8AC3E}">
        <p14:creationId xmlns:p14="http://schemas.microsoft.com/office/powerpoint/2010/main" val="40108310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900" name="Rectangle 4"/>
          <p:cNvSpPr>
            <a:spLocks noGrp="1" noChangeArrowheads="1"/>
          </p:cNvSpPr>
          <p:nvPr>
            <p:ph type="title"/>
          </p:nvPr>
        </p:nvSpPr>
        <p:spPr/>
        <p:txBody>
          <a:bodyPr/>
          <a:lstStyle/>
          <a:p>
            <a:r>
              <a:rPr lang="en-US" dirty="0" smtClean="0"/>
              <a:t>Underlying cost model</a:t>
            </a:r>
            <a:endParaRPr lang="en-US" dirty="0"/>
          </a:p>
        </p:txBody>
      </p:sp>
      <p:sp>
        <p:nvSpPr>
          <p:cNvPr id="720901" name="Rectangle 5"/>
          <p:cNvSpPr>
            <a:spLocks noGrp="1" noChangeArrowheads="1"/>
          </p:cNvSpPr>
          <p:nvPr>
            <p:ph type="body" idx="1"/>
          </p:nvPr>
        </p:nvSpPr>
        <p:spPr/>
        <p:txBody>
          <a:bodyPr>
            <a:normAutofit/>
          </a:bodyPr>
          <a:lstStyle/>
          <a:p>
            <a:r>
              <a:rPr lang="en-US" dirty="0" err="1" smtClean="0"/>
              <a:t>Parnas</a:t>
            </a:r>
            <a:r>
              <a:rPr lang="en-US" dirty="0" smtClean="0"/>
              <a:t> essentially argues that a change to a module’s implementation is constant cost</a:t>
            </a:r>
          </a:p>
          <a:p>
            <a:r>
              <a:rPr lang="en-US" dirty="0" smtClean="0"/>
              <a:t>Is this accurate?</a:t>
            </a:r>
          </a:p>
          <a:p>
            <a:r>
              <a:rPr lang="en-US" dirty="0" smtClean="0"/>
              <a:t>Do tools change the equation?</a:t>
            </a:r>
          </a:p>
          <a:p>
            <a:r>
              <a:rPr lang="en-US" dirty="0" smtClean="0"/>
              <a:t>Is there a better cost model for change?</a:t>
            </a:r>
          </a:p>
        </p:txBody>
      </p:sp>
      <p:sp>
        <p:nvSpPr>
          <p:cNvPr id="4" name="Date Placeholder 3"/>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A274930E-8D2D-4F67-8D60-9CB94E863103}" type="slidenum">
              <a:rPr lang="en-US" smtClean="0"/>
              <a:pPr/>
              <a:t>18</a:t>
            </a:fld>
            <a:endParaRPr lang="en-US"/>
          </a:p>
        </p:txBody>
      </p:sp>
    </p:spTree>
    <p:extLst>
      <p:ext uri="{BB962C8B-B14F-4D97-AF65-F5344CB8AC3E}">
        <p14:creationId xmlns:p14="http://schemas.microsoft.com/office/powerpoint/2010/main" val="39226116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BA579D26-546D-4318-A100-8EAFBD55A62C}" type="slidenum">
              <a:rPr lang="en-US"/>
              <a:pPr/>
              <a:t>19</a:t>
            </a:fld>
            <a:endParaRPr lang="en-US"/>
          </a:p>
        </p:txBody>
      </p:sp>
      <p:sp>
        <p:nvSpPr>
          <p:cNvPr id="724996" name="Rectangle 4"/>
          <p:cNvSpPr>
            <a:spLocks noGrp="1" noChangeArrowheads="1"/>
          </p:cNvSpPr>
          <p:nvPr>
            <p:ph type="title"/>
          </p:nvPr>
        </p:nvSpPr>
        <p:spPr/>
        <p:txBody>
          <a:bodyPr/>
          <a:lstStyle/>
          <a:p>
            <a:r>
              <a:rPr lang="en-US" dirty="0" smtClean="0"/>
              <a:t>Best to change implementation?</a:t>
            </a:r>
            <a:endParaRPr lang="en-US" dirty="0"/>
          </a:p>
        </p:txBody>
      </p:sp>
      <p:sp>
        <p:nvSpPr>
          <p:cNvPr id="724997" name="Rectangle 5"/>
          <p:cNvSpPr>
            <a:spLocks noGrp="1" noChangeArrowheads="1"/>
          </p:cNvSpPr>
          <p:nvPr>
            <p:ph type="body" idx="1"/>
          </p:nvPr>
        </p:nvSpPr>
        <p:spPr/>
        <p:txBody>
          <a:bodyPr/>
          <a:lstStyle/>
          <a:p>
            <a:r>
              <a:rPr lang="en-US" dirty="0" smtClean="0"/>
              <a:t>Usually, perhaps, but not always the lowest cost</a:t>
            </a:r>
            <a:br>
              <a:rPr lang="en-US" dirty="0" smtClean="0"/>
            </a:br>
            <a:endParaRPr lang="en-US" dirty="0"/>
          </a:p>
          <a:p>
            <a:r>
              <a:rPr lang="en-US" dirty="0" smtClean="0"/>
              <a:t>Changing </a:t>
            </a:r>
            <a:r>
              <a:rPr lang="en-US" dirty="0"/>
              <a:t>a local implementation may not be easy</a:t>
            </a:r>
          </a:p>
          <a:p>
            <a:r>
              <a:rPr lang="en-US" dirty="0"/>
              <a:t>Some global changes are </a:t>
            </a:r>
            <a:r>
              <a:rPr lang="en-US" dirty="0" smtClean="0"/>
              <a:t>straightforward: mechanically </a:t>
            </a:r>
            <a:r>
              <a:rPr lang="en-US" dirty="0"/>
              <a:t>or systematically</a:t>
            </a:r>
          </a:p>
          <a:p>
            <a:r>
              <a:rPr lang="en-US" dirty="0" smtClean="0"/>
              <a:t>Rob Miller’s </a:t>
            </a:r>
            <a:r>
              <a:rPr lang="en-US" dirty="0"/>
              <a:t>simultaneous text </a:t>
            </a:r>
            <a:r>
              <a:rPr lang="en-US" dirty="0" smtClean="0"/>
              <a:t>editing or </a:t>
            </a:r>
            <a:r>
              <a:rPr lang="en-US" dirty="0" err="1" smtClean="0"/>
              <a:t>Toomim</a:t>
            </a:r>
            <a:r>
              <a:rPr lang="en-US" dirty="0" smtClean="0"/>
              <a:t> et </a:t>
            </a:r>
            <a:r>
              <a:rPr lang="en-US" dirty="0" err="1" smtClean="0"/>
              <a:t>al.s</a:t>
            </a:r>
            <a:r>
              <a:rPr lang="en-US" dirty="0" smtClean="0"/>
              <a:t> work on linked editing or Nita’s on twinning</a:t>
            </a:r>
            <a:endParaRPr lang="en-US" dirty="0"/>
          </a:p>
          <a:p>
            <a:r>
              <a:rPr lang="en-US" dirty="0" smtClean="0"/>
              <a:t>Bill Griswold’s </a:t>
            </a:r>
            <a:r>
              <a:rPr lang="en-US" dirty="0"/>
              <a:t>work on information transparency</a:t>
            </a:r>
          </a:p>
        </p:txBody>
      </p:sp>
    </p:spTree>
    <p:extLst>
      <p:ext uri="{BB962C8B-B14F-4D97-AF65-F5344CB8AC3E}">
        <p14:creationId xmlns:p14="http://schemas.microsoft.com/office/powerpoint/2010/main" val="2396956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a:t>
            </a:r>
            <a:endParaRPr lang="en-US" dirty="0"/>
          </a:p>
        </p:txBody>
      </p:sp>
      <p:sp>
        <p:nvSpPr>
          <p:cNvPr id="3" name="Content Placeholder 2"/>
          <p:cNvSpPr>
            <a:spLocks noGrp="1"/>
          </p:cNvSpPr>
          <p:nvPr>
            <p:ph idx="1"/>
          </p:nvPr>
        </p:nvSpPr>
        <p:spPr/>
        <p:txBody>
          <a:bodyPr/>
          <a:lstStyle/>
          <a:p>
            <a:r>
              <a:rPr lang="en-US" dirty="0" smtClean="0"/>
              <a:t>Very brief project #1 descriptions</a:t>
            </a:r>
          </a:p>
          <a:p>
            <a:r>
              <a:rPr lang="en-US" dirty="0" smtClean="0"/>
              <a:t>Software design introduction</a:t>
            </a:r>
          </a:p>
        </p:txBody>
      </p:sp>
      <p:sp>
        <p:nvSpPr>
          <p:cNvPr id="4" name="Date Placeholder 3"/>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42505562-23C7-4A8D-8914-047449EB20DB}" type="slidenum">
              <a:rPr lang="en-US" smtClean="0"/>
              <a:pPr/>
              <a:t>2</a:t>
            </a:fld>
            <a:endParaRPr lang="en-US"/>
          </a:p>
        </p:txBody>
      </p:sp>
    </p:spTree>
    <p:extLst>
      <p:ext uri="{BB962C8B-B14F-4D97-AF65-F5344CB8AC3E}">
        <p14:creationId xmlns:p14="http://schemas.microsoft.com/office/powerpoint/2010/main" val="30075346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8" name="Rectangle 4"/>
          <p:cNvSpPr>
            <a:spLocks noGrp="1" noChangeArrowheads="1"/>
          </p:cNvSpPr>
          <p:nvPr>
            <p:ph type="title"/>
          </p:nvPr>
        </p:nvSpPr>
        <p:spPr/>
        <p:txBody>
          <a:bodyPr/>
          <a:lstStyle/>
          <a:p>
            <a:r>
              <a:rPr lang="en-US" smtClean="0"/>
              <a:t>Information hiding reprise</a:t>
            </a:r>
            <a:endParaRPr lang="en-US"/>
          </a:p>
        </p:txBody>
      </p:sp>
      <p:sp>
        <p:nvSpPr>
          <p:cNvPr id="733189" name="Rectangle 5"/>
          <p:cNvSpPr>
            <a:spLocks noGrp="1" noChangeArrowheads="1"/>
          </p:cNvSpPr>
          <p:nvPr>
            <p:ph type="body" idx="1"/>
          </p:nvPr>
        </p:nvSpPr>
        <p:spPr/>
        <p:txBody>
          <a:bodyPr/>
          <a:lstStyle/>
          <a:p>
            <a:r>
              <a:rPr lang="en-US" dirty="0" smtClean="0"/>
              <a:t>It’s probably the most important design technique we know</a:t>
            </a:r>
          </a:p>
          <a:p>
            <a:r>
              <a:rPr lang="en-US" dirty="0" smtClean="0"/>
              <a:t>And it’s broadly useful</a:t>
            </a:r>
          </a:p>
          <a:p>
            <a:r>
              <a:rPr lang="en-US" dirty="0" smtClean="0"/>
              <a:t>It raised consciousness about change</a:t>
            </a:r>
          </a:p>
          <a:p>
            <a:r>
              <a:rPr lang="en-US" dirty="0" smtClean="0"/>
              <a:t>But one needs to evaluate the premises in specific situations to determine the actual benefits (well, the actual potential benefits)</a:t>
            </a:r>
            <a:endParaRPr lang="en-US" dirty="0"/>
          </a:p>
        </p:txBody>
      </p:sp>
      <p:sp>
        <p:nvSpPr>
          <p:cNvPr id="4" name="Date Placeholder 3"/>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4A01BF90-45B8-435A-84FF-EFF141286CA3}" type="slidenum">
              <a:rPr lang="en-US" smtClean="0"/>
              <a:pPr/>
              <a:t>20</a:t>
            </a:fld>
            <a:endParaRPr lang="en-US"/>
          </a:p>
        </p:txBody>
      </p:sp>
    </p:spTree>
    <p:extLst>
      <p:ext uri="{BB962C8B-B14F-4D97-AF65-F5344CB8AC3E}">
        <p14:creationId xmlns:p14="http://schemas.microsoft.com/office/powerpoint/2010/main" val="38026667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9442F67F-70D3-447B-8B3B-4BCAE538AB1B}" type="slidenum">
              <a:rPr lang="en-US"/>
              <a:pPr/>
              <a:t>21</a:t>
            </a:fld>
            <a:endParaRPr lang="en-US"/>
          </a:p>
        </p:txBody>
      </p:sp>
      <p:sp>
        <p:nvSpPr>
          <p:cNvPr id="735236" name="Rectangle 4"/>
          <p:cNvSpPr>
            <a:spLocks noGrp="1" noChangeArrowheads="1"/>
          </p:cNvSpPr>
          <p:nvPr>
            <p:ph type="title"/>
          </p:nvPr>
        </p:nvSpPr>
        <p:spPr/>
        <p:txBody>
          <a:bodyPr/>
          <a:lstStyle/>
          <a:p>
            <a:r>
              <a:rPr lang="en-US" dirty="0" smtClean="0"/>
              <a:t>Aside: Information </a:t>
            </a:r>
            <a:r>
              <a:rPr lang="en-US" dirty="0"/>
              <a:t>Hiding and OO</a:t>
            </a:r>
          </a:p>
        </p:txBody>
      </p:sp>
      <p:sp>
        <p:nvSpPr>
          <p:cNvPr id="735237" name="Rectangle 5"/>
          <p:cNvSpPr>
            <a:spLocks noGrp="1" noChangeArrowheads="1"/>
          </p:cNvSpPr>
          <p:nvPr>
            <p:ph type="body" idx="1"/>
          </p:nvPr>
        </p:nvSpPr>
        <p:spPr/>
        <p:txBody>
          <a:bodyPr/>
          <a:lstStyle/>
          <a:p>
            <a:r>
              <a:rPr lang="en-US"/>
              <a:t>Are these the same? Not really</a:t>
            </a:r>
          </a:p>
          <a:p>
            <a:pPr lvl="1"/>
            <a:r>
              <a:rPr lang="en-US"/>
              <a:t>OO classes are chosen based on the domain of the problem (in most OO analysis approaches)</a:t>
            </a:r>
          </a:p>
          <a:p>
            <a:pPr lvl="1"/>
            <a:r>
              <a:rPr lang="en-US"/>
              <a:t>Not necessarily based on change</a:t>
            </a:r>
          </a:p>
          <a:p>
            <a:r>
              <a:rPr lang="en-US"/>
              <a:t>But they are obviously related (separating interface from implementation, e.g.)</a:t>
            </a:r>
          </a:p>
          <a:p>
            <a:r>
              <a:rPr lang="en-US"/>
              <a:t>What is the relationship between sub- and super-classes?</a:t>
            </a:r>
          </a:p>
        </p:txBody>
      </p:sp>
    </p:spTree>
    <p:extLst>
      <p:ext uri="{BB962C8B-B14F-4D97-AF65-F5344CB8AC3E}">
        <p14:creationId xmlns:p14="http://schemas.microsoft.com/office/powerpoint/2010/main" val="34493407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Dependence on implementation</a:t>
            </a:r>
            <a:endParaRPr lang="en-US" dirty="0"/>
          </a:p>
        </p:txBody>
      </p:sp>
      <p:sp>
        <p:nvSpPr>
          <p:cNvPr id="3" name="Content Placeholder 2"/>
          <p:cNvSpPr>
            <a:spLocks noGrp="1"/>
          </p:cNvSpPr>
          <p:nvPr>
            <p:ph idx="1"/>
          </p:nvPr>
        </p:nvSpPr>
        <p:spPr/>
        <p:txBody>
          <a:bodyPr/>
          <a:lstStyle/>
          <a:p>
            <a:r>
              <a:rPr lang="en-US" dirty="0" err="1" smtClean="0"/>
              <a:t>Gregor</a:t>
            </a:r>
            <a:r>
              <a:rPr lang="en-US" dirty="0" smtClean="0"/>
              <a:t> </a:t>
            </a:r>
            <a:r>
              <a:rPr lang="en-US" dirty="0" err="1" smtClean="0"/>
              <a:t>Kiczales</a:t>
            </a:r>
            <a:r>
              <a:rPr lang="en-US" dirty="0" smtClean="0"/>
              <a:t> et al.: clients indeed depend on some aspects of the underlying implementations in a broad variety of domains and situations</a:t>
            </a:r>
          </a:p>
          <a:p>
            <a:r>
              <a:rPr lang="en-US" dirty="0" smtClean="0"/>
              <a:t>What happens when the implementation strategy for a module depends on how it will be used?</a:t>
            </a:r>
          </a:p>
          <a:p>
            <a:r>
              <a:rPr lang="en-US" dirty="0" smtClean="0"/>
              <a:t>Aren’t we supposed to separate policy from mechanism?</a:t>
            </a:r>
          </a:p>
          <a:p>
            <a:r>
              <a:rPr lang="en-US" dirty="0" smtClean="0"/>
              <a:t>Example: spreadsheet via many small windows?</a:t>
            </a:r>
            <a:br>
              <a:rPr lang="en-US" dirty="0" smtClean="0"/>
            </a:br>
            <a:endParaRPr lang="en-US" dirty="0" smtClean="0"/>
          </a:p>
        </p:txBody>
      </p:sp>
      <p:sp>
        <p:nvSpPr>
          <p:cNvPr id="4" name="Date Placeholder 3"/>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42505562-23C7-4A8D-8914-047449EB20DB}" type="slidenum">
              <a:rPr lang="en-US" smtClean="0"/>
              <a:pPr/>
              <a:t>22</a:t>
            </a:fld>
            <a:endParaRPr lang="en-US"/>
          </a:p>
        </p:txBody>
      </p:sp>
      <p:pic>
        <p:nvPicPr>
          <p:cNvPr id="7" name="Picture 2"/>
          <p:cNvPicPr>
            <a:picLocks noChangeAspect="1" noChangeArrowheads="1"/>
          </p:cNvPicPr>
          <p:nvPr/>
        </p:nvPicPr>
        <p:blipFill>
          <a:blip r:embed="rId3"/>
          <a:srcRect/>
          <a:stretch>
            <a:fillRect/>
          </a:stretch>
        </p:blipFill>
        <p:spPr bwMode="auto">
          <a:xfrm>
            <a:off x="1981199" y="5457825"/>
            <a:ext cx="4467225" cy="1171575"/>
          </a:xfrm>
          <a:prstGeom prst="rect">
            <a:avLst/>
          </a:prstGeom>
          <a:noFill/>
          <a:ln w="9525">
            <a:noFill/>
            <a:miter lim="800000"/>
            <a:headEnd/>
            <a:tailEnd/>
          </a:ln>
          <a:effectLst/>
        </p:spPr>
      </p:pic>
    </p:spTree>
    <p:extLst>
      <p:ext uri="{BB962C8B-B14F-4D97-AF65-F5344CB8AC3E}">
        <p14:creationId xmlns:p14="http://schemas.microsoft.com/office/powerpoint/2010/main" val="5264726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Poor performance often leads to…</a:t>
            </a:r>
            <a:endParaRPr lang="en-US" dirty="0"/>
          </a:p>
        </p:txBody>
      </p:sp>
      <p:sp>
        <p:nvSpPr>
          <p:cNvPr id="3" name="Content Placeholder 2"/>
          <p:cNvSpPr>
            <a:spLocks noGrp="1"/>
          </p:cNvSpPr>
          <p:nvPr>
            <p:ph sz="half" idx="2"/>
          </p:nvPr>
        </p:nvSpPr>
        <p:spPr/>
        <p:txBody>
          <a:bodyPr/>
          <a:lstStyle/>
          <a:p>
            <a:endParaRPr lang="en-US" dirty="0" smtClean="0"/>
          </a:p>
        </p:txBody>
      </p:sp>
      <p:sp>
        <p:nvSpPr>
          <p:cNvPr id="26" name="Content Placeholder 25"/>
          <p:cNvSpPr>
            <a:spLocks noGrp="1"/>
          </p:cNvSpPr>
          <p:nvPr>
            <p:ph sz="quarter" idx="4"/>
          </p:nvPr>
        </p:nvSpPr>
        <p:spPr/>
        <p:txBody>
          <a:bodyPr/>
          <a:lstStyle/>
          <a:p>
            <a:endParaRPr lang="en-US"/>
          </a:p>
        </p:txBody>
      </p:sp>
      <p:sp>
        <p:nvSpPr>
          <p:cNvPr id="6" name="Slide Number Placeholder 5"/>
          <p:cNvSpPr>
            <a:spLocks noGrp="1"/>
          </p:cNvSpPr>
          <p:nvPr>
            <p:ph type="sldNum" sz="quarter" idx="4294967295"/>
          </p:nvPr>
        </p:nvSpPr>
        <p:spPr>
          <a:xfrm>
            <a:off x="6553200" y="6400800"/>
            <a:ext cx="1905000" cy="457200"/>
          </a:xfrm>
          <a:prstGeom prst="rect">
            <a:avLst/>
          </a:prstGeom>
        </p:spPr>
        <p:txBody>
          <a:bodyPr/>
          <a:lstStyle/>
          <a:p>
            <a:fld id="{42505562-23C7-4A8D-8914-047449EB20DB}" type="slidenum">
              <a:rPr lang="en-US" smtClean="0"/>
              <a:pPr/>
              <a:t>23</a:t>
            </a:fld>
            <a:endParaRPr lang="en-US" dirty="0"/>
          </a:p>
        </p:txBody>
      </p:sp>
      <p:pic>
        <p:nvPicPr>
          <p:cNvPr id="1027" name="Picture 3"/>
          <p:cNvPicPr>
            <a:picLocks noChangeAspect="1" noChangeArrowheads="1"/>
          </p:cNvPicPr>
          <p:nvPr/>
        </p:nvPicPr>
        <p:blipFill>
          <a:blip r:embed="rId3"/>
          <a:srcRect/>
          <a:stretch>
            <a:fillRect/>
          </a:stretch>
        </p:blipFill>
        <p:spPr bwMode="auto">
          <a:xfrm>
            <a:off x="609600" y="2286000"/>
            <a:ext cx="3048000" cy="1209675"/>
          </a:xfrm>
          <a:prstGeom prst="rect">
            <a:avLst/>
          </a:prstGeom>
          <a:noFill/>
          <a:ln w="9525">
            <a:noFill/>
            <a:miter lim="800000"/>
            <a:headEnd/>
            <a:tailEnd/>
          </a:ln>
          <a:effectLst/>
        </p:spPr>
      </p:pic>
      <p:pic>
        <p:nvPicPr>
          <p:cNvPr id="27" name="Picture 3"/>
          <p:cNvPicPr>
            <a:picLocks noChangeAspect="1" noChangeArrowheads="1"/>
          </p:cNvPicPr>
          <p:nvPr/>
        </p:nvPicPr>
        <p:blipFill>
          <a:blip r:embed="rId3"/>
          <a:srcRect/>
          <a:stretch>
            <a:fillRect/>
          </a:stretch>
        </p:blipFill>
        <p:spPr bwMode="auto">
          <a:xfrm>
            <a:off x="4953000" y="2286000"/>
            <a:ext cx="3048000" cy="1209675"/>
          </a:xfrm>
          <a:prstGeom prst="rect">
            <a:avLst/>
          </a:prstGeom>
          <a:noFill/>
          <a:ln w="9525">
            <a:noFill/>
            <a:miter lim="800000"/>
            <a:headEnd/>
            <a:tailEnd/>
          </a:ln>
          <a:effectLst/>
        </p:spPr>
      </p:pic>
      <p:sp>
        <p:nvSpPr>
          <p:cNvPr id="28" name="Rectangle 27"/>
          <p:cNvSpPr/>
          <p:nvPr/>
        </p:nvSpPr>
        <p:spPr bwMode="auto">
          <a:xfrm>
            <a:off x="2438400" y="2057400"/>
            <a:ext cx="1447800" cy="2133600"/>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2575" marR="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29" name="Rectangle 28"/>
          <p:cNvSpPr/>
          <p:nvPr/>
        </p:nvSpPr>
        <p:spPr bwMode="auto">
          <a:xfrm>
            <a:off x="2286000" y="1981200"/>
            <a:ext cx="1524000" cy="1905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2575" marR="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30" name="Rectangle 29"/>
          <p:cNvSpPr/>
          <p:nvPr/>
        </p:nvSpPr>
        <p:spPr bwMode="auto">
          <a:xfrm>
            <a:off x="4648200" y="2133600"/>
            <a:ext cx="1524000" cy="19050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2575" marR="0" indent="0" algn="ctr"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
        <p:nvSpPr>
          <p:cNvPr id="16" name="Text Placeholder 15"/>
          <p:cNvSpPr>
            <a:spLocks noGrp="1"/>
          </p:cNvSpPr>
          <p:nvPr>
            <p:ph type="body" idx="1"/>
          </p:nvPr>
        </p:nvSpPr>
        <p:spPr/>
        <p:txBody>
          <a:bodyPr/>
          <a:lstStyle/>
          <a:p>
            <a:r>
              <a:rPr lang="en-US" dirty="0" smtClean="0"/>
              <a:t>“hematomas of duplication”</a:t>
            </a:r>
            <a:endParaRPr lang="en-US" dirty="0"/>
          </a:p>
        </p:txBody>
      </p:sp>
      <p:sp>
        <p:nvSpPr>
          <p:cNvPr id="17" name="Text Placeholder 16"/>
          <p:cNvSpPr>
            <a:spLocks noGrp="1"/>
          </p:cNvSpPr>
          <p:nvPr>
            <p:ph type="body" sz="quarter" idx="3"/>
          </p:nvPr>
        </p:nvSpPr>
        <p:spPr/>
        <p:txBody>
          <a:bodyPr/>
          <a:lstStyle/>
          <a:p>
            <a:r>
              <a:rPr lang="en-US" smtClean="0"/>
              <a:t>“coding between the lines”</a:t>
            </a:r>
            <a:endParaRPr lang="en-US" dirty="0" smtClean="0"/>
          </a:p>
        </p:txBody>
      </p:sp>
    </p:spTree>
    <p:extLst>
      <p:ext uri="{BB962C8B-B14F-4D97-AF65-F5344CB8AC3E}">
        <p14:creationId xmlns:p14="http://schemas.microsoft.com/office/powerpoint/2010/main" val="13575705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Open implementation</a:t>
            </a:r>
            <a:endParaRPr lang="en-US" dirty="0"/>
          </a:p>
        </p:txBody>
      </p:sp>
      <p:sp>
        <p:nvSpPr>
          <p:cNvPr id="3" name="Content Placeholder 2"/>
          <p:cNvSpPr>
            <a:spLocks noGrp="1"/>
          </p:cNvSpPr>
          <p:nvPr>
            <p:ph idx="1"/>
          </p:nvPr>
        </p:nvSpPr>
        <p:spPr/>
        <p:txBody>
          <a:bodyPr/>
          <a:lstStyle/>
          <a:p>
            <a:r>
              <a:rPr lang="en-US" sz="2000" dirty="0" smtClean="0"/>
              <a:t>Decompose into base interface (the “real” operations) and the meta interface (the operations that let the client control aspects of the implementation)</a:t>
            </a:r>
          </a:p>
          <a:p>
            <a:r>
              <a:rPr lang="en-US" sz="2000" dirty="0" smtClean="0"/>
              <a:t>Arose from work in (roughly) reflection in the Meta-Object protocol (MOP) and led to the development of aspect-oriented programming (which we will look at next week, from a modularization point of view)</a:t>
            </a:r>
          </a:p>
        </p:txBody>
      </p:sp>
      <p:sp>
        <p:nvSpPr>
          <p:cNvPr id="5" name="Date Placeholder 4"/>
          <p:cNvSpPr>
            <a:spLocks noGrp="1"/>
          </p:cNvSpPr>
          <p:nvPr>
            <p:ph type="dt" sz="half" idx="10"/>
          </p:nvPr>
        </p:nvSpPr>
        <p:spPr/>
        <p:txBody>
          <a:bodyPr/>
          <a:lstStyle/>
          <a:p>
            <a:r>
              <a:rPr lang="en-US" smtClean="0"/>
              <a:t>503 11sp © UW CSE  • D. Notkin</a:t>
            </a:r>
            <a:endParaRPr lang="en-US"/>
          </a:p>
        </p:txBody>
      </p:sp>
      <p:sp>
        <p:nvSpPr>
          <p:cNvPr id="7" name="Slide Number Placeholder 6"/>
          <p:cNvSpPr>
            <a:spLocks noGrp="1"/>
          </p:cNvSpPr>
          <p:nvPr>
            <p:ph type="sldNum" sz="quarter" idx="12"/>
          </p:nvPr>
        </p:nvSpPr>
        <p:spPr/>
        <p:txBody>
          <a:bodyPr>
            <a:normAutofit fontScale="85000" lnSpcReduction="20000"/>
          </a:bodyPr>
          <a:lstStyle/>
          <a:p>
            <a:fld id="{492262E2-139E-4855-8399-6385C5FFB55F}" type="slidenum">
              <a:rPr lang="en-US" smtClean="0"/>
              <a:pPr/>
              <a:t>24</a:t>
            </a:fld>
            <a:endParaRPr lang="en-US"/>
          </a:p>
        </p:txBody>
      </p:sp>
      <p:pic>
        <p:nvPicPr>
          <p:cNvPr id="2050" name="Picture 2"/>
          <p:cNvPicPr>
            <a:picLocks noChangeAspect="1" noChangeArrowheads="1"/>
          </p:cNvPicPr>
          <p:nvPr/>
        </p:nvPicPr>
        <p:blipFill>
          <a:blip r:embed="rId3"/>
          <a:srcRect/>
          <a:stretch>
            <a:fillRect/>
          </a:stretch>
        </p:blipFill>
        <p:spPr bwMode="auto">
          <a:xfrm>
            <a:off x="2362200" y="3886200"/>
            <a:ext cx="4038600" cy="1933231"/>
          </a:xfrm>
          <a:prstGeom prst="rect">
            <a:avLst/>
          </a:prstGeom>
          <a:noFill/>
          <a:ln w="9525">
            <a:noFill/>
            <a:miter lim="800000"/>
            <a:headEnd/>
            <a:tailEnd/>
          </a:ln>
          <a:effectLst/>
        </p:spPr>
      </p:pic>
    </p:spTree>
    <p:extLst>
      <p:ext uri="{BB962C8B-B14F-4D97-AF65-F5344CB8AC3E}">
        <p14:creationId xmlns:p14="http://schemas.microsoft.com/office/powerpoint/2010/main" val="19038856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Meta interface examples</a:t>
            </a:r>
            <a:endParaRPr lang="en-US" dirty="0"/>
          </a:p>
        </p:txBody>
      </p:sp>
      <p:sp>
        <p:nvSpPr>
          <p:cNvPr id="3" name="Content Placeholder 2"/>
          <p:cNvSpPr>
            <a:spLocks noGrp="1"/>
          </p:cNvSpPr>
          <p:nvPr>
            <p:ph idx="1"/>
          </p:nvPr>
        </p:nvSpPr>
        <p:spPr/>
        <p:txBody>
          <a:bodyPr>
            <a:normAutofit lnSpcReduction="10000"/>
          </a:bodyPr>
          <a:lstStyle/>
          <a:p>
            <a:r>
              <a:rPr lang="en-US" dirty="0" smtClean="0"/>
              <a:t>C’s </a:t>
            </a:r>
            <a:r>
              <a:rPr lang="en-US" b="1" dirty="0" smtClean="0">
                <a:latin typeface="Courier New" pitchFamily="49" charset="0"/>
                <a:cs typeface="Courier New" pitchFamily="49" charset="0"/>
              </a:rPr>
              <a:t>register</a:t>
            </a:r>
            <a:r>
              <a:rPr lang="en-US" dirty="0" smtClean="0"/>
              <a:t> storage class</a:t>
            </a:r>
          </a:p>
          <a:p>
            <a:pPr lvl="1"/>
            <a:r>
              <a:rPr lang="en-US" dirty="0" smtClean="0"/>
              <a:t>“A declaration of an identifier for an object with storage-class </a:t>
            </a:r>
            <a:r>
              <a:rPr lang="en-US" dirty="0" err="1" smtClean="0"/>
              <a:t>specifier</a:t>
            </a:r>
            <a:r>
              <a:rPr lang="en-US" dirty="0" smtClean="0"/>
              <a:t> </a:t>
            </a:r>
            <a:r>
              <a:rPr lang="en-US" b="1" dirty="0" smtClean="0">
                <a:latin typeface="Courier New" pitchFamily="49" charset="0"/>
                <a:ea typeface="+mn-ea"/>
                <a:cs typeface="Courier New" pitchFamily="49" charset="0"/>
              </a:rPr>
              <a:t>register</a:t>
            </a:r>
            <a:r>
              <a:rPr lang="en-US" dirty="0" smtClean="0"/>
              <a:t> suggests that access to the object be as fast as possible.”</a:t>
            </a:r>
          </a:p>
          <a:p>
            <a:r>
              <a:rPr lang="en-US" dirty="0" smtClean="0"/>
              <a:t>Unix </a:t>
            </a:r>
            <a:r>
              <a:rPr lang="en-US" b="1" dirty="0" smtClean="0">
                <a:latin typeface="Courier New" pitchFamily="49" charset="0"/>
                <a:cs typeface="Courier New" pitchFamily="49" charset="0"/>
              </a:rPr>
              <a:t>nice</a:t>
            </a:r>
          </a:p>
          <a:p>
            <a:r>
              <a:rPr lang="en-US" dirty="0" smtClean="0"/>
              <a:t>High-Performance Fortran</a:t>
            </a:r>
          </a:p>
          <a:p>
            <a:pPr lvl="1"/>
            <a:r>
              <a:rPr lang="en-US" b="1" dirty="0" smtClean="0">
                <a:latin typeface="Courier New" pitchFamily="49" charset="0"/>
                <a:ea typeface="+mn-ea"/>
                <a:cs typeface="Courier New" pitchFamily="49" charset="0"/>
              </a:rPr>
              <a:t>      REAL A(1000,1000),B(998,998)</a:t>
            </a:r>
            <a:br>
              <a:rPr lang="en-US" b="1" dirty="0" smtClean="0">
                <a:latin typeface="Courier New" pitchFamily="49" charset="0"/>
                <a:ea typeface="+mn-ea"/>
                <a:cs typeface="Courier New" pitchFamily="49" charset="0"/>
              </a:rPr>
            </a:br>
            <a:r>
              <a:rPr lang="en-US" b="1" dirty="0" smtClean="0">
                <a:latin typeface="Courier New" pitchFamily="49" charset="0"/>
                <a:ea typeface="+mn-ea"/>
                <a:cs typeface="Courier New" pitchFamily="49" charset="0"/>
              </a:rPr>
              <a:t>!HPF$ ALIGN B(I,J) WITH A(I+1,J+1) !HPF$ DISTRIBUTE A(*,BLOCK)</a:t>
            </a:r>
          </a:p>
          <a:p>
            <a:r>
              <a:rPr lang="en-US" dirty="0" smtClean="0"/>
              <a:t>…many </a:t>
            </a:r>
            <a:r>
              <a:rPr lang="en-US" dirty="0" err="1" smtClean="0"/>
              <a:t>many</a:t>
            </a:r>
            <a:r>
              <a:rPr lang="en-US" dirty="0" smtClean="0"/>
              <a:t> more! Quick examples from you?</a:t>
            </a:r>
          </a:p>
        </p:txBody>
      </p:sp>
      <p:sp>
        <p:nvSpPr>
          <p:cNvPr id="4" name="Date Placeholder 3"/>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42505562-23C7-4A8D-8914-047449EB20DB}" type="slidenum">
              <a:rPr lang="en-US" smtClean="0"/>
              <a:pPr/>
              <a:t>25</a:t>
            </a:fld>
            <a:endParaRPr lang="en-US"/>
          </a:p>
        </p:txBody>
      </p:sp>
    </p:spTree>
    <p:extLst>
      <p:ext uri="{BB962C8B-B14F-4D97-AF65-F5344CB8AC3E}">
        <p14:creationId xmlns:p14="http://schemas.microsoft.com/office/powerpoint/2010/main" val="5916366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21B3C9B8-E322-4954-9C5C-167F0E473D43}" type="slidenum">
              <a:rPr lang="en-US"/>
              <a:pPr/>
              <a:t>26</a:t>
            </a:fld>
            <a:endParaRPr lang="en-US"/>
          </a:p>
        </p:txBody>
      </p:sp>
      <p:sp>
        <p:nvSpPr>
          <p:cNvPr id="737284" name="Rectangle 4"/>
          <p:cNvSpPr>
            <a:spLocks noGrp="1" noChangeArrowheads="1"/>
          </p:cNvSpPr>
          <p:nvPr>
            <p:ph type="title"/>
          </p:nvPr>
        </p:nvSpPr>
        <p:spPr/>
        <p:txBody>
          <a:bodyPr/>
          <a:lstStyle/>
          <a:p>
            <a:r>
              <a:rPr lang="en-US"/>
              <a:t>Layering [Parnas 79]</a:t>
            </a:r>
          </a:p>
        </p:txBody>
      </p:sp>
      <p:sp>
        <p:nvSpPr>
          <p:cNvPr id="737285" name="Rectangle 5"/>
          <p:cNvSpPr>
            <a:spLocks noGrp="1" noChangeArrowheads="1"/>
          </p:cNvSpPr>
          <p:nvPr>
            <p:ph type="body" idx="1"/>
          </p:nvPr>
        </p:nvSpPr>
        <p:spPr/>
        <p:txBody>
          <a:bodyPr/>
          <a:lstStyle/>
          <a:p>
            <a:r>
              <a:rPr lang="en-US" dirty="0"/>
              <a:t>A focus on information hiding modules isn’t enough</a:t>
            </a:r>
          </a:p>
          <a:p>
            <a:r>
              <a:rPr lang="en-US" dirty="0"/>
              <a:t>One may also consider abstract machines</a:t>
            </a:r>
          </a:p>
          <a:p>
            <a:pPr lvl="1"/>
            <a:r>
              <a:rPr lang="en-US" dirty="0"/>
              <a:t>In support of program </a:t>
            </a:r>
            <a:r>
              <a:rPr lang="en-US" dirty="0" smtClean="0"/>
              <a:t>families, which are systems that</a:t>
            </a:r>
            <a:r>
              <a:rPr lang="en-US" dirty="0"/>
              <a:t> </a:t>
            </a:r>
            <a:r>
              <a:rPr lang="en-US" dirty="0" smtClean="0"/>
              <a:t>have </a:t>
            </a:r>
            <a:r>
              <a:rPr lang="en-US" dirty="0"/>
              <a:t>“so much in common that it pays to study their common aspects before looking at the aspects that differentiate them”</a:t>
            </a:r>
          </a:p>
          <a:p>
            <a:r>
              <a:rPr lang="en-US" dirty="0"/>
              <a:t>Still </a:t>
            </a:r>
            <a:r>
              <a:rPr lang="en-US" dirty="0" smtClean="0"/>
              <a:t>a focus </a:t>
            </a:r>
            <a:r>
              <a:rPr lang="en-US" dirty="0"/>
              <a:t>on anticipated change</a:t>
            </a:r>
          </a:p>
        </p:txBody>
      </p:sp>
    </p:spTree>
    <p:extLst>
      <p:ext uri="{BB962C8B-B14F-4D97-AF65-F5344CB8AC3E}">
        <p14:creationId xmlns:p14="http://schemas.microsoft.com/office/powerpoint/2010/main" val="24327995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02392B6D-6F90-4FA0-84D0-1E109497CAAE}" type="slidenum">
              <a:rPr lang="en-US" smtClean="0"/>
              <a:pPr/>
              <a:t>27</a:t>
            </a:fld>
            <a:endParaRPr lang="en-US"/>
          </a:p>
        </p:txBody>
      </p:sp>
      <p:sp>
        <p:nvSpPr>
          <p:cNvPr id="739330" name="Rectangle 2"/>
          <p:cNvSpPr>
            <a:spLocks noGrp="1" noChangeArrowheads="1"/>
          </p:cNvSpPr>
          <p:nvPr>
            <p:ph type="title"/>
          </p:nvPr>
        </p:nvSpPr>
        <p:spPr/>
        <p:txBody>
          <a:bodyPr/>
          <a:lstStyle/>
          <a:p>
            <a:r>
              <a:rPr lang="en-US" smtClean="0"/>
              <a:t>The </a:t>
            </a:r>
            <a:r>
              <a:rPr lang="en-US" b="1" smtClean="0">
                <a:latin typeface="Courier New" pitchFamily="49" charset="0"/>
              </a:rPr>
              <a:t>uses</a:t>
            </a:r>
            <a:r>
              <a:rPr lang="en-US" smtClean="0"/>
              <a:t> relation</a:t>
            </a:r>
            <a:endParaRPr lang="en-US"/>
          </a:p>
        </p:txBody>
      </p:sp>
      <p:sp>
        <p:nvSpPr>
          <p:cNvPr id="739331" name="Rectangle 3"/>
          <p:cNvSpPr>
            <a:spLocks noGrp="1" noChangeArrowheads="1"/>
          </p:cNvSpPr>
          <p:nvPr>
            <p:ph type="body" idx="1"/>
          </p:nvPr>
        </p:nvSpPr>
        <p:spPr/>
        <p:txBody>
          <a:bodyPr/>
          <a:lstStyle/>
          <a:p>
            <a:pPr>
              <a:lnSpc>
                <a:spcPct val="90000"/>
              </a:lnSpc>
            </a:pPr>
            <a:r>
              <a:rPr lang="en-US" dirty="0" smtClean="0"/>
              <a:t>A program </a:t>
            </a:r>
            <a:r>
              <a:rPr lang="en-US" b="1" dirty="0" smtClean="0">
                <a:latin typeface="Courier New" pitchFamily="49" charset="0"/>
              </a:rPr>
              <a:t>A</a:t>
            </a:r>
            <a:r>
              <a:rPr lang="en-US" dirty="0" smtClean="0"/>
              <a:t> uses a program </a:t>
            </a:r>
            <a:r>
              <a:rPr lang="en-US" b="1" dirty="0" smtClean="0">
                <a:latin typeface="Courier New" pitchFamily="49" charset="0"/>
              </a:rPr>
              <a:t>B</a:t>
            </a:r>
            <a:r>
              <a:rPr lang="en-US" dirty="0" smtClean="0"/>
              <a:t> if the correctness of </a:t>
            </a:r>
            <a:r>
              <a:rPr lang="en-US" b="1" dirty="0" smtClean="0">
                <a:latin typeface="Courier New" pitchFamily="49" charset="0"/>
              </a:rPr>
              <a:t>A</a:t>
            </a:r>
            <a:r>
              <a:rPr lang="en-US" dirty="0" smtClean="0"/>
              <a:t> depends on the presence of a correct version of </a:t>
            </a:r>
            <a:r>
              <a:rPr lang="en-US" b="1" dirty="0" smtClean="0">
                <a:latin typeface="Courier New" pitchFamily="49" charset="0"/>
              </a:rPr>
              <a:t>B</a:t>
            </a:r>
          </a:p>
          <a:p>
            <a:pPr>
              <a:lnSpc>
                <a:spcPct val="90000"/>
              </a:lnSpc>
            </a:pPr>
            <a:r>
              <a:rPr lang="en-US" dirty="0" smtClean="0"/>
              <a:t>Requires specification and implementation of </a:t>
            </a:r>
            <a:r>
              <a:rPr lang="en-US" b="1" dirty="0" smtClean="0">
                <a:latin typeface="Courier New" pitchFamily="49" charset="0"/>
              </a:rPr>
              <a:t>A</a:t>
            </a:r>
            <a:r>
              <a:rPr lang="en-US" dirty="0" smtClean="0"/>
              <a:t> and the specification of </a:t>
            </a:r>
            <a:r>
              <a:rPr lang="en-US" b="1" dirty="0" smtClean="0">
                <a:latin typeface="Courier New" pitchFamily="49" charset="0"/>
              </a:rPr>
              <a:t>B</a:t>
            </a:r>
            <a:endParaRPr lang="en-US" b="1" dirty="0" smtClean="0"/>
          </a:p>
          <a:p>
            <a:pPr>
              <a:lnSpc>
                <a:spcPct val="90000"/>
              </a:lnSpc>
            </a:pPr>
            <a:r>
              <a:rPr lang="en-US" dirty="0" smtClean="0"/>
              <a:t>Again, what is the “specification”?  The interface?  Implied or informal semantics?</a:t>
            </a:r>
            <a:endParaRPr lang="en-US" dirty="0"/>
          </a:p>
        </p:txBody>
      </p:sp>
    </p:spTree>
    <p:extLst>
      <p:ext uri="{BB962C8B-B14F-4D97-AF65-F5344CB8AC3E}">
        <p14:creationId xmlns:p14="http://schemas.microsoft.com/office/powerpoint/2010/main" val="10412802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81" name="Rectangle 5"/>
          <p:cNvSpPr>
            <a:spLocks noGrp="1" noChangeArrowheads="1"/>
          </p:cNvSpPr>
          <p:nvPr>
            <p:ph type="title"/>
          </p:nvPr>
        </p:nvSpPr>
        <p:spPr/>
        <p:txBody>
          <a:bodyPr/>
          <a:lstStyle/>
          <a:p>
            <a:r>
              <a:rPr lang="en-US" b="1">
                <a:latin typeface="Courier New" pitchFamily="49" charset="0"/>
              </a:rPr>
              <a:t>uses</a:t>
            </a:r>
            <a:r>
              <a:rPr lang="en-US"/>
              <a:t> vs. </a:t>
            </a:r>
            <a:r>
              <a:rPr lang="en-US" b="1">
                <a:latin typeface="Courier New" pitchFamily="49" charset="0"/>
              </a:rPr>
              <a:t>invokes</a:t>
            </a:r>
          </a:p>
        </p:txBody>
      </p:sp>
      <p:sp>
        <p:nvSpPr>
          <p:cNvPr id="5" name="Date Placeholder 4"/>
          <p:cNvSpPr>
            <a:spLocks noGrp="1"/>
          </p:cNvSpPr>
          <p:nvPr>
            <p:ph type="dt" sz="half" idx="10"/>
          </p:nvPr>
        </p:nvSpPr>
        <p:spPr/>
        <p:txBody>
          <a:bodyPr/>
          <a:lstStyle/>
          <a:p>
            <a:r>
              <a:rPr lang="en-US" smtClean="0"/>
              <a:t>503 11sp © UW CSE  • D. Notkin</a:t>
            </a:r>
            <a:endParaRPr lang="en-US"/>
          </a:p>
        </p:txBody>
      </p:sp>
      <p:sp>
        <p:nvSpPr>
          <p:cNvPr id="7" name="Slide Number Placeholder 6"/>
          <p:cNvSpPr>
            <a:spLocks noGrp="1"/>
          </p:cNvSpPr>
          <p:nvPr>
            <p:ph type="sldNum" sz="quarter" idx="12"/>
          </p:nvPr>
        </p:nvSpPr>
        <p:spPr/>
        <p:txBody>
          <a:bodyPr>
            <a:normAutofit fontScale="85000" lnSpcReduction="20000"/>
          </a:bodyPr>
          <a:lstStyle/>
          <a:p>
            <a:fld id="{E167D454-571A-480A-8546-41F6019B1E43}" type="slidenum">
              <a:rPr lang="en-US"/>
              <a:pPr/>
              <a:t>28</a:t>
            </a:fld>
            <a:endParaRPr lang="en-US"/>
          </a:p>
        </p:txBody>
      </p:sp>
      <p:sp>
        <p:nvSpPr>
          <p:cNvPr id="741383" name="Rectangle 7"/>
          <p:cNvSpPr>
            <a:spLocks noGrp="1" noChangeArrowheads="1"/>
          </p:cNvSpPr>
          <p:nvPr>
            <p:ph sz="quarter" idx="1"/>
          </p:nvPr>
        </p:nvSpPr>
        <p:spPr>
          <a:xfrm>
            <a:off x="1752600" y="3581400"/>
            <a:ext cx="4801314" cy="1592744"/>
          </a:xfrm>
          <a:ln>
            <a:solidFill>
              <a:schemeClr val="accent1"/>
            </a:solidFill>
          </a:ln>
        </p:spPr>
        <p:txBody>
          <a:bodyPr wrap="none">
            <a:spAutoFit/>
          </a:bodyPr>
          <a:lstStyle/>
          <a:p>
            <a:pPr>
              <a:buFontTx/>
              <a:buNone/>
            </a:pPr>
            <a:r>
              <a:rPr lang="en-US" sz="2000" b="1" dirty="0" err="1">
                <a:latin typeface="Courier New" pitchFamily="49" charset="0"/>
              </a:rPr>
              <a:t>ipAddr</a:t>
            </a:r>
            <a:r>
              <a:rPr lang="en-US" sz="2000" b="1" dirty="0">
                <a:latin typeface="Courier New" pitchFamily="49" charset="0"/>
              </a:rPr>
              <a:t> := cache(</a:t>
            </a:r>
            <a:r>
              <a:rPr lang="en-US" sz="2000" b="1" dirty="0" err="1">
                <a:latin typeface="Courier New" pitchFamily="49" charset="0"/>
              </a:rPr>
              <a:t>hostName</a:t>
            </a:r>
            <a:r>
              <a:rPr lang="en-US" sz="2000" b="1" dirty="0">
                <a:latin typeface="Courier New" pitchFamily="49" charset="0"/>
              </a:rPr>
              <a:t>);</a:t>
            </a:r>
          </a:p>
          <a:p>
            <a:pPr>
              <a:buFontTx/>
              <a:buNone/>
            </a:pPr>
            <a:r>
              <a:rPr lang="en-US" sz="2000" b="1" dirty="0">
                <a:latin typeface="Courier New" pitchFamily="49" charset="0"/>
              </a:rPr>
              <a:t>if </a:t>
            </a:r>
            <a:r>
              <a:rPr lang="en-US" sz="2000" b="1" dirty="0" smtClean="0">
                <a:latin typeface="Courier New" pitchFamily="49" charset="0"/>
              </a:rPr>
              <a:t>wrong(</a:t>
            </a:r>
            <a:r>
              <a:rPr lang="en-US" sz="2000" b="1" dirty="0" err="1" smtClean="0">
                <a:latin typeface="Courier New" pitchFamily="49" charset="0"/>
              </a:rPr>
              <a:t>ipAddr,hostName</a:t>
            </a:r>
            <a:r>
              <a:rPr lang="en-US" sz="2000" b="1" dirty="0" smtClean="0">
                <a:latin typeface="Courier New" pitchFamily="49" charset="0"/>
              </a:rPr>
              <a:t>) then</a:t>
            </a:r>
            <a:endParaRPr lang="en-US" sz="2000" b="1" dirty="0">
              <a:latin typeface="Courier New" pitchFamily="49" charset="0"/>
            </a:endParaRPr>
          </a:p>
          <a:p>
            <a:pPr>
              <a:buFontTx/>
              <a:buNone/>
            </a:pPr>
            <a:r>
              <a:rPr lang="en-US" sz="2000" b="1" dirty="0">
                <a:latin typeface="Courier New" pitchFamily="49" charset="0"/>
              </a:rPr>
              <a:t>   </a:t>
            </a:r>
            <a:r>
              <a:rPr lang="en-US" sz="2000" b="1" dirty="0" err="1">
                <a:latin typeface="Courier New" pitchFamily="49" charset="0"/>
              </a:rPr>
              <a:t>ipAddr</a:t>
            </a:r>
            <a:r>
              <a:rPr lang="en-US" sz="2000" b="1" dirty="0">
                <a:latin typeface="Courier New" pitchFamily="49" charset="0"/>
              </a:rPr>
              <a:t> := lookup(</a:t>
            </a:r>
            <a:r>
              <a:rPr lang="en-US" sz="2000" b="1" dirty="0" err="1">
                <a:latin typeface="Courier New" pitchFamily="49" charset="0"/>
              </a:rPr>
              <a:t>hostName</a:t>
            </a:r>
            <a:r>
              <a:rPr lang="en-US" sz="2000" b="1" dirty="0">
                <a:latin typeface="Courier New" pitchFamily="49" charset="0"/>
              </a:rPr>
              <a:t>)</a:t>
            </a:r>
          </a:p>
          <a:p>
            <a:pPr>
              <a:buFontTx/>
              <a:buNone/>
            </a:pPr>
            <a:r>
              <a:rPr lang="en-US" sz="2000" b="1" dirty="0" err="1">
                <a:latin typeface="Courier New" pitchFamily="49" charset="0"/>
              </a:rPr>
              <a:t>endif</a:t>
            </a:r>
            <a:endParaRPr lang="en-US" sz="2000" b="1" dirty="0">
              <a:latin typeface="Courier New" pitchFamily="49" charset="0"/>
            </a:endParaRPr>
          </a:p>
        </p:txBody>
      </p:sp>
      <p:sp>
        <p:nvSpPr>
          <p:cNvPr id="741382" name="Rectangle 6"/>
          <p:cNvSpPr>
            <a:spLocks noGrp="1" noChangeArrowheads="1"/>
          </p:cNvSpPr>
          <p:nvPr>
            <p:ph type="body" sz="half" idx="4294967295"/>
          </p:nvPr>
        </p:nvSpPr>
        <p:spPr>
          <a:xfrm>
            <a:off x="838200" y="1701421"/>
            <a:ext cx="7772400" cy="2171700"/>
          </a:xfrm>
        </p:spPr>
        <p:txBody>
          <a:bodyPr/>
          <a:lstStyle/>
          <a:p>
            <a:r>
              <a:rPr lang="en-US" sz="2400" dirty="0"/>
              <a:t>These relations often but do not always coincide</a:t>
            </a:r>
          </a:p>
          <a:p>
            <a:r>
              <a:rPr lang="en-US" sz="2400" dirty="0"/>
              <a:t>Invocation without use: name service with cached hints</a:t>
            </a:r>
          </a:p>
          <a:p>
            <a:r>
              <a:rPr lang="en-US" sz="2400" dirty="0"/>
              <a:t>Use without invocation: examples?</a:t>
            </a:r>
          </a:p>
        </p:txBody>
      </p:sp>
    </p:spTree>
    <p:extLst>
      <p:ext uri="{BB962C8B-B14F-4D97-AF65-F5344CB8AC3E}">
        <p14:creationId xmlns:p14="http://schemas.microsoft.com/office/powerpoint/2010/main" val="395309893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1967D287-75A4-4814-812D-DFB10CA98072}" type="slidenum">
              <a:rPr lang="en-US"/>
              <a:pPr/>
              <a:t>29</a:t>
            </a:fld>
            <a:endParaRPr lang="en-US"/>
          </a:p>
        </p:txBody>
      </p:sp>
      <p:sp>
        <p:nvSpPr>
          <p:cNvPr id="743428" name="Rectangle 4"/>
          <p:cNvSpPr>
            <a:spLocks noGrp="1" noChangeArrowheads="1"/>
          </p:cNvSpPr>
          <p:nvPr>
            <p:ph type="title"/>
          </p:nvPr>
        </p:nvSpPr>
        <p:spPr/>
        <p:txBody>
          <a:bodyPr/>
          <a:lstStyle/>
          <a:p>
            <a:r>
              <a:rPr lang="en-US"/>
              <a:t>Parnas’ observation</a:t>
            </a:r>
          </a:p>
        </p:txBody>
      </p:sp>
      <p:sp>
        <p:nvSpPr>
          <p:cNvPr id="743429" name="Rectangle 5"/>
          <p:cNvSpPr>
            <a:spLocks noGrp="1" noChangeArrowheads="1"/>
          </p:cNvSpPr>
          <p:nvPr>
            <p:ph type="body" idx="1"/>
          </p:nvPr>
        </p:nvSpPr>
        <p:spPr/>
        <p:txBody>
          <a:bodyPr/>
          <a:lstStyle/>
          <a:p>
            <a:r>
              <a:rPr lang="en-US" dirty="0"/>
              <a:t>A non-hierarchical uses relation makes it difficult to produce useful subsets of a system</a:t>
            </a:r>
          </a:p>
          <a:p>
            <a:r>
              <a:rPr lang="en-US" dirty="0" smtClean="0"/>
              <a:t>So</a:t>
            </a:r>
            <a:r>
              <a:rPr lang="en-US" dirty="0"/>
              <a:t>, it is important to design the </a:t>
            </a:r>
            <a:r>
              <a:rPr lang="en-US" b="1" dirty="0">
                <a:latin typeface="Courier New" pitchFamily="49" charset="0"/>
              </a:rPr>
              <a:t>uses</a:t>
            </a:r>
            <a:r>
              <a:rPr lang="en-US" dirty="0"/>
              <a:t> </a:t>
            </a:r>
            <a:r>
              <a:rPr lang="en-US" dirty="0" smtClean="0"/>
              <a:t>relation using these criteria</a:t>
            </a:r>
          </a:p>
          <a:p>
            <a:pPr lvl="1"/>
            <a:r>
              <a:rPr lang="en-US" b="1" dirty="0" smtClean="0">
                <a:latin typeface="Courier New" pitchFamily="49" charset="0"/>
              </a:rPr>
              <a:t>A</a:t>
            </a:r>
            <a:r>
              <a:rPr lang="en-US" dirty="0" smtClean="0"/>
              <a:t> is essentially simpler because it uses </a:t>
            </a:r>
            <a:r>
              <a:rPr lang="en-US" b="1" dirty="0" smtClean="0">
                <a:latin typeface="Courier New" pitchFamily="49" charset="0"/>
              </a:rPr>
              <a:t>B</a:t>
            </a:r>
          </a:p>
          <a:p>
            <a:pPr lvl="1"/>
            <a:r>
              <a:rPr lang="en-US" b="1" dirty="0" smtClean="0">
                <a:latin typeface="Courier New" pitchFamily="49" charset="0"/>
              </a:rPr>
              <a:t>B</a:t>
            </a:r>
            <a:r>
              <a:rPr lang="en-US" dirty="0" smtClean="0"/>
              <a:t> is not substantially more complex because it does not use </a:t>
            </a:r>
            <a:r>
              <a:rPr lang="en-US" b="1" dirty="0" smtClean="0">
                <a:latin typeface="Courier New" pitchFamily="49" charset="0"/>
              </a:rPr>
              <a:t>A</a:t>
            </a:r>
          </a:p>
          <a:p>
            <a:pPr lvl="1"/>
            <a:r>
              <a:rPr lang="en-US" dirty="0" smtClean="0"/>
              <a:t>There is a useful subset containing </a:t>
            </a:r>
            <a:r>
              <a:rPr lang="en-US" b="1" dirty="0" smtClean="0">
                <a:latin typeface="Courier New" pitchFamily="49" charset="0"/>
              </a:rPr>
              <a:t>B</a:t>
            </a:r>
            <a:r>
              <a:rPr lang="en-US" dirty="0" smtClean="0"/>
              <a:t> but not </a:t>
            </a:r>
            <a:r>
              <a:rPr lang="en-US" b="1" dirty="0" smtClean="0">
                <a:latin typeface="Courier New" pitchFamily="49" charset="0"/>
              </a:rPr>
              <a:t>A</a:t>
            </a:r>
          </a:p>
          <a:p>
            <a:pPr lvl="1"/>
            <a:r>
              <a:rPr lang="en-US" dirty="0" smtClean="0"/>
              <a:t>There is no useful subset containing </a:t>
            </a:r>
            <a:r>
              <a:rPr lang="en-US" b="1" dirty="0" smtClean="0">
                <a:latin typeface="Courier New" pitchFamily="49" charset="0"/>
              </a:rPr>
              <a:t>A</a:t>
            </a:r>
            <a:r>
              <a:rPr lang="en-US" dirty="0" smtClean="0"/>
              <a:t> but not </a:t>
            </a:r>
            <a:r>
              <a:rPr lang="en-US" b="1" dirty="0" smtClean="0">
                <a:latin typeface="Courier New" pitchFamily="49" charset="0"/>
              </a:rPr>
              <a:t>B</a:t>
            </a:r>
            <a:r>
              <a:rPr lang="en-US" dirty="0" smtClean="0"/>
              <a:t> </a:t>
            </a:r>
          </a:p>
          <a:p>
            <a:endParaRPr lang="en-US" dirty="0"/>
          </a:p>
        </p:txBody>
      </p:sp>
    </p:spTree>
    <p:extLst>
      <p:ext uri="{BB962C8B-B14F-4D97-AF65-F5344CB8AC3E}">
        <p14:creationId xmlns:p14="http://schemas.microsoft.com/office/powerpoint/2010/main" val="4193382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D9A753BD-6787-4355-B94C-1E095A66D3DC}" type="slidenum">
              <a:rPr lang="en-US"/>
              <a:pPr/>
              <a:t>3</a:t>
            </a:fld>
            <a:endParaRPr lang="en-US"/>
          </a:p>
        </p:txBody>
      </p:sp>
      <p:sp>
        <p:nvSpPr>
          <p:cNvPr id="702468" name="Rectangle 4"/>
          <p:cNvSpPr>
            <a:spLocks noGrp="1" noChangeArrowheads="1"/>
          </p:cNvSpPr>
          <p:nvPr>
            <p:ph type="title"/>
          </p:nvPr>
        </p:nvSpPr>
        <p:spPr/>
        <p:txBody>
          <a:bodyPr/>
          <a:lstStyle/>
          <a:p>
            <a:r>
              <a:rPr lang="en-US"/>
              <a:t>Functional decomposition</a:t>
            </a:r>
          </a:p>
        </p:txBody>
      </p:sp>
      <p:sp>
        <p:nvSpPr>
          <p:cNvPr id="702469" name="Rectangle 5"/>
          <p:cNvSpPr>
            <a:spLocks noGrp="1" noChangeArrowheads="1"/>
          </p:cNvSpPr>
          <p:nvPr>
            <p:ph type="body" idx="1"/>
          </p:nvPr>
        </p:nvSpPr>
        <p:spPr/>
        <p:txBody>
          <a:bodyPr>
            <a:normAutofit fontScale="92500" lnSpcReduction="10000"/>
          </a:bodyPr>
          <a:lstStyle/>
          <a:p>
            <a:r>
              <a:rPr lang="en-US" dirty="0"/>
              <a:t>Divide-and-conquer based on functions</a:t>
            </a:r>
          </a:p>
          <a:p>
            <a:pPr lvl="1"/>
            <a:r>
              <a:rPr lang="en-US" b="1" dirty="0" smtClean="0">
                <a:latin typeface="Courier New" pitchFamily="49" charset="0"/>
                <a:cs typeface="Courier New" pitchFamily="49" charset="0"/>
              </a:rPr>
              <a:t>input; compute; output</a:t>
            </a:r>
            <a:endParaRPr lang="en-US" b="1" dirty="0">
              <a:latin typeface="Courier New" pitchFamily="49" charset="0"/>
              <a:cs typeface="Courier New" pitchFamily="49" charset="0"/>
            </a:endParaRPr>
          </a:p>
          <a:p>
            <a:r>
              <a:rPr lang="en-US" dirty="0"/>
              <a:t>Then proceed to decompose compute </a:t>
            </a:r>
          </a:p>
          <a:p>
            <a:r>
              <a:rPr lang="en-US" dirty="0"/>
              <a:t>This is stepwise refinement (Wirth, 1971</a:t>
            </a:r>
            <a:r>
              <a:rPr lang="en-US" dirty="0" smtClean="0"/>
              <a:t>)</a:t>
            </a:r>
          </a:p>
          <a:p>
            <a:pPr lvl="1"/>
            <a:r>
              <a:rPr lang="en-US" dirty="0" smtClean="0"/>
              <a:t>In essence, refining until implementable directly in a programming language (or on an architecture)</a:t>
            </a:r>
            <a:endParaRPr lang="en-US" dirty="0"/>
          </a:p>
          <a:p>
            <a:r>
              <a:rPr lang="en-US" dirty="0"/>
              <a:t>There is an enormous body of work in this area, including many formal calculi to support the approach </a:t>
            </a:r>
          </a:p>
          <a:p>
            <a:pPr lvl="1"/>
            <a:r>
              <a:rPr lang="en-US" dirty="0"/>
              <a:t>Closely related to proving programs correct</a:t>
            </a:r>
          </a:p>
          <a:p>
            <a:r>
              <a:rPr lang="en-US" dirty="0"/>
              <a:t>More effective in the face of stable requirements</a:t>
            </a:r>
          </a:p>
        </p:txBody>
      </p:sp>
      <p:sp>
        <p:nvSpPr>
          <p:cNvPr id="2" name="Rectangle 1"/>
          <p:cNvSpPr/>
          <p:nvPr/>
        </p:nvSpPr>
        <p:spPr>
          <a:xfrm>
            <a:off x="5562600" y="564336"/>
            <a:ext cx="3760004" cy="707886"/>
          </a:xfrm>
          <a:prstGeom prst="rect">
            <a:avLst/>
          </a:prstGeom>
          <a:noFill/>
          <a:scene3d>
            <a:camera prst="orthographicFront">
              <a:rot lat="0" lon="0" rev="20100000"/>
            </a:camera>
            <a:lightRig rig="threePt" dir="t"/>
          </a:scene3d>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Already done </a:t>
            </a:r>
            <a:r>
              <a:rPr lang="en-U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sym typeface="Wingdings" pitchFamily="2" charset="2"/>
              </a:rPr>
              <a:t></a:t>
            </a:r>
            <a:endParaRPr lang="en-US"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41381057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Date Placeholder 4"/>
          <p:cNvSpPr>
            <a:spLocks noGrp="1"/>
          </p:cNvSpPr>
          <p:nvPr>
            <p:ph type="dt" sz="half" idx="10"/>
          </p:nvPr>
        </p:nvSpPr>
        <p:spPr>
          <a:xfrm>
            <a:off x="5494836" y="6223000"/>
            <a:ext cx="3505200" cy="457200"/>
          </a:xfrm>
        </p:spPr>
        <p:txBody>
          <a:bodyPr/>
          <a:lstStyle/>
          <a:p>
            <a:r>
              <a:rPr lang="en-US" dirty="0" smtClean="0"/>
              <a:t>503 11sp © UW CSE  • D. </a:t>
            </a:r>
            <a:r>
              <a:rPr lang="en-US" dirty="0" err="1" smtClean="0"/>
              <a:t>Notkin</a:t>
            </a:r>
            <a:endParaRPr lang="en-US" dirty="0"/>
          </a:p>
        </p:txBody>
      </p:sp>
      <p:sp>
        <p:nvSpPr>
          <p:cNvPr id="18" name="Slide Number Placeholder 6"/>
          <p:cNvSpPr>
            <a:spLocks noGrp="1"/>
          </p:cNvSpPr>
          <p:nvPr>
            <p:ph type="sldNum" sz="quarter" idx="12"/>
          </p:nvPr>
        </p:nvSpPr>
        <p:spPr/>
        <p:txBody>
          <a:bodyPr/>
          <a:lstStyle/>
          <a:p>
            <a:fld id="{0E438E1C-3E86-42A6-978B-5CCE1C2B6A4A}" type="slidenum">
              <a:rPr lang="en-US"/>
              <a:pPr/>
              <a:t>30</a:t>
            </a:fld>
            <a:endParaRPr lang="en-US"/>
          </a:p>
        </p:txBody>
      </p:sp>
      <p:sp>
        <p:nvSpPr>
          <p:cNvPr id="749570" name="Rectangle 2"/>
          <p:cNvSpPr>
            <a:spLocks noGrp="1" noChangeArrowheads="1"/>
          </p:cNvSpPr>
          <p:nvPr>
            <p:ph type="title"/>
          </p:nvPr>
        </p:nvSpPr>
        <p:spPr/>
        <p:txBody>
          <a:bodyPr/>
          <a:lstStyle/>
          <a:p>
            <a:r>
              <a:rPr lang="en-US"/>
              <a:t>Modules and layers interact?</a:t>
            </a:r>
          </a:p>
        </p:txBody>
      </p:sp>
      <p:sp>
        <p:nvSpPr>
          <p:cNvPr id="749571" name="Rectangle 3"/>
          <p:cNvSpPr>
            <a:spLocks noGrp="1" noChangeArrowheads="1"/>
          </p:cNvSpPr>
          <p:nvPr>
            <p:ph type="body" sz="half" idx="1"/>
          </p:nvPr>
        </p:nvSpPr>
        <p:spPr>
          <a:xfrm>
            <a:off x="450850" y="1881188"/>
            <a:ext cx="3054350" cy="4570412"/>
          </a:xfrm>
        </p:spPr>
        <p:txBody>
          <a:bodyPr/>
          <a:lstStyle/>
          <a:p>
            <a:pPr marL="234950" indent="-234950"/>
            <a:r>
              <a:rPr lang="en-US" dirty="0"/>
              <a:t>Information hiding modules and layers are distinct concepts</a:t>
            </a:r>
          </a:p>
          <a:p>
            <a:pPr marL="234950" indent="-234950"/>
            <a:r>
              <a:rPr lang="en-US" dirty="0"/>
              <a:t>How and where do they overlap in a system</a:t>
            </a:r>
            <a:r>
              <a:rPr lang="en-US" dirty="0" smtClean="0"/>
              <a:t>?</a:t>
            </a:r>
          </a:p>
        </p:txBody>
      </p:sp>
      <p:sp>
        <p:nvSpPr>
          <p:cNvPr id="749573" name="AutoShape 5"/>
          <p:cNvSpPr>
            <a:spLocks noChangeAspect="1" noChangeArrowheads="1" noTextEdit="1"/>
          </p:cNvSpPr>
          <p:nvPr/>
        </p:nvSpPr>
        <p:spPr bwMode="auto">
          <a:xfrm>
            <a:off x="2705100" y="1512888"/>
            <a:ext cx="6224588" cy="3830637"/>
          </a:xfrm>
          <a:prstGeom prst="rect">
            <a:avLst/>
          </a:prstGeom>
          <a:noFill/>
          <a:ln w="9525">
            <a:noFill/>
            <a:miter lim="800000"/>
            <a:headEnd/>
            <a:tailEnd/>
          </a:ln>
        </p:spPr>
        <p:txBody>
          <a:bodyPr/>
          <a:lstStyle/>
          <a:p>
            <a:endParaRPr lang="en-US"/>
          </a:p>
        </p:txBody>
      </p:sp>
      <p:sp>
        <p:nvSpPr>
          <p:cNvPr id="749580" name="Freeform 12"/>
          <p:cNvSpPr>
            <a:spLocks/>
          </p:cNvSpPr>
          <p:nvPr/>
        </p:nvSpPr>
        <p:spPr bwMode="auto">
          <a:xfrm>
            <a:off x="7477125" y="3673475"/>
            <a:ext cx="828675" cy="830263"/>
          </a:xfrm>
          <a:custGeom>
            <a:avLst/>
            <a:gdLst/>
            <a:ahLst/>
            <a:cxnLst>
              <a:cxn ang="0">
                <a:pos x="0" y="523"/>
              </a:cxn>
              <a:cxn ang="0">
                <a:pos x="522" y="523"/>
              </a:cxn>
              <a:cxn ang="0">
                <a:pos x="522" y="0"/>
              </a:cxn>
            </a:cxnLst>
            <a:rect l="0" t="0" r="r" b="b"/>
            <a:pathLst>
              <a:path w="522" h="523">
                <a:moveTo>
                  <a:pt x="0" y="523"/>
                </a:moveTo>
                <a:lnTo>
                  <a:pt x="522" y="523"/>
                </a:lnTo>
                <a:lnTo>
                  <a:pt x="522" y="0"/>
                </a:lnTo>
              </a:path>
            </a:pathLst>
          </a:custGeom>
          <a:noFill/>
          <a:ln w="3175">
            <a:solidFill>
              <a:srgbClr val="FFFFFF"/>
            </a:solidFill>
            <a:prstDash val="solid"/>
            <a:round/>
            <a:headEnd/>
            <a:tailEnd/>
          </a:ln>
        </p:spPr>
        <p:txBody>
          <a:bodyPr/>
          <a:lstStyle/>
          <a:p>
            <a:endParaRPr lang="en-US"/>
          </a:p>
        </p:txBody>
      </p:sp>
      <p:sp>
        <p:nvSpPr>
          <p:cNvPr id="749582" name="Rectangle 14"/>
          <p:cNvSpPr>
            <a:spLocks noChangeArrowheads="1"/>
          </p:cNvSpPr>
          <p:nvPr/>
        </p:nvSpPr>
        <p:spPr bwMode="auto">
          <a:xfrm>
            <a:off x="2709863" y="1517650"/>
            <a:ext cx="1244600" cy="287338"/>
          </a:xfrm>
          <a:prstGeom prst="rect">
            <a:avLst/>
          </a:prstGeom>
          <a:solidFill>
            <a:srgbClr val="FFFFFF"/>
          </a:solidFill>
          <a:ln w="3175">
            <a:solidFill>
              <a:srgbClr val="FFFFFF"/>
            </a:solidFill>
            <a:miter lim="800000"/>
            <a:headEnd/>
            <a:tailEnd/>
          </a:ln>
        </p:spPr>
        <p:txBody>
          <a:bodyPr/>
          <a:lstStyle/>
          <a:p>
            <a:endParaRPr lang="en-US"/>
          </a:p>
        </p:txBody>
      </p:sp>
      <p:grpSp>
        <p:nvGrpSpPr>
          <p:cNvPr id="19" name="Group 18"/>
          <p:cNvGrpSpPr/>
          <p:nvPr/>
        </p:nvGrpSpPr>
        <p:grpSpPr>
          <a:xfrm>
            <a:off x="3581400" y="1600200"/>
            <a:ext cx="4144962" cy="3529012"/>
            <a:chOff x="3332163" y="1804988"/>
            <a:chExt cx="4144962" cy="3529012"/>
          </a:xfrm>
        </p:grpSpPr>
        <p:sp>
          <p:nvSpPr>
            <p:cNvPr id="749575" name="Rectangle 7"/>
            <p:cNvSpPr>
              <a:spLocks noChangeArrowheads="1"/>
            </p:cNvSpPr>
            <p:nvPr/>
          </p:nvSpPr>
          <p:spPr bwMode="auto">
            <a:xfrm>
              <a:off x="3746500" y="2012950"/>
              <a:ext cx="2487613" cy="2490788"/>
            </a:xfrm>
            <a:prstGeom prst="rect">
              <a:avLst/>
            </a:prstGeom>
            <a:solidFill>
              <a:srgbClr val="FFFFFF"/>
            </a:solidFill>
            <a:ln w="3175">
              <a:solidFill>
                <a:srgbClr val="000000"/>
              </a:solidFill>
              <a:miter lim="800000"/>
              <a:headEnd/>
              <a:tailEnd/>
            </a:ln>
          </p:spPr>
          <p:txBody>
            <a:bodyPr/>
            <a:lstStyle/>
            <a:p>
              <a:endParaRPr lang="en-US"/>
            </a:p>
          </p:txBody>
        </p:sp>
        <p:sp>
          <p:nvSpPr>
            <p:cNvPr id="749576" name="Rectangle 8"/>
            <p:cNvSpPr>
              <a:spLocks noChangeArrowheads="1"/>
            </p:cNvSpPr>
            <p:nvPr/>
          </p:nvSpPr>
          <p:spPr bwMode="auto">
            <a:xfrm>
              <a:off x="4991100" y="2843213"/>
              <a:ext cx="2486025" cy="830262"/>
            </a:xfrm>
            <a:prstGeom prst="rect">
              <a:avLst/>
            </a:prstGeom>
            <a:solidFill>
              <a:srgbClr val="C0C0C0"/>
            </a:solidFill>
            <a:ln w="9525">
              <a:noFill/>
              <a:miter lim="800000"/>
              <a:headEnd/>
              <a:tailEnd/>
            </a:ln>
          </p:spPr>
          <p:txBody>
            <a:bodyPr/>
            <a:lstStyle/>
            <a:p>
              <a:endParaRPr lang="en-US"/>
            </a:p>
          </p:txBody>
        </p:sp>
        <p:sp>
          <p:nvSpPr>
            <p:cNvPr id="749577" name="Rectangle 9"/>
            <p:cNvSpPr>
              <a:spLocks noChangeArrowheads="1"/>
            </p:cNvSpPr>
            <p:nvPr/>
          </p:nvSpPr>
          <p:spPr bwMode="auto">
            <a:xfrm>
              <a:off x="6234113" y="3673475"/>
              <a:ext cx="1243012" cy="1660525"/>
            </a:xfrm>
            <a:prstGeom prst="rect">
              <a:avLst/>
            </a:prstGeom>
            <a:solidFill>
              <a:srgbClr val="C0C0C0"/>
            </a:solidFill>
            <a:ln w="9525">
              <a:noFill/>
              <a:miter lim="800000"/>
              <a:headEnd/>
              <a:tailEnd/>
            </a:ln>
          </p:spPr>
          <p:txBody>
            <a:bodyPr/>
            <a:lstStyle/>
            <a:p>
              <a:endParaRPr lang="en-US"/>
            </a:p>
          </p:txBody>
        </p:sp>
        <p:sp>
          <p:nvSpPr>
            <p:cNvPr id="749578" name="Rectangle 10"/>
            <p:cNvSpPr>
              <a:spLocks noChangeArrowheads="1"/>
            </p:cNvSpPr>
            <p:nvPr/>
          </p:nvSpPr>
          <p:spPr bwMode="auto">
            <a:xfrm>
              <a:off x="4991100" y="4503738"/>
              <a:ext cx="1243013" cy="830262"/>
            </a:xfrm>
            <a:prstGeom prst="rect">
              <a:avLst/>
            </a:prstGeom>
            <a:solidFill>
              <a:srgbClr val="C0C0C0"/>
            </a:solidFill>
            <a:ln w="9525">
              <a:noFill/>
              <a:miter lim="800000"/>
              <a:headEnd/>
              <a:tailEnd/>
            </a:ln>
          </p:spPr>
          <p:txBody>
            <a:bodyPr/>
            <a:lstStyle/>
            <a:p>
              <a:endParaRPr lang="en-US"/>
            </a:p>
          </p:txBody>
        </p:sp>
        <p:sp>
          <p:nvSpPr>
            <p:cNvPr id="749583" name="Freeform 15"/>
            <p:cNvSpPr>
              <a:spLocks/>
            </p:cNvSpPr>
            <p:nvPr/>
          </p:nvSpPr>
          <p:spPr bwMode="auto">
            <a:xfrm>
              <a:off x="3332163" y="1804988"/>
              <a:ext cx="414337" cy="1452562"/>
            </a:xfrm>
            <a:custGeom>
              <a:avLst/>
              <a:gdLst/>
              <a:ahLst/>
              <a:cxnLst>
                <a:cxn ang="0">
                  <a:pos x="261" y="915"/>
                </a:cxn>
                <a:cxn ang="0">
                  <a:pos x="0" y="915"/>
                </a:cxn>
                <a:cxn ang="0">
                  <a:pos x="0" y="0"/>
                </a:cxn>
              </a:cxnLst>
              <a:rect l="0" t="0" r="r" b="b"/>
              <a:pathLst>
                <a:path w="261" h="915">
                  <a:moveTo>
                    <a:pt x="261" y="915"/>
                  </a:moveTo>
                  <a:lnTo>
                    <a:pt x="0" y="915"/>
                  </a:lnTo>
                  <a:lnTo>
                    <a:pt x="0" y="0"/>
                  </a:lnTo>
                </a:path>
              </a:pathLst>
            </a:custGeom>
            <a:noFill/>
            <a:ln w="3175">
              <a:solidFill>
                <a:srgbClr val="FFFFFF"/>
              </a:solidFill>
              <a:prstDash val="solid"/>
              <a:round/>
              <a:headEnd/>
              <a:tailEnd/>
            </a:ln>
          </p:spPr>
          <p:txBody>
            <a:bodyPr/>
            <a:lstStyle/>
            <a:p>
              <a:endParaRPr lang="en-US"/>
            </a:p>
          </p:txBody>
        </p:sp>
        <p:sp>
          <p:nvSpPr>
            <p:cNvPr id="749585" name="Rectangle 17"/>
            <p:cNvSpPr>
              <a:spLocks noChangeArrowheads="1"/>
            </p:cNvSpPr>
            <p:nvPr/>
          </p:nvSpPr>
          <p:spPr bwMode="auto">
            <a:xfrm>
              <a:off x="5118100" y="4837113"/>
              <a:ext cx="1741488" cy="212725"/>
            </a:xfrm>
            <a:prstGeom prst="rect">
              <a:avLst/>
            </a:prstGeom>
            <a:noFill/>
            <a:ln w="9525">
              <a:noFill/>
              <a:miter lim="800000"/>
              <a:headEnd/>
              <a:tailEnd/>
            </a:ln>
          </p:spPr>
          <p:txBody>
            <a:bodyPr wrap="none" lIns="0" tIns="0" rIns="0" bIns="0">
              <a:spAutoFit/>
            </a:bodyPr>
            <a:lstStyle/>
            <a:p>
              <a:pPr marL="282575"/>
              <a:r>
                <a:rPr lang="en-US" sz="1400" b="1">
                  <a:solidFill>
                    <a:srgbClr val="000000"/>
                  </a:solidFill>
                </a:rPr>
                <a:t>Process Creation</a:t>
              </a:r>
            </a:p>
          </p:txBody>
        </p:sp>
        <p:sp>
          <p:nvSpPr>
            <p:cNvPr id="749587" name="Rectangle 19"/>
            <p:cNvSpPr>
              <a:spLocks noChangeArrowheads="1"/>
            </p:cNvSpPr>
            <p:nvPr/>
          </p:nvSpPr>
          <p:spPr bwMode="auto">
            <a:xfrm>
              <a:off x="4083050" y="2344738"/>
              <a:ext cx="1603375" cy="212725"/>
            </a:xfrm>
            <a:prstGeom prst="rect">
              <a:avLst/>
            </a:prstGeom>
            <a:noFill/>
            <a:ln w="9525">
              <a:noFill/>
              <a:miter lim="800000"/>
              <a:headEnd/>
              <a:tailEnd/>
            </a:ln>
          </p:spPr>
          <p:txBody>
            <a:bodyPr wrap="none" lIns="0" tIns="0" rIns="0" bIns="0">
              <a:spAutoFit/>
            </a:bodyPr>
            <a:lstStyle/>
            <a:p>
              <a:pPr marL="282575"/>
              <a:r>
                <a:rPr lang="en-US" sz="1400" b="1">
                  <a:solidFill>
                    <a:srgbClr val="000000"/>
                  </a:solidFill>
                </a:rPr>
                <a:t>Segment Mgmt.</a:t>
              </a:r>
              <a:endParaRPr lang="en-US" sz="1400" b="1"/>
            </a:p>
          </p:txBody>
        </p:sp>
        <p:sp>
          <p:nvSpPr>
            <p:cNvPr id="749588" name="Rectangle 20"/>
            <p:cNvSpPr>
              <a:spLocks noChangeArrowheads="1"/>
            </p:cNvSpPr>
            <p:nvPr/>
          </p:nvSpPr>
          <p:spPr bwMode="auto">
            <a:xfrm>
              <a:off x="5516563" y="3175000"/>
              <a:ext cx="1544637" cy="212725"/>
            </a:xfrm>
            <a:prstGeom prst="rect">
              <a:avLst/>
            </a:prstGeom>
            <a:noFill/>
            <a:ln w="9525">
              <a:noFill/>
              <a:miter lim="800000"/>
              <a:headEnd/>
              <a:tailEnd/>
            </a:ln>
          </p:spPr>
          <p:txBody>
            <a:bodyPr wrap="none" lIns="0" tIns="0" rIns="0" bIns="0">
              <a:spAutoFit/>
            </a:bodyPr>
            <a:lstStyle/>
            <a:p>
              <a:pPr marL="282575"/>
              <a:r>
                <a:rPr lang="en-US" sz="1400" b="1">
                  <a:solidFill>
                    <a:srgbClr val="000000"/>
                  </a:solidFill>
                </a:rPr>
                <a:t>Process Mgmt.</a:t>
              </a:r>
            </a:p>
          </p:txBody>
        </p:sp>
        <p:sp>
          <p:nvSpPr>
            <p:cNvPr id="749589" name="Rectangle 21"/>
            <p:cNvSpPr>
              <a:spLocks noChangeArrowheads="1"/>
            </p:cNvSpPr>
            <p:nvPr/>
          </p:nvSpPr>
          <p:spPr bwMode="auto">
            <a:xfrm>
              <a:off x="3844925" y="4006850"/>
              <a:ext cx="1800225" cy="212725"/>
            </a:xfrm>
            <a:prstGeom prst="rect">
              <a:avLst/>
            </a:prstGeom>
            <a:noFill/>
            <a:ln w="9525">
              <a:noFill/>
              <a:miter lim="800000"/>
              <a:headEnd/>
              <a:tailEnd/>
            </a:ln>
          </p:spPr>
          <p:txBody>
            <a:bodyPr wrap="none" lIns="0" tIns="0" rIns="0" bIns="0">
              <a:spAutoFit/>
            </a:bodyPr>
            <a:lstStyle/>
            <a:p>
              <a:pPr marL="282575"/>
              <a:r>
                <a:rPr lang="en-US" sz="1400" b="1">
                  <a:solidFill>
                    <a:srgbClr val="000000"/>
                  </a:solidFill>
                </a:rPr>
                <a:t>Segment Creation</a:t>
              </a:r>
            </a:p>
          </p:txBody>
        </p:sp>
      </p:grpSp>
    </p:spTree>
    <p:extLst>
      <p:ext uri="{BB962C8B-B14F-4D97-AF65-F5344CB8AC3E}">
        <p14:creationId xmlns:p14="http://schemas.microsoft.com/office/powerpoint/2010/main" val="14939659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66221AC3-689E-476C-BEE3-7528D4D21B05}" type="slidenum">
              <a:rPr lang="en-US"/>
              <a:pPr/>
              <a:t>31</a:t>
            </a:fld>
            <a:endParaRPr lang="en-US"/>
          </a:p>
        </p:txBody>
      </p:sp>
      <p:sp>
        <p:nvSpPr>
          <p:cNvPr id="751620" name="Rectangle 4"/>
          <p:cNvSpPr>
            <a:spLocks noGrp="1" noChangeArrowheads="1"/>
          </p:cNvSpPr>
          <p:nvPr>
            <p:ph type="title"/>
          </p:nvPr>
        </p:nvSpPr>
        <p:spPr/>
        <p:txBody>
          <a:bodyPr/>
          <a:lstStyle/>
          <a:p>
            <a:r>
              <a:rPr lang="en-US" dirty="0"/>
              <a:t>Language </a:t>
            </a:r>
            <a:r>
              <a:rPr lang="en-US" dirty="0" smtClean="0"/>
              <a:t>support?</a:t>
            </a:r>
            <a:endParaRPr lang="en-US" dirty="0"/>
          </a:p>
        </p:txBody>
      </p:sp>
      <p:sp>
        <p:nvSpPr>
          <p:cNvPr id="751621" name="Rectangle 5"/>
          <p:cNvSpPr>
            <a:spLocks noGrp="1" noChangeArrowheads="1"/>
          </p:cNvSpPr>
          <p:nvPr>
            <p:ph type="body" idx="1"/>
          </p:nvPr>
        </p:nvSpPr>
        <p:spPr/>
        <p:txBody>
          <a:bodyPr>
            <a:normAutofit lnSpcReduction="10000"/>
          </a:bodyPr>
          <a:lstStyle/>
          <a:p>
            <a:r>
              <a:rPr lang="en-US" dirty="0"/>
              <a:t>We have lots of language support for information hiding modules</a:t>
            </a:r>
          </a:p>
          <a:p>
            <a:pPr lvl="1"/>
            <a:r>
              <a:rPr lang="en-US" dirty="0"/>
              <a:t>C++ classes, </a:t>
            </a:r>
            <a:r>
              <a:rPr lang="en-US" dirty="0" err="1"/>
              <a:t>Ada</a:t>
            </a:r>
            <a:r>
              <a:rPr lang="en-US" dirty="0"/>
              <a:t> packages, etc.</a:t>
            </a:r>
          </a:p>
          <a:p>
            <a:r>
              <a:rPr lang="en-US" dirty="0"/>
              <a:t>We have essentially no language support for layering</a:t>
            </a:r>
          </a:p>
          <a:p>
            <a:pPr lvl="1"/>
            <a:r>
              <a:rPr lang="en-US" dirty="0"/>
              <a:t>Operating systems provide support, primarily for reasons of protection, not abstraction</a:t>
            </a:r>
          </a:p>
          <a:p>
            <a:pPr lvl="1"/>
            <a:r>
              <a:rPr lang="en-US" dirty="0"/>
              <a:t>Big performance cost to pay for “just” </a:t>
            </a:r>
            <a:r>
              <a:rPr lang="en-US" dirty="0" smtClean="0"/>
              <a:t>abstraction</a:t>
            </a:r>
          </a:p>
          <a:p>
            <a:r>
              <a:rPr lang="en-US" dirty="0" smtClean="0"/>
              <a:t>General observation: design ideas not encoded in a language are less likely to be used</a:t>
            </a:r>
            <a:endParaRPr lang="en-US" dirty="0"/>
          </a:p>
        </p:txBody>
      </p:sp>
    </p:spTree>
    <p:extLst>
      <p:ext uri="{BB962C8B-B14F-4D97-AF65-F5344CB8AC3E}">
        <p14:creationId xmlns:p14="http://schemas.microsoft.com/office/powerpoint/2010/main" val="31520136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71F27DB1-B46B-4176-AED3-1091D0D58E1B}" type="slidenum">
              <a:rPr lang="en-US"/>
              <a:pPr/>
              <a:t>4</a:t>
            </a:fld>
            <a:endParaRPr lang="en-US"/>
          </a:p>
        </p:txBody>
      </p:sp>
      <p:sp>
        <p:nvSpPr>
          <p:cNvPr id="708612" name="Rectangle 4"/>
          <p:cNvSpPr>
            <a:spLocks noGrp="1" noChangeArrowheads="1"/>
          </p:cNvSpPr>
          <p:nvPr>
            <p:ph type="title"/>
          </p:nvPr>
        </p:nvSpPr>
        <p:spPr/>
        <p:txBody>
          <a:bodyPr/>
          <a:lstStyle/>
          <a:p>
            <a:r>
              <a:rPr lang="en-US"/>
              <a:t>Information hiding</a:t>
            </a:r>
          </a:p>
        </p:txBody>
      </p:sp>
      <p:sp>
        <p:nvSpPr>
          <p:cNvPr id="708613" name="Rectangle 5"/>
          <p:cNvSpPr>
            <a:spLocks noGrp="1" noChangeArrowheads="1"/>
          </p:cNvSpPr>
          <p:nvPr>
            <p:ph type="body" idx="1"/>
          </p:nvPr>
        </p:nvSpPr>
        <p:spPr/>
        <p:txBody>
          <a:bodyPr/>
          <a:lstStyle/>
          <a:p>
            <a:r>
              <a:rPr lang="en-US" dirty="0"/>
              <a:t>Information hiding is perhaps the most important intellectual tool developed to support software design [</a:t>
            </a:r>
            <a:r>
              <a:rPr lang="en-US" dirty="0" err="1"/>
              <a:t>Parnas</a:t>
            </a:r>
            <a:r>
              <a:rPr lang="en-US" dirty="0"/>
              <a:t> 1972] </a:t>
            </a:r>
          </a:p>
          <a:p>
            <a:pPr lvl="1"/>
            <a:r>
              <a:rPr lang="en-US" i="1" dirty="0"/>
              <a:t>Makes the anticipation of change a centerpiece in decomposition into modules</a:t>
            </a:r>
          </a:p>
          <a:p>
            <a:r>
              <a:rPr lang="en-US" dirty="0"/>
              <a:t>Provides the fundamental motivation for abstract data type (ADT) languages</a:t>
            </a:r>
          </a:p>
          <a:p>
            <a:pPr lvl="1"/>
            <a:r>
              <a:rPr lang="en-US" dirty="0"/>
              <a:t>And thus a key idea in the OO world, too</a:t>
            </a:r>
          </a:p>
          <a:p>
            <a:r>
              <a:rPr lang="en-US" dirty="0"/>
              <a:t>The conceptual basis is key</a:t>
            </a:r>
          </a:p>
        </p:txBody>
      </p:sp>
    </p:spTree>
    <p:extLst>
      <p:ext uri="{BB962C8B-B14F-4D97-AF65-F5344CB8AC3E}">
        <p14:creationId xmlns:p14="http://schemas.microsoft.com/office/powerpoint/2010/main" val="20313976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82B5934A-1731-40AC-BA80-22B3715BB29D}" type="slidenum">
              <a:rPr lang="en-US"/>
              <a:pPr/>
              <a:t>5</a:t>
            </a:fld>
            <a:endParaRPr lang="en-US"/>
          </a:p>
        </p:txBody>
      </p:sp>
      <p:sp>
        <p:nvSpPr>
          <p:cNvPr id="710660" name="Rectangle 4"/>
          <p:cNvSpPr>
            <a:spLocks noGrp="1" noChangeArrowheads="1"/>
          </p:cNvSpPr>
          <p:nvPr>
            <p:ph type="title"/>
          </p:nvPr>
        </p:nvSpPr>
        <p:spPr/>
        <p:txBody>
          <a:bodyPr/>
          <a:lstStyle/>
          <a:p>
            <a:r>
              <a:rPr lang="en-US"/>
              <a:t>Basics of information hiding</a:t>
            </a:r>
          </a:p>
        </p:txBody>
      </p:sp>
      <p:sp>
        <p:nvSpPr>
          <p:cNvPr id="710661" name="Rectangle 5"/>
          <p:cNvSpPr>
            <a:spLocks noGrp="1" noChangeArrowheads="1"/>
          </p:cNvSpPr>
          <p:nvPr>
            <p:ph type="body" idx="1"/>
          </p:nvPr>
        </p:nvSpPr>
        <p:spPr/>
        <p:txBody>
          <a:bodyPr/>
          <a:lstStyle/>
          <a:p>
            <a:r>
              <a:rPr lang="en-US"/>
              <a:t>Modularize based on anticipated change</a:t>
            </a:r>
          </a:p>
          <a:p>
            <a:pPr lvl="1"/>
            <a:r>
              <a:rPr lang="en-US"/>
              <a:t>Fundamentally different from Brooks’ approach in OS/360 (see old and new MMM)</a:t>
            </a:r>
          </a:p>
          <a:p>
            <a:r>
              <a:rPr lang="en-US"/>
              <a:t>Separate interfaces from implementations</a:t>
            </a:r>
          </a:p>
          <a:p>
            <a:pPr lvl="1"/>
            <a:r>
              <a:rPr lang="en-US"/>
              <a:t>Implementations capture decisions likely to change</a:t>
            </a:r>
          </a:p>
          <a:p>
            <a:pPr lvl="1"/>
            <a:r>
              <a:rPr lang="en-US"/>
              <a:t>Interfaces capture decisions unlikely to change</a:t>
            </a:r>
          </a:p>
          <a:p>
            <a:pPr lvl="1"/>
            <a:r>
              <a:rPr lang="en-US"/>
              <a:t>Clients know only interface, not implementation</a:t>
            </a:r>
          </a:p>
          <a:p>
            <a:pPr lvl="1"/>
            <a:r>
              <a:rPr lang="en-US"/>
              <a:t>Implementations know only interface, not clients</a:t>
            </a:r>
          </a:p>
          <a:p>
            <a:r>
              <a:rPr lang="en-US"/>
              <a:t>Modules are also work assignments</a:t>
            </a:r>
          </a:p>
        </p:txBody>
      </p:sp>
    </p:spTree>
    <p:extLst>
      <p:ext uri="{BB962C8B-B14F-4D97-AF65-F5344CB8AC3E}">
        <p14:creationId xmlns:p14="http://schemas.microsoft.com/office/powerpoint/2010/main" val="830510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EA259CAB-A4DE-4D1A-A6D1-7B37EA946BF6}" type="slidenum">
              <a:rPr lang="en-US"/>
              <a:pPr/>
              <a:t>6</a:t>
            </a:fld>
            <a:endParaRPr lang="en-US"/>
          </a:p>
        </p:txBody>
      </p:sp>
      <p:sp>
        <p:nvSpPr>
          <p:cNvPr id="712708" name="Rectangle 4"/>
          <p:cNvSpPr>
            <a:spLocks noGrp="1" noChangeArrowheads="1"/>
          </p:cNvSpPr>
          <p:nvPr>
            <p:ph type="title"/>
          </p:nvPr>
        </p:nvSpPr>
        <p:spPr/>
        <p:txBody>
          <a:bodyPr/>
          <a:lstStyle/>
          <a:p>
            <a:r>
              <a:rPr lang="en-US"/>
              <a:t>Anticipated changes</a:t>
            </a:r>
          </a:p>
        </p:txBody>
      </p:sp>
      <p:sp>
        <p:nvSpPr>
          <p:cNvPr id="712709" name="Rectangle 5"/>
          <p:cNvSpPr>
            <a:spLocks noGrp="1" noChangeArrowheads="1"/>
          </p:cNvSpPr>
          <p:nvPr>
            <p:ph type="body" idx="1"/>
          </p:nvPr>
        </p:nvSpPr>
        <p:spPr/>
        <p:txBody>
          <a:bodyPr/>
          <a:lstStyle/>
          <a:p>
            <a:r>
              <a:rPr lang="en-US"/>
              <a:t>The most common anticipated change is “change of representation”</a:t>
            </a:r>
          </a:p>
          <a:p>
            <a:pPr lvl="1"/>
            <a:r>
              <a:rPr lang="en-US"/>
              <a:t>Anticipating changing the representation of data and associated functions (or just functions)</a:t>
            </a:r>
          </a:p>
          <a:p>
            <a:pPr lvl="1"/>
            <a:r>
              <a:rPr lang="en-US"/>
              <a:t>Again, a key notion behind abstract data types</a:t>
            </a:r>
          </a:p>
          <a:p>
            <a:r>
              <a:rPr lang="en-US"/>
              <a:t>Ex:  </a:t>
            </a:r>
          </a:p>
          <a:p>
            <a:pPr lvl="1"/>
            <a:r>
              <a:rPr lang="en-US"/>
              <a:t>Cartesian vs. polar coordinates; stacks as linked lists vs. arrays; packed vs. unpacked strings</a:t>
            </a:r>
          </a:p>
        </p:txBody>
      </p:sp>
    </p:spTree>
    <p:extLst>
      <p:ext uri="{BB962C8B-B14F-4D97-AF65-F5344CB8AC3E}">
        <p14:creationId xmlns:p14="http://schemas.microsoft.com/office/powerpoint/2010/main" val="31867487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Classic </a:t>
            </a:r>
            <a:r>
              <a:rPr lang="en-US" dirty="0" err="1" smtClean="0"/>
              <a:t>Parnas</a:t>
            </a:r>
            <a:r>
              <a:rPr lang="en-US" dirty="0" smtClean="0"/>
              <a:t> example: KWIC</a:t>
            </a:r>
            <a:br>
              <a:rPr lang="en-US" dirty="0" smtClean="0"/>
            </a:br>
            <a:r>
              <a:rPr lang="en-US" sz="3600" dirty="0" smtClean="0"/>
              <a:t>Key Word in Context</a:t>
            </a:r>
            <a:endParaRPr lang="en-US" sz="3600" dirty="0"/>
          </a:p>
        </p:txBody>
      </p:sp>
      <p:sp>
        <p:nvSpPr>
          <p:cNvPr id="5" name="Content Placeholder 4"/>
          <p:cNvSpPr>
            <a:spLocks noGrp="1"/>
          </p:cNvSpPr>
          <p:nvPr>
            <p:ph sz="quarter" idx="1"/>
          </p:nvPr>
        </p:nvSpPr>
        <p:spPr/>
        <p:txBody>
          <a:bodyPr>
            <a:normAutofit lnSpcReduction="10000"/>
          </a:bodyPr>
          <a:lstStyle/>
          <a:p>
            <a:r>
              <a:rPr lang="en-US" dirty="0" smtClean="0"/>
              <a:t>Example input</a:t>
            </a:r>
          </a:p>
          <a:p>
            <a:pPr marL="365760" lvl="1" indent="0">
              <a:buNone/>
            </a:pPr>
            <a:r>
              <a:rPr lang="en-US" dirty="0" smtClean="0">
                <a:latin typeface="Century Schoolbook" pitchFamily="18" charset="0"/>
              </a:rPr>
              <a:t>One flew over</a:t>
            </a:r>
            <a:br>
              <a:rPr lang="en-US" dirty="0" smtClean="0">
                <a:latin typeface="Century Schoolbook" pitchFamily="18" charset="0"/>
              </a:rPr>
            </a:br>
            <a:r>
              <a:rPr lang="en-US" dirty="0" smtClean="0">
                <a:latin typeface="Century Schoolbook" pitchFamily="18" charset="0"/>
              </a:rPr>
              <a:t>the cuckoo’s nest</a:t>
            </a:r>
            <a:br>
              <a:rPr lang="en-US" dirty="0" smtClean="0">
                <a:latin typeface="Century Schoolbook" pitchFamily="18" charset="0"/>
              </a:rPr>
            </a:br>
            <a:r>
              <a:rPr lang="en-US" dirty="0" smtClean="0">
                <a:latin typeface="Century Schoolbook" pitchFamily="18" charset="0"/>
              </a:rPr>
              <a:t>but it wasn’t me</a:t>
            </a:r>
          </a:p>
        </p:txBody>
      </p:sp>
      <p:sp>
        <p:nvSpPr>
          <p:cNvPr id="7" name="Content Placeholder 6"/>
          <p:cNvSpPr>
            <a:spLocks noGrp="1"/>
          </p:cNvSpPr>
          <p:nvPr>
            <p:ph sz="quarter" idx="2"/>
          </p:nvPr>
        </p:nvSpPr>
        <p:spPr/>
        <p:txBody>
          <a:bodyPr>
            <a:normAutofit lnSpcReduction="10000"/>
          </a:bodyPr>
          <a:lstStyle/>
          <a:p>
            <a:r>
              <a:rPr lang="en-US" dirty="0" smtClean="0"/>
              <a:t>Example output</a:t>
            </a:r>
          </a:p>
          <a:p>
            <a:pPr marL="365760" lvl="1" indent="0">
              <a:buNone/>
            </a:pPr>
            <a:r>
              <a:rPr lang="en-US" dirty="0" smtClean="0">
                <a:latin typeface="Century Schoolbook" pitchFamily="18" charset="0"/>
              </a:rPr>
              <a:t>but it wasn’t me</a:t>
            </a:r>
            <a:br>
              <a:rPr lang="en-US" dirty="0" smtClean="0">
                <a:latin typeface="Century Schoolbook" pitchFamily="18" charset="0"/>
              </a:rPr>
            </a:br>
            <a:r>
              <a:rPr lang="en-US" dirty="0" smtClean="0">
                <a:latin typeface="Century Schoolbook" pitchFamily="18" charset="0"/>
              </a:rPr>
              <a:t>cuckoo’s nest the</a:t>
            </a:r>
            <a:br>
              <a:rPr lang="en-US" dirty="0" smtClean="0">
                <a:latin typeface="Century Schoolbook" pitchFamily="18" charset="0"/>
              </a:rPr>
            </a:br>
            <a:r>
              <a:rPr lang="en-US" dirty="0" smtClean="0">
                <a:latin typeface="Century Schoolbook" pitchFamily="18" charset="0"/>
              </a:rPr>
              <a:t>flew over One</a:t>
            </a:r>
            <a:br>
              <a:rPr lang="en-US" dirty="0" smtClean="0">
                <a:latin typeface="Century Schoolbook" pitchFamily="18" charset="0"/>
              </a:rPr>
            </a:br>
            <a:r>
              <a:rPr lang="en-US" dirty="0" smtClean="0">
                <a:latin typeface="Century Schoolbook" pitchFamily="18" charset="0"/>
              </a:rPr>
              <a:t>it wasn’t me but</a:t>
            </a:r>
            <a:br>
              <a:rPr lang="en-US" dirty="0" smtClean="0">
                <a:latin typeface="Century Schoolbook" pitchFamily="18" charset="0"/>
              </a:rPr>
            </a:br>
            <a:r>
              <a:rPr lang="en-US" dirty="0" smtClean="0">
                <a:latin typeface="Century Schoolbook" pitchFamily="18" charset="0"/>
              </a:rPr>
              <a:t>me but it wasn’t</a:t>
            </a:r>
            <a:br>
              <a:rPr lang="en-US" dirty="0" smtClean="0">
                <a:latin typeface="Century Schoolbook" pitchFamily="18" charset="0"/>
              </a:rPr>
            </a:br>
            <a:r>
              <a:rPr lang="en-US" dirty="0" smtClean="0">
                <a:latin typeface="Century Schoolbook" pitchFamily="18" charset="0"/>
              </a:rPr>
              <a:t>nest the cuckoo’s</a:t>
            </a:r>
            <a:br>
              <a:rPr lang="en-US" dirty="0" smtClean="0">
                <a:latin typeface="Century Schoolbook" pitchFamily="18" charset="0"/>
              </a:rPr>
            </a:br>
            <a:r>
              <a:rPr lang="en-US" dirty="0" smtClean="0">
                <a:latin typeface="Century Schoolbook" pitchFamily="18" charset="0"/>
              </a:rPr>
              <a:t>One flew over</a:t>
            </a:r>
            <a:br>
              <a:rPr lang="en-US" dirty="0" smtClean="0">
                <a:latin typeface="Century Schoolbook" pitchFamily="18" charset="0"/>
              </a:rPr>
            </a:br>
            <a:r>
              <a:rPr lang="en-US" dirty="0" err="1" smtClean="0">
                <a:latin typeface="Century Schoolbook" pitchFamily="18" charset="0"/>
              </a:rPr>
              <a:t>over</a:t>
            </a:r>
            <a:r>
              <a:rPr lang="en-US" dirty="0" smtClean="0">
                <a:latin typeface="Century Schoolbook" pitchFamily="18" charset="0"/>
              </a:rPr>
              <a:t> One flew</a:t>
            </a:r>
            <a:br>
              <a:rPr lang="en-US" dirty="0" smtClean="0">
                <a:latin typeface="Century Schoolbook" pitchFamily="18" charset="0"/>
              </a:rPr>
            </a:br>
            <a:r>
              <a:rPr lang="en-US" dirty="0" smtClean="0">
                <a:latin typeface="Century Schoolbook" pitchFamily="18" charset="0"/>
              </a:rPr>
              <a:t>the cuckoo’s nest</a:t>
            </a:r>
            <a:br>
              <a:rPr lang="en-US" dirty="0" smtClean="0">
                <a:latin typeface="Century Schoolbook" pitchFamily="18" charset="0"/>
              </a:rPr>
            </a:br>
            <a:r>
              <a:rPr lang="en-US" dirty="0" smtClean="0">
                <a:latin typeface="Century Schoolbook" pitchFamily="18" charset="0"/>
              </a:rPr>
              <a:t>wasn’t me but it</a:t>
            </a:r>
            <a:br>
              <a:rPr lang="en-US" dirty="0" smtClean="0">
                <a:latin typeface="Century Schoolbook" pitchFamily="18" charset="0"/>
              </a:rPr>
            </a:br>
            <a:endParaRPr lang="en-US" dirty="0">
              <a:latin typeface="Century Schoolbook" pitchFamily="18" charset="0"/>
            </a:endParaRPr>
          </a:p>
        </p:txBody>
      </p:sp>
      <p:sp>
        <p:nvSpPr>
          <p:cNvPr id="3" name="Date Placeholder 2"/>
          <p:cNvSpPr>
            <a:spLocks noGrp="1"/>
          </p:cNvSpPr>
          <p:nvPr>
            <p:ph type="dt" sz="half" idx="15"/>
          </p:nvPr>
        </p:nvSpPr>
        <p:spPr/>
        <p:txBody>
          <a:bodyPr/>
          <a:lstStyle/>
          <a:p>
            <a:r>
              <a:rPr lang="en-US" smtClean="0"/>
              <a:t>503 11sp © UW CSE  • D. Notkin</a:t>
            </a:r>
            <a:endParaRPr lang="en-US"/>
          </a:p>
        </p:txBody>
      </p:sp>
      <p:sp>
        <p:nvSpPr>
          <p:cNvPr id="4" name="Slide Number Placeholder 3"/>
          <p:cNvSpPr>
            <a:spLocks noGrp="1"/>
          </p:cNvSpPr>
          <p:nvPr>
            <p:ph type="sldNum" sz="quarter" idx="16"/>
          </p:nvPr>
        </p:nvSpPr>
        <p:spPr/>
        <p:txBody>
          <a:bodyPr>
            <a:normAutofit fontScale="85000" lnSpcReduction="20000"/>
          </a:bodyPr>
          <a:lstStyle/>
          <a:p>
            <a:fld id="{B27B53E7-13BB-4CE7-ACCE-E032DFE7CA51}" type="slidenum">
              <a:rPr lang="en-US" smtClean="0"/>
              <a:pPr/>
              <a:t>7</a:t>
            </a:fld>
            <a:endParaRPr lang="en-US"/>
          </a:p>
        </p:txBody>
      </p:sp>
    </p:spTree>
    <p:extLst>
      <p:ext uri="{BB962C8B-B14F-4D97-AF65-F5344CB8AC3E}">
        <p14:creationId xmlns:p14="http://schemas.microsoft.com/office/powerpoint/2010/main" val="3963081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Functional decomposition</a:t>
            </a:r>
            <a:endParaRPr lang="en-US" dirty="0"/>
          </a:p>
        </p:txBody>
      </p:sp>
      <p:sp>
        <p:nvSpPr>
          <p:cNvPr id="5" name="Date Placeholder 4"/>
          <p:cNvSpPr>
            <a:spLocks noGrp="1"/>
          </p:cNvSpPr>
          <p:nvPr>
            <p:ph type="dt" sz="half" idx="10"/>
          </p:nvPr>
        </p:nvSpPr>
        <p:spPr/>
        <p:txBody>
          <a:bodyPr/>
          <a:lstStyle/>
          <a:p>
            <a:r>
              <a:rPr lang="en-US" smtClean="0"/>
              <a:t>503 11sp © UW CSE  • D. Notkin</a:t>
            </a:r>
            <a:endParaRPr lang="en-US"/>
          </a:p>
        </p:txBody>
      </p:sp>
      <p:sp>
        <p:nvSpPr>
          <p:cNvPr id="6" name="Slide Number Placeholder 5"/>
          <p:cNvSpPr>
            <a:spLocks noGrp="1"/>
          </p:cNvSpPr>
          <p:nvPr>
            <p:ph type="sldNum" sz="quarter" idx="12"/>
          </p:nvPr>
        </p:nvSpPr>
        <p:spPr/>
        <p:txBody>
          <a:bodyPr>
            <a:normAutofit fontScale="85000" lnSpcReduction="20000"/>
          </a:bodyPr>
          <a:lstStyle/>
          <a:p>
            <a:fld id="{B27B53E7-13BB-4CE7-ACCE-E032DFE7CA51}" type="slidenum">
              <a:rPr lang="en-US" smtClean="0"/>
              <a:pPr/>
              <a:t>8</a:t>
            </a:fld>
            <a:endParaRPr lang="en-US"/>
          </a:p>
        </p:txBody>
      </p:sp>
      <p:sp>
        <p:nvSpPr>
          <p:cNvPr id="8" name="Content Placeholder 7"/>
          <p:cNvSpPr>
            <a:spLocks noGrp="1"/>
          </p:cNvSpPr>
          <p:nvPr>
            <p:ph sz="quarter" idx="1"/>
          </p:nvPr>
        </p:nvSpPr>
        <p:spPr/>
        <p:txBody>
          <a:bodyPr>
            <a:normAutofit fontScale="77500" lnSpcReduction="20000"/>
          </a:bodyPr>
          <a:lstStyle/>
          <a:p>
            <a:r>
              <a:rPr lang="en-US" dirty="0" smtClean="0"/>
              <a:t>A traditional would decompose based on </a:t>
            </a:r>
            <a:r>
              <a:rPr lang="en-US" dirty="0"/>
              <a:t>the four basic functions performed: </a:t>
            </a:r>
            <a:r>
              <a:rPr lang="en-US" b="1" dirty="0"/>
              <a:t>input</a:t>
            </a:r>
            <a:r>
              <a:rPr lang="en-US" dirty="0"/>
              <a:t>, </a:t>
            </a:r>
            <a:r>
              <a:rPr lang="en-US" b="1" dirty="0"/>
              <a:t>shift</a:t>
            </a:r>
            <a:r>
              <a:rPr lang="en-US" dirty="0"/>
              <a:t>, </a:t>
            </a:r>
            <a:r>
              <a:rPr lang="en-US" b="1" dirty="0"/>
              <a:t>alphabetize</a:t>
            </a:r>
            <a:r>
              <a:rPr lang="en-US" dirty="0"/>
              <a:t>, </a:t>
            </a:r>
            <a:r>
              <a:rPr lang="en-US" b="1" dirty="0" smtClean="0"/>
              <a:t>output</a:t>
            </a:r>
            <a:r>
              <a:rPr lang="en-US" dirty="0" smtClean="0"/>
              <a:t>, coordinated by </a:t>
            </a:r>
            <a:r>
              <a:rPr lang="en-US" b="1" dirty="0" smtClean="0"/>
              <a:t>main</a:t>
            </a:r>
          </a:p>
          <a:p>
            <a:r>
              <a:rPr lang="en-US" dirty="0" smtClean="0"/>
              <a:t>Data communication is through </a:t>
            </a:r>
            <a:r>
              <a:rPr lang="en-US" dirty="0"/>
              <a:t>shared storage </a:t>
            </a:r>
            <a:r>
              <a:rPr lang="en-US" dirty="0" smtClean="0"/>
              <a:t>and can be an unconstrained </a:t>
            </a:r>
            <a:r>
              <a:rPr lang="en-US" dirty="0"/>
              <a:t>read-write </a:t>
            </a:r>
            <a:r>
              <a:rPr lang="en-US" dirty="0" smtClean="0"/>
              <a:t>protocol because of </a:t>
            </a:r>
            <a:r>
              <a:rPr lang="en-US" b="1" dirty="0" smtClean="0"/>
              <a:t>main</a:t>
            </a:r>
            <a:endParaRPr lang="en-US" dirty="0"/>
          </a:p>
          <a:p>
            <a:r>
              <a:rPr lang="en-US" dirty="0" err="1" smtClean="0"/>
              <a:t>Parnas</a:t>
            </a:r>
            <a:r>
              <a:rPr lang="en-US" dirty="0" smtClean="0"/>
              <a:t> argues some serious </a:t>
            </a:r>
            <a:r>
              <a:rPr lang="en-US" dirty="0"/>
              <a:t>drawbacks in terms of its ability to handle </a:t>
            </a:r>
            <a:r>
              <a:rPr lang="en-US" dirty="0" smtClean="0"/>
              <a:t>changes</a:t>
            </a:r>
          </a:p>
          <a:p>
            <a:pPr lvl="1"/>
            <a:r>
              <a:rPr lang="en-US" dirty="0" smtClean="0"/>
              <a:t>In </a:t>
            </a:r>
            <a:r>
              <a:rPr lang="en-US" dirty="0"/>
              <a:t>particular, a change in data storage format will affect almost all of the modules</a:t>
            </a:r>
            <a:r>
              <a:rPr lang="en-US" dirty="0" smtClean="0"/>
              <a:t>.</a:t>
            </a:r>
          </a:p>
          <a:p>
            <a:pPr lvl="1"/>
            <a:r>
              <a:rPr lang="en-US" dirty="0" smtClean="0"/>
              <a:t>Similarly </a:t>
            </a:r>
            <a:r>
              <a:rPr lang="en-US" dirty="0"/>
              <a:t>changes in algorithm and enhancements to system function are not easily </a:t>
            </a:r>
            <a:r>
              <a:rPr lang="en-US" dirty="0" smtClean="0"/>
              <a:t>handled</a:t>
            </a:r>
            <a:endParaRPr lang="en-US" dirty="0"/>
          </a:p>
          <a:p>
            <a:r>
              <a:rPr lang="en-US" dirty="0"/>
              <a:t>Finally, reuse is not well-supported because each module of the system is tied tightly to this particular </a:t>
            </a:r>
            <a:r>
              <a:rPr lang="en-US" dirty="0" smtClean="0"/>
              <a:t>application</a:t>
            </a:r>
          </a:p>
          <a:p>
            <a:r>
              <a:rPr lang="en-US" dirty="0" smtClean="0"/>
              <a:t>Strengths of this decomposition?</a:t>
            </a:r>
            <a:endParaRPr lang="en-US" dirty="0"/>
          </a:p>
          <a:p>
            <a:endParaRPr lang="en-US" dirty="0"/>
          </a:p>
        </p:txBody>
      </p:sp>
    </p:spTree>
    <p:extLst>
      <p:ext uri="{BB962C8B-B14F-4D97-AF65-F5344CB8AC3E}">
        <p14:creationId xmlns:p14="http://schemas.microsoft.com/office/powerpoint/2010/main" val="22187690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smtClean="0"/>
              <a:t>503 11sp © UW CSE  • D. Notkin</a:t>
            </a:r>
            <a:endParaRPr lang="en-US"/>
          </a:p>
        </p:txBody>
      </p:sp>
      <p:sp>
        <p:nvSpPr>
          <p:cNvPr id="4" name="Slide Number Placeholder 3"/>
          <p:cNvSpPr>
            <a:spLocks noGrp="1"/>
          </p:cNvSpPr>
          <p:nvPr>
            <p:ph type="sldNum" sz="quarter" idx="12"/>
          </p:nvPr>
        </p:nvSpPr>
        <p:spPr/>
        <p:txBody>
          <a:bodyPr>
            <a:normAutofit fontScale="85000" lnSpcReduction="20000"/>
          </a:bodyPr>
          <a:lstStyle/>
          <a:p>
            <a:fld id="{B27B53E7-13BB-4CE7-ACCE-E032DFE7CA51}" type="slidenum">
              <a:rPr lang="en-US" smtClean="0"/>
              <a:pPr/>
              <a:t>9</a:t>
            </a:fld>
            <a:endParaRPr lang="en-US"/>
          </a:p>
        </p:txBody>
      </p:sp>
      <p:pic>
        <p:nvPicPr>
          <p:cNvPr id="2050"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2648" y="846051"/>
            <a:ext cx="7540752" cy="5438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631618" y="379390"/>
            <a:ext cx="8150352" cy="369332"/>
          </a:xfrm>
          <a:prstGeom prst="rect">
            <a:avLst/>
          </a:prstGeom>
        </p:spPr>
        <p:txBody>
          <a:bodyPr wrap="square">
            <a:spAutoFit/>
          </a:bodyPr>
          <a:lstStyle/>
          <a:p>
            <a:r>
              <a:rPr lang="en-US" dirty="0">
                <a:hlinkClick r:id="rId2"/>
              </a:rPr>
              <a:t>http://www.idt.mdh.se/kurser/cdt413/V08/lectures/l2.pdf</a:t>
            </a:r>
            <a:endParaRPr lang="en-US" dirty="0"/>
          </a:p>
        </p:txBody>
      </p:sp>
    </p:spTree>
    <p:extLst>
      <p:ext uri="{BB962C8B-B14F-4D97-AF65-F5344CB8AC3E}">
        <p14:creationId xmlns:p14="http://schemas.microsoft.com/office/powerpoint/2010/main" val="82893092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0</TotalTime>
  <Words>1693</Words>
  <Application>Microsoft Office PowerPoint</Application>
  <PresentationFormat>On-screen Show (4:3)</PresentationFormat>
  <Paragraphs>242</Paragraphs>
  <Slides>31</Slides>
  <Notes>23</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Median</vt:lpstr>
      <vt:lpstr>CSE503: Software Engineering Design</vt:lpstr>
      <vt:lpstr>Today</vt:lpstr>
      <vt:lpstr>Functional decomposition</vt:lpstr>
      <vt:lpstr>Information hiding</vt:lpstr>
      <vt:lpstr>Basics of information hiding</vt:lpstr>
      <vt:lpstr>Anticipated changes</vt:lpstr>
      <vt:lpstr>Classic Parnas example: KWIC Key Word in Context</vt:lpstr>
      <vt:lpstr>Functional decomposition</vt:lpstr>
      <vt:lpstr>PowerPoint Presentation</vt:lpstr>
      <vt:lpstr>Information hiding decomposition ADT-oriented</vt:lpstr>
      <vt:lpstr>PowerPoint Presentation</vt:lpstr>
      <vt:lpstr>Anticipating change?</vt:lpstr>
      <vt:lpstr>From a Case for Extreme Programming</vt:lpstr>
      <vt:lpstr>Is representation change less common?</vt:lpstr>
      <vt:lpstr>Module semantics remain unchanged</vt:lpstr>
      <vt:lpstr>Representation exposure</vt:lpstr>
      <vt:lpstr>A few guidelines</vt:lpstr>
      <vt:lpstr>Underlying cost model</vt:lpstr>
      <vt:lpstr>Best to change implementation?</vt:lpstr>
      <vt:lpstr>Information hiding reprise</vt:lpstr>
      <vt:lpstr>Aside: Information Hiding and OO</vt:lpstr>
      <vt:lpstr>Dependence on implementation</vt:lpstr>
      <vt:lpstr>Poor performance often leads to…</vt:lpstr>
      <vt:lpstr>Open implementation</vt:lpstr>
      <vt:lpstr>Meta interface examples</vt:lpstr>
      <vt:lpstr>Layering [Parnas 79]</vt:lpstr>
      <vt:lpstr>The uses relation</vt:lpstr>
      <vt:lpstr>uses vs. invokes</vt:lpstr>
      <vt:lpstr>Parnas’ observation</vt:lpstr>
      <vt:lpstr>Modules and layers interact?</vt:lpstr>
      <vt:lpstr>Language support?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2011-04-13T23:38:48Z</dcterms:created>
  <dcterms:modified xsi:type="dcterms:W3CDTF">2011-04-26T16:46:43Z</dcterms:modified>
</cp:coreProperties>
</file>