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36"/>
  </p:notesMasterIdLst>
  <p:sldIdLst>
    <p:sldId id="256" r:id="rId2"/>
    <p:sldId id="372" r:id="rId3"/>
    <p:sldId id="322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42" r:id="rId15"/>
    <p:sldId id="335" r:id="rId16"/>
    <p:sldId id="346" r:id="rId17"/>
    <p:sldId id="347" r:id="rId18"/>
    <p:sldId id="336" r:id="rId19"/>
    <p:sldId id="337" r:id="rId20"/>
    <p:sldId id="338" r:id="rId21"/>
    <p:sldId id="339" r:id="rId22"/>
    <p:sldId id="341" r:id="rId23"/>
    <p:sldId id="340" r:id="rId24"/>
    <p:sldId id="343" r:id="rId25"/>
    <p:sldId id="344" r:id="rId26"/>
    <p:sldId id="345" r:id="rId27"/>
    <p:sldId id="352" r:id="rId28"/>
    <p:sldId id="353" r:id="rId29"/>
    <p:sldId id="374" r:id="rId30"/>
    <p:sldId id="376" r:id="rId31"/>
    <p:sldId id="377" r:id="rId32"/>
    <p:sldId id="373" r:id="rId33"/>
    <p:sldId id="378" r:id="rId34"/>
    <p:sldId id="37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2" autoAdjust="0"/>
    <p:restoredTop sz="95739" autoAdjust="0"/>
  </p:normalViewPr>
  <p:slideViewPr>
    <p:cSldViewPr>
      <p:cViewPr>
        <p:scale>
          <a:sx n="32" d="100"/>
          <a:sy n="32" d="100"/>
        </p:scale>
        <p:origin x="-1506" y="-36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81" d="100"/>
        <a:sy n="81" d="100"/>
      </p:scale>
      <p:origin x="0" y="74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9F6C6-A4BF-417A-8380-E3094F125062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644F3-451B-4C0E-AB3D-3E95B87D8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507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DEC5A-0E5F-4670-B06E-2FAC49E54BCE}" type="slidenum">
              <a:rPr lang="en-US"/>
              <a:pPr/>
              <a:t>15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AEB1-7DCE-4282-8EED-E47907825FD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AEB1-7DCE-4282-8EED-E47907825FD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waterloo.ca/~rtholmes/papers/icse_2011_holmes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th.asu.ed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nc.edu/~stotts/723/adt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yclomatic_complexit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hyperlink" Target="http://hissa.nist.gov/HHRFdata/Artifacts/ITLdoc/235/chapter3.htm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7338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CSE503:</a:t>
            </a:r>
            <a:br>
              <a:rPr lang="en-US" dirty="0" smtClean="0"/>
            </a:br>
            <a:r>
              <a:rPr lang="en-US" dirty="0" smtClean="0"/>
              <a:t>Software Engineering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sz="3100" b="1" dirty="0" smtClean="0">
                <a:solidFill>
                  <a:srgbClr val="00B0F0"/>
                </a:solidFill>
              </a:rPr>
              <a:t>Complexity, proving </a:t>
            </a:r>
            <a:r>
              <a:rPr lang="en-US" sz="3100" b="1" dirty="0" err="1" smtClean="0">
                <a:solidFill>
                  <a:srgbClr val="00B0F0"/>
                </a:solidFill>
              </a:rPr>
              <a:t>adts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Notkin</a:t>
            </a:r>
          </a:p>
          <a:p>
            <a:r>
              <a:rPr lang="en-US" dirty="0" smtClean="0"/>
              <a:t>Spring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Although there is somewhat mixed data, it appears that most of these measures are proportional to LOC</a:t>
            </a:r>
          </a:p>
          <a:p>
            <a:r>
              <a:rPr lang="en-US" dirty="0" smtClean="0"/>
              <a:t>“Les Hatton claimed recently (Keynote at TAIC-PART 2008, Windsor, UK, Sept 2008) that McCabe </a:t>
            </a:r>
            <a:r>
              <a:rPr lang="en-US" dirty="0" err="1" smtClean="0"/>
              <a:t>Cyclomatic</a:t>
            </a:r>
            <a:r>
              <a:rPr lang="en-US" dirty="0" smtClean="0"/>
              <a:t> Complexity has the same prediction ability as lines of code.” </a:t>
            </a:r>
            <a:r>
              <a:rPr lang="en-US" sz="2000" dirty="0" smtClean="0"/>
              <a:t>–Wikipedia [</a:t>
            </a:r>
            <a:r>
              <a:rPr lang="en-US" sz="2000" dirty="0" err="1" smtClean="0"/>
              <a:t>cyclomatic</a:t>
            </a:r>
            <a:r>
              <a:rPr lang="en-US" sz="2000" dirty="0" smtClean="0"/>
              <a:t> complexity]</a:t>
            </a:r>
          </a:p>
          <a:p>
            <a:r>
              <a:rPr lang="en-US" dirty="0" smtClean="0"/>
              <a:t>Also, how “actionable” the information is has always confused me: if you are told your program is an “8” what are you supposed to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hypothesis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Every complexity measure I’ve seen is based entirely on the static program (except feature/function points, which don’t consider a program directly)</a:t>
            </a:r>
          </a:p>
          <a:p>
            <a:r>
              <a:rPr lang="en-US" sz="2400" b="1" i="1" dirty="0" smtClean="0"/>
              <a:t>If</a:t>
            </a:r>
            <a:r>
              <a:rPr lang="en-US" sz="2400" dirty="0" smtClean="0"/>
              <a:t> complexity measures are to have any real utility, it seems that they must also consider the relationship between the program and its behaviors</a:t>
            </a:r>
          </a:p>
          <a:p>
            <a:pPr lvl="1"/>
            <a:r>
              <a:rPr lang="en-US" sz="2100" dirty="0" smtClean="0"/>
              <a:t>That is, the way the developer associates behaviors with a program is material to complexity, but is ignored by the literature</a:t>
            </a:r>
          </a:p>
          <a:p>
            <a:r>
              <a:rPr lang="en-US" sz="2400" dirty="0" smtClean="0"/>
              <a:t>It is also imaginable that this measure would be “actionable” by identifying specific dependences that make this mapping complex – they could perhaps be addressed similarly to dependences that preclude parallelization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Project(s)?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 attempt at trying to make this notion more precise would be terrific</a:t>
            </a:r>
          </a:p>
          <a:p>
            <a:r>
              <a:rPr lang="en-US" dirty="0" smtClean="0"/>
              <a:t>Maybe a simple model and some empiric data</a:t>
            </a:r>
          </a:p>
          <a:p>
            <a:r>
              <a:rPr lang="en-US" dirty="0" smtClean="0"/>
              <a:t>Showing that a reasonable model is proportional to LOC would weaken my hypothesis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Stop by and chat if you’re interested</a:t>
            </a:r>
          </a:p>
          <a:p>
            <a:r>
              <a:rPr lang="en-US" dirty="0" smtClean="0"/>
              <a:t>Fits into NSF-funded work with Reid Holmes</a:t>
            </a:r>
          </a:p>
          <a:p>
            <a:pPr lvl="1"/>
            <a:r>
              <a:rPr lang="en-US" dirty="0" smtClean="0"/>
              <a:t>ICSE </a:t>
            </a:r>
            <a:r>
              <a:rPr lang="en-US" dirty="0"/>
              <a:t>2011: “</a:t>
            </a:r>
            <a:r>
              <a:rPr lang="en-US" dirty="0">
                <a:hlinkClick r:id="rId3"/>
              </a:rPr>
              <a:t>Identifying Program, Test, and Environmental </a:t>
            </a:r>
            <a:r>
              <a:rPr lang="en-US" dirty="0" smtClean="0">
                <a:hlinkClick r:id="rId3"/>
              </a:rPr>
              <a:t>Changes That </a:t>
            </a:r>
            <a:r>
              <a:rPr lang="en-US" dirty="0">
                <a:hlinkClick r:id="rId3"/>
              </a:rPr>
              <a:t>Affect </a:t>
            </a:r>
            <a:r>
              <a:rPr lang="en-US" dirty="0" err="1" smtClean="0">
                <a:hlinkClick r:id="rId3"/>
              </a:rPr>
              <a:t>Behaviour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Potential </a:t>
            </a:r>
            <a:r>
              <a:rPr lang="en-US" dirty="0" err="1" smtClean="0"/>
              <a:t>quals</a:t>
            </a:r>
            <a:r>
              <a:rPr lang="en-US" dirty="0" smtClean="0"/>
              <a:t> project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200400"/>
            <a:ext cx="3134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Courier New" pitchFamily="49" charset="0"/>
                <a:cs typeface="Courier New" pitchFamily="49" charset="0"/>
              </a:rPr>
              <a:t>01000100</a:t>
            </a:r>
            <a:endParaRPr lang="en-US" sz="4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8200" y="21336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ASCII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D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24600" y="21336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short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68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4495800"/>
            <a:ext cx="1524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mask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FTFFFTFF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15000" y="4419600"/>
            <a:ext cx="1828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Excess-8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60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743200" y="5105400"/>
            <a:ext cx="2286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Java byte-code</a:t>
            </a: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fstore_1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352800" y="1981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Gray code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34200" y="32766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Gray scale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143000" y="5715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Color scale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553200" y="5562600"/>
            <a:ext cx="685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828800" y="3657600"/>
            <a:ext cx="685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181600" y="2209800"/>
            <a:ext cx="685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267200" y="4191000"/>
            <a:ext cx="685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Without getting precise, types are used to interpret and manipulate the bit patterns – that is, they give them (some level of) meaning</a:t>
            </a:r>
          </a:p>
          <a:p>
            <a:r>
              <a:rPr lang="en-US" dirty="0" smtClean="0"/>
              <a:t>“Concrete” types manipulate the information in memory directly</a:t>
            </a:r>
          </a:p>
          <a:p>
            <a:r>
              <a:rPr lang="en-US" dirty="0" smtClean="0"/>
              <a:t>Abstract types define a protocol for manipulating instances of those types, but they do not define an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Abstract data type = objects + operations</a:t>
            </a:r>
            <a:endParaRPr 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CF9B18A-DE57-4758-9C86-29982392DC1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33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685800" y="4152900"/>
            <a:ext cx="8153400" cy="2118529"/>
          </a:xfr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2400" dirty="0" smtClean="0"/>
              <a:t>The only operations on objects of the type are those provided by the abstraction</a:t>
            </a:r>
          </a:p>
          <a:p>
            <a:r>
              <a:rPr lang="en-US" sz="2400" dirty="0" smtClean="0"/>
              <a:t>The implementation is hidden</a:t>
            </a:r>
          </a:p>
          <a:p>
            <a:r>
              <a:rPr lang="en-US" sz="2400" dirty="0" smtClean="0"/>
              <a:t>We need to show that the abstraction and the implementation are each “correct” … and properly related</a:t>
            </a:r>
          </a:p>
        </p:txBody>
      </p:sp>
      <p:pic>
        <p:nvPicPr>
          <p:cNvPr id="34" name="Picture 33" descr="Picture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1" y="1676400"/>
            <a:ext cx="6400800" cy="24828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70703" y="2314545"/>
            <a:ext cx="15183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Element</a:t>
            </a:r>
            <a:r>
              <a:rPr lang="en-US" sz="2000" baseline="-25000" dirty="0" err="1" smtClean="0"/>
              <a:t>abstract</a:t>
            </a:r>
            <a:endParaRPr lang="en-US" sz="20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649213" y="2314545"/>
            <a:ext cx="157440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Element’</a:t>
            </a:r>
            <a:r>
              <a:rPr lang="en-US" sz="2000" baseline="-25000" dirty="0" err="1" smtClean="0"/>
              <a:t>abstract</a:t>
            </a:r>
            <a:endParaRPr lang="en-US" sz="2000" baseline="-25000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3289004" y="2514600"/>
            <a:ext cx="2360209" cy="1588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65862" y="4248090"/>
            <a:ext cx="152798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Element</a:t>
            </a:r>
            <a:r>
              <a:rPr lang="en-US" sz="2000" baseline="-25000" dirty="0" err="1" smtClean="0"/>
              <a:t>concrete</a:t>
            </a:r>
            <a:endParaRPr lang="en-US" sz="2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4912" y="4248090"/>
            <a:ext cx="158408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Element’</a:t>
            </a:r>
            <a:r>
              <a:rPr lang="en-US" sz="2000" baseline="-25000" dirty="0" err="1" smtClean="0"/>
              <a:t>concrete</a:t>
            </a:r>
            <a:endParaRPr lang="en-US" sz="2000" baseline="-25000" dirty="0"/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3293844" y="4448145"/>
            <a:ext cx="2361068" cy="158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0"/>
            <a:endCxn id="6" idx="2"/>
          </p:cNvCxnSpPr>
          <p:nvPr/>
        </p:nvCxnSpPr>
        <p:spPr>
          <a:xfrm rot="5400000" flipH="1" flipV="1">
            <a:off x="1763136" y="3481373"/>
            <a:ext cx="1533435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0"/>
            <a:endCxn id="7" idx="2"/>
          </p:cNvCxnSpPr>
          <p:nvPr/>
        </p:nvCxnSpPr>
        <p:spPr>
          <a:xfrm rot="16200000" flipV="1">
            <a:off x="5674969" y="3476103"/>
            <a:ext cx="1533435" cy="105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ine Callout 2 (No Border) 17"/>
          <p:cNvSpPr/>
          <p:nvPr/>
        </p:nvSpPr>
        <p:spPr>
          <a:xfrm>
            <a:off x="5867400" y="591234"/>
            <a:ext cx="1981200" cy="646331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83238"/>
              <a:gd name="adj6" fmla="val -67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For every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 operation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Line Callout 2 (No Border) 18"/>
          <p:cNvSpPr/>
          <p:nvPr/>
        </p:nvSpPr>
        <p:spPr>
          <a:xfrm>
            <a:off x="6172200" y="5181600"/>
            <a:ext cx="1949829" cy="923330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1914"/>
              <a:gd name="adj6" fmla="val -827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For every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corresponding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concrete operation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Line Callout 2 (No Border) 19"/>
          <p:cNvSpPr/>
          <p:nvPr/>
        </p:nvSpPr>
        <p:spPr>
          <a:xfrm>
            <a:off x="304800" y="3200400"/>
            <a:ext cx="1430200" cy="646331"/>
          </a:xfrm>
          <a:prstGeom prst="callout2">
            <a:avLst>
              <a:gd name="adj1" fmla="val 45581"/>
              <a:gd name="adj2" fmla="val 104105"/>
              <a:gd name="adj3" fmla="val 48021"/>
              <a:gd name="adj4" fmla="val 107896"/>
              <a:gd name="adj5" fmla="val 25655"/>
              <a:gd name="adj6" fmla="val 145462"/>
            </a:avLst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Abstraction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function (AF)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828800" y="3505200"/>
            <a:ext cx="4419600" cy="228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8600" y="5486400"/>
            <a:ext cx="52578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74320" indent="-274320">
              <a:buFont typeface="Wingdings" pitchFamily="2" charset="2"/>
              <a:buChar char="q"/>
            </a:pPr>
            <a:r>
              <a:rPr lang="en-US" sz="2000" dirty="0" smtClean="0"/>
              <a:t>It commutes </a:t>
            </a:r>
            <a:r>
              <a:rPr lang="en-US" sz="2000" b="1" dirty="0" smtClean="0">
                <a:solidFill>
                  <a:srgbClr val="7030A0"/>
                </a:solidFill>
              </a:rPr>
              <a:t>[What is purple and commutes?]</a:t>
            </a:r>
          </a:p>
          <a:p>
            <a:pPr marL="274320" indent="-274320">
              <a:buFont typeface="Wingdings" pitchFamily="2" charset="2"/>
              <a:buChar char="q"/>
            </a:pPr>
            <a:r>
              <a:rPr lang="en-US" sz="2000" dirty="0" smtClean="0"/>
              <a:t>AF gives an abstract meaning to concrete representations – more soon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math.asu.edu/~kawski/classes/mat444/handouts/abelian8s.gif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1600200"/>
            <a:ext cx="5390306" cy="34480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An </a:t>
            </a:r>
            <a:r>
              <a:rPr lang="en-US" b="1" dirty="0" err="1" smtClean="0">
                <a:solidFill>
                  <a:srgbClr val="7030A0"/>
                </a:solidFill>
              </a:rPr>
              <a:t>Abelian</a:t>
            </a:r>
            <a:r>
              <a:rPr lang="en-US" b="1" dirty="0" smtClean="0">
                <a:solidFill>
                  <a:srgbClr val="7030A0"/>
                </a:solidFill>
              </a:rPr>
              <a:t> grape </a:t>
            </a:r>
            <a:r>
              <a:rPr lang="en-US" sz="2400" dirty="0" smtClean="0">
                <a:solidFill>
                  <a:srgbClr val="C00000"/>
                </a:solidFill>
              </a:rPr>
              <a:t>(sorry)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3794" name="Picture 2" descr="http://t0.gstatic.com/images?q=tbn:ANd9GcSglaTDmNXAmVcsUlMiZWgsg3MtM_3pbj_UzbWbmoUudZpPrz8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2667000"/>
            <a:ext cx="2143125" cy="21431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flipH="1">
            <a:off x="3810000" y="20574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file"/>
              </a:rPr>
              <a:t>math.asu.edu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ADTs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common way is to define the abstract effect of each operation (including constructors) using formal/informal pre- and post-conditions</a:t>
            </a:r>
          </a:p>
          <a:p>
            <a:r>
              <a:rPr lang="en-US" dirty="0" smtClean="0"/>
              <a:t>Might see this using an extended </a:t>
            </a:r>
            <a:r>
              <a:rPr lang="en-US" dirty="0" err="1" smtClean="0"/>
              <a:t>JavaDoc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6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// Overview: An </a:t>
            </a:r>
            <a:r>
              <a:rPr lang="en-US" sz="1600" b="1" dirty="0" err="1" smtClean="0">
                <a:latin typeface="Courier New" pitchFamily="49" charset="0"/>
              </a:rPr>
              <a:t>IntSet</a:t>
            </a:r>
            <a:r>
              <a:rPr lang="en-US" sz="1600" b="1" dirty="0" smtClean="0">
                <a:latin typeface="Courier New" pitchFamily="49" charset="0"/>
              </a:rPr>
              <a:t> is a mutable, unbounded set of integers. 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latin typeface="Courier New" pitchFamily="49" charset="0"/>
              </a:rPr>
              <a:t>IntSet</a:t>
            </a:r>
            <a:r>
              <a:rPr lang="en-US" sz="1600" b="1" dirty="0" smtClean="0">
                <a:latin typeface="Courier New" pitchFamily="49" charset="0"/>
              </a:rPr>
              <a:t> {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  // </a:t>
            </a:r>
            <a:r>
              <a:rPr lang="en-US" sz="1600" b="1" u="sng" dirty="0" smtClean="0">
                <a:latin typeface="Courier New" pitchFamily="49" charset="0"/>
              </a:rPr>
              <a:t>effects</a:t>
            </a:r>
            <a:r>
              <a:rPr lang="en-US" sz="1600" b="1" dirty="0" smtClean="0">
                <a:latin typeface="Courier New" pitchFamily="49" charset="0"/>
              </a:rPr>
              <a:t>: makes a new </a:t>
            </a:r>
            <a:r>
              <a:rPr lang="en-US" sz="1600" b="1" dirty="0" err="1" smtClean="0">
                <a:latin typeface="Courier New" pitchFamily="49" charset="0"/>
              </a:rPr>
              <a:t>IntSet</a:t>
            </a:r>
            <a:r>
              <a:rPr lang="en-US" sz="1600" b="1" dirty="0" smtClean="0">
                <a:latin typeface="Courier New" pitchFamily="49" charset="0"/>
              </a:rPr>
              <a:t> = {}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sz="1600" b="1" dirty="0" smtClean="0">
                <a:latin typeface="Courier New" pitchFamily="49" charset="0"/>
              </a:rPr>
              <a:t>  public </a:t>
            </a:r>
            <a:r>
              <a:rPr lang="en-US" sz="1600" b="1" dirty="0" err="1" smtClean="0">
                <a:latin typeface="Courier New" pitchFamily="49" charset="0"/>
              </a:rPr>
              <a:t>IntSet</a:t>
            </a:r>
            <a:r>
              <a:rPr lang="en-US" sz="1600" b="1" dirty="0" smtClean="0">
                <a:latin typeface="Courier New" pitchFamily="49" charset="0"/>
              </a:rPr>
              <a:t>()</a:t>
            </a:r>
            <a:br>
              <a:rPr lang="en-US" sz="1600" b="1" dirty="0" smtClean="0">
                <a:latin typeface="Courier New" pitchFamily="49" charset="0"/>
              </a:rPr>
            </a:br>
            <a:endParaRPr lang="en-US" sz="16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</a:rPr>
              <a:t>// </a:t>
            </a:r>
            <a:r>
              <a:rPr lang="en-US" sz="1600" b="1" u="sng" dirty="0" smtClean="0">
                <a:latin typeface="Courier New" pitchFamily="49" charset="0"/>
              </a:rPr>
              <a:t>returns</a:t>
            </a:r>
            <a:r>
              <a:rPr lang="en-US" sz="1600" b="1" dirty="0" smtClean="0">
                <a:latin typeface="Courier New" pitchFamily="49" charset="0"/>
              </a:rPr>
              <a:t>: true if x </a:t>
            </a:r>
            <a:r>
              <a:rPr lang="en-US" sz="1600" b="1" dirty="0" smtClean="0">
                <a:latin typeface="Courier New" pitchFamily="49" charset="0"/>
                <a:sym typeface="Symbol" pitchFamily="18" charset="2"/>
              </a:rPr>
              <a:t></a:t>
            </a:r>
            <a:r>
              <a:rPr lang="en-US" sz="1600" b="1" dirty="0" smtClean="0">
                <a:latin typeface="Courier New" pitchFamily="49" charset="0"/>
              </a:rPr>
              <a:t> this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</a:rPr>
              <a:t>//          else returns false 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</a:rPr>
              <a:t>public </a:t>
            </a:r>
            <a:r>
              <a:rPr lang="en-US" sz="1600" b="1" dirty="0" err="1" smtClean="0">
                <a:latin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</a:rPr>
              <a:t> contains(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x)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600" b="1" dirty="0" smtClean="0">
                <a:latin typeface="Courier New" pitchFamily="49" charset="0"/>
              </a:rPr>
              <a:t>// </a:t>
            </a:r>
            <a:r>
              <a:rPr lang="en-US" sz="1600" b="1" u="sng" dirty="0" smtClean="0">
                <a:latin typeface="Courier New" pitchFamily="49" charset="0"/>
              </a:rPr>
              <a:t>effects</a:t>
            </a:r>
            <a:r>
              <a:rPr lang="en-US" sz="1600" b="1" dirty="0" smtClean="0">
                <a:latin typeface="Courier New" pitchFamily="49" charset="0"/>
              </a:rPr>
              <a:t>:  </a:t>
            </a:r>
            <a:r>
              <a:rPr lang="en-US" sz="1600" b="1" dirty="0" err="1" smtClean="0">
                <a:latin typeface="Courier New" pitchFamily="49" charset="0"/>
              </a:rPr>
              <a:t>this</a:t>
            </a:r>
            <a:r>
              <a:rPr lang="en-US" sz="1800" b="1" baseline="-25000" dirty="0" err="1" smtClean="0">
                <a:latin typeface="Courier New" pitchFamily="49" charset="0"/>
              </a:rPr>
              <a:t>post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</a:rPr>
              <a:t>this</a:t>
            </a:r>
            <a:r>
              <a:rPr lang="en-US" sz="1600" b="1" baseline="-25000" dirty="0" err="1" smtClean="0">
                <a:latin typeface="Courier New" pitchFamily="49" charset="0"/>
              </a:rPr>
              <a:t>pre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sym typeface="Symbol" pitchFamily="18" charset="2"/>
              </a:rPr>
              <a:t></a:t>
            </a:r>
            <a:r>
              <a:rPr lang="en-US" sz="1600" b="1" dirty="0" smtClean="0">
                <a:latin typeface="Courier New" pitchFamily="49" charset="0"/>
              </a:rPr>
              <a:t> {x}</a:t>
            </a:r>
          </a:p>
          <a:p>
            <a:pPr>
              <a:lnSpc>
                <a:spcPct val="90000"/>
              </a:lnSpc>
              <a:buNone/>
            </a:pPr>
            <a:r>
              <a:rPr lang="en-US" sz="1600" b="1" dirty="0" smtClean="0">
                <a:latin typeface="Courier New" pitchFamily="49" charset="0"/>
              </a:rPr>
              <a:t>public void add(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x)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600" b="1" dirty="0" smtClean="0">
                <a:latin typeface="Courier New" pitchFamily="49" charset="0"/>
              </a:rPr>
              <a:t>// </a:t>
            </a:r>
            <a:r>
              <a:rPr lang="en-US" sz="1600" b="1" u="sng" dirty="0" smtClean="0">
                <a:latin typeface="Courier New" pitchFamily="49" charset="0"/>
              </a:rPr>
              <a:t>effects</a:t>
            </a:r>
            <a:r>
              <a:rPr lang="en-US" sz="1600" b="1" dirty="0" smtClean="0">
                <a:latin typeface="Courier New" pitchFamily="49" charset="0"/>
              </a:rPr>
              <a:t>:  </a:t>
            </a:r>
            <a:r>
              <a:rPr lang="en-US" sz="1600" b="1" dirty="0" err="1" smtClean="0">
                <a:latin typeface="Courier New" pitchFamily="49" charset="0"/>
              </a:rPr>
              <a:t>this</a:t>
            </a:r>
            <a:r>
              <a:rPr lang="en-US" sz="1800" b="1" baseline="-25000" dirty="0" err="1" smtClean="0">
                <a:latin typeface="Courier New" pitchFamily="49" charset="0"/>
              </a:rPr>
              <a:t>post</a:t>
            </a:r>
            <a:r>
              <a:rPr lang="en-US" sz="1600" b="1" dirty="0" smtClean="0">
                <a:latin typeface="Courier New" pitchFamily="49" charset="0"/>
              </a:rPr>
              <a:t> = </a:t>
            </a:r>
            <a:r>
              <a:rPr lang="en-US" sz="1600" b="1" dirty="0" err="1" smtClean="0">
                <a:latin typeface="Courier New" pitchFamily="49" charset="0"/>
              </a:rPr>
              <a:t>this</a:t>
            </a:r>
            <a:r>
              <a:rPr lang="en-US" sz="1600" b="1" baseline="-25000" dirty="0" err="1" smtClean="0">
                <a:latin typeface="Courier New" pitchFamily="49" charset="0"/>
              </a:rPr>
              <a:t>pre</a:t>
            </a:r>
            <a:r>
              <a:rPr lang="en-US" sz="1600" b="1" dirty="0" smtClean="0">
                <a:latin typeface="Courier New" pitchFamily="49" charset="0"/>
              </a:rPr>
              <a:t> - {x}</a:t>
            </a:r>
          </a:p>
          <a:p>
            <a:pPr>
              <a:lnSpc>
                <a:spcPct val="90000"/>
              </a:lnSpc>
              <a:buNone/>
            </a:pPr>
            <a:r>
              <a:rPr lang="en-US" sz="1600" b="1" dirty="0" smtClean="0">
                <a:latin typeface="Courier New" pitchFamily="49" charset="0"/>
              </a:rPr>
              <a:t>public void remove(</a:t>
            </a:r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x)</a:t>
            </a:r>
          </a:p>
          <a:p>
            <a:pPr>
              <a:lnSpc>
                <a:spcPct val="90000"/>
              </a:lnSpc>
              <a:buNone/>
            </a:pPr>
            <a:r>
              <a:rPr lang="en-US" sz="1600" b="1" dirty="0" smtClean="0">
                <a:latin typeface="Courier New" pitchFamily="49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first… from today’s Seattle Times</a:t>
            </a:r>
            <a:br>
              <a:rPr lang="en-US" dirty="0" smtClean="0"/>
            </a:br>
            <a:r>
              <a:rPr lang="en-US" sz="3100" dirty="0" smtClean="0"/>
              <a:t>2011.5.4</a:t>
            </a:r>
            <a:endParaRPr lang="en-US" sz="31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“Industry </a:t>
            </a:r>
            <a:r>
              <a:rPr lang="en-US" dirty="0"/>
              <a:t>experts believed they knew where to look for crack-inducing metal fatigue on aging airplanes, but the in-flight rupture of a Southwest Airlines Boeing 737 on Friday has raised concerns about part of the fuselage they previously thought wasn't vulnerable.</a:t>
            </a:r>
          </a:p>
          <a:p>
            <a:pPr marL="0" indent="0">
              <a:buNone/>
            </a:pPr>
            <a:r>
              <a:rPr lang="en-US" dirty="0" smtClean="0"/>
              <a:t>“A </a:t>
            </a:r>
            <a:r>
              <a:rPr lang="en-US" dirty="0"/>
              <a:t>similar hole opened on a Southwest 737 only 21 months ago, and then on an American Airlines 757 last year, raising awareness that metal fatigue can cause the aluminum skin to separate at the so-called lap joints, where panels are spliced together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 descr="http://1.bp.blogspot.com/_WqURdGiLbZ4/Svq9BxB5jOI/AAAAAAAAAFY/weiyqG1nB7U/s320/tu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286000"/>
            <a:ext cx="2314575" cy="2314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7971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Algebraic specifications</a:t>
            </a:r>
            <a:br>
              <a:rPr lang="en-US" dirty="0" smtClean="0"/>
            </a:br>
            <a:r>
              <a:rPr lang="en-US" sz="3600" dirty="0" smtClean="0"/>
              <a:t>From </a:t>
            </a:r>
            <a:r>
              <a:rPr lang="en-US" sz="3600" dirty="0" err="1" smtClean="0"/>
              <a:t>Stotts</a:t>
            </a:r>
            <a:r>
              <a:rPr lang="en-US" sz="3600" dirty="0" smtClean="0"/>
              <a:t> </a:t>
            </a:r>
            <a:r>
              <a:rPr lang="en-US" sz="2700" dirty="0" smtClean="0"/>
              <a:t>(</a:t>
            </a:r>
            <a:r>
              <a:rPr lang="en-US" sz="2700" dirty="0" smtClean="0">
                <a:hlinkClick r:id="rId3"/>
              </a:rPr>
              <a:t>http://www.cs.unc.edu/~stotts/723/adt.html</a:t>
            </a:r>
            <a:r>
              <a:rPr lang="en-US" sz="2700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a </a:t>
            </a:r>
            <a:r>
              <a:rPr lang="en-US" i="1" dirty="0" smtClean="0"/>
              <a:t>sort </a:t>
            </a:r>
            <a:r>
              <a:rPr lang="en-US" dirty="0" smtClean="0"/>
              <a:t>– give signatures of operations (you’ve seen this kind of thing before in typed OO and functional languages)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latin typeface="Consolas" pitchFamily="49" charset="0"/>
              </a:rPr>
              <a:t>sort </a:t>
            </a:r>
            <a:r>
              <a:rPr lang="en-US" sz="2400" dirty="0" err="1" smtClean="0">
                <a:latin typeface="Consolas" pitchFamily="49" charset="0"/>
              </a:rPr>
              <a:t>IntSet</a:t>
            </a:r>
            <a:r>
              <a:rPr lang="en-US" sz="2400" dirty="0" smtClean="0">
                <a:latin typeface="Consolas" pitchFamily="49" charset="0"/>
              </a:rPr>
              <a:t> imports 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</a:rPr>
              <a:t>Bool</a:t>
            </a:r>
            <a:r>
              <a:rPr lang="en-US" sz="2400" dirty="0" smtClean="0">
                <a:latin typeface="Consolas" pitchFamily="49" charset="0"/>
              </a:rPr>
              <a:t/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signatures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    new : -&gt; </a:t>
            </a:r>
            <a:r>
              <a:rPr lang="en-US" sz="2400" dirty="0" err="1" smtClean="0">
                <a:latin typeface="Consolas" pitchFamily="49" charset="0"/>
              </a:rPr>
              <a:t>IntSet</a:t>
            </a:r>
            <a:r>
              <a:rPr lang="en-US" sz="2400" dirty="0" smtClean="0">
                <a:latin typeface="Consolas" pitchFamily="49" charset="0"/>
              </a:rPr>
              <a:t/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    insert : </a:t>
            </a:r>
            <a:r>
              <a:rPr lang="en-US" sz="2400" dirty="0" err="1" smtClean="0">
                <a:latin typeface="Consolas" pitchFamily="49" charset="0"/>
              </a:rPr>
              <a:t>IntSet</a:t>
            </a:r>
            <a:r>
              <a:rPr lang="en-US" sz="2400" dirty="0" smtClean="0">
                <a:latin typeface="Consolas" pitchFamily="49" charset="0"/>
              </a:rPr>
              <a:t> × 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-&gt; </a:t>
            </a:r>
            <a:r>
              <a:rPr lang="en-US" sz="2400" dirty="0" err="1" smtClean="0">
                <a:latin typeface="Consolas" pitchFamily="49" charset="0"/>
              </a:rPr>
              <a:t>IntSet</a:t>
            </a:r>
            <a:r>
              <a:rPr lang="en-US" sz="2400" dirty="0" smtClean="0">
                <a:latin typeface="Consolas" pitchFamily="49" charset="0"/>
              </a:rPr>
              <a:t/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    member : </a:t>
            </a:r>
            <a:r>
              <a:rPr lang="en-US" sz="2400" dirty="0" err="1" smtClean="0">
                <a:latin typeface="Consolas" pitchFamily="49" charset="0"/>
              </a:rPr>
              <a:t>IntSet</a:t>
            </a:r>
            <a:r>
              <a:rPr lang="en-US" sz="2400" dirty="0" smtClean="0">
                <a:latin typeface="Consolas" pitchFamily="49" charset="0"/>
              </a:rPr>
              <a:t> × 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-&gt; </a:t>
            </a:r>
            <a:r>
              <a:rPr lang="en-US" sz="2400" dirty="0" err="1" smtClean="0">
                <a:latin typeface="Consolas" pitchFamily="49" charset="0"/>
              </a:rPr>
              <a:t>Bool</a:t>
            </a:r>
            <a:r>
              <a:rPr lang="en-US" sz="2400" dirty="0" smtClean="0">
                <a:latin typeface="Consolas" pitchFamily="49" charset="0"/>
              </a:rPr>
              <a:t/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    remove : </a:t>
            </a:r>
            <a:r>
              <a:rPr lang="en-US" sz="2400" dirty="0" err="1" smtClean="0">
                <a:latin typeface="Consolas" pitchFamily="49" charset="0"/>
              </a:rPr>
              <a:t>IntSet</a:t>
            </a:r>
            <a:r>
              <a:rPr lang="en-US" sz="2400" dirty="0" smtClean="0">
                <a:latin typeface="Consolas" pitchFamily="49" charset="0"/>
              </a:rPr>
              <a:t> × 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-&gt; </a:t>
            </a:r>
            <a:r>
              <a:rPr lang="en-US" sz="2400" dirty="0" err="1" smtClean="0">
                <a:latin typeface="Consolas" pitchFamily="49" charset="0"/>
              </a:rPr>
              <a:t>IntSet</a:t>
            </a: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axioms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“Just” like high school algebra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>
              <a:latin typeface="Consolas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</a:rPr>
              <a:t>variables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, j : </a:t>
            </a: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; s : </a:t>
            </a:r>
            <a:r>
              <a:rPr lang="en-US" sz="2400" dirty="0" err="1" smtClean="0">
                <a:latin typeface="Consolas" pitchFamily="49" charset="0"/>
              </a:rPr>
              <a:t>IntSet</a:t>
            </a:r>
            <a:r>
              <a:rPr lang="en-US" sz="2400" dirty="0" smtClean="0">
                <a:latin typeface="Consolas" pitchFamily="49" charset="0"/>
              </a:rPr>
              <a:t/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axioms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    member(new(),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) = false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    member(insert(s, j),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) =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        if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 = j then true else member(s,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)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    remove(new(),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) = new()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    remove(insert(s, j),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) = 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        if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 = j then remove(s,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)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                 else insert(remove(s,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), j)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really sets?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Posit stuff like…</a:t>
            </a:r>
          </a:p>
          <a:p>
            <a:pPr lvl="1"/>
            <a:r>
              <a:rPr lang="en-US" sz="2400" dirty="0" smtClean="0">
                <a:latin typeface="Consolas" pitchFamily="49" charset="0"/>
              </a:rPr>
              <a:t>insert(insert(s, i), j) =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insert(insert(s, j), i) </a:t>
            </a:r>
          </a:p>
          <a:p>
            <a:pPr lvl="1"/>
            <a:r>
              <a:rPr lang="en-US" sz="2400" dirty="0" smtClean="0">
                <a:latin typeface="Consolas" pitchFamily="49" charset="0"/>
              </a:rPr>
              <a:t>insert(insert(s,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),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) = insert(s, </a:t>
            </a:r>
            <a:r>
              <a:rPr lang="en-US" sz="2400" dirty="0" err="1" smtClean="0">
                <a:latin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</a:rPr>
              <a:t>)</a:t>
            </a:r>
          </a:p>
          <a:p>
            <a:r>
              <a:rPr lang="en-US" sz="2800" dirty="0" smtClean="0"/>
              <a:t>Prove from axioms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Tons of issues about completeness, consistency, equality (initial vs. final algebras), etc.</a:t>
            </a:r>
          </a:p>
          <a:p>
            <a:r>
              <a:rPr lang="en-US" sz="2800" dirty="0" smtClean="0"/>
              <a:t>But again, “just” like high school algebra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specification properties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Regardless of the style of specification, proofs are usually done inductively</a:t>
            </a:r>
          </a:p>
          <a:p>
            <a:r>
              <a:rPr lang="en-US" dirty="0" smtClean="0"/>
              <a:t>No information about the concrete representation and implementation – rather, showing the correctness of the protocol over the ADT’s operations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LetterSet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case-insensitive character set </a:t>
            </a:r>
            <a:r>
              <a:rPr lang="en-US" sz="2200" dirty="0" smtClean="0"/>
              <a:t>[from Ernst]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>
                <a:latin typeface="Consolas" pitchFamily="49" charset="0"/>
              </a:rPr>
              <a:t>// effects: creates an empty </a:t>
            </a:r>
            <a:r>
              <a:rPr lang="en-GB" sz="1800" dirty="0" err="1" smtClean="0">
                <a:latin typeface="Consolas" pitchFamily="49" charset="0"/>
              </a:rPr>
              <a:t>LetterSet</a:t>
            </a:r>
            <a:endParaRPr lang="en-GB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GB" sz="1800" dirty="0" smtClean="0">
                <a:latin typeface="Consolas" pitchFamily="49" charset="0"/>
              </a:rPr>
              <a:t>public </a:t>
            </a:r>
            <a:r>
              <a:rPr lang="en-GB" sz="1800" dirty="0" err="1" smtClean="0">
                <a:latin typeface="Consolas" pitchFamily="49" charset="0"/>
              </a:rPr>
              <a:t>LetterSet</a:t>
            </a:r>
            <a:r>
              <a:rPr lang="en-GB" sz="1800" dirty="0" smtClean="0">
                <a:latin typeface="Consolas" pitchFamily="49" charset="0"/>
              </a:rPr>
              <a:t> ( );</a:t>
            </a:r>
            <a:br>
              <a:rPr lang="en-GB" sz="1800" dirty="0" smtClean="0">
                <a:latin typeface="Consolas" pitchFamily="49" charset="0"/>
              </a:rPr>
            </a:br>
            <a:endParaRPr lang="en-GB" sz="1800" dirty="0" smtClean="0">
              <a:latin typeface="Consolas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nsolas" pitchFamily="49" charset="0"/>
              </a:rPr>
              <a:t>// effects: </a:t>
            </a:r>
            <a:r>
              <a:rPr lang="en-GB" sz="1800" dirty="0" err="1" smtClean="0">
                <a:latin typeface="Consolas" pitchFamily="49" charset="0"/>
              </a:rPr>
              <a:t>this</a:t>
            </a:r>
            <a:r>
              <a:rPr lang="en-GB" sz="1800" baseline="-25000" dirty="0" err="1" smtClean="0">
                <a:latin typeface="Consolas" pitchFamily="49" charset="0"/>
              </a:rPr>
              <a:t>post</a:t>
            </a:r>
            <a:r>
              <a:rPr lang="en-GB" sz="1800" dirty="0" smtClean="0">
                <a:latin typeface="Consolas" pitchFamily="49" charset="0"/>
              </a:rPr>
              <a:t> =</a:t>
            </a:r>
            <a:br>
              <a:rPr lang="en-GB" sz="1800" dirty="0" smtClean="0">
                <a:latin typeface="Consolas" pitchFamily="49" charset="0"/>
              </a:rPr>
            </a:br>
            <a:r>
              <a:rPr lang="en-GB" sz="1800" dirty="0" smtClean="0">
                <a:latin typeface="Consolas" pitchFamily="49" charset="0"/>
              </a:rPr>
              <a:t>//          if (</a:t>
            </a:r>
            <a:r>
              <a:rPr lang="en-GB" sz="1800" dirty="0" smtClean="0">
                <a:latin typeface="Symbol" pitchFamily="18" charset="2"/>
              </a:rPr>
              <a:t> </a:t>
            </a:r>
            <a:r>
              <a:rPr lang="en-GB" sz="1800" dirty="0" smtClean="0">
                <a:latin typeface="Consolas" pitchFamily="49" charset="0"/>
              </a:rPr>
              <a:t>c</a:t>
            </a:r>
            <a:r>
              <a:rPr lang="en-GB" sz="1800" baseline="-25000" dirty="0" smtClean="0">
                <a:latin typeface="Consolas" pitchFamily="49" charset="0"/>
              </a:rPr>
              <a:t>1</a:t>
            </a:r>
            <a:r>
              <a:rPr lang="en-GB" sz="1800" dirty="0" smtClean="0">
                <a:latin typeface="Consolas" pitchFamily="49" charset="0"/>
              </a:rPr>
              <a:t> </a:t>
            </a:r>
            <a:r>
              <a:rPr lang="en-GB" sz="1800" dirty="0" smtClean="0">
                <a:latin typeface="Symbol" pitchFamily="18" charset="2"/>
              </a:rPr>
              <a:t></a:t>
            </a:r>
            <a:r>
              <a:rPr lang="en-GB" sz="1800" dirty="0" smtClean="0">
                <a:latin typeface="Consolas" pitchFamily="49" charset="0"/>
              </a:rPr>
              <a:t> </a:t>
            </a:r>
            <a:r>
              <a:rPr lang="en-GB" sz="1800" dirty="0" err="1" smtClean="0">
                <a:latin typeface="Consolas" pitchFamily="49" charset="0"/>
              </a:rPr>
              <a:t>this</a:t>
            </a:r>
            <a:r>
              <a:rPr lang="en-GB" sz="1800" baseline="-25000" dirty="0" err="1" smtClean="0">
                <a:latin typeface="Consolas" pitchFamily="49" charset="0"/>
              </a:rPr>
              <a:t>pre</a:t>
            </a:r>
            <a:r>
              <a:rPr lang="en-GB" sz="1800" dirty="0" smtClean="0">
                <a:latin typeface="Consolas" pitchFamily="49" charset="0"/>
              </a:rPr>
              <a:t> | </a:t>
            </a:r>
            <a:r>
              <a:rPr lang="en-GB" sz="1800" dirty="0" err="1" smtClean="0">
                <a:latin typeface="Consolas" pitchFamily="49" charset="0"/>
              </a:rPr>
              <a:t>toLowerCase</a:t>
            </a:r>
            <a:r>
              <a:rPr lang="en-GB" sz="1800" dirty="0" smtClean="0">
                <a:latin typeface="Consolas" pitchFamily="49" charset="0"/>
              </a:rPr>
              <a:t>(c</a:t>
            </a:r>
            <a:r>
              <a:rPr lang="en-GB" sz="1800" baseline="-25000" dirty="0" smtClean="0">
                <a:latin typeface="Consolas" pitchFamily="49" charset="0"/>
              </a:rPr>
              <a:t>1</a:t>
            </a:r>
            <a:r>
              <a:rPr lang="en-GB" sz="1800" dirty="0" smtClean="0">
                <a:latin typeface="Consolas" pitchFamily="49" charset="0"/>
              </a:rPr>
              <a:t>) = </a:t>
            </a:r>
            <a:r>
              <a:rPr lang="en-GB" sz="1800" dirty="0" err="1" smtClean="0">
                <a:latin typeface="Consolas" pitchFamily="49" charset="0"/>
              </a:rPr>
              <a:t>toLowerCase</a:t>
            </a:r>
            <a:r>
              <a:rPr lang="en-GB" sz="1800" dirty="0" smtClean="0">
                <a:latin typeface="Consolas" pitchFamily="49" charset="0"/>
              </a:rPr>
              <a:t>(c)</a:t>
            </a:r>
          </a:p>
          <a:p>
            <a:pPr marL="0" indent="0">
              <a:buNone/>
            </a:pPr>
            <a:r>
              <a:rPr lang="en-GB" sz="1800" dirty="0" smtClean="0">
                <a:latin typeface="Consolas" pitchFamily="49" charset="0"/>
              </a:rPr>
              <a:t>//           		then </a:t>
            </a:r>
            <a:r>
              <a:rPr lang="en-GB" sz="1800" dirty="0" err="1" smtClean="0">
                <a:latin typeface="Consolas" pitchFamily="49" charset="0"/>
              </a:rPr>
              <a:t>this</a:t>
            </a:r>
            <a:r>
              <a:rPr lang="en-GB" sz="1800" baseline="-25000" dirty="0" err="1" smtClean="0">
                <a:latin typeface="Consolas" pitchFamily="49" charset="0"/>
              </a:rPr>
              <a:t>pre</a:t>
            </a:r>
            <a:r>
              <a:rPr lang="en-GB" sz="1800" baseline="-25000" dirty="0" smtClean="0">
                <a:latin typeface="Consolas" pitchFamily="49" charset="0"/>
              </a:rPr>
              <a:t> </a:t>
            </a:r>
            <a:r>
              <a:rPr lang="en-GB" sz="1800" dirty="0" smtClean="0">
                <a:latin typeface="Consolas" pitchFamily="49" charset="0"/>
              </a:rPr>
              <a:t>else </a:t>
            </a:r>
            <a:r>
              <a:rPr lang="en-GB" sz="1800" dirty="0" err="1" smtClean="0">
                <a:latin typeface="Consolas" pitchFamily="49" charset="0"/>
              </a:rPr>
              <a:t>this</a:t>
            </a:r>
            <a:r>
              <a:rPr lang="en-GB" sz="1800" baseline="-25000" dirty="0" err="1" smtClean="0">
                <a:latin typeface="Consolas" pitchFamily="49" charset="0"/>
              </a:rPr>
              <a:t>pre</a:t>
            </a:r>
            <a:r>
              <a:rPr lang="en-GB" sz="1800" dirty="0" smtClean="0">
                <a:latin typeface="Consolas" pitchFamily="49" charset="0"/>
              </a:rPr>
              <a:t> </a:t>
            </a:r>
            <a:r>
              <a:rPr lang="en-GB" sz="1800" dirty="0" smtClean="0">
                <a:latin typeface="Consolas" pitchFamily="49" charset="0"/>
                <a:sym typeface="Symbol"/>
              </a:rPr>
              <a:t></a:t>
            </a:r>
            <a:r>
              <a:rPr lang="en-GB" sz="1800" dirty="0" smtClean="0">
                <a:latin typeface="Consolas" pitchFamily="49" charset="0"/>
              </a:rPr>
              <a:t> {c}</a:t>
            </a:r>
            <a:br>
              <a:rPr lang="en-GB" sz="1800" dirty="0" smtClean="0">
                <a:latin typeface="Consolas" pitchFamily="49" charset="0"/>
              </a:rPr>
            </a:br>
            <a:r>
              <a:rPr lang="en-GB" sz="1800" dirty="0" smtClean="0">
                <a:latin typeface="Consolas" pitchFamily="49" charset="0"/>
              </a:rPr>
              <a:t>public void insert (char c);</a:t>
            </a:r>
          </a:p>
          <a:p>
            <a:pPr marL="0" indent="0">
              <a:buNone/>
            </a:pPr>
            <a:r>
              <a:rPr lang="en-GB" sz="1800" dirty="0" smtClean="0">
                <a:latin typeface="Consolas" pitchFamily="49" charset="0"/>
              </a:rPr>
              <a:t/>
            </a:r>
            <a:br>
              <a:rPr lang="en-GB" sz="1800" dirty="0" smtClean="0">
                <a:latin typeface="Consolas" pitchFamily="49" charset="0"/>
              </a:rPr>
            </a:br>
            <a:r>
              <a:rPr lang="en-GB" sz="1800" dirty="0" smtClean="0">
                <a:latin typeface="Consolas" pitchFamily="49" charset="0"/>
              </a:rPr>
              <a:t/>
            </a:r>
            <a:br>
              <a:rPr lang="en-GB" sz="1800" dirty="0" smtClean="0">
                <a:latin typeface="Consolas" pitchFamily="49" charset="0"/>
              </a:rPr>
            </a:br>
            <a:r>
              <a:rPr lang="en-GB" sz="1800" dirty="0" smtClean="0">
                <a:latin typeface="Consolas" pitchFamily="49" charset="0"/>
              </a:rPr>
              <a:t>// effects: </a:t>
            </a:r>
            <a:r>
              <a:rPr lang="en-GB" sz="1800" dirty="0" err="1" smtClean="0">
                <a:latin typeface="Consolas" pitchFamily="49" charset="0"/>
              </a:rPr>
              <a:t>this</a:t>
            </a:r>
            <a:r>
              <a:rPr lang="en-GB" sz="1800" baseline="-25000" dirty="0" err="1" smtClean="0">
                <a:latin typeface="Consolas" pitchFamily="49" charset="0"/>
              </a:rPr>
              <a:t>post</a:t>
            </a:r>
            <a:r>
              <a:rPr lang="en-GB" sz="1800" baseline="-25000" dirty="0" smtClean="0">
                <a:latin typeface="Consolas" pitchFamily="49" charset="0"/>
              </a:rPr>
              <a:t> </a:t>
            </a:r>
            <a:r>
              <a:rPr lang="en-GB" sz="1800" dirty="0" smtClean="0">
                <a:latin typeface="Consolas" pitchFamily="49" charset="0"/>
              </a:rPr>
              <a:t>= </a:t>
            </a:r>
            <a:r>
              <a:rPr lang="en-GB" sz="1800" dirty="0" err="1" smtClean="0">
                <a:latin typeface="Consolas" pitchFamily="49" charset="0"/>
              </a:rPr>
              <a:t>this</a:t>
            </a:r>
            <a:r>
              <a:rPr lang="en-GB" sz="1800" baseline="-25000" dirty="0" err="1" smtClean="0">
                <a:latin typeface="Consolas" pitchFamily="49" charset="0"/>
              </a:rPr>
              <a:t>pre</a:t>
            </a:r>
            <a:r>
              <a:rPr lang="en-GB" sz="1800" dirty="0" smtClean="0">
                <a:latin typeface="Consolas" pitchFamily="49" charset="0"/>
              </a:rPr>
              <a:t> </a:t>
            </a:r>
            <a:r>
              <a:rPr lang="en-GB" sz="1800" dirty="0" smtClean="0">
                <a:latin typeface="Consolas" pitchFamily="49" charset="0"/>
                <a:sym typeface="Symbol"/>
              </a:rPr>
              <a:t></a:t>
            </a:r>
            <a:r>
              <a:rPr lang="en-GB" sz="1800" dirty="0" smtClean="0">
                <a:latin typeface="Consolas" pitchFamily="49" charset="0"/>
              </a:rPr>
              <a:t> {c}</a:t>
            </a:r>
          </a:p>
          <a:p>
            <a:pPr>
              <a:buNone/>
            </a:pPr>
            <a:r>
              <a:rPr lang="en-GB" sz="1800" dirty="0" smtClean="0">
                <a:latin typeface="Consolas" pitchFamily="49" charset="0"/>
              </a:rPr>
              <a:t>public void delete (char c);</a:t>
            </a:r>
          </a:p>
          <a:p>
            <a:pPr marL="0" indent="0">
              <a:buNone/>
            </a:pPr>
            <a:r>
              <a:rPr lang="en-GB" sz="1800" dirty="0" smtClean="0">
                <a:latin typeface="Consolas" pitchFamily="49" charset="0"/>
              </a:rPr>
              <a:t/>
            </a:r>
            <a:br>
              <a:rPr lang="en-GB" sz="1800" dirty="0" smtClean="0">
                <a:latin typeface="Consolas" pitchFamily="49" charset="0"/>
              </a:rPr>
            </a:br>
            <a:r>
              <a:rPr lang="en-GB" sz="1800" dirty="0" smtClean="0">
                <a:latin typeface="Consolas" pitchFamily="49" charset="0"/>
              </a:rPr>
              <a:t>// returns:  (c </a:t>
            </a:r>
            <a:r>
              <a:rPr lang="en-GB" sz="1800" dirty="0" smtClean="0">
                <a:latin typeface="Symbol" pitchFamily="18" charset="2"/>
              </a:rPr>
              <a:t></a:t>
            </a:r>
            <a:r>
              <a:rPr lang="en-GB" sz="1800" dirty="0" smtClean="0">
                <a:latin typeface="Consolas" pitchFamily="49" charset="0"/>
              </a:rPr>
              <a:t> this)</a:t>
            </a:r>
          </a:p>
          <a:p>
            <a:pPr marL="0" indent="0">
              <a:buNone/>
            </a:pPr>
            <a:r>
              <a:rPr lang="en-GB" sz="1800" dirty="0" smtClean="0">
                <a:latin typeface="Consolas" pitchFamily="49" charset="0"/>
              </a:rPr>
              <a:t>public </a:t>
            </a:r>
            <a:r>
              <a:rPr lang="en-GB" sz="1800" dirty="0" err="1" smtClean="0">
                <a:latin typeface="Consolas" pitchFamily="49" charset="0"/>
              </a:rPr>
              <a:t>boolean</a:t>
            </a:r>
            <a:r>
              <a:rPr lang="en-GB" sz="1800" dirty="0" smtClean="0">
                <a:latin typeface="Consolas" pitchFamily="49" charset="0"/>
              </a:rPr>
              <a:t> member (char c);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73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Prove desirable property of </a:t>
            </a: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LetterSet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3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700" dirty="0" smtClean="0"/>
              <a:t>Large enough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LetterSet</a:t>
            </a:r>
            <a:r>
              <a:rPr lang="en-US" sz="2200" dirty="0" smtClean="0"/>
              <a:t> </a:t>
            </a:r>
            <a:r>
              <a:rPr lang="en-US" sz="2700" dirty="0" smtClean="0"/>
              <a:t>contains two distinct characters</a:t>
            </a:r>
            <a:endParaRPr lang="en-US" sz="27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524000"/>
            <a:ext cx="8534400" cy="5181600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3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None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Prove: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|S|&gt;1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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 (</a:t>
            </a:r>
            <a:r>
              <a:rPr lang="en-GB" b="1" dirty="0" smtClean="0">
                <a:latin typeface="Symbol" pitchFamily="18" charset="2"/>
              </a:rPr>
              <a:t>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c</a:t>
            </a:r>
            <a:r>
              <a:rPr kumimoji="0" lang="en-GB" sz="1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,c</a:t>
            </a:r>
            <a:r>
              <a:rPr kumimoji="0" lang="en-GB" sz="1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2</a:t>
            </a:r>
            <a:r>
              <a:rPr lang="en-GB" b="1" dirty="0" smtClean="0">
                <a:latin typeface="Symbol" pitchFamily="18" charset="2"/>
              </a:rPr>
              <a:t>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S | [</a:t>
            </a:r>
            <a:r>
              <a:rPr kumimoji="0" lang="en-GB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toLowerCase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(c</a:t>
            </a:r>
            <a:r>
              <a:rPr kumimoji="0" lang="en-GB" sz="1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)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 </a:t>
            </a:r>
            <a:r>
              <a:rPr lang="en-GB" b="1" dirty="0" smtClean="0">
                <a:latin typeface="Symbol" pitchFamily="18" charset="2"/>
              </a:rPr>
              <a:t>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 </a:t>
            </a:r>
            <a:r>
              <a:rPr kumimoji="0" lang="en-GB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toLowerCase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(c</a:t>
            </a:r>
            <a:r>
              <a:rPr kumimoji="0" lang="en-GB" sz="18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)])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/>
            </a:r>
            <a:b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</a:b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Base case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: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S = </a:t>
            </a:r>
            <a:r>
              <a:rPr lang="en-GB" dirty="0" smtClean="0">
                <a:latin typeface="Consolas" pitchFamily="49" charset="0"/>
                <a:sym typeface="Symbol"/>
              </a:rPr>
              <a:t></a:t>
            </a: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,</a:t>
            </a:r>
            <a:r>
              <a:rPr kumimoji="0" lang="en-GB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vacuously true</a:t>
            </a:r>
            <a:endParaRPr lang="en-GB" dirty="0" smtClean="0"/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Inductive case:  </a:t>
            </a:r>
            <a:r>
              <a:rPr lang="en-GB" dirty="0" smtClean="0">
                <a:latin typeface="Consolas" pitchFamily="49" charset="0"/>
              </a:rPr>
              <a:t>S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lang="en-GB" sz="2000" dirty="0" smtClean="0"/>
              <a:t>was produced by a call of the form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T.insert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(c)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Assume: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|T|&gt;1 </a:t>
            </a:r>
            <a:r>
              <a:rPr lang="en-GB" dirty="0" smtClean="0">
                <a:latin typeface="Symbol" pitchFamily="18" charset="2"/>
              </a:rPr>
              <a:t>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 (</a:t>
            </a:r>
            <a:r>
              <a:rPr lang="en-GB" dirty="0" smtClean="0">
                <a:latin typeface="Symbol" pitchFamily="18" charset="2"/>
              </a:rPr>
              <a:t>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c</a:t>
            </a:r>
            <a:r>
              <a:rPr kumimoji="0" lang="en-GB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3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,c</a:t>
            </a:r>
            <a:r>
              <a:rPr kumimoji="0" lang="en-GB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4</a:t>
            </a:r>
            <a:r>
              <a:rPr lang="en-GB" dirty="0" smtClean="0">
                <a:latin typeface="Symbol" pitchFamily="18" charset="2"/>
              </a:rPr>
              <a:t>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T [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toLowerCase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(c</a:t>
            </a:r>
            <a:r>
              <a:rPr kumimoji="0" lang="en-GB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3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) </a:t>
            </a:r>
            <a:r>
              <a:rPr lang="en-GB" dirty="0" smtClean="0">
                <a:latin typeface="Symbol" pitchFamily="18" charset="2"/>
              </a:rPr>
              <a:t>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toLowerCase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(c</a:t>
            </a:r>
            <a:r>
              <a:rPr kumimoji="0" lang="en-GB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4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)])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000" dirty="0" smtClean="0"/>
              <a:t>Show:   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|S|&gt;1 </a:t>
            </a:r>
            <a:r>
              <a:rPr lang="en-GB" dirty="0" smtClean="0">
                <a:latin typeface="Symbol" pitchFamily="18" charset="2"/>
              </a:rPr>
              <a:t>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 (</a:t>
            </a:r>
            <a:r>
              <a:rPr lang="en-GB" dirty="0" smtClean="0">
                <a:latin typeface="Symbol" pitchFamily="18" charset="2"/>
              </a:rPr>
              <a:t>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c</a:t>
            </a:r>
            <a:r>
              <a:rPr kumimoji="0" lang="en-GB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1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,c</a:t>
            </a:r>
            <a:r>
              <a:rPr kumimoji="0" lang="en-GB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2</a:t>
            </a:r>
            <a:r>
              <a:rPr lang="en-GB" dirty="0" smtClean="0">
                <a:latin typeface="Symbol" pitchFamily="18" charset="2"/>
              </a:rPr>
              <a:t>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S [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toLowerCase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(c</a:t>
            </a:r>
            <a:r>
              <a:rPr kumimoji="0" lang="en-GB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1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) </a:t>
            </a:r>
            <a:r>
              <a:rPr lang="en-GB" dirty="0" smtClean="0">
                <a:latin typeface="Symbol" pitchFamily="18" charset="2"/>
              </a:rPr>
              <a:t>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toLowerCase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(c</a:t>
            </a:r>
            <a:r>
              <a:rPr kumimoji="0" lang="en-GB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2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)])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                where S = </a:t>
            </a:r>
            <a:r>
              <a:rPr kumimoji="0" lang="en-GB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T.insert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</a:rPr>
              <a:t>(c)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000" dirty="0" smtClean="0"/>
              <a:t>Remember </a:t>
            </a:r>
            <a:r>
              <a:rPr lang="en-GB" sz="1900" dirty="0" smtClean="0">
                <a:latin typeface="Consolas" pitchFamily="49" charset="0"/>
              </a:rPr>
              <a:t>insert</a:t>
            </a:r>
            <a:r>
              <a:rPr lang="en-GB" sz="2000" dirty="0" smtClean="0"/>
              <a:t>’s post-condition: </a:t>
            </a:r>
            <a:r>
              <a:rPr lang="en-GB" sz="2100" dirty="0" smtClean="0"/>
              <a:t/>
            </a:r>
            <a:br>
              <a:rPr lang="en-GB" sz="2100" dirty="0" smtClean="0"/>
            </a:br>
            <a:r>
              <a:rPr lang="en-GB" dirty="0" err="1" smtClean="0">
                <a:latin typeface="Consolas" pitchFamily="49" charset="0"/>
              </a:rPr>
              <a:t>this</a:t>
            </a:r>
            <a:r>
              <a:rPr lang="en-GB" baseline="-25000" dirty="0" err="1" smtClean="0">
                <a:latin typeface="Consolas" pitchFamily="49" charset="0"/>
              </a:rPr>
              <a:t>post</a:t>
            </a:r>
            <a:r>
              <a:rPr lang="en-GB" dirty="0" smtClean="0">
                <a:latin typeface="Consolas" pitchFamily="49" charset="0"/>
              </a:rPr>
              <a:t> = if (</a:t>
            </a:r>
            <a:r>
              <a:rPr lang="en-GB" dirty="0" smtClean="0">
                <a:latin typeface="Symbol" pitchFamily="18" charset="2"/>
              </a:rPr>
              <a:t> </a:t>
            </a:r>
            <a:r>
              <a:rPr lang="en-GB" dirty="0" smtClean="0">
                <a:latin typeface="Consolas" pitchFamily="49" charset="0"/>
              </a:rPr>
              <a:t>c</a:t>
            </a:r>
            <a:r>
              <a:rPr lang="en-GB" baseline="-25000" dirty="0" smtClean="0">
                <a:latin typeface="Consolas" pitchFamily="49" charset="0"/>
              </a:rPr>
              <a:t>1</a:t>
            </a:r>
            <a:r>
              <a:rPr lang="en-GB" dirty="0" smtClean="0">
                <a:latin typeface="Symbol" pitchFamily="18" charset="2"/>
              </a:rPr>
              <a:t>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</a:rPr>
              <a:t>this</a:t>
            </a:r>
            <a:r>
              <a:rPr lang="en-GB" baseline="-25000" dirty="0" err="1" smtClean="0">
                <a:latin typeface="Consolas" pitchFamily="49" charset="0"/>
              </a:rPr>
              <a:t>pre</a:t>
            </a:r>
            <a:r>
              <a:rPr lang="en-GB" dirty="0" smtClean="0">
                <a:latin typeface="Consolas" pitchFamily="49" charset="0"/>
              </a:rPr>
              <a:t> | </a:t>
            </a:r>
            <a:r>
              <a:rPr lang="en-GB" dirty="0" err="1" smtClean="0">
                <a:latin typeface="Consolas" pitchFamily="49" charset="0"/>
              </a:rPr>
              <a:t>toLowerCase</a:t>
            </a:r>
            <a:r>
              <a:rPr lang="en-GB" dirty="0" smtClean="0">
                <a:latin typeface="Consolas" pitchFamily="49" charset="0"/>
              </a:rPr>
              <a:t>(c</a:t>
            </a:r>
            <a:r>
              <a:rPr lang="en-GB" baseline="-25000" dirty="0" smtClean="0">
                <a:latin typeface="Consolas" pitchFamily="49" charset="0"/>
              </a:rPr>
              <a:t>1</a:t>
            </a:r>
            <a:r>
              <a:rPr lang="en-GB" dirty="0" smtClean="0">
                <a:latin typeface="Consolas" pitchFamily="49" charset="0"/>
              </a:rPr>
              <a:t>) = </a:t>
            </a:r>
            <a:r>
              <a:rPr lang="en-GB" dirty="0" err="1" smtClean="0">
                <a:latin typeface="Consolas" pitchFamily="49" charset="0"/>
              </a:rPr>
              <a:t>toLowerCase</a:t>
            </a:r>
            <a:r>
              <a:rPr lang="en-GB" dirty="0" smtClean="0">
                <a:latin typeface="Consolas" pitchFamily="49" charset="0"/>
              </a:rPr>
              <a:t>(c)</a:t>
            </a:r>
          </a:p>
          <a:p>
            <a:r>
              <a:rPr lang="en-GB" dirty="0" smtClean="0">
                <a:latin typeface="Consolas" pitchFamily="49" charset="0"/>
              </a:rPr>
              <a:t>                 then </a:t>
            </a:r>
            <a:r>
              <a:rPr lang="en-GB" dirty="0" err="1" smtClean="0">
                <a:latin typeface="Consolas" pitchFamily="49" charset="0"/>
              </a:rPr>
              <a:t>this</a:t>
            </a:r>
            <a:r>
              <a:rPr lang="en-GB" baseline="-25000" dirty="0" err="1" smtClean="0">
                <a:latin typeface="Consolas" pitchFamily="49" charset="0"/>
              </a:rPr>
              <a:t>pre</a:t>
            </a:r>
            <a:r>
              <a:rPr lang="en-GB" baseline="-25000" dirty="0" smtClean="0">
                <a:latin typeface="Consolas" pitchFamily="49" charset="0"/>
              </a:rPr>
              <a:t> </a:t>
            </a:r>
            <a:r>
              <a:rPr lang="en-GB" dirty="0" smtClean="0">
                <a:latin typeface="Consolas" pitchFamily="49" charset="0"/>
              </a:rPr>
              <a:t>else </a:t>
            </a:r>
            <a:r>
              <a:rPr lang="en-GB" dirty="0" err="1" smtClean="0">
                <a:latin typeface="Consolas" pitchFamily="49" charset="0"/>
              </a:rPr>
              <a:t>this</a:t>
            </a:r>
            <a:r>
              <a:rPr lang="en-GB" baseline="-25000" dirty="0" err="1" smtClean="0">
                <a:latin typeface="Consolas" pitchFamily="49" charset="0"/>
              </a:rPr>
              <a:t>pre</a:t>
            </a:r>
            <a:r>
              <a:rPr lang="en-GB" dirty="0" smtClean="0">
                <a:latin typeface="Consolas" pitchFamily="49" charset="0"/>
              </a:rPr>
              <a:t> </a:t>
            </a:r>
            <a:r>
              <a:rPr lang="en-GB" dirty="0" smtClean="0">
                <a:latin typeface="Consolas" pitchFamily="49" charset="0"/>
                <a:sym typeface="Symbol"/>
              </a:rPr>
              <a:t></a:t>
            </a:r>
            <a:r>
              <a:rPr lang="en-GB" dirty="0" smtClean="0">
                <a:latin typeface="Consolas" pitchFamily="49" charset="0"/>
              </a:rPr>
              <a:t> {c}</a:t>
            </a: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GB" dirty="0" smtClean="0">
              <a:latin typeface="Consolas" pitchFamily="49" charset="0"/>
            </a:endParaRPr>
          </a:p>
          <a:p>
            <a:pPr marL="457200" indent="-457200">
              <a:lnSpc>
                <a:spcPct val="102000"/>
              </a:lnSpc>
              <a:spcBef>
                <a:spcPct val="20000"/>
              </a:spcBef>
              <a:buFont typeface="Wingdings" pitchFamily="2" charset="2"/>
              <a:buChar char="q"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1900" dirty="0" smtClean="0"/>
              <a:t>For inductive case, consider the two possibilities for </a:t>
            </a:r>
            <a:r>
              <a:rPr lang="en-GB" sz="1900" dirty="0" smtClean="0">
                <a:latin typeface="Consolas" pitchFamily="49" charset="0"/>
              </a:rPr>
              <a:t>S</a:t>
            </a:r>
          </a:p>
          <a:p>
            <a:pPr marL="914400" lvl="1" indent="-457200">
              <a:lnSpc>
                <a:spcPct val="102000"/>
              </a:lnSpc>
              <a:spcBef>
                <a:spcPct val="20000"/>
              </a:spcBef>
              <a:buFont typeface="Wingdings" pitchFamily="2" charset="2"/>
              <a:buChar char="q"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1900" dirty="0" smtClean="0"/>
              <a:t>If </a:t>
            </a:r>
            <a:r>
              <a:rPr lang="en-GB" sz="1900" dirty="0" smtClean="0">
                <a:latin typeface="Consolas" pitchFamily="49" charset="0"/>
              </a:rPr>
              <a:t>S = T</a:t>
            </a:r>
            <a:r>
              <a:rPr lang="en-GB" sz="1900" dirty="0" smtClean="0"/>
              <a:t>, the theorem holds by induction</a:t>
            </a:r>
          </a:p>
          <a:p>
            <a:pPr marL="914400" lvl="1" indent="-457200">
              <a:lnSpc>
                <a:spcPct val="102000"/>
              </a:lnSpc>
              <a:spcBef>
                <a:spcPct val="20000"/>
              </a:spcBef>
              <a:buFont typeface="Wingdings" pitchFamily="2" charset="2"/>
              <a:buChar char="q"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1900" dirty="0" smtClean="0"/>
              <a:t>If </a:t>
            </a:r>
            <a:r>
              <a:rPr lang="en-GB" sz="1900" dirty="0" smtClean="0">
                <a:latin typeface="Consolas" pitchFamily="49" charset="0"/>
              </a:rPr>
              <a:t>S = T </a:t>
            </a:r>
            <a:r>
              <a:rPr lang="en-GB" sz="2000" dirty="0" smtClean="0">
                <a:latin typeface="Consolas" pitchFamily="49" charset="0"/>
                <a:sym typeface="Symbol"/>
              </a:rPr>
              <a:t></a:t>
            </a:r>
            <a:r>
              <a:rPr lang="en-GB" sz="1900" dirty="0" smtClean="0"/>
              <a:t> </a:t>
            </a:r>
            <a:r>
              <a:rPr lang="en-GB" sz="1900" dirty="0" smtClean="0">
                <a:latin typeface="Consolas" pitchFamily="49" charset="0"/>
              </a:rPr>
              <a:t>{c}</a:t>
            </a:r>
            <a:r>
              <a:rPr lang="en-GB" sz="1900" dirty="0" smtClean="0"/>
              <a:t>, there are three cases</a:t>
            </a:r>
          </a:p>
          <a:p>
            <a:pPr marL="1371600" lvl="2" indent="-457200">
              <a:lnSpc>
                <a:spcPct val="102000"/>
              </a:lnSpc>
              <a:spcBef>
                <a:spcPct val="20000"/>
              </a:spcBef>
              <a:buFont typeface="Wingdings" pitchFamily="2" charset="2"/>
              <a:buChar char="q"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1900" dirty="0" smtClean="0">
                <a:latin typeface="Consolas" pitchFamily="49" charset="0"/>
              </a:rPr>
              <a:t>|T|=0</a:t>
            </a:r>
            <a:r>
              <a:rPr lang="en-GB" sz="1900" dirty="0" smtClean="0"/>
              <a:t>: Vacuously true</a:t>
            </a:r>
          </a:p>
          <a:p>
            <a:pPr marL="1371600" lvl="2" indent="-457200">
              <a:lnSpc>
                <a:spcPct val="102000"/>
              </a:lnSpc>
              <a:spcBef>
                <a:spcPct val="20000"/>
              </a:spcBef>
              <a:buFont typeface="Wingdings" pitchFamily="2" charset="2"/>
              <a:buChar char="q"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1900" dirty="0" smtClean="0">
                <a:latin typeface="Consolas" pitchFamily="49" charset="0"/>
              </a:rPr>
              <a:t>|T|</a:t>
            </a:r>
            <a:r>
              <a:rPr lang="en-GB" sz="1900" dirty="0" smtClean="0">
                <a:latin typeface="Consolas" pitchFamily="49" charset="0"/>
                <a:cs typeface="Arial" charset="0"/>
              </a:rPr>
              <a:t>≥</a:t>
            </a:r>
            <a:r>
              <a:rPr lang="en-GB" sz="1900" dirty="0" smtClean="0">
                <a:latin typeface="Consolas" pitchFamily="49" charset="0"/>
              </a:rPr>
              <a:t>1</a:t>
            </a:r>
            <a:r>
              <a:rPr lang="en-GB" sz="1900" dirty="0" smtClean="0"/>
              <a:t>: </a:t>
            </a:r>
            <a:r>
              <a:rPr lang="en-GB" sz="1900" dirty="0" smtClean="0">
                <a:latin typeface="Consolas" pitchFamily="49" charset="0"/>
              </a:rPr>
              <a:t>T</a:t>
            </a:r>
            <a:r>
              <a:rPr lang="en-GB" sz="1900" dirty="0" smtClean="0"/>
              <a:t> did not contain a char of </a:t>
            </a:r>
            <a:r>
              <a:rPr lang="en-GB" sz="1900" dirty="0" err="1" smtClean="0"/>
              <a:t>toLowerCase</a:t>
            </a:r>
            <a:r>
              <a:rPr lang="en-GB" sz="1900" dirty="0" smtClean="0"/>
              <a:t>(c), so the theorem holds by the meaning of union</a:t>
            </a:r>
          </a:p>
          <a:p>
            <a:pPr marL="1371600" lvl="2" indent="-457200">
              <a:lnSpc>
                <a:spcPct val="102000"/>
              </a:lnSpc>
              <a:spcBef>
                <a:spcPct val="20000"/>
              </a:spcBef>
              <a:buFont typeface="Wingdings" pitchFamily="2" charset="2"/>
              <a:buChar char="q"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1900" dirty="0" smtClean="0"/>
              <a:t>|T|&gt;1: By inductive assumption, </a:t>
            </a:r>
            <a:r>
              <a:rPr lang="en-GB" sz="1900" dirty="0" smtClean="0">
                <a:latin typeface="Consolas" pitchFamily="49" charset="0"/>
              </a:rPr>
              <a:t>T</a:t>
            </a:r>
            <a:r>
              <a:rPr lang="en-GB" sz="1900" dirty="0" smtClean="0"/>
              <a:t> contains different letters, so by the meaning of union, T </a:t>
            </a:r>
            <a:r>
              <a:rPr lang="en-GB" sz="1900" dirty="0" smtClean="0">
                <a:sym typeface="Symbol"/>
              </a:rPr>
              <a:t></a:t>
            </a:r>
            <a:r>
              <a:rPr lang="en-GB" sz="1900" dirty="0" smtClean="0"/>
              <a:t> {c} also contains different letters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2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333375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kumimoji="0" lang="en-GB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1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Now: Assume abstraction is correct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Abstraction function </a:t>
            </a:r>
            <a:r>
              <a:rPr lang="en-US" b="1" dirty="0" smtClean="0"/>
              <a:t>(AF): </a:t>
            </a:r>
            <a:r>
              <a:rPr lang="en-US" b="1" dirty="0" err="1" smtClean="0"/>
              <a:t>E</a:t>
            </a:r>
            <a:r>
              <a:rPr lang="en-US" b="1" baseline="-25000" dirty="0" err="1" smtClean="0"/>
              <a:t>c</a:t>
            </a:r>
            <a:r>
              <a:rPr lang="en-US" b="1" dirty="0" smtClean="0"/>
              <a:t>→ E</a:t>
            </a:r>
            <a:r>
              <a:rPr lang="en-US" b="1" baseline="-25000" dirty="0" smtClean="0"/>
              <a:t>a</a:t>
            </a:r>
          </a:p>
          <a:p>
            <a:pPr lvl="1"/>
            <a:r>
              <a:rPr lang="en-US" dirty="0" smtClean="0"/>
              <a:t>Maps a concrete object to an abstract value</a:t>
            </a:r>
          </a:p>
          <a:p>
            <a:pPr lvl="1"/>
            <a:r>
              <a:rPr lang="en-US" dirty="0" smtClean="0"/>
              <a:t>Defines how the data structure is to be interpreted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Oh, that’s a “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D</a:t>
            </a:r>
            <a:r>
              <a:rPr lang="en-US" dirty="0" smtClean="0">
                <a:solidFill>
                  <a:srgbClr val="0070C0"/>
                </a:solidFill>
              </a:rPr>
              <a:t>”, that’s an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fstore_1</a:t>
            </a:r>
            <a:r>
              <a:rPr lang="en-US" dirty="0" smtClean="0">
                <a:solidFill>
                  <a:srgbClr val="0070C0"/>
                </a:solidFill>
              </a:rPr>
              <a:t>, that’s a 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68</a:t>
            </a:r>
            <a:r>
              <a:rPr lang="en-US" dirty="0" smtClean="0">
                <a:solidFill>
                  <a:srgbClr val="0070C0"/>
                </a:solidFill>
              </a:rPr>
              <a:t>, etc.</a:t>
            </a:r>
          </a:p>
          <a:p>
            <a:r>
              <a:rPr lang="en-US" dirty="0" smtClean="0"/>
              <a:t>Representation invariant </a:t>
            </a:r>
            <a:r>
              <a:rPr lang="en-US" b="1" dirty="0" smtClean="0"/>
              <a:t>(RI)</a:t>
            </a:r>
            <a:r>
              <a:rPr lang="en-US" dirty="0" smtClean="0"/>
              <a:t>: a </a:t>
            </a:r>
            <a:r>
              <a:rPr lang="en-US" dirty="0" err="1" smtClean="0"/>
              <a:t>boolean</a:t>
            </a:r>
            <a:r>
              <a:rPr lang="en-US" dirty="0" smtClean="0"/>
              <a:t> predicate characterizing legal concrete representations</a:t>
            </a:r>
          </a:p>
          <a:p>
            <a:pPr lvl="1"/>
            <a:r>
              <a:rPr lang="en-US" dirty="0"/>
              <a:t>States data structure </a:t>
            </a:r>
            <a:r>
              <a:rPr lang="en-US" dirty="0" smtClean="0"/>
              <a:t>well-</a:t>
            </a:r>
            <a:r>
              <a:rPr lang="en-US" dirty="0" err="1" smtClean="0"/>
              <a:t>formedness</a:t>
            </a:r>
            <a:endParaRPr lang="en-US" dirty="0"/>
          </a:p>
          <a:p>
            <a:pPr lvl="2"/>
            <a:r>
              <a:rPr lang="en-US" dirty="0"/>
              <a:t>I</a:t>
            </a:r>
            <a:r>
              <a:rPr lang="en-US" dirty="0" smtClean="0"/>
              <a:t>n essence, defines the domain of </a:t>
            </a:r>
            <a:r>
              <a:rPr lang="en-US" b="1" dirty="0" smtClean="0"/>
              <a:t>AF</a:t>
            </a:r>
          </a:p>
          <a:p>
            <a:pPr lvl="1"/>
            <a:r>
              <a:rPr lang="en-US" dirty="0" smtClean="0"/>
              <a:t>Captures </a:t>
            </a:r>
            <a:r>
              <a:rPr lang="en-US" dirty="0"/>
              <a:t>information that must be shared across implementations of multiple </a:t>
            </a:r>
            <a:r>
              <a:rPr lang="en-US" dirty="0" smtClean="0"/>
              <a:t>operations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CharSet</a:t>
            </a:r>
            <a:r>
              <a:rPr lang="en-US" dirty="0" smtClean="0"/>
              <a:t> Abstraction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A finite mutable set of Characters</a:t>
            </a:r>
            <a:r>
              <a:rPr lang="en-US" sz="2700" dirty="0"/>
              <a:t>[From </a:t>
            </a:r>
            <a:r>
              <a:rPr lang="en-US" sz="2700" dirty="0" smtClean="0"/>
              <a:t>Ernst]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51FB5B-13CB-468E-9E6F-5FE66F9160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Overview: 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is a finite mutable set of Characters</a:t>
            </a:r>
          </a:p>
          <a:p>
            <a:pPr marL="0" lvl="2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effects: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creates a fresh, empty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CharSet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 )</a:t>
            </a:r>
          </a:p>
          <a:p>
            <a:pPr marL="0" lvl="2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effects: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en-US" baseline="-25000" dirty="0" err="1">
                <a:latin typeface="Consolas" pitchFamily="49" charset="0"/>
                <a:cs typeface="Consolas" pitchFamily="49" charset="0"/>
              </a:rPr>
              <a:t>post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en-US" baseline="-25000" dirty="0" err="1">
                <a:latin typeface="Consolas" pitchFamily="49" charset="0"/>
                <a:cs typeface="Consolas" pitchFamily="49" charset="0"/>
              </a:rPr>
              <a:t>pre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  <a:sym typeface="Symbol"/>
              </a:rPr>
              <a:t>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{c}</a:t>
            </a:r>
          </a:p>
          <a:p>
            <a:pPr marL="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void insert (Character c);</a:t>
            </a:r>
          </a:p>
          <a:p>
            <a:pPr marL="0" lvl="2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effects: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en-US" baseline="-25000" dirty="0" err="1">
                <a:latin typeface="Consolas" pitchFamily="49" charset="0"/>
                <a:cs typeface="Consolas" pitchFamily="49" charset="0"/>
              </a:rPr>
              <a:t>post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en-US" baseline="-25000" dirty="0" err="1">
                <a:latin typeface="Consolas" pitchFamily="49" charset="0"/>
                <a:cs typeface="Consolas" pitchFamily="49" charset="0"/>
              </a:rPr>
              <a:t>pre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- {c}</a:t>
            </a:r>
          </a:p>
          <a:p>
            <a:pPr marL="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void delete (Character c);</a:t>
            </a:r>
          </a:p>
          <a:p>
            <a:pPr marL="0" lvl="2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(c </a:t>
            </a:r>
            <a:r>
              <a:rPr lang="en-US" dirty="0">
                <a:latin typeface="Consolas" pitchFamily="49" charset="0"/>
                <a:cs typeface="Consolas" pitchFamily="49" charset="0"/>
                <a:sym typeface="Symbol" pitchFamily="18" charset="2"/>
              </a:rPr>
              <a:t>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this)</a:t>
            </a:r>
          </a:p>
          <a:p>
            <a:pPr marL="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member (Character c);</a:t>
            </a:r>
          </a:p>
          <a:p>
            <a:pPr marL="0" lvl="2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cardinality of this</a:t>
            </a:r>
          </a:p>
          <a:p>
            <a:pPr marL="0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size ( );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z="40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51FB5B-13CB-468E-9E6F-5FE66F9160F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void insert(Character c)  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void delete(Character c)  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member(Character c)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size()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486400" y="2057400"/>
            <a:ext cx="3505200" cy="2646878"/>
          </a:xfrm>
          <a:prstGeom prst="rect">
            <a:avLst/>
          </a:prstGeom>
          <a:solidFill>
            <a:schemeClr val="bg1"/>
          </a:solidFill>
          <a:ln w="12700">
            <a:solidFill>
              <a:srgbClr val="063DE8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1600" b="1" u="none" dirty="0" err="1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Character a</a:t>
            </a: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= new Character(‘a’);</a:t>
            </a:r>
          </a:p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“wrong”;</a:t>
            </a:r>
            <a:endParaRPr lang="en-US" sz="16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“right”;</a:t>
            </a:r>
            <a:endParaRPr lang="en-US" sz="16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 can help identify an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Perhaps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800" dirty="0" smtClean="0"/>
              <a:t> </a:t>
            </a:r>
            <a:r>
              <a:rPr lang="en-US" dirty="0" smtClean="0"/>
              <a:t>is wrong</a:t>
            </a:r>
          </a:p>
          <a:p>
            <a:pPr lvl="1"/>
            <a:r>
              <a:rPr lang="en-US" dirty="0" smtClean="0"/>
              <a:t>It should remove all occurrences</a:t>
            </a:r>
          </a:p>
          <a:p>
            <a:r>
              <a:rPr lang="en-US" dirty="0" smtClean="0"/>
              <a:t>Perhaps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wrong</a:t>
            </a:r>
          </a:p>
          <a:p>
            <a:pPr lvl="1"/>
            <a:r>
              <a:rPr lang="en-US" dirty="0" smtClean="0"/>
              <a:t>It should not insert a character that is already there</a:t>
            </a:r>
            <a:r>
              <a:rPr lang="en-US" dirty="0"/>
              <a:t/>
            </a:r>
            <a:br>
              <a:rPr lang="en-US" dirty="0"/>
            </a:br>
            <a:r>
              <a:rPr lang="en-US" sz="2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600" b="1" dirty="0">
                <a:latin typeface="Courier New" pitchFamily="49" charset="0"/>
                <a:cs typeface="Courier New" pitchFamily="49" charset="0"/>
              </a:rPr>
            </a:br>
            <a:r>
              <a:rPr lang="en-US" sz="2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2300" b="1" dirty="0">
                <a:latin typeface="Courier New" pitchFamily="49" charset="0"/>
                <a:cs typeface="Courier New" pitchFamily="49" charset="0"/>
              </a:rPr>
            </a:b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 // Rep invariant: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has no nulls and 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no duplicates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300" b="1" dirty="0">
                <a:latin typeface="Courier New" pitchFamily="49" charset="0"/>
                <a:cs typeface="Courier New" pitchFamily="49" charset="0"/>
              </a:rPr>
            </a:b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Or…</a:t>
            </a:r>
          </a:p>
          <a:p>
            <a:pPr lvl="1">
              <a:buFont typeface="Wingdings" pitchFamily="2" charset="2"/>
              <a:buChar char="q"/>
            </a:pPr>
            <a:r>
              <a:rPr lang="en-US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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indices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i of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elts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.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elts.elementAt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(i) ≠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null</a:t>
            </a:r>
          </a:p>
          <a:p>
            <a:pPr lvl="1">
              <a:buFont typeface="Wingdings" pitchFamily="2" charset="2"/>
              <a:buChar char="q"/>
            </a:pPr>
            <a:r>
              <a:rPr lang="en-US" sz="2900" b="1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</a:t>
            </a:r>
            <a:r>
              <a:rPr lang="en-US" sz="29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900" b="1" dirty="0">
                <a:latin typeface="Consolas" pitchFamily="49" charset="0"/>
                <a:cs typeface="Consolas" pitchFamily="49" charset="0"/>
              </a:rPr>
              <a:t>indices i, j of </a:t>
            </a:r>
            <a:r>
              <a:rPr lang="en-US" sz="2900" b="1" dirty="0" err="1">
                <a:latin typeface="Consolas" pitchFamily="49" charset="0"/>
                <a:cs typeface="Consolas" pitchFamily="49" charset="0"/>
              </a:rPr>
              <a:t>elts</a:t>
            </a:r>
            <a:r>
              <a:rPr lang="en-US" sz="2900" b="1" dirty="0">
                <a:latin typeface="Consolas" pitchFamily="49" charset="0"/>
                <a:cs typeface="Consolas" pitchFamily="49" charset="0"/>
              </a:rPr>
              <a:t> . i ≠ j </a:t>
            </a:r>
            <a:r>
              <a:rPr lang="en-US" sz="2900" b="1" dirty="0">
                <a:latin typeface="Consolas" pitchFamily="49" charset="0"/>
                <a:cs typeface="Consolas" pitchFamily="49" charset="0"/>
                <a:sym typeface="Symbol" pitchFamily="18" charset="2"/>
              </a:rPr>
              <a:t></a:t>
            </a:r>
            <a:br>
              <a:rPr lang="en-US" sz="2900" b="1" dirty="0">
                <a:latin typeface="Consolas" pitchFamily="49" charset="0"/>
                <a:cs typeface="Consolas" pitchFamily="49" charset="0"/>
                <a:sym typeface="Symbol" pitchFamily="18" charset="2"/>
              </a:rPr>
            </a:br>
            <a:r>
              <a:rPr lang="en-US" sz="2900" b="1" dirty="0" smtClean="0">
                <a:latin typeface="Consolas" pitchFamily="49" charset="0"/>
                <a:cs typeface="Consolas" pitchFamily="49" charset="0"/>
                <a:sym typeface="Symbol"/>
              </a:rPr>
              <a:t></a:t>
            </a:r>
            <a:r>
              <a:rPr lang="en-US" sz="2900" b="1" dirty="0" err="1" smtClean="0">
                <a:latin typeface="Consolas" pitchFamily="49" charset="0"/>
                <a:cs typeface="Consolas" pitchFamily="49" charset="0"/>
              </a:rPr>
              <a:t>elts.elementAt</a:t>
            </a:r>
            <a:r>
              <a:rPr lang="en-US" sz="2900" b="1" dirty="0" smtClean="0">
                <a:latin typeface="Consolas" pitchFamily="49" charset="0"/>
                <a:cs typeface="Consolas" pitchFamily="49" charset="0"/>
              </a:rPr>
              <a:t>(i).equals(</a:t>
            </a:r>
            <a:r>
              <a:rPr lang="en-US" sz="2900" b="1" dirty="0" err="1" smtClean="0">
                <a:latin typeface="Consolas" pitchFamily="49" charset="0"/>
                <a:cs typeface="Consolas" pitchFamily="49" charset="0"/>
              </a:rPr>
              <a:t>elts.elementAt</a:t>
            </a:r>
            <a:r>
              <a:rPr lang="en-US" sz="2900" b="1" dirty="0" smtClean="0">
                <a:latin typeface="Consolas" pitchFamily="49" charset="0"/>
                <a:cs typeface="Consolas" pitchFamily="49" charset="0"/>
              </a:rPr>
              <a:t>(j))</a:t>
            </a:r>
            <a:endParaRPr lang="en-US" sz="2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51FB5B-13CB-468E-9E6F-5FE66F9160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complexity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Content Placeholder 5" descr="Picture1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68986" y="1600201"/>
            <a:ext cx="4126814" cy="2514600"/>
          </a:xfrm>
          <a:ln>
            <a:solidFill>
              <a:schemeClr val="tx1"/>
            </a:solidFill>
          </a:ln>
        </p:spPr>
      </p:pic>
      <p:pic>
        <p:nvPicPr>
          <p:cNvPr id="7" name="Picture 6" descr="Picture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3633676"/>
            <a:ext cx="4559437" cy="25624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381000" y="4267200"/>
            <a:ext cx="3810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Font typeface="Wingdings" pitchFamily="2" charset="2"/>
              <a:buChar char="q"/>
            </a:pPr>
            <a:r>
              <a:rPr lang="en-US" sz="2400" dirty="0" smtClean="0"/>
              <a:t>First, some common software complexity measures</a:t>
            </a:r>
          </a:p>
          <a:p>
            <a:pPr marL="274320" indent="-274320">
              <a:buFont typeface="Wingdings" pitchFamily="2" charset="2"/>
              <a:buChar char="q"/>
            </a:pPr>
            <a:r>
              <a:rPr lang="en-US" sz="2400" dirty="0" smtClean="0"/>
              <a:t>Then, why they are weak measures and (perhaps) a way forward</a:t>
            </a:r>
          </a:p>
          <a:p>
            <a:pPr marL="274320" indent="-274320"/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1828800"/>
            <a:ext cx="4343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Font typeface="Wingdings" pitchFamily="2" charset="2"/>
              <a:buChar char="q"/>
            </a:pPr>
            <a:r>
              <a:rPr lang="en-US" sz="2400" dirty="0" smtClean="0"/>
              <a:t>From last lecture – complexity in the “why is it hard?” sense</a:t>
            </a:r>
          </a:p>
          <a:p>
            <a:pPr marL="274320" indent="-274320">
              <a:buFont typeface="Wingdings" pitchFamily="2" charset="2"/>
              <a:buChar char="q"/>
            </a:pPr>
            <a:r>
              <a:rPr lang="en-US" sz="2400" dirty="0" smtClean="0"/>
              <a:t>Today: “how complex” is a piece of software?</a:t>
            </a:r>
          </a:p>
          <a:p>
            <a:pPr marL="274320" indent="-274320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Where’s the error?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51FB5B-13CB-468E-9E6F-5FE66F9160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void insert(Character c) 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void delete(Character c) {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64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RI constrains structure, not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Another implementation of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2600" dirty="0" smtClean="0"/>
              <a:t> </a:t>
            </a:r>
            <a:r>
              <a:rPr lang="en-US" dirty="0" smtClean="0"/>
              <a:t>that </a:t>
            </a:r>
            <a:r>
              <a:rPr lang="en-US" i="1" dirty="0" smtClean="0"/>
              <a:t>preserves the RI</a:t>
            </a:r>
            <a:br>
              <a:rPr lang="en-US" i="1" dirty="0" smtClean="0"/>
            </a:br>
            <a:endParaRPr lang="en-US" dirty="0" smtClean="0"/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insert(Character c)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cc = new Character(encrypt(c));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member(Character c)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100" b="1" dirty="0" smtClean="0">
                <a:latin typeface="Courier New" pitchFamily="49" charset="0"/>
                <a:cs typeface="Courier New" pitchFamily="49" charset="0"/>
              </a:rPr>
            </a:br>
            <a:endParaRPr lang="en-US" sz="2100" b="1" u="sng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The program is wrong … call on the AF!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51FB5B-13CB-468E-9E6F-5FE66F9160F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6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function</a:t>
            </a:r>
            <a:br>
              <a:rPr lang="en-US" dirty="0" smtClean="0"/>
            </a:br>
            <a:r>
              <a:rPr lang="en-US" sz="3100" dirty="0" smtClean="0"/>
              <a:t>concrete to abstract value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AF(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CharSet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this) = { c | c is contained in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this.elts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 lvl="1"/>
            <a:r>
              <a:rPr lang="en-US" sz="1800" dirty="0" smtClean="0">
                <a:cs typeface="Consolas" pitchFamily="49" charset="0"/>
              </a:rPr>
              <a:t>set of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Characters</a:t>
            </a:r>
            <a:r>
              <a:rPr lang="en-US" sz="1600" dirty="0" smtClean="0">
                <a:cs typeface="Consolas" pitchFamily="49" charset="0"/>
              </a:rPr>
              <a:t> </a:t>
            </a:r>
            <a:r>
              <a:rPr lang="en-US" sz="1800" dirty="0" smtClean="0">
                <a:cs typeface="Consolas" pitchFamily="49" charset="0"/>
              </a:rPr>
              <a:t>represented by elements contained 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this.elts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 smtClean="0"/>
              <a:t>Typically </a:t>
            </a:r>
            <a:r>
              <a:rPr lang="en-US" sz="1800" dirty="0"/>
              <a:t>not </a:t>
            </a:r>
            <a:r>
              <a:rPr lang="en-US" sz="1800" dirty="0" smtClean="0"/>
              <a:t>executable, but useful to reason about client behavior </a:t>
            </a:r>
          </a:p>
          <a:p>
            <a:r>
              <a:rPr lang="en-US" sz="2300" dirty="0" smtClean="0"/>
              <a:t>Helps reason about the semantics of 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insert</a:t>
            </a:r>
            <a:br>
              <a:rPr lang="en-US" sz="2300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effects: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en-US" sz="2000" baseline="-25000" dirty="0" err="1">
                <a:latin typeface="Consolas" pitchFamily="49" charset="0"/>
                <a:cs typeface="Consolas" pitchFamily="49" charset="0"/>
              </a:rPr>
              <a:t>post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en-US" sz="2000" baseline="-25000" dirty="0" err="1">
                <a:latin typeface="Consolas" pitchFamily="49" charset="0"/>
                <a:cs typeface="Consolas" pitchFamily="49" charset="0"/>
              </a:rPr>
              <a:t>pre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  <a:sym typeface="Symbol"/>
              </a:rPr>
              <a:t>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{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c}</a:t>
            </a:r>
            <a:br>
              <a:rPr lang="en-US" sz="2000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void insert (Character c);</a:t>
            </a:r>
          </a:p>
          <a:p>
            <a:r>
              <a:rPr lang="en-US" sz="2300" dirty="0"/>
              <a:t>Helps identify a problem</a:t>
            </a:r>
          </a:p>
          <a:p>
            <a:pPr lvl="1"/>
            <a:r>
              <a:rPr lang="en-US" sz="2000" dirty="0" smtClean="0"/>
              <a:t>Applying the AF to the result of the call to 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insert</a:t>
            </a:r>
            <a:r>
              <a:rPr lang="en-US" sz="1800" dirty="0" smtClean="0"/>
              <a:t> </a:t>
            </a:r>
            <a:r>
              <a:rPr lang="en-US" sz="2000" dirty="0" smtClean="0"/>
              <a:t>yields</a:t>
            </a:r>
            <a:br>
              <a:rPr lang="en-US" sz="2000" dirty="0" smtClean="0"/>
            </a:b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AF(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elts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400" dirty="0">
                <a:latin typeface="Consolas" pitchFamily="49" charset="0"/>
                <a:cs typeface="Consolas" pitchFamily="49" charset="0"/>
                <a:sym typeface="Symbol"/>
              </a:rPr>
              <a:t>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{encrypt(‘a’)}</a:t>
            </a:r>
          </a:p>
          <a:p>
            <a:pPr lvl="1"/>
            <a:r>
              <a:rPr lang="en-US" sz="2000" dirty="0" smtClean="0"/>
              <a:t>Consider the following reasonable AF</a:t>
            </a:r>
          </a:p>
          <a:p>
            <a:pPr lvl="2"/>
            <a:r>
              <a:rPr lang="en-US" sz="1800" dirty="0" smtClean="0">
                <a:latin typeface="Consolas" pitchFamily="49" charset="0"/>
                <a:cs typeface="Consolas" pitchFamily="49" charset="0"/>
              </a:rPr>
              <a:t>AF(this) = { c | encrypt(c) is contained in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this.elts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 lvl="2"/>
            <a:r>
              <a:rPr lang="en-US" sz="1800" dirty="0" smtClean="0">
                <a:latin typeface="Consolas" pitchFamily="49" charset="0"/>
                <a:cs typeface="Consolas" pitchFamily="49" charset="0"/>
              </a:rPr>
              <a:t>AF(this) = { decrypt(c) | c is contained in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this.elts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F51FB5B-13CB-468E-9E6F-5FE66F9160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71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“Placing blame” using AF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AF(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CharSet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this) = { c | c is contained in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this.elts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en-US" sz="2400" dirty="0"/>
              <a:t>Consider a call to insert:</a:t>
            </a:r>
          </a:p>
          <a:p>
            <a:pPr lvl="1">
              <a:lnSpc>
                <a:spcPct val="110000"/>
              </a:lnSpc>
            </a:pPr>
            <a:r>
              <a:rPr lang="en-US" sz="2100" dirty="0" smtClean="0"/>
              <a:t>On </a:t>
            </a:r>
            <a:r>
              <a:rPr lang="en-US" sz="2100" dirty="0"/>
              <a:t>entry, the meaning is 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AF(</a:t>
            </a:r>
            <a:r>
              <a:rPr lang="en-US" sz="1700" b="1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700" b="1" baseline="-25000" dirty="0" err="1">
                <a:latin typeface="Consolas" pitchFamily="49" charset="0"/>
                <a:cs typeface="Consolas" pitchFamily="49" charset="0"/>
              </a:rPr>
              <a:t>pre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) ≈ </a:t>
            </a:r>
            <a:r>
              <a:rPr lang="en-US" sz="1700" b="1" dirty="0" err="1">
                <a:latin typeface="Consolas" pitchFamily="49" charset="0"/>
                <a:cs typeface="Consolas" pitchFamily="49" charset="0"/>
              </a:rPr>
              <a:t>elts</a:t>
            </a:r>
            <a:r>
              <a:rPr lang="en-US" sz="1700" b="1" baseline="-25000" dirty="0" err="1">
                <a:latin typeface="Consolas" pitchFamily="49" charset="0"/>
                <a:cs typeface="Consolas" pitchFamily="49" charset="0"/>
              </a:rPr>
              <a:t>pre</a:t>
            </a:r>
            <a:endParaRPr lang="en-US" sz="1700" b="1" baseline="-25000" dirty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10000"/>
              </a:lnSpc>
            </a:pPr>
            <a:r>
              <a:rPr lang="en-US" sz="2100" dirty="0" smtClean="0"/>
              <a:t>On </a:t>
            </a:r>
            <a:r>
              <a:rPr lang="en-US" sz="2100" dirty="0"/>
              <a:t>exit, the meaning is 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AF(</a:t>
            </a:r>
            <a:r>
              <a:rPr lang="en-US" sz="1700" b="1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700" b="1" baseline="-25000" dirty="0" err="1">
                <a:latin typeface="Consolas" pitchFamily="49" charset="0"/>
                <a:cs typeface="Consolas" pitchFamily="49" charset="0"/>
              </a:rPr>
              <a:t>post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) = AF(</a:t>
            </a:r>
            <a:r>
              <a:rPr lang="en-US" sz="1700" b="1" dirty="0" err="1"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700" b="1" baseline="-25000" dirty="0" err="1">
                <a:latin typeface="Consolas" pitchFamily="49" charset="0"/>
                <a:cs typeface="Consolas" pitchFamily="49" charset="0"/>
              </a:rPr>
              <a:t>pre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800" b="1" dirty="0">
                <a:latin typeface="Consolas" pitchFamily="49" charset="0"/>
                <a:cs typeface="Consolas" pitchFamily="49" charset="0"/>
                <a:sym typeface="Symbol"/>
              </a:rPr>
              <a:t>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							      {</a:t>
            </a:r>
            <a:r>
              <a:rPr lang="en-US" sz="1700" b="1" dirty="0">
                <a:latin typeface="Consolas" pitchFamily="49" charset="0"/>
                <a:cs typeface="Consolas" pitchFamily="49" charset="0"/>
              </a:rPr>
              <a:t>encrypt(‘a’)}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Does this AF fix things?</a:t>
            </a:r>
            <a:endParaRPr lang="en-US" sz="2400" dirty="0"/>
          </a:p>
          <a:p>
            <a:pPr lvl="1">
              <a:buNone/>
            </a:pPr>
            <a:r>
              <a:rPr lang="en-US" sz="2400" b="1" dirty="0"/>
              <a:t>AF(this) = { c | encrypt(c) is contained in </a:t>
            </a:r>
            <a:r>
              <a:rPr lang="en-US" sz="2400" b="1" dirty="0" err="1"/>
              <a:t>this.elts</a:t>
            </a:r>
            <a:r>
              <a:rPr lang="en-US" sz="2400" b="1" dirty="0"/>
              <a:t> }</a:t>
            </a:r>
          </a:p>
          <a:p>
            <a:pPr lvl="1">
              <a:buNone/>
            </a:pPr>
            <a:r>
              <a:rPr lang="en-US" sz="2400" b="1" dirty="0"/>
              <a:t>             </a:t>
            </a:r>
            <a:r>
              <a:rPr lang="en-US" sz="2400" b="1" dirty="0" smtClean="0"/>
              <a:t>= </a:t>
            </a:r>
            <a:r>
              <a:rPr lang="en-US" sz="2400" b="1" dirty="0"/>
              <a:t>{ decrypt(c) | c is contained in </a:t>
            </a:r>
            <a:r>
              <a:rPr lang="en-US" sz="2400" b="1" dirty="0" err="1"/>
              <a:t>this.elts</a:t>
            </a:r>
            <a:r>
              <a:rPr lang="en-US" sz="2400" b="1" dirty="0"/>
              <a:t>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26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final odds and ends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Looking at these examples using the commutative diagram may help clarify any confusions</a:t>
            </a:r>
          </a:p>
          <a:p>
            <a:pPr lvl="1"/>
            <a:r>
              <a:rPr lang="en-US" dirty="0" smtClean="0"/>
              <a:t>Or ask!</a:t>
            </a:r>
          </a:p>
          <a:p>
            <a:r>
              <a:rPr lang="en-US" dirty="0" smtClean="0"/>
              <a:t>AF’s can be maintained across fairly complicated implementations that (for example) reorganize dynamically for performance</a:t>
            </a:r>
          </a:p>
          <a:p>
            <a:pPr lvl="1"/>
            <a:r>
              <a:rPr lang="en-US" dirty="0" smtClean="0"/>
              <a:t>Multiple concrete values still map to the same abstract value</a:t>
            </a:r>
          </a:p>
          <a:p>
            <a:r>
              <a:rPr lang="en-US" dirty="0" smtClean="0"/>
              <a:t>Why map concrete to abstract?</a:t>
            </a:r>
            <a:endParaRPr lang="en-US" dirty="0"/>
          </a:p>
          <a:p>
            <a:pPr lvl="1"/>
            <a:r>
              <a:rPr lang="en-US" dirty="0"/>
              <a:t>It’s not a function in the other </a:t>
            </a:r>
            <a:r>
              <a:rPr lang="en-US" dirty="0" smtClean="0"/>
              <a:t>direction</a:t>
            </a:r>
            <a:endParaRPr lang="en-US" dirty="0"/>
          </a:p>
          <a:p>
            <a:pPr lvl="2"/>
            <a:r>
              <a:rPr lang="en-US" sz="2100" dirty="0"/>
              <a:t>Ex: lists [</a:t>
            </a:r>
            <a:r>
              <a:rPr lang="en-US" sz="2100" dirty="0" err="1"/>
              <a:t>a,b</a:t>
            </a:r>
            <a:r>
              <a:rPr lang="en-US" sz="2100" dirty="0"/>
              <a:t>] and [</a:t>
            </a:r>
            <a:r>
              <a:rPr lang="en-US" sz="2100" dirty="0" err="1"/>
              <a:t>b,a</a:t>
            </a:r>
            <a:r>
              <a:rPr lang="en-US" sz="2100" dirty="0"/>
              <a:t>] each represent the set {a, b}</a:t>
            </a:r>
          </a:p>
          <a:p>
            <a:pPr lvl="1"/>
            <a:r>
              <a:rPr lang="en-US" dirty="0"/>
              <a:t>It’s not as useful in the other </a:t>
            </a:r>
            <a:r>
              <a:rPr lang="en-US" dirty="0" smtClean="0"/>
              <a:t>direction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712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code (LOC, KLOC, MLOC)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Count the lines, often omitting comments and/or omitting blank lines</a:t>
            </a:r>
          </a:p>
          <a:p>
            <a:r>
              <a:rPr lang="en-US" sz="2800" dirty="0" smtClean="0"/>
              <a:t>Lines vs. statements</a:t>
            </a:r>
          </a:p>
          <a:p>
            <a:r>
              <a:rPr lang="en-US" sz="2800" dirty="0" smtClean="0"/>
              <a:t>Delivered vs. total (including tests, etc.)</a:t>
            </a:r>
          </a:p>
          <a:p>
            <a:r>
              <a:rPr lang="en-US" sz="2800" dirty="0" smtClean="0"/>
              <a:t>Productivity: LOC/person/time</a:t>
            </a:r>
          </a:p>
          <a:p>
            <a:pPr lvl="1"/>
            <a:r>
              <a:rPr lang="en-US" sz="2400" dirty="0" smtClean="0"/>
              <a:t>I’ve seen published numbers ranging from ~2K-8K LOC/person/year</a:t>
            </a:r>
          </a:p>
          <a:p>
            <a:pPr lvl="1"/>
            <a:r>
              <a:rPr lang="en-US" sz="2400" dirty="0" smtClean="0"/>
              <a:t>Sensible?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5029200"/>
            <a:ext cx="7543800" cy="95410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"I have made this letter longer than usual, because I lack the time to make it short.” –</a:t>
            </a:r>
            <a:r>
              <a:rPr lang="en-US" sz="2800" dirty="0" err="1" smtClean="0"/>
              <a:t>Blaise</a:t>
            </a:r>
            <a:r>
              <a:rPr lang="en-US" sz="2800" dirty="0" smtClean="0"/>
              <a:t> Pascal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Halstead software science metrics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"/>
          </p:nvPr>
        </p:nvSpPr>
        <p:spPr>
          <a:xfrm>
            <a:off x="612648" y="2514600"/>
            <a:ext cx="8153400" cy="3581400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V = N </a:t>
            </a:r>
            <a:r>
              <a:rPr lang="en-US" sz="1600" b="1" dirty="0" smtClean="0">
                <a:sym typeface="Symbol"/>
              </a:rPr>
              <a:t></a:t>
            </a:r>
            <a:r>
              <a:rPr lang="en-US" sz="1600" b="1" dirty="0" smtClean="0"/>
              <a:t> log</a:t>
            </a:r>
            <a:r>
              <a:rPr lang="en-US" sz="1600" b="1" baseline="-25000" dirty="0" smtClean="0"/>
              <a:t>2</a:t>
            </a:r>
            <a:r>
              <a:rPr lang="en-US" sz="1600" b="1" dirty="0" smtClean="0"/>
              <a:t>(n)       	</a:t>
            </a:r>
            <a:r>
              <a:rPr lang="en-US" sz="1600" dirty="0" smtClean="0">
                <a:sym typeface="Symbol"/>
              </a:rPr>
              <a:t> </a:t>
            </a:r>
            <a:r>
              <a:rPr lang="en-US" sz="1600" i="1" dirty="0" smtClean="0"/>
              <a:t>Volume is intended to capture the size of the implementation</a:t>
            </a:r>
          </a:p>
          <a:p>
            <a:pPr lvl="1"/>
            <a:r>
              <a:rPr lang="en-US" sz="1600" dirty="0" smtClean="0"/>
              <a:t>Making N choices from the vocabulary – assuming that humans do logarithmic search – leads to the formula</a:t>
            </a:r>
          </a:p>
          <a:p>
            <a:pPr lvl="1"/>
            <a:r>
              <a:rPr lang="en-US" sz="1600" dirty="0" smtClean="0"/>
              <a:t>“The volume of a function should be at least 20 and at most 1000. The volume of a </a:t>
            </a:r>
            <a:r>
              <a:rPr lang="en-US" sz="1600" dirty="0" err="1" smtClean="0"/>
              <a:t>parameterless</a:t>
            </a:r>
            <a:r>
              <a:rPr lang="en-US" sz="1600" dirty="0" smtClean="0"/>
              <a:t> one-line function that is not empty; is about 20. A volume greater than 1000 tells that the function probably does too many things.”  [verifysoft.com]</a:t>
            </a:r>
          </a:p>
          <a:p>
            <a:r>
              <a:rPr lang="pt-BR" sz="1600" b="1" dirty="0" smtClean="0"/>
              <a:t>D = ( n1 / 2 ) </a:t>
            </a:r>
            <a:r>
              <a:rPr lang="en-US" sz="1600" b="1" dirty="0" smtClean="0">
                <a:sym typeface="Symbol"/>
              </a:rPr>
              <a:t></a:t>
            </a:r>
            <a:r>
              <a:rPr lang="pt-BR" sz="1600" b="1" dirty="0" smtClean="0"/>
              <a:t> ( N2 / n2 )   </a:t>
            </a:r>
            <a:r>
              <a:rPr lang="en-US" sz="1600" dirty="0" smtClean="0">
                <a:sym typeface="Symbol"/>
              </a:rPr>
              <a:t> </a:t>
            </a:r>
            <a:r>
              <a:rPr lang="pt-BR" sz="1600" i="1" dirty="0" smtClean="0"/>
              <a:t>Difficulty is proportional to the unique operators and the ratio 			of total operands to the number of operands</a:t>
            </a:r>
          </a:p>
          <a:p>
            <a:pPr lvl="1"/>
            <a:r>
              <a:rPr lang="pt-BR" sz="1600" dirty="0" smtClean="0"/>
              <a:t>The intent of the second part is based on a belief that repeated use of operands is more error-prone</a:t>
            </a:r>
          </a:p>
          <a:p>
            <a:r>
              <a:rPr lang="pt-BR" sz="1600" b="1" dirty="0" smtClean="0"/>
              <a:t>E = V </a:t>
            </a:r>
            <a:r>
              <a:rPr lang="en-US" sz="1600" b="1" dirty="0" smtClean="0">
                <a:sym typeface="Symbol"/>
              </a:rPr>
              <a:t></a:t>
            </a:r>
            <a:r>
              <a:rPr lang="pt-BR" sz="1600" b="1" dirty="0" smtClean="0"/>
              <a:t> D </a:t>
            </a:r>
            <a:r>
              <a:rPr lang="pt-BR" sz="1600" dirty="0" smtClean="0"/>
              <a:t>		</a:t>
            </a:r>
            <a:r>
              <a:rPr lang="en-US" sz="1600" i="1" dirty="0" smtClean="0">
                <a:sym typeface="Symbol"/>
              </a:rPr>
              <a:t>  </a:t>
            </a:r>
            <a:r>
              <a:rPr lang="pt-BR" sz="1600" i="1" dirty="0" smtClean="0"/>
              <a:t>Effort to implement or understand a program</a:t>
            </a:r>
          </a:p>
          <a:p>
            <a:r>
              <a:rPr lang="pt-BR" sz="1800" dirty="0" smtClean="0"/>
              <a:t>...</a:t>
            </a:r>
            <a:endParaRPr lang="en-US" sz="1800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3170398"/>
              </p:ext>
            </p:extLst>
          </p:nvPr>
        </p:nvGraphicFramePr>
        <p:xfrm>
          <a:off x="685800" y="1600200"/>
          <a:ext cx="7831962" cy="81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0654"/>
                <a:gridCol w="2610654"/>
                <a:gridCol w="2610654"/>
              </a:tblGrid>
              <a:tr h="4051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n1 = #distinct operators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n2 = #distinct operands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n 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=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n1 + n2   </a:t>
                      </a:r>
                      <a:r>
                        <a:rPr lang="en-US" b="0" i="1" baseline="0" dirty="0" smtClean="0">
                          <a:solidFill>
                            <a:schemeClr val="tx1"/>
                          </a:solidFill>
                        </a:rPr>
                        <a:t>“vocabulary”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513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N1 = total # of operators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N2 = total # of operands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N 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=</a:t>
                      </a:r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 N1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+ N2        </a:t>
                      </a:r>
                      <a:r>
                        <a:rPr lang="en-US" b="0" i="1" baseline="0" dirty="0" smtClean="0">
                          <a:solidFill>
                            <a:schemeClr val="tx1"/>
                          </a:solidFill>
                        </a:rPr>
                        <a:t>“length”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Cyclomatic complexity (McCabe)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Take the CFG and find the number of edges (</a:t>
            </a:r>
            <a:r>
              <a:rPr lang="en-US" b="1" dirty="0" smtClean="0"/>
              <a:t>E</a:t>
            </a:r>
            <a:r>
              <a:rPr lang="en-US" dirty="0" smtClean="0"/>
              <a:t>), number of nodes (</a:t>
            </a:r>
            <a:r>
              <a:rPr lang="en-US" b="1" dirty="0" smtClean="0"/>
              <a:t>N</a:t>
            </a:r>
            <a:r>
              <a:rPr lang="en-US" dirty="0" smtClean="0"/>
              <a:t>), and the number of connected components (</a:t>
            </a:r>
            <a:r>
              <a:rPr lang="en-US" b="1" dirty="0" smtClean="0"/>
              <a:t>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Connected components are </a:t>
            </a:r>
            <a:r>
              <a:rPr lang="en-US" dirty="0" err="1" smtClean="0"/>
              <a:t>subgraphs</a:t>
            </a:r>
            <a:r>
              <a:rPr lang="en-US" dirty="0" smtClean="0"/>
              <a:t> for which there is a path between any two vertices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cyclomatic</a:t>
            </a:r>
            <a:r>
              <a:rPr lang="en-US" dirty="0" smtClean="0"/>
              <a:t> complexity is </a:t>
            </a:r>
            <a:r>
              <a:rPr lang="en-US" b="1" dirty="0" smtClean="0"/>
              <a:t>M = E − N + 2P </a:t>
            </a:r>
            <a:r>
              <a:rPr lang="en-US" dirty="0" smtClean="0"/>
              <a:t>and is intended to measure the number of linearly independent paths through a program’s source code</a:t>
            </a:r>
          </a:p>
          <a:p>
            <a:r>
              <a:rPr lang="en-US" dirty="0" smtClean="0"/>
              <a:t>#tests (branch coverage) </a:t>
            </a:r>
            <a:r>
              <a:rPr lang="en-US" dirty="0" smtClean="0">
                <a:sym typeface="Symbol"/>
              </a:rPr>
              <a:t> </a:t>
            </a:r>
            <a:r>
              <a:rPr lang="en-US" b="1" dirty="0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 #tests (path coverage)</a:t>
            </a:r>
          </a:p>
          <a:p>
            <a:r>
              <a:rPr lang="en-US" dirty="0" smtClean="0">
                <a:sym typeface="Symbol"/>
              </a:rPr>
              <a:t>Question: should the complexity include method dispatch in OOP?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 descr="svg2raster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828800"/>
            <a:ext cx="3291840" cy="4114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" y="3200400"/>
            <a:ext cx="1048364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274320" indent="-274320">
              <a:buFont typeface="Arial" pitchFamily="34" charset="0"/>
              <a:buChar char="•"/>
            </a:pPr>
            <a:r>
              <a:rPr lang="en-US" dirty="0" smtClean="0"/>
              <a:t>E = 9</a:t>
            </a:r>
          </a:p>
          <a:p>
            <a:pPr marL="274320" indent="-274320">
              <a:buFont typeface="Arial" pitchFamily="34" charset="0"/>
              <a:buChar char="•"/>
            </a:pPr>
            <a:r>
              <a:rPr lang="en-US" dirty="0" smtClean="0"/>
              <a:t>N = 8</a:t>
            </a:r>
          </a:p>
          <a:p>
            <a:pPr marL="274320" indent="-274320">
              <a:buFont typeface="Arial" pitchFamily="34" charset="0"/>
              <a:buChar char="•"/>
            </a:pPr>
            <a:r>
              <a:rPr lang="en-US" dirty="0" smtClean="0"/>
              <a:t>P = 1</a:t>
            </a:r>
          </a:p>
          <a:p>
            <a:pPr marL="274320" indent="-274320">
              <a:buFont typeface="Arial" pitchFamily="34" charset="0"/>
              <a:buChar char="•"/>
            </a:pPr>
            <a:r>
              <a:rPr lang="en-US" dirty="0" smtClean="0"/>
              <a:t>M = 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6019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hlinkClick r:id="rId3"/>
              </a:rPr>
              <a:t>http://en.wikipedia.org/wiki/Cyclomatic_complexity</a:t>
            </a:r>
            <a:endParaRPr lang="en-US" sz="1200" dirty="0"/>
          </a:p>
        </p:txBody>
      </p:sp>
      <p:pic>
        <p:nvPicPr>
          <p:cNvPr id="1028" name="Picture 4" descr="http://hissa.nist.gov/HHRFdata/Artifacts/ITLdoc/235/fig3-6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457200"/>
            <a:ext cx="4476895" cy="530383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267200" y="6019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>
                <a:hlinkClick r:id="rId5"/>
              </a:rPr>
              <a:t>http://hissa.nist.gov/HHRFdata/Artifacts/ITLdoc/235/chapter3.htm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3657600"/>
            <a:ext cx="77136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 =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structure metrics</a:t>
            </a:r>
            <a:br>
              <a:rPr lang="en-US" dirty="0" smtClean="0"/>
            </a:br>
            <a:r>
              <a:rPr lang="en-US" sz="3100" dirty="0" smtClean="0"/>
              <a:t>Henry and </a:t>
            </a:r>
            <a:r>
              <a:rPr lang="en-US" sz="3100" dirty="0" err="1" smtClean="0"/>
              <a:t>Kafura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Measures complexity in terms of fan-in and fan-out of procedures</a:t>
            </a:r>
          </a:p>
          <a:p>
            <a:pPr lvl="1"/>
            <a:r>
              <a:rPr lang="en-US" i="1" dirty="0" smtClean="0"/>
              <a:t>fan-in</a:t>
            </a:r>
            <a:r>
              <a:rPr lang="en-US" dirty="0" smtClean="0"/>
              <a:t>: the number of local flows into a procedure plus the number of data structures accessed. </a:t>
            </a:r>
          </a:p>
          <a:p>
            <a:pPr lvl="1"/>
            <a:r>
              <a:rPr lang="en-US" i="1" dirty="0" smtClean="0"/>
              <a:t>fan-ou</a:t>
            </a:r>
            <a:r>
              <a:rPr lang="en-US" dirty="0" smtClean="0"/>
              <a:t>t: the number of local flows out a procedure plus the number of data structures that the procedure modifies. </a:t>
            </a:r>
          </a:p>
          <a:p>
            <a:r>
              <a:rPr lang="en-US" dirty="0" smtClean="0"/>
              <a:t>Complexity is L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sz="3200" dirty="0" smtClean="0">
                <a:sym typeface="Symbol"/>
              </a:rPr>
              <a:t> FI  FO</a:t>
            </a:r>
          </a:p>
          <a:p>
            <a:pPr lvl="1"/>
            <a:r>
              <a:rPr lang="en-US" dirty="0" smtClean="0">
                <a:sym typeface="Symbol"/>
              </a:rPr>
              <a:t>Where L is the length of a procedure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many more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Variants of these</a:t>
            </a:r>
          </a:p>
          <a:p>
            <a:pPr lvl="1"/>
            <a:r>
              <a:rPr lang="en-US" dirty="0" smtClean="0"/>
              <a:t>Some incremental improvements</a:t>
            </a:r>
          </a:p>
          <a:p>
            <a:pPr lvl="1"/>
            <a:r>
              <a:rPr lang="en-US" dirty="0" smtClean="0"/>
              <a:t>Some extending to </a:t>
            </a:r>
            <a:r>
              <a:rPr lang="en-US" dirty="0" err="1" smtClean="0"/>
              <a:t>interprocedural</a:t>
            </a:r>
            <a:r>
              <a:rPr lang="en-US" dirty="0" smtClean="0"/>
              <a:t> complexity</a:t>
            </a:r>
          </a:p>
          <a:p>
            <a:r>
              <a:rPr lang="en-US" dirty="0" smtClean="0"/>
              <a:t>Others that measure</a:t>
            </a:r>
          </a:p>
          <a:p>
            <a:pPr lvl="1"/>
            <a:r>
              <a:rPr lang="en-US" dirty="0" smtClean="0"/>
              <a:t>Coupling and cohesion</a:t>
            </a:r>
          </a:p>
          <a:p>
            <a:pPr lvl="1"/>
            <a:r>
              <a:rPr lang="en-US" dirty="0" smtClean="0"/>
              <a:t>Data complexity</a:t>
            </a:r>
          </a:p>
          <a:p>
            <a:pPr lvl="1"/>
            <a:r>
              <a:rPr lang="en-US" dirty="0" smtClean="0"/>
              <a:t>Data flow complexity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Function points and feature points – intended to measure the function of a system as perceived by users, without reference to the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6790</TotalTime>
  <Words>1757</Words>
  <Application>Microsoft Office PowerPoint</Application>
  <PresentationFormat>On-screen Show (4:3)</PresentationFormat>
  <Paragraphs>379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Median</vt:lpstr>
      <vt:lpstr>CSE503: Software Engineering Complexity, proving adts</vt:lpstr>
      <vt:lpstr>But first… from today’s Seattle Times 2011.5.4</vt:lpstr>
      <vt:lpstr>Software complexity</vt:lpstr>
      <vt:lpstr>Lines of code (LOC, KLOC, MLOC)</vt:lpstr>
      <vt:lpstr>Halstead software science metrics</vt:lpstr>
      <vt:lpstr>Cyclomatic complexity (McCabe)</vt:lpstr>
      <vt:lpstr>Examples</vt:lpstr>
      <vt:lpstr>Software structure metrics Henry and Kafura</vt:lpstr>
      <vt:lpstr>And many more</vt:lpstr>
      <vt:lpstr>So?</vt:lpstr>
      <vt:lpstr>A hypothesis</vt:lpstr>
      <vt:lpstr>Project(s)?</vt:lpstr>
      <vt:lpstr>What is this?</vt:lpstr>
      <vt:lpstr>Types</vt:lpstr>
      <vt:lpstr>Abstract data type = objects + operations</vt:lpstr>
      <vt:lpstr>Big picture</vt:lpstr>
      <vt:lpstr>An Abelian grape (sorry)</vt:lpstr>
      <vt:lpstr>Specifying ADTs</vt:lpstr>
      <vt:lpstr>Example</vt:lpstr>
      <vt:lpstr>Algebraic specifications From Stotts (http://www.cs.unc.edu/~stotts/723/adt.html)</vt:lpstr>
      <vt:lpstr>Define axioms</vt:lpstr>
      <vt:lpstr>Are these really sets?</vt:lpstr>
      <vt:lpstr>Proving specification properties</vt:lpstr>
      <vt:lpstr>LetterSet case-insensitive character set [from Ernst]</vt:lpstr>
      <vt:lpstr>Prove desirable property of LetterSet Large enough LetterSet contains two distinct characters</vt:lpstr>
      <vt:lpstr>Now: Assume abstraction is correct</vt:lpstr>
      <vt:lpstr>CharSet Abstraction A finite mutable set of Characters[From Ernst]</vt:lpstr>
      <vt:lpstr>A CharSet implementation</vt:lpstr>
      <vt:lpstr>The RI can help identify an error</vt:lpstr>
      <vt:lpstr>Where’s the error?</vt:lpstr>
      <vt:lpstr>The RI constrains structure, not meaning</vt:lpstr>
      <vt:lpstr>Abstraction function concrete to abstract value mapping</vt:lpstr>
      <vt:lpstr>“Placing blame” using AF</vt:lpstr>
      <vt:lpstr>Some final odds and ends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461</cp:revision>
  <dcterms:created xsi:type="dcterms:W3CDTF">2011-02-08T23:59:54Z</dcterms:created>
  <dcterms:modified xsi:type="dcterms:W3CDTF">2011-04-05T16:33:43Z</dcterms:modified>
</cp:coreProperties>
</file>