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744" r:id="rId1"/>
    <p:sldMasterId id="2147483775" r:id="rId2"/>
    <p:sldMasterId id="2147483787" r:id="rId3"/>
    <p:sldMasterId id="2147483799" r:id="rId4"/>
    <p:sldMasterId id="2147483814" r:id="rId5"/>
    <p:sldMasterId id="2147483826" r:id="rId6"/>
    <p:sldMasterId id="2147483838" r:id="rId7"/>
  </p:sldMasterIdLst>
  <p:notesMasterIdLst>
    <p:notesMasterId r:id="rId7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7" r:id="rId38"/>
    <p:sldId id="286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  <p:sldId id="315" r:id="rId67"/>
    <p:sldId id="316" r:id="rId68"/>
    <p:sldId id="317" r:id="rId69"/>
    <p:sldId id="318" r:id="rId70"/>
    <p:sldId id="319" r:id="rId71"/>
    <p:sldId id="320" r:id="rId72"/>
    <p:sldId id="321" r:id="rId73"/>
    <p:sldId id="322" r:id="rId74"/>
    <p:sldId id="323" r:id="rId75"/>
    <p:sldId id="324" r:id="rId7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31" autoAdjust="0"/>
    <p:restoredTop sz="95739" autoAdjust="0"/>
  </p:normalViewPr>
  <p:slideViewPr>
    <p:cSldViewPr snapToObjects="1">
      <p:cViewPr>
        <p:scale>
          <a:sx n="89" d="100"/>
          <a:sy n="89" d="100"/>
        </p:scale>
        <p:origin x="-2274" y="-942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63" Type="http://schemas.openxmlformats.org/officeDocument/2006/relationships/slide" Target="slides/slide56.xml"/><Relationship Id="rId68" Type="http://schemas.openxmlformats.org/officeDocument/2006/relationships/slide" Target="slides/slide61.xml"/><Relationship Id="rId76" Type="http://schemas.openxmlformats.org/officeDocument/2006/relationships/slide" Target="slides/slide69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66" Type="http://schemas.openxmlformats.org/officeDocument/2006/relationships/slide" Target="slides/slide59.xml"/><Relationship Id="rId74" Type="http://schemas.openxmlformats.org/officeDocument/2006/relationships/slide" Target="slides/slide67.xml"/><Relationship Id="rId79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4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slide" Target="slides/slide58.xml"/><Relationship Id="rId73" Type="http://schemas.openxmlformats.org/officeDocument/2006/relationships/slide" Target="slides/slide66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slide" Target="slides/slide57.xml"/><Relationship Id="rId69" Type="http://schemas.openxmlformats.org/officeDocument/2006/relationships/slide" Target="slides/slide62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72" Type="http://schemas.openxmlformats.org/officeDocument/2006/relationships/slide" Target="slides/slide65.xml"/><Relationship Id="rId80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67" Type="http://schemas.openxmlformats.org/officeDocument/2006/relationships/slide" Target="slides/slide60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slide" Target="slides/slide55.xml"/><Relationship Id="rId70" Type="http://schemas.openxmlformats.org/officeDocument/2006/relationships/slide" Target="slides/slide63.xml"/><Relationship Id="rId75" Type="http://schemas.openxmlformats.org/officeDocument/2006/relationships/slide" Target="slides/slide6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89F6C6-A4BF-417A-8380-E3094F125062}" type="datetimeFigureOut">
              <a:rPr lang="en-US" smtClean="0"/>
              <a:pPr/>
              <a:t>5/20/2011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6644F3-451B-4C0E-AB3D-3E95B87D82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072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644F3-451B-4C0E-AB3D-3E95B87D821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Maybe</a:t>
            </a:r>
            <a:r>
              <a:rPr lang="en-US" baseline="0" dirty="0" smtClean="0"/>
              <a:t> the scientist is only interested in a particular region of the sky, running the workflow over the entire dataset is probably a waste of resources.</a:t>
            </a:r>
          </a:p>
          <a:p>
            <a:endParaRPr lang="en-US" baseline="0" dirty="0" smtClean="0"/>
          </a:p>
          <a:p>
            <a:r>
              <a:rPr lang="en-US" dirty="0" smtClean="0"/>
              <a:t>Make</a:t>
            </a:r>
            <a:r>
              <a:rPr lang="en-US" baseline="0" dirty="0" smtClean="0"/>
              <a:t> more efficient use of compute resources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7A7F4-0999-DE4A-A3B1-70AF74A3396D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Part 2 is simplifying assumption to avoid having to implement</a:t>
            </a:r>
            <a:r>
              <a:rPr lang="en-US" baseline="0" dirty="0" smtClean="0"/>
              <a:t> static analysis on user queries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587CA-0B27-3347-B9C9-0F8C22AC9ECB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2FE0F-92A8-5A48-ACE6-B345EDE4056D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220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2FE0F-92A8-5A48-ACE6-B345EDE4056D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4737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2FE0F-92A8-5A48-ACE6-B345EDE4056D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696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503 11sp © UW CSE  • D. Notkin</a:t>
            </a: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nl-NL" smtClean="0"/>
              <a:t>David Notkin ● Spring 2009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27B53E7-13BB-4CE7-ACCE-E032DFE7C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503 11sp © UW CSE  • D. Notkin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David Notkin ● Spring 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B53E7-13BB-4CE7-ACCE-E032DFE7C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r>
              <a:rPr lang="en-US" smtClean="0"/>
              <a:t>503 11sp © UW CSE  • D. Notkin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r>
              <a:rPr lang="nl-NL" smtClean="0"/>
              <a:t>David Notkin ● Spring 2009</a:t>
            </a: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27B53E7-13BB-4CE7-ACCE-E032DFE7C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503 11sp © UW CSE  • D. Notkin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David Notkin ● Spring 2009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CE62039-F0FF-4755-9C2C-5FE62D21E6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600200"/>
            <a:ext cx="38100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38100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85800" y="3924300"/>
            <a:ext cx="77724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503 11sp © UW CSE  • D. Notkin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895600" y="6400800"/>
            <a:ext cx="3429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David Notkin ● Spring 2009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841327A-642F-4CD9-B743-33DCEFDA565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2627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C8E20-A34F-4047-AD02-9C0C3F2889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81056-C3B1-2A48-9C4E-416924B3D6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7161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C8E20-A34F-4047-AD02-9C0C3F2889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81056-C3B1-2A48-9C4E-416924B3D6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6668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C8E20-A34F-4047-AD02-9C0C3F2889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81056-C3B1-2A48-9C4E-416924B3D6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2268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C8E20-A34F-4047-AD02-9C0C3F2889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81056-C3B1-2A48-9C4E-416924B3D6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7688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C8E20-A34F-4047-AD02-9C0C3F2889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81056-C3B1-2A48-9C4E-416924B3D6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7045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C8E20-A34F-4047-AD02-9C0C3F2889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81056-C3B1-2A48-9C4E-416924B3D6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286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503 11sp © UW CSE  • D. Notkin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David Notkin ● Spring 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27B53E7-13BB-4CE7-ACCE-E032DFE7CA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C8E20-A34F-4047-AD02-9C0C3F2889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81056-C3B1-2A48-9C4E-416924B3D6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9267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C8E20-A34F-4047-AD02-9C0C3F2889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81056-C3B1-2A48-9C4E-416924B3D6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569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C8E20-A34F-4047-AD02-9C0C3F2889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81056-C3B1-2A48-9C4E-416924B3D6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4837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C8E20-A34F-4047-AD02-9C0C3F2889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81056-C3B1-2A48-9C4E-416924B3D6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2231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C8E20-A34F-4047-AD02-9C0C3F2889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81056-C3B1-2A48-9C4E-416924B3D6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0430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CE8178B3-C8E5-6F43-8140-3073015C41F3}" type="datetimeFigureOut">
              <a:rPr lang="en-US" smtClean="0">
                <a:solidFill>
                  <a:srgbClr val="464653"/>
                </a:solidFill>
              </a:rPr>
              <a:pPr/>
              <a:t>5/20/2011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82CBF22A-D3E3-B54C-87CB-0CE4B0CF650A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4456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178B3-C8E5-6F43-8140-3073015C41F3}" type="datetimeFigureOut">
              <a:rPr lang="en-US" smtClean="0">
                <a:solidFill>
                  <a:srgbClr val="464653"/>
                </a:solidFill>
              </a:rPr>
              <a:pPr/>
              <a:t>5/20/2011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BF22A-D3E3-B54C-87CB-0CE4B0CF650A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2158596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CE8178B3-C8E5-6F43-8140-3073015C41F3}" type="datetimeFigureOut">
              <a:rPr lang="en-US" smtClean="0">
                <a:solidFill>
                  <a:srgbClr val="DDE9EC"/>
                </a:solidFill>
              </a:rPr>
              <a:pPr/>
              <a:t>5/20/2011</a:t>
            </a:fld>
            <a:endParaRPr lang="en-US">
              <a:solidFill>
                <a:srgbClr val="DDE9E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>
              <a:solidFill>
                <a:srgbClr val="DDE9E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82CBF22A-D3E3-B54C-87CB-0CE4B0CF650A}" type="slidenum">
              <a:rPr lang="en-US" smtClean="0">
                <a:solidFill>
                  <a:srgbClr val="DDE9EC"/>
                </a:solidFill>
              </a:rPr>
              <a:pPr/>
              <a:t>‹#›</a:t>
            </a:fld>
            <a:endParaRPr lang="en-US">
              <a:solidFill>
                <a:srgbClr val="DDE9EC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8873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178B3-C8E5-6F43-8140-3073015C41F3}" type="datetimeFigureOut">
              <a:rPr lang="en-US" smtClean="0">
                <a:solidFill>
                  <a:srgbClr val="464653"/>
                </a:solidFill>
              </a:rPr>
              <a:pPr/>
              <a:t>5/20/2011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BF22A-D3E3-B54C-87CB-0CE4B0CF650A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5404276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178B3-C8E5-6F43-8140-3073015C41F3}" type="datetimeFigureOut">
              <a:rPr lang="en-US" smtClean="0">
                <a:solidFill>
                  <a:srgbClr val="464653"/>
                </a:solidFill>
              </a:rPr>
              <a:pPr/>
              <a:t>5/20/2011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BF22A-D3E3-B54C-87CB-0CE4B0CF650A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82986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503 11sp © UW CSE  • D. Notkin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27B53E7-13BB-4CE7-ACCE-E032DFE7CA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smtClean="0"/>
              <a:t>David Notkin ● Spring 2009</a:t>
            </a: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178B3-C8E5-6F43-8140-3073015C41F3}" type="datetimeFigureOut">
              <a:rPr lang="en-US" smtClean="0">
                <a:solidFill>
                  <a:srgbClr val="464653"/>
                </a:solidFill>
              </a:rPr>
              <a:pPr/>
              <a:t>5/20/2011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BF22A-D3E3-B54C-87CB-0CE4B0CF650A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9600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178B3-C8E5-6F43-8140-3073015C41F3}" type="datetimeFigureOut">
              <a:rPr lang="en-US" smtClean="0">
                <a:solidFill>
                  <a:srgbClr val="464653"/>
                </a:solidFill>
              </a:rPr>
              <a:pPr/>
              <a:t>5/20/2011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BF22A-D3E3-B54C-87CB-0CE4B0CF650A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9165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178B3-C8E5-6F43-8140-3073015C41F3}" type="datetimeFigureOut">
              <a:rPr lang="en-US" smtClean="0">
                <a:solidFill>
                  <a:srgbClr val="464653"/>
                </a:solidFill>
              </a:rPr>
              <a:pPr/>
              <a:t>5/20/2011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BF22A-D3E3-B54C-87CB-0CE4B0CF650A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818072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178B3-C8E5-6F43-8140-3073015C41F3}" type="datetimeFigureOut">
              <a:rPr lang="en-US" smtClean="0">
                <a:solidFill>
                  <a:srgbClr val="DDE9EC"/>
                </a:solidFill>
              </a:rPr>
              <a:pPr/>
              <a:t>5/20/2011</a:t>
            </a:fld>
            <a:endParaRPr lang="en-US">
              <a:solidFill>
                <a:srgbClr val="DDE9E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DE9E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BF22A-D3E3-B54C-87CB-0CE4B0CF650A}" type="slidenum">
              <a:rPr lang="en-US" smtClean="0">
                <a:solidFill>
                  <a:srgbClr val="DDE9EC"/>
                </a:solidFill>
              </a:rPr>
              <a:pPr/>
              <a:t>‹#›</a:t>
            </a:fld>
            <a:endParaRPr lang="en-US">
              <a:solidFill>
                <a:srgbClr val="DDE9EC"/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0251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178B3-C8E5-6F43-8140-3073015C41F3}" type="datetimeFigureOut">
              <a:rPr lang="en-US" smtClean="0">
                <a:solidFill>
                  <a:srgbClr val="464653"/>
                </a:solidFill>
              </a:rPr>
              <a:pPr/>
              <a:t>5/20/2011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BF22A-D3E3-B54C-87CB-0CE4B0CF650A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2574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178B3-C8E5-6F43-8140-3073015C41F3}" type="datetimeFigureOut">
              <a:rPr lang="en-US" smtClean="0">
                <a:solidFill>
                  <a:srgbClr val="464653"/>
                </a:solidFill>
              </a:rPr>
              <a:pPr/>
              <a:t>5/20/2011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BF22A-D3E3-B54C-87CB-0CE4B0CF650A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3455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8" name="Rectangle 7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3741" y="6122894"/>
            <a:ext cx="2133600" cy="259317"/>
          </a:xfrm>
        </p:spPr>
        <p:txBody>
          <a:bodyPr/>
          <a:lstStyle/>
          <a:p>
            <a:fld id="{7D290233-0DD1-4A80-BB1E-9ADC3556DBB6}" type="datetimeFigureOut">
              <a:rPr lang="en-US" smtClean="0">
                <a:solidFill>
                  <a:srgbClr val="76B6F2">
                    <a:lumMod val="60000"/>
                    <a:lumOff val="40000"/>
                  </a:srgbClr>
                </a:solidFill>
              </a:rPr>
              <a:pPr/>
              <a:t>5/20/2011</a:t>
            </a:fld>
            <a:endParaRPr lang="en-US">
              <a:solidFill>
                <a:srgbClr val="76B6F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894"/>
            <a:ext cx="2895600" cy="257810"/>
          </a:xfrm>
        </p:spPr>
        <p:txBody>
          <a:bodyPr/>
          <a:lstStyle/>
          <a:p>
            <a:endParaRPr lang="en-US">
              <a:solidFill>
                <a:srgbClr val="76B6F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22894"/>
            <a:ext cx="762000" cy="271463"/>
          </a:xfrm>
        </p:spPr>
        <p:txBody>
          <a:bodyPr/>
          <a:lstStyle/>
          <a:p>
            <a:fld id="{CFE4BAC9-6D41-4691-9299-18EF07EF0177}" type="slidenum">
              <a:rPr lang="en-US" smtClean="0">
                <a:solidFill>
                  <a:srgbClr val="76B6F2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6B6F2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2712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>
                <a:solidFill>
                  <a:srgbClr val="76B6F2">
                    <a:lumMod val="60000"/>
                    <a:lumOff val="40000"/>
                  </a:srgbClr>
                </a:solidFill>
              </a:rPr>
              <a:pPr/>
              <a:t>5/20/2011</a:t>
            </a:fld>
            <a:endParaRPr lang="en-US">
              <a:solidFill>
                <a:srgbClr val="76B6F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6B6F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>
                <a:solidFill>
                  <a:srgbClr val="76B6F2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6B6F2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586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12" name="Rectangle 11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6" name="Group 11"/>
            <p:cNvGrpSpPr/>
            <p:nvPr/>
          </p:nvGrpSpPr>
          <p:grpSpPr>
            <a:xfrm>
              <a:off x="562842" y="475488"/>
              <a:ext cx="7982713" cy="5888736"/>
              <a:chOff x="562842" y="475488"/>
              <a:chExt cx="7982713" cy="5888736"/>
            </a:xfrm>
          </p:grpSpPr>
          <p:sp>
            <p:nvSpPr>
              <p:cNvPr id="8" name="Rectangle 7"/>
              <p:cNvSpPr>
                <a:spLocks/>
              </p:cNvSpPr>
              <p:nvPr/>
            </p:nvSpPr>
            <p:spPr>
              <a:xfrm>
                <a:off x="562843" y="475488"/>
                <a:ext cx="7982712" cy="5888736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562842" y="6133646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562842" y="3427528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4"/>
            <a:ext cx="2133600" cy="259317"/>
          </a:xfrm>
        </p:spPr>
        <p:txBody>
          <a:bodyPr/>
          <a:lstStyle/>
          <a:p>
            <a:fld id="{7D290233-0DD1-4A80-BB1E-9ADC3556DBB6}" type="datetimeFigureOut">
              <a:rPr lang="en-US" smtClean="0">
                <a:solidFill>
                  <a:srgbClr val="76B6F2">
                    <a:lumMod val="60000"/>
                    <a:lumOff val="40000"/>
                  </a:srgbClr>
                </a:solidFill>
              </a:rPr>
              <a:pPr/>
              <a:t>5/20/2011</a:t>
            </a:fld>
            <a:endParaRPr lang="en-US">
              <a:solidFill>
                <a:srgbClr val="76B6F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</p:spPr>
        <p:txBody>
          <a:bodyPr/>
          <a:lstStyle/>
          <a:p>
            <a:endParaRPr lang="en-US">
              <a:solidFill>
                <a:srgbClr val="76B6F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1145466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2" name="Rectangle 11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6"/>
            <a:ext cx="7345362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>
                <a:solidFill>
                  <a:srgbClr val="76B6F2">
                    <a:lumMod val="60000"/>
                    <a:lumOff val="40000"/>
                  </a:srgbClr>
                </a:solidFill>
              </a:rPr>
              <a:pPr/>
              <a:t>5/20/2011</a:t>
            </a:fld>
            <a:endParaRPr lang="en-US">
              <a:solidFill>
                <a:srgbClr val="76B6F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6B6F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>
                <a:solidFill>
                  <a:srgbClr val="76B6F2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6B6F2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407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r>
              <a:rPr lang="en-US" smtClean="0"/>
              <a:t>503 11sp © UW CSE  • D. Notkin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27B53E7-13BB-4CE7-ACCE-E032DFE7CA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nl-NL" smtClean="0"/>
              <a:t>David Notkin ● Spring 2009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21" name="Rectangle 2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2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>
                <a:solidFill>
                  <a:srgbClr val="76B6F2">
                    <a:lumMod val="60000"/>
                    <a:lumOff val="40000"/>
                  </a:srgbClr>
                </a:solidFill>
              </a:rPr>
              <a:pPr/>
              <a:t>5/20/2011</a:t>
            </a:fld>
            <a:endParaRPr lang="en-US">
              <a:solidFill>
                <a:srgbClr val="76B6F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6B6F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>
                <a:solidFill>
                  <a:srgbClr val="76B6F2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6B6F2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51338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9" name="Rectangle 2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32" name="Rectangle 31"/>
                <p:cNvSpPr/>
                <p:nvPr/>
              </p:nvSpPr>
              <p:spPr>
                <a:xfrm>
                  <a:off x="247157" y="1612392"/>
                  <a:ext cx="8622792" cy="64008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3175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>
                    <a:solidFill>
                      <a:prstClr val="white"/>
                    </a:solidFill>
                  </a:endParaRPr>
                </a:p>
              </p:txBody>
            </p:sp>
          </p:grpSp>
        </p:grpSp>
        <p:cxnSp>
          <p:nvCxnSpPr>
            <p:cNvPr id="23" name="Straight Connector 22"/>
            <p:cNvCxnSpPr/>
            <p:nvPr/>
          </p:nvCxnSpPr>
          <p:spPr>
            <a:xfrm rot="16200000" flipH="1">
              <a:off x="2217480" y="4026438"/>
              <a:ext cx="4711326" cy="2286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>
                <a:solidFill>
                  <a:srgbClr val="76B6F2">
                    <a:lumMod val="60000"/>
                    <a:lumOff val="40000"/>
                  </a:srgbClr>
                </a:solidFill>
              </a:rPr>
              <a:pPr/>
              <a:t>5/20/2011</a:t>
            </a:fld>
            <a:endParaRPr lang="en-US">
              <a:solidFill>
                <a:srgbClr val="76B6F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6B6F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>
                <a:solidFill>
                  <a:srgbClr val="76B6F2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6B6F2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7286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14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5" name="Rectangle 14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7" name="Rectangle 16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>
                <a:solidFill>
                  <a:srgbClr val="76B6F2">
                    <a:lumMod val="60000"/>
                    <a:lumOff val="40000"/>
                  </a:srgbClr>
                </a:solidFill>
              </a:rPr>
              <a:pPr/>
              <a:t>5/20/2011</a:t>
            </a:fld>
            <a:endParaRPr lang="en-US">
              <a:solidFill>
                <a:srgbClr val="76B6F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6B6F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>
                <a:solidFill>
                  <a:srgbClr val="76B6F2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6B6F2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40078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1" name="Rectangle 1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1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3" name="Rectangle 1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>
                <a:solidFill>
                  <a:srgbClr val="76B6F2">
                    <a:lumMod val="60000"/>
                    <a:lumOff val="40000"/>
                  </a:srgbClr>
                </a:solidFill>
              </a:rPr>
              <a:pPr/>
              <a:t>5/20/2011</a:t>
            </a:fld>
            <a:endParaRPr lang="en-US">
              <a:solidFill>
                <a:srgbClr val="76B6F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6B6F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>
                <a:solidFill>
                  <a:srgbClr val="76B6F2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6B6F2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29407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9" name="Rectangle 1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88"/>
            <a:ext cx="3008313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>
                <a:solidFill>
                  <a:srgbClr val="76B6F2">
                    <a:lumMod val="60000"/>
                    <a:lumOff val="40000"/>
                  </a:srgbClr>
                </a:solidFill>
              </a:rPr>
              <a:pPr/>
              <a:t>5/20/2011</a:t>
            </a:fld>
            <a:endParaRPr lang="en-US">
              <a:solidFill>
                <a:srgbClr val="76B6F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6B6F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>
                <a:solidFill>
                  <a:srgbClr val="76B6F2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6B6F2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02568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182880" y="173699"/>
                <a:ext cx="8778240" cy="6510602"/>
                <a:chOff x="182880" y="173699"/>
                <a:chExt cx="8778240" cy="6510602"/>
              </a:xfrm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182880" y="173699"/>
                  <a:ext cx="8778240" cy="651060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noFill/>
                </a:ln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  <a:scene3d>
                  <a:camera prst="perspectiveFront" fov="4800000"/>
                  <a:lightRig rig="threePt" dir="t"/>
                </a:scene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30" name="Group 10"/>
                <p:cNvGrpSpPr/>
                <p:nvPr/>
              </p:nvGrpSpPr>
              <p:grpSpPr>
                <a:xfrm>
                  <a:off x="256032" y="237744"/>
                  <a:ext cx="8622792" cy="6364224"/>
                  <a:chOff x="247157" y="247430"/>
                  <a:chExt cx="8622792" cy="6364224"/>
                </a:xfrm>
              </p:grpSpPr>
              <p:sp>
                <p:nvSpPr>
                  <p:cNvPr id="31" name="Rectangle 30"/>
                  <p:cNvSpPr>
                    <a:spLocks/>
                  </p:cNvSpPr>
                  <p:nvPr/>
                </p:nvSpPr>
                <p:spPr>
                  <a:xfrm>
                    <a:off x="247157" y="247430"/>
                    <a:ext cx="8622792" cy="6364224"/>
                  </a:xfrm>
                  <a:prstGeom prst="rect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32" name="Straight Connector 31"/>
                  <p:cNvCxnSpPr/>
                  <p:nvPr/>
                </p:nvCxnSpPr>
                <p:spPr>
                  <a:xfrm>
                    <a:off x="247157" y="6389024"/>
                    <a:ext cx="8622792" cy="15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sp>
            <p:nvSpPr>
              <p:cNvPr id="28" name="Rectangle 27"/>
              <p:cNvSpPr/>
              <p:nvPr/>
            </p:nvSpPr>
            <p:spPr>
              <a:xfrm rot="5400000">
                <a:off x="801086" y="3274090"/>
                <a:ext cx="6135624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5" name="Rectangle 24"/>
            <p:cNvSpPr/>
            <p:nvPr/>
          </p:nvSpPr>
          <p:spPr>
            <a:xfrm rot="10800000">
              <a:off x="258763" y="1594462"/>
              <a:ext cx="357530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>
                <a:solidFill>
                  <a:srgbClr val="76B6F2">
                    <a:lumMod val="60000"/>
                    <a:lumOff val="40000"/>
                  </a:srgbClr>
                </a:solidFill>
              </a:rPr>
              <a:pPr/>
              <a:t>5/20/2011</a:t>
            </a:fld>
            <a:endParaRPr lang="en-US">
              <a:solidFill>
                <a:srgbClr val="76B6F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6B6F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>
                <a:solidFill>
                  <a:srgbClr val="76B6F2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6B6F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2" y="310123"/>
            <a:ext cx="3398837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45119168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9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0" name="Rectangle 1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7" name="Rectangle 16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>
                <a:solidFill>
                  <a:srgbClr val="76B6F2">
                    <a:lumMod val="60000"/>
                    <a:lumOff val="40000"/>
                  </a:srgbClr>
                </a:solidFill>
              </a:rPr>
              <a:pPr/>
              <a:t>5/20/2011</a:t>
            </a:fld>
            <a:endParaRPr lang="en-US">
              <a:solidFill>
                <a:srgbClr val="76B6F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6B6F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>
                <a:solidFill>
                  <a:srgbClr val="76B6F2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6B6F2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9801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7" name="Group 1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1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2" name="Rectangle 21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>
              <a:off x="256032" y="4203192"/>
              <a:ext cx="8622792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1" y="5271247"/>
            <a:ext cx="8021977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>
                <a:solidFill>
                  <a:srgbClr val="76B6F2">
                    <a:lumMod val="60000"/>
                    <a:lumOff val="40000"/>
                  </a:srgbClr>
                </a:solidFill>
              </a:rPr>
              <a:pPr/>
              <a:t>5/20/2011</a:t>
            </a:fld>
            <a:endParaRPr lang="en-US">
              <a:solidFill>
                <a:srgbClr val="76B6F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6B6F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>
                <a:solidFill>
                  <a:srgbClr val="76B6F2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6B6F2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12180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4" name="Rectangle 13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15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6" name="Rectangle 15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8" name="Rectangle 17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>
                <a:solidFill>
                  <a:srgbClr val="76B6F2">
                    <a:lumMod val="60000"/>
                    <a:lumOff val="40000"/>
                  </a:srgbClr>
                </a:solidFill>
              </a:rPr>
              <a:pPr/>
              <a:t>5/20/2011</a:t>
            </a:fld>
            <a:endParaRPr lang="en-US">
              <a:solidFill>
                <a:srgbClr val="76B6F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6B6F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>
                <a:solidFill>
                  <a:srgbClr val="76B6F2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6B6F2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39453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4" name="Group 13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6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7" name="Rectangle 16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8" name="Rectangle 17"/>
            <p:cNvSpPr/>
            <p:nvPr/>
          </p:nvSpPr>
          <p:spPr>
            <a:xfrm rot="5400000">
              <a:off x="4242277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399" y="609600"/>
            <a:ext cx="1416423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2" y="609600"/>
            <a:ext cx="6279777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>
                <a:solidFill>
                  <a:srgbClr val="76B6F2">
                    <a:lumMod val="60000"/>
                    <a:lumOff val="40000"/>
                  </a:srgbClr>
                </a:solidFill>
              </a:rPr>
              <a:pPr/>
              <a:t>5/20/2011</a:t>
            </a:fld>
            <a:endParaRPr lang="en-US">
              <a:solidFill>
                <a:srgbClr val="76B6F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6B6F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>
                <a:solidFill>
                  <a:srgbClr val="76B6F2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6B6F2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868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r>
              <a:rPr lang="en-US" smtClean="0"/>
              <a:t>503 11sp © UW CSE  • D. Notkin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27B53E7-13BB-4CE7-ACCE-E032DFE7CA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nl-NL" smtClean="0"/>
              <a:t>David Notkin ● Spring 2009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C0E98-BEC0-42ED-9173-85F7496056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0FF52-C33F-455E-8247-04C1B99478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39931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C0E98-BEC0-42ED-9173-85F7496056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0FF52-C33F-455E-8247-04C1B99478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022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C0E98-BEC0-42ED-9173-85F7496056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0FF52-C33F-455E-8247-04C1B99478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58215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C0E98-BEC0-42ED-9173-85F7496056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0FF52-C33F-455E-8247-04C1B99478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97716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C0E98-BEC0-42ED-9173-85F7496056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0FF52-C33F-455E-8247-04C1B99478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58360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C0E98-BEC0-42ED-9173-85F7496056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0FF52-C33F-455E-8247-04C1B99478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41757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C0E98-BEC0-42ED-9173-85F7496056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0FF52-C33F-455E-8247-04C1B99478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8741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C0E98-BEC0-42ED-9173-85F7496056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0FF52-C33F-455E-8247-04C1B99478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09739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C0E98-BEC0-42ED-9173-85F7496056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0FF52-C33F-455E-8247-04C1B99478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83805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C0E98-BEC0-42ED-9173-85F7496056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0FF52-C33F-455E-8247-04C1B99478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522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503 11sp © UW CSE  • D. Notkin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David Notkin ● Spring 2009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27B53E7-13BB-4CE7-ACCE-E032DFE7C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C0E98-BEC0-42ED-9173-85F7496056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0FF52-C33F-455E-8247-04C1B99478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09429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267"/>
            <a:ext cx="7772400" cy="147018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3077"/>
          </a:xfrm>
        </p:spPr>
        <p:txBody>
          <a:bodyPr/>
          <a:lstStyle>
            <a:lvl1pPr marL="0" indent="0" algn="ctr">
              <a:buNone/>
              <a:defRPr/>
            </a:lvl1pPr>
            <a:lvl2pPr marL="411480" indent="0" algn="ctr">
              <a:buNone/>
              <a:defRPr/>
            </a:lvl2pPr>
            <a:lvl3pPr marL="822960" indent="0" algn="ctr">
              <a:buNone/>
              <a:defRPr/>
            </a:lvl3pPr>
            <a:lvl4pPr marL="1234440" indent="0" algn="ctr">
              <a:buNone/>
              <a:defRPr/>
            </a:lvl4pPr>
            <a:lvl5pPr marL="1645920" indent="0" algn="ctr">
              <a:buNone/>
              <a:defRPr/>
            </a:lvl5pPr>
            <a:lvl6pPr marL="2057400" indent="0" algn="ctr">
              <a:buNone/>
              <a:defRPr/>
            </a:lvl6pPr>
            <a:lvl7pPr marL="2468880" indent="0" algn="ctr">
              <a:buNone/>
              <a:defRPr/>
            </a:lvl7pPr>
            <a:lvl8pPr marL="2880360" indent="0" algn="ctr">
              <a:buNone/>
              <a:defRPr/>
            </a:lvl8pPr>
            <a:lvl9pPr marL="329184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BE6BA6-438E-4AD6-B2DE-BAF9281ED83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6660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8903AC-6943-4689-B7E2-801E964DA89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78996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948" y="4406265"/>
            <a:ext cx="7772400" cy="1363028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948" y="2906078"/>
            <a:ext cx="7772400" cy="150018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1480" indent="0">
              <a:buNone/>
              <a:defRPr sz="1600"/>
            </a:lvl2pPr>
            <a:lvl3pPr marL="822960" indent="0">
              <a:buNone/>
              <a:defRPr sz="1400"/>
            </a:lvl3pPr>
            <a:lvl4pPr marL="1234440" indent="0">
              <a:buNone/>
              <a:defRPr sz="1300"/>
            </a:lvl4pPr>
            <a:lvl5pPr marL="1645920" indent="0">
              <a:buNone/>
              <a:defRPr sz="1300"/>
            </a:lvl5pPr>
            <a:lvl6pPr marL="2057400" indent="0">
              <a:buNone/>
              <a:defRPr sz="1300"/>
            </a:lvl6pPr>
            <a:lvl7pPr marL="2468880" indent="0">
              <a:buNone/>
              <a:defRPr sz="1300"/>
            </a:lvl7pPr>
            <a:lvl8pPr marL="2880360" indent="0">
              <a:buNone/>
              <a:defRPr sz="1300"/>
            </a:lvl8pPr>
            <a:lvl9pPr marL="3291840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4CCE2B-4F1F-431E-8F07-4C4A9D79B91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0518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0248"/>
            <a:ext cx="3817620" cy="4116229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1980248"/>
            <a:ext cx="3817620" cy="4116229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F2D998-0F0B-4659-9406-A542B318B70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66522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4478"/>
            <a:ext cx="4040505" cy="640080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00" b="1"/>
            </a:lvl3pPr>
            <a:lvl4pPr marL="1234440" indent="0">
              <a:buNone/>
              <a:defRPr sz="1400" b="1"/>
            </a:lvl4pPr>
            <a:lvl5pPr marL="1645920" indent="0">
              <a:buNone/>
              <a:defRPr sz="1400" b="1"/>
            </a:lvl5pPr>
            <a:lvl6pPr marL="2057400" indent="0">
              <a:buNone/>
              <a:defRPr sz="1400" b="1"/>
            </a:lvl6pPr>
            <a:lvl7pPr marL="2468880" indent="0">
              <a:buNone/>
              <a:defRPr sz="1400" b="1"/>
            </a:lvl7pPr>
            <a:lvl8pPr marL="2880360" indent="0">
              <a:buNone/>
              <a:defRPr sz="1400" b="1"/>
            </a:lvl8pPr>
            <a:lvl9pPr marL="3291840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558"/>
            <a:ext cx="4040505" cy="3951923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867" y="1534478"/>
            <a:ext cx="4041933" cy="640080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00" b="1"/>
            </a:lvl3pPr>
            <a:lvl4pPr marL="1234440" indent="0">
              <a:buNone/>
              <a:defRPr sz="1400" b="1"/>
            </a:lvl4pPr>
            <a:lvl5pPr marL="1645920" indent="0">
              <a:buNone/>
              <a:defRPr sz="1400" b="1"/>
            </a:lvl5pPr>
            <a:lvl6pPr marL="2057400" indent="0">
              <a:buNone/>
              <a:defRPr sz="1400" b="1"/>
            </a:lvl6pPr>
            <a:lvl7pPr marL="2468880" indent="0">
              <a:buNone/>
              <a:defRPr sz="1400" b="1"/>
            </a:lvl7pPr>
            <a:lvl8pPr marL="2880360" indent="0">
              <a:buNone/>
              <a:defRPr sz="1400" b="1"/>
            </a:lvl8pPr>
            <a:lvl9pPr marL="3291840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867" y="2174558"/>
            <a:ext cx="4041933" cy="3951923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38AA8C-DF22-4141-A0B1-4AED02CB628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61267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DAEF96-2390-4B9B-AC3E-59219F3F4FE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67930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AA121D-2AF0-4DE1-A73A-B24C4E0D7BD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0841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2892"/>
            <a:ext cx="3008948" cy="1161573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733" y="272892"/>
            <a:ext cx="5112068" cy="5853588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4465"/>
            <a:ext cx="3008948" cy="4692015"/>
          </a:xfrm>
        </p:spPr>
        <p:txBody>
          <a:bodyPr/>
          <a:lstStyle>
            <a:lvl1pPr marL="0" indent="0">
              <a:buNone/>
              <a:defRPr sz="1300"/>
            </a:lvl1pPr>
            <a:lvl2pPr marL="411480" indent="0">
              <a:buNone/>
              <a:defRPr sz="1100"/>
            </a:lvl2pPr>
            <a:lvl3pPr marL="822960" indent="0">
              <a:buNone/>
              <a:defRPr sz="900"/>
            </a:lvl3pPr>
            <a:lvl4pPr marL="1234440" indent="0">
              <a:buNone/>
              <a:defRPr sz="800"/>
            </a:lvl4pPr>
            <a:lvl5pPr marL="1645920" indent="0">
              <a:buNone/>
              <a:defRPr sz="800"/>
            </a:lvl5pPr>
            <a:lvl6pPr marL="2057400" indent="0">
              <a:buNone/>
              <a:defRPr sz="800"/>
            </a:lvl6pPr>
            <a:lvl7pPr marL="2468880" indent="0">
              <a:buNone/>
              <a:defRPr sz="800"/>
            </a:lvl7pPr>
            <a:lvl8pPr marL="2880360" indent="0">
              <a:buNone/>
              <a:defRPr sz="800"/>
            </a:lvl8pPr>
            <a:lvl9pPr marL="329184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902554-636C-4169-8A2C-AC7B2B48F58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42386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653" y="4800600"/>
            <a:ext cx="5486400" cy="56721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1653" y="612934"/>
            <a:ext cx="5486400" cy="4114800"/>
          </a:xfrm>
        </p:spPr>
        <p:txBody>
          <a:bodyPr/>
          <a:lstStyle>
            <a:lvl1pPr marL="0" indent="0">
              <a:buNone/>
              <a:defRPr sz="2900"/>
            </a:lvl1pPr>
            <a:lvl2pPr marL="411480" indent="0">
              <a:buNone/>
              <a:defRPr sz="2500"/>
            </a:lvl2pPr>
            <a:lvl3pPr marL="822960" indent="0">
              <a:buNone/>
              <a:defRPr sz="220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1653" y="5367814"/>
            <a:ext cx="5486400" cy="804386"/>
          </a:xfrm>
        </p:spPr>
        <p:txBody>
          <a:bodyPr/>
          <a:lstStyle>
            <a:lvl1pPr marL="0" indent="0">
              <a:buNone/>
              <a:defRPr sz="1300"/>
            </a:lvl1pPr>
            <a:lvl2pPr marL="411480" indent="0">
              <a:buNone/>
              <a:defRPr sz="1100"/>
            </a:lvl2pPr>
            <a:lvl3pPr marL="822960" indent="0">
              <a:buNone/>
              <a:defRPr sz="900"/>
            </a:lvl3pPr>
            <a:lvl4pPr marL="1234440" indent="0">
              <a:buNone/>
              <a:defRPr sz="800"/>
            </a:lvl4pPr>
            <a:lvl5pPr marL="1645920" indent="0">
              <a:buNone/>
              <a:defRPr sz="800"/>
            </a:lvl5pPr>
            <a:lvl6pPr marL="2057400" indent="0">
              <a:buNone/>
              <a:defRPr sz="800"/>
            </a:lvl6pPr>
            <a:lvl7pPr marL="2468880" indent="0">
              <a:buNone/>
              <a:defRPr sz="800"/>
            </a:lvl7pPr>
            <a:lvl8pPr marL="2880360" indent="0">
              <a:buNone/>
              <a:defRPr sz="800"/>
            </a:lvl8pPr>
            <a:lvl9pPr marL="329184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06D24E-C1AB-4700-A41C-50C48AE9021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412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503 11sp © UW CSE  • D. Notkin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David Notkin ● Spring 2009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27B53E7-13BB-4CE7-ACCE-E032DFE7C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F72E87-E594-43DD-BF68-D3992CED98F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29532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8648"/>
            <a:ext cx="1943100" cy="548782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8648"/>
            <a:ext cx="5692140" cy="54878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DE0F4D-A818-4683-B52C-DF6F925D263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34232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679EF-E981-4344-B161-BD8D7ABA8C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AACC7-E6FD-4E99-82E6-8C4C475817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20403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679EF-E981-4344-B161-BD8D7ABA8C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AACC7-E6FD-4E99-82E6-8C4C475817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52249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679EF-E981-4344-B161-BD8D7ABA8C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AACC7-E6FD-4E99-82E6-8C4C475817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44271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679EF-E981-4344-B161-BD8D7ABA8C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AACC7-E6FD-4E99-82E6-8C4C475817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75567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679EF-E981-4344-B161-BD8D7ABA8C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AACC7-E6FD-4E99-82E6-8C4C475817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52990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679EF-E981-4344-B161-BD8D7ABA8C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AACC7-E6FD-4E99-82E6-8C4C475817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02897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679EF-E981-4344-B161-BD8D7ABA8C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AACC7-E6FD-4E99-82E6-8C4C475817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88986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679EF-E981-4344-B161-BD8D7ABA8C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AACC7-E6FD-4E99-82E6-8C4C475817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529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503 11sp © UW CSE  • D. Notkin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David Notkin ● Spring 2009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27B53E7-13BB-4CE7-ACCE-E032DFE7CA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679EF-E981-4344-B161-BD8D7ABA8C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AACC7-E6FD-4E99-82E6-8C4C475817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69286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679EF-E981-4344-B161-BD8D7ABA8C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AACC7-E6FD-4E99-82E6-8C4C475817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45365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679EF-E981-4344-B161-BD8D7ABA8C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AACC7-E6FD-4E99-82E6-8C4C475817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175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r>
              <a:rPr lang="en-US" smtClean="0"/>
              <a:t>503 11sp © UW CSE  • D. Notkin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27B53E7-13BB-4CE7-ACCE-E032DFE7CA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r>
              <a:rPr lang="nl-NL" smtClean="0"/>
              <a:t>David Notkin ● Spring 2009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503 11sp © UW CSE  • D. Notkin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nl-NL" smtClean="0"/>
              <a:t>David Notkin ● Spring 2009</a:t>
            </a: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27B53E7-13BB-4CE7-ACCE-E032DFE7C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8" r:id="rId12"/>
    <p:sldLayoutId id="2147483774" r:id="rId13"/>
  </p:sldLayoutIdLst>
  <p:hf hdr="0" ftr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27EC8E20-A34F-4047-AD02-9C0C3F2889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5/20/2011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CF81056-C3B1-2A48-9C4E-416924B3D6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083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defTabSz="457200"/>
            <a:fld id="{CE8178B3-C8E5-6F43-8140-3073015C41F3}" type="datetimeFigureOut">
              <a:rPr lang="en-US" smtClean="0">
                <a:solidFill>
                  <a:srgbClr val="464653"/>
                </a:solidFill>
              </a:rPr>
              <a:pPr defTabSz="457200"/>
              <a:t>5/20/2011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defTabSz="457200"/>
            <a:endParaRPr lang="en-US">
              <a:solidFill>
                <a:srgbClr val="464653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defTabSz="457200"/>
            <a:fld id="{82CBF22A-D3E3-B54C-87CB-0CE4B0CF650A}" type="slidenum">
              <a:rPr lang="en-US" smtClean="0">
                <a:solidFill>
                  <a:srgbClr val="464653"/>
                </a:solidFill>
              </a:rPr>
              <a:pPr defTabSz="457200"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826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fld id="{7D290233-0DD1-4A80-BB1E-9ADC3556DBB6}" type="datetimeFigureOut">
              <a:rPr lang="en-US" smtClean="0">
                <a:solidFill>
                  <a:srgbClr val="76B6F2">
                    <a:lumMod val="60000"/>
                    <a:lumOff val="40000"/>
                  </a:srgbClr>
                </a:solidFill>
              </a:rPr>
              <a:pPr/>
              <a:t>5/20/2011</a:t>
            </a:fld>
            <a:endParaRPr lang="en-US">
              <a:solidFill>
                <a:srgbClr val="76B6F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endParaRPr lang="en-US">
              <a:solidFill>
                <a:srgbClr val="76B6F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CFE4BAC9-6D41-4691-9299-18EF07EF0177}" type="slidenum">
              <a:rPr lang="en-US" smtClean="0">
                <a:solidFill>
                  <a:srgbClr val="76B6F2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6B6F2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299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  <p:sldLayoutId id="2147483811" r:id="rId12"/>
    <p:sldLayoutId id="2147483812" r:id="rId13"/>
    <p:sldLayoutId id="2147483813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85900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712913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947863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174875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74000">
              <a:schemeClr val="accent3">
                <a:lumMod val="60000"/>
                <a:lumOff val="40000"/>
              </a:schemeClr>
            </a:gs>
            <a:gs pos="100000">
              <a:srgbClr val="156B13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C0E98-BEC0-42ED-9173-85F7496056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0FF52-C33F-455E-8247-04C1B99478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262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8648"/>
            <a:ext cx="7772400" cy="1144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296" tIns="41148" rIns="82296" bIns="4114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0248"/>
            <a:ext cx="7772400" cy="4116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7925"/>
            <a:ext cx="1905953" cy="458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3248" y="6247925"/>
            <a:ext cx="2897505" cy="458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>
            <a:lvl1pPr algn="ctr">
              <a:defRPr sz="13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2248" y="6247925"/>
            <a:ext cx="1907382" cy="458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941F5E2-3996-4A9F-BA8D-5115CFA1AA14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683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charset="0"/>
        </a:defRPr>
      </a:lvl5pPr>
      <a:lvl6pPr marL="41148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charset="0"/>
        </a:defRPr>
      </a:lvl6pPr>
      <a:lvl7pPr marL="82296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charset="0"/>
        </a:defRPr>
      </a:lvl7pPr>
      <a:lvl8pPr marL="123444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charset="0"/>
        </a:defRPr>
      </a:lvl8pPr>
      <a:lvl9pPr marL="164592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charset="0"/>
        </a:defRPr>
      </a:lvl9pPr>
    </p:titleStyle>
    <p:bodyStyle>
      <a:lvl1pPr marL="308610" indent="-308610" algn="l" rtl="0" eaLnBrk="0" fontAlgn="base" hangingPunct="0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668655" indent="-257175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</a:defRPr>
      </a:lvl2pPr>
      <a:lvl3pPr marL="1028700" indent="-20574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440180" indent="-205740" algn="l" rtl="0" eaLnBrk="0" fontAlgn="base" hangingPunct="0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4pPr>
      <a:lvl5pPr marL="1851660" indent="-205740" algn="l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5pPr>
      <a:lvl6pPr marL="226314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6pPr>
      <a:lvl7pPr marL="267462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7pPr>
      <a:lvl8pPr marL="308610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8pPr>
      <a:lvl9pPr marL="349758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679EF-E981-4344-B161-BD8D7ABA8C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AACC7-E6FD-4E99-82E6-8C4C475817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144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4.xml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d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d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733800"/>
            <a:ext cx="6477000" cy="1828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CSE503:</a:t>
            </a:r>
            <a:br>
              <a:rPr lang="en-US" dirty="0" smtClean="0"/>
            </a:br>
            <a:r>
              <a:rPr lang="en-US" dirty="0" smtClean="0"/>
              <a:t>Software Engineering</a:t>
            </a:r>
            <a:r>
              <a:rPr lang="en-US" b="1" dirty="0" smtClean="0">
                <a:solidFill>
                  <a:srgbClr val="00B0F0"/>
                </a:solidFill>
              </a:rPr>
              <a:t> </a:t>
            </a:r>
            <a:r>
              <a:rPr lang="en-US" sz="3100" b="1" dirty="0" smtClean="0">
                <a:solidFill>
                  <a:srgbClr val="00B0F0"/>
                </a:solidFill>
              </a:rPr>
              <a:t>project proposals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David Notkin</a:t>
            </a:r>
          </a:p>
          <a:p>
            <a:r>
              <a:rPr lang="en-US" dirty="0" smtClean="0"/>
              <a:t>Spring 2011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know how to test code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599" y="1487212"/>
            <a:ext cx="7911593" cy="4832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800" dirty="0" err="1" smtClean="0">
                <a:solidFill>
                  <a:prstClr val="black"/>
                </a:solidFill>
                <a:latin typeface="Courier"/>
                <a:cs typeface="Courier"/>
              </a:rPr>
              <a:t>bool</a:t>
            </a:r>
            <a:r>
              <a:rPr lang="en-US" sz="2800" dirty="0" smtClean="0">
                <a:solidFill>
                  <a:prstClr val="black"/>
                </a:solidFill>
                <a:latin typeface="Courier"/>
                <a:cs typeface="Courier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ourier"/>
                <a:cs typeface="Courier"/>
              </a:rPr>
              <a:t>testSqrt(int</a:t>
            </a:r>
            <a:r>
              <a:rPr lang="en-US" sz="2800" dirty="0" smtClean="0">
                <a:solidFill>
                  <a:prstClr val="black"/>
                </a:solidFill>
                <a:latin typeface="Courier"/>
                <a:cs typeface="Courier"/>
              </a:rPr>
              <a:t> input, double out)</a:t>
            </a:r>
          </a:p>
          <a:p>
            <a:pPr defTabSz="457200"/>
            <a:r>
              <a:rPr lang="en-US" sz="2800" dirty="0" smtClean="0">
                <a:solidFill>
                  <a:prstClr val="black"/>
                </a:solidFill>
                <a:latin typeface="Courier"/>
                <a:cs typeface="Courier"/>
              </a:rPr>
              <a:t>{</a:t>
            </a:r>
          </a:p>
          <a:p>
            <a:pPr defTabSz="457200"/>
            <a:r>
              <a:rPr lang="en-US" sz="2800" dirty="0" smtClean="0">
                <a:solidFill>
                  <a:prstClr val="black"/>
                </a:solidFill>
                <a:latin typeface="Courier"/>
                <a:cs typeface="Courier"/>
              </a:rPr>
              <a:t>	return out == </a:t>
            </a:r>
            <a:r>
              <a:rPr lang="en-US" sz="2800" dirty="0" err="1" smtClean="0">
                <a:solidFill>
                  <a:prstClr val="black"/>
                </a:solidFill>
                <a:latin typeface="Courier"/>
                <a:cs typeface="Courier"/>
              </a:rPr>
              <a:t>sqrt(input</a:t>
            </a:r>
            <a:r>
              <a:rPr lang="en-US" sz="2800" dirty="0" smtClean="0">
                <a:solidFill>
                  <a:prstClr val="black"/>
                </a:solidFill>
                <a:latin typeface="Courier"/>
                <a:cs typeface="Courier"/>
              </a:rPr>
              <a:t>);</a:t>
            </a:r>
          </a:p>
          <a:p>
            <a:pPr defTabSz="457200"/>
            <a:r>
              <a:rPr lang="en-US" sz="2800" dirty="0" smtClean="0">
                <a:solidFill>
                  <a:prstClr val="black"/>
                </a:solidFill>
                <a:latin typeface="Courier"/>
                <a:cs typeface="Courier"/>
              </a:rPr>
              <a:t>}</a:t>
            </a:r>
          </a:p>
          <a:p>
            <a:pPr defTabSz="457200"/>
            <a:endParaRPr lang="en-US" sz="2800" dirty="0" smtClean="0">
              <a:solidFill>
                <a:prstClr val="black"/>
              </a:solidFill>
              <a:latin typeface="Courier"/>
              <a:cs typeface="Courier"/>
            </a:endParaRPr>
          </a:p>
          <a:p>
            <a:pPr defTabSz="457200"/>
            <a:endParaRPr lang="en-US" sz="2800" dirty="0" smtClean="0">
              <a:solidFill>
                <a:prstClr val="black"/>
              </a:solidFill>
              <a:latin typeface="Courier"/>
              <a:cs typeface="Courier"/>
            </a:endParaRPr>
          </a:p>
          <a:p>
            <a:pPr defTabSz="457200"/>
            <a:r>
              <a:rPr lang="en-US" sz="2800" dirty="0" smtClean="0">
                <a:solidFill>
                  <a:prstClr val="black"/>
                </a:solidFill>
                <a:latin typeface="Courier"/>
                <a:cs typeface="Courier"/>
              </a:rPr>
              <a:t>testSqrt(9, 3);</a:t>
            </a:r>
          </a:p>
          <a:p>
            <a:pPr defTabSz="457200"/>
            <a:r>
              <a:rPr lang="en-US" sz="2800" dirty="0" smtClean="0">
                <a:solidFill>
                  <a:prstClr val="black"/>
                </a:solidFill>
                <a:latin typeface="Courier"/>
                <a:cs typeface="Courier"/>
              </a:rPr>
              <a:t>testSqrt(0, </a:t>
            </a:r>
            <a:r>
              <a:rPr lang="en-US" sz="2800" dirty="0">
                <a:solidFill>
                  <a:prstClr val="black"/>
                </a:solidFill>
                <a:latin typeface="Courier"/>
                <a:cs typeface="Courier"/>
              </a:rPr>
              <a:t>0</a:t>
            </a:r>
            <a:r>
              <a:rPr lang="en-US" sz="2800" dirty="0" smtClean="0">
                <a:solidFill>
                  <a:prstClr val="black"/>
                </a:solidFill>
                <a:latin typeface="Courier"/>
                <a:cs typeface="Courier"/>
              </a:rPr>
              <a:t>);</a:t>
            </a:r>
          </a:p>
          <a:p>
            <a:pPr defTabSz="457200"/>
            <a:r>
              <a:rPr lang="en-US" sz="2800" dirty="0" smtClean="0">
                <a:solidFill>
                  <a:prstClr val="black"/>
                </a:solidFill>
                <a:latin typeface="Courier"/>
                <a:cs typeface="Courier"/>
              </a:rPr>
              <a:t>testSqrt(100, 10);</a:t>
            </a:r>
          </a:p>
          <a:p>
            <a:pPr defTabSz="457200"/>
            <a:endParaRPr lang="en-US" sz="2800" dirty="0" smtClean="0">
              <a:solidFill>
                <a:prstClr val="black"/>
              </a:solidFill>
              <a:latin typeface="Courier"/>
              <a:cs typeface="Courier"/>
            </a:endParaRPr>
          </a:p>
          <a:p>
            <a:pPr defTabSz="457200"/>
            <a:endParaRPr lang="en-US" sz="2800" dirty="0">
              <a:solidFill>
                <a:prstClr val="black"/>
              </a:solidFill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23736077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test GUIs?</a:t>
            </a:r>
            <a:endParaRPr lang="en-US" dirty="0"/>
          </a:p>
        </p:txBody>
      </p:sp>
      <p:pic>
        <p:nvPicPr>
          <p:cNvPr id="4" name="Picture 3" descr="Picture 5.png"/>
          <p:cNvPicPr>
            <a:picLocks noChangeAspect="1"/>
          </p:cNvPicPr>
          <p:nvPr/>
        </p:nvPicPr>
        <p:blipFill>
          <a:blip r:embed="rId2"/>
          <a:srcRect l="9448" t="16626" r="74609" b="47620"/>
          <a:stretch>
            <a:fillRect/>
          </a:stretch>
        </p:blipFill>
        <p:spPr>
          <a:xfrm>
            <a:off x="1400298" y="1552345"/>
            <a:ext cx="2757176" cy="3864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1719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test GUIs?</a:t>
            </a:r>
            <a:endParaRPr lang="en-US" dirty="0"/>
          </a:p>
        </p:txBody>
      </p:sp>
      <p:pic>
        <p:nvPicPr>
          <p:cNvPr id="4" name="Picture 3" descr="Picture 5.png"/>
          <p:cNvPicPr>
            <a:picLocks noChangeAspect="1"/>
          </p:cNvPicPr>
          <p:nvPr/>
        </p:nvPicPr>
        <p:blipFill>
          <a:blip r:embed="rId2"/>
          <a:srcRect l="9448" t="16626" r="74609" b="47620"/>
          <a:stretch>
            <a:fillRect/>
          </a:stretch>
        </p:blipFill>
        <p:spPr>
          <a:xfrm>
            <a:off x="1400298" y="1552345"/>
            <a:ext cx="2757176" cy="3864579"/>
          </a:xfrm>
          <a:prstGeom prst="rect">
            <a:avLst/>
          </a:prstGeom>
        </p:spPr>
      </p:pic>
      <p:pic>
        <p:nvPicPr>
          <p:cNvPr id="5" name="Picture 4" descr="Picture 7.png"/>
          <p:cNvPicPr>
            <a:picLocks noChangeAspect="1"/>
          </p:cNvPicPr>
          <p:nvPr/>
        </p:nvPicPr>
        <p:blipFill>
          <a:blip r:embed="rId3"/>
          <a:srcRect l="9491" t="16507" r="74646" b="47693"/>
          <a:stretch>
            <a:fillRect/>
          </a:stretch>
        </p:blipFill>
        <p:spPr>
          <a:xfrm>
            <a:off x="5225630" y="1552345"/>
            <a:ext cx="2739830" cy="3864579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Test what the user actually sees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836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 testing is miserable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Support is often worse than “normal” tests</a:t>
            </a:r>
          </a:p>
          <a:p>
            <a:r>
              <a:rPr lang="en-US" dirty="0" smtClean="0"/>
              <a:t>Often hard to write the test</a:t>
            </a:r>
          </a:p>
          <a:p>
            <a:r>
              <a:rPr lang="en-US" dirty="0" smtClean="0"/>
              <a:t>Can’t run in parallel</a:t>
            </a:r>
          </a:p>
          <a:p>
            <a:r>
              <a:rPr lang="en-US" dirty="0" smtClean="0"/>
              <a:t>They take longer to run</a:t>
            </a:r>
          </a:p>
          <a:p>
            <a:r>
              <a:rPr lang="en-US" dirty="0" smtClean="0"/>
              <a:t>Harder to debug</a:t>
            </a:r>
          </a:p>
          <a:p>
            <a:r>
              <a:rPr lang="en-US" dirty="0" smtClean="0"/>
              <a:t>Harder to change</a:t>
            </a:r>
          </a:p>
          <a:p>
            <a:r>
              <a:rPr lang="en-US" dirty="0" smtClean="0"/>
              <a:t>Harder to figure out what to change</a:t>
            </a:r>
          </a:p>
          <a:p>
            <a:endParaRPr lang="en-US" dirty="0" smtClean="0"/>
          </a:p>
          <a:p>
            <a:r>
              <a:rPr lang="en-US" dirty="0" smtClean="0"/>
              <a:t>They are testing what the user actually sees! </a:t>
            </a:r>
          </a:p>
          <a:p>
            <a:pPr lvl="1"/>
            <a:r>
              <a:rPr lang="en-US" dirty="0" smtClean="0"/>
              <a:t>(or should be)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1119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Scripting Tests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How do you specify a test?</a:t>
            </a:r>
          </a:p>
          <a:p>
            <a:pPr lvl="1"/>
            <a:r>
              <a:rPr lang="en-US" dirty="0" smtClean="0"/>
              <a:t>List screen coordinates</a:t>
            </a:r>
          </a:p>
          <a:p>
            <a:pPr lvl="1"/>
            <a:r>
              <a:rPr lang="en-US" dirty="0" smtClean="0"/>
              <a:t>Mark the UI widget in some way</a:t>
            </a:r>
          </a:p>
          <a:p>
            <a:pPr lvl="1"/>
            <a:r>
              <a:rPr lang="en-US" dirty="0" smtClean="0"/>
              <a:t>Specify what the widget look like [</a:t>
            </a:r>
            <a:r>
              <a:rPr lang="en-US" dirty="0" err="1" smtClean="0"/>
              <a:t>Sikuli</a:t>
            </a:r>
            <a:r>
              <a:rPr lang="en-US" dirty="0" smtClean="0"/>
              <a:t>]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How do you adapt to change?</a:t>
            </a:r>
          </a:p>
          <a:p>
            <a:pPr lvl="1"/>
            <a:r>
              <a:rPr lang="en-US" dirty="0" smtClean="0"/>
              <a:t>UIs often undergo visual polish close to shipping</a:t>
            </a:r>
          </a:p>
          <a:p>
            <a:pPr lvl="1"/>
            <a:r>
              <a:rPr lang="en-US" dirty="0" smtClean="0"/>
              <a:t>Specify widgets based on their content or their position in the tree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0417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Accessibility API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Doesn’t the accessibility API provide everything you need?</a:t>
            </a:r>
          </a:p>
          <a:p>
            <a:pPr lvl="1"/>
            <a:r>
              <a:rPr lang="en-US" dirty="0" smtClean="0"/>
              <a:t>Only covers 80% of the widgets out there [Hurst 2010]</a:t>
            </a:r>
          </a:p>
          <a:p>
            <a:pPr lvl="1"/>
            <a:r>
              <a:rPr lang="en-US" dirty="0" smtClean="0"/>
              <a:t>If the API doesn’t work you are toast.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7367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Prefab to the Rescue!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Prefab identifies occurrences of a widget from its pixels</a:t>
            </a:r>
          </a:p>
          <a:p>
            <a:pPr lvl="1"/>
            <a:r>
              <a:rPr lang="en-US" dirty="0" smtClean="0"/>
              <a:t>Text is recovered</a:t>
            </a:r>
          </a:p>
          <a:p>
            <a:pPr lvl="1"/>
            <a:r>
              <a:rPr lang="en-US" dirty="0" smtClean="0"/>
              <a:t>Hierarchy of widgets is identified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Use Prefab to build tools for scripting and testing GUIs</a:t>
            </a:r>
          </a:p>
          <a:p>
            <a:pPr lvl="1"/>
            <a:r>
              <a:rPr lang="en-US" dirty="0" smtClean="0"/>
              <a:t>Tests/scripts can be less brittle</a:t>
            </a:r>
          </a:p>
          <a:p>
            <a:pPr lvl="1"/>
            <a:r>
              <a:rPr lang="en-US" dirty="0" smtClean="0"/>
              <a:t>Specify the widget at an appropriate level of abstraction.</a:t>
            </a:r>
          </a:p>
        </p:txBody>
      </p:sp>
    </p:spTree>
    <p:extLst>
      <p:ext uri="{BB962C8B-B14F-4D97-AF65-F5344CB8AC3E}">
        <p14:creationId xmlns:p14="http://schemas.microsoft.com/office/powerpoint/2010/main" val="42691879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Prefab basics</a:t>
            </a:r>
            <a:endParaRPr lang="en-US" dirty="0"/>
          </a:p>
        </p:txBody>
      </p:sp>
      <p:pic>
        <p:nvPicPr>
          <p:cNvPr id="4" name="Content Placeholder 3" descr="Picture 14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-5119" r="-511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801839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Testing/Scripting Framework with Prefab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Develop API for testing/scripting applications</a:t>
            </a:r>
          </a:p>
          <a:p>
            <a:r>
              <a:rPr lang="en-US" dirty="0" smtClean="0"/>
              <a:t>Leverage Prefab’s identification of widgets, content, and hierarchy</a:t>
            </a:r>
          </a:p>
          <a:p>
            <a:r>
              <a:rPr lang="en-US" dirty="0" smtClean="0"/>
              <a:t>Author tests that are resilient to changes in the UI.</a:t>
            </a:r>
          </a:p>
        </p:txBody>
      </p:sp>
    </p:spTree>
    <p:extLst>
      <p:ext uri="{BB962C8B-B14F-4D97-AF65-F5344CB8AC3E}">
        <p14:creationId xmlns:p14="http://schemas.microsoft.com/office/powerpoint/2010/main" val="836131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0"/>
            <a:ext cx="8915400" cy="687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685800"/>
            <a:ext cx="1032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Adrian 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131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>
            <a:normAutofit/>
          </a:bodyPr>
          <a:lstStyle/>
          <a:p>
            <a:r>
              <a:rPr lang="en-US" sz="4000" dirty="0" smtClean="0"/>
              <a:t>Lazy Evaluation for </a:t>
            </a:r>
            <a:r>
              <a:rPr lang="en-US" sz="4000" dirty="0" err="1" smtClean="0"/>
              <a:t>MapReduce</a:t>
            </a:r>
            <a:r>
              <a:rPr lang="en-US" sz="4000" dirty="0" smtClean="0"/>
              <a:t> Workflows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722" y="3886200"/>
            <a:ext cx="7824928" cy="1752600"/>
          </a:xfrm>
        </p:spPr>
        <p:txBody>
          <a:bodyPr/>
          <a:lstStyle/>
          <a:p>
            <a:r>
              <a:rPr lang="en-US" dirty="0" smtClean="0"/>
              <a:t>Kristi Morton, Magdalena </a:t>
            </a:r>
            <a:r>
              <a:rPr lang="en-US" dirty="0" err="1" smtClean="0"/>
              <a:t>Balazinska</a:t>
            </a:r>
            <a:r>
              <a:rPr lang="en-US" dirty="0" smtClean="0"/>
              <a:t>, Dan Grossman, and Christopher </a:t>
            </a:r>
            <a:r>
              <a:rPr lang="en-US" dirty="0" err="1" smtClean="0"/>
              <a:t>Olston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3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0"/>
            <a:ext cx="8934450" cy="688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75511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0"/>
            <a:ext cx="8963025" cy="687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04221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Design Patterns for Security &amp; Privacy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Franzi Roesner</a:t>
            </a:r>
          </a:p>
          <a:p>
            <a:r>
              <a:rPr lang="en-US" dirty="0" smtClean="0"/>
              <a:t>CSE 503 Project Proposal</a:t>
            </a:r>
          </a:p>
          <a:p>
            <a:r>
              <a:rPr lang="en-US" dirty="0" smtClean="0"/>
              <a:t>May 10, 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94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459" y="244158"/>
            <a:ext cx="8609710" cy="1339850"/>
          </a:xfrm>
        </p:spPr>
        <p:txBody>
          <a:bodyPr>
            <a:normAutofit/>
          </a:bodyPr>
          <a:lstStyle/>
          <a:p>
            <a:r>
              <a:rPr lang="en-US" dirty="0" smtClean="0"/>
              <a:t>Security Design Pattern Sampler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008" y="1807226"/>
            <a:ext cx="8328825" cy="4432591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 smtClean="0"/>
              <a:t>Single Access Point</a:t>
            </a:r>
            <a:r>
              <a:rPr lang="en-US" dirty="0" smtClean="0"/>
              <a:t>: Providing a security module and a way to log into the system</a:t>
            </a:r>
          </a:p>
          <a:p>
            <a:r>
              <a:rPr lang="en-US" b="1" dirty="0" smtClean="0"/>
              <a:t>Roles</a:t>
            </a:r>
            <a:r>
              <a:rPr lang="en-US" dirty="0" smtClean="0"/>
              <a:t>: Organizing users with similar security privileges</a:t>
            </a:r>
          </a:p>
          <a:p>
            <a:r>
              <a:rPr lang="en-US" b="1" dirty="0" smtClean="0"/>
              <a:t>Session</a:t>
            </a:r>
            <a:r>
              <a:rPr lang="en-US" dirty="0" smtClean="0"/>
              <a:t>: Localizing global information in a multi-user environment</a:t>
            </a:r>
          </a:p>
          <a:p>
            <a:r>
              <a:rPr lang="en-US" b="1" dirty="0" smtClean="0"/>
              <a:t>Limited View</a:t>
            </a:r>
            <a:r>
              <a:rPr lang="en-US" dirty="0" smtClean="0"/>
              <a:t>: Allowing users to only see what they have access to</a:t>
            </a:r>
          </a:p>
          <a:p>
            <a:r>
              <a:rPr lang="en-US" b="1" dirty="0" smtClean="0"/>
              <a:t>Secure Access Layer</a:t>
            </a:r>
            <a:r>
              <a:rPr lang="en-US" dirty="0" smtClean="0"/>
              <a:t>: Integrating app security with low level security</a:t>
            </a:r>
          </a:p>
          <a:p>
            <a:r>
              <a:rPr lang="en-US" b="1" dirty="0" smtClean="0"/>
              <a:t>Partitioned Application</a:t>
            </a:r>
            <a:r>
              <a:rPr lang="en-US" dirty="0"/>
              <a:t>: </a:t>
            </a:r>
            <a:r>
              <a:rPr lang="en-US" dirty="0" smtClean="0"/>
              <a:t>Splits </a:t>
            </a:r>
            <a:r>
              <a:rPr lang="en-US" dirty="0"/>
              <a:t>a large, </a:t>
            </a:r>
            <a:r>
              <a:rPr lang="en-US" dirty="0" smtClean="0"/>
              <a:t>complex application </a:t>
            </a:r>
            <a:r>
              <a:rPr lang="en-US" dirty="0"/>
              <a:t>into </a:t>
            </a:r>
            <a:r>
              <a:rPr lang="en-US" dirty="0" smtClean="0"/>
              <a:t>simpler components; any dangerous </a:t>
            </a:r>
            <a:r>
              <a:rPr lang="en-US" dirty="0"/>
              <a:t>privilege is restricted to a single, small component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Input Validator</a:t>
            </a:r>
            <a:r>
              <a:rPr lang="en-US" dirty="0"/>
              <a:t>: V</a:t>
            </a:r>
            <a:r>
              <a:rPr lang="en-US" dirty="0" smtClean="0"/>
              <a:t>alidate </a:t>
            </a:r>
            <a:r>
              <a:rPr lang="en-US" dirty="0"/>
              <a:t>input from the </a:t>
            </a:r>
            <a:r>
              <a:rPr lang="en-US" dirty="0" smtClean="0"/>
              <a:t>client to the server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210747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459" y="244158"/>
            <a:ext cx="8621922" cy="1339850"/>
          </a:xfrm>
        </p:spPr>
        <p:txBody>
          <a:bodyPr>
            <a:normAutofit/>
          </a:bodyPr>
          <a:lstStyle/>
          <a:p>
            <a:r>
              <a:rPr lang="en-US" dirty="0" smtClean="0"/>
              <a:t>Privacy Design Pattern Sampler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008" y="1795016"/>
            <a:ext cx="8328825" cy="4457013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Informed Consent for Web-Based </a:t>
            </a:r>
            <a:r>
              <a:rPr lang="en-US" b="1" dirty="0"/>
              <a:t>Transactions</a:t>
            </a:r>
            <a:r>
              <a:rPr lang="en-US" dirty="0"/>
              <a:t>: </a:t>
            </a:r>
            <a:r>
              <a:rPr lang="en-US" dirty="0" smtClean="0"/>
              <a:t>Describes </a:t>
            </a:r>
            <a:r>
              <a:rPr lang="en-US" dirty="0"/>
              <a:t>how websites can inform users whenever they intend to collect and use </a:t>
            </a:r>
            <a:r>
              <a:rPr lang="en-US" dirty="0" smtClean="0"/>
              <a:t>an individual’s </a:t>
            </a:r>
            <a:r>
              <a:rPr lang="en-US" dirty="0"/>
              <a:t>personal information</a:t>
            </a:r>
            <a:endParaRPr lang="en-US" dirty="0" smtClean="0"/>
          </a:p>
          <a:p>
            <a:r>
              <a:rPr lang="en-US" b="1" dirty="0" smtClean="0"/>
              <a:t>Masking Your Online Traffic</a:t>
            </a:r>
            <a:r>
              <a:rPr lang="en-US" dirty="0"/>
              <a:t>: Decreasing the flow of information from the data owner </a:t>
            </a:r>
            <a:r>
              <a:rPr lang="en-US" dirty="0" smtClean="0"/>
              <a:t>to </a:t>
            </a:r>
            <a:r>
              <a:rPr lang="en-US" dirty="0"/>
              <a:t>the data collector</a:t>
            </a:r>
            <a:endParaRPr lang="en-US" dirty="0" smtClean="0"/>
          </a:p>
          <a:p>
            <a:r>
              <a:rPr lang="en-US" b="1" dirty="0" smtClean="0"/>
              <a:t>Minimal Information Asymmetry</a:t>
            </a:r>
            <a:r>
              <a:rPr lang="en-US" dirty="0"/>
              <a:t>: Increasing the flow of information from data collectors to data owners.</a:t>
            </a:r>
            <a:endParaRPr lang="en-US" dirty="0" smtClean="0"/>
          </a:p>
          <a:p>
            <a:r>
              <a:rPr lang="en-US" b="1" dirty="0" smtClean="0"/>
              <a:t>Protection Against Cookies</a:t>
            </a:r>
            <a:r>
              <a:rPr lang="en-US" dirty="0" smtClean="0"/>
              <a:t>: Provides </a:t>
            </a:r>
            <a:r>
              <a:rPr lang="en-US" dirty="0"/>
              <a:t>countermeasures against the misuse of cookies in the </a:t>
            </a:r>
            <a:r>
              <a:rPr lang="en-US" dirty="0" smtClean="0"/>
              <a:t>WWW.</a:t>
            </a:r>
          </a:p>
          <a:p>
            <a:r>
              <a:rPr lang="en-US" b="1" dirty="0" smtClean="0"/>
              <a:t>Pseudonymous Email</a:t>
            </a:r>
            <a:r>
              <a:rPr lang="en-US" dirty="0"/>
              <a:t>: </a:t>
            </a:r>
            <a:r>
              <a:rPr lang="en-US" dirty="0" smtClean="0"/>
              <a:t>Describes </a:t>
            </a:r>
            <a:r>
              <a:rPr lang="en-US" dirty="0"/>
              <a:t>the mechanism of a pseudonymous email delivery system</a:t>
            </a:r>
          </a:p>
        </p:txBody>
      </p:sp>
    </p:spTree>
    <p:extLst>
      <p:ext uri="{BB962C8B-B14F-4D97-AF65-F5344CB8AC3E}">
        <p14:creationId xmlns:p14="http://schemas.microsoft.com/office/powerpoint/2010/main" val="137179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Security to Patterns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00112" y="2133601"/>
            <a:ext cx="734536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79438" indent="-22860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8038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36638" indent="-22860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65238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485900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712913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947863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174875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lang="en-US"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prstClr val="black">
                  <a:lumMod val="75000"/>
                  <a:lumOff val="25000"/>
                </a:prstClr>
              </a:buClr>
            </a:pPr>
            <a:r>
              <a:rPr lang="en-US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Secure Blackboard Pattern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: Decouples interacting agents from each other with an intermediary agent.</a:t>
            </a:r>
          </a:p>
          <a:p>
            <a:pPr>
              <a:buClr>
                <a:prstClr val="black">
                  <a:lumMod val="75000"/>
                  <a:lumOff val="25000"/>
                </a:prstClr>
              </a:buClr>
            </a:pPr>
            <a:r>
              <a:rPr lang="en-US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Secure Broker Pattern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: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cs typeface="Times New Roman" charset="0"/>
              </a:rPr>
              <a:t>Architectural pattern can be used to structure distributing software systems with decoupled components that interact by remote service invocations. </a:t>
            </a:r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77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459" y="244158"/>
            <a:ext cx="8621922" cy="13398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Proposal: Patterns for Web Tracking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00112" y="2133601"/>
            <a:ext cx="734536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79438" indent="-22860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8038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36638" indent="-22860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65238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485900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712913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947863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174875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lang="en-US"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prstClr val="black">
                  <a:lumMod val="75000"/>
                  <a:lumOff val="25000"/>
                </a:prstClr>
              </a:buClr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Web tracking:</a:t>
            </a:r>
          </a:p>
          <a:p>
            <a:pPr lvl="1">
              <a:buClr>
                <a:srgbClr val="76B6F2">
                  <a:lumMod val="60000"/>
                  <a:lumOff val="40000"/>
                </a:srgbClr>
              </a:buClr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Analytics on a page</a:t>
            </a:r>
          </a:p>
          <a:p>
            <a:pPr lvl="1">
              <a:buClr>
                <a:srgbClr val="76B6F2">
                  <a:lumMod val="60000"/>
                  <a:lumOff val="40000"/>
                </a:srgbClr>
              </a:buClr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Third-party tracking across sites</a:t>
            </a:r>
          </a:p>
          <a:p>
            <a:pPr>
              <a:buClr>
                <a:prstClr val="black">
                  <a:lumMod val="75000"/>
                  <a:lumOff val="25000"/>
                </a:prstClr>
              </a:buClr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Tracking methods</a:t>
            </a:r>
          </a:p>
          <a:p>
            <a:pPr lvl="1">
              <a:buClr>
                <a:srgbClr val="76B6F2">
                  <a:lumMod val="60000"/>
                  <a:lumOff val="40000"/>
                </a:srgbClr>
              </a:buClr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cookies, </a:t>
            </a:r>
            <a:r>
              <a:rPr lang="en-US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LocalStorage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, Flash LSOs, cache data, images, web history, </a:t>
            </a:r>
            <a:r>
              <a:rPr lang="en-US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window.name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,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23804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459" y="244158"/>
            <a:ext cx="8621922" cy="13398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Proposal: Patterns for Web Tracking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694" y="1800421"/>
            <a:ext cx="8303213" cy="443824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Properties we might want:</a:t>
            </a:r>
          </a:p>
          <a:p>
            <a:pPr lvl="1"/>
            <a:r>
              <a:rPr lang="en-US" dirty="0" smtClean="0"/>
              <a:t>Trackers can’t track me across sites unless I consent.</a:t>
            </a:r>
          </a:p>
          <a:p>
            <a:pPr lvl="1"/>
            <a:r>
              <a:rPr lang="en-US" dirty="0" smtClean="0"/>
              <a:t>Seamlessly associate different browsing profiles with different roles.</a:t>
            </a:r>
          </a:p>
          <a:p>
            <a:pPr lvl="1"/>
            <a:r>
              <a:rPr lang="en-US" dirty="0" smtClean="0"/>
              <a:t>Retroactively remove visited sites from tracking list.</a:t>
            </a:r>
          </a:p>
          <a:p>
            <a:pPr lvl="1"/>
            <a:r>
              <a:rPr lang="en-US" dirty="0" smtClean="0"/>
              <a:t>Robustness against future developments in tracking methods.</a:t>
            </a:r>
          </a:p>
          <a:p>
            <a:pPr lvl="1"/>
            <a:r>
              <a:rPr lang="en-US" dirty="0" smtClean="0"/>
              <a:t>Functionality (e.g. Facebook) while opting out of tracking.</a:t>
            </a:r>
          </a:p>
          <a:p>
            <a:pPr lvl="1"/>
            <a:r>
              <a:rPr lang="en-US" dirty="0" smtClean="0"/>
              <a:t>Tracking history while logged out (of e.g. Facebook) can’t be linked to my identity when I log back in.</a:t>
            </a:r>
          </a:p>
          <a:p>
            <a:pPr lvl="1"/>
            <a:r>
              <a:rPr lang="en-US" dirty="0" smtClean="0"/>
              <a:t>Same guarantees on mobile browser as on desktop browser.</a:t>
            </a:r>
          </a:p>
          <a:p>
            <a:r>
              <a:rPr lang="en-US" dirty="0" smtClean="0"/>
              <a:t>Today’s tools are insufficient…</a:t>
            </a:r>
          </a:p>
          <a:p>
            <a:r>
              <a:rPr lang="en-US" dirty="0" smtClean="0"/>
              <a:t>Can design patterns help?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09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459" y="244158"/>
            <a:ext cx="8609710" cy="1339850"/>
          </a:xfrm>
        </p:spPr>
        <p:txBody>
          <a:bodyPr>
            <a:normAutofit/>
          </a:bodyPr>
          <a:lstStyle/>
          <a:p>
            <a:r>
              <a:rPr lang="en-US" dirty="0" smtClean="0"/>
              <a:t>Incidental Research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Are any of these security and privacy design patterns actually in use as such?</a:t>
            </a:r>
          </a:p>
          <a:p>
            <a:r>
              <a:rPr lang="en-US" dirty="0" smtClean="0"/>
              <a:t>If not, why haven’t they been useful?</a:t>
            </a:r>
          </a:p>
          <a:p>
            <a:r>
              <a:rPr lang="en-US" dirty="0" smtClean="0"/>
              <a:t>Do there need to be so many? Can they be reduced to a canonical set?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03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benjamp\Desktop\xbox-kinect-deal-fron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69032" y="4133056"/>
            <a:ext cx="2599913" cy="2363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benjamp\Desktop\apple-ipad-1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038600"/>
            <a:ext cx="2488032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benjamp\Desktop\earth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188744"/>
            <a:ext cx="2106151" cy="2252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Answering Tomorrow’s Problems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Current and Coming Tech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Tablet PCs</a:t>
            </a:r>
          </a:p>
          <a:p>
            <a:r>
              <a:rPr lang="en-US" dirty="0" err="1" smtClean="0"/>
              <a:t>Kinect</a:t>
            </a:r>
            <a:r>
              <a:rPr lang="en-US" dirty="0" smtClean="0"/>
              <a:t>, PS Move</a:t>
            </a:r>
          </a:p>
          <a:p>
            <a:r>
              <a:rPr lang="en-US" dirty="0" smtClean="0"/>
              <a:t>International high-speed networks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/>
              <a:t>Current and Coming Needs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sz="2000" dirty="0" smtClean="0"/>
              <a:t>Better domestic </a:t>
            </a:r>
            <a:r>
              <a:rPr lang="en-US" sz="2000" dirty="0"/>
              <a:t>e</a:t>
            </a:r>
            <a:r>
              <a:rPr lang="en-US" sz="2000" dirty="0" smtClean="0"/>
              <a:t>ducation </a:t>
            </a:r>
            <a:r>
              <a:rPr lang="en-US" sz="2000" dirty="0"/>
              <a:t>s</a:t>
            </a:r>
            <a:r>
              <a:rPr lang="en-US" sz="2000" dirty="0" smtClean="0"/>
              <a:t>ystem</a:t>
            </a:r>
          </a:p>
          <a:p>
            <a:r>
              <a:rPr lang="en-US" sz="2000" dirty="0" smtClean="0"/>
              <a:t>Better trained and connected workforce</a:t>
            </a:r>
          </a:p>
          <a:p>
            <a:r>
              <a:rPr lang="en-US" sz="2000" dirty="0" smtClean="0"/>
              <a:t>Better education and stability in developing countries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81000" y="250433"/>
            <a:ext cx="746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Ben P.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219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Motivating Scenario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Data deluge in sciences</a:t>
            </a:r>
          </a:p>
          <a:p>
            <a:pPr lvl="1"/>
            <a:r>
              <a:rPr lang="en-US" dirty="0" smtClean="0"/>
              <a:t>LSST workflow process 30TB of new data every day</a:t>
            </a:r>
          </a:p>
          <a:p>
            <a:pPr lvl="2"/>
            <a:r>
              <a:rPr lang="en-US" dirty="0" smtClean="0"/>
              <a:t>Only a subset of data needed</a:t>
            </a:r>
          </a:p>
          <a:p>
            <a:pPr lvl="2"/>
            <a:endParaRPr lang="en-US" dirty="0" smtClean="0"/>
          </a:p>
          <a:p>
            <a:r>
              <a:rPr lang="en-US" dirty="0" smtClean="0">
                <a:solidFill>
                  <a:prstClr val="black"/>
                </a:solidFill>
              </a:rPr>
              <a:t>High-latency analysis tasks in workflows</a:t>
            </a:r>
          </a:p>
          <a:p>
            <a:pPr lvl="1"/>
            <a:r>
              <a:rPr lang="en-US" dirty="0" smtClean="0">
                <a:solidFill>
                  <a:prstClr val="black"/>
                </a:solidFill>
              </a:rPr>
              <a:t>On </a:t>
            </a:r>
            <a:r>
              <a:rPr lang="en-US" dirty="0" err="1" smtClean="0">
                <a:solidFill>
                  <a:prstClr val="black"/>
                </a:solidFill>
              </a:rPr>
              <a:t>MapReduce</a:t>
            </a:r>
            <a:r>
              <a:rPr lang="en-US" dirty="0" smtClean="0">
                <a:solidFill>
                  <a:prstClr val="black"/>
                </a:solidFill>
              </a:rPr>
              <a:t> (MR) can take hours to run</a:t>
            </a:r>
          </a:p>
          <a:p>
            <a:pPr lvl="1"/>
            <a:r>
              <a:rPr lang="en-US" dirty="0" smtClean="0">
                <a:solidFill>
                  <a:prstClr val="black"/>
                </a:solidFill>
              </a:rPr>
              <a:t>Limits scientific discovery</a:t>
            </a:r>
          </a:p>
          <a:p>
            <a:pPr lvl="1"/>
            <a:endParaRPr lang="en-US" dirty="0" smtClean="0">
              <a:solidFill>
                <a:prstClr val="black"/>
              </a:solidFill>
            </a:endParaRPr>
          </a:p>
          <a:p>
            <a:pPr lvl="2"/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-238672" y="5438299"/>
            <a:ext cx="9772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000" b="1" dirty="0" smtClean="0">
                <a:solidFill>
                  <a:srgbClr val="FF0000"/>
                </a:solidFill>
              </a:rPr>
              <a:t>Goal:</a:t>
            </a:r>
          </a:p>
          <a:p>
            <a:pPr algn="ctr" defTabSz="457200"/>
            <a:r>
              <a:rPr lang="en-US" sz="2000" b="1" dirty="0" smtClean="0">
                <a:solidFill>
                  <a:srgbClr val="FF0000"/>
                </a:solidFill>
              </a:rPr>
              <a:t> Make workflows efficient by being lazy: only run on region of interest.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007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44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will </a:t>
            </a:r>
            <a:r>
              <a:rPr lang="en-US" dirty="0"/>
              <a:t>s</a:t>
            </a:r>
            <a:r>
              <a:rPr lang="en-US" dirty="0" smtClean="0"/>
              <a:t>oftware </a:t>
            </a:r>
            <a:r>
              <a:rPr lang="en-US" dirty="0"/>
              <a:t>a</a:t>
            </a:r>
            <a:r>
              <a:rPr lang="en-US" dirty="0" smtClean="0"/>
              <a:t>nswer </a:t>
            </a:r>
            <a:r>
              <a:rPr lang="en-US" dirty="0"/>
              <a:t>t</a:t>
            </a:r>
            <a:r>
              <a:rPr lang="en-US" dirty="0" smtClean="0"/>
              <a:t>hese </a:t>
            </a:r>
            <a:r>
              <a:rPr lang="en-US" dirty="0"/>
              <a:t>q</a:t>
            </a:r>
            <a:r>
              <a:rPr lang="en-US" dirty="0" smtClean="0"/>
              <a:t>uestions with these technologies?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514600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Finding present and future solutions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52600" y="3646957"/>
            <a:ext cx="55670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prstClr val="black"/>
                </a:solidFill>
              </a:rPr>
              <a:t>Researching design and development challenges</a:t>
            </a:r>
            <a:endParaRPr lang="en-US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54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80963"/>
            <a:ext cx="8924925" cy="669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12602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80963"/>
            <a:ext cx="8924925" cy="669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28293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80963"/>
            <a:ext cx="8924925" cy="669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57084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80963"/>
            <a:ext cx="8924925" cy="669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71131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80963"/>
            <a:ext cx="8924925" cy="669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44995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80963"/>
            <a:ext cx="8924925" cy="669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44334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80963"/>
            <a:ext cx="8924925" cy="669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512810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>
          <a:xfrm>
            <a:off x="525780" y="1783080"/>
            <a:ext cx="8481060" cy="3429000"/>
          </a:xfrm>
        </p:spPr>
        <p:txBody>
          <a:bodyPr/>
          <a:lstStyle/>
          <a:p>
            <a:pPr eaLnBrk="1" hangingPunct="1"/>
            <a:r>
              <a:rPr lang="en-US" sz="6500"/>
              <a:t>GUI for Daikon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685800"/>
            <a:ext cx="1238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Yanping</a:t>
            </a:r>
            <a:r>
              <a:rPr lang="en-US" dirty="0" smtClean="0"/>
              <a:t> 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82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-228600" y="574359"/>
            <a:ext cx="7772400" cy="1144429"/>
          </a:xfrm>
        </p:spPr>
        <p:txBody>
          <a:bodyPr/>
          <a:lstStyle/>
          <a:p>
            <a:pPr eaLnBrk="1" hangingPunct="1"/>
            <a:r>
              <a:rPr lang="en-US" smtClean="0"/>
              <a:t>What is Daikon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591503" y="2057400"/>
            <a:ext cx="7772400" cy="4116229"/>
          </a:xfrm>
        </p:spPr>
        <p:txBody>
          <a:bodyPr/>
          <a:lstStyle/>
          <a:p>
            <a:pPr eaLnBrk="1" hangingPunct="1"/>
            <a:r>
              <a:rPr lang="en-US" sz="3200"/>
              <a:t>Dynamic Analysis for Inferring Likely Invariants</a:t>
            </a:r>
          </a:p>
          <a:p>
            <a:pPr eaLnBrk="1" hangingPunct="1"/>
            <a:r>
              <a:rPr lang="en-US" sz="3200"/>
              <a:t>Guessing invariants with static analysis is hard</a:t>
            </a:r>
          </a:p>
          <a:p>
            <a:pPr eaLnBrk="1" hangingPunct="1"/>
            <a:r>
              <a:rPr lang="en-US" sz="3200"/>
              <a:t>Solution: guessing invariants by watching actual program behavior is easy</a:t>
            </a:r>
          </a:p>
          <a:p>
            <a:pPr eaLnBrk="1" hangingPunct="1"/>
            <a:endParaRPr lang="en-US" smtClean="0"/>
          </a:p>
        </p:txBody>
      </p:sp>
      <p:pic>
        <p:nvPicPr>
          <p:cNvPr id="3076" name="Picture 2" descr="C:\Users\huangyp\Desktop\daikon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021" y="342900"/>
            <a:ext cx="1925955" cy="147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339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LSST-workflow.pdf"/>
          <p:cNvPicPr>
            <a:picLocks noGrp="1" noChangeAspect="1"/>
          </p:cNvPicPr>
          <p:nvPr>
            <p:ph idx="1"/>
          </p:nvPr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rcRect t="-48326" b="-48326"/>
              <a:stretch>
                <a:fillRect/>
              </a:stretch>
            </p:blipFill>
          </mc:Choice>
          <mc:Fallback>
            <p:blipFill>
              <a:blip r:embed="rId4"/>
              <a:srcRect t="-48326" b="-48326"/>
              <a:stretch>
                <a:fillRect/>
              </a:stretch>
            </p:blipFill>
          </mc:Fallback>
        </mc:AlternateContent>
        <p:spPr>
          <a:xfrm>
            <a:off x="201483" y="732997"/>
            <a:ext cx="8229600" cy="452596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LSST Workflow</a:t>
            </a:r>
            <a:endParaRPr lang="en-US" dirty="0"/>
          </a:p>
        </p:txBody>
      </p:sp>
      <p:sp>
        <p:nvSpPr>
          <p:cNvPr id="6" name="Left Brace 5"/>
          <p:cNvSpPr/>
          <p:nvPr/>
        </p:nvSpPr>
        <p:spPr>
          <a:xfrm rot="16200000">
            <a:off x="1892303" y="3358151"/>
            <a:ext cx="238669" cy="155975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72346" y="4227524"/>
            <a:ext cx="11743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dirty="0" smtClean="0">
                <a:solidFill>
                  <a:prstClr val="black"/>
                </a:solidFill>
              </a:rPr>
              <a:t>MR Job 1</a:t>
            </a:r>
          </a:p>
          <a:p>
            <a:pPr algn="ctr" defTabSz="457200"/>
            <a:r>
              <a:rPr lang="en-US" dirty="0" smtClean="0">
                <a:solidFill>
                  <a:prstClr val="black"/>
                </a:solidFill>
              </a:rPr>
              <a:t>Clean data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Left Brace 7"/>
          <p:cNvSpPr/>
          <p:nvPr/>
        </p:nvSpPr>
        <p:spPr>
          <a:xfrm rot="16200000">
            <a:off x="3753803" y="3391217"/>
            <a:ext cx="238669" cy="155975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21362" y="4243556"/>
            <a:ext cx="18509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dirty="0" smtClean="0">
                <a:solidFill>
                  <a:prstClr val="black"/>
                </a:solidFill>
              </a:rPr>
              <a:t>MR Job 2</a:t>
            </a:r>
          </a:p>
          <a:p>
            <a:pPr algn="ctr" defTabSz="457200"/>
            <a:r>
              <a:rPr lang="en-US" dirty="0" smtClean="0">
                <a:solidFill>
                  <a:prstClr val="black"/>
                </a:solidFill>
              </a:rPr>
              <a:t>Extract/transform</a:t>
            </a:r>
          </a:p>
          <a:p>
            <a:pPr algn="ctr" defTabSz="457200"/>
            <a:r>
              <a:rPr lang="en-US" dirty="0" smtClean="0">
                <a:solidFill>
                  <a:prstClr val="black"/>
                </a:solidFill>
              </a:rPr>
              <a:t>features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Left Brace 9"/>
          <p:cNvSpPr/>
          <p:nvPr/>
        </p:nvSpPr>
        <p:spPr>
          <a:xfrm rot="16200000">
            <a:off x="6426329" y="3391216"/>
            <a:ext cx="238669" cy="155975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04403" y="4227524"/>
            <a:ext cx="31368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dirty="0" smtClean="0">
                <a:solidFill>
                  <a:prstClr val="black"/>
                </a:solidFill>
              </a:rPr>
              <a:t>MR Job 3</a:t>
            </a:r>
          </a:p>
          <a:p>
            <a:pPr algn="ctr" defTabSz="457200"/>
            <a:r>
              <a:rPr lang="en-US" dirty="0" smtClean="0">
                <a:solidFill>
                  <a:prstClr val="black"/>
                </a:solidFill>
              </a:rPr>
              <a:t>Classify particles for a region of space (</a:t>
            </a:r>
            <a:r>
              <a:rPr lang="en-US" dirty="0" err="1" smtClean="0">
                <a:solidFill>
                  <a:prstClr val="black"/>
                </a:solidFill>
              </a:rPr>
              <a:t>x,y,z</a:t>
            </a:r>
            <a:r>
              <a:rPr lang="en-US" dirty="0" smtClean="0">
                <a:solidFill>
                  <a:prstClr val="black"/>
                </a:solidFill>
              </a:rPr>
              <a:t>) on some property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4290427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 smtClean="0">
                <a:solidFill>
                  <a:prstClr val="black"/>
                </a:solidFill>
              </a:rPr>
              <a:t>30 TB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710451" y="4457647"/>
            <a:ext cx="661895" cy="45719"/>
          </a:xfrm>
          <a:prstGeom prst="rightArrow">
            <a:avLst/>
          </a:prstGeom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5391181"/>
            <a:ext cx="9405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000" b="1" dirty="0" smtClean="0">
                <a:solidFill>
                  <a:srgbClr val="FF0000"/>
                </a:solidFill>
              </a:rPr>
              <a:t>Lazy processing: observe usage in workflow  and only processes data of interest.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-1032" y="5756656"/>
            <a:ext cx="9405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000" b="1" dirty="0" smtClean="0">
                <a:solidFill>
                  <a:srgbClr val="FF0000"/>
                </a:solidFill>
              </a:rPr>
              <a:t>Any additional data is computed on demand, per user’s request.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299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ChangeArrowheads="1"/>
          </p:cNvSpPr>
          <p:nvPr/>
        </p:nvSpPr>
        <p:spPr bwMode="auto">
          <a:xfrm>
            <a:off x="264319" y="2125981"/>
            <a:ext cx="8435340" cy="3960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5" tIns="41148" rIns="82295" bIns="41148">
            <a:spAutoFit/>
          </a:bodyPr>
          <a:lstStyle/>
          <a:p>
            <a:pPr marL="617214" indent="-617214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3600">
                <a:solidFill>
                  <a:srgbClr val="000000"/>
                </a:solidFill>
              </a:rPr>
              <a:t>Generate lots and lots of potential invariants</a:t>
            </a:r>
          </a:p>
          <a:p>
            <a:pPr marL="617214" indent="-617214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3600">
                <a:solidFill>
                  <a:srgbClr val="000000"/>
                </a:solidFill>
              </a:rPr>
              <a:t>The initial set can be infinite, provided there is a way to prune to a finite set with only a few observations</a:t>
            </a:r>
          </a:p>
          <a:p>
            <a:pPr marL="617214" indent="-617214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3600">
                <a:solidFill>
                  <a:srgbClr val="000000"/>
                </a:solidFill>
              </a:rPr>
              <a:t>Let the tests weed out most of the candidates</a:t>
            </a:r>
          </a:p>
        </p:txBody>
      </p:sp>
      <p:sp>
        <p:nvSpPr>
          <p:cNvPr id="4099" name="TextBox 4"/>
          <p:cNvSpPr txBox="1">
            <a:spLocks noChangeArrowheads="1"/>
          </p:cNvSpPr>
          <p:nvPr/>
        </p:nvSpPr>
        <p:spPr bwMode="auto">
          <a:xfrm>
            <a:off x="1143000" y="754380"/>
            <a:ext cx="706374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5" tIns="41148" rIns="82295" bIns="4114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5400">
                <a:solidFill>
                  <a:srgbClr val="000000"/>
                </a:solidFill>
              </a:rPr>
              <a:t>Daikon in action</a:t>
            </a:r>
          </a:p>
        </p:txBody>
      </p:sp>
    </p:spTree>
    <p:extLst>
      <p:ext uri="{BB962C8B-B14F-4D97-AF65-F5344CB8AC3E}">
        <p14:creationId xmlns:p14="http://schemas.microsoft.com/office/powerpoint/2010/main" val="377270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45758" y="411481"/>
            <a:ext cx="8092440" cy="4736307"/>
          </a:xfrm>
          <a:prstGeom prst="rect">
            <a:avLst/>
          </a:prstGeom>
        </p:spPr>
        <p:txBody>
          <a:bodyPr lIns="82295" tIns="41148" rIns="82295" bIns="41148">
            <a:spAutoFit/>
          </a:bodyPr>
          <a:lstStyle/>
          <a:p>
            <a:pPr marL="308607" indent="-308607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3600">
                <a:solidFill>
                  <a:srgbClr val="000000"/>
                </a:solidFill>
                <a:latin typeface="Arial" charset="0"/>
              </a:rPr>
              <a:t>Daikon checks invariants over variables at the entrance and exist of programs.</a:t>
            </a:r>
          </a:p>
          <a:p>
            <a:pPr marL="308607" indent="-308607" fontAlgn="base">
              <a:spcBef>
                <a:spcPct val="0"/>
              </a:spcBef>
              <a:spcAft>
                <a:spcPct val="0"/>
              </a:spcAft>
            </a:pPr>
            <a:r>
              <a:rPr lang="pt-BR" sz="2200">
                <a:solidFill>
                  <a:srgbClr val="000000"/>
                </a:solidFill>
                <a:latin typeface="Arial" charset="0"/>
              </a:rPr>
              <a:t>	void sum(int *b,int n) {</a:t>
            </a:r>
          </a:p>
          <a:p>
            <a:pPr marL="308607" indent="-308607" fontAlgn="base">
              <a:spcBef>
                <a:spcPct val="0"/>
              </a:spcBef>
              <a:spcAft>
                <a:spcPct val="0"/>
              </a:spcAft>
            </a:pPr>
            <a:r>
              <a:rPr lang="pt-BR" sz="2200">
                <a:solidFill>
                  <a:srgbClr val="000000"/>
                </a:solidFill>
                <a:latin typeface="Arial" charset="0"/>
              </a:rPr>
              <a:t>		pre: </a:t>
            </a:r>
          </a:p>
          <a:p>
            <a:pPr marL="308607" indent="-308607" fontAlgn="base">
              <a:spcBef>
                <a:spcPct val="0"/>
              </a:spcBef>
              <a:spcAft>
                <a:spcPct val="0"/>
              </a:spcAft>
            </a:pPr>
            <a:r>
              <a:rPr lang="pt-BR" sz="2200">
                <a:solidFill>
                  <a:srgbClr val="000000"/>
                </a:solidFill>
                <a:latin typeface="Arial" charset="0"/>
              </a:rPr>
              <a:t>		  n  ≥ 0   i, s := 0, 0;</a:t>
            </a:r>
          </a:p>
          <a:p>
            <a:pPr marL="308607" indent="-308607" fontAlgn="base">
              <a:spcBef>
                <a:spcPct val="0"/>
              </a:spcBef>
              <a:spcAft>
                <a:spcPct val="0"/>
              </a:spcAft>
            </a:pPr>
            <a:r>
              <a:rPr lang="pt-BR" sz="2200">
                <a:solidFill>
                  <a:srgbClr val="000000"/>
                </a:solidFill>
                <a:latin typeface="Arial" charset="0"/>
              </a:rPr>
              <a:t>		do i  ≠ n  </a:t>
            </a:r>
          </a:p>
          <a:p>
            <a:pPr marL="308607" indent="-308607" fontAlgn="base">
              <a:spcBef>
                <a:spcPct val="0"/>
              </a:spcBef>
              <a:spcAft>
                <a:spcPct val="0"/>
              </a:spcAft>
            </a:pPr>
            <a:r>
              <a:rPr lang="pt-BR" sz="2200">
                <a:solidFill>
                  <a:srgbClr val="000000"/>
                </a:solidFill>
                <a:latin typeface="Arial" charset="0"/>
              </a:rPr>
              <a:t>			i, s := i+1, s+b[i]</a:t>
            </a:r>
          </a:p>
          <a:p>
            <a:pPr marL="308607" indent="-308607" fontAlgn="base">
              <a:spcBef>
                <a:spcPct val="0"/>
              </a:spcBef>
              <a:spcAft>
                <a:spcPct val="0"/>
              </a:spcAft>
            </a:pPr>
            <a:r>
              <a:rPr lang="pt-BR" sz="2200">
                <a:solidFill>
                  <a:srgbClr val="000000"/>
                </a:solidFill>
                <a:latin typeface="Arial" charset="0"/>
              </a:rPr>
              <a:t>		post: s=sum(b[j],  0 ≤j&lt;n)</a:t>
            </a:r>
          </a:p>
          <a:p>
            <a:pPr marL="308607" indent="-308607" fontAlgn="base">
              <a:spcBef>
                <a:spcPct val="0"/>
              </a:spcBef>
              <a:spcAft>
                <a:spcPct val="0"/>
              </a:spcAft>
            </a:pPr>
            <a:r>
              <a:rPr lang="pt-BR" sz="2200">
                <a:solidFill>
                  <a:srgbClr val="000000"/>
                </a:solidFill>
                <a:latin typeface="Arial" charset="0"/>
              </a:rPr>
              <a:t>	}</a:t>
            </a:r>
            <a:r>
              <a:rPr lang="en-US" sz="43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sz="4300">
                <a:solidFill>
                  <a:srgbClr val="000000"/>
                </a:solidFill>
                <a:latin typeface="Arial" charset="0"/>
              </a:rPr>
            </a:br>
            <a:endParaRPr lang="en-US" sz="430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1460" y="4594860"/>
            <a:ext cx="8803958" cy="2614613"/>
          </a:xfrm>
          <a:prstGeom prst="rect">
            <a:avLst/>
          </a:prstGeom>
        </p:spPr>
        <p:txBody>
          <a:bodyPr lIns="82295" tIns="41148" rIns="82295" bIns="41148">
            <a:spAutoFit/>
          </a:bodyPr>
          <a:lstStyle/>
          <a:p>
            <a:pPr marL="308607" indent="-308607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3600">
                <a:solidFill>
                  <a:srgbClr val="000000"/>
                </a:solidFill>
                <a:latin typeface="Arial" charset="0"/>
              </a:rPr>
              <a:t>No all detected invariants/variables are interesting.</a:t>
            </a:r>
          </a:p>
          <a:p>
            <a:pPr marL="308607" indent="-308607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200">
                <a:solidFill>
                  <a:srgbClr val="000000"/>
                </a:solidFill>
                <a:latin typeface="Arial" charset="0"/>
              </a:rPr>
              <a:t>  	For example  0</a:t>
            </a:r>
            <a:r>
              <a:rPr lang="pt-BR" sz="2200">
                <a:solidFill>
                  <a:srgbClr val="000000"/>
                </a:solidFill>
                <a:latin typeface="Arial" charset="0"/>
              </a:rPr>
              <a:t> ≤</a:t>
            </a:r>
            <a:r>
              <a:rPr lang="en-US" sz="2200">
                <a:solidFill>
                  <a:srgbClr val="000000"/>
                </a:solidFill>
                <a:latin typeface="Arial" charset="0"/>
              </a:rPr>
              <a:t> i≤n</a:t>
            </a:r>
          </a:p>
          <a:p>
            <a:pPr marL="308607" indent="-308607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en-US" sz="3600">
              <a:solidFill>
                <a:srgbClr val="000000"/>
              </a:solidFill>
              <a:latin typeface="Arial" charset="0"/>
            </a:endParaRPr>
          </a:p>
          <a:p>
            <a:pPr marL="308607" indent="-308607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en-US" sz="36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04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Goals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Develop a GUI for daikon that allows users to select variants/functions/variable they are interested in</a:t>
            </a:r>
          </a:p>
          <a:p>
            <a:pPr eaLnBrk="1" hangingPunct="1"/>
            <a:r>
              <a:rPr lang="en-US" smtClean="0"/>
              <a:t>Show resulting invariant in a GUI that are easy for user to comprehend. </a:t>
            </a:r>
          </a:p>
        </p:txBody>
      </p:sp>
    </p:spTree>
    <p:extLst>
      <p:ext uri="{BB962C8B-B14F-4D97-AF65-F5344CB8AC3E}">
        <p14:creationId xmlns:p14="http://schemas.microsoft.com/office/powerpoint/2010/main" val="257046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Not all interesting invariants are included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594360" y="2331720"/>
            <a:ext cx="7772400" cy="4116229"/>
          </a:xfrm>
        </p:spPr>
        <p:txBody>
          <a:bodyPr/>
          <a:lstStyle/>
          <a:p>
            <a:pPr eaLnBrk="1" hangingPunct="1"/>
            <a:r>
              <a:rPr lang="en-US" smtClean="0"/>
              <a:t>Need to modify and recompile Daikon to include new invariants.</a:t>
            </a:r>
          </a:p>
          <a:p>
            <a:pPr eaLnBrk="1" hangingPunct="1"/>
            <a:r>
              <a:rPr lang="en-US" smtClean="0"/>
              <a:t>Use Java reflection to add new-defined invariants</a:t>
            </a:r>
          </a:p>
          <a:p>
            <a:pPr eaLnBrk="1" hangingPunct="1"/>
            <a:r>
              <a:rPr lang="en-US" smtClean="0"/>
              <a:t>How to check legal invariant class?</a:t>
            </a:r>
          </a:p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2511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If time permits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Include unities to highlight invariant changes between  a pair of program versions.</a:t>
            </a:r>
          </a:p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7735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Engineering</a:t>
            </a:r>
            <a:br>
              <a:rPr lang="en-US" dirty="0" smtClean="0"/>
            </a:br>
            <a:r>
              <a:rPr lang="en-US" dirty="0" smtClean="0"/>
              <a:t>Crowdsourcing Software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Hao Lu and Joseph </a:t>
            </a:r>
            <a:r>
              <a:rPr lang="en-US" dirty="0" err="1" smtClean="0"/>
              <a:t>Xu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26660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Turk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480078"/>
            <a:ext cx="5715000" cy="498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678763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VizWiz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445" y="1162756"/>
            <a:ext cx="6250146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089114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Soylent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514" y="1722613"/>
            <a:ext cx="6401143" cy="3481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511630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Platform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Mechanic Turk</a:t>
            </a:r>
          </a:p>
          <a:p>
            <a:r>
              <a:rPr lang="en-U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2110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Lazy Evaluation for </a:t>
            </a:r>
            <a:r>
              <a:rPr lang="en-US" sz="3600" dirty="0" err="1" smtClean="0"/>
              <a:t>MapReduce</a:t>
            </a:r>
            <a:r>
              <a:rPr lang="en-US" sz="3600" dirty="0" smtClean="0"/>
              <a:t> Workflows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b="1" u="sng" dirty="0" smtClean="0"/>
              <a:t>Context for Project # 2:</a:t>
            </a:r>
          </a:p>
          <a:p>
            <a:pPr>
              <a:buNone/>
            </a:pPr>
            <a:endParaRPr lang="en-US" sz="2400" b="1" u="sng" dirty="0" smtClean="0"/>
          </a:p>
          <a:p>
            <a:r>
              <a:rPr lang="en-US" sz="2400" dirty="0" smtClean="0"/>
              <a:t>Continuation from Project 1</a:t>
            </a:r>
          </a:p>
          <a:p>
            <a:r>
              <a:rPr lang="en-US" sz="2400" dirty="0" smtClean="0"/>
              <a:t>Workflows expressed as </a:t>
            </a:r>
            <a:r>
              <a:rPr lang="en-US" sz="2400" dirty="0" err="1" smtClean="0"/>
              <a:t>PigLatin</a:t>
            </a:r>
            <a:r>
              <a:rPr lang="en-US" sz="2400" dirty="0" smtClean="0"/>
              <a:t> scripts</a:t>
            </a:r>
          </a:p>
          <a:p>
            <a:r>
              <a:rPr lang="en-US" sz="2400" dirty="0" smtClean="0"/>
              <a:t>Use User Defined Function (UDF) for lazy evaluation framework</a:t>
            </a:r>
          </a:p>
          <a:p>
            <a:pPr lvl="1">
              <a:buNone/>
            </a:pPr>
            <a:endParaRPr lang="en-US" sz="20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 marL="514350" indent="-457200">
              <a:buNone/>
            </a:pPr>
            <a:endParaRPr 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348458294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Existing Toolkit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TurKit</a:t>
            </a:r>
            <a:endParaRPr lang="en-US" dirty="0" smtClean="0"/>
          </a:p>
          <a:p>
            <a:r>
              <a:rPr lang="en-US" dirty="0" err="1" smtClean="0"/>
              <a:t>CrowdForge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0814895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33400" y="2590800"/>
            <a:ext cx="8229600" cy="1143000"/>
          </a:xfrm>
        </p:spPr>
        <p:txBody>
          <a:bodyPr/>
          <a:lstStyle/>
          <a:p>
            <a:r>
              <a:rPr lang="en-US" dirty="0" smtClean="0"/>
              <a:t>Is it hard?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38512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33400" y="2590800"/>
            <a:ext cx="8229600" cy="1143000"/>
          </a:xfrm>
        </p:spPr>
        <p:txBody>
          <a:bodyPr/>
          <a:lstStyle/>
          <a:p>
            <a:r>
              <a:rPr lang="en-US" dirty="0" smtClean="0"/>
              <a:t>Use the crowd just as function </a:t>
            </a:r>
            <a:r>
              <a:rPr lang="en-US" dirty="0"/>
              <a:t>c</a:t>
            </a:r>
            <a:r>
              <a:rPr lang="en-US" dirty="0" smtClean="0"/>
              <a:t>all?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64885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Quicksort in </a:t>
            </a:r>
            <a:r>
              <a:rPr lang="en-US" dirty="0" err="1" smtClean="0"/>
              <a:t>TurKit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457325"/>
            <a:ext cx="6275354" cy="471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724400" y="2209800"/>
            <a:ext cx="5334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00400" y="5334000"/>
            <a:ext cx="5334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52800" y="5562600"/>
            <a:ext cx="5334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99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Quicksort in </a:t>
            </a:r>
            <a:r>
              <a:rPr lang="en-US" dirty="0" err="1" smtClean="0"/>
              <a:t>TurKit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457325"/>
            <a:ext cx="6275354" cy="471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743200" y="2133600"/>
            <a:ext cx="44196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24400" y="2209800"/>
            <a:ext cx="5334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00400" y="5334000"/>
            <a:ext cx="5334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52800" y="5562600"/>
            <a:ext cx="5334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06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Quicksort in </a:t>
            </a:r>
            <a:r>
              <a:rPr lang="en-US" dirty="0" err="1" smtClean="0"/>
              <a:t>TurKit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457325"/>
            <a:ext cx="6275354" cy="471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724400" y="2209800"/>
            <a:ext cx="5334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43200" y="2362200"/>
            <a:ext cx="4419600" cy="1752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00400" y="5334000"/>
            <a:ext cx="5334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52800" y="5562600"/>
            <a:ext cx="5334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29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Quicksort in </a:t>
            </a:r>
            <a:r>
              <a:rPr lang="en-US" dirty="0" err="1" smtClean="0"/>
              <a:t>TurKit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457325"/>
            <a:ext cx="6275354" cy="471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724400" y="2209800"/>
            <a:ext cx="5334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43200" y="4038600"/>
            <a:ext cx="4419600" cy="533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00400" y="5334000"/>
            <a:ext cx="5334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52800" y="5562600"/>
            <a:ext cx="5334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23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Quicksort in </a:t>
            </a:r>
            <a:r>
              <a:rPr lang="en-US" dirty="0" err="1" smtClean="0"/>
              <a:t>TurKit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457325"/>
            <a:ext cx="6275354" cy="471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724400" y="2209800"/>
            <a:ext cx="5334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43200" y="4572000"/>
            <a:ext cx="4419600" cy="2667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00400" y="5334000"/>
            <a:ext cx="5334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52800" y="5562600"/>
            <a:ext cx="5334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75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Quicksort in </a:t>
            </a:r>
            <a:r>
              <a:rPr lang="en-US" dirty="0" err="1" smtClean="0"/>
              <a:t>TurKit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457325"/>
            <a:ext cx="6275354" cy="471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724400" y="2209800"/>
            <a:ext cx="5334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505200" y="3124200"/>
            <a:ext cx="20574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00400" y="5334000"/>
            <a:ext cx="5334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52800" y="5562600"/>
            <a:ext cx="5334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7" name="Elbow Connector 16"/>
          <p:cNvCxnSpPr>
            <a:stCxn id="2" idx="1"/>
          </p:cNvCxnSpPr>
          <p:nvPr/>
        </p:nvCxnSpPr>
        <p:spPr>
          <a:xfrm rot="10800000" flipV="1">
            <a:off x="2133600" y="3238500"/>
            <a:ext cx="1371600" cy="1866900"/>
          </a:xfrm>
          <a:prstGeom prst="bentConnector2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984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Crash-and-rerun programming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457325"/>
            <a:ext cx="6275354" cy="471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715435" y="2151529"/>
            <a:ext cx="5334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36259" y="5289176"/>
            <a:ext cx="5334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352800" y="5540188"/>
            <a:ext cx="5334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35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Lazy Evaluation for </a:t>
            </a:r>
            <a:r>
              <a:rPr lang="en-US" sz="3600" dirty="0" err="1" smtClean="0"/>
              <a:t>MapReduce</a:t>
            </a:r>
            <a:r>
              <a:rPr lang="en-US" sz="3600" dirty="0" smtClean="0"/>
              <a:t> Workflows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To produce the lazy materialized view, UDF needs: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err="1" smtClean="0"/>
              <a:t>PigLatin</a:t>
            </a:r>
            <a:r>
              <a:rPr lang="en-US" sz="2000" dirty="0" smtClean="0"/>
              <a:t> workflow script</a:t>
            </a:r>
          </a:p>
          <a:p>
            <a:pPr marL="914400" lvl="1" indent="-457200">
              <a:buFont typeface="+mj-lt"/>
              <a:buAutoNum type="arabicPeriod"/>
            </a:pPr>
            <a:endParaRPr lang="en-US" sz="2000" dirty="0" smtClean="0"/>
          </a:p>
          <a:p>
            <a:pPr marL="914400" lvl="1" indent="-457200">
              <a:buFont typeface="+mj-lt"/>
              <a:buAutoNum type="arabicPeriod"/>
            </a:pPr>
            <a:endParaRPr lang="en-US" sz="2000" dirty="0" smtClean="0"/>
          </a:p>
          <a:p>
            <a:pPr marL="914400" lvl="1" indent="-457200">
              <a:buFont typeface="+mj-lt"/>
              <a:buAutoNum type="arabicPeriod"/>
            </a:pPr>
            <a:endParaRPr lang="en-US" sz="2000" dirty="0" smtClean="0"/>
          </a:p>
          <a:p>
            <a:pPr marL="914400" lvl="1" indent="-457200">
              <a:buFont typeface="+mj-lt"/>
              <a:buAutoNum type="arabicPeriod"/>
            </a:pPr>
            <a:endParaRPr lang="en-US" sz="2000" dirty="0" smtClean="0"/>
          </a:p>
          <a:p>
            <a:pPr marL="914400" lvl="1" indent="-457200">
              <a:buFont typeface="+mj-lt"/>
              <a:buAutoNum type="arabicPeriod"/>
            </a:pPr>
            <a:endParaRPr lang="en-US" sz="2000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Fields needed by user: e.g. gas, temp</a:t>
            </a:r>
            <a:endParaRPr lang="en-US" sz="1600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Delimiter</a:t>
            </a:r>
          </a:p>
          <a:p>
            <a:pPr lvl="1">
              <a:buNone/>
            </a:pPr>
            <a:endParaRPr lang="en-US" sz="2000" dirty="0" smtClean="0"/>
          </a:p>
          <a:p>
            <a:pPr lvl="1">
              <a:buNone/>
            </a:pPr>
            <a:endParaRPr lang="en-US" sz="20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 marL="514350" indent="-457200">
              <a:buNone/>
            </a:pPr>
            <a:endParaRPr lang="en-US" sz="2600" dirty="0" smtClean="0"/>
          </a:p>
        </p:txBody>
      </p:sp>
      <p:pic>
        <p:nvPicPr>
          <p:cNvPr id="7" name="Picture 6" descr="LSST-workflow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81841" y="2450561"/>
            <a:ext cx="3834303" cy="1072305"/>
          </a:xfrm>
          <a:prstGeom prst="rect">
            <a:avLst/>
          </a:prstGeom>
        </p:spPr>
      </p:pic>
      <p:sp>
        <p:nvSpPr>
          <p:cNvPr id="8" name="Equal 7"/>
          <p:cNvSpPr/>
          <p:nvPr/>
        </p:nvSpPr>
        <p:spPr>
          <a:xfrm>
            <a:off x="3992230" y="2911000"/>
            <a:ext cx="463516" cy="287389"/>
          </a:xfrm>
          <a:prstGeom prst="mathEqual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455746" y="2179196"/>
            <a:ext cx="4074086" cy="181588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defTabSz="457200"/>
            <a:r>
              <a:rPr lang="en-US" sz="800" dirty="0" smtClean="0">
                <a:solidFill>
                  <a:prstClr val="black"/>
                </a:solidFill>
                <a:latin typeface="Courier New"/>
                <a:cs typeface="Courier New"/>
              </a:rPr>
              <a:t>REGISTER </a:t>
            </a:r>
            <a:r>
              <a:rPr lang="en-US" sz="800" dirty="0" err="1" smtClean="0">
                <a:solidFill>
                  <a:prstClr val="black"/>
                </a:solidFill>
                <a:latin typeface="Courier New"/>
                <a:cs typeface="Courier New"/>
              </a:rPr>
              <a:t>udfs.jar</a:t>
            </a:r>
            <a:r>
              <a:rPr lang="en-US" sz="800" dirty="0" smtClean="0">
                <a:solidFill>
                  <a:prstClr val="black"/>
                </a:solidFill>
                <a:latin typeface="Courier New"/>
                <a:cs typeface="Courier New"/>
              </a:rPr>
              <a:t>;</a:t>
            </a:r>
          </a:p>
          <a:p>
            <a:pPr defTabSz="457200"/>
            <a:r>
              <a:rPr lang="en-US" sz="800" dirty="0" smtClean="0">
                <a:solidFill>
                  <a:prstClr val="black"/>
                </a:solidFill>
                <a:latin typeface="Courier New"/>
                <a:cs typeface="Courier New"/>
              </a:rPr>
              <a:t>gas43 = </a:t>
            </a:r>
            <a:r>
              <a:rPr lang="en-US" sz="800" b="1" dirty="0" smtClean="0">
                <a:solidFill>
                  <a:prstClr val="black"/>
                </a:solidFill>
                <a:latin typeface="Courier New"/>
                <a:cs typeface="Courier New"/>
              </a:rPr>
              <a:t>LOAD</a:t>
            </a:r>
            <a:r>
              <a:rPr lang="en-US" sz="800" dirty="0" smtClean="0">
                <a:solidFill>
                  <a:prstClr val="black"/>
                </a:solidFill>
                <a:latin typeface="Courier New"/>
                <a:cs typeface="Courier New"/>
              </a:rPr>
              <a:t> ’gas43full’ </a:t>
            </a:r>
            <a:r>
              <a:rPr lang="en-US" sz="800" b="1" dirty="0" smtClean="0">
                <a:solidFill>
                  <a:prstClr val="black"/>
                </a:solidFill>
                <a:latin typeface="Courier New"/>
                <a:cs typeface="Courier New"/>
              </a:rPr>
              <a:t>USING</a:t>
            </a:r>
            <a:r>
              <a:rPr lang="en-US" sz="800" dirty="0" smtClean="0">
                <a:solidFill>
                  <a:prstClr val="black"/>
                </a:solidFill>
                <a:latin typeface="Courier New"/>
                <a:cs typeface="Courier New"/>
              </a:rPr>
              <a:t> </a:t>
            </a:r>
            <a:r>
              <a:rPr lang="en-US" sz="800" dirty="0" err="1" smtClean="0">
                <a:solidFill>
                  <a:prstClr val="black"/>
                </a:solidFill>
                <a:latin typeface="Courier New"/>
                <a:cs typeface="Courier New"/>
              </a:rPr>
              <a:t>BinStorage</a:t>
            </a:r>
            <a:r>
              <a:rPr lang="en-US" sz="800" dirty="0" smtClean="0">
                <a:solidFill>
                  <a:prstClr val="black"/>
                </a:solidFill>
                <a:latin typeface="Courier New"/>
                <a:cs typeface="Courier New"/>
              </a:rPr>
              <a:t>() </a:t>
            </a:r>
            <a:r>
              <a:rPr lang="en-US" sz="800" b="1" dirty="0" smtClean="0">
                <a:solidFill>
                  <a:prstClr val="black"/>
                </a:solidFill>
                <a:latin typeface="Courier New"/>
                <a:cs typeface="Courier New"/>
              </a:rPr>
              <a:t>AS</a:t>
            </a:r>
            <a:r>
              <a:rPr lang="en-US" sz="800" dirty="0" smtClean="0">
                <a:solidFill>
                  <a:prstClr val="black"/>
                </a:solidFill>
                <a:latin typeface="Courier New"/>
                <a:cs typeface="Courier New"/>
              </a:rPr>
              <a:t> </a:t>
            </a:r>
          </a:p>
          <a:p>
            <a:pPr defTabSz="457200"/>
            <a:r>
              <a:rPr lang="en-US" sz="800" dirty="0" smtClean="0">
                <a:solidFill>
                  <a:prstClr val="black"/>
                </a:solidFill>
                <a:latin typeface="Courier New"/>
                <a:cs typeface="Courier New"/>
              </a:rPr>
              <a:t>        (</a:t>
            </a:r>
            <a:r>
              <a:rPr lang="en-US" sz="800" dirty="0" err="1" smtClean="0">
                <a:solidFill>
                  <a:prstClr val="black"/>
                </a:solidFill>
                <a:latin typeface="Courier New"/>
                <a:cs typeface="Courier New"/>
              </a:rPr>
              <a:t>pid:long</a:t>
            </a:r>
            <a:r>
              <a:rPr lang="en-US" sz="800" dirty="0" smtClean="0">
                <a:solidFill>
                  <a:prstClr val="black"/>
                </a:solidFill>
                <a:latin typeface="Courier New"/>
                <a:cs typeface="Courier New"/>
              </a:rPr>
              <a:t>, </a:t>
            </a:r>
            <a:r>
              <a:rPr lang="en-US" sz="800" dirty="0" err="1" smtClean="0">
                <a:solidFill>
                  <a:prstClr val="black"/>
                </a:solidFill>
                <a:latin typeface="Courier New"/>
                <a:cs typeface="Courier New"/>
              </a:rPr>
              <a:t>mass:double</a:t>
            </a:r>
            <a:r>
              <a:rPr lang="en-US" sz="800" dirty="0" smtClean="0">
                <a:solidFill>
                  <a:prstClr val="black"/>
                </a:solidFill>
                <a:latin typeface="Courier New"/>
                <a:cs typeface="Courier New"/>
              </a:rPr>
              <a:t>, </a:t>
            </a:r>
            <a:r>
              <a:rPr lang="en-US" sz="800" dirty="0" err="1" smtClean="0">
                <a:solidFill>
                  <a:prstClr val="black"/>
                </a:solidFill>
                <a:latin typeface="Courier New"/>
                <a:cs typeface="Courier New"/>
              </a:rPr>
              <a:t>px:double</a:t>
            </a:r>
            <a:r>
              <a:rPr lang="en-US" sz="800" dirty="0" smtClean="0">
                <a:solidFill>
                  <a:prstClr val="black"/>
                </a:solidFill>
                <a:latin typeface="Courier New"/>
                <a:cs typeface="Courier New"/>
              </a:rPr>
              <a:t>, </a:t>
            </a:r>
            <a:r>
              <a:rPr lang="en-US" sz="800" dirty="0" err="1" smtClean="0">
                <a:solidFill>
                  <a:prstClr val="black"/>
                </a:solidFill>
                <a:latin typeface="Courier New"/>
                <a:cs typeface="Courier New"/>
              </a:rPr>
              <a:t>py:double</a:t>
            </a:r>
            <a:r>
              <a:rPr lang="en-US" sz="800" dirty="0" smtClean="0">
                <a:solidFill>
                  <a:prstClr val="black"/>
                </a:solidFill>
                <a:latin typeface="Courier New"/>
                <a:cs typeface="Courier New"/>
              </a:rPr>
              <a:t>, </a:t>
            </a:r>
          </a:p>
          <a:p>
            <a:pPr defTabSz="457200"/>
            <a:r>
              <a:rPr lang="en-US" sz="800" dirty="0" smtClean="0">
                <a:solidFill>
                  <a:prstClr val="black"/>
                </a:solidFill>
                <a:latin typeface="Courier New"/>
                <a:cs typeface="Courier New"/>
              </a:rPr>
              <a:t>         </a:t>
            </a:r>
            <a:r>
              <a:rPr lang="en-US" sz="800" dirty="0" err="1" smtClean="0">
                <a:solidFill>
                  <a:prstClr val="black"/>
                </a:solidFill>
                <a:latin typeface="Courier New"/>
                <a:cs typeface="Courier New"/>
              </a:rPr>
              <a:t>pz:double,temp:double</a:t>
            </a:r>
            <a:r>
              <a:rPr lang="en-US" sz="800" dirty="0" smtClean="0">
                <a:solidFill>
                  <a:prstClr val="black"/>
                </a:solidFill>
                <a:latin typeface="Courier New"/>
                <a:cs typeface="Courier New"/>
              </a:rPr>
              <a:t>, ...); </a:t>
            </a:r>
          </a:p>
          <a:p>
            <a:pPr defTabSz="457200"/>
            <a:endParaRPr lang="en-US" sz="800" dirty="0" smtClean="0">
              <a:solidFill>
                <a:prstClr val="black"/>
              </a:solidFill>
              <a:latin typeface="Courier New"/>
              <a:cs typeface="Courier New"/>
            </a:endParaRPr>
          </a:p>
          <a:p>
            <a:pPr defTabSz="457200"/>
            <a:r>
              <a:rPr lang="en-US" sz="800" dirty="0" smtClean="0">
                <a:solidFill>
                  <a:prstClr val="black"/>
                </a:solidFill>
                <a:latin typeface="Courier New"/>
                <a:cs typeface="Courier New"/>
              </a:rPr>
              <a:t>gas   = </a:t>
            </a:r>
            <a:r>
              <a:rPr lang="en-US" sz="800" b="1" dirty="0" smtClean="0">
                <a:solidFill>
                  <a:prstClr val="black"/>
                </a:solidFill>
                <a:latin typeface="Courier New"/>
                <a:cs typeface="Courier New"/>
              </a:rPr>
              <a:t>FILTER </a:t>
            </a:r>
            <a:r>
              <a:rPr lang="en-US" sz="800" dirty="0" smtClean="0">
                <a:solidFill>
                  <a:prstClr val="black"/>
                </a:solidFill>
                <a:latin typeface="Courier New"/>
                <a:cs typeface="Courier New"/>
              </a:rPr>
              <a:t>gas43 </a:t>
            </a:r>
            <a:r>
              <a:rPr lang="en-US" sz="800" b="1" dirty="0" smtClean="0">
                <a:solidFill>
                  <a:prstClr val="black"/>
                </a:solidFill>
                <a:latin typeface="Courier New"/>
                <a:cs typeface="Courier New"/>
              </a:rPr>
              <a:t>BY</a:t>
            </a:r>
            <a:r>
              <a:rPr lang="en-US" sz="800" dirty="0" smtClean="0">
                <a:solidFill>
                  <a:prstClr val="black"/>
                </a:solidFill>
                <a:latin typeface="Courier New"/>
                <a:cs typeface="Courier New"/>
              </a:rPr>
              <a:t> </a:t>
            </a:r>
            <a:r>
              <a:rPr lang="en-US" sz="800" dirty="0" err="1" smtClean="0">
                <a:solidFill>
                  <a:prstClr val="black"/>
                </a:solidFill>
                <a:latin typeface="Courier New"/>
                <a:cs typeface="Courier New"/>
              </a:rPr>
              <a:t>pid</a:t>
            </a:r>
            <a:r>
              <a:rPr lang="en-US" sz="800" dirty="0" smtClean="0">
                <a:solidFill>
                  <a:prstClr val="black"/>
                </a:solidFill>
                <a:latin typeface="Courier New"/>
                <a:cs typeface="Courier New"/>
              </a:rPr>
              <a:t> </a:t>
            </a:r>
            <a:r>
              <a:rPr lang="en-US" sz="800" b="1" dirty="0" smtClean="0">
                <a:solidFill>
                  <a:prstClr val="black"/>
                </a:solidFill>
                <a:latin typeface="Courier New"/>
                <a:cs typeface="Courier New"/>
              </a:rPr>
              <a:t>is not null AND </a:t>
            </a:r>
            <a:r>
              <a:rPr lang="en-US" sz="800" dirty="0" smtClean="0">
                <a:solidFill>
                  <a:prstClr val="black"/>
                </a:solidFill>
                <a:latin typeface="Courier New"/>
                <a:cs typeface="Courier New"/>
              </a:rPr>
              <a:t>mass </a:t>
            </a:r>
            <a:r>
              <a:rPr lang="en-US" sz="800" b="1" dirty="0" smtClean="0">
                <a:solidFill>
                  <a:prstClr val="black"/>
                </a:solidFill>
                <a:latin typeface="Courier New"/>
                <a:cs typeface="Courier New"/>
              </a:rPr>
              <a:t>is not null </a:t>
            </a:r>
          </a:p>
          <a:p>
            <a:pPr defTabSz="457200"/>
            <a:r>
              <a:rPr lang="en-US" sz="800" dirty="0" smtClean="0">
                <a:solidFill>
                  <a:prstClr val="black"/>
                </a:solidFill>
                <a:latin typeface="Courier New"/>
                <a:cs typeface="Courier New"/>
              </a:rPr>
              <a:t>        </a:t>
            </a:r>
            <a:r>
              <a:rPr lang="en-US" sz="800" b="1" dirty="0" smtClean="0">
                <a:solidFill>
                  <a:prstClr val="black"/>
                </a:solidFill>
                <a:latin typeface="Courier New"/>
                <a:cs typeface="Courier New"/>
              </a:rPr>
              <a:t>AND </a:t>
            </a:r>
            <a:r>
              <a:rPr lang="en-US" sz="800" dirty="0" err="1" smtClean="0">
                <a:solidFill>
                  <a:prstClr val="black"/>
                </a:solidFill>
                <a:latin typeface="Courier New"/>
                <a:cs typeface="Courier New"/>
              </a:rPr>
              <a:t>px</a:t>
            </a:r>
            <a:r>
              <a:rPr lang="en-US" sz="800" dirty="0" smtClean="0">
                <a:solidFill>
                  <a:prstClr val="black"/>
                </a:solidFill>
                <a:latin typeface="Courier New"/>
                <a:cs typeface="Courier New"/>
              </a:rPr>
              <a:t> </a:t>
            </a:r>
            <a:r>
              <a:rPr lang="en-US" sz="800" b="1" dirty="0" smtClean="0">
                <a:solidFill>
                  <a:prstClr val="black"/>
                </a:solidFill>
                <a:latin typeface="Courier New"/>
                <a:cs typeface="Courier New"/>
              </a:rPr>
              <a:t>is not null AND </a:t>
            </a:r>
            <a:r>
              <a:rPr lang="en-US" sz="800" dirty="0" err="1" smtClean="0">
                <a:solidFill>
                  <a:prstClr val="black"/>
                </a:solidFill>
                <a:latin typeface="Courier New"/>
                <a:cs typeface="Courier New"/>
              </a:rPr>
              <a:t>py</a:t>
            </a:r>
            <a:r>
              <a:rPr lang="en-US" sz="800" dirty="0" smtClean="0">
                <a:solidFill>
                  <a:prstClr val="black"/>
                </a:solidFill>
                <a:latin typeface="Courier New"/>
                <a:cs typeface="Courier New"/>
              </a:rPr>
              <a:t> </a:t>
            </a:r>
            <a:r>
              <a:rPr lang="en-US" sz="800" b="1" dirty="0" smtClean="0">
                <a:solidFill>
                  <a:prstClr val="black"/>
                </a:solidFill>
                <a:latin typeface="Courier New"/>
                <a:cs typeface="Courier New"/>
              </a:rPr>
              <a:t>is not null </a:t>
            </a:r>
          </a:p>
          <a:p>
            <a:pPr defTabSz="457200"/>
            <a:r>
              <a:rPr lang="en-US" sz="800" dirty="0" smtClean="0">
                <a:solidFill>
                  <a:prstClr val="black"/>
                </a:solidFill>
                <a:latin typeface="Courier New"/>
                <a:cs typeface="Courier New"/>
              </a:rPr>
              <a:t>        </a:t>
            </a:r>
            <a:r>
              <a:rPr lang="en-US" sz="800" b="1" dirty="0" smtClean="0">
                <a:solidFill>
                  <a:prstClr val="black"/>
                </a:solidFill>
                <a:latin typeface="Courier New"/>
                <a:cs typeface="Courier New"/>
              </a:rPr>
              <a:t>AND </a:t>
            </a:r>
            <a:r>
              <a:rPr lang="en-US" sz="800" dirty="0" err="1" smtClean="0">
                <a:solidFill>
                  <a:prstClr val="black"/>
                </a:solidFill>
                <a:latin typeface="Courier New"/>
                <a:cs typeface="Courier New"/>
              </a:rPr>
              <a:t>pz</a:t>
            </a:r>
            <a:r>
              <a:rPr lang="en-US" sz="800" dirty="0" smtClean="0">
                <a:solidFill>
                  <a:prstClr val="black"/>
                </a:solidFill>
                <a:latin typeface="Courier New"/>
                <a:cs typeface="Courier New"/>
              </a:rPr>
              <a:t> </a:t>
            </a:r>
            <a:r>
              <a:rPr lang="en-US" sz="800" b="1" dirty="0" smtClean="0">
                <a:solidFill>
                  <a:prstClr val="black"/>
                </a:solidFill>
                <a:latin typeface="Courier New"/>
                <a:cs typeface="Courier New"/>
              </a:rPr>
              <a:t>is not null AND </a:t>
            </a:r>
            <a:r>
              <a:rPr lang="en-US" sz="800" dirty="0" smtClean="0">
                <a:solidFill>
                  <a:prstClr val="black"/>
                </a:solidFill>
                <a:latin typeface="Courier New"/>
                <a:cs typeface="Courier New"/>
              </a:rPr>
              <a:t>temp </a:t>
            </a:r>
            <a:r>
              <a:rPr lang="en-US" sz="800" b="1" dirty="0" smtClean="0">
                <a:solidFill>
                  <a:prstClr val="black"/>
                </a:solidFill>
                <a:latin typeface="Courier New"/>
                <a:cs typeface="Courier New"/>
              </a:rPr>
              <a:t>is not null</a:t>
            </a:r>
            <a:r>
              <a:rPr lang="en-US" sz="800" dirty="0" smtClean="0">
                <a:solidFill>
                  <a:prstClr val="black"/>
                </a:solidFill>
                <a:latin typeface="Courier New"/>
                <a:cs typeface="Courier New"/>
              </a:rPr>
              <a:t>...; </a:t>
            </a:r>
          </a:p>
          <a:p>
            <a:pPr defTabSz="457200"/>
            <a:r>
              <a:rPr lang="en-US" sz="800" dirty="0" err="1" smtClean="0">
                <a:solidFill>
                  <a:prstClr val="black"/>
                </a:solidFill>
                <a:latin typeface="Courier New"/>
                <a:cs typeface="Courier New"/>
              </a:rPr>
              <a:t>regionA</a:t>
            </a:r>
            <a:r>
              <a:rPr lang="en-US" sz="800" dirty="0" smtClean="0">
                <a:solidFill>
                  <a:prstClr val="black"/>
                </a:solidFill>
                <a:latin typeface="Courier New"/>
                <a:cs typeface="Courier New"/>
              </a:rPr>
              <a:t> = </a:t>
            </a:r>
            <a:r>
              <a:rPr lang="en-US" sz="800" b="1" dirty="0" smtClean="0">
                <a:solidFill>
                  <a:prstClr val="black"/>
                </a:solidFill>
                <a:latin typeface="Courier New"/>
                <a:cs typeface="Courier New"/>
              </a:rPr>
              <a:t>FILTER </a:t>
            </a:r>
            <a:r>
              <a:rPr lang="en-US" sz="800" dirty="0" smtClean="0">
                <a:solidFill>
                  <a:prstClr val="black"/>
                </a:solidFill>
                <a:latin typeface="Courier New"/>
                <a:cs typeface="Courier New"/>
              </a:rPr>
              <a:t>gas </a:t>
            </a:r>
            <a:r>
              <a:rPr lang="en-US" sz="800" b="1" dirty="0" smtClean="0">
                <a:solidFill>
                  <a:prstClr val="black"/>
                </a:solidFill>
                <a:latin typeface="Courier New"/>
                <a:cs typeface="Courier New"/>
              </a:rPr>
              <a:t>BY</a:t>
            </a:r>
            <a:r>
              <a:rPr lang="en-US" sz="800" dirty="0" smtClean="0">
                <a:solidFill>
                  <a:prstClr val="black"/>
                </a:solidFill>
                <a:latin typeface="Courier New"/>
                <a:cs typeface="Courier New"/>
              </a:rPr>
              <a:t> temp &gt; </a:t>
            </a:r>
            <a:r>
              <a:rPr lang="en-US" sz="800" b="1" dirty="0" err="1" smtClean="0">
                <a:solidFill>
                  <a:srgbClr val="FF0000"/>
                </a:solidFill>
                <a:latin typeface="Courier New"/>
                <a:cs typeface="Courier New"/>
              </a:rPr>
              <a:t>udfs.VirialTemp</a:t>
            </a:r>
            <a:r>
              <a:rPr lang="en-US" sz="800" dirty="0" err="1" smtClean="0">
                <a:solidFill>
                  <a:srgbClr val="FF0000"/>
                </a:solidFill>
                <a:latin typeface="Courier New"/>
                <a:cs typeface="Courier New"/>
              </a:rPr>
              <a:t>(Rvir,Mvir,pid</a:t>
            </a:r>
            <a:r>
              <a:rPr lang="en-US" sz="800" dirty="0" smtClean="0">
                <a:solidFill>
                  <a:srgbClr val="FF0000"/>
                </a:solidFill>
                <a:latin typeface="Courier New"/>
                <a:cs typeface="Courier New"/>
              </a:rPr>
              <a:t>) </a:t>
            </a:r>
          </a:p>
          <a:p>
            <a:pPr defTabSz="457200"/>
            <a:r>
              <a:rPr lang="en-US" sz="800" dirty="0" smtClean="0">
                <a:solidFill>
                  <a:prstClr val="black"/>
                </a:solidFill>
                <a:latin typeface="Courier New"/>
                <a:cs typeface="Courier New"/>
              </a:rPr>
              <a:t>          </a:t>
            </a:r>
            <a:r>
              <a:rPr lang="en-US" sz="800" b="1" dirty="0" smtClean="0">
                <a:solidFill>
                  <a:prstClr val="black"/>
                </a:solidFill>
                <a:latin typeface="Courier New"/>
                <a:cs typeface="Courier New"/>
              </a:rPr>
              <a:t>AND </a:t>
            </a:r>
            <a:r>
              <a:rPr lang="en-US" sz="800" dirty="0" err="1" smtClean="0">
                <a:solidFill>
                  <a:prstClr val="black"/>
                </a:solidFill>
                <a:latin typeface="Courier New"/>
                <a:cs typeface="Courier New"/>
              </a:rPr>
              <a:t>px</a:t>
            </a:r>
            <a:r>
              <a:rPr lang="en-US" sz="800" dirty="0" smtClean="0">
                <a:solidFill>
                  <a:prstClr val="black"/>
                </a:solidFill>
                <a:latin typeface="Courier New"/>
                <a:cs typeface="Courier New"/>
              </a:rPr>
              <a:t> &gt;= -0.5 </a:t>
            </a:r>
            <a:r>
              <a:rPr lang="en-US" sz="800" b="1" dirty="0" smtClean="0">
                <a:solidFill>
                  <a:prstClr val="black"/>
                </a:solidFill>
                <a:latin typeface="Courier New"/>
                <a:cs typeface="Courier New"/>
              </a:rPr>
              <a:t>AND </a:t>
            </a:r>
            <a:r>
              <a:rPr lang="en-US" sz="800" dirty="0" err="1" smtClean="0">
                <a:solidFill>
                  <a:prstClr val="black"/>
                </a:solidFill>
                <a:latin typeface="Courier New"/>
                <a:cs typeface="Courier New"/>
              </a:rPr>
              <a:t>px</a:t>
            </a:r>
            <a:r>
              <a:rPr lang="en-US" sz="800" dirty="0" smtClean="0">
                <a:solidFill>
                  <a:prstClr val="black"/>
                </a:solidFill>
                <a:latin typeface="Courier New"/>
                <a:cs typeface="Courier New"/>
              </a:rPr>
              <a:t> &lt; -0.25 </a:t>
            </a:r>
          </a:p>
          <a:p>
            <a:pPr defTabSz="457200"/>
            <a:r>
              <a:rPr lang="en-US" sz="800" b="1" dirty="0" smtClean="0">
                <a:solidFill>
                  <a:prstClr val="black"/>
                </a:solidFill>
                <a:latin typeface="Courier New"/>
                <a:cs typeface="Courier New"/>
              </a:rPr>
              <a:t>          AND </a:t>
            </a:r>
            <a:r>
              <a:rPr lang="en-US" sz="800" dirty="0" err="1" smtClean="0">
                <a:solidFill>
                  <a:prstClr val="black"/>
                </a:solidFill>
                <a:latin typeface="Courier New"/>
                <a:cs typeface="Courier New"/>
              </a:rPr>
              <a:t>py</a:t>
            </a:r>
            <a:r>
              <a:rPr lang="en-US" sz="800" dirty="0" smtClean="0">
                <a:solidFill>
                  <a:prstClr val="black"/>
                </a:solidFill>
                <a:latin typeface="Courier New"/>
                <a:cs typeface="Courier New"/>
              </a:rPr>
              <a:t> &gt;= 0 </a:t>
            </a:r>
            <a:r>
              <a:rPr lang="en-US" sz="800" b="1" dirty="0" smtClean="0">
                <a:solidFill>
                  <a:prstClr val="black"/>
                </a:solidFill>
                <a:latin typeface="Courier New"/>
                <a:cs typeface="Courier New"/>
              </a:rPr>
              <a:t>AND </a:t>
            </a:r>
            <a:r>
              <a:rPr lang="en-US" sz="800" dirty="0" err="1" smtClean="0">
                <a:solidFill>
                  <a:prstClr val="black"/>
                </a:solidFill>
                <a:latin typeface="Courier New"/>
                <a:cs typeface="Courier New"/>
              </a:rPr>
              <a:t>py</a:t>
            </a:r>
            <a:r>
              <a:rPr lang="en-US" sz="800" dirty="0" smtClean="0">
                <a:solidFill>
                  <a:prstClr val="black"/>
                </a:solidFill>
                <a:latin typeface="Courier New"/>
                <a:cs typeface="Courier New"/>
              </a:rPr>
              <a:t> &lt; 0.5 </a:t>
            </a:r>
          </a:p>
          <a:p>
            <a:pPr defTabSz="457200"/>
            <a:r>
              <a:rPr lang="en-US" sz="800" dirty="0" smtClean="0">
                <a:solidFill>
                  <a:prstClr val="black"/>
                </a:solidFill>
                <a:latin typeface="Courier New"/>
                <a:cs typeface="Courier New"/>
              </a:rPr>
              <a:t>          </a:t>
            </a:r>
            <a:r>
              <a:rPr lang="en-US" sz="800" b="1" dirty="0" smtClean="0">
                <a:solidFill>
                  <a:prstClr val="black"/>
                </a:solidFill>
                <a:latin typeface="Courier New"/>
                <a:cs typeface="Courier New"/>
              </a:rPr>
              <a:t>AND </a:t>
            </a:r>
            <a:r>
              <a:rPr lang="en-US" sz="800" dirty="0" err="1" smtClean="0">
                <a:solidFill>
                  <a:prstClr val="black"/>
                </a:solidFill>
                <a:latin typeface="Courier New"/>
                <a:cs typeface="Courier New"/>
              </a:rPr>
              <a:t>pz</a:t>
            </a:r>
            <a:r>
              <a:rPr lang="en-US" sz="800" dirty="0" smtClean="0">
                <a:solidFill>
                  <a:prstClr val="black"/>
                </a:solidFill>
                <a:latin typeface="Courier New"/>
                <a:cs typeface="Courier New"/>
              </a:rPr>
              <a:t> &gt;= -0.5 </a:t>
            </a:r>
            <a:r>
              <a:rPr lang="en-US" sz="800" b="1" dirty="0" smtClean="0">
                <a:solidFill>
                  <a:prstClr val="black"/>
                </a:solidFill>
                <a:latin typeface="Courier New"/>
                <a:cs typeface="Courier New"/>
              </a:rPr>
              <a:t>AND </a:t>
            </a:r>
            <a:r>
              <a:rPr lang="en-US" sz="800" dirty="0" err="1" smtClean="0">
                <a:solidFill>
                  <a:prstClr val="black"/>
                </a:solidFill>
                <a:latin typeface="Courier New"/>
                <a:cs typeface="Courier New"/>
              </a:rPr>
              <a:t>pz</a:t>
            </a:r>
            <a:r>
              <a:rPr lang="en-US" sz="800" dirty="0" smtClean="0">
                <a:solidFill>
                  <a:prstClr val="black"/>
                </a:solidFill>
                <a:latin typeface="Courier New"/>
                <a:cs typeface="Courier New"/>
              </a:rPr>
              <a:t> &lt; 0; </a:t>
            </a:r>
          </a:p>
          <a:p>
            <a:pPr defTabSz="457200"/>
            <a:endParaRPr lang="en-US" sz="800" dirty="0" smtClean="0">
              <a:solidFill>
                <a:prstClr val="black"/>
              </a:solidFill>
              <a:latin typeface="Courier New"/>
              <a:cs typeface="Courier New"/>
            </a:endParaRPr>
          </a:p>
          <a:p>
            <a:pPr defTabSz="457200"/>
            <a:r>
              <a:rPr lang="en-US" sz="800" b="1" dirty="0" smtClean="0">
                <a:solidFill>
                  <a:prstClr val="black"/>
                </a:solidFill>
                <a:latin typeface="Courier New"/>
                <a:cs typeface="Courier New"/>
              </a:rPr>
              <a:t>STORE </a:t>
            </a:r>
            <a:r>
              <a:rPr lang="en-US" sz="800" dirty="0" err="1" smtClean="0">
                <a:solidFill>
                  <a:prstClr val="black"/>
                </a:solidFill>
                <a:latin typeface="Courier New"/>
                <a:cs typeface="Courier New"/>
              </a:rPr>
              <a:t>regionA</a:t>
            </a:r>
            <a:r>
              <a:rPr lang="en-US" sz="800" dirty="0" smtClean="0">
                <a:solidFill>
                  <a:prstClr val="black"/>
                </a:solidFill>
                <a:latin typeface="Courier New"/>
                <a:cs typeface="Courier New"/>
              </a:rPr>
              <a:t> </a:t>
            </a:r>
            <a:r>
              <a:rPr lang="en-US" sz="800" b="1" dirty="0" smtClean="0">
                <a:solidFill>
                  <a:prstClr val="black"/>
                </a:solidFill>
                <a:latin typeface="Courier New"/>
                <a:cs typeface="Courier New"/>
              </a:rPr>
              <a:t>INTO </a:t>
            </a:r>
            <a:r>
              <a:rPr lang="en-US" sz="800" dirty="0" smtClean="0">
                <a:solidFill>
                  <a:prstClr val="black"/>
                </a:solidFill>
                <a:latin typeface="Courier New"/>
                <a:cs typeface="Courier New"/>
              </a:rPr>
              <a:t>’result’ </a:t>
            </a:r>
            <a:r>
              <a:rPr lang="en-US" sz="800" b="1" dirty="0" smtClean="0">
                <a:solidFill>
                  <a:prstClr val="black"/>
                </a:solidFill>
                <a:latin typeface="Courier New"/>
                <a:cs typeface="Courier New"/>
              </a:rPr>
              <a:t>USING </a:t>
            </a:r>
            <a:r>
              <a:rPr lang="en-US" sz="800" dirty="0" err="1" smtClean="0">
                <a:solidFill>
                  <a:prstClr val="black"/>
                </a:solidFill>
                <a:latin typeface="Courier New"/>
                <a:cs typeface="Courier New"/>
              </a:rPr>
              <a:t>BinStorage</a:t>
            </a:r>
            <a:r>
              <a:rPr lang="en-US" sz="800" dirty="0" smtClean="0">
                <a:solidFill>
                  <a:prstClr val="black"/>
                </a:solidFill>
                <a:latin typeface="Courier New"/>
                <a:cs typeface="Courier New"/>
              </a:rPr>
              <a:t>()</a:t>
            </a:r>
            <a:endParaRPr lang="en-US" sz="800" dirty="0">
              <a:solidFill>
                <a:prstClr val="black"/>
              </a:solidFill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68776776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“Crash-and-rerun” is unnatural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89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Parallelism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457325"/>
            <a:ext cx="6275354" cy="471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702859" y="2877670"/>
            <a:ext cx="3411070" cy="117437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02859" y="4096868"/>
            <a:ext cx="3411070" cy="4661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63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Parallelism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457325"/>
            <a:ext cx="6275354" cy="471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173505" y="3068632"/>
            <a:ext cx="2940423" cy="9834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02859" y="4096868"/>
            <a:ext cx="3411070" cy="4661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15671" y="3068632"/>
            <a:ext cx="587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fork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15671" y="4014409"/>
            <a:ext cx="587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fork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15671" y="4248382"/>
            <a:ext cx="587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fork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20153" y="3781326"/>
            <a:ext cx="587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join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20153" y="4419600"/>
            <a:ext cx="587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join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56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“Crash-and-rerun” is unnatural</a:t>
            </a:r>
          </a:p>
          <a:p>
            <a:r>
              <a:rPr lang="en-US" dirty="0" smtClean="0"/>
              <a:t>Fork and Join adds complexity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79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Existing knowledge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457325"/>
            <a:ext cx="6275354" cy="471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842247" y="5065057"/>
            <a:ext cx="4845424" cy="9950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26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Existing knowledge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457325"/>
            <a:ext cx="6275354" cy="471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842247" y="5065057"/>
            <a:ext cx="4845424" cy="9950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93894" y="2124635"/>
            <a:ext cx="4486835" cy="25997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50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“Crash-and-rerun” is unnatural</a:t>
            </a:r>
          </a:p>
          <a:p>
            <a:r>
              <a:rPr lang="en-US" dirty="0" smtClean="0"/>
              <a:t>Fork and Join adds complexity</a:t>
            </a:r>
          </a:p>
          <a:p>
            <a:r>
              <a:rPr lang="en-US" dirty="0" smtClean="0"/>
              <a:t>Existing knowledge adds more complexity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9614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to answer in our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Are these issues general?</a:t>
            </a:r>
          </a:p>
        </p:txBody>
      </p:sp>
    </p:spTree>
    <p:extLst>
      <p:ext uri="{BB962C8B-B14F-4D97-AF65-F5344CB8AC3E}">
        <p14:creationId xmlns:p14="http://schemas.microsoft.com/office/powerpoint/2010/main" val="258177732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to answer in our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can we hide these complexity?</a:t>
            </a:r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0996476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33400" y="2590800"/>
            <a:ext cx="8229600" cy="1143000"/>
          </a:xfrm>
        </p:spPr>
        <p:txBody>
          <a:bodyPr/>
          <a:lstStyle/>
          <a:p>
            <a:r>
              <a:rPr lang="en-US" dirty="0" smtClean="0"/>
              <a:t>Question?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183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Lazy Evaluation for </a:t>
            </a:r>
            <a:r>
              <a:rPr lang="en-US" sz="3600" dirty="0" err="1" smtClean="0"/>
              <a:t>MapReduce</a:t>
            </a:r>
            <a:r>
              <a:rPr lang="en-US" sz="3600" dirty="0" smtClean="0"/>
              <a:t> Workflows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None/>
            </a:pPr>
            <a:endParaRPr lang="en-US" sz="2000" dirty="0" smtClean="0"/>
          </a:p>
          <a:p>
            <a:pPr lvl="1">
              <a:buNone/>
            </a:pPr>
            <a:endParaRPr lang="en-US" sz="20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 marL="514350" indent="-457200">
              <a:buNone/>
            </a:pPr>
            <a:endParaRPr lang="en-US" sz="2600" dirty="0" smtClean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570350" y="2913025"/>
          <a:ext cx="1776232" cy="24007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8116"/>
                <a:gridCol w="888116"/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Gas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Temp</a:t>
                      </a:r>
                    </a:p>
                  </a:txBody>
                  <a:tcPr/>
                </a:tc>
              </a:tr>
              <a:tr h="406997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</a:t>
                      </a:r>
                      <a:endParaRPr lang="en-US" dirty="0"/>
                    </a:p>
                  </a:txBody>
                  <a:tcPr/>
                </a:tc>
              </a:tr>
              <a:tr h="406997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150</a:t>
                      </a:r>
                      <a:endParaRPr lang="en-US" dirty="0"/>
                    </a:p>
                  </a:txBody>
                  <a:tcPr/>
                </a:tc>
              </a:tr>
              <a:tr h="406997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1000</a:t>
                      </a:r>
                      <a:endParaRPr lang="en-US" dirty="0"/>
                    </a:p>
                  </a:txBody>
                  <a:tcPr/>
                </a:tc>
              </a:tr>
              <a:tr h="406997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999</a:t>
                      </a:r>
                      <a:endParaRPr lang="en-US" dirty="0"/>
                    </a:p>
                  </a:txBody>
                  <a:tcPr/>
                </a:tc>
              </a:tr>
              <a:tr h="406997"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Plus 11"/>
          <p:cNvSpPr/>
          <p:nvPr/>
        </p:nvSpPr>
        <p:spPr>
          <a:xfrm>
            <a:off x="3565482" y="3343192"/>
            <a:ext cx="822960" cy="822960"/>
          </a:xfrm>
          <a:prstGeom prst="mathPlus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TextBox 12"/>
          <p:cNvSpPr txBox="1"/>
          <p:nvPr/>
        </p:nvSpPr>
        <p:spPr>
          <a:xfrm>
            <a:off x="4388442" y="3343192"/>
            <a:ext cx="42983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dirty="0" smtClean="0">
                <a:solidFill>
                  <a:prstClr val="black"/>
                </a:solidFill>
              </a:rPr>
              <a:t>All other fields with pointers to </a:t>
            </a:r>
            <a:r>
              <a:rPr lang="en-US" dirty="0" err="1" smtClean="0">
                <a:solidFill>
                  <a:prstClr val="black"/>
                </a:solidFill>
              </a:rPr>
              <a:t>PigLatin</a:t>
            </a:r>
            <a:r>
              <a:rPr lang="en-US" dirty="0" smtClean="0">
                <a:solidFill>
                  <a:prstClr val="black"/>
                </a:solidFill>
              </a:rPr>
              <a:t> scripts to generate them on the fly (i.e. the “closures” part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03168" y="1600200"/>
            <a:ext cx="6368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000" b="1" dirty="0" smtClean="0">
                <a:solidFill>
                  <a:prstClr val="black"/>
                </a:solidFill>
              </a:rPr>
              <a:t>We generate the following materialized view + metadata:</a:t>
            </a:r>
            <a:endParaRPr lang="en-US" sz="2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8163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2 work to 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 fontScale="92500"/>
          </a:bodyPr>
          <a:lstStyle/>
          <a:p>
            <a:r>
              <a:rPr lang="en-US" sz="2800" dirty="0" smtClean="0"/>
              <a:t>Previous project generated simple metadata for on demand fields</a:t>
            </a:r>
          </a:p>
          <a:p>
            <a:pPr lvl="1"/>
            <a:r>
              <a:rPr lang="en-US" sz="2000" dirty="0" smtClean="0"/>
              <a:t>Naïve approach: each field pointed to full workload script (i.e. computed all fields)</a:t>
            </a:r>
          </a:p>
          <a:p>
            <a:pPr lvl="1"/>
            <a:r>
              <a:rPr lang="en-US" sz="2000" dirty="0" smtClean="0"/>
              <a:t>Need to have fields point to appropriate subset to compute only the data for the field not all fields</a:t>
            </a:r>
          </a:p>
          <a:p>
            <a:endParaRPr lang="en-US" sz="2800" dirty="0" smtClean="0"/>
          </a:p>
          <a:p>
            <a:r>
              <a:rPr lang="en-US" sz="2800" dirty="0" smtClean="0"/>
              <a:t>Need to generate subset scripts to compute individual fields</a:t>
            </a:r>
          </a:p>
          <a:p>
            <a:pPr lvl="1"/>
            <a:r>
              <a:rPr lang="en-US" sz="2400" dirty="0" smtClean="0"/>
              <a:t>Involves looking at level of execution plan tree and pruning off </a:t>
            </a:r>
            <a:r>
              <a:rPr lang="en-US" sz="2400" dirty="0" err="1" smtClean="0"/>
              <a:t>subtrees</a:t>
            </a:r>
            <a:endParaRPr lang="en-US" sz="2400" dirty="0" smtClean="0"/>
          </a:p>
          <a:p>
            <a:pPr lvl="1"/>
            <a:r>
              <a:rPr lang="en-US" sz="2400" dirty="0" smtClean="0"/>
              <a:t>Will need to hack Pig query compiler, which is a nontrivial task </a:t>
            </a:r>
            <a:r>
              <a:rPr lang="en-US" sz="2400" smtClean="0">
                <a:sym typeface="Wingdings"/>
              </a:rPr>
              <a:t>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3645225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Testing (and Scripting) GUIs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Daniel Leventhal – </a:t>
            </a:r>
            <a:r>
              <a:rPr lang="en-US" dirty="0" err="1" smtClean="0"/>
              <a:t>cse</a:t>
            </a:r>
            <a:r>
              <a:rPr lang="en-US" dirty="0" smtClean="0"/>
              <a:t> 503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8245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ＭＳ 明朝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Capital">
  <a:themeElements>
    <a:clrScheme name="Expo">
      <a:dk1>
        <a:sysClr val="windowText" lastClr="000000"/>
      </a:dk1>
      <a:lt1>
        <a:sysClr val="window" lastClr="FFFFFF"/>
      </a:lt1>
      <a:dk2>
        <a:srgbClr val="263B86"/>
      </a:dk2>
      <a:lt2>
        <a:srgbClr val="76B6F2"/>
      </a:lt2>
      <a:accent1>
        <a:srgbClr val="FBC01E"/>
      </a:accent1>
      <a:accent2>
        <a:srgbClr val="EFE1A2"/>
      </a:accent2>
      <a:accent3>
        <a:srgbClr val="FA8716"/>
      </a:accent3>
      <a:accent4>
        <a:srgbClr val="BE0204"/>
      </a:accent4>
      <a:accent5>
        <a:srgbClr val="640F10"/>
      </a:accent5>
      <a:accent6>
        <a:srgbClr val="7E13E3"/>
      </a:accent6>
      <a:hlink>
        <a:srgbClr val="D2D200"/>
      </a:hlink>
      <a:folHlink>
        <a:srgbClr val="D0B9F8"/>
      </a:folHlink>
    </a:clrScheme>
    <a:fontScheme name="Capital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0</TotalTime>
  <Words>1541</Words>
  <Application>Microsoft Office PowerPoint</Application>
  <PresentationFormat>On-screen Show (4:3)</PresentationFormat>
  <Paragraphs>291</Paragraphs>
  <Slides>69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69</vt:i4>
      </vt:variant>
    </vt:vector>
  </HeadingPairs>
  <TitlesOfParts>
    <vt:vector size="76" baseType="lpstr">
      <vt:lpstr>Median</vt:lpstr>
      <vt:lpstr>Office Theme</vt:lpstr>
      <vt:lpstr>Origin</vt:lpstr>
      <vt:lpstr>Capital</vt:lpstr>
      <vt:lpstr>1_Office Theme</vt:lpstr>
      <vt:lpstr>Default Design</vt:lpstr>
      <vt:lpstr>2_Office Theme</vt:lpstr>
      <vt:lpstr>CSE503: Software Engineering project proposals</vt:lpstr>
      <vt:lpstr>Lazy Evaluation for MapReduce Workflows</vt:lpstr>
      <vt:lpstr>Motivating Scenario</vt:lpstr>
      <vt:lpstr>LSST Workflow</vt:lpstr>
      <vt:lpstr>Lazy Evaluation for MapReduce Workflows</vt:lpstr>
      <vt:lpstr>Lazy Evaluation for MapReduce Workflows</vt:lpstr>
      <vt:lpstr>Lazy Evaluation for MapReduce Workflows</vt:lpstr>
      <vt:lpstr>Project 2 work to do</vt:lpstr>
      <vt:lpstr>Testing (and Scripting) GUIs</vt:lpstr>
      <vt:lpstr>We know how to test code</vt:lpstr>
      <vt:lpstr>How do we test GUIs?</vt:lpstr>
      <vt:lpstr>How do we test GUIs?</vt:lpstr>
      <vt:lpstr>GUI testing is miserable</vt:lpstr>
      <vt:lpstr>Scripting Tests</vt:lpstr>
      <vt:lpstr>Accessibility API</vt:lpstr>
      <vt:lpstr>Prefab to the Rescue!</vt:lpstr>
      <vt:lpstr>Prefab basics</vt:lpstr>
      <vt:lpstr>Testing/Scripting Framework with Prefab</vt:lpstr>
      <vt:lpstr>PowerPoint Presentation</vt:lpstr>
      <vt:lpstr>PowerPoint Presentation</vt:lpstr>
      <vt:lpstr>PowerPoint Presentation</vt:lpstr>
      <vt:lpstr>Design Patterns for Security &amp; Privacy</vt:lpstr>
      <vt:lpstr>Security Design Pattern Sampler</vt:lpstr>
      <vt:lpstr>Privacy Design Pattern Sampler</vt:lpstr>
      <vt:lpstr>Adding Security to Patterns</vt:lpstr>
      <vt:lpstr>Proposal: Patterns for Web Tracking</vt:lpstr>
      <vt:lpstr>Proposal: Patterns for Web Tracking</vt:lpstr>
      <vt:lpstr>Incidental Research Questions</vt:lpstr>
      <vt:lpstr>Answering Tomorrow’s Problems</vt:lpstr>
      <vt:lpstr>How will software answer these questions with these technologies?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GUI for Daikon</vt:lpstr>
      <vt:lpstr>What is Daikon</vt:lpstr>
      <vt:lpstr>PowerPoint Presentation</vt:lpstr>
      <vt:lpstr>PowerPoint Presentation</vt:lpstr>
      <vt:lpstr>Goals</vt:lpstr>
      <vt:lpstr>Not all interesting invariants are included</vt:lpstr>
      <vt:lpstr>If time permits</vt:lpstr>
      <vt:lpstr>Engineering Crowdsourcing Software</vt:lpstr>
      <vt:lpstr>The Turk</vt:lpstr>
      <vt:lpstr>VizWiz</vt:lpstr>
      <vt:lpstr>Soylent</vt:lpstr>
      <vt:lpstr>Platform</vt:lpstr>
      <vt:lpstr>Existing Toolkit</vt:lpstr>
      <vt:lpstr>Is it hard?</vt:lpstr>
      <vt:lpstr>Use the crowd just as function call?</vt:lpstr>
      <vt:lpstr>Quicksort in TurKit</vt:lpstr>
      <vt:lpstr>Quicksort in TurKit</vt:lpstr>
      <vt:lpstr>Quicksort in TurKit</vt:lpstr>
      <vt:lpstr>Quicksort in TurKit</vt:lpstr>
      <vt:lpstr>Quicksort in TurKit</vt:lpstr>
      <vt:lpstr>Quicksort in TurKit</vt:lpstr>
      <vt:lpstr>Crash-and-rerun programming</vt:lpstr>
      <vt:lpstr>Issues</vt:lpstr>
      <vt:lpstr>Parallelism</vt:lpstr>
      <vt:lpstr>Parallelism</vt:lpstr>
      <vt:lpstr>Issues</vt:lpstr>
      <vt:lpstr>Existing knowledge</vt:lpstr>
      <vt:lpstr>Existing knowledge</vt:lpstr>
      <vt:lpstr>Issues</vt:lpstr>
      <vt:lpstr>Questions to answer in our project</vt:lpstr>
      <vt:lpstr>Questions to answer in our project</vt:lpstr>
      <vt:lpstr>Question?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2011-04-13T23:38:48Z</dcterms:created>
  <dcterms:modified xsi:type="dcterms:W3CDTF">2011-05-20T16:42:28Z</dcterms:modified>
</cp:coreProperties>
</file>