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4" r:id="rId1"/>
  </p:sldMasterIdLst>
  <p:notesMasterIdLst>
    <p:notesMasterId r:id="rId32"/>
  </p:notesMasterIdLst>
  <p:sldIdLst>
    <p:sldId id="256" r:id="rId2"/>
    <p:sldId id="373" r:id="rId3"/>
    <p:sldId id="386" r:id="rId4"/>
    <p:sldId id="379" r:id="rId5"/>
    <p:sldId id="387" r:id="rId6"/>
    <p:sldId id="401" r:id="rId7"/>
    <p:sldId id="376" r:id="rId8"/>
    <p:sldId id="389" r:id="rId9"/>
    <p:sldId id="377" r:id="rId10"/>
    <p:sldId id="403" r:id="rId11"/>
    <p:sldId id="382" r:id="rId12"/>
    <p:sldId id="383" r:id="rId13"/>
    <p:sldId id="384" r:id="rId14"/>
    <p:sldId id="385" r:id="rId15"/>
    <p:sldId id="375" r:id="rId16"/>
    <p:sldId id="390" r:id="rId17"/>
    <p:sldId id="391" r:id="rId18"/>
    <p:sldId id="392" r:id="rId19"/>
    <p:sldId id="393" r:id="rId20"/>
    <p:sldId id="394" r:id="rId21"/>
    <p:sldId id="395" r:id="rId22"/>
    <p:sldId id="396" r:id="rId23"/>
    <p:sldId id="398" r:id="rId24"/>
    <p:sldId id="399" r:id="rId25"/>
    <p:sldId id="400" r:id="rId26"/>
    <p:sldId id="404" r:id="rId27"/>
    <p:sldId id="405" r:id="rId28"/>
    <p:sldId id="397" r:id="rId29"/>
    <p:sldId id="402" r:id="rId30"/>
    <p:sldId id="37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5739" autoAdjust="0"/>
  </p:normalViewPr>
  <p:slideViewPr>
    <p:cSldViewPr snapToObjects="1">
      <p:cViewPr>
        <p:scale>
          <a:sx n="89" d="100"/>
          <a:sy n="89" d="100"/>
        </p:scale>
        <p:origin x="-2274" y="-942"/>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89F6C6-A4BF-417A-8380-E3094F125062}" type="datetimeFigureOut">
              <a:rPr lang="en-US" smtClean="0"/>
              <a:pPr/>
              <a:t>5/3/2011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6644F3-451B-4C0E-AB3D-3E95B87D8219}" type="slidenum">
              <a:rPr lang="en-US" smtClean="0"/>
              <a:pPr/>
              <a:t>‹#›</a:t>
            </a:fld>
            <a:endParaRPr lang="en-US"/>
          </a:p>
        </p:txBody>
      </p:sp>
    </p:spTree>
    <p:extLst>
      <p:ext uri="{BB962C8B-B14F-4D97-AF65-F5344CB8AC3E}">
        <p14:creationId xmlns:p14="http://schemas.microsoft.com/office/powerpoint/2010/main" val="116507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6644F3-451B-4C0E-AB3D-3E95B87D821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F02065-2350-493E-93B7-144E6B06F3F5}" type="slidenum">
              <a:rPr lang="en-US" smtClean="0"/>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F02065-2350-493E-93B7-144E6B06F3F5}" type="slidenum">
              <a:rPr lang="en-US" smtClean="0"/>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F02065-2350-493E-93B7-144E6B06F3F5}" type="slidenum">
              <a:rPr lang="en-US" smtClean="0"/>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F02065-2350-493E-93B7-144E6B06F3F5}" type="slidenum">
              <a:rPr lang="en-US" smtClean="0"/>
              <a:pPr/>
              <a:t>22</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F02065-2350-493E-93B7-144E6B06F3F5}"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C2ECC4-3B21-481B-BC52-377F1248C65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0AE1A0D-08C6-4F29-B381-9CA5422EAD66}" type="slidenum">
              <a:rPr lang="en-US"/>
              <a:pPr/>
              <a:t>11</a:t>
            </a:fld>
            <a:endParaRPr lang="en-US"/>
          </a:p>
        </p:txBody>
      </p:sp>
      <p:sp>
        <p:nvSpPr>
          <p:cNvPr id="27545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7545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89866" tIns="44933" rIns="89866" bIns="44933"/>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3C28280-691E-4F26-83F8-28936EECE415}" type="slidenum">
              <a:rPr lang="en-US"/>
              <a:pPr/>
              <a:t>12</a:t>
            </a:fld>
            <a:endParaRPr lang="en-US"/>
          </a:p>
        </p:txBody>
      </p:sp>
      <p:sp>
        <p:nvSpPr>
          <p:cNvPr id="27648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76483"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89866" tIns="44933" rIns="89866" bIns="44933"/>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2697D89F-97AE-4A53-B64A-5EB3067E1377}" type="slidenum">
              <a:rPr lang="en-US"/>
              <a:pPr/>
              <a:t>13</a:t>
            </a:fld>
            <a:endParaRPr lang="en-US"/>
          </a:p>
        </p:txBody>
      </p:sp>
      <p:sp>
        <p:nvSpPr>
          <p:cNvPr id="311298"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311299"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89866" tIns="44933" rIns="89866" bIns="44933"/>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FBEEE54-5522-4022-AB46-4FD4E7F54594}" type="slidenum">
              <a:rPr lang="en-US"/>
              <a:pPr/>
              <a:t>14</a:t>
            </a:fld>
            <a:endParaRPr lang="en-US"/>
          </a:p>
        </p:txBody>
      </p:sp>
      <p:sp>
        <p:nvSpPr>
          <p:cNvPr id="31232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312323" name="Rectangle 3"/>
          <p:cNvSpPr>
            <a:spLocks noGrp="1" noChangeArrowheads="1"/>
          </p:cNvSpPr>
          <p:nvPr>
            <p:ph type="body" idx="1"/>
          </p:nvPr>
        </p:nvSpPr>
        <p:spPr bwMode="auto">
          <a:xfrm>
            <a:off x="686098" y="4343704"/>
            <a:ext cx="5485805" cy="4113892"/>
          </a:xfrm>
          <a:prstGeom prst="rect">
            <a:avLst/>
          </a:prstGeom>
          <a:noFill/>
          <a:ln>
            <a:miter lim="800000"/>
            <a:headEnd/>
            <a:tailEnd/>
          </a:ln>
        </p:spPr>
        <p:txBody>
          <a:bodyPr lIns="89866" tIns="44933" rIns="89866" bIns="44933"/>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F02065-2350-493E-93B7-144E6B06F3F5}" type="slidenum">
              <a:rPr lang="en-US" smtClean="0"/>
              <a:pPr/>
              <a:t>16</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F02065-2350-493E-93B7-144E6B06F3F5}"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BF02065-2350-493E-93B7-144E6B06F3F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smtClean="0"/>
              <a:t>503 11sp © UW CSE  • D. Notkin</a:t>
            </a: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nl-NL" smtClean="0"/>
              <a:t>David Notkin ● Spring 2009</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27B53E7-13BB-4CE7-ACCE-E032DFE7CA5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Footer Placeholder 4"/>
          <p:cNvSpPr>
            <a:spLocks noGrp="1"/>
          </p:cNvSpPr>
          <p:nvPr>
            <p:ph type="ftr" sz="quarter" idx="11"/>
          </p:nvPr>
        </p:nvSpPr>
        <p:spPr/>
        <p:txBody>
          <a:bodyPr/>
          <a:lstStyle/>
          <a:p>
            <a:r>
              <a:rPr lang="nl-NL" smtClean="0"/>
              <a:t>David Notkin ● Spring 2009</a:t>
            </a:r>
            <a:endParaRPr lang="en-US"/>
          </a:p>
        </p:txBody>
      </p:sp>
      <p:sp>
        <p:nvSpPr>
          <p:cNvPr id="6" name="Slide Number Placeholder 5"/>
          <p:cNvSpPr>
            <a:spLocks noGrp="1"/>
          </p:cNvSpPr>
          <p:nvPr>
            <p:ph type="sldNum" sz="quarter" idx="12"/>
          </p:nvPr>
        </p:nvSpPr>
        <p:spPr/>
        <p:txBody>
          <a:bodyPr/>
          <a:lstStyle/>
          <a:p>
            <a:fld id="{B27B53E7-13BB-4CE7-ACCE-E032DFE7CA5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smtClean="0"/>
              <a:t>503 11sp © UW CSE  • D. Notkin</a:t>
            </a:r>
            <a:endParaRPr lang="en-US"/>
          </a:p>
        </p:txBody>
      </p:sp>
      <p:sp>
        <p:nvSpPr>
          <p:cNvPr id="5" name="Footer Placeholder 4"/>
          <p:cNvSpPr>
            <a:spLocks noGrp="1"/>
          </p:cNvSpPr>
          <p:nvPr>
            <p:ph type="ftr" sz="quarter" idx="11"/>
          </p:nvPr>
        </p:nvSpPr>
        <p:spPr>
          <a:xfrm>
            <a:off x="457201" y="6248207"/>
            <a:ext cx="5573483" cy="365125"/>
          </a:xfrm>
        </p:spPr>
        <p:txBody>
          <a:bodyPr/>
          <a:lstStyle/>
          <a:p>
            <a:r>
              <a:rPr lang="nl-NL" smtClean="0"/>
              <a:t>David Notkin ● Spring 2009</a:t>
            </a: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27B53E7-13BB-4CE7-ACCE-E032DFE7CA5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smtClean="0"/>
              <a:t>503 11sp © UW CSE  • D. Notkin</a:t>
            </a: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nl-NL" smtClean="0"/>
              <a:t>David Notkin ● Spring 2009</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CE62039-F0FF-4755-9C2C-5FE62D21E63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381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924300"/>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r>
              <a:rPr lang="en-US" smtClean="0"/>
              <a:t>503 11sp © UW CSE  • D. Notkin</a:t>
            </a:r>
            <a:endParaRPr lang="en-US"/>
          </a:p>
        </p:txBody>
      </p:sp>
      <p:sp>
        <p:nvSpPr>
          <p:cNvPr id="7" name="Footer Placeholder 6"/>
          <p:cNvSpPr>
            <a:spLocks noGrp="1"/>
          </p:cNvSpPr>
          <p:nvPr>
            <p:ph type="ftr" sz="quarter" idx="11"/>
          </p:nvPr>
        </p:nvSpPr>
        <p:spPr>
          <a:xfrm>
            <a:off x="2895600" y="6400800"/>
            <a:ext cx="3429000" cy="457200"/>
          </a:xfrm>
        </p:spPr>
        <p:txBody>
          <a:bodyPr/>
          <a:lstStyle>
            <a:lvl1pPr>
              <a:defRPr/>
            </a:lvl1pPr>
          </a:lstStyle>
          <a:p>
            <a:r>
              <a:rPr lang="en-US" smtClean="0"/>
              <a:t>David Notkin ● Spring 2009</a:t>
            </a:r>
            <a:endParaRPr lang="en-US"/>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2841327A-642F-4CD9-B743-33DCEFDA5653}" type="slidenum">
              <a:rPr lang="en-US"/>
              <a:pPr/>
              <a:t>‹#›</a:t>
            </a:fld>
            <a:endParaRPr lang="en-US"/>
          </a:p>
        </p:txBody>
      </p:sp>
    </p:spTree>
    <p:extLst>
      <p:ext uri="{BB962C8B-B14F-4D97-AF65-F5344CB8AC3E}">
        <p14:creationId xmlns:p14="http://schemas.microsoft.com/office/powerpoint/2010/main" val="2674262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5" name="Footer Placeholder 4"/>
          <p:cNvSpPr>
            <a:spLocks noGrp="1"/>
          </p:cNvSpPr>
          <p:nvPr>
            <p:ph type="ftr" sz="quarter" idx="11"/>
          </p:nvPr>
        </p:nvSpPr>
        <p:spPr/>
        <p:txBody>
          <a:bodyPr/>
          <a:lstStyle/>
          <a:p>
            <a:r>
              <a:rPr lang="nl-NL" smtClean="0"/>
              <a:t>David Notkin ● Spring 2009</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27B53E7-13BB-4CE7-ACCE-E032DFE7CA5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smtClean="0"/>
              <a:t>503 11sp © UW CSE  • D. Notkin</a:t>
            </a: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27B53E7-13BB-4CE7-ACCE-E032DFE7CA51}" type="slidenum">
              <a:rPr lang="en-US" smtClean="0"/>
              <a:pPr/>
              <a:t>‹#›</a:t>
            </a:fld>
            <a:endParaRPr lang="en-US"/>
          </a:p>
        </p:txBody>
      </p:sp>
      <p:sp>
        <p:nvSpPr>
          <p:cNvPr id="14" name="Footer Placeholder 13"/>
          <p:cNvSpPr>
            <a:spLocks noGrp="1"/>
          </p:cNvSpPr>
          <p:nvPr>
            <p:ph type="ftr" sz="quarter" idx="12"/>
          </p:nvPr>
        </p:nvSpPr>
        <p:spPr/>
        <p:txBody>
          <a:bodyPr/>
          <a:lstStyle/>
          <a:p>
            <a:r>
              <a:rPr lang="nl-NL" smtClean="0"/>
              <a:t>David Notkin ● Spring 2009</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smtClean="0"/>
              <a:t>503 11sp © UW CSE  • D. Notkin</a:t>
            </a:r>
            <a:endParaRPr lang="en-US"/>
          </a:p>
        </p:txBody>
      </p:sp>
      <p:sp>
        <p:nvSpPr>
          <p:cNvPr id="10" name="Slide Number Placeholder 9"/>
          <p:cNvSpPr>
            <a:spLocks noGrp="1"/>
          </p:cNvSpPr>
          <p:nvPr>
            <p:ph type="sldNum" sz="quarter" idx="16"/>
          </p:nvPr>
        </p:nvSpPr>
        <p:spPr/>
        <p:txBody>
          <a:bodyPr rtlCol="0"/>
          <a:lstStyle/>
          <a:p>
            <a:fld id="{B27B53E7-13BB-4CE7-ACCE-E032DFE7CA51}" type="slidenum">
              <a:rPr lang="en-US" smtClean="0"/>
              <a:pPr/>
              <a:t>‹#›</a:t>
            </a:fld>
            <a:endParaRPr lang="en-US"/>
          </a:p>
        </p:txBody>
      </p:sp>
      <p:sp>
        <p:nvSpPr>
          <p:cNvPr id="12" name="Footer Placeholder 11"/>
          <p:cNvSpPr>
            <a:spLocks noGrp="1"/>
          </p:cNvSpPr>
          <p:nvPr>
            <p:ph type="ftr" sz="quarter" idx="17"/>
          </p:nvPr>
        </p:nvSpPr>
        <p:spPr/>
        <p:txBody>
          <a:bodyPr rtlCol="0"/>
          <a:lstStyle/>
          <a:p>
            <a:r>
              <a:rPr lang="nl-NL" smtClean="0"/>
              <a:t>David Notkin ● Spring 2009</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smtClean="0"/>
              <a:t>503 11sp © UW CSE  • D. Notkin</a:t>
            </a:r>
            <a:endParaRPr lang="en-US"/>
          </a:p>
        </p:txBody>
      </p:sp>
      <p:sp>
        <p:nvSpPr>
          <p:cNvPr id="12" name="Slide Number Placeholder 11"/>
          <p:cNvSpPr>
            <a:spLocks noGrp="1"/>
          </p:cNvSpPr>
          <p:nvPr>
            <p:ph type="sldNum" sz="quarter" idx="16"/>
          </p:nvPr>
        </p:nvSpPr>
        <p:spPr/>
        <p:txBody>
          <a:bodyPr rtlCol="0"/>
          <a:lstStyle/>
          <a:p>
            <a:fld id="{B27B53E7-13BB-4CE7-ACCE-E032DFE7CA51}" type="slidenum">
              <a:rPr lang="en-US" smtClean="0"/>
              <a:pPr/>
              <a:t>‹#›</a:t>
            </a:fld>
            <a:endParaRPr lang="en-US"/>
          </a:p>
        </p:txBody>
      </p:sp>
      <p:sp>
        <p:nvSpPr>
          <p:cNvPr id="14" name="Footer Placeholder 13"/>
          <p:cNvSpPr>
            <a:spLocks noGrp="1"/>
          </p:cNvSpPr>
          <p:nvPr>
            <p:ph type="ftr" sz="quarter" idx="17"/>
          </p:nvPr>
        </p:nvSpPr>
        <p:spPr/>
        <p:txBody>
          <a:bodyPr rtlCol="0"/>
          <a:lstStyle/>
          <a:p>
            <a:r>
              <a:rPr lang="nl-NL" smtClean="0"/>
              <a:t>David Notkin ● Spring 2009</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Footer Placeholder 3"/>
          <p:cNvSpPr>
            <a:spLocks noGrp="1"/>
          </p:cNvSpPr>
          <p:nvPr>
            <p:ph type="ftr" sz="quarter" idx="11"/>
          </p:nvPr>
        </p:nvSpPr>
        <p:spPr/>
        <p:txBody>
          <a:bodyPr/>
          <a:lstStyle/>
          <a:p>
            <a:r>
              <a:rPr lang="nl-NL" smtClean="0"/>
              <a:t>David Notkin ● Spring 2009</a:t>
            </a: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27B53E7-13BB-4CE7-ACCE-E032DFE7CA5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503 11sp © UW CSE  • D. Notkin</a:t>
            </a:r>
            <a:endParaRPr lang="en-US"/>
          </a:p>
        </p:txBody>
      </p:sp>
      <p:sp>
        <p:nvSpPr>
          <p:cNvPr id="3" name="Footer Placeholder 2"/>
          <p:cNvSpPr>
            <a:spLocks noGrp="1"/>
          </p:cNvSpPr>
          <p:nvPr>
            <p:ph type="ftr" sz="quarter" idx="11"/>
          </p:nvPr>
        </p:nvSpPr>
        <p:spPr/>
        <p:txBody>
          <a:bodyPr/>
          <a:lstStyle/>
          <a:p>
            <a:r>
              <a:rPr lang="nl-NL" smtClean="0"/>
              <a:t>David Notkin ● Spring 2009</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27B53E7-13BB-4CE7-ACCE-E032DFE7CA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503 11sp © UW CSE  • D. Notkin</a:t>
            </a:r>
            <a:endParaRPr lang="en-US"/>
          </a:p>
        </p:txBody>
      </p:sp>
      <p:sp>
        <p:nvSpPr>
          <p:cNvPr id="6" name="Footer Placeholder 5"/>
          <p:cNvSpPr>
            <a:spLocks noGrp="1"/>
          </p:cNvSpPr>
          <p:nvPr>
            <p:ph type="ftr" sz="quarter" idx="11"/>
          </p:nvPr>
        </p:nvSpPr>
        <p:spPr/>
        <p:txBody>
          <a:bodyPr/>
          <a:lstStyle/>
          <a:p>
            <a:r>
              <a:rPr lang="nl-NL" smtClean="0"/>
              <a:t>David Notkin ● Spring 2009</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27B53E7-13BB-4CE7-ACCE-E032DFE7CA5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r>
              <a:rPr lang="en-US" smtClean="0"/>
              <a:t>503 11sp © UW CSE  • D. Notkin</a:t>
            </a: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27B53E7-13BB-4CE7-ACCE-E032DFE7CA5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r>
              <a:rPr lang="nl-NL" smtClean="0"/>
              <a:t>David Notkin ● Spring 2009</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n-US" smtClean="0"/>
              <a:t>503 11sp © UW CSE  • D. Notkin</a:t>
            </a: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nl-NL" smtClean="0"/>
              <a:t>David Notkin ● Spring 2009</a:t>
            </a: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27B53E7-13BB-4CE7-ACCE-E032DFE7CA5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8" r:id="rId12"/>
    <p:sldLayoutId id="2147483774" r:id="rId13"/>
  </p:sldLayoutIdLst>
  <p:hf hdr="0" ft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eggheadcafe.com/tutorials/aspnet/280ee727-00a7-497a-84d2-6ebb16df4140/design-pattern-interview.aspx"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c2.com/cgi/wiki?GangOfFour" TargetMode="External"/><Relationship Id="rId2" Type="http://schemas.openxmlformats.org/officeDocument/2006/relationships/hyperlink" Target="http://c2.com/cgi/wiki?ShowTrialOfTheGangOfFou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Christopher_Alexander.jpg" TargetMode="Externa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sign Patterns 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81000"/>
            <a:ext cx="3124200" cy="39052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371600" y="3733800"/>
            <a:ext cx="6477000" cy="1828800"/>
          </a:xfrm>
        </p:spPr>
        <p:txBody>
          <a:bodyPr>
            <a:normAutofit fontScale="90000"/>
          </a:bodyPr>
          <a:lstStyle/>
          <a:p>
            <a:r>
              <a:rPr lang="en-US" dirty="0" smtClean="0"/>
              <a:t>CSE503:</a:t>
            </a:r>
            <a:br>
              <a:rPr lang="en-US" dirty="0" smtClean="0"/>
            </a:br>
            <a:r>
              <a:rPr lang="en-US" dirty="0" smtClean="0"/>
              <a:t>Software Engineering</a:t>
            </a:r>
            <a:r>
              <a:rPr lang="en-US" b="1" dirty="0" smtClean="0">
                <a:solidFill>
                  <a:srgbClr val="00B0F0"/>
                </a:solidFill>
              </a:rPr>
              <a:t> </a:t>
            </a:r>
            <a:r>
              <a:rPr lang="en-US" sz="3100" b="1" dirty="0" smtClean="0">
                <a:solidFill>
                  <a:srgbClr val="00B0F0"/>
                </a:solidFill>
              </a:rPr>
              <a:t>Design Patterns</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David Notkin</a:t>
            </a:r>
          </a:p>
          <a:p>
            <a:r>
              <a:rPr lang="en-US" dirty="0" smtClean="0"/>
              <a:t>Spring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6200" y="228600"/>
            <a:ext cx="8991600" cy="990600"/>
          </a:xfrm>
        </p:spPr>
        <p:txBody>
          <a:bodyPr>
            <a:noAutofit/>
          </a:bodyPr>
          <a:lstStyle/>
          <a:p>
            <a:r>
              <a:rPr lang="en-US" sz="1200" dirty="0">
                <a:hlinkClick r:id="rId2"/>
              </a:rPr>
              <a:t>http://</a:t>
            </a:r>
            <a:r>
              <a:rPr lang="en-US" sz="1200" dirty="0" smtClean="0">
                <a:hlinkClick r:id="rId2"/>
              </a:rPr>
              <a:t>www.eggheadcafe.com/tutorials/aspnet/280ee727-00a7-497a-84d2-6ebb16df4140/design-pattern-interview.aspx</a:t>
            </a:r>
            <a:endParaRPr lang="en-US" sz="1200" dirty="0"/>
          </a:p>
        </p:txBody>
      </p:sp>
      <p:sp>
        <p:nvSpPr>
          <p:cNvPr id="5" name="Date Placeholder 4"/>
          <p:cNvSpPr>
            <a:spLocks noGrp="1"/>
          </p:cNvSpPr>
          <p:nvPr>
            <p:ph type="dt" sz="half" idx="10"/>
          </p:nvPr>
        </p:nvSpPr>
        <p:spPr/>
        <p:txBody>
          <a:bodyPr/>
          <a:lstStyle/>
          <a:p>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27B53E7-13BB-4CE7-ACCE-E032DFE7CA51}" type="slidenum">
              <a:rPr lang="en-US" smtClean="0"/>
              <a:pPr/>
              <a:t>10</a:t>
            </a:fld>
            <a:endParaRPr lang="en-US"/>
          </a:p>
        </p:txBody>
      </p:sp>
      <p:pic>
        <p:nvPicPr>
          <p:cNvPr id="8"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990600"/>
            <a:ext cx="7462838" cy="58368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9926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p:txBody>
          <a:bodyPr/>
          <a:lstStyle/>
          <a:p>
            <a:r>
              <a:rPr lang="en-US" smtClean="0"/>
              <a:t>Interning pattern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25A2DBB3-1E5D-4ECC-8A54-44D70868B869}" type="slidenum">
              <a:rPr lang="en-US" smtClean="0"/>
              <a:pPr/>
              <a:t>11</a:t>
            </a:fld>
            <a:endParaRPr lang="en-US"/>
          </a:p>
        </p:txBody>
      </p:sp>
      <p:sp>
        <p:nvSpPr>
          <p:cNvPr id="11" name="Content Placeholder 10"/>
          <p:cNvSpPr>
            <a:spLocks noGrp="1"/>
          </p:cNvSpPr>
          <p:nvPr>
            <p:ph idx="1"/>
          </p:nvPr>
        </p:nvSpPr>
        <p:spPr/>
        <p:txBody>
          <a:bodyPr>
            <a:normAutofit/>
          </a:bodyPr>
          <a:lstStyle/>
          <a:p>
            <a:r>
              <a:rPr lang="en-US" sz="2400" dirty="0" smtClean="0"/>
              <a:t>Reuse existing objects instead of creating new ones</a:t>
            </a:r>
          </a:p>
          <a:p>
            <a:pPr lvl="1"/>
            <a:r>
              <a:rPr lang="en-US" sz="2000" dirty="0" smtClean="0"/>
              <a:t>Less space</a:t>
            </a:r>
          </a:p>
          <a:p>
            <a:pPr lvl="1"/>
            <a:r>
              <a:rPr lang="en-US" sz="2000" dirty="0" smtClean="0"/>
              <a:t>May compare with </a:t>
            </a:r>
            <a:r>
              <a:rPr lang="en-US" sz="2000" b="1" dirty="0" smtClean="0">
                <a:latin typeface="Consolas" pitchFamily="49" charset="0"/>
                <a:cs typeface="Consolas" pitchFamily="49" charset="0"/>
              </a:rPr>
              <a:t>==</a:t>
            </a:r>
            <a:r>
              <a:rPr lang="en-US" sz="2000" dirty="0" smtClean="0"/>
              <a:t> instead of </a:t>
            </a:r>
            <a:r>
              <a:rPr lang="en-US" sz="2000" b="1" dirty="0">
                <a:latin typeface="Consolas" pitchFamily="49" charset="0"/>
                <a:cs typeface="Consolas" pitchFamily="49" charset="0"/>
              </a:rPr>
              <a:t>equals()</a:t>
            </a:r>
          </a:p>
          <a:p>
            <a:r>
              <a:rPr lang="en-US" sz="2400" dirty="0" smtClean="0"/>
              <a:t>Permitted only for immutable objects</a:t>
            </a:r>
            <a:endParaRPr lang="en-US" sz="2400" dirty="0"/>
          </a:p>
        </p:txBody>
      </p:sp>
      <p:graphicFrame>
        <p:nvGraphicFramePr>
          <p:cNvPr id="315392" name="Object 0"/>
          <p:cNvGraphicFramePr>
            <a:graphicFrameLocks noChangeAspect="1"/>
          </p:cNvGraphicFramePr>
          <p:nvPr>
            <p:extLst>
              <p:ext uri="{D42A27DB-BD31-4B8C-83A1-F6EECF244321}">
                <p14:modId xmlns:p14="http://schemas.microsoft.com/office/powerpoint/2010/main" val="1865768636"/>
              </p:ext>
            </p:extLst>
          </p:nvPr>
        </p:nvGraphicFramePr>
        <p:xfrm>
          <a:off x="762000" y="3352800"/>
          <a:ext cx="2435225" cy="3463925"/>
        </p:xfrm>
        <a:graphic>
          <a:graphicData uri="http://schemas.openxmlformats.org/presentationml/2006/ole">
            <mc:AlternateContent xmlns:mc="http://schemas.openxmlformats.org/markup-compatibility/2006">
              <mc:Choice xmlns:v="urn:schemas-microsoft-com:vml" Requires="v">
                <p:oleObj spid="_x0000_s5192" name="Visio" r:id="rId4" imgW="2435162" imgH="3463861" progId="">
                  <p:embed/>
                </p:oleObj>
              </mc:Choice>
              <mc:Fallback>
                <p:oleObj name="Visio" r:id="rId4" imgW="2435162" imgH="346386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3352800"/>
                        <a:ext cx="2435225" cy="346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5393" name="Object 1"/>
          <p:cNvGraphicFramePr>
            <a:graphicFrameLocks noChangeAspect="1"/>
          </p:cNvGraphicFramePr>
          <p:nvPr>
            <p:extLst>
              <p:ext uri="{D42A27DB-BD31-4B8C-83A1-F6EECF244321}">
                <p14:modId xmlns:p14="http://schemas.microsoft.com/office/powerpoint/2010/main" val="2205160916"/>
              </p:ext>
            </p:extLst>
          </p:nvPr>
        </p:nvGraphicFramePr>
        <p:xfrm>
          <a:off x="5334000" y="3641725"/>
          <a:ext cx="2725738" cy="2606675"/>
        </p:xfrm>
        <a:graphic>
          <a:graphicData uri="http://schemas.openxmlformats.org/presentationml/2006/ole">
            <mc:AlternateContent xmlns:mc="http://schemas.openxmlformats.org/markup-compatibility/2006">
              <mc:Choice xmlns:v="urn:schemas-microsoft-com:vml" Requires="v">
                <p:oleObj spid="_x0000_s5193" name="Visio" r:id="rId6" imgW="2726626" imgH="2606611" progId="">
                  <p:embed/>
                </p:oleObj>
              </mc:Choice>
              <mc:Fallback>
                <p:oleObj name="Visio" r:id="rId6" imgW="2726626" imgH="2606611"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3641725"/>
                        <a:ext cx="2725738"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8600" name="Comment 8"/>
          <p:cNvSpPr>
            <a:spLocks noChangeArrowheads="1"/>
          </p:cNvSpPr>
          <p:nvPr/>
        </p:nvSpPr>
        <p:spPr bwMode="auto">
          <a:xfrm>
            <a:off x="228600" y="4689475"/>
            <a:ext cx="1736725" cy="59055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1600" i="0" u="none">
                <a:solidFill>
                  <a:srgbClr val="000000"/>
                </a:solidFill>
                <a:latin typeface="Arial" charset="0"/>
              </a:rPr>
              <a:t>StreetSegment without interning</a:t>
            </a:r>
          </a:p>
        </p:txBody>
      </p:sp>
      <p:sp>
        <p:nvSpPr>
          <p:cNvPr id="238601" name="Comment 9"/>
          <p:cNvSpPr>
            <a:spLocks noChangeArrowheads="1"/>
          </p:cNvSpPr>
          <p:nvPr/>
        </p:nvSpPr>
        <p:spPr bwMode="auto">
          <a:xfrm>
            <a:off x="4648200" y="3946525"/>
            <a:ext cx="1584325" cy="590550"/>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pPr>
            <a:r>
              <a:rPr lang="en-US" sz="1600" i="0" u="none" dirty="0" err="1">
                <a:solidFill>
                  <a:srgbClr val="000000"/>
                </a:solidFill>
                <a:latin typeface="Arial" charset="0"/>
              </a:rPr>
              <a:t>StreetSegment</a:t>
            </a:r>
            <a:r>
              <a:rPr lang="en-US" sz="1600" i="0" u="none" dirty="0">
                <a:solidFill>
                  <a:srgbClr val="000000"/>
                </a:solidFill>
                <a:latin typeface="Arial" charset="0"/>
              </a:rPr>
              <a:t> with interning</a:t>
            </a:r>
          </a:p>
        </p:txBody>
      </p:sp>
      <p:sp>
        <p:nvSpPr>
          <p:cNvPr id="4" name="Date Placeholder 3"/>
          <p:cNvSpPr>
            <a:spLocks noGrp="1"/>
          </p:cNvSpPr>
          <p:nvPr>
            <p:ph type="dt" sz="half" idx="10"/>
          </p:nvPr>
        </p:nvSpPr>
        <p:spPr/>
        <p:txBody>
          <a:bodyPr/>
          <a:lstStyle/>
          <a:p>
            <a:r>
              <a:rPr lang="en-US" smtClean="0"/>
              <a:t>503 11sp © UW CSE  • D. Notkin</a:t>
            </a:r>
            <a:endParaRPr lang="en-US"/>
          </a:p>
        </p:txBody>
      </p:sp>
    </p:spTree>
    <p:extLst>
      <p:ext uri="{BB962C8B-B14F-4D97-AF65-F5344CB8AC3E}">
        <p14:creationId xmlns:p14="http://schemas.microsoft.com/office/powerpoint/2010/main" val="33120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lstStyle/>
          <a:p>
            <a:r>
              <a:rPr lang="en-US" smtClean="0"/>
              <a:t>Interning mechanism</a:t>
            </a:r>
            <a:endParaRPr lang="en-US"/>
          </a:p>
        </p:txBody>
      </p:sp>
      <p:sp>
        <p:nvSpPr>
          <p:cNvPr id="239619" name="Rectangle 3"/>
          <p:cNvSpPr>
            <a:spLocks noGrp="1" noChangeArrowheads="1"/>
          </p:cNvSpPr>
          <p:nvPr>
            <p:ph type="body" idx="1"/>
          </p:nvPr>
        </p:nvSpPr>
        <p:spPr/>
        <p:txBody>
          <a:bodyPr>
            <a:normAutofit fontScale="77500" lnSpcReduction="20000"/>
          </a:bodyPr>
          <a:lstStyle/>
          <a:p>
            <a:r>
              <a:rPr lang="en-US" dirty="0"/>
              <a:t>Maintain a collection of all objects</a:t>
            </a:r>
          </a:p>
          <a:p>
            <a:r>
              <a:rPr lang="en-US" dirty="0"/>
              <a:t>If an object already appears, return that instead</a:t>
            </a:r>
          </a:p>
          <a:p>
            <a:pPr lvl="1">
              <a:buNone/>
            </a:pPr>
            <a:r>
              <a:rPr lang="en-US" sz="1800" b="1" dirty="0" err="1">
                <a:latin typeface="Courier New" pitchFamily="49" charset="0"/>
              </a:rPr>
              <a:t>HashMap</a:t>
            </a:r>
            <a:r>
              <a:rPr lang="en-US" sz="1800" b="1" dirty="0">
                <a:latin typeface="Courier New" pitchFamily="49" charset="0"/>
              </a:rPr>
              <a:t>&lt;String, String&gt; </a:t>
            </a:r>
            <a:r>
              <a:rPr lang="en-US" sz="1800" b="1" dirty="0" err="1">
                <a:latin typeface="Courier New" pitchFamily="49" charset="0"/>
              </a:rPr>
              <a:t>segnames</a:t>
            </a:r>
            <a:r>
              <a:rPr lang="en-US" sz="1800" b="1" dirty="0">
                <a:latin typeface="Courier New" pitchFamily="49" charset="0"/>
              </a:rPr>
              <a:t>; </a:t>
            </a:r>
          </a:p>
          <a:p>
            <a:pPr lvl="1">
              <a:buNone/>
            </a:pPr>
            <a:r>
              <a:rPr lang="en-US" sz="1800" b="1" dirty="0">
                <a:latin typeface="Courier New" pitchFamily="49" charset="0"/>
              </a:rPr>
              <a:t>String </a:t>
            </a:r>
            <a:r>
              <a:rPr lang="en-US" sz="1800" b="1" dirty="0" err="1">
                <a:latin typeface="Courier New" pitchFamily="49" charset="0"/>
              </a:rPr>
              <a:t>canonicalName</a:t>
            </a:r>
            <a:r>
              <a:rPr lang="en-US" sz="1800" b="1" dirty="0">
                <a:latin typeface="Courier New" pitchFamily="49" charset="0"/>
              </a:rPr>
              <a:t>(String n) {</a:t>
            </a:r>
          </a:p>
          <a:p>
            <a:pPr lvl="1">
              <a:buNone/>
            </a:pPr>
            <a:r>
              <a:rPr lang="en-US" sz="1800" b="1" dirty="0">
                <a:latin typeface="Courier New" pitchFamily="49" charset="0"/>
              </a:rPr>
              <a:t>  if (</a:t>
            </a:r>
            <a:r>
              <a:rPr lang="en-US" sz="1800" b="1" dirty="0" err="1">
                <a:latin typeface="Courier New" pitchFamily="49" charset="0"/>
              </a:rPr>
              <a:t>segnames.containsKey</a:t>
            </a:r>
            <a:r>
              <a:rPr lang="en-US" sz="1800" b="1" dirty="0">
                <a:latin typeface="Courier New" pitchFamily="49" charset="0"/>
              </a:rPr>
              <a:t>(n)) {</a:t>
            </a:r>
          </a:p>
          <a:p>
            <a:pPr lvl="1">
              <a:buNone/>
            </a:pPr>
            <a:r>
              <a:rPr lang="en-US" sz="1800" b="1" dirty="0">
                <a:latin typeface="Courier New" pitchFamily="49" charset="0"/>
              </a:rPr>
              <a:t>    return </a:t>
            </a:r>
            <a:r>
              <a:rPr lang="en-US" sz="1800" b="1" dirty="0" err="1">
                <a:latin typeface="Courier New" pitchFamily="49" charset="0"/>
              </a:rPr>
              <a:t>segnames.get</a:t>
            </a:r>
            <a:r>
              <a:rPr lang="en-US" sz="1800" b="1" dirty="0">
                <a:latin typeface="Courier New" pitchFamily="49" charset="0"/>
              </a:rPr>
              <a:t>(n);</a:t>
            </a:r>
          </a:p>
          <a:p>
            <a:pPr lvl="1">
              <a:buNone/>
            </a:pPr>
            <a:r>
              <a:rPr lang="en-US" sz="1800" b="1" dirty="0">
                <a:latin typeface="Courier New" pitchFamily="49" charset="0"/>
              </a:rPr>
              <a:t>  } else {</a:t>
            </a:r>
          </a:p>
          <a:p>
            <a:pPr lvl="1">
              <a:buNone/>
            </a:pPr>
            <a:r>
              <a:rPr lang="en-US" sz="1800" b="1" dirty="0">
                <a:latin typeface="Courier New" pitchFamily="49" charset="0"/>
              </a:rPr>
              <a:t>    </a:t>
            </a:r>
            <a:r>
              <a:rPr lang="en-US" sz="1800" b="1" dirty="0" err="1">
                <a:latin typeface="Courier New" pitchFamily="49" charset="0"/>
              </a:rPr>
              <a:t>segnames.put</a:t>
            </a:r>
            <a:r>
              <a:rPr lang="en-US" sz="1800" b="1" dirty="0">
                <a:latin typeface="Courier New" pitchFamily="49" charset="0"/>
              </a:rPr>
              <a:t>(n, n);</a:t>
            </a:r>
          </a:p>
          <a:p>
            <a:pPr lvl="1">
              <a:buNone/>
            </a:pPr>
            <a:r>
              <a:rPr lang="en-US" sz="1800" b="1" dirty="0">
                <a:latin typeface="Courier New" pitchFamily="49" charset="0"/>
              </a:rPr>
              <a:t>    return n;</a:t>
            </a:r>
          </a:p>
          <a:p>
            <a:pPr lvl="1">
              <a:buNone/>
            </a:pPr>
            <a:r>
              <a:rPr lang="en-US" sz="1800" b="1" dirty="0">
                <a:latin typeface="Courier New" pitchFamily="49" charset="0"/>
              </a:rPr>
              <a:t>  }</a:t>
            </a:r>
          </a:p>
          <a:p>
            <a:pPr lvl="1">
              <a:buNone/>
            </a:pPr>
            <a:r>
              <a:rPr lang="en-US" sz="1800" b="1" dirty="0">
                <a:latin typeface="Courier New" pitchFamily="49" charset="0"/>
              </a:rPr>
              <a:t>}</a:t>
            </a:r>
          </a:p>
          <a:p>
            <a:r>
              <a:rPr lang="en-US" dirty="0"/>
              <a:t>Java builds this in for strings:  </a:t>
            </a:r>
            <a:r>
              <a:rPr lang="en-US" sz="2600" b="1" dirty="0" err="1">
                <a:latin typeface="Courier New" pitchFamily="49" charset="0"/>
              </a:rPr>
              <a:t>String.intern</a:t>
            </a:r>
            <a:r>
              <a:rPr lang="en-US" sz="2600" b="1" dirty="0">
                <a:latin typeface="Courier New" pitchFamily="49" charset="0"/>
              </a:rPr>
              <a:t>()</a:t>
            </a:r>
          </a:p>
          <a:p>
            <a:r>
              <a:rPr lang="en-US" dirty="0"/>
              <a:t>Two </a:t>
            </a:r>
            <a:r>
              <a:rPr lang="en-US" dirty="0" smtClean="0"/>
              <a:t>approaches</a:t>
            </a:r>
            <a:endParaRPr lang="en-US" dirty="0"/>
          </a:p>
          <a:p>
            <a:pPr lvl="1">
              <a:buFontTx/>
              <a:buChar char="–"/>
            </a:pPr>
            <a:r>
              <a:rPr lang="en-US" dirty="0"/>
              <a:t>create the object, but perhaps discard it and return another</a:t>
            </a:r>
          </a:p>
          <a:p>
            <a:pPr lvl="1">
              <a:buFontTx/>
              <a:buChar char="–"/>
            </a:pPr>
            <a:r>
              <a:rPr lang="en-US" dirty="0"/>
              <a:t>check against the arguments before creating the new object</a:t>
            </a:r>
          </a:p>
        </p:txBody>
      </p:sp>
      <p:sp>
        <p:nvSpPr>
          <p:cNvPr id="3" name="Slide Number Placeholder 2"/>
          <p:cNvSpPr>
            <a:spLocks noGrp="1"/>
          </p:cNvSpPr>
          <p:nvPr>
            <p:ph type="sldNum" sz="quarter" idx="12"/>
          </p:nvPr>
        </p:nvSpPr>
        <p:spPr/>
        <p:txBody>
          <a:bodyPr>
            <a:normAutofit fontScale="85000" lnSpcReduction="20000"/>
          </a:bodyPr>
          <a:lstStyle/>
          <a:p>
            <a:fld id="{25A2DBB3-1E5D-4ECC-8A54-44D70868B869}" type="slidenum">
              <a:rPr lang="en-US" smtClean="0"/>
              <a:pPr/>
              <a:t>12</a:t>
            </a:fld>
            <a:endParaRPr lang="en-US"/>
          </a:p>
        </p:txBody>
      </p:sp>
      <p:sp>
        <p:nvSpPr>
          <p:cNvPr id="4" name="Date Placeholder 3"/>
          <p:cNvSpPr>
            <a:spLocks noGrp="1"/>
          </p:cNvSpPr>
          <p:nvPr>
            <p:ph type="dt" sz="half" idx="10"/>
          </p:nvPr>
        </p:nvSpPr>
        <p:spPr/>
        <p:txBody>
          <a:bodyPr/>
          <a:lstStyle/>
          <a:p>
            <a:r>
              <a:rPr lang="en-US" smtClean="0"/>
              <a:t>503 11sp © UW CSE  • D. Notkin</a:t>
            </a:r>
            <a:endParaRPr lang="en-US"/>
          </a:p>
        </p:txBody>
      </p:sp>
    </p:spTree>
    <p:extLst>
      <p:ext uri="{BB962C8B-B14F-4D97-AF65-F5344CB8AC3E}">
        <p14:creationId xmlns:p14="http://schemas.microsoft.com/office/powerpoint/2010/main" val="25500293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p:txBody>
          <a:bodyPr>
            <a:normAutofit fontScale="90000"/>
          </a:bodyPr>
          <a:lstStyle/>
          <a:p>
            <a:r>
              <a:rPr lang="en-US" sz="4000" b="1" dirty="0" err="1" smtClean="0">
                <a:latin typeface="Courier New" pitchFamily="49" charset="0"/>
                <a:cs typeface="Courier New" pitchFamily="49" charset="0"/>
              </a:rPr>
              <a:t>java.lang.Boolean</a:t>
            </a:r>
            <a:r>
              <a:rPr lang="en-US" dirty="0"/>
              <a:t/>
            </a:r>
            <a:br>
              <a:rPr lang="en-US" dirty="0"/>
            </a:br>
            <a:r>
              <a:rPr lang="en-US" sz="4000" dirty="0" smtClean="0"/>
              <a:t>does not use the Interning pattern</a:t>
            </a:r>
            <a:endParaRPr lang="en-US" dirty="0"/>
          </a:p>
        </p:txBody>
      </p:sp>
      <p:sp>
        <p:nvSpPr>
          <p:cNvPr id="7" name="Content Placeholder 6"/>
          <p:cNvSpPr>
            <a:spLocks noGrp="1"/>
          </p:cNvSpPr>
          <p:nvPr>
            <p:ph sz="quarter" idx="1"/>
          </p:nvPr>
        </p:nvSpPr>
        <p:spPr/>
        <p:txBody>
          <a:bodyPr>
            <a:noAutofit/>
          </a:bodyPr>
          <a:lstStyle/>
          <a:p>
            <a:pPr>
              <a:buNone/>
            </a:pPr>
            <a:r>
              <a:rPr lang="en-US" sz="1600" b="1" dirty="0">
                <a:latin typeface="Courier New" pitchFamily="49" charset="0"/>
              </a:rPr>
              <a:t>public class Boolean {</a:t>
            </a:r>
          </a:p>
          <a:p>
            <a:pPr>
              <a:buNone/>
            </a:pPr>
            <a:r>
              <a:rPr lang="en-US" sz="1600" b="1" dirty="0">
                <a:latin typeface="Courier New" pitchFamily="49" charset="0"/>
              </a:rPr>
              <a:t>  private final </a:t>
            </a:r>
            <a:r>
              <a:rPr lang="en-US" sz="1600" b="1" dirty="0" err="1">
                <a:latin typeface="Courier New" pitchFamily="49" charset="0"/>
              </a:rPr>
              <a:t>boolean</a:t>
            </a:r>
            <a:r>
              <a:rPr lang="en-US" sz="1600" b="1" dirty="0">
                <a:latin typeface="Courier New" pitchFamily="49" charset="0"/>
              </a:rPr>
              <a:t> value;</a:t>
            </a:r>
          </a:p>
          <a:p>
            <a:pPr>
              <a:buNone/>
            </a:pPr>
            <a:r>
              <a:rPr lang="en-US" sz="1600" b="1" dirty="0">
                <a:latin typeface="Courier New" pitchFamily="49" charset="0"/>
              </a:rPr>
              <a:t>  // construct a new Boolean value</a:t>
            </a:r>
          </a:p>
          <a:p>
            <a:pPr>
              <a:buNone/>
            </a:pPr>
            <a:r>
              <a:rPr lang="en-US" sz="1600" b="1" dirty="0">
                <a:latin typeface="Courier New" pitchFamily="49" charset="0"/>
              </a:rPr>
              <a:t>  public Boolean(</a:t>
            </a:r>
            <a:r>
              <a:rPr lang="en-US" sz="1600" b="1" dirty="0" err="1">
                <a:latin typeface="Courier New" pitchFamily="49" charset="0"/>
              </a:rPr>
              <a:t>boolean</a:t>
            </a:r>
            <a:r>
              <a:rPr lang="en-US" sz="1600" b="1" dirty="0">
                <a:latin typeface="Courier New" pitchFamily="49" charset="0"/>
              </a:rPr>
              <a:t> value) {</a:t>
            </a:r>
          </a:p>
          <a:p>
            <a:pPr>
              <a:buNone/>
            </a:pPr>
            <a:r>
              <a:rPr lang="en-US" sz="1600" b="1" dirty="0">
                <a:latin typeface="Courier New" pitchFamily="49" charset="0"/>
              </a:rPr>
              <a:t>    </a:t>
            </a:r>
            <a:r>
              <a:rPr lang="en-US" sz="1600" b="1" dirty="0" err="1">
                <a:latin typeface="Courier New" pitchFamily="49" charset="0"/>
              </a:rPr>
              <a:t>this.value</a:t>
            </a:r>
            <a:r>
              <a:rPr lang="en-US" sz="1600" b="1" dirty="0">
                <a:latin typeface="Courier New" pitchFamily="49" charset="0"/>
              </a:rPr>
              <a:t> = value;</a:t>
            </a:r>
          </a:p>
          <a:p>
            <a:pPr>
              <a:buNone/>
            </a:pPr>
            <a:r>
              <a:rPr lang="en-US" sz="1600" b="1" dirty="0">
                <a:latin typeface="Courier New" pitchFamily="49" charset="0"/>
              </a:rPr>
              <a:t>  }</a:t>
            </a:r>
          </a:p>
          <a:p>
            <a:pPr>
              <a:buNone/>
            </a:pPr>
            <a:endParaRPr lang="en-US" sz="1600" b="1" dirty="0">
              <a:latin typeface="Courier New" pitchFamily="49" charset="0"/>
            </a:endParaRPr>
          </a:p>
          <a:p>
            <a:pPr>
              <a:buNone/>
            </a:pPr>
            <a:r>
              <a:rPr lang="en-US" sz="1600" b="1" dirty="0">
                <a:latin typeface="Courier New" pitchFamily="49" charset="0"/>
              </a:rPr>
              <a:t>  public static Boolean FALSE = new Boolean(false);</a:t>
            </a:r>
          </a:p>
          <a:p>
            <a:pPr>
              <a:buNone/>
            </a:pPr>
            <a:r>
              <a:rPr lang="en-US" sz="1600" b="1" dirty="0">
                <a:latin typeface="Courier New" pitchFamily="49" charset="0"/>
              </a:rPr>
              <a:t>  public static Boolean TRUE = new Boolean(true</a:t>
            </a:r>
            <a:r>
              <a:rPr lang="en-US" sz="1600" b="1" dirty="0" smtClean="0">
                <a:latin typeface="Courier New" pitchFamily="49" charset="0"/>
              </a:rPr>
              <a:t>);</a:t>
            </a:r>
            <a:endParaRPr lang="en-US" sz="1600" b="1" dirty="0">
              <a:latin typeface="Courier New" pitchFamily="49" charset="0"/>
            </a:endParaRPr>
          </a:p>
        </p:txBody>
      </p:sp>
      <p:sp>
        <p:nvSpPr>
          <p:cNvPr id="4" name="Content Placeholder 3"/>
          <p:cNvSpPr>
            <a:spLocks noGrp="1"/>
          </p:cNvSpPr>
          <p:nvPr>
            <p:ph sz="quarter" idx="2"/>
          </p:nvPr>
        </p:nvSpPr>
        <p:spPr/>
        <p:txBody>
          <a:bodyPr>
            <a:normAutofit/>
          </a:bodyPr>
          <a:lstStyle/>
          <a:p>
            <a:pPr>
              <a:buNone/>
            </a:pPr>
            <a:r>
              <a:rPr lang="en-US" sz="1600" b="1" dirty="0">
                <a:latin typeface="Courier New" pitchFamily="49" charset="0"/>
              </a:rPr>
              <a:t>// factory method that uses interning</a:t>
            </a:r>
          </a:p>
          <a:p>
            <a:pPr>
              <a:buNone/>
            </a:pPr>
            <a:r>
              <a:rPr lang="en-US" sz="1600" b="1" dirty="0">
                <a:latin typeface="Courier New" pitchFamily="49" charset="0"/>
              </a:rPr>
              <a:t>  public static </a:t>
            </a:r>
            <a:r>
              <a:rPr lang="en-US" sz="1600" b="1" dirty="0" err="1">
                <a:latin typeface="Courier New" pitchFamily="49" charset="0"/>
              </a:rPr>
              <a:t>valueOf</a:t>
            </a:r>
            <a:r>
              <a:rPr lang="en-US" sz="1600" b="1" dirty="0">
                <a:latin typeface="Courier New" pitchFamily="49" charset="0"/>
              </a:rPr>
              <a:t>(</a:t>
            </a:r>
            <a:r>
              <a:rPr lang="en-US" sz="1600" b="1" dirty="0" err="1">
                <a:latin typeface="Courier New" pitchFamily="49" charset="0"/>
              </a:rPr>
              <a:t>boolean</a:t>
            </a:r>
            <a:r>
              <a:rPr lang="en-US" sz="1600" b="1" dirty="0">
                <a:latin typeface="Courier New" pitchFamily="49" charset="0"/>
              </a:rPr>
              <a:t> value) {</a:t>
            </a:r>
          </a:p>
          <a:p>
            <a:pPr>
              <a:buNone/>
            </a:pPr>
            <a:r>
              <a:rPr lang="en-US" sz="1600" b="1" dirty="0">
                <a:latin typeface="Courier New" pitchFamily="49" charset="0"/>
              </a:rPr>
              <a:t>    if (value) {</a:t>
            </a:r>
          </a:p>
          <a:p>
            <a:pPr>
              <a:buNone/>
            </a:pPr>
            <a:r>
              <a:rPr lang="en-US" sz="1600" b="1" dirty="0">
                <a:latin typeface="Courier New" pitchFamily="49" charset="0"/>
              </a:rPr>
              <a:t>      return TRUE;</a:t>
            </a:r>
          </a:p>
          <a:p>
            <a:pPr>
              <a:buNone/>
            </a:pPr>
            <a:r>
              <a:rPr lang="en-US" sz="1600" b="1" dirty="0">
                <a:latin typeface="Courier New" pitchFamily="49" charset="0"/>
              </a:rPr>
              <a:t>    } else {</a:t>
            </a:r>
          </a:p>
          <a:p>
            <a:pPr>
              <a:buNone/>
            </a:pPr>
            <a:r>
              <a:rPr lang="en-US" sz="1600" b="1" dirty="0">
                <a:latin typeface="Courier New" pitchFamily="49" charset="0"/>
              </a:rPr>
              <a:t>      return FALSE;</a:t>
            </a:r>
          </a:p>
          <a:p>
            <a:pPr>
              <a:buNone/>
            </a:pPr>
            <a:r>
              <a:rPr lang="en-US" sz="1600" b="1" dirty="0">
                <a:latin typeface="Courier New" pitchFamily="49" charset="0"/>
              </a:rPr>
              <a:t>    }</a:t>
            </a:r>
          </a:p>
          <a:p>
            <a:pPr>
              <a:buNone/>
            </a:pPr>
            <a:r>
              <a:rPr lang="en-US" sz="1600" b="1" dirty="0">
                <a:latin typeface="Courier New" pitchFamily="49" charset="0"/>
              </a:rPr>
              <a:t>  }</a:t>
            </a:r>
          </a:p>
          <a:p>
            <a:pPr>
              <a:buNone/>
            </a:pPr>
            <a:r>
              <a:rPr lang="en-US" sz="1600" b="1" dirty="0" smtClean="0">
                <a:latin typeface="Courier New" pitchFamily="49" charset="0"/>
              </a:rPr>
              <a:t>}</a:t>
            </a:r>
            <a:endParaRPr lang="en-US" sz="1600" b="1" dirty="0">
              <a:latin typeface="Courier New" pitchFamily="49" charset="0"/>
            </a:endParaRPr>
          </a:p>
        </p:txBody>
      </p:sp>
      <p:sp>
        <p:nvSpPr>
          <p:cNvPr id="3" name="Slide Number Placeholder 2"/>
          <p:cNvSpPr>
            <a:spLocks noGrp="1"/>
          </p:cNvSpPr>
          <p:nvPr>
            <p:ph type="sldNum" sz="quarter" idx="16"/>
          </p:nvPr>
        </p:nvSpPr>
        <p:spPr/>
        <p:txBody>
          <a:bodyPr>
            <a:normAutofit fontScale="85000" lnSpcReduction="20000"/>
          </a:bodyPr>
          <a:lstStyle/>
          <a:p>
            <a:fld id="{25A2DBB3-1E5D-4ECC-8A54-44D70868B869}" type="slidenum">
              <a:rPr lang="en-US" smtClean="0"/>
              <a:pPr/>
              <a:t>13</a:t>
            </a:fld>
            <a:endParaRPr lang="en-US"/>
          </a:p>
        </p:txBody>
      </p:sp>
      <p:sp>
        <p:nvSpPr>
          <p:cNvPr id="5" name="Date Placeholder 4"/>
          <p:cNvSpPr>
            <a:spLocks noGrp="1"/>
          </p:cNvSpPr>
          <p:nvPr>
            <p:ph type="dt" sz="half" idx="15"/>
          </p:nvPr>
        </p:nvSpPr>
        <p:spPr/>
        <p:txBody>
          <a:bodyPr/>
          <a:lstStyle/>
          <a:p>
            <a:r>
              <a:rPr lang="en-US" smtClean="0"/>
              <a:t>503 11sp © UW CSE  • D. Notkin</a:t>
            </a:r>
            <a:endParaRPr lang="en-US"/>
          </a:p>
        </p:txBody>
      </p:sp>
    </p:spTree>
    <p:extLst>
      <p:ext uri="{BB962C8B-B14F-4D97-AF65-F5344CB8AC3E}">
        <p14:creationId xmlns:p14="http://schemas.microsoft.com/office/powerpoint/2010/main" val="45862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smtClean="0"/>
              <a:t>Recognition of the problem</a:t>
            </a:r>
            <a:endParaRPr lang="en-US"/>
          </a:p>
        </p:txBody>
      </p:sp>
      <p:sp>
        <p:nvSpPr>
          <p:cNvPr id="3" name="Slide Number Placeholder 2"/>
          <p:cNvSpPr>
            <a:spLocks noGrp="1"/>
          </p:cNvSpPr>
          <p:nvPr>
            <p:ph type="sldNum" sz="quarter" idx="12"/>
          </p:nvPr>
        </p:nvSpPr>
        <p:spPr/>
        <p:txBody>
          <a:bodyPr>
            <a:normAutofit fontScale="85000" lnSpcReduction="20000"/>
          </a:bodyPr>
          <a:lstStyle/>
          <a:p>
            <a:fld id="{25A2DBB3-1E5D-4ECC-8A54-44D70868B869}" type="slidenum">
              <a:rPr lang="en-US" smtClean="0"/>
              <a:pPr/>
              <a:t>14</a:t>
            </a:fld>
            <a:endParaRPr lang="en-US"/>
          </a:p>
        </p:txBody>
      </p:sp>
      <p:sp>
        <p:nvSpPr>
          <p:cNvPr id="304131" name="Rectangle 3"/>
          <p:cNvSpPr>
            <a:spLocks noGrp="1" noChangeArrowheads="1"/>
          </p:cNvSpPr>
          <p:nvPr>
            <p:ph type="body" idx="1"/>
          </p:nvPr>
        </p:nvSpPr>
        <p:spPr/>
        <p:txBody>
          <a:bodyPr>
            <a:normAutofit fontScale="85000" lnSpcReduction="20000"/>
          </a:bodyPr>
          <a:lstStyle/>
          <a:p>
            <a:r>
              <a:rPr lang="en-GB" dirty="0" err="1" smtClean="0"/>
              <a:t>Javadoc</a:t>
            </a:r>
            <a:r>
              <a:rPr lang="en-GB" dirty="0" smtClean="0"/>
              <a:t> for Boolean constructor includes…</a:t>
            </a:r>
          </a:p>
          <a:p>
            <a:r>
              <a:rPr lang="en-GB" dirty="0" smtClean="0"/>
              <a:t>Allocates a Boolean object representing the value argument</a:t>
            </a:r>
          </a:p>
          <a:p>
            <a:pPr lvl="1"/>
            <a:r>
              <a:rPr lang="en-GB" dirty="0" smtClean="0"/>
              <a:t>“Note: It is rarely appropriate to use this constructor. Unless a new instance is required, the </a:t>
            </a:r>
            <a:r>
              <a:rPr lang="en-GB" sz="2100" b="1" dirty="0" smtClean="0">
                <a:latin typeface="Courier New" pitchFamily="49" charset="0"/>
                <a:cs typeface="Courier New" pitchFamily="49" charset="0"/>
              </a:rPr>
              <a:t>static factory </a:t>
            </a:r>
            <a:r>
              <a:rPr lang="en-GB" sz="2100" b="1" dirty="0" err="1" smtClean="0">
                <a:latin typeface="Courier New" pitchFamily="49" charset="0"/>
                <a:cs typeface="Courier New" pitchFamily="49" charset="0"/>
              </a:rPr>
              <a:t>valueOf</a:t>
            </a:r>
            <a:r>
              <a:rPr lang="en-GB" sz="2100" b="1" dirty="0" smtClean="0">
                <a:latin typeface="Courier New" pitchFamily="49" charset="0"/>
                <a:cs typeface="Courier New" pitchFamily="49" charset="0"/>
              </a:rPr>
              <a:t>(</a:t>
            </a:r>
            <a:r>
              <a:rPr lang="en-GB" sz="2100" b="1" dirty="0" err="1" smtClean="0">
                <a:latin typeface="Courier New" pitchFamily="49" charset="0"/>
                <a:cs typeface="Courier New" pitchFamily="49" charset="0"/>
              </a:rPr>
              <a:t>boolean</a:t>
            </a:r>
            <a:r>
              <a:rPr lang="en-GB" sz="2100" b="1" dirty="0" smtClean="0">
                <a:latin typeface="Courier New" pitchFamily="49" charset="0"/>
                <a:cs typeface="Courier New" pitchFamily="49" charset="0"/>
              </a:rPr>
              <a:t>)</a:t>
            </a:r>
            <a:r>
              <a:rPr lang="en-GB" dirty="0" smtClean="0"/>
              <a:t> is generally a better choice. It is likely to yield significantly better space and time performance.”</a:t>
            </a:r>
          </a:p>
          <a:p>
            <a:r>
              <a:rPr lang="en-GB" dirty="0" smtClean="0"/>
              <a:t>Josh Bloch (</a:t>
            </a:r>
            <a:r>
              <a:rPr lang="en-GB" dirty="0" err="1" smtClean="0"/>
              <a:t>JavaWorld</a:t>
            </a:r>
            <a:r>
              <a:rPr lang="en-GB" dirty="0" smtClean="0"/>
              <a:t>, January 4, 2004):</a:t>
            </a:r>
          </a:p>
          <a:p>
            <a:pPr lvl="1"/>
            <a:r>
              <a:rPr lang="en-GB" dirty="0" smtClean="0"/>
              <a:t>“The Boolean type should not have had public constructors.  There's really no great advantage to allow multiple trues or multiple </a:t>
            </a:r>
            <a:r>
              <a:rPr lang="en-GB" dirty="0" err="1" smtClean="0"/>
              <a:t>falses</a:t>
            </a:r>
            <a:r>
              <a:rPr lang="en-GB" dirty="0" smtClean="0"/>
              <a:t>, and I've seen programs that produce millions of trues and millions of </a:t>
            </a:r>
            <a:r>
              <a:rPr lang="en-GB" dirty="0" err="1" smtClean="0"/>
              <a:t>falses</a:t>
            </a:r>
            <a:r>
              <a:rPr lang="en-GB" dirty="0" smtClean="0"/>
              <a:t>, creating needless work for the garbage collector.”</a:t>
            </a:r>
          </a:p>
          <a:p>
            <a:pPr lvl="1"/>
            <a:r>
              <a:rPr lang="en-GB" dirty="0" smtClean="0"/>
              <a:t>So, in the case of </a:t>
            </a:r>
            <a:r>
              <a:rPr lang="en-GB" dirty="0" err="1" smtClean="0"/>
              <a:t>immutables</a:t>
            </a:r>
            <a:r>
              <a:rPr lang="en-GB" dirty="0" smtClean="0"/>
              <a:t>, I think factory methods are great.”</a:t>
            </a:r>
            <a:endParaRPr lang="en-GB"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Tree>
    <p:extLst>
      <p:ext uri="{BB962C8B-B14F-4D97-AF65-F5344CB8AC3E}">
        <p14:creationId xmlns:p14="http://schemas.microsoft.com/office/powerpoint/2010/main" val="22768031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My eye-opening experience</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15</a:t>
            </a:fld>
            <a:endParaRPr lang="en-US"/>
          </a:p>
        </p:txBody>
      </p:sp>
      <p:sp>
        <p:nvSpPr>
          <p:cNvPr id="5" name="Content Placeholder 4"/>
          <p:cNvSpPr>
            <a:spLocks noGrp="1"/>
          </p:cNvSpPr>
          <p:nvPr>
            <p:ph sz="quarter" idx="1"/>
          </p:nvPr>
        </p:nvSpPr>
        <p:spPr/>
        <p:txBody>
          <a:bodyPr/>
          <a:lstStyle/>
          <a:p>
            <a:r>
              <a:rPr lang="en-US" dirty="0" smtClean="0"/>
              <a:t>At </a:t>
            </a:r>
            <a:r>
              <a:rPr lang="en-US" dirty="0" err="1" smtClean="0"/>
              <a:t>Dagstuhl</a:t>
            </a:r>
            <a:endParaRPr lang="en-US" dirty="0" smtClean="0"/>
          </a:p>
          <a:p>
            <a:r>
              <a:rPr lang="en-US" dirty="0" smtClean="0"/>
              <a:t>With Griswold</a:t>
            </a:r>
          </a:p>
          <a:p>
            <a:r>
              <a:rPr lang="en-US" dirty="0" smtClean="0"/>
              <a:t>And with Helms</a:t>
            </a:r>
            <a:br>
              <a:rPr lang="en-US" dirty="0" smtClean="0"/>
            </a:br>
            <a:r>
              <a:rPr lang="en-US" dirty="0" smtClean="0"/>
              <a:t>and </a:t>
            </a:r>
            <a:r>
              <a:rPr lang="en-US" dirty="0" err="1" smtClean="0"/>
              <a:t>Vlissides</a:t>
            </a:r>
            <a:endParaRPr lang="en-US" dirty="0" smtClean="0"/>
          </a:p>
          <a:p>
            <a:r>
              <a:rPr lang="en-US" dirty="0" smtClean="0"/>
              <a:t>In the bar</a:t>
            </a:r>
          </a:p>
          <a:p>
            <a:r>
              <a:rPr lang="en-US" dirty="0" smtClean="0"/>
              <a:t>“How to rethink our design</a:t>
            </a:r>
            <a:br>
              <a:rPr lang="en-US" dirty="0" smtClean="0"/>
            </a:br>
            <a:r>
              <a:rPr lang="en-US" dirty="0" smtClean="0"/>
              <a:t>for a program restructuring</a:t>
            </a:r>
            <a:br>
              <a:rPr lang="en-US" dirty="0" smtClean="0"/>
            </a:br>
            <a:r>
              <a:rPr lang="en-US" dirty="0" smtClean="0"/>
              <a:t>system?”</a:t>
            </a:r>
            <a:endParaRPr lang="en-US" dirty="0"/>
          </a:p>
        </p:txBody>
      </p:sp>
      <p:pic>
        <p:nvPicPr>
          <p:cNvPr id="3074" name="Picture 2" descr="http://www.mgnet.org/~douglas/Pictures/germany/dagstuhl-2003-03/castle-chap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0234" y="1066800"/>
            <a:ext cx="3047999" cy="229673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3937" t="43823" r="30648" b="10373"/>
          <a:stretch/>
        </p:blipFill>
        <p:spPr bwMode="auto">
          <a:xfrm>
            <a:off x="5344233" y="3224283"/>
            <a:ext cx="3712191" cy="304345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16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normAutofit fontScale="90000"/>
          </a:bodyPr>
          <a:lstStyle/>
          <a:p>
            <a:r>
              <a:rPr lang="en-US" smtClean="0"/>
              <a:t>Patterns are an example of chunking</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BFBF2E04-FEE6-4AF2-BC80-6F816C31C7F9}" type="slidenum">
              <a:rPr lang="en-US" smtClean="0"/>
              <a:pPr/>
              <a:t>16</a:t>
            </a:fld>
            <a:endParaRPr lang="en-US"/>
          </a:p>
        </p:txBody>
      </p:sp>
      <p:sp>
        <p:nvSpPr>
          <p:cNvPr id="891907" name="Rectangle 3"/>
          <p:cNvSpPr>
            <a:spLocks noGrp="1" noChangeArrowheads="1"/>
          </p:cNvSpPr>
          <p:nvPr>
            <p:ph type="body" idx="1"/>
          </p:nvPr>
        </p:nvSpPr>
        <p:spPr/>
        <p:txBody>
          <a:bodyPr>
            <a:normAutofit fontScale="85000" lnSpcReduction="20000"/>
          </a:bodyPr>
          <a:lstStyle/>
          <a:p>
            <a:r>
              <a:rPr lang="en-US" dirty="0" smtClean="0"/>
              <a:t>Advanced chess players are in part superior because they don’t see each piece individually</a:t>
            </a:r>
          </a:p>
          <a:p>
            <a:pPr lvl="1"/>
            <a:r>
              <a:rPr lang="en-US" dirty="0" smtClean="0"/>
              <a:t>Instead, they chunk groups of them together</a:t>
            </a:r>
          </a:p>
          <a:p>
            <a:pPr lvl="1"/>
            <a:r>
              <a:rPr lang="en-US" dirty="0" smtClean="0"/>
              <a:t>This reduces the search space they need to assess in deciding on a move</a:t>
            </a:r>
          </a:p>
          <a:p>
            <a:r>
              <a:rPr lang="en-US" dirty="0" smtClean="0"/>
              <a:t>This notion of chunking happens in almost every human endeavor</a:t>
            </a:r>
          </a:p>
          <a:p>
            <a:r>
              <a:rPr lang="en-US" dirty="0" smtClean="0"/>
              <a:t>Such chunking can lead to the use of idioms</a:t>
            </a:r>
          </a:p>
          <a:p>
            <a:pPr lvl="1"/>
            <a:r>
              <a:rPr lang="en-US" dirty="0" smtClean="0"/>
              <a:t>As it has in programming languages</a:t>
            </a:r>
          </a:p>
          <a:p>
            <a:r>
              <a:rPr lang="en-US" dirty="0" smtClean="0"/>
              <a:t>The following slides show some parts of a particular pattern: flyweight</a:t>
            </a:r>
          </a:p>
          <a:p>
            <a:pPr lvl="1"/>
            <a:r>
              <a:rPr lang="en-US" dirty="0" smtClean="0"/>
              <a:t>I won’t go through the slides in detail, but they give a feel for people who haven’t seen more concrete information on patterns</a:t>
            </a:r>
            <a:endParaRPr lang="en-US" dirty="0"/>
          </a:p>
        </p:txBody>
      </p:sp>
      <p:sp>
        <p:nvSpPr>
          <p:cNvPr id="8" name="Date Placeholder 7"/>
          <p:cNvSpPr>
            <a:spLocks noGrp="1"/>
          </p:cNvSpPr>
          <p:nvPr>
            <p:ph type="dt" sz="half" idx="10"/>
          </p:nvPr>
        </p:nvSpPr>
        <p:spPr/>
        <p:txBody>
          <a:bodyPr/>
          <a:lstStyle/>
          <a:p>
            <a:r>
              <a:rPr lang="en-US" smtClean="0"/>
              <a:t>503 11sp © UW CSE  • D. Notkin</a:t>
            </a:r>
            <a:endParaRPr lang="en-US"/>
          </a:p>
        </p:txBody>
      </p:sp>
    </p:spTree>
    <p:extLst>
      <p:ext uri="{BB962C8B-B14F-4D97-AF65-F5344CB8AC3E}">
        <p14:creationId xmlns:p14="http://schemas.microsoft.com/office/powerpoint/2010/main" val="782133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Grp="1" noChangeArrowheads="1"/>
          </p:cNvSpPr>
          <p:nvPr>
            <p:ph type="title"/>
          </p:nvPr>
        </p:nvSpPr>
        <p:spPr/>
        <p:txBody>
          <a:bodyPr/>
          <a:lstStyle/>
          <a:p>
            <a:r>
              <a:rPr lang="en-US" smtClean="0"/>
              <a:t>Example: flyweight pattern</a:t>
            </a:r>
            <a:endParaRPr lang="en-US"/>
          </a:p>
        </p:txBody>
      </p:sp>
      <p:sp>
        <p:nvSpPr>
          <p:cNvPr id="5" name="Date Placeholder 4"/>
          <p:cNvSpPr>
            <a:spLocks noGrp="1"/>
          </p:cNvSpPr>
          <p:nvPr>
            <p:ph type="dt" sz="half" idx="10"/>
          </p:nvPr>
        </p:nvSpPr>
        <p:spPr/>
        <p:txBody>
          <a:bodyPr/>
          <a:lstStyle/>
          <a:p>
            <a:r>
              <a:rPr lang="en-US" smtClean="0"/>
              <a:t>503 11sp © UW CSE  • D. Notkin</a:t>
            </a:r>
            <a:endParaRPr lang="en-US"/>
          </a:p>
        </p:txBody>
      </p:sp>
      <p:sp>
        <p:nvSpPr>
          <p:cNvPr id="7" name="Slide Number Placeholder 6"/>
          <p:cNvSpPr>
            <a:spLocks noGrp="1"/>
          </p:cNvSpPr>
          <p:nvPr>
            <p:ph type="sldNum" sz="quarter" idx="12"/>
          </p:nvPr>
        </p:nvSpPr>
        <p:spPr/>
        <p:txBody>
          <a:bodyPr>
            <a:normAutofit fontScale="85000" lnSpcReduction="20000"/>
          </a:bodyPr>
          <a:lstStyle/>
          <a:p>
            <a:fld id="{A0985866-9211-4CA9-97A6-C87CB84FED58}" type="slidenum">
              <a:rPr lang="en-US" smtClean="0"/>
              <a:pPr/>
              <a:t>17</a:t>
            </a:fld>
            <a:endParaRPr lang="en-US"/>
          </a:p>
        </p:txBody>
      </p:sp>
      <p:sp>
        <p:nvSpPr>
          <p:cNvPr id="901123" name="Rectangle 3"/>
          <p:cNvSpPr>
            <a:spLocks noGrp="1" noChangeArrowheads="1"/>
          </p:cNvSpPr>
          <p:nvPr>
            <p:ph type="body" sz="half" idx="1"/>
          </p:nvPr>
        </p:nvSpPr>
        <p:spPr/>
        <p:txBody>
          <a:bodyPr/>
          <a:lstStyle/>
          <a:p>
            <a:r>
              <a:rPr lang="en-US" smtClean="0"/>
              <a:t>What happens when you try to represent lots of small elements as full-fledged objects? </a:t>
            </a:r>
          </a:p>
          <a:p>
            <a:r>
              <a:rPr lang="en-US" smtClean="0"/>
              <a:t>It’s often too expensive</a:t>
            </a:r>
          </a:p>
          <a:p>
            <a:r>
              <a:rPr lang="en-US" smtClean="0"/>
              <a:t>And it’s pretty common</a:t>
            </a:r>
            <a:endParaRPr lang="en-US" dirty="0"/>
          </a:p>
        </p:txBody>
      </p:sp>
      <p:pic>
        <p:nvPicPr>
          <p:cNvPr id="9" name="Picture 2"/>
          <p:cNvPicPr>
            <a:picLocks noChangeAspect="1" noChangeArrowheads="1"/>
          </p:cNvPicPr>
          <p:nvPr/>
        </p:nvPicPr>
        <p:blipFill>
          <a:blip r:embed="rId3"/>
          <a:srcRect/>
          <a:stretch>
            <a:fillRect/>
          </a:stretch>
        </p:blipFill>
        <p:spPr bwMode="auto">
          <a:xfrm>
            <a:off x="533400" y="3745423"/>
            <a:ext cx="5562600" cy="2683152"/>
          </a:xfrm>
          <a:prstGeom prst="rect">
            <a:avLst/>
          </a:prstGeom>
          <a:noFill/>
        </p:spPr>
      </p:pic>
    </p:spTree>
    <p:extLst>
      <p:ext uri="{BB962C8B-B14F-4D97-AF65-F5344CB8AC3E}">
        <p14:creationId xmlns:p14="http://schemas.microsoft.com/office/powerpoint/2010/main" val="262320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smtClean="0"/>
              <a:t>An alternative approach</a:t>
            </a:r>
            <a:endParaRPr lang="en-US"/>
          </a:p>
        </p:txBody>
      </p:sp>
      <p:pic>
        <p:nvPicPr>
          <p:cNvPr id="9" name="Picture 2"/>
          <p:cNvPicPr>
            <a:picLocks noChangeAspect="1" noChangeArrowheads="1"/>
          </p:cNvPicPr>
          <p:nvPr/>
        </p:nvPicPr>
        <p:blipFill>
          <a:blip r:embed="rId3"/>
          <a:srcRect/>
          <a:stretch>
            <a:fillRect/>
          </a:stretch>
        </p:blipFill>
        <p:spPr bwMode="auto">
          <a:xfrm>
            <a:off x="3032125" y="2046288"/>
            <a:ext cx="5849938" cy="4495800"/>
          </a:xfrm>
          <a:prstGeom prst="rect">
            <a:avLst/>
          </a:prstGeom>
          <a:noFill/>
        </p:spPr>
      </p:pic>
      <p:sp>
        <p:nvSpPr>
          <p:cNvPr id="5" name="Date Placeholder 4"/>
          <p:cNvSpPr>
            <a:spLocks noGrp="1"/>
          </p:cNvSpPr>
          <p:nvPr>
            <p:ph type="dt" sz="half" idx="10"/>
          </p:nvPr>
        </p:nvSpPr>
        <p:spPr/>
        <p:txBody>
          <a:bodyPr/>
          <a:lstStyle/>
          <a:p>
            <a:r>
              <a:rPr lang="en-US" smtClean="0"/>
              <a:t>503 11sp © UW CSE  • D. Notkin</a:t>
            </a:r>
            <a:endParaRPr lang="en-US"/>
          </a:p>
        </p:txBody>
      </p:sp>
      <p:sp>
        <p:nvSpPr>
          <p:cNvPr id="7" name="Slide Number Placeholder 6"/>
          <p:cNvSpPr>
            <a:spLocks noGrp="1"/>
          </p:cNvSpPr>
          <p:nvPr>
            <p:ph type="sldNum" sz="quarter" idx="12"/>
          </p:nvPr>
        </p:nvSpPr>
        <p:spPr/>
        <p:txBody>
          <a:bodyPr>
            <a:normAutofit fontScale="85000" lnSpcReduction="20000"/>
          </a:bodyPr>
          <a:lstStyle/>
          <a:p>
            <a:fld id="{EA0501F0-8358-4160-91DA-C7CEC290F142}" type="slidenum">
              <a:rPr lang="en-US" smtClean="0"/>
              <a:pPr/>
              <a:t>18</a:t>
            </a:fld>
            <a:endParaRPr lang="en-US"/>
          </a:p>
        </p:txBody>
      </p:sp>
      <p:sp>
        <p:nvSpPr>
          <p:cNvPr id="902147" name="Rectangle 3"/>
          <p:cNvSpPr>
            <a:spLocks noGrp="1" noChangeArrowheads="1"/>
          </p:cNvSpPr>
          <p:nvPr>
            <p:ph type="body" sz="half" idx="4294967295"/>
          </p:nvPr>
        </p:nvSpPr>
        <p:spPr>
          <a:xfrm>
            <a:off x="424206" y="1447800"/>
            <a:ext cx="8458200" cy="1981200"/>
          </a:xfrm>
        </p:spPr>
        <p:txBody>
          <a:bodyPr>
            <a:normAutofit fontScale="92500"/>
          </a:bodyPr>
          <a:lstStyle/>
          <a:p>
            <a:r>
              <a:rPr lang="en-US" sz="2800" dirty="0"/>
              <a:t>Use sharing to support many fine-grained objects efficiently</a:t>
            </a:r>
          </a:p>
          <a:p>
            <a:pPr lvl="1"/>
            <a:r>
              <a:rPr lang="en-US" sz="2400" dirty="0"/>
              <a:t>Fixed domain of objects</a:t>
            </a:r>
          </a:p>
          <a:p>
            <a:pPr lvl="1"/>
            <a:r>
              <a:rPr lang="en-US" sz="2400" dirty="0"/>
              <a:t>Maybe </a:t>
            </a:r>
            <a:r>
              <a:rPr lang="en-US" sz="2400" dirty="0" smtClean="0"/>
              <a:t>other constraints</a:t>
            </a:r>
          </a:p>
          <a:p>
            <a:pPr lvl="1"/>
            <a:r>
              <a:rPr lang="en-US" sz="2400" dirty="0" smtClean="0"/>
              <a:t>Similar to interning</a:t>
            </a:r>
            <a:endParaRPr lang="en-US" sz="2400" dirty="0"/>
          </a:p>
        </p:txBody>
      </p:sp>
    </p:spTree>
    <p:extLst>
      <p:ext uri="{BB962C8B-B14F-4D97-AF65-F5344CB8AC3E}">
        <p14:creationId xmlns:p14="http://schemas.microsoft.com/office/powerpoint/2010/main" val="323474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B4526996-721F-4DB5-892F-562F4F8F3BD4}" type="slidenum">
              <a:rPr lang="en-US"/>
              <a:pPr/>
              <a:t>19</a:t>
            </a:fld>
            <a:endParaRPr lang="en-US"/>
          </a:p>
        </p:txBody>
      </p:sp>
      <p:sp>
        <p:nvSpPr>
          <p:cNvPr id="903170" name="Rectangle 2"/>
          <p:cNvSpPr>
            <a:spLocks noGrp="1" noChangeArrowheads="1"/>
          </p:cNvSpPr>
          <p:nvPr>
            <p:ph type="title"/>
          </p:nvPr>
        </p:nvSpPr>
        <p:spPr/>
        <p:txBody>
          <a:bodyPr/>
          <a:lstStyle/>
          <a:p>
            <a:r>
              <a:rPr lang="en-US"/>
              <a:t>Flyweight structure</a:t>
            </a:r>
          </a:p>
        </p:txBody>
      </p:sp>
      <p:pic>
        <p:nvPicPr>
          <p:cNvPr id="8" name="Picture 2"/>
          <p:cNvPicPr>
            <a:picLocks noChangeAspect="1" noChangeArrowheads="1"/>
          </p:cNvPicPr>
          <p:nvPr/>
        </p:nvPicPr>
        <p:blipFill>
          <a:blip r:embed="rId3"/>
          <a:srcRect/>
          <a:stretch>
            <a:fillRect/>
          </a:stretch>
        </p:blipFill>
        <p:spPr bwMode="auto">
          <a:xfrm>
            <a:off x="762000" y="1447800"/>
            <a:ext cx="7756525" cy="4727575"/>
          </a:xfrm>
          <a:prstGeom prst="rect">
            <a:avLst/>
          </a:prstGeom>
          <a:noFill/>
        </p:spPr>
      </p:pic>
    </p:spTree>
    <p:extLst>
      <p:ext uri="{BB962C8B-B14F-4D97-AF65-F5344CB8AC3E}">
        <p14:creationId xmlns:p14="http://schemas.microsoft.com/office/powerpoint/2010/main" val="1080401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History</a:t>
            </a:r>
            <a:endParaRPr lang="en-US" dirty="0"/>
          </a:p>
        </p:txBody>
      </p:sp>
      <p:sp>
        <p:nvSpPr>
          <p:cNvPr id="4" name="Date Placeholder 3"/>
          <p:cNvSpPr>
            <a:spLocks noGrp="1"/>
          </p:cNvSpPr>
          <p:nvPr>
            <p:ph type="dt" sz="half" idx="10"/>
          </p:nvPr>
        </p:nvSpPr>
        <p:spPr/>
        <p:txBody>
          <a:bodyPr/>
          <a:lstStyle/>
          <a:p>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42505562-23C7-4A8D-8914-047449EB20DB}" type="slidenum">
              <a:rPr lang="en-US" smtClean="0"/>
              <a:pPr/>
              <a:t>2</a:t>
            </a:fld>
            <a:endParaRPr lang="en-US"/>
          </a:p>
        </p:txBody>
      </p:sp>
      <p:sp>
        <p:nvSpPr>
          <p:cNvPr id="3" name="Content Placeholder 2"/>
          <p:cNvSpPr>
            <a:spLocks noGrp="1"/>
          </p:cNvSpPr>
          <p:nvPr>
            <p:ph idx="1"/>
          </p:nvPr>
        </p:nvSpPr>
        <p:spPr/>
        <p:txBody>
          <a:bodyPr>
            <a:normAutofit/>
          </a:bodyPr>
          <a:lstStyle/>
          <a:p>
            <a:r>
              <a:rPr lang="en-US" sz="2400" dirty="0" smtClean="0"/>
              <a:t>The Gang of Four (</a:t>
            </a:r>
            <a:r>
              <a:rPr lang="en-US" sz="2400" dirty="0" err="1" smtClean="0"/>
              <a:t>GoF</a:t>
            </a:r>
            <a:r>
              <a:rPr lang="en-US" sz="2400" dirty="0" smtClean="0"/>
              <a:t>)</a:t>
            </a:r>
          </a:p>
          <a:p>
            <a:pPr lvl="1"/>
            <a:r>
              <a:rPr lang="en-US" sz="2000" dirty="0" smtClean="0"/>
              <a:t>Erich Gamma, Richard Helm, Ralph E. Johnson, and John M. </a:t>
            </a:r>
            <a:r>
              <a:rPr lang="en-US" sz="2000" dirty="0" err="1" smtClean="0"/>
              <a:t>Vlissides</a:t>
            </a:r>
            <a:r>
              <a:rPr lang="en-US" sz="2000" dirty="0" smtClean="0"/>
              <a:t>. 1993. Design Patterns: Abstraction and Reuse of Object-Oriented Design. In Proceedings of the 7th European Conference on Object-Oriented Programming (ECOOP '93).</a:t>
            </a:r>
          </a:p>
          <a:p>
            <a:pPr lvl="1"/>
            <a:r>
              <a:rPr lang="en-US" sz="2000" dirty="0" smtClean="0"/>
              <a:t>Their book, </a:t>
            </a:r>
            <a:r>
              <a:rPr lang="en-US" sz="2000" i="1" dirty="0" smtClean="0"/>
              <a:t>Design Patterns: Elements of Reusable Object-Oriented Software</a:t>
            </a:r>
            <a:r>
              <a:rPr lang="en-US" sz="2000" dirty="0" smtClean="0"/>
              <a:t>, was released at OOPSLA 1994.</a:t>
            </a:r>
          </a:p>
          <a:p>
            <a:pPr lvl="1"/>
            <a:r>
              <a:rPr lang="en-US" sz="2000" dirty="0" smtClean="0"/>
              <a:t>The book and the authors have won several awards including the Jolt </a:t>
            </a:r>
            <a:r>
              <a:rPr lang="en-US" sz="2000" dirty="0"/>
              <a:t>productivity award, </a:t>
            </a:r>
            <a:r>
              <a:rPr lang="en-US" sz="2000" dirty="0" smtClean="0"/>
              <a:t>the</a:t>
            </a:r>
            <a:r>
              <a:rPr lang="en-US" sz="2000" dirty="0"/>
              <a:t> Software Development productivity </a:t>
            </a:r>
            <a:r>
              <a:rPr lang="en-US" sz="2000" dirty="0" smtClean="0"/>
              <a:t>award, and the SIGSOFT Outstanding Research award</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23" y="5581650"/>
            <a:ext cx="7972425" cy="742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Line Callout 2 9"/>
          <p:cNvSpPr/>
          <p:nvPr/>
        </p:nvSpPr>
        <p:spPr>
          <a:xfrm>
            <a:off x="7239000" y="5091752"/>
            <a:ext cx="1600200" cy="381000"/>
          </a:xfrm>
          <a:prstGeom prst="borderCallout2">
            <a:avLst>
              <a:gd name="adj1" fmla="val 18750"/>
              <a:gd name="adj2" fmla="val -8333"/>
              <a:gd name="adj3" fmla="val 18750"/>
              <a:gd name="adj4" fmla="val -16667"/>
              <a:gd name="adj5" fmla="val 116082"/>
              <a:gd name="adj6" fmla="val -628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May 1, 2011</a:t>
            </a:r>
            <a:endParaRPr lang="en-US" sz="1600" dirty="0">
              <a:solidFill>
                <a:schemeClr val="tx1"/>
              </a:solidFill>
            </a:endParaRPr>
          </a:p>
        </p:txBody>
      </p:sp>
    </p:spTree>
    <p:extLst>
      <p:ext uri="{BB962C8B-B14F-4D97-AF65-F5344CB8AC3E}">
        <p14:creationId xmlns:p14="http://schemas.microsoft.com/office/powerpoint/2010/main" val="30075346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00EF0DFD-C93D-445D-9B13-BBFACA4C268B}" type="slidenum">
              <a:rPr lang="en-US"/>
              <a:pPr/>
              <a:t>20</a:t>
            </a:fld>
            <a:endParaRPr lang="en-US"/>
          </a:p>
        </p:txBody>
      </p:sp>
      <p:sp>
        <p:nvSpPr>
          <p:cNvPr id="913410" name="Rectangle 2"/>
          <p:cNvSpPr>
            <a:spLocks noGrp="1" noChangeArrowheads="1"/>
          </p:cNvSpPr>
          <p:nvPr>
            <p:ph type="title"/>
          </p:nvPr>
        </p:nvSpPr>
        <p:spPr/>
        <p:txBody>
          <a:bodyPr/>
          <a:lstStyle/>
          <a:p>
            <a:r>
              <a:rPr lang="en-US"/>
              <a:t>Participants</a:t>
            </a:r>
          </a:p>
        </p:txBody>
      </p:sp>
      <p:sp>
        <p:nvSpPr>
          <p:cNvPr id="913411" name="Rectangle 3"/>
          <p:cNvSpPr>
            <a:spLocks noGrp="1" noChangeArrowheads="1"/>
          </p:cNvSpPr>
          <p:nvPr>
            <p:ph type="body" idx="1"/>
          </p:nvPr>
        </p:nvSpPr>
        <p:spPr/>
        <p:txBody>
          <a:bodyPr/>
          <a:lstStyle/>
          <a:p>
            <a:r>
              <a:rPr lang="en-US" dirty="0"/>
              <a:t>Flyweight </a:t>
            </a:r>
            <a:r>
              <a:rPr lang="en-US" sz="2800" dirty="0"/>
              <a:t>(</a:t>
            </a:r>
            <a:r>
              <a:rPr lang="en-US" sz="2800" b="1" dirty="0">
                <a:latin typeface="Courier New" pitchFamily="49" charset="0"/>
              </a:rPr>
              <a:t>glyph</a:t>
            </a:r>
            <a:r>
              <a:rPr lang="en-US" sz="2800" dirty="0"/>
              <a:t> in text example)</a:t>
            </a:r>
            <a:endParaRPr lang="en-US" dirty="0"/>
          </a:p>
          <a:p>
            <a:pPr lvl="1"/>
            <a:r>
              <a:rPr lang="en-US" dirty="0"/>
              <a:t>Interface through which flyweights can receive and act on extrinsic state</a:t>
            </a:r>
          </a:p>
          <a:p>
            <a:r>
              <a:rPr lang="en-US" dirty="0" err="1"/>
              <a:t>ConcreteFlyweight</a:t>
            </a:r>
            <a:r>
              <a:rPr lang="en-US" dirty="0"/>
              <a:t> (</a:t>
            </a:r>
            <a:r>
              <a:rPr lang="en-US" sz="2800" b="1" dirty="0">
                <a:latin typeface="Courier New" pitchFamily="49" charset="0"/>
              </a:rPr>
              <a:t>character</a:t>
            </a:r>
            <a:r>
              <a:rPr lang="en-US" dirty="0"/>
              <a:t>)</a:t>
            </a:r>
          </a:p>
          <a:p>
            <a:pPr lvl="1"/>
            <a:r>
              <a:rPr lang="en-US" dirty="0"/>
              <a:t>Implements flyweight interface, shareable, only intrinsic state (independent of context)</a:t>
            </a:r>
          </a:p>
          <a:p>
            <a:r>
              <a:rPr lang="en-US" dirty="0" err="1"/>
              <a:t>UnsharedConcreteFlyweight</a:t>
            </a:r>
            <a:r>
              <a:rPr lang="en-US" dirty="0"/>
              <a:t> (</a:t>
            </a:r>
            <a:r>
              <a:rPr lang="en-US" sz="2800" b="1" dirty="0">
                <a:latin typeface="Courier New" pitchFamily="49" charset="0"/>
              </a:rPr>
              <a:t>row</a:t>
            </a:r>
            <a:r>
              <a:rPr lang="en-US" dirty="0"/>
              <a:t>, </a:t>
            </a:r>
            <a:r>
              <a:rPr lang="en-US" sz="2800" b="1" dirty="0">
                <a:latin typeface="Courier New" pitchFamily="49" charset="0"/>
              </a:rPr>
              <a:t>column</a:t>
            </a:r>
            <a:r>
              <a:rPr lang="en-US" dirty="0"/>
              <a:t>)</a:t>
            </a:r>
          </a:p>
          <a:p>
            <a:r>
              <a:rPr lang="en-US" dirty="0" err="1"/>
              <a:t>FlyweightFactory</a:t>
            </a:r>
            <a:endParaRPr lang="en-US" dirty="0"/>
          </a:p>
          <a:p>
            <a:pPr lvl="1"/>
            <a:r>
              <a:rPr lang="en-US" dirty="0"/>
              <a:t>Creates and manages flyweight objects</a:t>
            </a:r>
          </a:p>
          <a:p>
            <a:endParaRPr lang="en-US" dirty="0"/>
          </a:p>
        </p:txBody>
      </p:sp>
    </p:spTree>
    <p:extLst>
      <p:ext uri="{BB962C8B-B14F-4D97-AF65-F5344CB8AC3E}">
        <p14:creationId xmlns:p14="http://schemas.microsoft.com/office/powerpoint/2010/main" val="272937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Grp="1" noChangeArrowheads="1"/>
          </p:cNvSpPr>
          <p:nvPr>
            <p:ph type="title"/>
          </p:nvPr>
        </p:nvSpPr>
        <p:spPr/>
        <p:txBody>
          <a:bodyPr/>
          <a:lstStyle/>
          <a:p>
            <a:r>
              <a:rPr lang="en-US" dirty="0"/>
              <a:t>Sample code</a:t>
            </a:r>
          </a:p>
        </p:txBody>
      </p:sp>
      <p:sp>
        <p:nvSpPr>
          <p:cNvPr id="914435" name="Rectangle 3"/>
          <p:cNvSpPr>
            <a:spLocks noGrp="1" noChangeArrowheads="1"/>
          </p:cNvSpPr>
          <p:nvPr>
            <p:ph type="body" sz="half" idx="1"/>
          </p:nvPr>
        </p:nvSpPr>
        <p:spPr>
          <a:xfrm>
            <a:off x="512976" y="1659118"/>
            <a:ext cx="4648200" cy="4114800"/>
          </a:xfrm>
        </p:spPr>
        <p:txBody>
          <a:bodyPr>
            <a:normAutofit fontScale="92500" lnSpcReduction="20000"/>
          </a:bodyPr>
          <a:lstStyle/>
          <a:p>
            <a:pPr>
              <a:buFontTx/>
              <a:buNone/>
            </a:pPr>
            <a:r>
              <a:rPr lang="en-US" sz="1800" b="1" dirty="0">
                <a:latin typeface="Courier New" pitchFamily="49" charset="0"/>
              </a:rPr>
              <a:t>class Glyph {</a:t>
            </a:r>
          </a:p>
          <a:p>
            <a:pPr>
              <a:buFontTx/>
              <a:buNone/>
            </a:pPr>
            <a:r>
              <a:rPr lang="en-US" sz="1800" b="1" dirty="0">
                <a:latin typeface="Courier New" pitchFamily="49" charset="0"/>
              </a:rPr>
              <a:t>public:</a:t>
            </a:r>
          </a:p>
          <a:p>
            <a:pPr>
              <a:buFontTx/>
              <a:buNone/>
            </a:pPr>
            <a:r>
              <a:rPr lang="en-US" sz="1800" b="1" dirty="0">
                <a:latin typeface="Courier New" pitchFamily="49" charset="0"/>
              </a:rPr>
              <a:t> </a:t>
            </a:r>
            <a:r>
              <a:rPr lang="en-US" sz="1800" b="1" dirty="0" smtClean="0">
                <a:latin typeface="Courier New" pitchFamily="49" charset="0"/>
              </a:rPr>
              <a:t> virtual </a:t>
            </a:r>
            <a:r>
              <a:rPr lang="en-US" sz="1800" b="1" dirty="0">
                <a:latin typeface="Courier New" pitchFamily="49" charset="0"/>
              </a:rPr>
              <a:t>~Glyph();virtual</a:t>
            </a:r>
          </a:p>
          <a:p>
            <a:pPr>
              <a:buFontTx/>
              <a:buNone/>
            </a:pPr>
            <a:r>
              <a:rPr lang="en-US" sz="1800" b="1" dirty="0">
                <a:latin typeface="Courier New" pitchFamily="49" charset="0"/>
              </a:rPr>
              <a:t> </a:t>
            </a:r>
            <a:r>
              <a:rPr lang="en-US" sz="1800" b="1" dirty="0" smtClean="0">
                <a:latin typeface="Courier New" pitchFamily="49" charset="0"/>
              </a:rPr>
              <a:t> void </a:t>
            </a:r>
            <a:r>
              <a:rPr lang="en-US" sz="1800" b="1" dirty="0">
                <a:latin typeface="Courier New" pitchFamily="49" charset="0"/>
              </a:rPr>
              <a:t>Draw(…);</a:t>
            </a:r>
          </a:p>
          <a:p>
            <a:pPr>
              <a:buFontTx/>
              <a:buNone/>
            </a:pPr>
            <a:r>
              <a:rPr lang="en-US" sz="1800" b="1" dirty="0">
                <a:latin typeface="Courier New" pitchFamily="49" charset="0"/>
              </a:rPr>
              <a:t> </a:t>
            </a:r>
            <a:r>
              <a:rPr lang="en-US" sz="1800" b="1" dirty="0" smtClean="0">
                <a:latin typeface="Courier New" pitchFamily="49" charset="0"/>
              </a:rPr>
              <a:t> virtual </a:t>
            </a:r>
            <a:r>
              <a:rPr lang="en-US" sz="1800" b="1" dirty="0">
                <a:latin typeface="Courier New" pitchFamily="49" charset="0"/>
              </a:rPr>
              <a:t>void </a:t>
            </a:r>
            <a:r>
              <a:rPr lang="en-US" sz="1800" b="1" dirty="0" err="1">
                <a:latin typeface="Courier New" pitchFamily="49" charset="0"/>
              </a:rPr>
              <a:t>SetFont</a:t>
            </a:r>
            <a:r>
              <a:rPr lang="en-US" sz="1800" b="1" dirty="0">
                <a:latin typeface="Courier New" pitchFamily="49" charset="0"/>
              </a:rPr>
              <a:t>(…);</a:t>
            </a:r>
          </a:p>
          <a:p>
            <a:pPr>
              <a:buFontTx/>
              <a:buNone/>
            </a:pPr>
            <a:r>
              <a:rPr lang="en-US" sz="1800" b="1" dirty="0" smtClean="0">
                <a:latin typeface="Courier New" pitchFamily="49" charset="0"/>
              </a:rPr>
              <a:t>  </a:t>
            </a:r>
            <a:r>
              <a:rPr lang="en-US" sz="1800" b="1" dirty="0">
                <a:latin typeface="Courier New" pitchFamily="49" charset="0"/>
              </a:rPr>
              <a:t>…</a:t>
            </a:r>
          </a:p>
          <a:p>
            <a:pPr>
              <a:buFontTx/>
              <a:buNone/>
            </a:pPr>
            <a:r>
              <a:rPr lang="en-US" sz="1800" b="1" dirty="0">
                <a:latin typeface="Courier New" pitchFamily="49" charset="0"/>
              </a:rPr>
              <a:t>}</a:t>
            </a:r>
          </a:p>
          <a:p>
            <a:pPr>
              <a:buFontTx/>
              <a:buNone/>
            </a:pPr>
            <a:r>
              <a:rPr lang="en-US" sz="1800" b="1" dirty="0">
                <a:latin typeface="Courier New" pitchFamily="49" charset="0"/>
              </a:rPr>
              <a:t>class Character : public Glyph {</a:t>
            </a:r>
          </a:p>
          <a:p>
            <a:pPr>
              <a:buFontTx/>
              <a:buNone/>
            </a:pPr>
            <a:r>
              <a:rPr lang="en-US" sz="1800" b="1" dirty="0">
                <a:latin typeface="Courier New" pitchFamily="49" charset="0"/>
              </a:rPr>
              <a:t> </a:t>
            </a:r>
            <a:r>
              <a:rPr lang="en-US" sz="1800" b="1" dirty="0" smtClean="0">
                <a:latin typeface="Courier New" pitchFamily="49" charset="0"/>
              </a:rPr>
              <a:t> Character(char</a:t>
            </a:r>
            <a:r>
              <a:rPr lang="en-US" sz="1800" b="1" dirty="0">
                <a:latin typeface="Courier New" pitchFamily="49" charset="0"/>
              </a:rPr>
              <a:t>);</a:t>
            </a:r>
          </a:p>
          <a:p>
            <a:pPr>
              <a:buFontTx/>
              <a:buNone/>
            </a:pPr>
            <a:r>
              <a:rPr lang="en-US" sz="1800" b="1" dirty="0">
                <a:latin typeface="Courier New" pitchFamily="49" charset="0"/>
              </a:rPr>
              <a:t> </a:t>
            </a:r>
            <a:r>
              <a:rPr lang="en-US" sz="1800" b="1" dirty="0" smtClean="0">
                <a:latin typeface="Courier New" pitchFamily="49" charset="0"/>
              </a:rPr>
              <a:t> virtual </a:t>
            </a:r>
            <a:r>
              <a:rPr lang="en-US" sz="1800" b="1" dirty="0">
                <a:latin typeface="Courier New" pitchFamily="49" charset="0"/>
              </a:rPr>
              <a:t>void Draw(…);</a:t>
            </a:r>
          </a:p>
          <a:p>
            <a:pPr>
              <a:buFontTx/>
              <a:buNone/>
            </a:pPr>
            <a:r>
              <a:rPr lang="en-US" sz="1800" b="1" dirty="0">
                <a:latin typeface="Courier New" pitchFamily="49" charset="0"/>
              </a:rPr>
              <a:t>private:</a:t>
            </a:r>
          </a:p>
          <a:p>
            <a:pPr>
              <a:buFontTx/>
              <a:buNone/>
            </a:pPr>
            <a:r>
              <a:rPr lang="en-US" sz="1800" b="1" dirty="0">
                <a:latin typeface="Courier New" pitchFamily="49" charset="0"/>
              </a:rPr>
              <a:t> </a:t>
            </a:r>
            <a:r>
              <a:rPr lang="en-US" sz="1800" b="1" dirty="0" smtClean="0">
                <a:latin typeface="Courier New" pitchFamily="49" charset="0"/>
              </a:rPr>
              <a:t> char </a:t>
            </a:r>
            <a:r>
              <a:rPr lang="en-US" sz="1800" b="1" dirty="0">
                <a:latin typeface="Courier New" pitchFamily="49" charset="0"/>
              </a:rPr>
              <a:t>_</a:t>
            </a:r>
            <a:r>
              <a:rPr lang="en-US" sz="1800" b="1" dirty="0" err="1">
                <a:latin typeface="Courier New" pitchFamily="49" charset="0"/>
              </a:rPr>
              <a:t>charcode</a:t>
            </a:r>
            <a:r>
              <a:rPr lang="en-US" sz="1800" b="1" dirty="0">
                <a:latin typeface="Courier New" pitchFamily="49" charset="0"/>
              </a:rPr>
              <a:t>;</a:t>
            </a:r>
          </a:p>
          <a:p>
            <a:pPr>
              <a:buFontTx/>
              <a:buNone/>
            </a:pPr>
            <a:r>
              <a:rPr lang="en-US" sz="1800" b="1" dirty="0">
                <a:latin typeface="Courier New" pitchFamily="49" charset="0"/>
              </a:rPr>
              <a:t>};</a:t>
            </a:r>
          </a:p>
        </p:txBody>
      </p:sp>
      <p:sp>
        <p:nvSpPr>
          <p:cNvPr id="914436" name="Rectangle 4"/>
          <p:cNvSpPr>
            <a:spLocks noGrp="1" noChangeArrowheads="1"/>
          </p:cNvSpPr>
          <p:nvPr>
            <p:ph type="body" sz="half" idx="2"/>
          </p:nvPr>
        </p:nvSpPr>
        <p:spPr>
          <a:xfrm>
            <a:off x="5410200" y="1885361"/>
            <a:ext cx="3429000" cy="4114800"/>
          </a:xfrm>
        </p:spPr>
        <p:txBody>
          <a:bodyPr/>
          <a:lstStyle/>
          <a:p>
            <a:r>
              <a:rPr lang="en-US" sz="2400" dirty="0"/>
              <a:t>The code itself is in the domain (glyphs, rows, etc.)</a:t>
            </a:r>
          </a:p>
          <a:p>
            <a:r>
              <a:rPr lang="en-US" sz="2400" dirty="0"/>
              <a:t>But it’s structured based on the pattern</a:t>
            </a:r>
          </a:p>
          <a:p>
            <a:r>
              <a:rPr lang="en-US" sz="2400" dirty="0"/>
              <a:t>The client interacts with </a:t>
            </a:r>
            <a:r>
              <a:rPr lang="en-US" sz="2000" b="1" dirty="0">
                <a:latin typeface="Courier New" pitchFamily="49" charset="0"/>
              </a:rPr>
              <a:t>Glyph</a:t>
            </a:r>
            <a:r>
              <a:rPr lang="en-US" sz="2400" dirty="0"/>
              <a:t>, </a:t>
            </a:r>
            <a:r>
              <a:rPr lang="en-US" sz="2000" b="1" dirty="0">
                <a:latin typeface="Courier New" pitchFamily="49" charset="0"/>
              </a:rPr>
              <a:t>Character</a:t>
            </a:r>
            <a:endParaRPr lang="en-US" sz="2400" b="1" dirty="0"/>
          </a:p>
        </p:txBody>
      </p:sp>
      <p:sp>
        <p:nvSpPr>
          <p:cNvPr id="2" name="Date Placeholder 1"/>
          <p:cNvSpPr>
            <a:spLocks noGrp="1"/>
          </p:cNvSpPr>
          <p:nvPr>
            <p:ph type="dt" sz="half" idx="15"/>
          </p:nvPr>
        </p:nvSpPr>
        <p:spPr/>
        <p:txBody>
          <a:bodyPr/>
          <a:lstStyle/>
          <a:p>
            <a:r>
              <a:rPr lang="en-US" smtClean="0"/>
              <a:t>503 11sp © UW CSE  • D. Notkin</a:t>
            </a:r>
            <a:endParaRPr lang="en-US"/>
          </a:p>
        </p:txBody>
      </p:sp>
      <p:sp>
        <p:nvSpPr>
          <p:cNvPr id="3" name="Slide Number Placeholder 2"/>
          <p:cNvSpPr>
            <a:spLocks noGrp="1"/>
          </p:cNvSpPr>
          <p:nvPr>
            <p:ph type="sldNum" sz="quarter" idx="16"/>
          </p:nvPr>
        </p:nvSpPr>
        <p:spPr/>
        <p:txBody>
          <a:bodyPr>
            <a:normAutofit fontScale="85000" lnSpcReduction="20000"/>
          </a:bodyPr>
          <a:lstStyle/>
          <a:p>
            <a:fld id="{B27B53E7-13BB-4CE7-ACCE-E032DFE7CA51}" type="slidenum">
              <a:rPr lang="en-US" smtClean="0"/>
              <a:pPr/>
              <a:t>21</a:t>
            </a:fld>
            <a:endParaRPr lang="en-US"/>
          </a:p>
        </p:txBody>
      </p:sp>
    </p:spTree>
    <p:extLst>
      <p:ext uri="{BB962C8B-B14F-4D97-AF65-F5344CB8AC3E}">
        <p14:creationId xmlns:p14="http://schemas.microsoft.com/office/powerpoint/2010/main" val="3121720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503 11sp © UW CSE  • D. Notkin</a:t>
            </a:r>
            <a:endParaRPr lang="en-US"/>
          </a:p>
        </p:txBody>
      </p:sp>
      <p:sp>
        <p:nvSpPr>
          <p:cNvPr id="6" name="Slide Number Placeholder 5"/>
          <p:cNvSpPr>
            <a:spLocks noGrp="1"/>
          </p:cNvSpPr>
          <p:nvPr>
            <p:ph type="sldNum" sz="quarter" idx="12"/>
          </p:nvPr>
        </p:nvSpPr>
        <p:spPr/>
        <p:txBody>
          <a:bodyPr>
            <a:normAutofit fontScale="85000" lnSpcReduction="20000"/>
          </a:bodyPr>
          <a:lstStyle/>
          <a:p>
            <a:fld id="{90AE759A-7C41-4093-84AA-1AE17170FB3A}" type="slidenum">
              <a:rPr lang="en-US"/>
              <a:pPr/>
              <a:t>22</a:t>
            </a:fld>
            <a:endParaRPr lang="en-US"/>
          </a:p>
        </p:txBody>
      </p:sp>
      <p:sp>
        <p:nvSpPr>
          <p:cNvPr id="915458" name="Rectangle 2"/>
          <p:cNvSpPr>
            <a:spLocks noGrp="1" noChangeArrowheads="1"/>
          </p:cNvSpPr>
          <p:nvPr>
            <p:ph type="title"/>
          </p:nvPr>
        </p:nvSpPr>
        <p:spPr/>
        <p:txBody>
          <a:bodyPr/>
          <a:lstStyle/>
          <a:p>
            <a:r>
              <a:rPr lang="en-US"/>
              <a:t>A little more code</a:t>
            </a:r>
          </a:p>
        </p:txBody>
      </p:sp>
      <p:sp>
        <p:nvSpPr>
          <p:cNvPr id="915459" name="Rectangle 3"/>
          <p:cNvSpPr>
            <a:spLocks noGrp="1" noChangeArrowheads="1"/>
          </p:cNvSpPr>
          <p:nvPr>
            <p:ph type="body" idx="1"/>
          </p:nvPr>
        </p:nvSpPr>
        <p:spPr/>
        <p:txBody>
          <a:bodyPr/>
          <a:lstStyle/>
          <a:p>
            <a:pPr>
              <a:buFontTx/>
              <a:buNone/>
            </a:pPr>
            <a:r>
              <a:rPr lang="en-US" sz="2000" b="1" dirty="0" smtClean="0">
                <a:latin typeface="Courier New" pitchFamily="49" charset="0"/>
              </a:rPr>
              <a:t>Character</a:t>
            </a:r>
            <a:r>
              <a:rPr lang="en-US" sz="2000" b="1" dirty="0">
                <a:latin typeface="Courier New" pitchFamily="49" charset="0"/>
              </a:rPr>
              <a:t>* </a:t>
            </a:r>
            <a:r>
              <a:rPr lang="en-US" sz="2000" b="1" dirty="0" err="1">
                <a:latin typeface="Courier New" pitchFamily="49" charset="0"/>
              </a:rPr>
              <a:t>GlyphFactory</a:t>
            </a:r>
            <a:r>
              <a:rPr lang="en-US" sz="2000" b="1" dirty="0">
                <a:latin typeface="Courier New" pitchFamily="49" charset="0"/>
              </a:rPr>
              <a:t>::</a:t>
            </a:r>
            <a:r>
              <a:rPr lang="en-US" sz="2000" b="1" dirty="0" err="1">
                <a:latin typeface="Courier New" pitchFamily="49" charset="0"/>
              </a:rPr>
              <a:t>CreateCharacter</a:t>
            </a:r>
            <a:r>
              <a:rPr lang="en-US" sz="2000" b="1" dirty="0">
                <a:latin typeface="Courier New" pitchFamily="49" charset="0"/>
              </a:rPr>
              <a:t>(char c) {</a:t>
            </a:r>
          </a:p>
          <a:p>
            <a:pPr>
              <a:buFontTx/>
              <a:buNone/>
            </a:pPr>
            <a:r>
              <a:rPr lang="en-US" sz="2000" b="1" dirty="0">
                <a:latin typeface="Courier New" pitchFamily="49" charset="0"/>
              </a:rPr>
              <a:t>  if (!_character[c]) {</a:t>
            </a:r>
            <a:br>
              <a:rPr lang="en-US" sz="2000" b="1" dirty="0">
                <a:latin typeface="Courier New" pitchFamily="49" charset="0"/>
              </a:rPr>
            </a:br>
            <a:r>
              <a:rPr lang="en-US" sz="2000" b="1" dirty="0">
                <a:latin typeface="Courier New" pitchFamily="49" charset="0"/>
              </a:rPr>
              <a:t>    _character[c] = new Character();</a:t>
            </a:r>
            <a:br>
              <a:rPr lang="en-US" sz="2000" b="1" dirty="0">
                <a:latin typeface="Courier New" pitchFamily="49" charset="0"/>
              </a:rPr>
            </a:br>
            <a:r>
              <a:rPr lang="en-US" sz="2000" b="1" dirty="0">
                <a:latin typeface="Courier New" pitchFamily="49" charset="0"/>
              </a:rPr>
              <a:t>}</a:t>
            </a:r>
            <a:br>
              <a:rPr lang="en-US" sz="2000" b="1" dirty="0">
                <a:latin typeface="Courier New" pitchFamily="49" charset="0"/>
              </a:rPr>
            </a:br>
            <a:r>
              <a:rPr lang="en-US" sz="2000" b="1" dirty="0">
                <a:latin typeface="Courier New" pitchFamily="49" charset="0"/>
              </a:rPr>
              <a:t>return _character[c];</a:t>
            </a:r>
          </a:p>
          <a:p>
            <a:pPr>
              <a:buFontTx/>
              <a:buNone/>
            </a:pPr>
            <a:r>
              <a:rPr lang="en-US" sz="2000" b="1" dirty="0">
                <a:latin typeface="Courier New" pitchFamily="49" charset="0"/>
              </a:rPr>
              <a:t>}</a:t>
            </a:r>
            <a:r>
              <a:rPr lang="en-US" sz="2000" dirty="0">
                <a:latin typeface="Courier New" pitchFamily="49" charset="0"/>
              </a:rPr>
              <a:t/>
            </a:r>
            <a:br>
              <a:rPr lang="en-US" sz="2000" dirty="0">
                <a:latin typeface="Courier New" pitchFamily="49" charset="0"/>
              </a:rPr>
            </a:br>
            <a:endParaRPr lang="en-US" sz="2000" dirty="0">
              <a:latin typeface="Courier New" pitchFamily="49" charset="0"/>
            </a:endParaRPr>
          </a:p>
          <a:p>
            <a:r>
              <a:rPr lang="en-US" dirty="0"/>
              <a:t>Explicit code for each of the elements in the flyweight structure</a:t>
            </a:r>
            <a:endParaRPr lang="en-US" sz="2000" dirty="0">
              <a:latin typeface="Courier New" pitchFamily="49" charset="0"/>
            </a:endParaRPr>
          </a:p>
          <a:p>
            <a:endParaRPr lang="en-US" dirty="0"/>
          </a:p>
        </p:txBody>
      </p:sp>
    </p:spTree>
    <p:extLst>
      <p:ext uri="{BB962C8B-B14F-4D97-AF65-F5344CB8AC3E}">
        <p14:creationId xmlns:p14="http://schemas.microsoft.com/office/powerpoint/2010/main" val="252279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patterns: structural</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23</a:t>
            </a:fld>
            <a:endParaRPr lang="en-US"/>
          </a:p>
        </p:txBody>
      </p:sp>
      <p:sp>
        <p:nvSpPr>
          <p:cNvPr id="5" name="Content Placeholder 4"/>
          <p:cNvSpPr>
            <a:spLocks noGrp="1"/>
          </p:cNvSpPr>
          <p:nvPr>
            <p:ph sz="quarter" idx="1"/>
          </p:nvPr>
        </p:nvSpPr>
        <p:spPr/>
        <p:txBody>
          <a:bodyPr>
            <a:normAutofit fontScale="62500" lnSpcReduction="20000"/>
          </a:bodyPr>
          <a:lstStyle/>
          <a:p>
            <a:r>
              <a:rPr lang="en-US" dirty="0" smtClean="0"/>
              <a:t>These provide ways to compose </a:t>
            </a:r>
            <a:r>
              <a:rPr lang="en-US" dirty="0"/>
              <a:t>interfaces and define ways to compose objects to obtain new </a:t>
            </a:r>
            <a:r>
              <a:rPr lang="en-US" dirty="0" smtClean="0"/>
              <a:t>functionality</a:t>
            </a:r>
            <a:br>
              <a:rPr lang="en-US" dirty="0" smtClean="0"/>
            </a:br>
            <a:endParaRPr lang="en-US" dirty="0"/>
          </a:p>
          <a:p>
            <a:r>
              <a:rPr lang="en-US" sz="2600" b="1" dirty="0">
                <a:latin typeface="Consolas" pitchFamily="49" charset="0"/>
                <a:cs typeface="Consolas" pitchFamily="49" charset="0"/>
              </a:rPr>
              <a:t>Adapter</a:t>
            </a:r>
            <a:r>
              <a:rPr lang="en-US" dirty="0"/>
              <a:t> allows classes with incompatible interfaces to work together by wrapping its own interface around that of an already existing </a:t>
            </a:r>
            <a:r>
              <a:rPr lang="en-US" dirty="0" smtClean="0"/>
              <a:t>class</a:t>
            </a:r>
            <a:endParaRPr lang="en-US" dirty="0"/>
          </a:p>
          <a:p>
            <a:r>
              <a:rPr lang="en-US" sz="2600" b="1" dirty="0">
                <a:latin typeface="Consolas" pitchFamily="49" charset="0"/>
                <a:cs typeface="Consolas" pitchFamily="49" charset="0"/>
              </a:rPr>
              <a:t>Bridge</a:t>
            </a:r>
            <a:r>
              <a:rPr lang="en-US" dirty="0"/>
              <a:t> decouples an abstraction from its implementation so that the two can vary </a:t>
            </a:r>
            <a:r>
              <a:rPr lang="en-US" dirty="0" smtClean="0"/>
              <a:t>independently</a:t>
            </a:r>
            <a:endParaRPr lang="en-US" dirty="0"/>
          </a:p>
          <a:p>
            <a:r>
              <a:rPr lang="en-US" sz="2600" b="1" dirty="0">
                <a:latin typeface="Consolas" pitchFamily="49" charset="0"/>
                <a:cs typeface="Consolas" pitchFamily="49" charset="0"/>
              </a:rPr>
              <a:t>Composite</a:t>
            </a:r>
            <a:r>
              <a:rPr lang="en-US" dirty="0"/>
              <a:t> composes zero-or-more similar objects so that they can be manipulated as one </a:t>
            </a:r>
            <a:r>
              <a:rPr lang="en-US" dirty="0" smtClean="0"/>
              <a:t>object</a:t>
            </a:r>
            <a:endParaRPr lang="en-US" dirty="0"/>
          </a:p>
          <a:p>
            <a:r>
              <a:rPr lang="en-US" sz="2600" b="1" dirty="0">
                <a:latin typeface="Consolas" pitchFamily="49" charset="0"/>
                <a:cs typeface="Consolas" pitchFamily="49" charset="0"/>
              </a:rPr>
              <a:t>Decorator</a:t>
            </a:r>
            <a:r>
              <a:rPr lang="en-US" dirty="0"/>
              <a:t> dynamically adds/overrides </a:t>
            </a:r>
            <a:r>
              <a:rPr lang="en-US" dirty="0" smtClean="0"/>
              <a:t>behavior </a:t>
            </a:r>
            <a:r>
              <a:rPr lang="en-US" dirty="0"/>
              <a:t>in an existing method of an </a:t>
            </a:r>
            <a:r>
              <a:rPr lang="en-US" dirty="0" smtClean="0"/>
              <a:t>object</a:t>
            </a:r>
            <a:endParaRPr lang="en-US" dirty="0"/>
          </a:p>
          <a:p>
            <a:r>
              <a:rPr lang="en-US" sz="2600" b="1" dirty="0">
                <a:latin typeface="Consolas" pitchFamily="49" charset="0"/>
                <a:cs typeface="Consolas" pitchFamily="49" charset="0"/>
              </a:rPr>
              <a:t>Facade</a:t>
            </a:r>
            <a:r>
              <a:rPr lang="en-US" dirty="0"/>
              <a:t> provides a simplified interface to a large body of </a:t>
            </a:r>
            <a:r>
              <a:rPr lang="en-US" dirty="0" smtClean="0"/>
              <a:t>code</a:t>
            </a:r>
            <a:endParaRPr lang="en-US" dirty="0"/>
          </a:p>
          <a:p>
            <a:r>
              <a:rPr lang="en-US" sz="2600" b="1" dirty="0">
                <a:latin typeface="Consolas" pitchFamily="49" charset="0"/>
                <a:cs typeface="Consolas" pitchFamily="49" charset="0"/>
              </a:rPr>
              <a:t>Flyweight</a:t>
            </a:r>
            <a:r>
              <a:rPr lang="en-US" dirty="0"/>
              <a:t> reduces the cost of creating and manipulating a large number of similar </a:t>
            </a:r>
            <a:r>
              <a:rPr lang="en-US" dirty="0" smtClean="0"/>
              <a:t>objects</a:t>
            </a:r>
            <a:endParaRPr lang="en-US" dirty="0"/>
          </a:p>
          <a:p>
            <a:r>
              <a:rPr lang="en-US" sz="2600" b="1" dirty="0">
                <a:latin typeface="Consolas" pitchFamily="49" charset="0"/>
                <a:cs typeface="Consolas" pitchFamily="49" charset="0"/>
              </a:rPr>
              <a:t>Proxy</a:t>
            </a:r>
            <a:r>
              <a:rPr lang="en-US" dirty="0"/>
              <a:t> provides a placeholder for another object to control access, reduce cost, and reduce </a:t>
            </a:r>
            <a:r>
              <a:rPr lang="en-US" dirty="0" smtClean="0"/>
              <a:t>complexity</a:t>
            </a:r>
            <a:endParaRPr lang="en-US" dirty="0"/>
          </a:p>
        </p:txBody>
      </p:sp>
    </p:spTree>
    <p:extLst>
      <p:ext uri="{BB962C8B-B14F-4D97-AF65-F5344CB8AC3E}">
        <p14:creationId xmlns:p14="http://schemas.microsoft.com/office/powerpoint/2010/main" val="322027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Classes of patterns: creational</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24</a:t>
            </a:fld>
            <a:endParaRPr lang="en-US"/>
          </a:p>
        </p:txBody>
      </p:sp>
      <p:sp>
        <p:nvSpPr>
          <p:cNvPr id="5" name="Content Placeholder 4"/>
          <p:cNvSpPr>
            <a:spLocks noGrp="1"/>
          </p:cNvSpPr>
          <p:nvPr>
            <p:ph sz="quarter" idx="1"/>
          </p:nvPr>
        </p:nvSpPr>
        <p:spPr/>
        <p:txBody>
          <a:bodyPr>
            <a:normAutofit fontScale="85000" lnSpcReduction="20000"/>
          </a:bodyPr>
          <a:lstStyle/>
          <a:p>
            <a:r>
              <a:rPr lang="en-US" dirty="0" smtClean="0"/>
              <a:t>For instantiating classes and objects</a:t>
            </a:r>
          </a:p>
          <a:p>
            <a:pPr lvl="1"/>
            <a:r>
              <a:rPr lang="en-US" dirty="0" smtClean="0"/>
              <a:t>Class-creation patterns tend to exploit inheritance</a:t>
            </a:r>
          </a:p>
          <a:p>
            <a:pPr lvl="1"/>
            <a:r>
              <a:rPr lang="en-US" dirty="0" smtClean="0"/>
              <a:t>Object-creation patterns tend to exploit delegation</a:t>
            </a:r>
          </a:p>
          <a:p>
            <a:r>
              <a:rPr lang="en-US" sz="2800" b="1" dirty="0" smtClean="0">
                <a:latin typeface="Consolas" pitchFamily="49" charset="0"/>
                <a:cs typeface="Consolas" pitchFamily="49" charset="0"/>
              </a:rPr>
              <a:t>Abstract Factory</a:t>
            </a:r>
            <a:r>
              <a:rPr lang="en-US" dirty="0" smtClean="0"/>
              <a:t> groups object factories that have a common theme</a:t>
            </a:r>
          </a:p>
          <a:p>
            <a:r>
              <a:rPr lang="en-US" sz="2800" b="1" dirty="0">
                <a:latin typeface="Consolas" pitchFamily="49" charset="0"/>
                <a:cs typeface="Consolas" pitchFamily="49" charset="0"/>
              </a:rPr>
              <a:t>Builder</a:t>
            </a:r>
            <a:r>
              <a:rPr lang="en-US" dirty="0" smtClean="0"/>
              <a:t> constructs complex objects by separating construction and representation</a:t>
            </a:r>
          </a:p>
          <a:p>
            <a:r>
              <a:rPr lang="en-US" sz="2800" b="1" dirty="0" smtClean="0">
                <a:latin typeface="Consolas" pitchFamily="49" charset="0"/>
                <a:cs typeface="Consolas" pitchFamily="49" charset="0"/>
              </a:rPr>
              <a:t>Factory Method</a:t>
            </a:r>
            <a:r>
              <a:rPr lang="en-US" dirty="0" smtClean="0"/>
              <a:t> creates objects without specifying the exact class to create</a:t>
            </a:r>
          </a:p>
          <a:p>
            <a:r>
              <a:rPr lang="en-US" sz="2800" b="1" dirty="0">
                <a:latin typeface="Consolas" pitchFamily="49" charset="0"/>
                <a:cs typeface="Consolas" pitchFamily="49" charset="0"/>
              </a:rPr>
              <a:t>Prototype</a:t>
            </a:r>
            <a:r>
              <a:rPr lang="en-US" dirty="0" smtClean="0"/>
              <a:t> creates objects by cloning an existing object</a:t>
            </a:r>
          </a:p>
          <a:p>
            <a:r>
              <a:rPr lang="en-US" dirty="0" smtClean="0"/>
              <a:t>Singleton restricts object creation for a class to only one instance</a:t>
            </a:r>
            <a:endParaRPr lang="en-US" dirty="0"/>
          </a:p>
        </p:txBody>
      </p:sp>
    </p:spTree>
    <p:extLst>
      <p:ext uri="{BB962C8B-B14F-4D97-AF65-F5344CB8AC3E}">
        <p14:creationId xmlns:p14="http://schemas.microsoft.com/office/powerpoint/2010/main" val="4208327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Classes of patterns: behavioral</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25</a:t>
            </a:fld>
            <a:endParaRPr lang="en-US"/>
          </a:p>
        </p:txBody>
      </p:sp>
      <p:sp>
        <p:nvSpPr>
          <p:cNvPr id="5" name="Content Placeholder 4"/>
          <p:cNvSpPr>
            <a:spLocks noGrp="1"/>
          </p:cNvSpPr>
          <p:nvPr>
            <p:ph sz="quarter" idx="1"/>
          </p:nvPr>
        </p:nvSpPr>
        <p:spPr/>
        <p:txBody>
          <a:bodyPr>
            <a:noAutofit/>
          </a:bodyPr>
          <a:lstStyle/>
          <a:p>
            <a:r>
              <a:rPr lang="en-US" sz="1600" dirty="0" smtClean="0"/>
              <a:t>These patterns are concerned with communication between objects.</a:t>
            </a:r>
            <a:br>
              <a:rPr lang="en-US" sz="1600" dirty="0" smtClean="0"/>
            </a:br>
            <a:endParaRPr lang="en-US" sz="1600" dirty="0" smtClean="0"/>
          </a:p>
          <a:p>
            <a:r>
              <a:rPr lang="en-US" sz="1200" b="1" dirty="0" smtClean="0">
                <a:latin typeface="Consolas" pitchFamily="49" charset="0"/>
                <a:cs typeface="Consolas" pitchFamily="49" charset="0"/>
              </a:rPr>
              <a:t>Chain of responsibility</a:t>
            </a:r>
            <a:r>
              <a:rPr lang="en-US" sz="1400" dirty="0" smtClean="0"/>
              <a:t> delegates commands to a chain of processing objects</a:t>
            </a:r>
          </a:p>
          <a:p>
            <a:r>
              <a:rPr lang="en-US" sz="1200" b="1" dirty="0">
                <a:latin typeface="Consolas" pitchFamily="49" charset="0"/>
                <a:cs typeface="Consolas" pitchFamily="49" charset="0"/>
              </a:rPr>
              <a:t>Command</a:t>
            </a:r>
            <a:r>
              <a:rPr lang="en-US" sz="1400" dirty="0" smtClean="0"/>
              <a:t> creates objects which encapsulate actions and parameters</a:t>
            </a:r>
          </a:p>
          <a:p>
            <a:r>
              <a:rPr lang="en-US" sz="1200" b="1" dirty="0">
                <a:latin typeface="Consolas" pitchFamily="49" charset="0"/>
                <a:cs typeface="Consolas" pitchFamily="49" charset="0"/>
              </a:rPr>
              <a:t>Interpreter</a:t>
            </a:r>
            <a:r>
              <a:rPr lang="en-US" sz="1400" dirty="0" smtClean="0"/>
              <a:t> implements a specialized language</a:t>
            </a:r>
          </a:p>
          <a:p>
            <a:r>
              <a:rPr lang="en-US" sz="1200" b="1" dirty="0">
                <a:latin typeface="Consolas" pitchFamily="49" charset="0"/>
                <a:cs typeface="Consolas" pitchFamily="49" charset="0"/>
              </a:rPr>
              <a:t>Iterator</a:t>
            </a:r>
            <a:r>
              <a:rPr lang="en-US" sz="1400" dirty="0" smtClean="0"/>
              <a:t> accesses the elements of an object sequentially without exposing its underlying representation</a:t>
            </a:r>
          </a:p>
          <a:p>
            <a:r>
              <a:rPr lang="en-US" sz="1200" b="1" dirty="0">
                <a:latin typeface="Consolas" pitchFamily="49" charset="0"/>
                <a:cs typeface="Consolas" pitchFamily="49" charset="0"/>
              </a:rPr>
              <a:t>Mediator</a:t>
            </a:r>
            <a:r>
              <a:rPr lang="en-US" sz="1400" dirty="0" smtClean="0"/>
              <a:t> allows loose coupling between classes by being the only class that has detailed knowledge of their methods</a:t>
            </a:r>
          </a:p>
          <a:p>
            <a:r>
              <a:rPr lang="en-US" sz="1200" b="1" dirty="0">
                <a:latin typeface="Consolas" pitchFamily="49" charset="0"/>
                <a:cs typeface="Consolas" pitchFamily="49" charset="0"/>
              </a:rPr>
              <a:t>Memento</a:t>
            </a:r>
            <a:r>
              <a:rPr lang="en-US" sz="1400" dirty="0" smtClean="0"/>
              <a:t> provides the ability to restore an object to its previous state (undo)</a:t>
            </a:r>
          </a:p>
          <a:p>
            <a:r>
              <a:rPr lang="en-US" sz="1200" b="1" dirty="0">
                <a:latin typeface="Consolas" pitchFamily="49" charset="0"/>
                <a:cs typeface="Consolas" pitchFamily="49" charset="0"/>
              </a:rPr>
              <a:t>Observer</a:t>
            </a:r>
            <a:r>
              <a:rPr lang="en-US" sz="1400" dirty="0" smtClean="0"/>
              <a:t> is a publish/subscribe pattern which allows a number of observer objects to see an event</a:t>
            </a:r>
          </a:p>
          <a:p>
            <a:r>
              <a:rPr lang="en-US" sz="1200" b="1" dirty="0">
                <a:latin typeface="Consolas" pitchFamily="49" charset="0"/>
                <a:cs typeface="Consolas" pitchFamily="49" charset="0"/>
              </a:rPr>
              <a:t>State</a:t>
            </a:r>
            <a:r>
              <a:rPr lang="en-US" sz="1400" dirty="0" smtClean="0"/>
              <a:t> allows an object to alter its behavior when its internal state changes</a:t>
            </a:r>
          </a:p>
          <a:p>
            <a:r>
              <a:rPr lang="en-US" sz="1200" b="1" dirty="0">
                <a:latin typeface="Consolas" pitchFamily="49" charset="0"/>
                <a:cs typeface="Consolas" pitchFamily="49" charset="0"/>
              </a:rPr>
              <a:t>Strategy</a:t>
            </a:r>
            <a:r>
              <a:rPr lang="en-US" sz="1400" dirty="0" smtClean="0"/>
              <a:t> allows one of a family of algorithms to be selected on-the-fly at runtime</a:t>
            </a:r>
          </a:p>
          <a:p>
            <a:r>
              <a:rPr lang="en-US" sz="1200" b="1" dirty="0">
                <a:latin typeface="Consolas" pitchFamily="49" charset="0"/>
                <a:cs typeface="Consolas" pitchFamily="49" charset="0"/>
              </a:rPr>
              <a:t>Template</a:t>
            </a:r>
            <a:r>
              <a:rPr lang="en-US" sz="1400" dirty="0" smtClean="0"/>
              <a:t> method defines the skeleton of an algorithm as an abstract class, allowing its subclasses to provide concrete behavior</a:t>
            </a:r>
          </a:p>
          <a:p>
            <a:r>
              <a:rPr lang="en-US" sz="1200" b="1" dirty="0">
                <a:latin typeface="Consolas" pitchFamily="49" charset="0"/>
                <a:cs typeface="Consolas" pitchFamily="49" charset="0"/>
              </a:rPr>
              <a:t>Visitor</a:t>
            </a:r>
            <a:r>
              <a:rPr lang="en-US" sz="1400" dirty="0" smtClean="0"/>
              <a:t> separates an algorithm from an object structure by moving the hierarchy of methods into one object</a:t>
            </a:r>
            <a:endParaRPr lang="en-US" sz="1400" dirty="0"/>
          </a:p>
        </p:txBody>
      </p:sp>
    </p:spTree>
    <p:extLst>
      <p:ext uri="{BB962C8B-B14F-4D97-AF65-F5344CB8AC3E}">
        <p14:creationId xmlns:p14="http://schemas.microsoft.com/office/powerpoint/2010/main" val="64758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ergo, </a:t>
            </a:r>
            <a:r>
              <a:rPr lang="en-US" b="1" dirty="0" smtClean="0"/>
              <a:t>anti-patterns</a:t>
            </a:r>
            <a:endParaRPr lang="en-US" b="1"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26</a:t>
            </a:fld>
            <a:endParaRPr lang="en-US"/>
          </a:p>
        </p:txBody>
      </p:sp>
      <p:sp>
        <p:nvSpPr>
          <p:cNvPr id="5" name="Content Placeholder 4"/>
          <p:cNvSpPr>
            <a:spLocks noGrp="1"/>
          </p:cNvSpPr>
          <p:nvPr>
            <p:ph sz="quarter" idx="1"/>
          </p:nvPr>
        </p:nvSpPr>
        <p:spPr/>
        <p:txBody>
          <a:bodyPr>
            <a:normAutofit fontScale="85000" lnSpcReduction="20000"/>
          </a:bodyPr>
          <a:lstStyle/>
          <a:p>
            <a:pPr>
              <a:buFont typeface="Wingdings" pitchFamily="2" charset="2"/>
              <a:buChar char="Ø"/>
            </a:pPr>
            <a:r>
              <a:rPr lang="en-US" dirty="0" smtClean="0"/>
              <a:t>Rarely clear to me how they are actionable</a:t>
            </a:r>
          </a:p>
          <a:p>
            <a:pPr>
              <a:buFont typeface="Wingdings" pitchFamily="2" charset="2"/>
              <a:buChar char="Ø"/>
            </a:pPr>
            <a:r>
              <a:rPr lang="en-US" dirty="0" smtClean="0"/>
              <a:t>But they have lots of cute names</a:t>
            </a:r>
            <a:br>
              <a:rPr lang="en-US" dirty="0" smtClean="0"/>
            </a:br>
            <a:endParaRPr lang="en-US" dirty="0" smtClean="0"/>
          </a:p>
          <a:p>
            <a:r>
              <a:rPr lang="en-US" dirty="0"/>
              <a:t>God </a:t>
            </a:r>
            <a:r>
              <a:rPr lang="en-US" dirty="0" smtClean="0"/>
              <a:t>object</a:t>
            </a:r>
          </a:p>
          <a:p>
            <a:r>
              <a:rPr lang="en-US" dirty="0" smtClean="0"/>
              <a:t>Object cesspool</a:t>
            </a:r>
          </a:p>
          <a:p>
            <a:r>
              <a:rPr lang="en-US" dirty="0" smtClean="0"/>
              <a:t>Object orgy</a:t>
            </a:r>
          </a:p>
          <a:p>
            <a:r>
              <a:rPr lang="en-US" dirty="0" smtClean="0"/>
              <a:t>Poltergeists</a:t>
            </a:r>
          </a:p>
          <a:p>
            <a:r>
              <a:rPr lang="en-US" dirty="0" smtClean="0"/>
              <a:t>Yo-yo problem</a:t>
            </a:r>
          </a:p>
          <a:p>
            <a:r>
              <a:rPr lang="en-US" dirty="0" smtClean="0"/>
              <a:t>Big ball of mud</a:t>
            </a:r>
          </a:p>
          <a:p>
            <a:r>
              <a:rPr lang="en-US" dirty="0" smtClean="0"/>
              <a:t>Gold plating</a:t>
            </a:r>
          </a:p>
          <a:p>
            <a:r>
              <a:rPr lang="en-US" dirty="0" smtClean="0"/>
              <a:t>Magic pushbutton</a:t>
            </a:r>
            <a:endParaRPr lang="en-US" dirty="0"/>
          </a:p>
        </p:txBody>
      </p:sp>
    </p:spTree>
    <p:extLst>
      <p:ext uri="{BB962C8B-B14F-4D97-AF65-F5344CB8AC3E}">
        <p14:creationId xmlns:p14="http://schemas.microsoft.com/office/powerpoint/2010/main" val="4234097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Organizational/management anti-patterns</a:t>
            </a:r>
            <a:endParaRPr lang="en-US" sz="3600"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27</a:t>
            </a:fld>
            <a:endParaRPr lang="en-US"/>
          </a:p>
        </p:txBody>
      </p:sp>
      <p:sp>
        <p:nvSpPr>
          <p:cNvPr id="5" name="Content Placeholder 4"/>
          <p:cNvSpPr>
            <a:spLocks noGrp="1"/>
          </p:cNvSpPr>
          <p:nvPr>
            <p:ph sz="quarter" idx="1"/>
          </p:nvPr>
        </p:nvSpPr>
        <p:spPr/>
        <p:txBody>
          <a:bodyPr>
            <a:normAutofit fontScale="77500" lnSpcReduction="20000"/>
          </a:bodyPr>
          <a:lstStyle/>
          <a:p>
            <a:r>
              <a:rPr lang="en-US" dirty="0" smtClean="0"/>
              <a:t>Analysis paralysis</a:t>
            </a:r>
          </a:p>
          <a:p>
            <a:r>
              <a:rPr lang="en-US" dirty="0" smtClean="0"/>
              <a:t>Cash cow</a:t>
            </a:r>
          </a:p>
          <a:p>
            <a:r>
              <a:rPr lang="en-US" dirty="0" smtClean="0"/>
              <a:t>Design by committee</a:t>
            </a:r>
          </a:p>
          <a:p>
            <a:r>
              <a:rPr lang="en-US" dirty="0" smtClean="0"/>
              <a:t>Escalation of commitment</a:t>
            </a:r>
          </a:p>
          <a:p>
            <a:r>
              <a:rPr lang="en-US" dirty="0" smtClean="0"/>
              <a:t>Management by </a:t>
            </a:r>
            <a:r>
              <a:rPr lang="en-US" dirty="0" err="1" smtClean="0"/>
              <a:t>perkele</a:t>
            </a:r>
            <a:endParaRPr lang="en-US" dirty="0" smtClean="0"/>
          </a:p>
          <a:p>
            <a:r>
              <a:rPr lang="en-US" dirty="0" smtClean="0"/>
              <a:t>Moral hazard</a:t>
            </a:r>
          </a:p>
          <a:p>
            <a:r>
              <a:rPr lang="en-US" dirty="0" smtClean="0"/>
              <a:t>Mushroom management</a:t>
            </a:r>
          </a:p>
          <a:p>
            <a:r>
              <a:rPr lang="en-US" dirty="0" smtClean="0"/>
              <a:t>Stovepipe or Silos</a:t>
            </a:r>
          </a:p>
          <a:p>
            <a:r>
              <a:rPr lang="en-US" dirty="0"/>
              <a:t>Death </a:t>
            </a:r>
            <a:r>
              <a:rPr lang="en-US" dirty="0" smtClean="0"/>
              <a:t>march</a:t>
            </a:r>
          </a:p>
          <a:p>
            <a:r>
              <a:rPr lang="en-US" dirty="0" smtClean="0"/>
              <a:t>Groupthink</a:t>
            </a:r>
          </a:p>
          <a:p>
            <a:r>
              <a:rPr lang="en-US" dirty="0" smtClean="0"/>
              <a:t>Smoke </a:t>
            </a:r>
            <a:r>
              <a:rPr lang="en-US" dirty="0"/>
              <a:t>and </a:t>
            </a:r>
            <a:r>
              <a:rPr lang="en-US" dirty="0" smtClean="0"/>
              <a:t>mirrors</a:t>
            </a:r>
          </a:p>
          <a:p>
            <a:r>
              <a:rPr lang="en-US" dirty="0" smtClean="0"/>
              <a:t>Software bloat</a:t>
            </a:r>
          </a:p>
        </p:txBody>
      </p:sp>
    </p:spTree>
    <p:extLst>
      <p:ext uri="{BB962C8B-B14F-4D97-AF65-F5344CB8AC3E}">
        <p14:creationId xmlns:p14="http://schemas.microsoft.com/office/powerpoint/2010/main" val="1198439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normAutofit fontScale="90000"/>
          </a:bodyPr>
          <a:lstStyle/>
          <a:p>
            <a:r>
              <a:rPr lang="en-US" dirty="0" smtClean="0"/>
              <a:t>Design patterns: not a silver bullet… </a:t>
            </a:r>
            <a:endParaRPr lang="en-US" dirty="0"/>
          </a:p>
        </p:txBody>
      </p:sp>
      <p:sp>
        <p:nvSpPr>
          <p:cNvPr id="907267" name="Rectangle 3"/>
          <p:cNvSpPr>
            <a:spLocks noGrp="1" noChangeArrowheads="1"/>
          </p:cNvSpPr>
          <p:nvPr>
            <p:ph type="body" idx="1"/>
          </p:nvPr>
        </p:nvSpPr>
        <p:spPr/>
        <p:txBody>
          <a:bodyPr/>
          <a:lstStyle/>
          <a:p>
            <a:r>
              <a:rPr lang="en-US" dirty="0" smtClean="0"/>
              <a:t>..but they are impressive, important and worthy of attention and study</a:t>
            </a:r>
          </a:p>
          <a:p>
            <a:r>
              <a:rPr lang="en-US" dirty="0" smtClean="0"/>
              <a:t>I think that some of the patterns have and more will become part and parcel of designers’ vocabularies </a:t>
            </a:r>
          </a:p>
          <a:p>
            <a:r>
              <a:rPr lang="en-US" dirty="0" smtClean="0"/>
              <a:t>This will improve communication and over time improve the designs we produce </a:t>
            </a:r>
          </a:p>
          <a:p>
            <a:r>
              <a:rPr lang="en-US" dirty="0" smtClean="0"/>
              <a:t>The relatively disciplined structure of the pattern descriptions may be a plus</a:t>
            </a:r>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0DBA5947-75DA-4853-BB43-AAB72A36EFD4}" type="slidenum">
              <a:rPr lang="en-US" smtClean="0"/>
              <a:pPr/>
              <a:t>28</a:t>
            </a:fld>
            <a:endParaRPr lang="en-US"/>
          </a:p>
        </p:txBody>
      </p:sp>
      <p:sp>
        <p:nvSpPr>
          <p:cNvPr id="2" name="Date Placeholder 1"/>
          <p:cNvSpPr>
            <a:spLocks noGrp="1"/>
          </p:cNvSpPr>
          <p:nvPr>
            <p:ph type="dt" sz="half" idx="10"/>
          </p:nvPr>
        </p:nvSpPr>
        <p:spPr/>
        <p:txBody>
          <a:bodyPr/>
          <a:lstStyle/>
          <a:p>
            <a:r>
              <a:rPr lang="en-US" smtClean="0"/>
              <a:t>503 11sp © UW CSE  • D. Notkin</a:t>
            </a:r>
            <a:endParaRPr lang="en-US"/>
          </a:p>
        </p:txBody>
      </p:sp>
    </p:spTree>
    <p:extLst>
      <p:ext uri="{BB962C8B-B14F-4D97-AF65-F5344CB8AC3E}">
        <p14:creationId xmlns:p14="http://schemas.microsoft.com/office/powerpoint/2010/main" val="1301973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Show trial</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29</a:t>
            </a:fld>
            <a:endParaRPr lang="en-US"/>
          </a:p>
        </p:txBody>
      </p:sp>
      <p:sp>
        <p:nvSpPr>
          <p:cNvPr id="5" name="Content Placeholder 4"/>
          <p:cNvSpPr>
            <a:spLocks noGrp="1"/>
          </p:cNvSpPr>
          <p:nvPr>
            <p:ph sz="quarter" idx="1"/>
          </p:nvPr>
        </p:nvSpPr>
        <p:spPr/>
        <p:txBody>
          <a:bodyPr>
            <a:noAutofit/>
          </a:bodyPr>
          <a:lstStyle/>
          <a:p>
            <a:r>
              <a:rPr lang="en-US" sz="2000" i="1" dirty="0" smtClean="0"/>
              <a:t>“Indeed, this notorious cabal will soon be brought to justice at OOPSLA '99 during a panel entitled the </a:t>
            </a:r>
            <a:r>
              <a:rPr lang="en-US" sz="2000" i="1" dirty="0" err="1" smtClean="0">
                <a:hlinkClick r:id="rId2"/>
              </a:rPr>
              <a:t>ShowTrialOfTheGangOfFour</a:t>
            </a:r>
            <a:r>
              <a:rPr lang="en-US" sz="2000" i="1" dirty="0"/>
              <a:t> </a:t>
            </a:r>
            <a:r>
              <a:rPr lang="en-US" sz="2000" i="1" dirty="0" smtClean="0"/>
              <a:t>for crimes against computer science.” </a:t>
            </a:r>
            <a:r>
              <a:rPr lang="en-US" sz="2000" dirty="0" smtClean="0"/>
              <a:t>[</a:t>
            </a:r>
            <a:r>
              <a:rPr lang="en-US" sz="2000" dirty="0" smtClean="0">
                <a:hlinkClick r:id="rId3"/>
              </a:rPr>
              <a:t>http://c2.com/cgi/wiki?GangOfFour</a:t>
            </a:r>
            <a:r>
              <a:rPr lang="en-US" sz="2000" dirty="0" smtClean="0"/>
              <a:t>]</a:t>
            </a:r>
          </a:p>
          <a:p>
            <a:r>
              <a:rPr lang="en-US" sz="2000" dirty="0" smtClean="0"/>
              <a:t>“The Accused, by making it possible to design object-oriented programs in C++, have inhibited the rightful growth of competing object-oriented languages such as </a:t>
            </a:r>
            <a:r>
              <a:rPr lang="en-US" sz="2000" dirty="0" err="1" smtClean="0"/>
              <a:t>SmalltalkLanguage</a:t>
            </a:r>
            <a:r>
              <a:rPr lang="en-US" sz="2000" dirty="0" smtClean="0"/>
              <a:t>, </a:t>
            </a:r>
            <a:r>
              <a:rPr lang="en-US" sz="2000" dirty="0" err="1" smtClean="0"/>
              <a:t>CommonLisp</a:t>
            </a:r>
            <a:r>
              <a:rPr lang="en-US" sz="2000" dirty="0" smtClean="0"/>
              <a:t>, and </a:t>
            </a:r>
            <a:r>
              <a:rPr lang="en-US" sz="2000" dirty="0" err="1" smtClean="0"/>
              <a:t>JavaLanguage</a:t>
            </a:r>
            <a:r>
              <a:rPr lang="en-US" sz="2000" dirty="0" smtClean="0"/>
              <a:t>.”</a:t>
            </a:r>
          </a:p>
          <a:p>
            <a:r>
              <a:rPr lang="en-US" sz="2000" dirty="0" smtClean="0"/>
              <a:t>“The Accused have engaged in an usurpation of perfectly good English words and well-known technical terms for the purpose of establishing an arcane argot known only to a narrow circle of </a:t>
            </a:r>
            <a:r>
              <a:rPr lang="en-US" sz="2000" dirty="0" err="1" smtClean="0"/>
              <a:t>GoF</a:t>
            </a:r>
            <a:r>
              <a:rPr lang="en-US" sz="2000" dirty="0" smtClean="0"/>
              <a:t> initiates.”</a:t>
            </a:r>
          </a:p>
          <a:p>
            <a:r>
              <a:rPr lang="en-US" sz="2000" dirty="0" smtClean="0"/>
              <a:t>“The Accused, by cataloging mere experience, rather than conducting novel research, have displayed an utter disregard for traditional standards of academic originality.”</a:t>
            </a:r>
          </a:p>
          <a:p>
            <a:r>
              <a:rPr lang="en-US" sz="2000" dirty="0" smtClean="0"/>
              <a:t>…</a:t>
            </a:r>
            <a:endParaRPr lang="en-US" sz="2000" dirty="0"/>
          </a:p>
        </p:txBody>
      </p:sp>
    </p:spTree>
    <p:extLst>
      <p:ext uri="{BB962C8B-B14F-4D97-AF65-F5344CB8AC3E}">
        <p14:creationId xmlns:p14="http://schemas.microsoft.com/office/powerpoint/2010/main" val="2500804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Pre-history: Christopher Alexander</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3</a:t>
            </a:fld>
            <a:endParaRPr lang="en-US"/>
          </a:p>
        </p:txBody>
      </p:sp>
      <p:sp>
        <p:nvSpPr>
          <p:cNvPr id="5" name="Content Placeholder 4"/>
          <p:cNvSpPr>
            <a:spLocks noGrp="1"/>
          </p:cNvSpPr>
          <p:nvPr>
            <p:ph sz="quarter" idx="1"/>
          </p:nvPr>
        </p:nvSpPr>
        <p:spPr>
          <a:xfrm>
            <a:off x="612648" y="1600200"/>
            <a:ext cx="5635752" cy="4495800"/>
          </a:xfrm>
        </p:spPr>
        <p:txBody>
          <a:bodyPr>
            <a:normAutofit/>
          </a:bodyPr>
          <a:lstStyle/>
          <a:p>
            <a:pPr marL="0" indent="0">
              <a:buNone/>
            </a:pPr>
            <a:r>
              <a:rPr lang="en-US" sz="2000" dirty="0" smtClean="0"/>
              <a:t>“At </a:t>
            </a:r>
            <a:r>
              <a:rPr lang="en-US" sz="2000" dirty="0"/>
              <a:t>the core... is the idea that people should design for themselves their own houses, streets and communities. This idea... comes simply from the observation that most of the wonderful places of the world were not made by architects but by the </a:t>
            </a:r>
            <a:r>
              <a:rPr lang="en-US" sz="2000" dirty="0" smtClean="0"/>
              <a:t>people.”</a:t>
            </a:r>
            <a:br>
              <a:rPr lang="en-US" sz="2000" dirty="0" smtClean="0"/>
            </a:br>
            <a:r>
              <a:rPr lang="en-US" sz="2000" dirty="0"/>
              <a:t>—Christopher Alexander, </a:t>
            </a:r>
            <a:r>
              <a:rPr lang="en-US" sz="2000" i="1" dirty="0"/>
              <a:t>A Pattern </a:t>
            </a:r>
            <a:r>
              <a:rPr lang="en-US" sz="2000" i="1" dirty="0" smtClean="0"/>
              <a:t>Language</a:t>
            </a:r>
            <a:endParaRPr lang="en-US" sz="2000" i="1" dirty="0"/>
          </a:p>
          <a:p>
            <a:pPr marL="0" indent="0">
              <a:buNone/>
            </a:pPr>
            <a:endParaRPr lang="en-US" sz="2000" dirty="0"/>
          </a:p>
        </p:txBody>
      </p:sp>
      <p:pic>
        <p:nvPicPr>
          <p:cNvPr id="6147" name="Picture 3" descr="http://upload.wikimedia.org/wikipedia/commons/thumb/4/49/Christopher_Alexander.jpg/250px-Christopher_Alexander.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4798" y="1600200"/>
            <a:ext cx="2381250" cy="17907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6391140" y="3175457"/>
            <a:ext cx="2347117" cy="215444"/>
          </a:xfrm>
          <a:prstGeom prst="rect">
            <a:avLst/>
          </a:prstGeom>
        </p:spPr>
        <p:txBody>
          <a:bodyPr wrap="none">
            <a:spAutoFit/>
          </a:bodyPr>
          <a:lstStyle/>
          <a:p>
            <a:r>
              <a:rPr lang="en-US" sz="800" dirty="0" smtClean="0">
                <a:solidFill>
                  <a:schemeClr val="bg1"/>
                </a:solidFill>
                <a:latin typeface="Arial Narrow" pitchFamily="34" charset="0"/>
                <a:hlinkClick r:id="rId2"/>
              </a:rPr>
              <a:t>http://en.wikipedia.org/wiki/File:Christopher_Alexander.jpg</a:t>
            </a:r>
            <a:endParaRPr lang="en-US" sz="800" dirty="0">
              <a:solidFill>
                <a:schemeClr val="bg1"/>
              </a:solidFill>
              <a:latin typeface="Arial Narrow" pitchFamily="34" charset="0"/>
            </a:endParaRPr>
          </a:p>
        </p:txBody>
      </p:sp>
      <p:pic>
        <p:nvPicPr>
          <p:cNvPr id="6149" name="Picture 5" descr="The Timeless Way of Build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442" y="4005185"/>
            <a:ext cx="1738566" cy="2628713"/>
          </a:xfrm>
          <a:prstGeom prst="rect">
            <a:avLst/>
          </a:prstGeom>
          <a:noFill/>
          <a:extLst>
            <a:ext uri="{909E8E84-426E-40DD-AFC4-6F175D3DCCD1}">
              <a14:hiddenFill xmlns:a14="http://schemas.microsoft.com/office/drawing/2010/main">
                <a:solidFill>
                  <a:srgbClr val="FFFFFF"/>
                </a:solidFill>
              </a14:hiddenFill>
            </a:ext>
          </a:extLst>
        </p:spPr>
      </p:pic>
      <p:pic>
        <p:nvPicPr>
          <p:cNvPr id="6151" name="Picture 7" descr="A Pattern Languag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4005185"/>
            <a:ext cx="1771650" cy="2643302"/>
          </a:xfrm>
          <a:prstGeom prst="rect">
            <a:avLst/>
          </a:prstGeom>
          <a:noFill/>
          <a:extLst>
            <a:ext uri="{909E8E84-426E-40DD-AFC4-6F175D3DCCD1}">
              <a14:hiddenFill xmlns:a14="http://schemas.microsoft.com/office/drawing/2010/main">
                <a:solidFill>
                  <a:srgbClr val="FFFFFF"/>
                </a:solidFill>
              </a14:hiddenFill>
            </a:ext>
          </a:extLst>
        </p:spPr>
      </p:pic>
      <p:pic>
        <p:nvPicPr>
          <p:cNvPr id="6153" name="Picture 9" descr="http://ecx.images-amazon.com/images/I/4103FHt9JHL._SX12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3298" y="4005185"/>
            <a:ext cx="1501902" cy="227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8526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30</a:t>
            </a:fld>
            <a:endParaRPr lang="en-US"/>
          </a:p>
        </p:txBody>
      </p:sp>
      <p:sp>
        <p:nvSpPr>
          <p:cNvPr id="5" name="Content Placeholder 4"/>
          <p:cNvSpPr>
            <a:spLocks noGrp="1"/>
          </p:cNvSpPr>
          <p:nvPr>
            <p:ph sz="quarter" idx="1"/>
          </p:nvPr>
        </p:nvSpPr>
        <p:spPr/>
        <p:txBody>
          <a:bodyPr/>
          <a:lstStyle/>
          <a:p>
            <a:r>
              <a:rPr lang="en-US" dirty="0" smtClean="0"/>
              <a:t>Questions might include</a:t>
            </a:r>
          </a:p>
          <a:p>
            <a:pPr lvl="1"/>
            <a:r>
              <a:rPr lang="en-US" dirty="0" smtClean="0"/>
              <a:t>What do patterns say, if anything, about the correspondence between </a:t>
            </a:r>
            <a:r>
              <a:rPr lang="en-US" b="1" dirty="0" smtClean="0">
                <a:latin typeface="Consolas" pitchFamily="49" charset="0"/>
                <a:cs typeface="Consolas" pitchFamily="49" charset="0"/>
              </a:rPr>
              <a:t>names</a:t>
            </a:r>
            <a:r>
              <a:rPr lang="en-US" dirty="0" smtClean="0"/>
              <a:t> and </a:t>
            </a:r>
            <a:r>
              <a:rPr lang="en-US" b="1" dirty="0">
                <a:latin typeface="Consolas" pitchFamily="49" charset="0"/>
                <a:cs typeface="Consolas" pitchFamily="49" charset="0"/>
              </a:rPr>
              <a:t>invokes</a:t>
            </a:r>
            <a:r>
              <a:rPr lang="en-US" dirty="0" smtClean="0"/>
              <a:t> relations?</a:t>
            </a:r>
          </a:p>
          <a:p>
            <a:pPr lvl="1"/>
            <a:r>
              <a:rPr lang="en-US" dirty="0" smtClean="0"/>
              <a:t>Should patterns be turned into PL constructs?  If so, why and when?  If not, why not?</a:t>
            </a:r>
          </a:p>
          <a:p>
            <a:pPr lvl="1"/>
            <a:r>
              <a:rPr lang="en-US" dirty="0" smtClean="0"/>
              <a:t>Does AOP save the day with patterns (at least with </a:t>
            </a:r>
            <a:r>
              <a:rPr lang="en-US" b="1" dirty="0">
                <a:latin typeface="Consolas" pitchFamily="49" charset="0"/>
                <a:cs typeface="Consolas" pitchFamily="49" charset="0"/>
              </a:rPr>
              <a:t>Observer</a:t>
            </a:r>
            <a:r>
              <a:rPr lang="en-US" dirty="0" smtClean="0"/>
              <a:t>?)</a:t>
            </a:r>
            <a:br>
              <a:rPr lang="en-US" dirty="0" smtClean="0"/>
            </a:br>
            <a:endParaRPr lang="en-US" dirty="0" smtClean="0"/>
          </a:p>
          <a:p>
            <a:pPr lvl="1"/>
            <a:r>
              <a:rPr lang="en-US" dirty="0" smtClean="0"/>
              <a:t>What’s on your mind about patterns?</a:t>
            </a:r>
          </a:p>
          <a:p>
            <a:pPr lvl="1"/>
            <a:endParaRPr lang="en-US" dirty="0"/>
          </a:p>
        </p:txBody>
      </p:sp>
    </p:spTree>
    <p:extLst>
      <p:ext uri="{BB962C8B-B14F-4D97-AF65-F5344CB8AC3E}">
        <p14:creationId xmlns:p14="http://schemas.microsoft.com/office/powerpoint/2010/main" val="1049519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bing “design patterns” on 5/2/2011</a:t>
            </a:r>
            <a:br>
              <a:rPr lang="en-US" smtClean="0"/>
            </a:br>
            <a:r>
              <a:rPr lang="en-US" smtClean="0"/>
              <a:t>65.5M hits including…</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4</a:t>
            </a:fld>
            <a:endParaRPr lang="en-US"/>
          </a:p>
        </p:txBody>
      </p:sp>
      <p:sp>
        <p:nvSpPr>
          <p:cNvPr id="5" name="Content Placeholder 4"/>
          <p:cNvSpPr>
            <a:spLocks noGrp="1"/>
          </p:cNvSpPr>
          <p:nvPr>
            <p:ph sz="quarter" idx="1"/>
          </p:nvPr>
        </p:nvSpPr>
        <p:spPr/>
        <p:txBody>
          <a:bodyPr>
            <a:normAutofit fontScale="70000" lnSpcReduction="20000"/>
          </a:bodyPr>
          <a:lstStyle/>
          <a:p>
            <a:r>
              <a:rPr lang="en-US" dirty="0" smtClean="0"/>
              <a:t>.NET Design Patterns in C# and VB.NET</a:t>
            </a:r>
          </a:p>
          <a:p>
            <a:r>
              <a:rPr lang="en-US" dirty="0" smtClean="0"/>
              <a:t>Yahoo! Design Pattern Library</a:t>
            </a:r>
          </a:p>
          <a:p>
            <a:r>
              <a:rPr lang="en-US" dirty="0" smtClean="0"/>
              <a:t>Azure Design Patterns</a:t>
            </a:r>
          </a:p>
          <a:p>
            <a:r>
              <a:rPr lang="en-US" dirty="0" smtClean="0"/>
              <a:t>ASP.NET Wiki: Architecture: Design Patterns</a:t>
            </a:r>
          </a:p>
          <a:p>
            <a:r>
              <a:rPr lang="en-US" dirty="0" smtClean="0"/>
              <a:t>SOA patterns</a:t>
            </a:r>
          </a:p>
          <a:p>
            <a:r>
              <a:rPr lang="en-US" dirty="0" smtClean="0"/>
              <a:t>Design Patterns for Building Flexible and Maintainable J2EE Applications</a:t>
            </a:r>
          </a:p>
          <a:p>
            <a:r>
              <a:rPr lang="en-US" dirty="0" smtClean="0"/>
              <a:t>Design Patterns and Refactoring</a:t>
            </a:r>
          </a:p>
          <a:p>
            <a:r>
              <a:rPr lang="en-US" dirty="0" smtClean="0"/>
              <a:t>Design Patterns in Ruby</a:t>
            </a:r>
          </a:p>
          <a:p>
            <a:r>
              <a:rPr lang="en-US" dirty="0" smtClean="0"/>
              <a:t>Ajax Patterns</a:t>
            </a:r>
          </a:p>
          <a:p>
            <a:r>
              <a:rPr lang="en-US" dirty="0" smtClean="0"/>
              <a:t>CSS Design Patterns</a:t>
            </a:r>
          </a:p>
          <a:p>
            <a:r>
              <a:rPr lang="en-US" dirty="0" smtClean="0"/>
              <a:t>PHP Design Patterns</a:t>
            </a:r>
          </a:p>
          <a:p>
            <a:r>
              <a:rPr lang="en-US" dirty="0" smtClean="0"/>
              <a:t>Train the Trainer Design </a:t>
            </a:r>
            <a:r>
              <a:rPr lang="en-US" dirty="0" err="1" smtClean="0"/>
              <a:t>Pattterns</a:t>
            </a:r>
            <a:r>
              <a:rPr lang="en-US" dirty="0" smtClean="0"/>
              <a:t> Design Patterns Training</a:t>
            </a:r>
          </a:p>
          <a:p>
            <a:r>
              <a:rPr lang="en-US" dirty="0" smtClean="0"/>
              <a:t>… and millions more!</a:t>
            </a:r>
            <a:endParaRPr lang="en-US" dirty="0"/>
          </a:p>
        </p:txBody>
      </p:sp>
    </p:spTree>
    <p:extLst>
      <p:ext uri="{BB962C8B-B14F-4D97-AF65-F5344CB8AC3E}">
        <p14:creationId xmlns:p14="http://schemas.microsoft.com/office/powerpoint/2010/main" val="585666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ACM Digital Library</a:t>
            </a:r>
            <a:br>
              <a:rPr lang="en-US" smtClean="0"/>
            </a:br>
            <a:r>
              <a:rPr lang="en-US" smtClean="0"/>
              <a:t>Hits on “design patterns” in title</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5</a:t>
            </a:fld>
            <a:endParaRPr lang="en-US"/>
          </a:p>
        </p:txBody>
      </p:sp>
      <p:sp>
        <p:nvSpPr>
          <p:cNvPr id="5" name="Content Placeholder 4"/>
          <p:cNvSpPr>
            <a:spLocks noGrp="1"/>
          </p:cNvSpPr>
          <p:nvPr>
            <p:ph sz="quarter" idx="1"/>
          </p:nvPr>
        </p:nvSpPr>
        <p:spPr/>
        <p:txBody>
          <a:bodyPr>
            <a:normAutofit fontScale="77500" lnSpcReduction="20000"/>
          </a:bodyPr>
          <a:lstStyle/>
          <a:p>
            <a:r>
              <a:rPr lang="en-US" smtClean="0"/>
              <a:t>2011</a:t>
            </a:r>
          </a:p>
          <a:p>
            <a:pPr lvl="1"/>
            <a:r>
              <a:rPr lang="en-US" smtClean="0"/>
              <a:t>Towards studying the performance effects of design patterns for service oriented architecture</a:t>
            </a:r>
          </a:p>
          <a:p>
            <a:pPr lvl="1"/>
            <a:r>
              <a:rPr lang="en-US" smtClean="0"/>
              <a:t>Architectural patterns to design software safety based safety-critical systems</a:t>
            </a:r>
          </a:p>
          <a:p>
            <a:pPr lvl="1"/>
            <a:r>
              <a:rPr lang="en-US" smtClean="0"/>
              <a:t>Evaluation of web application security risks and secure design patterns</a:t>
            </a:r>
          </a:p>
          <a:p>
            <a:pPr lvl="1"/>
            <a:r>
              <a:rPr lang="en-US" smtClean="0"/>
              <a:t>Type design patterns for computer mathematics</a:t>
            </a:r>
          </a:p>
          <a:p>
            <a:r>
              <a:rPr lang="en-US" smtClean="0"/>
              <a:t>2010 &amp; 2009</a:t>
            </a:r>
          </a:p>
          <a:p>
            <a:pPr lvl="1"/>
            <a:r>
              <a:rPr lang="en-US" smtClean="0"/>
              <a:t>Object oriented design pattern decay: a taxonomy</a:t>
            </a:r>
          </a:p>
          <a:p>
            <a:pPr lvl="1"/>
            <a:r>
              <a:rPr lang="en-US" smtClean="0"/>
              <a:t>Design patterns to guide player movement in 3D games</a:t>
            </a:r>
          </a:p>
          <a:p>
            <a:pPr lvl="1"/>
            <a:r>
              <a:rPr lang="en-US" smtClean="0"/>
              <a:t>Design patterns for efficient graph algorithms in MapReduce</a:t>
            </a:r>
          </a:p>
          <a:p>
            <a:pPr lvl="1"/>
            <a:r>
              <a:rPr lang="en-US" smtClean="0"/>
              <a:t>Towards a Comprehensive Test Suite for Detectors of Design Patterns</a:t>
            </a:r>
          </a:p>
          <a:p>
            <a:pPr lvl="1"/>
            <a:r>
              <a:rPr lang="en-US" smtClean="0"/>
              <a:t>Design patterns in separation logic</a:t>
            </a:r>
          </a:p>
          <a:p>
            <a:pPr lvl="1"/>
            <a:endParaRPr lang="en-US" dirty="0"/>
          </a:p>
        </p:txBody>
      </p:sp>
    </p:spTree>
    <p:extLst>
      <p:ext uri="{BB962C8B-B14F-4D97-AF65-F5344CB8AC3E}">
        <p14:creationId xmlns:p14="http://schemas.microsoft.com/office/powerpoint/2010/main" val="910852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design patterns?</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6</a:t>
            </a:fld>
            <a:endParaRPr lang="en-US"/>
          </a:p>
        </p:txBody>
      </p:sp>
      <p:sp>
        <p:nvSpPr>
          <p:cNvPr id="5" name="Content Placeholder 4"/>
          <p:cNvSpPr>
            <a:spLocks noGrp="1"/>
          </p:cNvSpPr>
          <p:nvPr>
            <p:ph sz="quarter" idx="1"/>
          </p:nvPr>
        </p:nvSpPr>
        <p:spPr/>
        <p:txBody>
          <a:bodyPr/>
          <a:lstStyle/>
          <a:p>
            <a:r>
              <a:rPr lang="en-US" dirty="0" smtClean="0"/>
              <a:t>First, your view based on experience, rumor, etc.</a:t>
            </a:r>
            <a:endParaRPr lang="en-US" dirty="0"/>
          </a:p>
        </p:txBody>
      </p:sp>
    </p:spTree>
    <p:extLst>
      <p:ext uri="{BB962C8B-B14F-4D97-AF65-F5344CB8AC3E}">
        <p14:creationId xmlns:p14="http://schemas.microsoft.com/office/powerpoint/2010/main" val="3816770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are design patterns?</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7</a:t>
            </a:fld>
            <a:endParaRPr lang="en-US"/>
          </a:p>
        </p:txBody>
      </p:sp>
      <p:sp>
        <p:nvSpPr>
          <p:cNvPr id="5" name="Content Placeholder 4"/>
          <p:cNvSpPr>
            <a:spLocks noGrp="1"/>
          </p:cNvSpPr>
          <p:nvPr>
            <p:ph sz="quarter" idx="1"/>
          </p:nvPr>
        </p:nvSpPr>
        <p:spPr/>
        <p:txBody>
          <a:bodyPr>
            <a:normAutofit fontScale="70000" lnSpcReduction="20000"/>
          </a:bodyPr>
          <a:lstStyle/>
          <a:p>
            <a:r>
              <a:rPr lang="en-US" dirty="0" smtClean="0"/>
              <a:t>Solutions to commonly arising object-oriented design problems – solutions actually used multiple times by multiple people over time</a:t>
            </a:r>
          </a:p>
          <a:p>
            <a:r>
              <a:rPr lang="en-US" dirty="0" smtClean="0"/>
              <a:t>Stylized descriptions that include (in part)</a:t>
            </a:r>
          </a:p>
          <a:p>
            <a:pPr lvl="1"/>
            <a:r>
              <a:rPr lang="en-US" dirty="0" smtClean="0"/>
              <a:t>a motivation (the problem and the context),</a:t>
            </a:r>
          </a:p>
          <a:p>
            <a:pPr lvl="1"/>
            <a:r>
              <a:rPr lang="en-US" dirty="0" smtClean="0"/>
              <a:t>a design-level description (in terms of interfaces and interconnections), </a:t>
            </a:r>
          </a:p>
          <a:p>
            <a:pPr lvl="1"/>
            <a:r>
              <a:rPr lang="en-US" dirty="0" smtClean="0"/>
              <a:t>one or more example implementations in a well-known programming language</a:t>
            </a:r>
          </a:p>
          <a:p>
            <a:r>
              <a:rPr lang="en-US" dirty="0" smtClean="0"/>
              <a:t>“a ‘well-proven generic scheme’ for solving a recurring design problem” </a:t>
            </a:r>
          </a:p>
          <a:p>
            <a:pPr lvl="1"/>
            <a:r>
              <a:rPr lang="en-US" dirty="0" smtClean="0"/>
              <a:t>Often overcoming limitations of OO hierarchies</a:t>
            </a:r>
          </a:p>
          <a:p>
            <a:r>
              <a:rPr lang="en-US" dirty="0" smtClean="0"/>
              <a:t>Idioms intended to be “simple and elegant solutions to specific problems in object-oriented software design”</a:t>
            </a:r>
          </a:p>
          <a:p>
            <a:pPr lvl="1"/>
            <a:r>
              <a:rPr lang="en-US" dirty="0" smtClean="0"/>
              <a:t>Patterns are a collection of “mini-architectures” that combine structure and behavior</a:t>
            </a:r>
          </a:p>
          <a:p>
            <a:r>
              <a:rPr lang="en-US" dirty="0" smtClean="0"/>
              <a:t>Gabriel: “</a:t>
            </a:r>
            <a:r>
              <a:rPr lang="en-US" dirty="0"/>
              <a:t>Alexander could have written a 1-sentence definition of what a pattern is, or an essay, but instead he wrote a 550-page book to do it. Because the concept is hard</a:t>
            </a:r>
            <a:r>
              <a:rPr lang="en-US" dirty="0" smtClean="0"/>
              <a:t>.”</a:t>
            </a:r>
            <a:endParaRPr lang="en-US" dirty="0" smtClean="0"/>
          </a:p>
          <a:p>
            <a:endParaRPr lang="en-US" dirty="0"/>
          </a:p>
        </p:txBody>
      </p:sp>
    </p:spTree>
    <p:extLst>
      <p:ext uri="{BB962C8B-B14F-4D97-AF65-F5344CB8AC3E}">
        <p14:creationId xmlns:p14="http://schemas.microsoft.com/office/powerpoint/2010/main" val="1520242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Similar in motivation to PL constructs</a:t>
            </a:r>
            <a:endParaRPr lang="en-US" dirty="0"/>
          </a:p>
        </p:txBody>
      </p:sp>
      <p:sp>
        <p:nvSpPr>
          <p:cNvPr id="3" name="Date Placeholder 2"/>
          <p:cNvSpPr>
            <a:spLocks noGrp="1"/>
          </p:cNvSpPr>
          <p:nvPr>
            <p:ph type="dt" sz="half" idx="10"/>
          </p:nvPr>
        </p:nvSpPr>
        <p:spPr/>
        <p:txBody>
          <a:bodyPr/>
          <a:lstStyle/>
          <a:p>
            <a:r>
              <a:rPr lang="en-US" smtClean="0"/>
              <a:t>503 11sp © UW CSE  • D. Notkin</a:t>
            </a:r>
            <a:endParaRPr lang="en-US"/>
          </a:p>
        </p:txBody>
      </p:sp>
      <p:sp>
        <p:nvSpPr>
          <p:cNvPr id="4" name="Slide Number Placeholder 3"/>
          <p:cNvSpPr>
            <a:spLocks noGrp="1"/>
          </p:cNvSpPr>
          <p:nvPr>
            <p:ph type="sldNum" sz="quarter" idx="12"/>
          </p:nvPr>
        </p:nvSpPr>
        <p:spPr/>
        <p:txBody>
          <a:bodyPr>
            <a:normAutofit fontScale="85000" lnSpcReduction="20000"/>
          </a:bodyPr>
          <a:lstStyle/>
          <a:p>
            <a:fld id="{B27B53E7-13BB-4CE7-ACCE-E032DFE7CA51}" type="slidenum">
              <a:rPr lang="en-US" smtClean="0"/>
              <a:pPr/>
              <a:t>8</a:t>
            </a:fld>
            <a:endParaRPr lang="en-US"/>
          </a:p>
        </p:txBody>
      </p:sp>
      <p:sp>
        <p:nvSpPr>
          <p:cNvPr id="6" name="Content Placeholder 5"/>
          <p:cNvSpPr>
            <a:spLocks noGrp="1"/>
          </p:cNvSpPr>
          <p:nvPr>
            <p:ph sz="quarter" idx="1"/>
          </p:nvPr>
        </p:nvSpPr>
        <p:spPr/>
        <p:txBody>
          <a:bodyPr/>
          <a:lstStyle/>
          <a:p>
            <a:endParaRPr lang="en-US"/>
          </a:p>
        </p:txBody>
      </p:sp>
    </p:spTree>
    <p:extLst>
      <p:ext uri="{BB962C8B-B14F-4D97-AF65-F5344CB8AC3E}">
        <p14:creationId xmlns:p14="http://schemas.microsoft.com/office/powerpoint/2010/main" val="271218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Simple example: singleton pattern</a:t>
            </a:r>
            <a:br>
              <a:rPr lang="en-US" dirty="0" smtClean="0"/>
            </a:br>
            <a:r>
              <a:rPr lang="en-US" sz="4000" dirty="0" smtClean="0"/>
              <a:t>Only one object of the given type exists</a:t>
            </a:r>
            <a:endParaRPr lang="en-US" sz="4000" dirty="0"/>
          </a:p>
        </p:txBody>
      </p:sp>
      <p:sp>
        <p:nvSpPr>
          <p:cNvPr id="5" name="Content Placeholder 4"/>
          <p:cNvSpPr>
            <a:spLocks noGrp="1"/>
          </p:cNvSpPr>
          <p:nvPr>
            <p:ph sz="quarter" idx="1"/>
          </p:nvPr>
        </p:nvSpPr>
        <p:spPr/>
        <p:txBody>
          <a:bodyPr>
            <a:noAutofit/>
          </a:bodyPr>
          <a:lstStyle/>
          <a:p>
            <a:pPr marL="0" indent="0">
              <a:buNone/>
            </a:pPr>
            <a:r>
              <a:rPr lang="en-US" sz="1600" b="1" dirty="0" smtClean="0">
                <a:latin typeface="Courier New" pitchFamily="49" charset="0"/>
                <a:cs typeface="Courier New" pitchFamily="49" charset="0"/>
              </a:rPr>
              <a:t>class Bank {</a:t>
            </a:r>
          </a:p>
          <a:p>
            <a:pPr marL="0" indent="0">
              <a:buNone/>
            </a:pPr>
            <a:r>
              <a:rPr lang="en-US" sz="1600" b="1" dirty="0" smtClean="0">
                <a:latin typeface="Courier New" pitchFamily="49" charset="0"/>
                <a:cs typeface="Courier New" pitchFamily="49" charset="0"/>
              </a:rPr>
              <a:t>  private static bank </a:t>
            </a:r>
            <a:r>
              <a:rPr lang="en-US" sz="1600" b="1" dirty="0" err="1" smtClean="0">
                <a:latin typeface="Courier New" pitchFamily="49" charset="0"/>
                <a:cs typeface="Courier New" pitchFamily="49" charset="0"/>
              </a:rPr>
              <a:t>theBank</a:t>
            </a:r>
            <a:r>
              <a:rPr lang="en-US" sz="1600" b="1" dirty="0" smtClean="0">
                <a:latin typeface="Courier New" pitchFamily="49" charset="0"/>
                <a:cs typeface="Courier New" pitchFamily="49" charset="0"/>
              </a:rPr>
              <a:t>;</a:t>
            </a:r>
          </a:p>
          <a:p>
            <a:pPr marL="0" indent="0">
              <a:buNone/>
            </a:pPr>
            <a:endParaRPr lang="en-US" sz="1600" b="1" dirty="0" smtClean="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  // private constructor</a:t>
            </a:r>
          </a:p>
          <a:p>
            <a:pPr marL="0" indent="0">
              <a:buNone/>
            </a:pPr>
            <a:r>
              <a:rPr lang="en-US" sz="1600" b="1" dirty="0" smtClean="0">
                <a:latin typeface="Courier New" pitchFamily="49" charset="0"/>
                <a:cs typeface="Courier New" pitchFamily="49" charset="0"/>
              </a:rPr>
              <a:t>  private Bank() { ... }</a:t>
            </a:r>
          </a:p>
          <a:p>
            <a:pPr marL="0" indent="0">
              <a:buNone/>
            </a:pPr>
            <a:endParaRPr lang="en-US" sz="1600" b="1" dirty="0" smtClean="0">
              <a:latin typeface="Courier New" pitchFamily="49" charset="0"/>
              <a:cs typeface="Courier New" pitchFamily="49" charset="0"/>
            </a:endParaRPr>
          </a:p>
          <a:p>
            <a:pPr marL="0" indent="0">
              <a:buNone/>
            </a:pPr>
            <a:r>
              <a:rPr lang="en-US" sz="1600" b="1" dirty="0" smtClean="0">
                <a:latin typeface="Courier New" pitchFamily="49" charset="0"/>
                <a:cs typeface="Courier New" pitchFamily="49" charset="0"/>
              </a:rPr>
              <a:t>  // factory method</a:t>
            </a:r>
          </a:p>
          <a:p>
            <a:pPr marL="0" indent="0">
              <a:buNone/>
            </a:pPr>
            <a:r>
              <a:rPr lang="en-US" sz="1600" b="1" dirty="0" smtClean="0">
                <a:latin typeface="Courier New" pitchFamily="49" charset="0"/>
                <a:cs typeface="Courier New" pitchFamily="49" charset="0"/>
              </a:rPr>
              <a:t>  public static </a:t>
            </a:r>
            <a:r>
              <a:rPr lang="en-US" sz="1600" b="1" dirty="0" err="1" smtClean="0">
                <a:latin typeface="Courier New" pitchFamily="49" charset="0"/>
                <a:cs typeface="Courier New" pitchFamily="49" charset="0"/>
              </a:rPr>
              <a:t>getBank</a:t>
            </a:r>
            <a:r>
              <a:rPr lang="en-US" sz="1600" b="1" dirty="0" smtClean="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    if (</a:t>
            </a:r>
            <a:r>
              <a:rPr lang="en-US" sz="1600" b="1" dirty="0" err="1" smtClean="0">
                <a:latin typeface="Courier New" pitchFamily="49" charset="0"/>
                <a:cs typeface="Courier New" pitchFamily="49" charset="0"/>
              </a:rPr>
              <a:t>theBank</a:t>
            </a:r>
            <a:r>
              <a:rPr lang="en-US" sz="1600" b="1" dirty="0" smtClean="0">
                <a:latin typeface="Courier New" pitchFamily="49" charset="0"/>
                <a:cs typeface="Courier New" pitchFamily="49" charset="0"/>
              </a:rPr>
              <a:t> == null) {</a:t>
            </a:r>
          </a:p>
          <a:p>
            <a:pPr marL="0" indent="0">
              <a:buNone/>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theBank</a:t>
            </a:r>
            <a:r>
              <a:rPr lang="en-US" sz="1600" b="1" dirty="0" smtClean="0">
                <a:latin typeface="Courier New" pitchFamily="49" charset="0"/>
                <a:cs typeface="Courier New" pitchFamily="49" charset="0"/>
              </a:rPr>
              <a:t> = new Bank();</a:t>
            </a:r>
          </a:p>
          <a:p>
            <a:pPr marL="0" indent="0">
              <a:buNone/>
            </a:pPr>
            <a:r>
              <a:rPr lang="en-US" sz="1600" b="1" dirty="0" smtClean="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    return </a:t>
            </a:r>
            <a:r>
              <a:rPr lang="en-US" sz="1600" b="1" dirty="0" err="1" smtClean="0">
                <a:latin typeface="Courier New" pitchFamily="49" charset="0"/>
                <a:cs typeface="Courier New" pitchFamily="49" charset="0"/>
              </a:rPr>
              <a:t>theBank</a:t>
            </a:r>
            <a:r>
              <a:rPr lang="en-US" sz="1600" b="1" dirty="0" smtClean="0">
                <a:latin typeface="Courier New" pitchFamily="49" charset="0"/>
                <a:cs typeface="Courier New" pitchFamily="49" charset="0"/>
              </a:rPr>
              <a:t>;</a:t>
            </a:r>
          </a:p>
          <a:p>
            <a:pPr marL="0" indent="0">
              <a:buNone/>
            </a:pPr>
            <a:r>
              <a:rPr lang="en-US" sz="1600" b="1" dirty="0" smtClean="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  ...</a:t>
            </a:r>
          </a:p>
          <a:p>
            <a:pPr marL="0" indent="0">
              <a:buNone/>
            </a:pPr>
            <a:r>
              <a:rPr lang="en-US" sz="1600" b="1" dirty="0" smtClean="0">
                <a:latin typeface="Courier New" pitchFamily="49" charset="0"/>
                <a:cs typeface="Courier New" pitchFamily="49" charset="0"/>
              </a:rPr>
              <a:t>}</a:t>
            </a:r>
            <a:endParaRPr lang="en-US" sz="1600" b="1" dirty="0">
              <a:latin typeface="Courier New" pitchFamily="49" charset="0"/>
              <a:cs typeface="Courier New" pitchFamily="49" charset="0"/>
            </a:endParaRPr>
          </a:p>
        </p:txBody>
      </p:sp>
      <p:sp>
        <p:nvSpPr>
          <p:cNvPr id="11" name="Content Placeholder 10"/>
          <p:cNvSpPr>
            <a:spLocks noGrp="1"/>
          </p:cNvSpPr>
          <p:nvPr>
            <p:ph sz="quarter" idx="2"/>
          </p:nvPr>
        </p:nvSpPr>
        <p:spPr/>
        <p:txBody>
          <a:bodyPr/>
          <a:lstStyle/>
          <a:p>
            <a:r>
              <a:rPr lang="en-US" dirty="0" smtClean="0"/>
              <a:t>Pattern isn’t explicit in code</a:t>
            </a:r>
          </a:p>
          <a:p>
            <a:r>
              <a:rPr lang="en-US" dirty="0" smtClean="0"/>
              <a:t>Could be defined by a programming language</a:t>
            </a:r>
          </a:p>
          <a:p>
            <a:r>
              <a:rPr lang="en-US" dirty="0" smtClean="0"/>
              <a:t>Would appear differently in different languages</a:t>
            </a:r>
            <a:endParaRPr lang="en-US" dirty="0"/>
          </a:p>
        </p:txBody>
      </p:sp>
      <p:sp>
        <p:nvSpPr>
          <p:cNvPr id="3" name="Date Placeholder 2"/>
          <p:cNvSpPr>
            <a:spLocks noGrp="1"/>
          </p:cNvSpPr>
          <p:nvPr>
            <p:ph type="dt" sz="half" idx="15"/>
          </p:nvPr>
        </p:nvSpPr>
        <p:spPr/>
        <p:txBody>
          <a:bodyPr/>
          <a:lstStyle/>
          <a:p>
            <a:r>
              <a:rPr lang="en-US" smtClean="0"/>
              <a:t>503 11sp © UW CSE  • D. Notkin</a:t>
            </a:r>
            <a:endParaRPr lang="en-US"/>
          </a:p>
        </p:txBody>
      </p:sp>
      <p:sp>
        <p:nvSpPr>
          <p:cNvPr id="4" name="Slide Number Placeholder 3"/>
          <p:cNvSpPr>
            <a:spLocks noGrp="1"/>
          </p:cNvSpPr>
          <p:nvPr>
            <p:ph type="sldNum" sz="quarter" idx="16"/>
          </p:nvPr>
        </p:nvSpPr>
        <p:spPr/>
        <p:txBody>
          <a:bodyPr>
            <a:normAutofit fontScale="85000" lnSpcReduction="20000"/>
          </a:bodyPr>
          <a:lstStyle/>
          <a:p>
            <a:fld id="{B27B53E7-13BB-4CE7-ACCE-E032DFE7CA51}" type="slidenum">
              <a:rPr lang="en-US" smtClean="0"/>
              <a:pPr/>
              <a:t>9</a:t>
            </a:fld>
            <a:endParaRPr lang="en-US"/>
          </a:p>
        </p:txBody>
      </p:sp>
    </p:spTree>
    <p:extLst>
      <p:ext uri="{BB962C8B-B14F-4D97-AF65-F5344CB8AC3E}">
        <p14:creationId xmlns:p14="http://schemas.microsoft.com/office/powerpoint/2010/main" val="17364147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0</TotalTime>
  <Words>1677</Words>
  <Application>Microsoft Office PowerPoint</Application>
  <PresentationFormat>On-screen Show (4:3)</PresentationFormat>
  <Paragraphs>320</Paragraphs>
  <Slides>30</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Median</vt:lpstr>
      <vt:lpstr>Visio</vt:lpstr>
      <vt:lpstr>CSE503: Software Engineering Design Patterns</vt:lpstr>
      <vt:lpstr>History</vt:lpstr>
      <vt:lpstr>Pre-history: Christopher Alexander</vt:lpstr>
      <vt:lpstr>bing “design patterns” on 5/2/2011 65.5M hits including…</vt:lpstr>
      <vt:lpstr>ACM Digital Library Hits on “design patterns” in title</vt:lpstr>
      <vt:lpstr>What are design patterns?</vt:lpstr>
      <vt:lpstr>What are design patterns?</vt:lpstr>
      <vt:lpstr>Similar in motivation to PL constructs</vt:lpstr>
      <vt:lpstr>Simple example: singleton pattern Only one object of the given type exists</vt:lpstr>
      <vt:lpstr>http://www.eggheadcafe.com/tutorials/aspnet/280ee727-00a7-497a-84d2-6ebb16df4140/design-pattern-interview.aspx</vt:lpstr>
      <vt:lpstr>Interning pattern</vt:lpstr>
      <vt:lpstr>Interning mechanism</vt:lpstr>
      <vt:lpstr>java.lang.Boolean does not use the Interning pattern</vt:lpstr>
      <vt:lpstr>Recognition of the problem</vt:lpstr>
      <vt:lpstr>My eye-opening experience</vt:lpstr>
      <vt:lpstr>Patterns are an example of chunking</vt:lpstr>
      <vt:lpstr>Example: flyweight pattern</vt:lpstr>
      <vt:lpstr>An alternative approach</vt:lpstr>
      <vt:lpstr>Flyweight structure</vt:lpstr>
      <vt:lpstr>Participants</vt:lpstr>
      <vt:lpstr>Sample code</vt:lpstr>
      <vt:lpstr>A little more code</vt:lpstr>
      <vt:lpstr>Classes of patterns: structural</vt:lpstr>
      <vt:lpstr>Classes of patterns: creational</vt:lpstr>
      <vt:lpstr>Classes of patterns: behavioral</vt:lpstr>
      <vt:lpstr>Patterns: ergo, anti-patterns</vt:lpstr>
      <vt:lpstr>Organizational/management anti-patterns</vt:lpstr>
      <vt:lpstr>Design patterns: not a silver bullet… </vt:lpstr>
      <vt:lpstr>Show trial</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2011-04-13T23:38:48Z</dcterms:created>
  <dcterms:modified xsi:type="dcterms:W3CDTF">2011-05-03T16:48:01Z</dcterms:modified>
</cp:coreProperties>
</file>