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18"/>
  </p:notesMasterIdLst>
  <p:sldIdLst>
    <p:sldId id="349" r:id="rId3"/>
    <p:sldId id="350" r:id="rId4"/>
    <p:sldId id="351" r:id="rId5"/>
    <p:sldId id="352" r:id="rId6"/>
    <p:sldId id="353" r:id="rId7"/>
    <p:sldId id="354" r:id="rId8"/>
    <p:sldId id="348" r:id="rId9"/>
    <p:sldId id="360" r:id="rId10"/>
    <p:sldId id="355" r:id="rId11"/>
    <p:sldId id="332" r:id="rId12"/>
    <p:sldId id="358" r:id="rId13"/>
    <p:sldId id="356" r:id="rId14"/>
    <p:sldId id="361" r:id="rId15"/>
    <p:sldId id="362" r:id="rId16"/>
    <p:sldId id="3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en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0EF4E-98D0-4E71-B783-00F4E77334F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BACF1-4CE0-49AD-9553-5A942E12D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ideal model for engagement and ownership – resulting in dissemination and sustained behavior change. Gaps in this model – at every stage.</a:t>
            </a:r>
          </a:p>
          <a:p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from article: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not sufficient, however, to develop a clinically effective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technology. It is not even sufficient to make it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on a wide scale. A health technology must be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utilized consistently and correctly at the household level, in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to realize its potential to significantly improve health.</a:t>
            </a:r>
          </a:p>
          <a:p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Inability to effectively address household-level behavior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has been associated with an over-emphasis on topdown,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disease-specific, vertical approaches to child survival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over-simplify complex multifactorial welfare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single-cause problems, leading to simple technological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 to such problems, with overestimates of their effectiveness, and often with the need for dedicated systems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and sustain their delivery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BCM framework (Fig. 2) is based on the interventioncausation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pathway to improved newborn survival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 change. Intervention design follows the reverse direction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outcome layer (ie, the goal of the behavioral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intervention) towards the agents of behavior change layer,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whereas intervention implementation follows the forward direction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 the intervention-causation pathway. Intervention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consists of the following steps: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Identify epidemiologically targeted key behaviors.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Identify suitable target groups for a behavioral intervention.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Develop appropriate behavior change transaction(s)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target group.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Leverage the influence of social networks to expedite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 change.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Build mechanisms to sustain and institutionalize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AE2-FC82-4780-8741-D60F6455B3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ideal model for engagement and ownership – resulting in dissemination and sustained behavior change. Gaps in this model – at every stage.</a:t>
            </a:r>
          </a:p>
          <a:p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from article: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not sufficient, however, to develop a clinically effective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technology. It is not even sufficient to make it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on a wide scale. A health technology must be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utilized consistently and correctly at the household level, in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to realize its potential to significantly improve health.</a:t>
            </a:r>
          </a:p>
          <a:p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Inability to effectively address household-level behavior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has been associated with an over-emphasis on topdown,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disease-specific, vertical approaches to child survival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over-simplify complex multifactorial welfare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single-cause problems, leading to simple technological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 to such problems, with overestimates of their effectiveness, and often with the need for dedicated systems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and sustain their delivery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BCM framework (Fig. 2) is based on the interventioncausation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pathway to improved newborn survival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 change. Intervention design follows the reverse direction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outcome layer (ie, the goal of the behavioral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intervention) towards the agents of behavior change layer,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whereas intervention implementation follows the forward direction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 the intervention-causation pathway. Intervention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consists of the following steps: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Identify epidemiologically targeted key behaviors.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Identify suitable target groups for a behavioral intervention.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Develop appropriate behavior change transaction(s)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target group.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Leverage the influence of social networks to expedite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 change.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Build mechanisms to sustain and institutionalize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AE2-FC82-4780-8741-D60F6455B3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differences between Health and Agriculture</a:t>
            </a:r>
          </a:p>
          <a:p>
            <a:pPr lvl="1"/>
            <a:r>
              <a:rPr lang="en-US" dirty="0" smtClean="0"/>
              <a:t>Different incentives for adopting agricultural and health practices</a:t>
            </a:r>
          </a:p>
          <a:p>
            <a:pPr lvl="1"/>
            <a:r>
              <a:rPr lang="en-US" dirty="0" smtClean="0"/>
              <a:t>Requirements for message accuracy and review</a:t>
            </a:r>
          </a:p>
          <a:p>
            <a:pPr lvl="1"/>
            <a:r>
              <a:rPr lang="en-US" dirty="0" smtClean="0"/>
              <a:t>Government oversight</a:t>
            </a:r>
          </a:p>
          <a:p>
            <a:pPr lvl="1"/>
            <a:r>
              <a:rPr lang="en-US" dirty="0" smtClean="0"/>
              <a:t>Sensitivity of some topics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AE2-FC82-4780-8741-D60F6455B33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>
              <a:buSzPct val="100000"/>
              <a:buFont typeface="Courier New" pitchFamily="49" charset="0"/>
              <a:buChar char="o"/>
            </a:pPr>
            <a:r>
              <a:rPr lang="en-US" sz="1700" dirty="0" smtClean="0">
                <a:latin typeface="Arial  "/>
              </a:rPr>
              <a:t>Define metrics for evaluation.</a:t>
            </a:r>
          </a:p>
          <a:p>
            <a:pPr lvl="2">
              <a:buSzPct val="100000"/>
              <a:buFont typeface="Courier New" pitchFamily="49" charset="0"/>
              <a:buChar char="o"/>
            </a:pPr>
            <a:r>
              <a:rPr lang="en-US" sz="1700" dirty="0" smtClean="0">
                <a:latin typeface="Arial  "/>
              </a:rPr>
              <a:t>Measure impact in a program.</a:t>
            </a:r>
            <a:endParaRPr lang="en-US" dirty="0" smtClean="0">
              <a:latin typeface="Arial  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AE2-FC82-4780-8741-D60F6455B33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ATH_black_t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943600"/>
            <a:ext cx="1371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ATH_black_t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943600"/>
            <a:ext cx="1371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252" y="417095"/>
            <a:ext cx="8209548" cy="144779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252" y="1864895"/>
            <a:ext cx="8209548" cy="725905"/>
          </a:xfr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rgbClr val="A3B1B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ject_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295400"/>
            <a:ext cx="3810000" cy="2667000"/>
          </a:xfrm>
        </p:spPr>
        <p:txBody>
          <a:bodyPr/>
          <a:lstStyle>
            <a:lvl1pPr>
              <a:buNone/>
              <a:defRPr sz="1200" b="1" u="sng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115888" indent="-115888">
              <a:buSzPct val="75000"/>
              <a:defRPr sz="1200" baseline="0"/>
            </a:lvl2pPr>
            <a:lvl3pPr marL="461963" indent="-222250">
              <a:buSzPct val="75000"/>
              <a:defRPr sz="1100" baseline="0"/>
            </a:lvl3pPr>
            <a:lvl4pPr marL="681038" indent="-222250">
              <a:defRPr sz="1050"/>
            </a:lvl4pPr>
            <a:lvl5pPr marL="912813" indent="-222250">
              <a:tabLst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420852"/>
            <a:ext cx="838200" cy="288925"/>
          </a:xfrm>
          <a:ln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4876800" y="914400"/>
            <a:ext cx="3810000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Monthly Progress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57200" y="4063697"/>
            <a:ext cx="4343400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Critical Issues and Risks</a:t>
            </a: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2"/>
          </p:nvPr>
        </p:nvSpPr>
        <p:spPr>
          <a:xfrm>
            <a:off x="457200" y="914400"/>
            <a:ext cx="4343400" cy="3048000"/>
          </a:xfr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3"/>
          </p:nvPr>
        </p:nvSpPr>
        <p:spPr>
          <a:xfrm>
            <a:off x="457200" y="4495800"/>
            <a:ext cx="4343400" cy="1524000"/>
          </a:xfr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876800" y="4063697"/>
            <a:ext cx="3810000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 and Expenses</a:t>
            </a:r>
          </a:p>
        </p:txBody>
      </p:sp>
      <p:sp>
        <p:nvSpPr>
          <p:cNvPr id="12" name="Table Placeholder 15"/>
          <p:cNvSpPr>
            <a:spLocks noGrp="1"/>
          </p:cNvSpPr>
          <p:nvPr>
            <p:ph type="tbl" sz="quarter" idx="14"/>
          </p:nvPr>
        </p:nvSpPr>
        <p:spPr>
          <a:xfrm>
            <a:off x="4876800" y="4495800"/>
            <a:ext cx="3810000" cy="609600"/>
          </a:xfr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3" name="Table Placeholder 15"/>
          <p:cNvSpPr>
            <a:spLocks noGrp="1"/>
          </p:cNvSpPr>
          <p:nvPr>
            <p:ph type="tbl" sz="quarter" idx="15"/>
          </p:nvPr>
        </p:nvSpPr>
        <p:spPr>
          <a:xfrm>
            <a:off x="4876800" y="5105400"/>
            <a:ext cx="3810000" cy="914400"/>
          </a:xfr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 bwMode="auto">
          <a:xfrm>
            <a:off x="3429000" y="6432885"/>
            <a:ext cx="14670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 In-house Use Only **</a:t>
            </a:r>
          </a:p>
        </p:txBody>
      </p:sp>
      <p:sp>
        <p:nvSpPr>
          <p:cNvPr id="17" name="Footer Placeholder 7"/>
          <p:cNvSpPr txBox="1">
            <a:spLocks/>
          </p:cNvSpPr>
          <p:nvPr/>
        </p:nvSpPr>
        <p:spPr>
          <a:xfrm>
            <a:off x="381000" y="63691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10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Kate Wilson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1946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896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81000" y="6372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10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mtClean="0"/>
              <a:t>Kate Wilson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ATH_black_ta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1371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252" y="417095"/>
            <a:ext cx="8209548" cy="144779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252" y="1864895"/>
            <a:ext cx="8209548" cy="725905"/>
          </a:xfr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rgbClr val="A3B1B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0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buSzPct val="75000"/>
              <a:defRPr baseline="0"/>
            </a:lvl2pPr>
            <a:lvl3pPr>
              <a:buSzPct val="75000"/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73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362075"/>
          </a:xfrm>
        </p:spPr>
        <p:txBody>
          <a:bodyPr/>
          <a:lstStyle>
            <a:lvl1pPr algn="l">
              <a:defRPr sz="4000" b="1" cap="all" baseline="0">
                <a:solidFill>
                  <a:srgbClr val="A3B1B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05000"/>
            <a:ext cx="8686800" cy="4038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194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1946275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4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5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381000" y="6372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10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30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37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87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534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612775"/>
            <a:ext cx="8534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534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80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1946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896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3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PATH_black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7200" y="6448425"/>
            <a:ext cx="7620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28600" y="6477000"/>
            <a:ext cx="7620000" cy="184150"/>
          </a:xfrm>
          <a:prstGeom prst="roundRect">
            <a:avLst>
              <a:gd name="adj" fmla="val 12917"/>
            </a:avLst>
          </a:prstGeom>
          <a:solidFill>
            <a:srgbClr val="A3B1B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81000" y="6372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10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SzPct val="7500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ATH_black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448425"/>
            <a:ext cx="7620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8"/>
          <p:cNvSpPr>
            <a:spLocks noChangeArrowheads="1"/>
          </p:cNvSpPr>
          <p:nvPr/>
        </p:nvSpPr>
        <p:spPr bwMode="auto">
          <a:xfrm>
            <a:off x="228600" y="6469063"/>
            <a:ext cx="7620000" cy="184150"/>
          </a:xfrm>
          <a:prstGeom prst="roundRect">
            <a:avLst>
              <a:gd name="adj" fmla="val 12917"/>
            </a:avLst>
          </a:prstGeom>
          <a:solidFill>
            <a:srgbClr val="A3B1B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416675"/>
            <a:ext cx="838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0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400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3B1B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3B1BB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3B1BB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3B1BB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3B1BB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</a:defRPr>
      </a:lvl9pPr>
    </p:titleStyle>
    <p:bodyStyle>
      <a:lvl1pPr marL="284163" indent="-284163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30188" algn="l" rtl="0" eaLnBrk="1" fontAlgn="base" hangingPunct="1">
        <a:spcBef>
          <a:spcPct val="20000"/>
        </a:spcBef>
        <a:spcAft>
          <a:spcPct val="0"/>
        </a:spcAft>
        <a:buSzPct val="75000"/>
        <a:buFont typeface="Calibri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914400" indent="-171450" algn="l" rtl="0" eaLnBrk="1" fontAlgn="base" hangingPunct="1">
        <a:spcBef>
          <a:spcPct val="20000"/>
        </a:spcBef>
        <a:spcAft>
          <a:spcPct val="0"/>
        </a:spcAft>
        <a:buSzPct val="75000"/>
        <a:buFont typeface="Calibri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>
          <a:solidFill>
            <a:schemeClr val="tx1"/>
          </a:solidFill>
          <a:latin typeface="+mn-lt"/>
        </a:defRPr>
      </a:lvl4pPr>
      <a:lvl5pPr marL="1595438" indent="-22225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2052638" indent="-22225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509838" indent="-22225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2967038" indent="-22225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424238" indent="-22225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anderson@path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mailto:kisrael-ballard@path.or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452" y="838200"/>
            <a:ext cx="8209548" cy="1447799"/>
          </a:xfrm>
        </p:spPr>
        <p:txBody>
          <a:bodyPr/>
          <a:lstStyle/>
          <a:p>
            <a:r>
              <a:rPr lang="en-US" sz="3400" dirty="0" smtClean="0">
                <a:latin typeface="Bookman Old Style" pitchFamily="18" charset="0"/>
              </a:rPr>
              <a:t>Digital Public </a:t>
            </a:r>
            <a:r>
              <a:rPr lang="en-US" sz="3400" dirty="0" smtClean="0">
                <a:latin typeface="Bookman Old Style" pitchFamily="18" charset="0"/>
              </a:rPr>
              <a:t>Health:</a:t>
            </a:r>
            <a:br>
              <a:rPr lang="en-US" sz="3400" dirty="0" smtClean="0">
                <a:latin typeface="Bookman Old Style" pitchFamily="18" charset="0"/>
              </a:rPr>
            </a:br>
            <a:r>
              <a:rPr lang="en-US" sz="3400" dirty="0" smtClean="0">
                <a:latin typeface="Bookman Old Style" pitchFamily="18" charset="0"/>
              </a:rPr>
              <a:t>A Community </a:t>
            </a:r>
            <a:br>
              <a:rPr lang="en-US" sz="3400" dirty="0" smtClean="0">
                <a:latin typeface="Bookman Old Style" pitchFamily="18" charset="0"/>
              </a:rPr>
            </a:br>
            <a:r>
              <a:rPr lang="en-US" sz="3400" dirty="0" smtClean="0">
                <a:latin typeface="Bookman Old Style" pitchFamily="18" charset="0"/>
              </a:rPr>
              <a:t>Engagement Model</a:t>
            </a:r>
            <a:endParaRPr lang="en-US" sz="34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4640525" cy="149952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 "/>
              </a:rPr>
              <a:t>Richard Anderson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 "/>
              </a:rPr>
              <a:t>Kiersten Israel-Ballard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 "/>
              </a:rPr>
              <a:t>Vikrant Kumar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 "/>
              </a:rPr>
              <a:t>Michelle Desmond</a:t>
            </a:r>
          </a:p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Arial  "/>
              </a:rPr>
              <a:t>Sudip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 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Arial  "/>
              </a:rPr>
              <a:t>Mahapatra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3"/>
          <a:stretch/>
        </p:blipFill>
        <p:spPr>
          <a:xfrm>
            <a:off x="5591175" y="381000"/>
            <a:ext cx="3003722" cy="2124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09" y="2834008"/>
            <a:ext cx="4962525" cy="3747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073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Monitoring and eva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luation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Impact study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Digital Public Health sites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Comparison sites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Process indicators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ASHA performance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Health outcomes and service utilization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Knowledge retention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Practices associated with key messages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1371600"/>
            <a:ext cx="41529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Project goal: To generate evidence on Digital Public Health as a new model for community-driven behavior change communication for maternal/neonatal health issues in a targeted region in </a:t>
            </a:r>
            <a:r>
              <a:rPr lang="en-US" b="1" dirty="0" smtClean="0"/>
              <a:t>India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3048000"/>
            <a:ext cx="41529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 1: Strengthen capacity of community based support through DPH</a:t>
            </a:r>
          </a:p>
          <a:p>
            <a:r>
              <a:rPr lang="en-US" b="1" dirty="0" smtClean="0"/>
              <a:t>messaging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114800"/>
            <a:ext cx="41529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 2: Expand the concept of</a:t>
            </a:r>
          </a:p>
          <a:p>
            <a:r>
              <a:rPr lang="en-US" b="1" dirty="0" smtClean="0"/>
              <a:t>integrating DPH model into a community support program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5181600"/>
            <a:ext cx="41529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 3: Increase maternal awareness, knowledge and behaviors on key MNH practices from method of</a:t>
            </a:r>
          </a:p>
          <a:p>
            <a:r>
              <a:rPr lang="en-US" b="1" dirty="0" smtClean="0"/>
              <a:t>messaging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85" y="1600199"/>
            <a:ext cx="637843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M &amp; E Framework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7638"/>
            <a:ext cx="28194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Thank you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971871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Richard Anderson,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randerson@path.org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Kiersten Israel-Ballard,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kisrael-ballard@path.org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anderson\Pictures\Brittany\IMG_49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4876800" cy="36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2852"/>
            <a:ext cx="798285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9675"/>
            <a:ext cx="3524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38550"/>
            <a:ext cx="54387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05" y="1943100"/>
            <a:ext cx="43053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44562"/>
          </a:xfrm>
        </p:spPr>
        <p:txBody>
          <a:bodyPr/>
          <a:lstStyle/>
          <a:p>
            <a:r>
              <a:rPr lang="en-US" sz="3000" dirty="0" smtClean="0">
                <a:solidFill>
                  <a:schemeClr val="bg2"/>
                </a:solidFill>
                <a:latin typeface="Bookman Old Style" pitchFamily="18" charset="0"/>
              </a:rPr>
              <a:t>Identifying a need</a:t>
            </a:r>
            <a:endParaRPr lang="en-US" sz="30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553200" y="5943600"/>
            <a:ext cx="434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en-US" sz="1000" kern="0" dirty="0" smtClean="0">
                <a:solidFill>
                  <a:srgbClr val="C5C6C4">
                    <a:lumMod val="50000"/>
                  </a:srgbClr>
                </a:solidFill>
                <a:latin typeface="Arial  "/>
              </a:rPr>
              <a:t>Brittany Fiore-Silfvast</a:t>
            </a:r>
          </a:p>
        </p:txBody>
      </p:sp>
      <p:pic>
        <p:nvPicPr>
          <p:cNvPr id="3" name="Picture 2" descr="C:\Users\kisrael-ballard\AppData\Local\Microsoft\Windows\Temporary Internet Files\Content.Outlook\D8GRSDMA\IMG_3068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009650"/>
            <a:ext cx="6553200" cy="49149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2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44562"/>
          </a:xfrm>
        </p:spPr>
        <p:txBody>
          <a:bodyPr/>
          <a:lstStyle/>
          <a:p>
            <a:r>
              <a:rPr lang="en-US" sz="3000" dirty="0" smtClean="0">
                <a:solidFill>
                  <a:schemeClr val="bg2"/>
                </a:solidFill>
                <a:latin typeface="Bookman Old Style" pitchFamily="18" charset="0"/>
              </a:rPr>
              <a:t>Managing behavior change: the ideal pathway</a:t>
            </a:r>
            <a:endParaRPr lang="en-US" sz="30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4957260" cy="486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228600" y="6096000"/>
            <a:ext cx="434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en-US" sz="1000" kern="0" dirty="0" smtClean="0">
                <a:solidFill>
                  <a:srgbClr val="C5C6C4">
                    <a:lumMod val="50000"/>
                  </a:srgbClr>
                </a:solidFill>
                <a:latin typeface="Arial  "/>
              </a:rPr>
              <a:t>Behavior Change Management Framework from Kumar et al., 2010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3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Bookman Old Style" pitchFamily="18" charset="0"/>
              </a:rPr>
              <a:t>Social and behavior </a:t>
            </a:r>
            <a:r>
              <a:rPr lang="en-US" sz="3000" dirty="0">
                <a:latin typeface="Bookman Old Style" pitchFamily="18" charset="0"/>
              </a:rPr>
              <a:t>c</a:t>
            </a:r>
            <a:r>
              <a:rPr lang="en-US" sz="3000" dirty="0" smtClean="0">
                <a:latin typeface="Bookman Old Style" pitchFamily="18" charset="0"/>
              </a:rPr>
              <a:t>hange </a:t>
            </a:r>
            <a:r>
              <a:rPr lang="en-US" sz="3000" dirty="0">
                <a:latin typeface="Bookman Old Style" pitchFamily="18" charset="0"/>
              </a:rPr>
              <a:t>c</a:t>
            </a:r>
            <a:r>
              <a:rPr lang="en-US" sz="3000" dirty="0" smtClean="0">
                <a:latin typeface="Bookman Old Style" pitchFamily="18" charset="0"/>
              </a:rPr>
              <a:t>ommunication (SBCC)</a:t>
            </a:r>
            <a:endParaRPr lang="en-US" sz="3000" dirty="0">
              <a:latin typeface="Bookman Old Styl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Traditional SBCC Tools</a:t>
            </a:r>
          </a:p>
          <a:p>
            <a:pPr lvl="1"/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Printed materials,  media campaigns, inter-personal communication with health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workers</a:t>
            </a:r>
          </a:p>
          <a:p>
            <a:pPr lvl="1"/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Lack of community engagement and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ownership</a:t>
            </a:r>
          </a:p>
          <a:p>
            <a:pPr lvl="1"/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SBCC messages are often generic and not tailored to the local context</a:t>
            </a:r>
          </a:p>
          <a:p>
            <a:pPr lvl="1"/>
            <a:endParaRPr lang="en-US" sz="18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dirty="0">
              <a:solidFill>
                <a:schemeClr val="bg2">
                  <a:lumMod val="50000"/>
                </a:schemeClr>
              </a:solidFill>
              <a:cs typeface="Arabic Typesetting" pitchFamily="66" charset="-78"/>
            </a:endParaRP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Global to Local</a:t>
            </a:r>
          </a:p>
          <a:p>
            <a:pPr lvl="1">
              <a:spcAft>
                <a:spcPts val="480"/>
              </a:spcAft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Balance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of community perspectives with scientific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evidence</a:t>
            </a: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Community Participation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Evidence-based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interventions are promoted through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messages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that are specific and appropriate for the community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Facilitated group meetings encourage discussion,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sharing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, and reflection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Group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dialogue used to engage key influencers and address social norms, in addition to reaching the key audience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A2 Breastfeeding Pos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648200"/>
            <a:ext cx="1455676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 descr="FC - Engl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648200"/>
            <a:ext cx="2752935" cy="1945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4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6248400" cy="944562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  <a:latin typeface="Bookman Old Style" pitchFamily="18" charset="0"/>
              </a:rPr>
              <a:t>Digital Green: </a:t>
            </a:r>
            <a:r>
              <a:rPr lang="en-US" sz="2800" dirty="0" smtClean="0">
                <a:solidFill>
                  <a:schemeClr val="bg2"/>
                </a:solidFill>
                <a:latin typeface="Bookman Old Style" pitchFamily="18" charset="0"/>
              </a:rPr>
              <a:t/>
            </a:r>
            <a:br>
              <a:rPr lang="en-US" sz="2800" dirty="0" smtClean="0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en-US" sz="2800" dirty="0" smtClean="0">
                <a:solidFill>
                  <a:schemeClr val="bg2"/>
                </a:solidFill>
                <a:latin typeface="Bookman Old Style" pitchFamily="18" charset="0"/>
              </a:rPr>
              <a:t>low-cost community video education</a:t>
            </a:r>
            <a:endParaRPr lang="en-US" sz="28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495800" cy="3886200"/>
          </a:xfrm>
        </p:spPr>
        <p:txBody>
          <a:bodyPr/>
          <a:lstStyle/>
          <a:p>
            <a:pPr marL="0" indent="0">
              <a:spcAft>
                <a:spcPts val="600"/>
              </a:spcAft>
              <a:buSzPct val="100000"/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Video based education where content is both created and presented by the community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Localization of content and messaging</a:t>
            </a:r>
          </a:p>
          <a:p>
            <a:pPr lvl="1">
              <a:spcAft>
                <a:spcPts val="600"/>
              </a:spcAft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Community engagement and empowerment</a:t>
            </a:r>
          </a:p>
          <a:p>
            <a:pPr marL="0" indent="0">
              <a:buSzPct val="100000"/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Enabled by low-cost consumer digital video technology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htmlimg4.scribdassets.com/1aqj61dx4w1242tg/images/4-4d56af5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704" y="685800"/>
            <a:ext cx="4004499" cy="549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6400800" y="6172200"/>
            <a:ext cx="18403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en-US" sz="800" kern="0" dirty="0" smtClean="0">
                <a:solidFill>
                  <a:srgbClr val="C5C6C4">
                    <a:lumMod val="50000"/>
                  </a:srgbClr>
                </a:solidFill>
              </a:rPr>
              <a:t>Source: www.digitalgreen.org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5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Bookman Old Style" pitchFamily="18" charset="0"/>
              </a:rPr>
              <a:t>Adapting the model: Agriculture to health</a:t>
            </a:r>
            <a:endParaRPr lang="en-US" sz="28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648200" cy="464820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Leverage similarities between agriculture and health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mportance of community based programs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Value of community created content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Many health topics relate to livelihood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Filling a gap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Focused education on more challenging practices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2438400" y="838200"/>
            <a:ext cx="533400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indent="-284163" fontAlgn="base">
              <a:spcBef>
                <a:spcPct val="20000"/>
              </a:spcBef>
              <a:spcAft>
                <a:spcPct val="0"/>
              </a:spcAft>
              <a:buSzPct val="75000"/>
            </a:pPr>
            <a:endParaRPr lang="en-US" sz="2000" dirty="0" smtClean="0">
              <a:solidFill>
                <a:srgbClr val="33333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46" y="4902712"/>
            <a:ext cx="3302639" cy="187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46" y="2895600"/>
            <a:ext cx="330263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45" y="926748"/>
            <a:ext cx="3302639" cy="181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Sept 12,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6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Phase 1: Determining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Feasibility of the Digital Public Health model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Partnership with Digital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Green and University of Washington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Project: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July 2012 – June 2013</a:t>
            </a:r>
          </a:p>
          <a:p>
            <a:pPr lvl="1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Raebarelli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District, Uttar Pradesh, India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Local partner,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Gramin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Vikas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Sanstham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(GVS)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Build on structures from PATH Sure Start project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Key components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Dissemination venues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Video topic identification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Active community advisory board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Refresher trainings for ASHAs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330285" cy="2514599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9" name="Picture 2" descr="C:\Users\anderson\Pictures\Brittany\IMG_4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510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Phase 2: Measuring impact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Expanded project with additional partner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Nehru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Yuva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Sangathhan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Tisi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(NYST)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Two additional blocks in same district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July 2013 – Nov 2014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Increas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 from 55 to 136 mothers’ groups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Three video teams and CABs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Follow up visits by ASHAs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End line evaluation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Video intervention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Mothers’ group intervention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 intervention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3" descr="C:\Users\anderson\Pictures\Brittany\IMG_4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62" y="1066800"/>
            <a:ext cx="2490282" cy="18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:\DCIM\101MSDCF\DSC084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861" y="3048000"/>
            <a:ext cx="2412344" cy="17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nderson\Pictures\Brittany\IMG_49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 r="9501" b="16608"/>
          <a:stretch/>
        </p:blipFill>
        <p:spPr bwMode="auto">
          <a:xfrm>
            <a:off x="5400147" y="4953000"/>
            <a:ext cx="2811711" cy="16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The Digital Public Health process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Public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 descr="flowch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2"/>
          <a:stretch>
            <a:fillRect/>
          </a:stretch>
        </p:blipFill>
        <p:spPr bwMode="auto">
          <a:xfrm>
            <a:off x="145142" y="1066800"/>
            <a:ext cx="8998857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6" y="2743200"/>
            <a:ext cx="3530837" cy="1927549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87063"/>
            <a:ext cx="2967873" cy="196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D:\Disital Photo\Video Dissiminetion Training 1st Shivgarh&amp; other\DSC069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345531"/>
            <a:ext cx="292463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492" descr="Description: IMG_4383"/>
          <p:cNvSpPr>
            <a:spLocks noChangeArrowheads="1"/>
          </p:cNvSpPr>
          <p:nvPr/>
        </p:nvSpPr>
        <p:spPr bwMode="auto">
          <a:xfrm>
            <a:off x="6172200" y="2455865"/>
            <a:ext cx="3015343" cy="2344735"/>
          </a:xfrm>
          <a:prstGeom prst="roundRect">
            <a:avLst>
              <a:gd name="adj" fmla="val 2481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h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thTheme1">
  <a:themeElements>
    <a:clrScheme name="Default Design 15">
      <a:dk1>
        <a:srgbClr val="333333"/>
      </a:dk1>
      <a:lt1>
        <a:srgbClr val="FFFFFF"/>
      </a:lt1>
      <a:dk2>
        <a:srgbClr val="677C8C"/>
      </a:dk2>
      <a:lt2>
        <a:srgbClr val="C5C6C4"/>
      </a:lt2>
      <a:accent1>
        <a:srgbClr val="979D81"/>
      </a:accent1>
      <a:accent2>
        <a:srgbClr val="EBC571"/>
      </a:accent2>
      <a:accent3>
        <a:srgbClr val="FFFFFF"/>
      </a:accent3>
      <a:accent4>
        <a:srgbClr val="2A2A2A"/>
      </a:accent4>
      <a:accent5>
        <a:srgbClr val="C9CCC1"/>
      </a:accent5>
      <a:accent6>
        <a:srgbClr val="D5B266"/>
      </a:accent6>
      <a:hlink>
        <a:srgbClr val="9DB2BE"/>
      </a:hlink>
      <a:folHlink>
        <a:srgbClr val="DA8134"/>
      </a:folHlink>
    </a:clrScheme>
    <a:fontScheme name="Photo credi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sz="800" b="0" i="0" u="none" strike="noStrike" kern="0" cap="none" spc="0" normalizeH="0" baseline="0" noProof="0" dirty="0" smtClean="0">
            <a:ln>
              <a:noFill/>
            </a:ln>
            <a:solidFill>
              <a:schemeClr val="tx2">
                <a:lumMod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77C8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677C8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3333"/>
        </a:dk1>
        <a:lt1>
          <a:srgbClr val="FFFFFF"/>
        </a:lt1>
        <a:dk2>
          <a:srgbClr val="677C8C"/>
        </a:dk2>
        <a:lt2>
          <a:srgbClr val="C5C6C4"/>
        </a:lt2>
        <a:accent1>
          <a:srgbClr val="979D81"/>
        </a:accent1>
        <a:accent2>
          <a:srgbClr val="EBC571"/>
        </a:accent2>
        <a:accent3>
          <a:srgbClr val="FFFFFF"/>
        </a:accent3>
        <a:accent4>
          <a:srgbClr val="2A2A2A"/>
        </a:accent4>
        <a:accent5>
          <a:srgbClr val="C9CCC1"/>
        </a:accent5>
        <a:accent6>
          <a:srgbClr val="D5B266"/>
        </a:accent6>
        <a:hlink>
          <a:srgbClr val="9DB2BE"/>
        </a:hlink>
        <a:folHlink>
          <a:srgbClr val="DA81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Path2012</Template>
  <TotalTime>8789</TotalTime>
  <Words>1132</Words>
  <Application>Microsoft Office PowerPoint</Application>
  <PresentationFormat>On-screen Show (4:3)</PresentationFormat>
  <Paragraphs>199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Path2012</vt:lpstr>
      <vt:lpstr>PathTheme1</vt:lpstr>
      <vt:lpstr>Digital Public Health: A Community  Engagement Model</vt:lpstr>
      <vt:lpstr>Identifying a need</vt:lpstr>
      <vt:lpstr>Managing behavior change: the ideal pathway</vt:lpstr>
      <vt:lpstr>Social and behavior change communication (SBCC)</vt:lpstr>
      <vt:lpstr>Digital Green:  low-cost community video education</vt:lpstr>
      <vt:lpstr>Adapting the model: Agriculture to health</vt:lpstr>
      <vt:lpstr>Phase 1: Determining Feasibility of the Digital Public Health model</vt:lpstr>
      <vt:lpstr>Phase 2: Measuring impact</vt:lpstr>
      <vt:lpstr>The Digital Public Health process</vt:lpstr>
      <vt:lpstr>Monitoring and evaluation</vt:lpstr>
      <vt:lpstr>PowerPoint Presentation</vt:lpstr>
      <vt:lpstr>Thank you</vt:lpstr>
      <vt:lpstr>Extra slides</vt:lpstr>
      <vt:lpstr>Project reach</vt:lpstr>
      <vt:lpstr>Videos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Anderson</dc:creator>
  <cp:lastModifiedBy>Richard Anderson</cp:lastModifiedBy>
  <cp:revision>195</cp:revision>
  <dcterms:created xsi:type="dcterms:W3CDTF">2006-08-16T00:00:00Z</dcterms:created>
  <dcterms:modified xsi:type="dcterms:W3CDTF">2013-09-11T01:14:05Z</dcterms:modified>
</cp:coreProperties>
</file>