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24"/>
  </p:notesMasterIdLst>
  <p:sldIdLst>
    <p:sldId id="256" r:id="rId5"/>
    <p:sldId id="388" r:id="rId6"/>
    <p:sldId id="361" r:id="rId7"/>
    <p:sldId id="362" r:id="rId8"/>
    <p:sldId id="406" r:id="rId9"/>
    <p:sldId id="405" r:id="rId10"/>
    <p:sldId id="337" r:id="rId11"/>
    <p:sldId id="344" r:id="rId12"/>
    <p:sldId id="400" r:id="rId13"/>
    <p:sldId id="391" r:id="rId14"/>
    <p:sldId id="409" r:id="rId15"/>
    <p:sldId id="410" r:id="rId16"/>
    <p:sldId id="411" r:id="rId17"/>
    <p:sldId id="412" r:id="rId18"/>
    <p:sldId id="413" r:id="rId19"/>
    <p:sldId id="414" r:id="rId20"/>
    <p:sldId id="403" r:id="rId21"/>
    <p:sldId id="415" r:id="rId22"/>
    <p:sldId id="416" r:id="rId23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A3B6"/>
    <a:srgbClr val="A0AAB6"/>
    <a:srgbClr val="ACA3B3"/>
    <a:srgbClr val="A6A4B2"/>
    <a:srgbClr val="AEACB8"/>
    <a:srgbClr val="BDBBC5"/>
    <a:srgbClr val="CCCAD2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57607" cy="57607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C291C-5BB3-4EAD-A9A7-A81D2A15F41A}" type="datetimeFigureOut">
              <a:rPr lang="en-US" smtClean="0"/>
              <a:pPr/>
              <a:t>1/14/2014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13FBE2-5339-4BB5-A99B-3B50464B5D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325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Change Seminar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Change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Change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Change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Change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1/5/2012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Change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1/5/2012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Change Seminar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1/5/2012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Change Seminar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1/5/2012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Change Seminar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1/5/2012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Change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1/5/2012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Change Seminar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Change Seminar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1/5/2012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2.png"/><Relationship Id="rId5" Type="http://schemas.openxmlformats.org/officeDocument/2006/relationships/tags" Target="../tags/tag6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25.xml"/><Relationship Id="rId13" Type="http://schemas.openxmlformats.org/officeDocument/2006/relationships/image" Target="../media/image32.png"/><Relationship Id="rId3" Type="http://schemas.openxmlformats.org/officeDocument/2006/relationships/tags" Target="../tags/tag120.xml"/><Relationship Id="rId7" Type="http://schemas.openxmlformats.org/officeDocument/2006/relationships/tags" Target="../tags/tag124.xml"/><Relationship Id="rId12" Type="http://schemas.openxmlformats.org/officeDocument/2006/relationships/image" Target="../media/image31.png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11" Type="http://schemas.openxmlformats.org/officeDocument/2006/relationships/image" Target="../media/image30.png"/><Relationship Id="rId5" Type="http://schemas.openxmlformats.org/officeDocument/2006/relationships/tags" Target="../tags/tag122.xml"/><Relationship Id="rId10" Type="http://schemas.openxmlformats.org/officeDocument/2006/relationships/image" Target="../media/image29.png"/><Relationship Id="rId4" Type="http://schemas.openxmlformats.org/officeDocument/2006/relationships/tags" Target="../tags/tag121.xml"/><Relationship Id="rId9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tags" Target="../tags/tag128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6" Type="http://schemas.openxmlformats.org/officeDocument/2006/relationships/tags" Target="../tags/tag131.xml"/><Relationship Id="rId5" Type="http://schemas.openxmlformats.org/officeDocument/2006/relationships/tags" Target="../tags/tag130.xml"/><Relationship Id="rId10" Type="http://schemas.openxmlformats.org/officeDocument/2006/relationships/image" Target="../media/image35.gif"/><Relationship Id="rId4" Type="http://schemas.openxmlformats.org/officeDocument/2006/relationships/tags" Target="../tags/tag129.xml"/><Relationship Id="rId9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ispindia.org/" TargetMode="External"/><Relationship Id="rId3" Type="http://schemas.openxmlformats.org/officeDocument/2006/relationships/tags" Target="../tags/tag134.xml"/><Relationship Id="rId7" Type="http://schemas.openxmlformats.org/officeDocument/2006/relationships/slideLayout" Target="../slideLayouts/slideLayout4.xml"/><Relationship Id="rId12" Type="http://schemas.openxmlformats.org/officeDocument/2006/relationships/image" Target="../media/image38.png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tags" Target="../tags/tag137.xml"/><Relationship Id="rId11" Type="http://schemas.openxmlformats.org/officeDocument/2006/relationships/image" Target="../media/image37.png"/><Relationship Id="rId5" Type="http://schemas.openxmlformats.org/officeDocument/2006/relationships/tags" Target="../tags/tag136.xml"/><Relationship Id="rId10" Type="http://schemas.openxmlformats.org/officeDocument/2006/relationships/image" Target="../media/image36.png"/><Relationship Id="rId4" Type="http://schemas.openxmlformats.org/officeDocument/2006/relationships/tags" Target="../tags/tag135.xml"/><Relationship Id="rId9" Type="http://schemas.openxmlformats.org/officeDocument/2006/relationships/hyperlink" Target="http://dhis2.org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40.xml"/><Relationship Id="rId7" Type="http://schemas.openxmlformats.org/officeDocument/2006/relationships/image" Target="../media/image40.png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6" Type="http://schemas.openxmlformats.org/officeDocument/2006/relationships/image" Target="../media/image39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3.xml"/><Relationship Id="rId1" Type="http://schemas.openxmlformats.org/officeDocument/2006/relationships/tags" Target="../tags/tag14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51.xml"/><Relationship Id="rId13" Type="http://schemas.openxmlformats.org/officeDocument/2006/relationships/image" Target="../media/image42.png"/><Relationship Id="rId3" Type="http://schemas.openxmlformats.org/officeDocument/2006/relationships/tags" Target="../tags/tag146.xml"/><Relationship Id="rId7" Type="http://schemas.openxmlformats.org/officeDocument/2006/relationships/tags" Target="../tags/tag150.xml"/><Relationship Id="rId12" Type="http://schemas.openxmlformats.org/officeDocument/2006/relationships/image" Target="../media/image41.png"/><Relationship Id="rId2" Type="http://schemas.openxmlformats.org/officeDocument/2006/relationships/tags" Target="../tags/tag145.xml"/><Relationship Id="rId1" Type="http://schemas.openxmlformats.org/officeDocument/2006/relationships/tags" Target="../tags/tag144.xml"/><Relationship Id="rId6" Type="http://schemas.openxmlformats.org/officeDocument/2006/relationships/tags" Target="../tags/tag149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48.xml"/><Relationship Id="rId15" Type="http://schemas.openxmlformats.org/officeDocument/2006/relationships/image" Target="../media/image44.png"/><Relationship Id="rId10" Type="http://schemas.openxmlformats.org/officeDocument/2006/relationships/tags" Target="../tags/tag153.xml"/><Relationship Id="rId4" Type="http://schemas.openxmlformats.org/officeDocument/2006/relationships/tags" Target="../tags/tag147.xml"/><Relationship Id="rId9" Type="http://schemas.openxmlformats.org/officeDocument/2006/relationships/tags" Target="../tags/tag152.xml"/><Relationship Id="rId1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56.xml"/><Relationship Id="rId7" Type="http://schemas.openxmlformats.org/officeDocument/2006/relationships/image" Target="../media/image46.png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6" Type="http://schemas.openxmlformats.org/officeDocument/2006/relationships/image" Target="../media/image45.tiff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60.xml"/><Relationship Id="rId2" Type="http://schemas.openxmlformats.org/officeDocument/2006/relationships/tags" Target="../tags/tag159.xml"/><Relationship Id="rId1" Type="http://schemas.openxmlformats.org/officeDocument/2006/relationships/tags" Target="../tags/tag15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62.xml"/><Relationship Id="rId4" Type="http://schemas.openxmlformats.org/officeDocument/2006/relationships/tags" Target="../tags/tag16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tags" Target="../tags/tag16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6" Type="http://schemas.openxmlformats.org/officeDocument/2006/relationships/tags" Target="../tags/tag168.xml"/><Relationship Id="rId5" Type="http://schemas.openxmlformats.org/officeDocument/2006/relationships/tags" Target="../tags/tag167.xml"/><Relationship Id="rId4" Type="http://schemas.openxmlformats.org/officeDocument/2006/relationships/tags" Target="../tags/tag16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76.xml"/><Relationship Id="rId13" Type="http://schemas.openxmlformats.org/officeDocument/2006/relationships/hyperlink" Target="http://www.google.com/url?sa=i&amp;rct=j&amp;q=Laos+Map&amp;source=images&amp;cd=&amp;cad=rja&amp;docid=KdFdQITCtGpFOM&amp;tbnid=wsO5-W8QN1YifM:&amp;ved=0CAUQjRw&amp;url=http://geography.about.com/library/cia/blclaos.htm&amp;ei=xBCkUdGCL8a_igLw5YCoDQ&amp;bvm=bv.47008514,d.cGE&amp;psig=AFQjCNEs7XxQYu4-LBIV_cuFe1QYpyjHbA&amp;ust=1369793069254691" TargetMode="External"/><Relationship Id="rId18" Type="http://schemas.openxmlformats.org/officeDocument/2006/relationships/hyperlink" Target="http://www.google.com/url?sa=i&amp;rct=j&amp;q=Pakistan+Map&amp;source=images&amp;cd=&amp;cad=rja&amp;docid=4usAW9YzSoV_BM&amp;tbnid=EKNxNv5fNmKoqM:&amp;ved=0CAUQjRw&amp;url=http://geology.com/world/pakistan-satellite-image.shtml&amp;ei=w_mkUf3EE-_oiwLNoIGoCw&amp;bvm=bv.47008514,d.cGE&amp;psig=AFQjCNE1x8NyzY2GZNR9j9Ty4_YZ2Apyzw&amp;ust=1369852610977095" TargetMode="External"/><Relationship Id="rId3" Type="http://schemas.openxmlformats.org/officeDocument/2006/relationships/tags" Target="../tags/tag171.xml"/><Relationship Id="rId21" Type="http://schemas.openxmlformats.org/officeDocument/2006/relationships/image" Target="../media/image53.jpeg"/><Relationship Id="rId7" Type="http://schemas.openxmlformats.org/officeDocument/2006/relationships/tags" Target="../tags/tag175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50.png"/><Relationship Id="rId2" Type="http://schemas.openxmlformats.org/officeDocument/2006/relationships/tags" Target="../tags/tag170.xml"/><Relationship Id="rId16" Type="http://schemas.openxmlformats.org/officeDocument/2006/relationships/image" Target="../media/image49.gif"/><Relationship Id="rId20" Type="http://schemas.openxmlformats.org/officeDocument/2006/relationships/image" Target="../media/image52.gif"/><Relationship Id="rId1" Type="http://schemas.openxmlformats.org/officeDocument/2006/relationships/tags" Target="../tags/tag169.xml"/><Relationship Id="rId6" Type="http://schemas.openxmlformats.org/officeDocument/2006/relationships/tags" Target="../tags/tag174.xml"/><Relationship Id="rId11" Type="http://schemas.openxmlformats.org/officeDocument/2006/relationships/tags" Target="../tags/tag179.xml"/><Relationship Id="rId5" Type="http://schemas.openxmlformats.org/officeDocument/2006/relationships/tags" Target="../tags/tag173.xml"/><Relationship Id="rId15" Type="http://schemas.openxmlformats.org/officeDocument/2006/relationships/hyperlink" Target="http://www.google.com/url?sa=i&amp;rct=j&amp;q=Kenya+Map&amp;source=images&amp;cd=&amp;cad=rja&amp;docid=rOeZJI-UmvohrM&amp;tbnid=anpeOpNy_-hZ2M:&amp;ved=0CAUQjRw&amp;url=http://tea.wikia.com/wiki/File:Map_of_Kenya.gif&amp;ei=lvukUezhMOaniQKjmoCgAg&amp;bvm=bv.47008514,d.cGE&amp;psig=AFQjCNG-V39Q7Ep67lUwsm55z4J9LRvvFg&amp;ust=1369853158013805" TargetMode="External"/><Relationship Id="rId10" Type="http://schemas.openxmlformats.org/officeDocument/2006/relationships/tags" Target="../tags/tag178.xml"/><Relationship Id="rId19" Type="http://schemas.openxmlformats.org/officeDocument/2006/relationships/image" Target="../media/image51.gif"/><Relationship Id="rId4" Type="http://schemas.openxmlformats.org/officeDocument/2006/relationships/tags" Target="../tags/tag172.xml"/><Relationship Id="rId9" Type="http://schemas.openxmlformats.org/officeDocument/2006/relationships/tags" Target="../tags/tag177.xml"/><Relationship Id="rId14" Type="http://schemas.openxmlformats.org/officeDocument/2006/relationships/image" Target="../media/image48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tags" Target="../tags/tag23.xml"/><Relationship Id="rId18" Type="http://schemas.openxmlformats.org/officeDocument/2006/relationships/tags" Target="../tags/tag28.xml"/><Relationship Id="rId26" Type="http://schemas.openxmlformats.org/officeDocument/2006/relationships/tags" Target="../tags/tag36.xml"/><Relationship Id="rId3" Type="http://schemas.openxmlformats.org/officeDocument/2006/relationships/tags" Target="../tags/tag13.xml"/><Relationship Id="rId21" Type="http://schemas.openxmlformats.org/officeDocument/2006/relationships/tags" Target="../tags/tag31.xml"/><Relationship Id="rId7" Type="http://schemas.openxmlformats.org/officeDocument/2006/relationships/tags" Target="../tags/tag17.xml"/><Relationship Id="rId12" Type="http://schemas.openxmlformats.org/officeDocument/2006/relationships/tags" Target="../tags/tag22.xml"/><Relationship Id="rId17" Type="http://schemas.openxmlformats.org/officeDocument/2006/relationships/tags" Target="../tags/tag27.xml"/><Relationship Id="rId25" Type="http://schemas.openxmlformats.org/officeDocument/2006/relationships/tags" Target="../tags/tag35.xml"/><Relationship Id="rId2" Type="http://schemas.openxmlformats.org/officeDocument/2006/relationships/tags" Target="../tags/tag12.xml"/><Relationship Id="rId16" Type="http://schemas.openxmlformats.org/officeDocument/2006/relationships/tags" Target="../tags/tag26.xml"/><Relationship Id="rId20" Type="http://schemas.openxmlformats.org/officeDocument/2006/relationships/tags" Target="../tags/tag30.xml"/><Relationship Id="rId29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tags" Target="../tags/tag21.xml"/><Relationship Id="rId24" Type="http://schemas.openxmlformats.org/officeDocument/2006/relationships/tags" Target="../tags/tag34.xml"/><Relationship Id="rId5" Type="http://schemas.openxmlformats.org/officeDocument/2006/relationships/tags" Target="../tags/tag15.xml"/><Relationship Id="rId15" Type="http://schemas.openxmlformats.org/officeDocument/2006/relationships/tags" Target="../tags/tag25.xml"/><Relationship Id="rId23" Type="http://schemas.openxmlformats.org/officeDocument/2006/relationships/tags" Target="../tags/tag33.xml"/><Relationship Id="rId28" Type="http://schemas.openxmlformats.org/officeDocument/2006/relationships/tags" Target="../tags/tag38.xml"/><Relationship Id="rId10" Type="http://schemas.openxmlformats.org/officeDocument/2006/relationships/tags" Target="../tags/tag20.xml"/><Relationship Id="rId19" Type="http://schemas.openxmlformats.org/officeDocument/2006/relationships/tags" Target="../tags/tag29.xml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tags" Target="../tags/tag24.xml"/><Relationship Id="rId22" Type="http://schemas.openxmlformats.org/officeDocument/2006/relationships/tags" Target="../tags/tag32.xml"/><Relationship Id="rId27" Type="http://schemas.openxmlformats.org/officeDocument/2006/relationships/tags" Target="../tags/tag37.xml"/><Relationship Id="rId30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13" Type="http://schemas.openxmlformats.org/officeDocument/2006/relationships/image" Target="../media/image5.jpeg"/><Relationship Id="rId3" Type="http://schemas.openxmlformats.org/officeDocument/2006/relationships/tags" Target="../tags/tag41.xml"/><Relationship Id="rId7" Type="http://schemas.openxmlformats.org/officeDocument/2006/relationships/tags" Target="../tags/tag45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40.xml"/><Relationship Id="rId16" Type="http://schemas.openxmlformats.org/officeDocument/2006/relationships/image" Target="../media/image8.jpeg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tags" Target="../tags/tag49.xml"/><Relationship Id="rId5" Type="http://schemas.openxmlformats.org/officeDocument/2006/relationships/tags" Target="../tags/tag43.xml"/><Relationship Id="rId15" Type="http://schemas.openxmlformats.org/officeDocument/2006/relationships/image" Target="../media/image7.jpeg"/><Relationship Id="rId10" Type="http://schemas.openxmlformats.org/officeDocument/2006/relationships/tags" Target="../tags/tag48.xml"/><Relationship Id="rId4" Type="http://schemas.openxmlformats.org/officeDocument/2006/relationships/tags" Target="../tags/tag42.xml"/><Relationship Id="rId9" Type="http://schemas.openxmlformats.org/officeDocument/2006/relationships/tags" Target="../tags/tag47.xml"/><Relationship Id="rId1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57.xml"/><Relationship Id="rId13" Type="http://schemas.openxmlformats.org/officeDocument/2006/relationships/image" Target="../media/image12.jpeg"/><Relationship Id="rId3" Type="http://schemas.openxmlformats.org/officeDocument/2006/relationships/tags" Target="../tags/tag52.xml"/><Relationship Id="rId7" Type="http://schemas.openxmlformats.org/officeDocument/2006/relationships/tags" Target="../tags/tag56.xml"/><Relationship Id="rId12" Type="http://schemas.openxmlformats.org/officeDocument/2006/relationships/image" Target="../media/image11.jpe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1" Type="http://schemas.openxmlformats.org/officeDocument/2006/relationships/image" Target="../media/image10.jpeg"/><Relationship Id="rId5" Type="http://schemas.openxmlformats.org/officeDocument/2006/relationships/tags" Target="../tags/tag54.xml"/><Relationship Id="rId10" Type="http://schemas.openxmlformats.org/officeDocument/2006/relationships/image" Target="../media/image9.jpeg"/><Relationship Id="rId4" Type="http://schemas.openxmlformats.org/officeDocument/2006/relationships/tags" Target="../tags/tag53.xml"/><Relationship Id="rId9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13" Type="http://schemas.openxmlformats.org/officeDocument/2006/relationships/image" Target="../media/image14.jpeg"/><Relationship Id="rId3" Type="http://schemas.openxmlformats.org/officeDocument/2006/relationships/tags" Target="../tags/tag60.xml"/><Relationship Id="rId7" Type="http://schemas.openxmlformats.org/officeDocument/2006/relationships/tags" Target="../tags/tag64.xml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" Type="http://schemas.openxmlformats.org/officeDocument/2006/relationships/tags" Target="../tags/tag59.xml"/><Relationship Id="rId16" Type="http://schemas.openxmlformats.org/officeDocument/2006/relationships/image" Target="../media/image17.jpeg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62.xml"/><Relationship Id="rId15" Type="http://schemas.openxmlformats.org/officeDocument/2006/relationships/image" Target="../media/image16.jpeg"/><Relationship Id="rId10" Type="http://schemas.openxmlformats.org/officeDocument/2006/relationships/tags" Target="../tags/tag67.xml"/><Relationship Id="rId4" Type="http://schemas.openxmlformats.org/officeDocument/2006/relationships/tags" Target="../tags/tag61.xml"/><Relationship Id="rId9" Type="http://schemas.openxmlformats.org/officeDocument/2006/relationships/tags" Target="../tags/tag66.xml"/><Relationship Id="rId1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13" Type="http://schemas.openxmlformats.org/officeDocument/2006/relationships/image" Target="../media/image20.jpeg"/><Relationship Id="rId3" Type="http://schemas.openxmlformats.org/officeDocument/2006/relationships/tags" Target="../tags/tag70.xml"/><Relationship Id="rId7" Type="http://schemas.openxmlformats.org/officeDocument/2006/relationships/tags" Target="../tags/tag74.xml"/><Relationship Id="rId12" Type="http://schemas.openxmlformats.org/officeDocument/2006/relationships/image" Target="../media/image19.jpeg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72.xml"/><Relationship Id="rId10" Type="http://schemas.openxmlformats.org/officeDocument/2006/relationships/tags" Target="../tags/tag77.xml"/><Relationship Id="rId4" Type="http://schemas.openxmlformats.org/officeDocument/2006/relationships/tags" Target="../tags/tag71.xml"/><Relationship Id="rId9" Type="http://schemas.openxmlformats.org/officeDocument/2006/relationships/tags" Target="../tags/tag7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4" Type="http://schemas.openxmlformats.org/officeDocument/2006/relationships/tags" Target="../tags/tag8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13" Type="http://schemas.openxmlformats.org/officeDocument/2006/relationships/tags" Target="../tags/tag96.xml"/><Relationship Id="rId18" Type="http://schemas.openxmlformats.org/officeDocument/2006/relationships/tags" Target="../tags/tag101.xml"/><Relationship Id="rId3" Type="http://schemas.openxmlformats.org/officeDocument/2006/relationships/tags" Target="../tags/tag86.xml"/><Relationship Id="rId7" Type="http://schemas.openxmlformats.org/officeDocument/2006/relationships/tags" Target="../tags/tag90.xml"/><Relationship Id="rId12" Type="http://schemas.openxmlformats.org/officeDocument/2006/relationships/tags" Target="../tags/tag95.xml"/><Relationship Id="rId17" Type="http://schemas.openxmlformats.org/officeDocument/2006/relationships/tags" Target="../tags/tag100.xml"/><Relationship Id="rId2" Type="http://schemas.openxmlformats.org/officeDocument/2006/relationships/tags" Target="../tags/tag85.xml"/><Relationship Id="rId16" Type="http://schemas.openxmlformats.org/officeDocument/2006/relationships/tags" Target="../tags/tag99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11" Type="http://schemas.openxmlformats.org/officeDocument/2006/relationships/tags" Target="../tags/tag94.xml"/><Relationship Id="rId5" Type="http://schemas.openxmlformats.org/officeDocument/2006/relationships/tags" Target="../tags/tag88.xml"/><Relationship Id="rId15" Type="http://schemas.openxmlformats.org/officeDocument/2006/relationships/tags" Target="../tags/tag98.xml"/><Relationship Id="rId10" Type="http://schemas.openxmlformats.org/officeDocument/2006/relationships/tags" Target="../tags/tag93.xml"/><Relationship Id="rId19" Type="http://schemas.openxmlformats.org/officeDocument/2006/relationships/tags" Target="../tags/tag102.xml"/><Relationship Id="rId4" Type="http://schemas.openxmlformats.org/officeDocument/2006/relationships/tags" Target="../tags/tag87.xml"/><Relationship Id="rId9" Type="http://schemas.openxmlformats.org/officeDocument/2006/relationships/tags" Target="../tags/tag92.xml"/><Relationship Id="rId14" Type="http://schemas.openxmlformats.org/officeDocument/2006/relationships/tags" Target="../tags/tag9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13" Type="http://schemas.openxmlformats.org/officeDocument/2006/relationships/tags" Target="../tags/tag115.xml"/><Relationship Id="rId18" Type="http://schemas.openxmlformats.org/officeDocument/2006/relationships/image" Target="../media/image22.png"/><Relationship Id="rId3" Type="http://schemas.openxmlformats.org/officeDocument/2006/relationships/tags" Target="../tags/tag105.xml"/><Relationship Id="rId21" Type="http://schemas.openxmlformats.org/officeDocument/2006/relationships/image" Target="../media/image25.png"/><Relationship Id="rId7" Type="http://schemas.openxmlformats.org/officeDocument/2006/relationships/tags" Target="../tags/tag109.xml"/><Relationship Id="rId12" Type="http://schemas.openxmlformats.org/officeDocument/2006/relationships/tags" Target="../tags/tag114.xml"/><Relationship Id="rId17" Type="http://schemas.openxmlformats.org/officeDocument/2006/relationships/image" Target="../media/image21.png"/><Relationship Id="rId2" Type="http://schemas.openxmlformats.org/officeDocument/2006/relationships/tags" Target="../tags/tag104.xml"/><Relationship Id="rId16" Type="http://schemas.openxmlformats.org/officeDocument/2006/relationships/slideLayout" Target="../slideLayouts/slideLayout6.xml"/><Relationship Id="rId20" Type="http://schemas.openxmlformats.org/officeDocument/2006/relationships/image" Target="../media/image24.png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tags" Target="../tags/tag113.xml"/><Relationship Id="rId24" Type="http://schemas.openxmlformats.org/officeDocument/2006/relationships/image" Target="../media/image28.png"/><Relationship Id="rId5" Type="http://schemas.openxmlformats.org/officeDocument/2006/relationships/tags" Target="../tags/tag107.xml"/><Relationship Id="rId15" Type="http://schemas.openxmlformats.org/officeDocument/2006/relationships/tags" Target="../tags/tag117.xml"/><Relationship Id="rId23" Type="http://schemas.openxmlformats.org/officeDocument/2006/relationships/image" Target="../media/image27.png"/><Relationship Id="rId10" Type="http://schemas.openxmlformats.org/officeDocument/2006/relationships/tags" Target="../tags/tag112.xml"/><Relationship Id="rId19" Type="http://schemas.openxmlformats.org/officeDocument/2006/relationships/image" Target="../media/image23.png"/><Relationship Id="rId4" Type="http://schemas.openxmlformats.org/officeDocument/2006/relationships/tags" Target="../tags/tag106.xml"/><Relationship Id="rId9" Type="http://schemas.openxmlformats.org/officeDocument/2006/relationships/tags" Target="../tags/tag111.xml"/><Relationship Id="rId14" Type="http://schemas.openxmlformats.org/officeDocument/2006/relationships/tags" Target="../tags/tag116.xml"/><Relationship Id="rId22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990600"/>
            <a:ext cx="7772400" cy="1470025"/>
          </a:xfrm>
        </p:spPr>
        <p:txBody>
          <a:bodyPr>
            <a:noAutofit/>
          </a:bodyPr>
          <a:lstStyle/>
          <a:p>
            <a:r>
              <a:rPr lang="en-US" sz="4000" dirty="0" smtClean="0"/>
              <a:t>Software and Global Health:</a:t>
            </a:r>
            <a:br>
              <a:rPr lang="en-US" sz="4000" dirty="0" smtClean="0"/>
            </a:br>
            <a:r>
              <a:rPr lang="en-US" sz="4000" dirty="0" smtClean="0"/>
              <a:t>Information systems for the vaccine cold chain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712331" y="3140965"/>
            <a:ext cx="8077200" cy="1499616"/>
          </a:xfrm>
        </p:spPr>
        <p:txBody>
          <a:bodyPr>
            <a:normAutofit/>
          </a:bodyPr>
          <a:lstStyle/>
          <a:p>
            <a:r>
              <a:rPr lang="en-US" dirty="0" smtClean="0"/>
              <a:t>Richard Anderson</a:t>
            </a:r>
          </a:p>
          <a:p>
            <a:r>
              <a:rPr lang="en-US" dirty="0" smtClean="0"/>
              <a:t>Department of Computer Science and Engineering</a:t>
            </a:r>
          </a:p>
          <a:p>
            <a:r>
              <a:rPr lang="en-US" dirty="0" smtClean="0"/>
              <a:t>University of Washington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1/5/2012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kumimoji="0" lang="en-US" smtClean="0"/>
              <a:t>Change Seminar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1</a:t>
            </a:fld>
            <a:endParaRPr kumimoji="0" lang="en-US"/>
          </a:p>
        </p:txBody>
      </p:sp>
      <p:pic>
        <p:nvPicPr>
          <p:cNvPr id="7" name="Picture 5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654" y="5005048"/>
            <a:ext cx="2949792" cy="174877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20891" y="4984389"/>
            <a:ext cx="3076058" cy="17744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>
            <p:custDataLst>
              <p:tags r:id="rId8"/>
            </p:custDataLst>
          </p:nvPr>
        </p:nvSpPr>
        <p:spPr>
          <a:xfrm>
            <a:off x="0" y="6208294"/>
            <a:ext cx="691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Polio 1990</a:t>
            </a:r>
            <a:endParaRPr lang="en-US" dirty="0"/>
          </a:p>
        </p:txBody>
      </p:sp>
      <p:sp>
        <p:nvSpPr>
          <p:cNvPr id="10" name="TextBox 9"/>
          <p:cNvSpPr txBox="1"/>
          <p:nvPr>
            <p:custDataLst>
              <p:tags r:id="rId9"/>
            </p:custDataLst>
          </p:nvPr>
        </p:nvSpPr>
        <p:spPr>
          <a:xfrm>
            <a:off x="5263284" y="6181482"/>
            <a:ext cx="691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Polio 2008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Reports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1/5/2012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Change Seminar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0418" name="Picture 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6689" y="1904595"/>
            <a:ext cx="1814945" cy="132060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0419" name="Picture 3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55755" y="1885827"/>
            <a:ext cx="1901031" cy="13581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 cstate="print"/>
          <a:srcRect t="4550"/>
          <a:stretch>
            <a:fillRect/>
          </a:stretch>
        </p:blipFill>
        <p:spPr bwMode="auto">
          <a:xfrm>
            <a:off x="224164" y="3832249"/>
            <a:ext cx="4399012" cy="1640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073" y="1923363"/>
            <a:ext cx="3503311" cy="4443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297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CCEI Data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643182"/>
            <a:ext cx="4038600" cy="4785285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en-US" dirty="0" smtClean="0"/>
              <a:t>Goal:  Agree on standards to allow tools to interoperate</a:t>
            </a:r>
          </a:p>
          <a:p>
            <a:pPr>
              <a:spcBef>
                <a:spcPts val="1000"/>
              </a:spcBef>
            </a:pPr>
            <a:r>
              <a:rPr lang="en-US" dirty="0" smtClean="0"/>
              <a:t>Wide range of tools available</a:t>
            </a:r>
          </a:p>
          <a:p>
            <a:pPr>
              <a:spcBef>
                <a:spcPts val="1000"/>
              </a:spcBef>
            </a:pPr>
            <a:r>
              <a:rPr lang="en-US" dirty="0" smtClean="0"/>
              <a:t>Data integration problem is central</a:t>
            </a:r>
          </a:p>
          <a:p>
            <a:pPr>
              <a:spcBef>
                <a:spcPts val="1000"/>
              </a:spcBef>
            </a:pPr>
            <a:r>
              <a:rPr lang="en-US" dirty="0" smtClean="0"/>
              <a:t>Need for multiple software tools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214" y="1482708"/>
            <a:ext cx="3585010" cy="4519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http://www.papermag.com/blogs/UNICEF.jp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040561" y="203008"/>
            <a:ext cx="769555" cy="951899"/>
          </a:xfrm>
          <a:prstGeom prst="rect">
            <a:avLst/>
          </a:prstGeom>
          <a:noFill/>
        </p:spPr>
      </p:pic>
      <p:pic>
        <p:nvPicPr>
          <p:cNvPr id="7" name="Picture 6" descr="http://www.topnews.in/health/files/who.jp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7335961" y="171632"/>
            <a:ext cx="965178" cy="983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059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HISP / DHIS2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HISP:  International effort with hubs in Norway, India, Vietnam, South Africa</a:t>
            </a:r>
          </a:p>
          <a:p>
            <a:r>
              <a:rPr lang="en-US" dirty="0" smtClean="0"/>
              <a:t>DHIS2: Health indicator reporting software</a:t>
            </a:r>
          </a:p>
          <a:p>
            <a:pPr lvl="1"/>
            <a:r>
              <a:rPr lang="en-US" dirty="0" smtClean="0"/>
              <a:t>Web based, to data base back end</a:t>
            </a:r>
          </a:p>
          <a:p>
            <a:r>
              <a:rPr lang="en-US" dirty="0" smtClean="0"/>
              <a:t>Wide scale deployment</a:t>
            </a:r>
          </a:p>
          <a:p>
            <a:pPr lvl="1"/>
            <a:r>
              <a:rPr lang="en-US" dirty="0" smtClean="0"/>
              <a:t>Roughly thirty countries, including nationwide use in some countries</a:t>
            </a:r>
          </a:p>
          <a:p>
            <a:pPr lvl="1"/>
            <a:r>
              <a:rPr lang="en-US" dirty="0" smtClean="0"/>
              <a:t>State reporting in roughly half the states of India</a:t>
            </a:r>
          </a:p>
          <a:p>
            <a:r>
              <a:rPr lang="en-US" dirty="0">
                <a:hlinkClick r:id="rId8"/>
              </a:rPr>
              <a:t>http://www.hispindia.org</a:t>
            </a:r>
            <a:r>
              <a:rPr lang="en-US" dirty="0" smtClean="0">
                <a:hlinkClick r:id="rId8"/>
              </a:rPr>
              <a:t>/</a:t>
            </a:r>
            <a:endParaRPr lang="en-US" dirty="0" smtClean="0"/>
          </a:p>
          <a:p>
            <a:r>
              <a:rPr lang="en-US" dirty="0">
                <a:hlinkClick r:id="rId9"/>
              </a:rPr>
              <a:t>http://dhis2.org/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19600" y="4581140"/>
            <a:ext cx="3613917" cy="2013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92698" y="307554"/>
            <a:ext cx="2267720" cy="902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249" y="1816004"/>
            <a:ext cx="2333792" cy="1892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029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Incorporating CCEM into DHIS2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Much better architecture</a:t>
            </a:r>
          </a:p>
          <a:p>
            <a:r>
              <a:rPr lang="en-US" dirty="0" smtClean="0"/>
              <a:t>Add to existing system, as opposed to introducing a new system</a:t>
            </a:r>
          </a:p>
          <a:p>
            <a:r>
              <a:rPr lang="en-US" dirty="0" smtClean="0"/>
              <a:t>Implementation of inventory component and reports by HISP India</a:t>
            </a:r>
          </a:p>
          <a:p>
            <a:r>
              <a:rPr lang="en-US" dirty="0" smtClean="0"/>
              <a:t>Working prototypes available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2" y="4293105"/>
            <a:ext cx="3778624" cy="194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572" y="4337698"/>
            <a:ext cx="3960264" cy="165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37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Unifying cold chain inventory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Wide range of cold chain inventory tools are used</a:t>
            </a:r>
          </a:p>
          <a:p>
            <a:r>
              <a:rPr lang="en-US" dirty="0" smtClean="0"/>
              <a:t>Is it possible to bridge between the tools</a:t>
            </a:r>
          </a:p>
          <a:p>
            <a:pPr lvl="1"/>
            <a:r>
              <a:rPr lang="en-US" dirty="0" smtClean="0"/>
              <a:t>Deal with the reality of Health Information System software</a:t>
            </a:r>
          </a:p>
          <a:p>
            <a:pPr lvl="1"/>
            <a:r>
              <a:rPr lang="en-US" dirty="0" smtClean="0"/>
              <a:t>Support migration to contemporary software tools</a:t>
            </a:r>
          </a:p>
          <a:p>
            <a:r>
              <a:rPr lang="en-US" dirty="0" smtClean="0"/>
              <a:t>General approach</a:t>
            </a:r>
          </a:p>
          <a:p>
            <a:pPr lvl="1"/>
            <a:r>
              <a:rPr lang="en-US" dirty="0" smtClean="0"/>
              <a:t>Cold chain inventory model with conversion/visualization tool</a:t>
            </a:r>
          </a:p>
          <a:p>
            <a:r>
              <a:rPr lang="en-US" dirty="0" smtClean="0"/>
              <a:t>One button import/export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21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ODK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Cold chain data sets natural match for tables</a:t>
            </a:r>
          </a:p>
          <a:p>
            <a:r>
              <a:rPr lang="en-US" dirty="0" smtClean="0"/>
              <a:t>Use cases for ODK Tables</a:t>
            </a:r>
          </a:p>
          <a:p>
            <a:pPr lvl="1"/>
            <a:r>
              <a:rPr lang="en-US" dirty="0" smtClean="0"/>
              <a:t>Inventory construction</a:t>
            </a:r>
          </a:p>
          <a:p>
            <a:pPr lvl="1"/>
            <a:r>
              <a:rPr lang="en-US" dirty="0" smtClean="0"/>
              <a:t>Facility visits</a:t>
            </a:r>
          </a:p>
          <a:p>
            <a:r>
              <a:rPr lang="en-US" dirty="0" smtClean="0"/>
              <a:t>Benin data set implemented in Tables 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grpSp>
        <p:nvGrpSpPr>
          <p:cNvPr id="4" name="Group 3"/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5551319" y="3631234"/>
            <a:ext cx="1516455" cy="2937134"/>
            <a:chOff x="717390" y="1492207"/>
            <a:chExt cx="2684449" cy="5199353"/>
          </a:xfrm>
        </p:grpSpPr>
        <p:pic>
          <p:nvPicPr>
            <p:cNvPr id="5" name="Picture 4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0" t="1387" r="2948" b="1971"/>
            <a:stretch/>
          </p:blipFill>
          <p:spPr>
            <a:xfrm>
              <a:off x="717390" y="1492207"/>
              <a:ext cx="2684449" cy="5199353"/>
            </a:xfrm>
            <a:prstGeom prst="round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669" y="2206509"/>
              <a:ext cx="2250615" cy="375415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10"/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654487" y="3832249"/>
            <a:ext cx="3904479" cy="1983197"/>
            <a:chOff x="76200" y="2495682"/>
            <a:chExt cx="7333479" cy="3724884"/>
          </a:xfrm>
        </p:grpSpPr>
        <p:pic>
          <p:nvPicPr>
            <p:cNvPr id="7" name="Picture 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4"/>
            <a:srcRect b="59708"/>
            <a:stretch>
              <a:fillRect/>
            </a:stretch>
          </p:blipFill>
          <p:spPr>
            <a:xfrm>
              <a:off x="3927101" y="3541189"/>
              <a:ext cx="3482578" cy="239478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5"/>
            <a:srcRect b="37329"/>
            <a:stretch>
              <a:fillRect/>
            </a:stretch>
          </p:blipFill>
          <p:spPr>
            <a:xfrm>
              <a:off x="109987" y="2495682"/>
              <a:ext cx="3482578" cy="372488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>
              <p:custDataLst>
                <p:tags r:id="rId7"/>
              </p:custDataLst>
            </p:nvPr>
          </p:nvSpPr>
          <p:spPr>
            <a:xfrm>
              <a:off x="76200" y="3895307"/>
              <a:ext cx="804850" cy="207587"/>
            </a:xfrm>
            <a:prstGeom prst="rect">
              <a:avLst/>
            </a:prstGeom>
            <a:noFill/>
            <a:ln w="38100" cap="flat" cmpd="sng" algn="ctr">
              <a:solidFill>
                <a:srgbClr val="E0F49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>
              <a:stCxn id="9" idx="3"/>
            </p:cNvCxnSpPr>
            <p:nvPr>
              <p:custDataLst>
                <p:tags r:id="rId8"/>
              </p:custDataLst>
            </p:nvPr>
          </p:nvCxnSpPr>
          <p:spPr>
            <a:xfrm>
              <a:off x="881050" y="3999101"/>
              <a:ext cx="4023039" cy="2088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4011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Temperature 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Real time reporting of vaccine refrigerator temperatures</a:t>
            </a:r>
          </a:p>
          <a:p>
            <a:r>
              <a:rPr lang="en-US" dirty="0" smtClean="0"/>
              <a:t>Key for sustainable use of temperature monitoring system is a back end that is linked to a national system</a:t>
            </a:r>
            <a:endParaRPr lang="en-US" dirty="0"/>
          </a:p>
        </p:txBody>
      </p:sp>
      <p:pic>
        <p:nvPicPr>
          <p:cNvPr id="4" name="Picture 3" descr="VCCM fridge setup.tif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/>
          <a:srcRect t="9996"/>
          <a:stretch>
            <a:fillRect/>
          </a:stretch>
        </p:blipFill>
        <p:spPr>
          <a:xfrm>
            <a:off x="1066800" y="4191000"/>
            <a:ext cx="2045215" cy="2437326"/>
          </a:xfrm>
          <a:prstGeom prst="rect">
            <a:avLst/>
          </a:prstGeom>
        </p:spPr>
      </p:pic>
      <p:pic>
        <p:nvPicPr>
          <p:cNvPr id="3074" name="Picture 2" descr="http://nexleaf.org/sites/default/files/styles/large/public/images/technologies/nexleaf-coldtrace-box-web-technology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0000"/>
          <a:stretch/>
        </p:blipFill>
        <p:spPr bwMode="auto">
          <a:xfrm>
            <a:off x="4876800" y="4343400"/>
            <a:ext cx="3352800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96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(Simple) Health System Modeling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CCEM relies on very simple models</a:t>
            </a:r>
          </a:p>
          <a:p>
            <a:pPr lvl="1"/>
            <a:r>
              <a:rPr lang="en-US" dirty="0" smtClean="0"/>
              <a:t>Storage requirement = doses X volume per dose</a:t>
            </a:r>
          </a:p>
          <a:p>
            <a:r>
              <a:rPr lang="en-US" dirty="0" smtClean="0"/>
              <a:t>The challenge for application like CCEM is to make the modeling easy to use.</a:t>
            </a:r>
          </a:p>
          <a:p>
            <a:r>
              <a:rPr lang="en-US" dirty="0" smtClean="0"/>
              <a:t>Simulation based games solve the same interface problems that come up in CCEM.</a:t>
            </a:r>
          </a:p>
          <a:p>
            <a:pPr lvl="1"/>
            <a:r>
              <a:rPr lang="en-US" dirty="0" smtClean="0"/>
              <a:t>Assignment of assets to locations on a map</a:t>
            </a:r>
          </a:p>
          <a:p>
            <a:pPr lvl="1"/>
            <a:r>
              <a:rPr lang="en-US" dirty="0" smtClean="0"/>
              <a:t>Setting conditions over regions</a:t>
            </a:r>
          </a:p>
          <a:p>
            <a:pPr lvl="1"/>
            <a:r>
              <a:rPr lang="en-US" dirty="0" smtClean="0"/>
              <a:t>Ease of use / </a:t>
            </a:r>
            <a:r>
              <a:rPr lang="en-US" dirty="0" err="1" smtClean="0"/>
              <a:t>learnability</a:t>
            </a:r>
            <a:r>
              <a:rPr lang="en-US" dirty="0" smtClean="0"/>
              <a:t>  essential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1/5/2012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Change Seminar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93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Reminders and Alerts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1/5/2012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Change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89" y="1224640"/>
            <a:ext cx="7373696" cy="55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751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Countries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1/5/2012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Change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2" descr="http://0.tqn.com/d/geography/1/0/C/4/la-150.gif">
            <a:hlinkClick r:id="rId13"/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81903" y="1585576"/>
            <a:ext cx="1901962" cy="2042849"/>
          </a:xfrm>
          <a:prstGeom prst="rect">
            <a:avLst/>
          </a:prstGeom>
          <a:noFill/>
        </p:spPr>
      </p:pic>
      <p:pic>
        <p:nvPicPr>
          <p:cNvPr id="8" name="Picture 2" descr="http://images.wikia.com/tea/images/6/64/Map_of_Kenya.gif">
            <a:hlinkClick r:id="rId15"/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417" y="1585575"/>
            <a:ext cx="2469609" cy="204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03" y="4062677"/>
            <a:ext cx="2569114" cy="212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geology.com/world/pakistan-map.gif">
            <a:hlinkClick r:id="rId18"/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554" y="4089424"/>
            <a:ext cx="1672703" cy="207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www.cia.gov/library/publications/the-world-factbook/graphics/maps/gh-map.gif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40" y="1624779"/>
            <a:ext cx="1861744" cy="200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nationsonline.org/maps/malawi-political-map.jp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40" y="4045820"/>
            <a:ext cx="1532823" cy="21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77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97117" y="260615"/>
            <a:ext cx="7337136" cy="1143000"/>
          </a:xfrm>
        </p:spPr>
        <p:txBody>
          <a:bodyPr/>
          <a:lstStyle/>
          <a:p>
            <a:r>
              <a:rPr lang="en-US" dirty="0" smtClean="0"/>
              <a:t>Vaccine Cold Chain Structure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1/5/2012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Change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Rectangle 8"/>
          <p:cNvSpPr/>
          <p:nvPr>
            <p:custDataLst>
              <p:tags r:id="rId5"/>
            </p:custDataLst>
          </p:nvPr>
        </p:nvSpPr>
        <p:spPr>
          <a:xfrm>
            <a:off x="5380024" y="1988825"/>
            <a:ext cx="1958638" cy="8064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National Vaccine Store</a:t>
            </a:r>
            <a:endParaRPr lang="en-US" dirty="0"/>
          </a:p>
        </p:txBody>
      </p:sp>
      <p:sp>
        <p:nvSpPr>
          <p:cNvPr id="11" name="Rectangle 10"/>
          <p:cNvSpPr/>
          <p:nvPr>
            <p:custDataLst>
              <p:tags r:id="rId6"/>
            </p:custDataLst>
          </p:nvPr>
        </p:nvSpPr>
        <p:spPr>
          <a:xfrm>
            <a:off x="4802428" y="3186680"/>
            <a:ext cx="1094533" cy="7415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Regional Store</a:t>
            </a:r>
            <a:endParaRPr lang="en-US" dirty="0"/>
          </a:p>
        </p:txBody>
      </p:sp>
      <p:sp>
        <p:nvSpPr>
          <p:cNvPr id="13" name="Rectangle 12"/>
          <p:cNvSpPr/>
          <p:nvPr>
            <p:custDataLst>
              <p:tags r:id="rId7"/>
            </p:custDataLst>
          </p:nvPr>
        </p:nvSpPr>
        <p:spPr>
          <a:xfrm>
            <a:off x="4399179" y="4281213"/>
            <a:ext cx="806498" cy="518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District Store</a:t>
            </a:r>
            <a:endParaRPr lang="en-US" sz="1600" dirty="0"/>
          </a:p>
        </p:txBody>
      </p:sp>
      <p:sp>
        <p:nvSpPr>
          <p:cNvPr id="14" name="Rectangle 13"/>
          <p:cNvSpPr/>
          <p:nvPr>
            <p:custDataLst>
              <p:tags r:id="rId8"/>
            </p:custDataLst>
          </p:nvPr>
        </p:nvSpPr>
        <p:spPr>
          <a:xfrm>
            <a:off x="6818673" y="3186680"/>
            <a:ext cx="1094533" cy="7415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Regional Store</a:t>
            </a:r>
            <a:endParaRPr lang="en-US" dirty="0"/>
          </a:p>
        </p:txBody>
      </p:sp>
      <p:sp>
        <p:nvSpPr>
          <p:cNvPr id="15" name="Rectangle 14"/>
          <p:cNvSpPr/>
          <p:nvPr>
            <p:custDataLst>
              <p:tags r:id="rId9"/>
            </p:custDataLst>
          </p:nvPr>
        </p:nvSpPr>
        <p:spPr>
          <a:xfrm>
            <a:off x="5436105" y="4281213"/>
            <a:ext cx="806498" cy="518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District Store</a:t>
            </a:r>
            <a:endParaRPr lang="en-US" sz="1600" dirty="0"/>
          </a:p>
        </p:txBody>
      </p:sp>
      <p:sp>
        <p:nvSpPr>
          <p:cNvPr id="16" name="Rectangle 15"/>
          <p:cNvSpPr/>
          <p:nvPr>
            <p:custDataLst>
              <p:tags r:id="rId10"/>
            </p:custDataLst>
          </p:nvPr>
        </p:nvSpPr>
        <p:spPr>
          <a:xfrm>
            <a:off x="6415424" y="4281213"/>
            <a:ext cx="806498" cy="518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District Store</a:t>
            </a:r>
            <a:endParaRPr lang="en-US" sz="1600" dirty="0"/>
          </a:p>
        </p:txBody>
      </p:sp>
      <p:sp>
        <p:nvSpPr>
          <p:cNvPr id="17" name="Rectangle 16"/>
          <p:cNvSpPr/>
          <p:nvPr>
            <p:custDataLst>
              <p:tags r:id="rId11"/>
            </p:custDataLst>
          </p:nvPr>
        </p:nvSpPr>
        <p:spPr>
          <a:xfrm>
            <a:off x="7567564" y="4281213"/>
            <a:ext cx="806498" cy="518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District Store</a:t>
            </a:r>
            <a:endParaRPr lang="en-US" sz="1600" dirty="0"/>
          </a:p>
        </p:txBody>
      </p:sp>
      <p:sp>
        <p:nvSpPr>
          <p:cNvPr id="18" name="Oval 17"/>
          <p:cNvSpPr/>
          <p:nvPr>
            <p:custDataLst>
              <p:tags r:id="rId12"/>
            </p:custDataLst>
          </p:nvPr>
        </p:nvSpPr>
        <p:spPr>
          <a:xfrm>
            <a:off x="1901975" y="1758397"/>
            <a:ext cx="2246673" cy="103692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Vaccine Manufacturers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18" idx="6"/>
            <a:endCxn id="9" idx="1"/>
          </p:cNvCxnSpPr>
          <p:nvPr>
            <p:custDataLst>
              <p:tags r:id="rId13"/>
            </p:custDataLst>
          </p:nvPr>
        </p:nvCxnSpPr>
        <p:spPr>
          <a:xfrm>
            <a:off x="4148648" y="2276860"/>
            <a:ext cx="1231376" cy="115214"/>
          </a:xfrm>
          <a:prstGeom prst="straightConnector1">
            <a:avLst/>
          </a:prstGeom>
          <a:ln w="28575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9" idx="2"/>
            <a:endCxn id="14" idx="0"/>
          </p:cNvCxnSpPr>
          <p:nvPr>
            <p:custDataLst>
              <p:tags r:id="rId14"/>
            </p:custDataLst>
          </p:nvPr>
        </p:nvCxnSpPr>
        <p:spPr>
          <a:xfrm>
            <a:off x="6359343" y="2795323"/>
            <a:ext cx="1006597" cy="391357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9" idx="2"/>
            <a:endCxn id="11" idx="0"/>
          </p:cNvCxnSpPr>
          <p:nvPr>
            <p:custDataLst>
              <p:tags r:id="rId15"/>
            </p:custDataLst>
          </p:nvPr>
        </p:nvCxnSpPr>
        <p:spPr>
          <a:xfrm flipH="1">
            <a:off x="5349695" y="2795323"/>
            <a:ext cx="1009648" cy="391357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1" idx="2"/>
            <a:endCxn id="13" idx="0"/>
          </p:cNvCxnSpPr>
          <p:nvPr>
            <p:custDataLst>
              <p:tags r:id="rId16"/>
            </p:custDataLst>
          </p:nvPr>
        </p:nvCxnSpPr>
        <p:spPr>
          <a:xfrm flipH="1">
            <a:off x="4802428" y="3928259"/>
            <a:ext cx="547267" cy="352954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1" idx="2"/>
            <a:endCxn id="15" idx="0"/>
          </p:cNvCxnSpPr>
          <p:nvPr>
            <p:custDataLst>
              <p:tags r:id="rId17"/>
            </p:custDataLst>
          </p:nvPr>
        </p:nvCxnSpPr>
        <p:spPr>
          <a:xfrm>
            <a:off x="5349695" y="3928259"/>
            <a:ext cx="489659" cy="352954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4" idx="2"/>
            <a:endCxn id="17" idx="0"/>
          </p:cNvCxnSpPr>
          <p:nvPr>
            <p:custDataLst>
              <p:tags r:id="rId18"/>
            </p:custDataLst>
          </p:nvPr>
        </p:nvCxnSpPr>
        <p:spPr>
          <a:xfrm>
            <a:off x="7365940" y="3928259"/>
            <a:ext cx="604873" cy="352954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4" idx="2"/>
            <a:endCxn id="16" idx="0"/>
          </p:cNvCxnSpPr>
          <p:nvPr>
            <p:custDataLst>
              <p:tags r:id="rId19"/>
            </p:custDataLst>
          </p:nvPr>
        </p:nvCxnSpPr>
        <p:spPr>
          <a:xfrm flipH="1">
            <a:off x="6818673" y="3928259"/>
            <a:ext cx="547267" cy="352954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>
            <p:custDataLst>
              <p:tags r:id="rId20"/>
            </p:custDataLst>
          </p:nvPr>
        </p:nvSpPr>
        <p:spPr>
          <a:xfrm>
            <a:off x="5205677" y="5202925"/>
            <a:ext cx="1324961" cy="51846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Health Center</a:t>
            </a:r>
            <a:endParaRPr lang="en-US" dirty="0"/>
          </a:p>
        </p:txBody>
      </p:sp>
      <p:sp>
        <p:nvSpPr>
          <p:cNvPr id="48" name="Rectangle 47"/>
          <p:cNvSpPr/>
          <p:nvPr>
            <p:custDataLst>
              <p:tags r:id="rId21"/>
            </p:custDataLst>
          </p:nvPr>
        </p:nvSpPr>
        <p:spPr>
          <a:xfrm>
            <a:off x="3995930" y="6124637"/>
            <a:ext cx="979319" cy="51846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Health Post</a:t>
            </a:r>
            <a:endParaRPr lang="en-US" dirty="0"/>
          </a:p>
        </p:txBody>
      </p:sp>
      <p:sp>
        <p:nvSpPr>
          <p:cNvPr id="49" name="Rectangle 48"/>
          <p:cNvSpPr/>
          <p:nvPr>
            <p:custDataLst>
              <p:tags r:id="rId22"/>
            </p:custDataLst>
          </p:nvPr>
        </p:nvSpPr>
        <p:spPr>
          <a:xfrm>
            <a:off x="5378498" y="6124637"/>
            <a:ext cx="979319" cy="51846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Health Post</a:t>
            </a:r>
            <a:endParaRPr lang="en-US" dirty="0"/>
          </a:p>
        </p:txBody>
      </p:sp>
      <p:sp>
        <p:nvSpPr>
          <p:cNvPr id="50" name="Rectangle 49"/>
          <p:cNvSpPr/>
          <p:nvPr>
            <p:custDataLst>
              <p:tags r:id="rId23"/>
            </p:custDataLst>
          </p:nvPr>
        </p:nvSpPr>
        <p:spPr>
          <a:xfrm>
            <a:off x="6761066" y="6124637"/>
            <a:ext cx="979319" cy="51846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Health Post</a:t>
            </a:r>
            <a:endParaRPr lang="en-US" dirty="0"/>
          </a:p>
        </p:txBody>
      </p:sp>
      <p:cxnSp>
        <p:nvCxnSpPr>
          <p:cNvPr id="52" name="Straight Arrow Connector 51"/>
          <p:cNvCxnSpPr>
            <a:stCxn id="15" idx="2"/>
            <a:endCxn id="47" idx="0"/>
          </p:cNvCxnSpPr>
          <p:nvPr>
            <p:custDataLst>
              <p:tags r:id="rId24"/>
            </p:custDataLst>
          </p:nvPr>
        </p:nvCxnSpPr>
        <p:spPr>
          <a:xfrm>
            <a:off x="5839354" y="4799676"/>
            <a:ext cx="28804" cy="403249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7" idx="2"/>
            <a:endCxn id="50" idx="0"/>
          </p:cNvCxnSpPr>
          <p:nvPr>
            <p:custDataLst>
              <p:tags r:id="rId25"/>
            </p:custDataLst>
          </p:nvPr>
        </p:nvCxnSpPr>
        <p:spPr>
          <a:xfrm>
            <a:off x="5868158" y="5721388"/>
            <a:ext cx="1382568" cy="403249"/>
          </a:xfrm>
          <a:prstGeom prst="straightConnector1">
            <a:avLst/>
          </a:prstGeom>
          <a:ln w="28575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47" idx="2"/>
            <a:endCxn id="49" idx="0"/>
          </p:cNvCxnSpPr>
          <p:nvPr>
            <p:custDataLst>
              <p:tags r:id="rId26"/>
            </p:custDataLst>
          </p:nvPr>
        </p:nvCxnSpPr>
        <p:spPr>
          <a:xfrm>
            <a:off x="5868158" y="5721388"/>
            <a:ext cx="0" cy="403249"/>
          </a:xfrm>
          <a:prstGeom prst="straightConnector1">
            <a:avLst/>
          </a:prstGeom>
          <a:ln w="28575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47" idx="2"/>
            <a:endCxn id="48" idx="0"/>
          </p:cNvCxnSpPr>
          <p:nvPr>
            <p:custDataLst>
              <p:tags r:id="rId27"/>
            </p:custDataLst>
          </p:nvPr>
        </p:nvCxnSpPr>
        <p:spPr>
          <a:xfrm flipH="1">
            <a:off x="4485590" y="5721388"/>
            <a:ext cx="1382568" cy="403249"/>
          </a:xfrm>
          <a:prstGeom prst="straightConnector1">
            <a:avLst/>
          </a:prstGeom>
          <a:ln w="28575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 descr="Vaccines.png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30" cstate="screen"/>
          <a:stretch>
            <a:fillRect/>
          </a:stretch>
        </p:blipFill>
        <p:spPr>
          <a:xfrm>
            <a:off x="321006" y="3427866"/>
            <a:ext cx="3674924" cy="222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93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1/5/2012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Change Seminar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25E5B32-C6C4-437C-AD74-10736CF6601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  <p:custDataLst>
              <p:tags r:id="rId4"/>
            </p:custDataLst>
          </p:nvPr>
        </p:nvSpPr>
        <p:spPr>
          <a:xfrm>
            <a:off x="914400" y="304800"/>
            <a:ext cx="8229600" cy="1143000"/>
          </a:xfrm>
        </p:spPr>
        <p:txBody>
          <a:bodyPr/>
          <a:lstStyle/>
          <a:p>
            <a:r>
              <a:rPr lang="en-US" dirty="0" smtClean="0"/>
              <a:t>Cold Chain</a:t>
            </a:r>
            <a:endParaRPr lang="en-US" dirty="0"/>
          </a:p>
        </p:txBody>
      </p:sp>
      <p:pic>
        <p:nvPicPr>
          <p:cNvPr id="15" name="Content Placeholder 14" descr="DSCN1778.jpg"/>
          <p:cNvPicPr>
            <a:picLocks noGrp="1" noChangeAspect="1"/>
          </p:cNvPicPr>
          <p:nvPr>
            <p:ph sz="half" idx="4294967295"/>
            <p:custDataLst>
              <p:tags r:id="rId5"/>
            </p:custDataLst>
          </p:nvPr>
        </p:nvPicPr>
        <p:blipFill>
          <a:blip r:embed="rId13" cstate="screen"/>
          <a:stretch>
            <a:fillRect/>
          </a:stretch>
        </p:blipFill>
        <p:spPr>
          <a:xfrm>
            <a:off x="4295967" y="4062677"/>
            <a:ext cx="3502025" cy="2627313"/>
          </a:xfrm>
        </p:spPr>
      </p:pic>
      <p:pic>
        <p:nvPicPr>
          <p:cNvPr id="5" name="Picture 4" descr="IMG_6639.JPG"/>
          <p:cNvPicPr>
            <a:picLocks noGrp="1" noChangeAspect="1"/>
          </p:cNvPicPr>
          <p:nvPr isPhoto="1">
            <p:custDataLst>
              <p:tags r:id="rId6"/>
            </p:custDataLst>
          </p:nvPr>
        </p:nvPicPr>
        <p:blipFill>
          <a:blip r:embed="rId14" cstate="screen">
            <a:lum/>
          </a:blip>
          <a:stretch>
            <a:fillRect/>
          </a:stretch>
        </p:blipFill>
        <p:spPr>
          <a:xfrm>
            <a:off x="641452" y="1302292"/>
            <a:ext cx="3498867" cy="2624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IMG_6641.JPG"/>
          <p:cNvPicPr>
            <a:picLocks noGrp="1" noChangeAspect="1"/>
          </p:cNvPicPr>
          <p:nvPr isPhoto="1">
            <p:custDataLst>
              <p:tags r:id="rId7"/>
            </p:custDataLst>
          </p:nvPr>
        </p:nvPicPr>
        <p:blipFill>
          <a:blip r:embed="rId15" cstate="screen">
            <a:lum/>
          </a:blip>
          <a:stretch>
            <a:fillRect/>
          </a:stretch>
        </p:blipFill>
        <p:spPr>
          <a:xfrm>
            <a:off x="4270693" y="1297541"/>
            <a:ext cx="3505200" cy="2629120"/>
          </a:xfrm>
          <a:prstGeom prst="rect">
            <a:avLst/>
          </a:prstGeom>
          <a:noFill/>
          <a:ln>
            <a:noFill/>
          </a:ln>
        </p:spPr>
      </p:pic>
      <p:sp>
        <p:nvSpPr>
          <p:cNvPr id="33794" name="AutoShape 2" descr="https://exchsrv1.cseresearch.cs.washington.edu/owa/attachment.ashx?id=RgAAAAB%2bNxt1CdjTEZ%2bkAJAnNLRiBwAFWhlYceXREZ%2bBAKDJSZtfAAABTPDTAADidj3B5gRrQ7OcbrMLVS5qAB8m1BqrAAAJ&amp;attcnt=1&amp;attid0=EAAJDBFY1JwFTIAlQiiCVJ%2bb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155575" y="-2370138"/>
            <a:ext cx="6591300" cy="4943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6" name="AutoShape 4" descr="https://exchsrv1.cseresearch.cs.washington.edu/owa/attachment.ashx?id=RgAAAAB%2bNxt1CdjTEZ%2bkAJAnNLRiBwAFWhlYceXREZ%2bBAKDJSZtfAAABTPDTAADidj3B5gRrQ7OcbrMLVS5qAB8m1BqrAAAJ&amp;attcnt=1&amp;attid0=EAAJDBFY1JwFTIAlQiiCVJ%2bb"/>
          <p:cNvSpPr>
            <a:spLocks noChangeAspect="1" noChangeArrowheads="1"/>
          </p:cNvSpPr>
          <p:nvPr>
            <p:custDataLst>
              <p:tags r:id="rId9"/>
            </p:custDataLst>
          </p:nvPr>
        </p:nvSpPr>
        <p:spPr bwMode="auto">
          <a:xfrm>
            <a:off x="155575" y="-2370138"/>
            <a:ext cx="6591300" cy="4943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8" name="AutoShape 6" descr="https://exchsrv1.cseresearch.cs.washington.edu/owa/attachment.ashx?id=RgAAAAB%2bNxt1CdjTEZ%2bkAJAnNLRiBwAFWhlYceXREZ%2bBAKDJSZtfAAABTPDTAADidj3B5gRrQ7OcbrMLVS5qAB8m1BqrAAAJ&amp;attcnt=1&amp;attid0=EAAJDBFY1JwFTIAlQiiCVJ%2bb"/>
          <p:cNvSpPr>
            <a:spLocks noChangeAspect="1" noChangeArrowheads="1"/>
          </p:cNvSpPr>
          <p:nvPr>
            <p:custDataLst>
              <p:tags r:id="rId10"/>
            </p:custDataLst>
          </p:nvPr>
        </p:nvSpPr>
        <p:spPr bwMode="auto">
          <a:xfrm>
            <a:off x="155575" y="-2370138"/>
            <a:ext cx="6591300" cy="4943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 descr="IMG_6644.JPG"/>
          <p:cNvPicPr>
            <a:picLocks noGrp="1" noChangeAspect="1"/>
          </p:cNvPicPr>
          <p:nvPr isPhoto="1">
            <p:custDataLst>
              <p:tags r:id="rId11"/>
            </p:custDataLst>
          </p:nvPr>
        </p:nvPicPr>
        <p:blipFill>
          <a:blip r:embed="rId16" cstate="print">
            <a:lum/>
          </a:blip>
          <a:stretch>
            <a:fillRect/>
          </a:stretch>
        </p:blipFill>
        <p:spPr>
          <a:xfrm>
            <a:off x="653885" y="4062677"/>
            <a:ext cx="3505200" cy="26291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Cold Chain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1/5/2012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Change Seminar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525E5B32-C6C4-437C-AD74-10736CF66016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Content Placeholder 4" descr="Rotavirus vaccination in La Fonseca Nueva GuineaJanuary 12 2010.jpg"/>
          <p:cNvPicPr>
            <a:picLocks noGrp="1" noChangeAspect="1"/>
          </p:cNvPicPr>
          <p:nvPr>
            <p:ph sz="half" idx="4294967295"/>
            <p:custDataLst>
              <p:tags r:id="rId5"/>
            </p:custDataLst>
          </p:nvPr>
        </p:nvPicPr>
        <p:blipFill>
          <a:blip r:embed="rId10" cstate="screen"/>
          <a:stretch>
            <a:fillRect/>
          </a:stretch>
        </p:blipFill>
        <p:spPr>
          <a:xfrm>
            <a:off x="4348361" y="4005070"/>
            <a:ext cx="3502344" cy="2624328"/>
          </a:xfrm>
        </p:spPr>
      </p:pic>
      <p:pic>
        <p:nvPicPr>
          <p:cNvPr id="6" name="Picture 5" descr="IMG_6657.JPG"/>
          <p:cNvPicPr>
            <a:picLocks noGrp="1" noChangeAspect="1"/>
          </p:cNvPicPr>
          <p:nvPr isPhoto="1">
            <p:custDataLst>
              <p:tags r:id="rId6"/>
            </p:custDataLst>
          </p:nvPr>
        </p:nvPicPr>
        <p:blipFill>
          <a:blip r:embed="rId11" cstate="screen">
            <a:lum/>
          </a:blip>
          <a:stretch>
            <a:fillRect/>
          </a:stretch>
        </p:blipFill>
        <p:spPr>
          <a:xfrm>
            <a:off x="4348361" y="1239935"/>
            <a:ext cx="3498813" cy="2624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IMG_6719.JPG"/>
          <p:cNvPicPr>
            <a:picLocks noGrp="1" noChangeAspect="1"/>
          </p:cNvPicPr>
          <p:nvPr isPhoto="1">
            <p:custDataLst>
              <p:tags r:id="rId7"/>
            </p:custDataLst>
          </p:nvPr>
        </p:nvPicPr>
        <p:blipFill>
          <a:blip r:embed="rId12" cstate="screen">
            <a:lum/>
          </a:blip>
          <a:stretch>
            <a:fillRect/>
          </a:stretch>
        </p:blipFill>
        <p:spPr>
          <a:xfrm>
            <a:off x="712331" y="1239935"/>
            <a:ext cx="3498812" cy="2624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IMG_6685.JPG"/>
          <p:cNvPicPr>
            <a:picLocks noGrp="1" noChangeAspect="1"/>
          </p:cNvPicPr>
          <p:nvPr isPhoto="1">
            <p:custDataLst>
              <p:tags r:id="rId8"/>
            </p:custDataLst>
          </p:nvPr>
        </p:nvPicPr>
        <p:blipFill>
          <a:blip r:embed="rId13" cstate="screen">
            <a:lum/>
          </a:blip>
          <a:stretch>
            <a:fillRect/>
          </a:stretch>
        </p:blipFill>
        <p:spPr>
          <a:xfrm>
            <a:off x="712332" y="4005070"/>
            <a:ext cx="3498811" cy="2624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Cold chain equipment software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1/5/2012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Change Seminar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2" descr="C:\Users\Richard\Documents\Work\Talks\2011\Michigan\fridge facilities\refrigerator 1.jp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81903" y="1558001"/>
            <a:ext cx="1505421" cy="2046432"/>
          </a:xfrm>
          <a:prstGeom prst="rect">
            <a:avLst/>
          </a:prstGeom>
          <a:noFill/>
        </p:spPr>
      </p:pic>
      <p:pic>
        <p:nvPicPr>
          <p:cNvPr id="7" name="Picture 2" descr="C:\Users\Richard\Documents\Work\Talks\2011\Michigan\fridge facilities\CCEM.jp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440540" y="1574874"/>
            <a:ext cx="2707529" cy="2030647"/>
          </a:xfrm>
          <a:prstGeom prst="rect">
            <a:avLst/>
          </a:prstGeom>
          <a:noFill/>
        </p:spPr>
      </p:pic>
      <p:pic>
        <p:nvPicPr>
          <p:cNvPr id="8" name="Picture 1" descr="E331M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608815" y="1643183"/>
            <a:ext cx="2114102" cy="2114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Richard\Documents\Work\Talks\2011\Michigan\fridge facilities\00921.jp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535074" y="3924115"/>
            <a:ext cx="2908187" cy="1931218"/>
          </a:xfrm>
          <a:prstGeom prst="rect">
            <a:avLst/>
          </a:prstGeom>
          <a:noFill/>
        </p:spPr>
      </p:pic>
      <p:pic>
        <p:nvPicPr>
          <p:cNvPr id="10" name="Picture 2" descr="C:\Users\Richard\Documents\Work\Talks\2011\Michigan\fridge facilities\d5665d87fc0dfc5a1860700ffd2c-grande.jp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761066" y="3947463"/>
            <a:ext cx="1653245" cy="1239934"/>
          </a:xfrm>
          <a:prstGeom prst="rect">
            <a:avLst/>
          </a:prstGeom>
          <a:noFill/>
        </p:spPr>
      </p:pic>
      <p:pic>
        <p:nvPicPr>
          <p:cNvPr id="11" name="Picture 2" descr="C:\Users\Richard\Documents\Work\Talks\2011\Michigan\fridge facilities\cc32.jp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7" cstate="print"/>
          <a:srcRect l="7910" t="4688"/>
          <a:stretch>
            <a:fillRect/>
          </a:stretch>
        </p:blipFill>
        <p:spPr bwMode="auto">
          <a:xfrm>
            <a:off x="481903" y="3947463"/>
            <a:ext cx="2719731" cy="21109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716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Old vs. New Vaccines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1/5/2012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 algn="r"/>
            <a:r>
              <a:rPr lang="fr-FR" smtClean="0"/>
              <a:t>Change Seminar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3819A817-D625-4F1D-B4A7-3AECBDB5198A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3" descr="refrig_mozam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193868" y="1600200"/>
            <a:ext cx="2853031" cy="469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Rotarix_refr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5146868" y="1600200"/>
            <a:ext cx="3142471" cy="476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eft Arrow 11"/>
          <p:cNvSpPr/>
          <p:nvPr>
            <p:custDataLst>
              <p:tags r:id="rId7"/>
            </p:custDataLst>
          </p:nvPr>
        </p:nvSpPr>
        <p:spPr>
          <a:xfrm>
            <a:off x="2823683" y="1739180"/>
            <a:ext cx="2254915" cy="148376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>
            <p:custDataLst>
              <p:tags r:id="rId8"/>
            </p:custDataLst>
          </p:nvPr>
        </p:nvSpPr>
        <p:spPr>
          <a:xfrm>
            <a:off x="3520450" y="2046432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4,100 doses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Polio and Measles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$635</a:t>
            </a:r>
          </a:p>
        </p:txBody>
      </p:sp>
      <p:sp>
        <p:nvSpPr>
          <p:cNvPr id="14" name="Right Arrow 13"/>
          <p:cNvSpPr/>
          <p:nvPr>
            <p:custDataLst>
              <p:tags r:id="rId9"/>
            </p:custDataLst>
          </p:nvPr>
        </p:nvSpPr>
        <p:spPr>
          <a:xfrm>
            <a:off x="3119943" y="4762805"/>
            <a:ext cx="2209800" cy="162338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>
            <p:custDataLst>
              <p:tags r:id="rId10"/>
            </p:custDataLst>
          </p:nvPr>
        </p:nvSpPr>
        <p:spPr>
          <a:xfrm>
            <a:off x="3561605" y="515721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625 doses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Rotavirus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$4687</a:t>
            </a:r>
          </a:p>
        </p:txBody>
      </p:sp>
    </p:spTree>
    <p:extLst>
      <p:ext uri="{BB962C8B-B14F-4D97-AF65-F5344CB8AC3E}">
        <p14:creationId xmlns:p14="http://schemas.microsoft.com/office/powerpoint/2010/main" val="420942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Cold chain inventory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7620000" cy="3096154"/>
          </a:xfrm>
        </p:spPr>
        <p:txBody>
          <a:bodyPr>
            <a:normAutofit/>
          </a:bodyPr>
          <a:lstStyle/>
          <a:p>
            <a:r>
              <a:rPr lang="en-US" dirty="0" smtClean="0"/>
              <a:t>What is the status of a country’s cold chain?</a:t>
            </a:r>
          </a:p>
          <a:p>
            <a:r>
              <a:rPr lang="en-US" dirty="0" smtClean="0"/>
              <a:t>How many refrigerators?</a:t>
            </a:r>
          </a:p>
          <a:p>
            <a:r>
              <a:rPr lang="en-US" dirty="0" smtClean="0"/>
              <a:t>What types are they?</a:t>
            </a:r>
          </a:p>
          <a:p>
            <a:r>
              <a:rPr lang="en-US" dirty="0" smtClean="0"/>
              <a:t>How old?</a:t>
            </a:r>
          </a:p>
          <a:p>
            <a:r>
              <a:rPr lang="en-US" dirty="0" smtClean="0"/>
              <a:t>Are they working?</a:t>
            </a:r>
          </a:p>
          <a:p>
            <a:r>
              <a:rPr lang="en-US" dirty="0" smtClean="0"/>
              <a:t>Are they big enough for the required vaccines?</a:t>
            </a:r>
          </a:p>
          <a:p>
            <a:r>
              <a:rPr lang="en-US" dirty="0" smtClean="0"/>
              <a:t>Where are they?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1/5/2012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Change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2" name="TextBox 11"/>
          <p:cNvSpPr txBox="1"/>
          <p:nvPr>
            <p:custDataLst>
              <p:tags r:id="rId6"/>
            </p:custDataLst>
          </p:nvPr>
        </p:nvSpPr>
        <p:spPr>
          <a:xfrm>
            <a:off x="1979685" y="4811568"/>
            <a:ext cx="4550953" cy="1200329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Country A: 5306 facilities, 4946 refrigerators</a:t>
            </a:r>
          </a:p>
          <a:p>
            <a:r>
              <a:rPr lang="en-US" dirty="0" smtClean="0"/>
              <a:t>Country B: 827 facilities, 1426 refrigerators</a:t>
            </a:r>
          </a:p>
          <a:p>
            <a:r>
              <a:rPr lang="en-US" dirty="0" smtClean="0"/>
              <a:t>Country C: 2846 facilities, 3153 refrigerators</a:t>
            </a:r>
          </a:p>
          <a:p>
            <a:r>
              <a:rPr lang="en-US" dirty="0" smtClean="0"/>
              <a:t>Country D: 1605 facilities, 3080 refrigerators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Inventory Based Cold Chain Capacity Analysis</a:t>
            </a:r>
            <a:endParaRPr lang="en-US" dirty="0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1/5/2012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 algn="r"/>
            <a:r>
              <a:rPr lang="fr-FR" smtClean="0"/>
              <a:t>Change Seminar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3819A817-D625-4F1D-B4A7-3AECBDB5198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Rectangle 6"/>
          <p:cNvSpPr/>
          <p:nvPr>
            <p:custDataLst>
              <p:tags r:id="rId5"/>
            </p:custDataLst>
          </p:nvPr>
        </p:nvSpPr>
        <p:spPr>
          <a:xfrm>
            <a:off x="3247071" y="2564895"/>
            <a:ext cx="2150680" cy="24963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Cold Chain Planning Tool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(CCEM)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>
            <p:custDataLst>
              <p:tags r:id="rId6"/>
            </p:custDataLst>
          </p:nvPr>
        </p:nvSpPr>
        <p:spPr>
          <a:xfrm>
            <a:off x="6588277" y="2334467"/>
            <a:ext cx="142098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Capacity analysis</a:t>
            </a:r>
            <a:endParaRPr lang="en-US" dirty="0"/>
          </a:p>
        </p:txBody>
      </p:sp>
      <p:sp>
        <p:nvSpPr>
          <p:cNvPr id="9" name="TextBox 8"/>
          <p:cNvSpPr txBox="1"/>
          <p:nvPr>
            <p:custDataLst>
              <p:tags r:id="rId7"/>
            </p:custDataLst>
          </p:nvPr>
        </p:nvSpPr>
        <p:spPr>
          <a:xfrm>
            <a:off x="6569094" y="3635743"/>
            <a:ext cx="145939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Reports</a:t>
            </a:r>
            <a:endParaRPr lang="en-US" dirty="0"/>
          </a:p>
        </p:txBody>
      </p:sp>
      <p:sp>
        <p:nvSpPr>
          <p:cNvPr id="10" name="TextBox 9"/>
          <p:cNvSpPr txBox="1"/>
          <p:nvPr>
            <p:custDataLst>
              <p:tags r:id="rId8"/>
            </p:custDataLst>
          </p:nvPr>
        </p:nvSpPr>
        <p:spPr>
          <a:xfrm>
            <a:off x="6569094" y="4773175"/>
            <a:ext cx="1420985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Equipment  requirement list</a:t>
            </a:r>
            <a:endParaRPr lang="en-US" dirty="0"/>
          </a:p>
        </p:txBody>
      </p:sp>
      <p:sp>
        <p:nvSpPr>
          <p:cNvPr id="11" name="TextBox 10"/>
          <p:cNvSpPr txBox="1"/>
          <p:nvPr>
            <p:custDataLst>
              <p:tags r:id="rId9"/>
            </p:custDataLst>
          </p:nvPr>
        </p:nvSpPr>
        <p:spPr>
          <a:xfrm>
            <a:off x="693129" y="1585560"/>
            <a:ext cx="145939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Health facility list</a:t>
            </a:r>
            <a:endParaRPr lang="en-US" dirty="0"/>
          </a:p>
        </p:txBody>
      </p:sp>
      <p:sp>
        <p:nvSpPr>
          <p:cNvPr id="12" name="TextBox 11"/>
          <p:cNvSpPr txBox="1"/>
          <p:nvPr>
            <p:custDataLst>
              <p:tags r:id="rId10"/>
            </p:custDataLst>
          </p:nvPr>
        </p:nvSpPr>
        <p:spPr>
          <a:xfrm>
            <a:off x="654724" y="2891330"/>
            <a:ext cx="145939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Demographic data</a:t>
            </a:r>
            <a:endParaRPr lang="en-US" dirty="0"/>
          </a:p>
        </p:txBody>
      </p:sp>
      <p:sp>
        <p:nvSpPr>
          <p:cNvPr id="13" name="TextBox 12"/>
          <p:cNvSpPr txBox="1"/>
          <p:nvPr>
            <p:custDataLst>
              <p:tags r:id="rId11"/>
            </p:custDataLst>
          </p:nvPr>
        </p:nvSpPr>
        <p:spPr>
          <a:xfrm>
            <a:off x="654724" y="4197100"/>
            <a:ext cx="145939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Refrigerator inventory</a:t>
            </a:r>
            <a:endParaRPr lang="en-US" dirty="0"/>
          </a:p>
        </p:txBody>
      </p:sp>
      <p:sp>
        <p:nvSpPr>
          <p:cNvPr id="14" name="TextBox 13"/>
          <p:cNvSpPr txBox="1"/>
          <p:nvPr>
            <p:custDataLst>
              <p:tags r:id="rId12"/>
            </p:custDataLst>
          </p:nvPr>
        </p:nvSpPr>
        <p:spPr>
          <a:xfrm>
            <a:off x="654724" y="5426060"/>
            <a:ext cx="145939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Vaccine schedule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1" idx="3"/>
          </p:cNvCxnSpPr>
          <p:nvPr>
            <p:custDataLst>
              <p:tags r:id="rId13"/>
            </p:custDataLst>
          </p:nvPr>
        </p:nvCxnSpPr>
        <p:spPr>
          <a:xfrm>
            <a:off x="2152519" y="1908726"/>
            <a:ext cx="1075340" cy="1097819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2" idx="3"/>
          </p:cNvCxnSpPr>
          <p:nvPr>
            <p:custDataLst>
              <p:tags r:id="rId14"/>
            </p:custDataLst>
          </p:nvPr>
        </p:nvCxnSpPr>
        <p:spPr>
          <a:xfrm>
            <a:off x="2114114" y="3214496"/>
            <a:ext cx="1113745" cy="329719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" idx="3"/>
          </p:cNvCxnSpPr>
          <p:nvPr>
            <p:custDataLst>
              <p:tags r:id="rId15"/>
            </p:custDataLst>
          </p:nvPr>
        </p:nvCxnSpPr>
        <p:spPr>
          <a:xfrm flipV="1">
            <a:off x="2114114" y="4081885"/>
            <a:ext cx="1113745" cy="438381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4" idx="3"/>
          </p:cNvCxnSpPr>
          <p:nvPr>
            <p:custDataLst>
              <p:tags r:id="rId16"/>
            </p:custDataLst>
          </p:nvPr>
        </p:nvCxnSpPr>
        <p:spPr>
          <a:xfrm flipV="1">
            <a:off x="2114114" y="4657960"/>
            <a:ext cx="1113745" cy="1091266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8" idx="1"/>
          </p:cNvCxnSpPr>
          <p:nvPr>
            <p:custDataLst>
              <p:tags r:id="rId17"/>
            </p:custDataLst>
          </p:nvPr>
        </p:nvCxnSpPr>
        <p:spPr>
          <a:xfrm flipV="1">
            <a:off x="5436127" y="2657633"/>
            <a:ext cx="1152150" cy="521746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7" idx="3"/>
            <a:endCxn id="9" idx="1"/>
          </p:cNvCxnSpPr>
          <p:nvPr>
            <p:custDataLst>
              <p:tags r:id="rId18"/>
            </p:custDataLst>
          </p:nvPr>
        </p:nvCxnSpPr>
        <p:spPr>
          <a:xfrm>
            <a:off x="5397751" y="3813058"/>
            <a:ext cx="1171343" cy="7351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10" idx="1"/>
          </p:cNvCxnSpPr>
          <p:nvPr>
            <p:custDataLst>
              <p:tags r:id="rId19"/>
            </p:custDataLst>
          </p:nvPr>
        </p:nvCxnSpPr>
        <p:spPr>
          <a:xfrm>
            <a:off x="5416944" y="4504340"/>
            <a:ext cx="1152150" cy="730500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Cold Chain Equipment Manager (CCEM) Software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1/5/2012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Change Seminar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Date Placeholder 3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685816" y="630540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1/5/2012</a:t>
            </a:r>
            <a:endParaRPr lang="en-US"/>
          </a:p>
        </p:txBody>
      </p:sp>
      <p:sp>
        <p:nvSpPr>
          <p:cNvPr id="8" name="Footer Placeholder 4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3048016" y="630540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Change Seminar</a:t>
            </a:r>
            <a:endParaRPr lang="en-US"/>
          </a:p>
        </p:txBody>
      </p:sp>
      <p:sp>
        <p:nvSpPr>
          <p:cNvPr id="9" name="Slide Number Placeholder 5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6019816" y="6305401"/>
            <a:ext cx="2133600" cy="36512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1643183"/>
            <a:ext cx="2668900" cy="181888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498148" y="1412755"/>
            <a:ext cx="2743200" cy="218236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9" cstate="print"/>
          <a:srcRect l="1020" r="20404" b="16552"/>
          <a:stretch>
            <a:fillRect/>
          </a:stretch>
        </p:blipFill>
        <p:spPr bwMode="auto">
          <a:xfrm>
            <a:off x="5148070" y="1526629"/>
            <a:ext cx="2499528" cy="178042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865514" y="2744346"/>
            <a:ext cx="2369615" cy="85077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0" y="3313786"/>
            <a:ext cx="3090257" cy="151415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487708" y="3727065"/>
            <a:ext cx="2741963" cy="13770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3" cstate="print"/>
          <a:srcRect r="903" b="17978"/>
          <a:stretch>
            <a:fillRect/>
          </a:stretch>
        </p:blipFill>
        <p:spPr bwMode="auto">
          <a:xfrm>
            <a:off x="0" y="5105052"/>
            <a:ext cx="8431669" cy="175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2843790" y="3025751"/>
            <a:ext cx="3021724" cy="1752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0020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Document_x0020_Type xmlns="b5f1df98-a978-47ff-97d2-329a775ceb72">Presentation</Document_x0020_Type>
    <PATH_x0020_document_x003f_ xmlns="b5f1df98-a978-47ff-97d2-329a775ceb72">Yes</PATH_x0020_document_x003f_>
    <Category xmlns="b5f1df98-a978-47ff-97d2-329a775ceb72">Presentations</Category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63D699F71DDE48986A27FEE29A7EC0" ma:contentTypeVersion="4" ma:contentTypeDescription="Create a new document." ma:contentTypeScope="" ma:versionID="b084b9b2708ce6110f899fb32ef83b79">
  <xsd:schema xmlns:xsd="http://www.w3.org/2001/XMLSchema" xmlns:p="http://schemas.microsoft.com/office/2006/metadata/properties" xmlns:ns2="b5f1df98-a978-47ff-97d2-329a775ceb72" targetNamespace="http://schemas.microsoft.com/office/2006/metadata/properties" ma:root="true" ma:fieldsID="5c137ec9e0e44f8a786ed925d85a2b0c" ns2:_="">
    <xsd:import namespace="b5f1df98-a978-47ff-97d2-329a775ceb72"/>
    <xsd:element name="properties">
      <xsd:complexType>
        <xsd:sequence>
          <xsd:element name="documentManagement">
            <xsd:complexType>
              <xsd:all>
                <xsd:element ref="ns2:Category" minOccurs="0"/>
                <xsd:element ref="ns2:Document_x0020_Type" minOccurs="0"/>
                <xsd:element ref="ns2:PATH_x0020_document_x003f_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b5f1df98-a978-47ff-97d2-329a775ceb72" elementFormDefault="qualified">
    <xsd:import namespace="http://schemas.microsoft.com/office/2006/documentManagement/types"/>
    <xsd:element name="Category" ma:index="2" nillable="true" ma:displayName="Category" ma:format="Dropdown" ma:internalName="Category">
      <xsd:simpleType>
        <xsd:restriction base="dms:Choice">
          <xsd:enumeration value="Conferences and meetings"/>
          <xsd:enumeration value="CVs"/>
          <xsd:enumeration value="Donors and partners"/>
          <xsd:enumeration value="Images and graphics"/>
          <xsd:enumeration value="Presentations"/>
          <xsd:enumeration value="Project abstracts"/>
          <xsd:enumeration value="Proposal development"/>
          <xsd:enumeration value="Reference materials"/>
          <xsd:enumeration value="Strategy documents"/>
        </xsd:restriction>
      </xsd:simpleType>
    </xsd:element>
    <xsd:element name="Document_x0020_Type" ma:index="4" nillable="true" ma:displayName="Document Type" ma:default="Abstract" ma:format="Dropdown" ma:internalName="Document_x0020_Type">
      <xsd:simpleType>
        <xsd:restriction base="dms:Choice">
          <xsd:enumeration value="Abstract"/>
          <xsd:enumeration value="Agreement or contract"/>
          <xsd:enumeration value="Application"/>
          <xsd:enumeration value="Concept note"/>
          <xsd:enumeration value="Conference materials"/>
          <xsd:enumeration value="CV - Staff"/>
          <xsd:enumeration value="CV - Consultant"/>
          <xsd:enumeration value="File archive"/>
          <xsd:enumeration value="Presentation"/>
          <xsd:enumeration value="Proposal"/>
          <xsd:enumeration value="Publication"/>
          <xsd:enumeration value="Report"/>
          <xsd:enumeration value="Work in progress"/>
        </xsd:restriction>
      </xsd:simpleType>
    </xsd:element>
    <xsd:element name="PATH_x0020_document_x003f_" ma:index="5" nillable="true" ma:displayName="Internal only?" ma:default="Yes" ma:format="Dropdown" ma:internalName="PATH_x0020_document_x003f_">
      <xsd:simpleType>
        <xsd:restriction base="dms:Choice">
          <xsd:enumeration value="Yes"/>
          <xsd:enumeration value="No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 ma:readOnly="true"/>
        <xsd:element ref="dc:title" minOccurs="0" maxOccurs="1" ma:index="1" ma:displayName="Title"/>
        <xsd:element ref="dc:subject" minOccurs="0" maxOccurs="1" ma:index="3" ma:displayName="Subject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60C2F77F-73F0-4A5D-8536-9407DE73E67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42FB08-D0A2-47B6-8D2B-585CF1747C08}">
  <ds:schemaRefs>
    <ds:schemaRef ds:uri="b5f1df98-a978-47ff-97d2-329a775ceb72"/>
    <ds:schemaRef ds:uri="http://purl.org/dc/dcmitype/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D9F60BB8-190C-44E5-BA40-45909103C3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f1df98-a978-47ff-97d2-329a775ceb72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11647</TotalTime>
  <Words>535</Words>
  <Application>Microsoft Office PowerPoint</Application>
  <PresentationFormat>On-screen Show (4:3)</PresentationFormat>
  <Paragraphs>141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Adjacency</vt:lpstr>
      <vt:lpstr>Software and Global Health: Information systems for the vaccine cold chain</vt:lpstr>
      <vt:lpstr>Vaccine Cold Chain Structure</vt:lpstr>
      <vt:lpstr>Cold Chain</vt:lpstr>
      <vt:lpstr>Cold Chain</vt:lpstr>
      <vt:lpstr>Cold chain equipment software</vt:lpstr>
      <vt:lpstr>Old vs. New Vaccines</vt:lpstr>
      <vt:lpstr>Cold chain inventory</vt:lpstr>
      <vt:lpstr>Inventory Based Cold Chain Capacity Analysis</vt:lpstr>
      <vt:lpstr>Cold Chain Equipment Manager (CCEM) Software</vt:lpstr>
      <vt:lpstr>Reports</vt:lpstr>
      <vt:lpstr>CCEI Data Standards</vt:lpstr>
      <vt:lpstr>HISP / DHIS2</vt:lpstr>
      <vt:lpstr>Incorporating CCEM into DHIS2</vt:lpstr>
      <vt:lpstr>Unifying cold chain inventory tools</vt:lpstr>
      <vt:lpstr>ODK Tables</vt:lpstr>
      <vt:lpstr>Temperature monitoring</vt:lpstr>
      <vt:lpstr>(Simple) Health System Modeling</vt:lpstr>
      <vt:lpstr>Reminders and Alerts</vt:lpstr>
      <vt:lpstr>Countries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Computing and Global Health: Bridging Health System Needs and Computing Solutions</dc:title>
  <dc:creator>Administrator</dc:creator>
  <cp:lastModifiedBy>CSE</cp:lastModifiedBy>
  <cp:revision>217</cp:revision>
  <dcterms:created xsi:type="dcterms:W3CDTF">2006-08-16T00:00:00Z</dcterms:created>
  <dcterms:modified xsi:type="dcterms:W3CDTF">2014-01-15T06:58:09Z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0x010100FE63D699F71DDE48986A27FEE29A7EC0</vt:lpwstr>
  </property>
</Properties>
</file>