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atul\Desktop\Mesh\homeos-related\MD-HNET-10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'C4-2-ratul'!$K$10</c:f>
              <c:strCache>
                <c:ptCount val="1"/>
                <c:pt idx="0">
                  <c:v>TVs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'C4-2-ratul'!$L$10:$R$10</c:f>
              <c:numCache>
                <c:formatCode>General</c:formatCode>
                <c:ptCount val="7"/>
                <c:pt idx="0">
                  <c:v>1.9300000000000001E-2</c:v>
                </c:pt>
                <c:pt idx="1">
                  <c:v>3.5700000000000003E-2</c:v>
                </c:pt>
                <c:pt idx="2">
                  <c:v>5.5399999999999998E-2</c:v>
                </c:pt>
                <c:pt idx="3">
                  <c:v>8.3699999999999997E-2</c:v>
                </c:pt>
                <c:pt idx="4">
                  <c:v>0.1139</c:v>
                </c:pt>
                <c:pt idx="5">
                  <c:v>0.14499999999999999</c:v>
                </c:pt>
                <c:pt idx="6">
                  <c:v>0.17449999999999999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'C4-2-ratul'!$K$11</c:f>
              <c:strCache>
                <c:ptCount val="1"/>
                <c:pt idx="0">
                  <c:v>DVDs + Blu-ray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'C4-2-ratul'!$L$11:$R$11</c:f>
              <c:numCache>
                <c:formatCode>General</c:formatCode>
                <c:ptCount val="7"/>
                <c:pt idx="0">
                  <c:v>7.8891409215181736E-3</c:v>
                </c:pt>
                <c:pt idx="1">
                  <c:v>1.8666824647859546E-2</c:v>
                </c:pt>
                <c:pt idx="2">
                  <c:v>2.9629286093893776E-2</c:v>
                </c:pt>
                <c:pt idx="3">
                  <c:v>4.1001204998668016E-2</c:v>
                </c:pt>
                <c:pt idx="4">
                  <c:v>5.530749266569595E-2</c:v>
                </c:pt>
                <c:pt idx="5">
                  <c:v>7.2523087296232885E-2</c:v>
                </c:pt>
                <c:pt idx="6">
                  <c:v>9.8920814300677395E-2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'C4-2-ratul'!$K$12</c:f>
              <c:strCache>
                <c:ptCount val="1"/>
                <c:pt idx="0">
                  <c:v>Set-Top Boxes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'C4-2-ratul'!$L$12:$R$12</c:f>
              <c:numCache>
                <c:formatCode>General</c:formatCode>
                <c:ptCount val="7"/>
                <c:pt idx="0">
                  <c:v>4.5126591000000001E-2</c:v>
                </c:pt>
                <c:pt idx="1">
                  <c:v>4.961666934713E-2</c:v>
                </c:pt>
                <c:pt idx="2">
                  <c:v>5.6177423578753084E-2</c:v>
                </c:pt>
                <c:pt idx="3">
                  <c:v>5.9577927896643755E-2</c:v>
                </c:pt>
                <c:pt idx="4">
                  <c:v>6.6861188236672253E-2</c:v>
                </c:pt>
                <c:pt idx="5">
                  <c:v>7.4056929624692486E-2</c:v>
                </c:pt>
                <c:pt idx="6">
                  <c:v>8.0689006881221464E-2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'C4-2-ratul'!$K$13</c:f>
              <c:strCache>
                <c:ptCount val="1"/>
                <c:pt idx="0">
                  <c:v>Gaming Consoles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'C4-2-ratul'!$L$13:$R$13</c:f>
              <c:numCache>
                <c:formatCode>General</c:formatCode>
                <c:ptCount val="7"/>
                <c:pt idx="0">
                  <c:v>5.2130000000000003E-2</c:v>
                </c:pt>
                <c:pt idx="1">
                  <c:v>4.9851077821523419E-2</c:v>
                </c:pt>
                <c:pt idx="2">
                  <c:v>4.7278703655589713E-2</c:v>
                </c:pt>
                <c:pt idx="3">
                  <c:v>4.2187427241199331E-2</c:v>
                </c:pt>
                <c:pt idx="4">
                  <c:v>5.2375479655100615E-2</c:v>
                </c:pt>
                <c:pt idx="5">
                  <c:v>5.5530427613909604E-2</c:v>
                </c:pt>
                <c:pt idx="6">
                  <c:v>5.4692853343830804E-2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'C4-2-ratul'!$K$14</c:f>
              <c:strCache>
                <c:ptCount val="1"/>
                <c:pt idx="0">
                  <c:v>PVRs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'C4-2-ratul'!$L$14:$R$14</c:f>
              <c:numCache>
                <c:formatCode>General</c:formatCode>
                <c:ptCount val="7"/>
                <c:pt idx="0">
                  <c:v>4.5475616534762396E-3</c:v>
                </c:pt>
                <c:pt idx="1">
                  <c:v>6.1517352463162202E-3</c:v>
                </c:pt>
                <c:pt idx="2">
                  <c:v>8.715518878561623E-3</c:v>
                </c:pt>
                <c:pt idx="3">
                  <c:v>1.1328876169780235E-2</c:v>
                </c:pt>
                <c:pt idx="4">
                  <c:v>1.4244931120010294E-2</c:v>
                </c:pt>
                <c:pt idx="5">
                  <c:v>1.7415534018672876E-2</c:v>
                </c:pt>
                <c:pt idx="6">
                  <c:v>1.9333173803278158E-2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'C4-2-ratul'!$K$15</c:f>
              <c:strCache>
                <c:ptCount val="1"/>
                <c:pt idx="0">
                  <c:v>Digital Still Cameras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'C4-2-ratul'!$L$15:$R$15</c:f>
              <c:numCache>
                <c:formatCode>General</c:formatCode>
                <c:ptCount val="7"/>
                <c:pt idx="0">
                  <c:v>9.0622219645618556E-4</c:v>
                </c:pt>
                <c:pt idx="1">
                  <c:v>5.8940475003791048E-3</c:v>
                </c:pt>
                <c:pt idx="2">
                  <c:v>1.4365141229149477E-2</c:v>
                </c:pt>
                <c:pt idx="3">
                  <c:v>2.963899500341978E-2</c:v>
                </c:pt>
                <c:pt idx="4">
                  <c:v>4.6732326573747374E-2</c:v>
                </c:pt>
                <c:pt idx="5">
                  <c:v>6.3894878210766545E-2</c:v>
                </c:pt>
                <c:pt idx="6">
                  <c:v>7.924026246397381E-2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'C4-2-ratul'!$K$16</c:f>
              <c:strCache>
                <c:ptCount val="1"/>
                <c:pt idx="0">
                  <c:v>Digital Camcorders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'C4-2-ratul'!$L$16:$R$16</c:f>
              <c:numCache>
                <c:formatCode>General</c:formatCode>
                <c:ptCount val="7"/>
                <c:pt idx="0">
                  <c:v>0</c:v>
                </c:pt>
                <c:pt idx="1">
                  <c:v>1.5987753452358593E-4</c:v>
                </c:pt>
                <c:pt idx="2">
                  <c:v>4.9828720276413288E-4</c:v>
                </c:pt>
                <c:pt idx="3">
                  <c:v>1.724582675870841E-3</c:v>
                </c:pt>
                <c:pt idx="4">
                  <c:v>3.9365933643586313E-3</c:v>
                </c:pt>
                <c:pt idx="5">
                  <c:v>5.5663714305856041E-3</c:v>
                </c:pt>
                <c:pt idx="6">
                  <c:v>6.6925511726591202E-3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'C4-2-ratul'!$K$17</c:f>
              <c:strCache>
                <c:ptCount val="1"/>
                <c:pt idx="0">
                  <c:v>Portable Media Players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'C4-2-ratul'!$L$17:$R$17</c:f>
              <c:numCache>
                <c:formatCode>General</c:formatCode>
                <c:ptCount val="7"/>
                <c:pt idx="0">
                  <c:v>1.7342498160000001E-2</c:v>
                </c:pt>
                <c:pt idx="1">
                  <c:v>2.4718182599999999E-2</c:v>
                </c:pt>
                <c:pt idx="2">
                  <c:v>3.0003728849999998E-2</c:v>
                </c:pt>
                <c:pt idx="3">
                  <c:v>3.3497654225E-2</c:v>
                </c:pt>
                <c:pt idx="4">
                  <c:v>3.5872613999999997E-2</c:v>
                </c:pt>
                <c:pt idx="5">
                  <c:v>4.0175893200000007E-2</c:v>
                </c:pt>
                <c:pt idx="6">
                  <c:v>4.7368884599999994E-2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'C4-2-ratul'!$K$18</c:f>
              <c:strCache>
                <c:ptCount val="1"/>
                <c:pt idx="0">
                  <c:v>Portable Gaming Devices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'C4-2-ratul'!$L$18:$R$18</c:f>
              <c:numCache>
                <c:formatCode>General</c:formatCode>
                <c:ptCount val="7"/>
                <c:pt idx="0">
                  <c:v>3.9909999999999994E-2</c:v>
                </c:pt>
                <c:pt idx="1">
                  <c:v>2.8677574551853355E-2</c:v>
                </c:pt>
                <c:pt idx="2">
                  <c:v>3.3838892881449881E-2</c:v>
                </c:pt>
                <c:pt idx="3">
                  <c:v>3.7150645274797611E-2</c:v>
                </c:pt>
                <c:pt idx="4">
                  <c:v>3.6496068705224982E-2</c:v>
                </c:pt>
                <c:pt idx="5">
                  <c:v>3.4513747329008623E-2</c:v>
                </c:pt>
                <c:pt idx="6">
                  <c:v>3.4720591555090011E-2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'C4-2-ratul'!$K$19</c:f>
              <c:strCache>
                <c:ptCount val="1"/>
                <c:pt idx="0">
                  <c:v>Networked Audio Systems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'C4-2-ratul'!$L$19:$R$19</c:f>
              <c:numCache>
                <c:formatCode>General</c:formatCode>
                <c:ptCount val="7"/>
                <c:pt idx="0">
                  <c:v>2.1301739123040083E-3</c:v>
                </c:pt>
                <c:pt idx="1">
                  <c:v>4.5891837742045513E-3</c:v>
                </c:pt>
                <c:pt idx="2">
                  <c:v>1.0725614834932002E-2</c:v>
                </c:pt>
                <c:pt idx="3">
                  <c:v>1.8679745153168753E-2</c:v>
                </c:pt>
                <c:pt idx="4">
                  <c:v>2.5119719728042406E-2</c:v>
                </c:pt>
                <c:pt idx="5">
                  <c:v>3.1576487466098459E-2</c:v>
                </c:pt>
                <c:pt idx="6">
                  <c:v>3.7641924126866691E-2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'C4-2-ratul'!$K$20</c:f>
              <c:strCache>
                <c:ptCount val="1"/>
                <c:pt idx="0">
                  <c:v>Digital Media Adapters</c:v>
                </c:pt>
              </c:strCache>
            </c:strRef>
          </c:tx>
          <c:marker>
            <c:symbol val="none"/>
          </c:marker>
          <c:cat>
            <c:numRef>
              <c:f>'C4-2-ratul'!$L$9:$R$9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'C4-2-ratul'!$L$20:$R$20</c:f>
              <c:numCache>
                <c:formatCode>General</c:formatCode>
                <c:ptCount val="7"/>
                <c:pt idx="0">
                  <c:v>1.6426574938728268E-3</c:v>
                </c:pt>
                <c:pt idx="1">
                  <c:v>2.4617445894204587E-3</c:v>
                </c:pt>
                <c:pt idx="2">
                  <c:v>3.9983554629751906E-3</c:v>
                </c:pt>
                <c:pt idx="3">
                  <c:v>5.6127351096038206E-3</c:v>
                </c:pt>
                <c:pt idx="4">
                  <c:v>7.7663966446647557E-3</c:v>
                </c:pt>
                <c:pt idx="5">
                  <c:v>1.0155138136384969E-2</c:v>
                </c:pt>
                <c:pt idx="6">
                  <c:v>1.1948923876047667E-2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416896"/>
        <c:axId val="78430976"/>
      </c:lineChart>
      <c:catAx>
        <c:axId val="78416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8430976"/>
        <c:crosses val="autoZero"/>
        <c:auto val="1"/>
        <c:lblAlgn val="ctr"/>
        <c:lblOffset val="100"/>
        <c:noMultiLvlLbl val="0"/>
      </c:catAx>
      <c:valAx>
        <c:axId val="78430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0"/>
                </a:pPr>
                <a:r>
                  <a:rPr lang="en-US" sz="1400" b="0" dirty="0"/>
                  <a:t>Revenue</a:t>
                </a:r>
                <a:r>
                  <a:rPr lang="en-US" sz="1400" b="0" baseline="0" dirty="0"/>
                  <a:t> ($ billions</a:t>
                </a:r>
                <a:r>
                  <a:rPr lang="en-US" sz="1600" b="0" baseline="0" dirty="0"/>
                  <a:t>)</a:t>
                </a:r>
                <a:endParaRPr lang="en-US" sz="1600" b="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8416896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0515401031953906"/>
          <c:y val="4.9006634587343251E-2"/>
          <c:w val="0.28248395734287685"/>
          <c:h val="0.91124599008457274"/>
        </c:manualLayout>
      </c:layout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838" y="6245225"/>
            <a:ext cx="3681412" cy="476250"/>
          </a:xfrm>
        </p:spPr>
        <p:txBody>
          <a:bodyPr/>
          <a:lstStyle>
            <a:lvl1pPr>
              <a:defRPr/>
            </a:lvl1pPr>
          </a:lstStyle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59563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buNone/>
              <a:defRPr>
                <a:solidFill>
                  <a:schemeClr val="bg1"/>
                </a:solidFill>
              </a:defRPr>
            </a:lvl2pPr>
            <a:lvl3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8194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The state of home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267200"/>
            <a:ext cx="7391400" cy="1752600"/>
          </a:xfrm>
        </p:spPr>
        <p:txBody>
          <a:bodyPr/>
          <a:lstStyle/>
          <a:p>
            <a:r>
              <a:rPr lang="en-US" dirty="0" smtClean="0"/>
              <a:t>CSE481M: Home Networking Capstone</a:t>
            </a:r>
          </a:p>
          <a:p>
            <a:r>
              <a:rPr lang="en-US" dirty="0" smtClean="0"/>
              <a:t>March 30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Resulting friction: Economic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Multiple, competing stakeholders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Partitioned visibility and insight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Whose problem is it anyway?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Heterogeneity leads to high cost</a:t>
            </a:r>
          </a:p>
        </p:txBody>
      </p:sp>
    </p:spTree>
    <p:extLst>
      <p:ext uri="{BB962C8B-B14F-4D97-AF65-F5344CB8AC3E}">
        <p14:creationId xmlns:p14="http://schemas.microsoft.com/office/powerpoint/2010/main" val="73058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solutions customized for the home environment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No trained admin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Heterogeneity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Privacy</a:t>
            </a:r>
          </a:p>
          <a:p>
            <a:pPr marL="0" indent="0"/>
            <a:r>
              <a:rPr lang="en-US" dirty="0" smtClean="0"/>
              <a:t>Work across areas of computer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networks are a success</a:t>
            </a:r>
            <a:endParaRPr lang="en-US" dirty="0"/>
          </a:p>
        </p:txBody>
      </p:sp>
      <p:pic>
        <p:nvPicPr>
          <p:cNvPr id="3074" name="Picture 2" descr="home broadband penetration trend us may 2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0"/>
            <a:ext cx="370765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027385"/>
              </p:ext>
            </p:extLst>
          </p:nvPr>
        </p:nvGraphicFramePr>
        <p:xfrm>
          <a:off x="4191000" y="2209800"/>
          <a:ext cx="4648200" cy="2275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0" y="4419600"/>
            <a:ext cx="4648200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800" dirty="0" smtClean="0"/>
              <a:t>Source: Home Networking Market Data,  ABI Research, Nov 2010</a:t>
            </a:r>
            <a:endParaRPr lang="en-US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1524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Broadband penetration (US)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18288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Revenue for networked devices (worldwide)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04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networks are a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return rates despite no technical issues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25% of routers are returned</a:t>
            </a:r>
          </a:p>
          <a:p>
            <a:pPr marL="2171700" lvl="4" indent="-457200">
              <a:buFont typeface="Arial" pitchFamily="34" charset="0"/>
              <a:buChar char="•"/>
            </a:pPr>
            <a:endParaRPr lang="en-US" dirty="0"/>
          </a:p>
          <a:p>
            <a:pPr marL="0" indent="0"/>
            <a:r>
              <a:rPr lang="en-US" dirty="0" smtClean="0"/>
              <a:t>Poor uptake for new technologies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Only 159K home automation controllers shipped worldwide in 2009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 smtClean="0"/>
              <a:t>Ample evidence of user frustration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1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networks are a failure (indeed)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4" b="24629"/>
          <a:stretch/>
        </p:blipFill>
        <p:spPr bwMode="auto">
          <a:xfrm>
            <a:off x="1787035" y="1676400"/>
            <a:ext cx="5604365" cy="4364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52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did home networks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Short answer: The Internet and the enterprise</a:t>
            </a:r>
          </a:p>
          <a:p>
            <a:endParaRPr lang="en-US" sz="2400" dirty="0" smtClean="0"/>
          </a:p>
          <a:p>
            <a:r>
              <a:rPr lang="en-US" sz="2400" dirty="0" smtClean="0"/>
              <a:t>Long answer: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Computer networks developed to support research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Came home using dial-up; went mainstream with WWW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Intra-home connectivity became widespread with wireless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Applications developed for the home and convergence with consumer electronics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Richer mechanisms (e.g., access control) developed for the enterprise environments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270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home network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399" y="1600200"/>
            <a:ext cx="635920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60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the home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trained administrator</a:t>
            </a:r>
          </a:p>
          <a:p>
            <a:r>
              <a:rPr lang="en-US" dirty="0" smtClean="0"/>
              <a:t>Heterogeneity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Applications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Devices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User preferences</a:t>
            </a:r>
          </a:p>
          <a:p>
            <a:pPr marL="0" indent="0"/>
            <a:r>
              <a:rPr lang="en-US" dirty="0" smtClean="0"/>
              <a:t>Expectation of privacy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friction: Technical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Need for </a:t>
            </a:r>
            <a:r>
              <a:rPr lang="en-US" dirty="0" err="1" smtClean="0"/>
              <a:t>config</a:t>
            </a:r>
            <a:r>
              <a:rPr lang="en-US" dirty="0" smtClean="0"/>
              <a:t> and possibility of </a:t>
            </a:r>
            <a:r>
              <a:rPr lang="en-US" dirty="0" err="1" smtClean="0"/>
              <a:t>misconfig</a:t>
            </a: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Mismatch between real and expected network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Policy vs. mechanism</a:t>
            </a:r>
          </a:p>
        </p:txBody>
      </p:sp>
    </p:spTree>
    <p:extLst>
      <p:ext uri="{BB962C8B-B14F-4D97-AF65-F5344CB8AC3E}">
        <p14:creationId xmlns:p14="http://schemas.microsoft.com/office/powerpoint/2010/main" val="312791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Resulting friction: Human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US" dirty="0" smtClean="0"/>
              <a:t>Poor conceptual models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Need and poor support for personalization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Hurts debugging as well</a:t>
            </a:r>
          </a:p>
          <a:p>
            <a:pPr marL="0" indent="0"/>
            <a:r>
              <a:rPr lang="en-US" dirty="0" smtClean="0"/>
              <a:t>Expectation of privacy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85" t="21010" r="25499" b="2384"/>
          <a:stretch/>
        </p:blipFill>
        <p:spPr bwMode="auto">
          <a:xfrm rot="5400000">
            <a:off x="5943601" y="1219198"/>
            <a:ext cx="2369127" cy="3283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36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MC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rgbClr val="FFFF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summerinstitute-jul09</Template>
  <TotalTime>1389</TotalTime>
  <Words>261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IMC07</vt:lpstr>
      <vt:lpstr>The state of home networks</vt:lpstr>
      <vt:lpstr>Home networks are a success</vt:lpstr>
      <vt:lpstr>Home networks are a failure</vt:lpstr>
      <vt:lpstr>Home networks are a failure (indeed)</vt:lpstr>
      <vt:lpstr>Where did home networks come from?</vt:lpstr>
      <vt:lpstr>An example home network</vt:lpstr>
      <vt:lpstr>But the home is different</vt:lpstr>
      <vt:lpstr>Resulting friction: Technical</vt:lpstr>
      <vt:lpstr>Resulting friction: Human factors</vt:lpstr>
      <vt:lpstr>Resulting friction: Economic</vt:lpstr>
      <vt:lpstr>Implications for the future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Ratul Mahajan</dc:creator>
  <cp:lastModifiedBy>ratul</cp:lastModifiedBy>
  <cp:revision>103</cp:revision>
  <dcterms:created xsi:type="dcterms:W3CDTF">2006-08-16T00:00:00Z</dcterms:created>
  <dcterms:modified xsi:type="dcterms:W3CDTF">2011-03-31T01:42:49Z</dcterms:modified>
</cp:coreProperties>
</file>