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64" r:id="rId4"/>
    <p:sldId id="265" r:id="rId5"/>
    <p:sldId id="258" r:id="rId6"/>
    <p:sldId id="263" r:id="rId7"/>
    <p:sldId id="259" r:id="rId8"/>
    <p:sldId id="260" r:id="rId9"/>
    <p:sldId id="261" r:id="rId10"/>
    <p:sldId id="267" r:id="rId11"/>
    <p:sldId id="262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-15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19586E5-3ED1-6640-9CF0-5A9FBB7DFE2F}" type="datetimeFigureOut">
              <a:rPr lang="en-US" smtClean="0"/>
              <a:t>4/4/11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2C6F5F65-B60A-8A4F-9454-3E9DA4B8F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86E5-3ED1-6640-9CF0-5A9FBB7DFE2F}" type="datetimeFigureOut">
              <a:rPr lang="en-US" smtClean="0"/>
              <a:t>4/4/11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5F65-B60A-8A4F-9454-3E9DA4B8F01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86E5-3ED1-6640-9CF0-5A9FBB7DFE2F}" type="datetimeFigureOut">
              <a:rPr lang="en-US" smtClean="0"/>
              <a:t>4/4/11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5F65-B60A-8A4F-9454-3E9DA4B8F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86E5-3ED1-6640-9CF0-5A9FBB7DFE2F}" type="datetimeFigureOut">
              <a:rPr lang="en-US" smtClean="0"/>
              <a:t>4/4/11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5F65-B60A-8A4F-9454-3E9DA4B8F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86E5-3ED1-6640-9CF0-5A9FBB7DFE2F}" type="datetimeFigureOut">
              <a:rPr lang="en-US" smtClean="0"/>
              <a:t>4/4/11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5F65-B60A-8A4F-9454-3E9DA4B8F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86E5-3ED1-6640-9CF0-5A9FBB7DFE2F}" type="datetimeFigureOut">
              <a:rPr lang="en-US" smtClean="0"/>
              <a:t>4/4/11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5F65-B60A-8A4F-9454-3E9DA4B8F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86E5-3ED1-6640-9CF0-5A9FBB7DFE2F}" type="datetimeFigureOut">
              <a:rPr lang="en-US" smtClean="0"/>
              <a:t>4/4/11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5F65-B60A-8A4F-9454-3E9DA4B8F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19586E5-3ED1-6640-9CF0-5A9FBB7DFE2F}" type="datetimeFigureOut">
              <a:rPr lang="en-US" smtClean="0"/>
              <a:t>4/4/11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86E5-3ED1-6640-9CF0-5A9FBB7DFE2F}" type="datetimeFigureOut">
              <a:rPr lang="en-US" smtClean="0"/>
              <a:t>4/4/11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5F65-B60A-8A4F-9454-3E9DA4B8F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86E5-3ED1-6640-9CF0-5A9FBB7DFE2F}" type="datetimeFigureOut">
              <a:rPr lang="en-US" smtClean="0"/>
              <a:t>4/4/11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5F65-B60A-8A4F-9454-3E9DA4B8F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86E5-3ED1-6640-9CF0-5A9FBB7DFE2F}" type="datetimeFigureOut">
              <a:rPr lang="en-US" smtClean="0"/>
              <a:t>4/4/11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5F65-B60A-8A4F-9454-3E9DA4B8F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86E5-3ED1-6640-9CF0-5A9FBB7DFE2F}" type="datetimeFigureOut">
              <a:rPr lang="en-US" smtClean="0"/>
              <a:t>4/4/11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5F65-B60A-8A4F-9454-3E9DA4B8F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86E5-3ED1-6640-9CF0-5A9FBB7DFE2F}" type="datetimeFigureOut">
              <a:rPr lang="en-US" smtClean="0"/>
              <a:t>4/4/11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5F65-B60A-8A4F-9454-3E9DA4B8F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86E5-3ED1-6640-9CF0-5A9FBB7DFE2F}" type="datetimeFigureOut">
              <a:rPr lang="en-US" smtClean="0"/>
              <a:t>4/4/11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5F65-B60A-8A4F-9454-3E9DA4B8F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19586E5-3ED1-6640-9CF0-5A9FBB7DFE2F}" type="datetimeFigureOut">
              <a:rPr lang="en-US" smtClean="0"/>
              <a:t>4/4/11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C6F5F65-B60A-8A4F-9454-3E9DA4B8F01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jpeg"/><Relationship Id="rId12" Type="http://schemas.openxmlformats.org/officeDocument/2006/relationships/image" Target="../media/image14.jpeg"/><Relationship Id="rId13" Type="http://schemas.openxmlformats.org/officeDocument/2006/relationships/image" Target="../media/image15.png"/><Relationship Id="rId14" Type="http://schemas.openxmlformats.org/officeDocument/2006/relationships/image" Target="../media/image16.jpeg"/><Relationship Id="rId15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12.png"/><Relationship Id="rId13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8.png"/><Relationship Id="rId7" Type="http://schemas.openxmlformats.org/officeDocument/2006/relationships/image" Target="../media/image19.emf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HomeOS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CSE 481m</a:t>
            </a:r>
          </a:p>
          <a:p>
            <a:r>
              <a:rPr lang="en-US" sz="2000" dirty="0" smtClean="0"/>
              <a:t>April 4, 2011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291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urier"/>
                <a:cs typeface="Courier"/>
              </a:rPr>
              <a:t>PortRegistered</a:t>
            </a:r>
            <a:r>
              <a:rPr lang="en-US" dirty="0" smtClean="0">
                <a:latin typeface="Courier"/>
                <a:cs typeface="Courier"/>
              </a:rPr>
              <a:t>()</a:t>
            </a:r>
            <a:r>
              <a:rPr lang="en-US" dirty="0" smtClean="0"/>
              <a:t> and </a:t>
            </a:r>
            <a:r>
              <a:rPr lang="en-US" dirty="0" err="1" smtClean="0">
                <a:latin typeface="Courier"/>
                <a:cs typeface="Courier"/>
              </a:rPr>
              <a:t>GetAllPortsFromPlatform</a:t>
            </a:r>
            <a:r>
              <a:rPr lang="en-US" dirty="0" smtClean="0">
                <a:latin typeface="Courier"/>
                <a:cs typeface="Courier"/>
              </a:rPr>
              <a:t>()</a:t>
            </a:r>
          </a:p>
          <a:p>
            <a:pPr lvl="1"/>
            <a:r>
              <a:rPr lang="en-US" dirty="0" smtClean="0"/>
              <a:t>Cycle through all ports on boot</a:t>
            </a:r>
          </a:p>
          <a:p>
            <a:pPr lvl="1"/>
            <a:r>
              <a:rPr lang="en-US" dirty="0" smtClean="0"/>
              <a:t>Listen for new devices over time</a:t>
            </a:r>
          </a:p>
          <a:p>
            <a:pPr lvl="1"/>
            <a:r>
              <a:rPr lang="en-US" dirty="0" smtClean="0"/>
              <a:t>Might hear about a new device more than once</a:t>
            </a:r>
          </a:p>
          <a:p>
            <a:pPr lvl="1"/>
            <a:r>
              <a:rPr lang="en-US" dirty="0" smtClean="0"/>
              <a:t>Pick the ones you want</a:t>
            </a:r>
          </a:p>
          <a:p>
            <a:r>
              <a:rPr lang="en-US" dirty="0" smtClean="0"/>
              <a:t>Analogous </a:t>
            </a:r>
            <a:r>
              <a:rPr lang="en-US" dirty="0" err="1" smtClean="0">
                <a:latin typeface="Courier"/>
                <a:cs typeface="Courier"/>
              </a:rPr>
              <a:t>PortDeregistered</a:t>
            </a:r>
            <a:r>
              <a:rPr lang="en-US" dirty="0" smtClean="0">
                <a:latin typeface="Courier"/>
                <a:cs typeface="Courier"/>
              </a:rPr>
              <a:t>()</a:t>
            </a:r>
          </a:p>
          <a:p>
            <a:pPr lvl="1"/>
            <a:r>
              <a:rPr lang="en-US" dirty="0" smtClean="0"/>
              <a:t>Listen for devices being removed</a:t>
            </a:r>
            <a:endParaRPr lang="en-US" dirty="0"/>
          </a:p>
        </p:txBody>
      </p:sp>
      <p:pic>
        <p:nvPicPr>
          <p:cNvPr id="4" name="Picture 3" descr="Screen shot 2011-04-04 at 3.21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360" y="5634173"/>
            <a:ext cx="56007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85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&amp;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</a:t>
            </a:r>
          </a:p>
          <a:p>
            <a:pPr lvl="1"/>
            <a:r>
              <a:rPr lang="en-US" dirty="0" smtClean="0"/>
              <a:t>A handle to a device</a:t>
            </a:r>
            <a:endParaRPr lang="en-US" dirty="0"/>
          </a:p>
          <a:p>
            <a:r>
              <a:rPr lang="en-US" dirty="0" smtClean="0"/>
              <a:t>Role</a:t>
            </a:r>
          </a:p>
          <a:p>
            <a:pPr lvl="1"/>
            <a:r>
              <a:rPr lang="en-US" dirty="0" smtClean="0"/>
              <a:t>Each port has one or more roles</a:t>
            </a:r>
          </a:p>
          <a:p>
            <a:pPr lvl="1"/>
            <a:r>
              <a:rPr lang="en-US" dirty="0" smtClean="0"/>
              <a:t>Things like </a:t>
            </a:r>
            <a:r>
              <a:rPr lang="en-US" dirty="0" err="1" smtClean="0"/>
              <a:t>lightswitch</a:t>
            </a:r>
            <a:r>
              <a:rPr lang="en-US" dirty="0" smtClean="0"/>
              <a:t>, </a:t>
            </a:r>
            <a:r>
              <a:rPr lang="en-US" dirty="0" err="1" smtClean="0"/>
              <a:t>dimmerswitch</a:t>
            </a:r>
            <a:r>
              <a:rPr lang="en-US" dirty="0" smtClean="0"/>
              <a:t>, TV, media server, media player, etc.</a:t>
            </a:r>
          </a:p>
          <a:p>
            <a:pPr lvl="1"/>
            <a:r>
              <a:rPr lang="en-US" dirty="0" smtClean="0"/>
              <a:t>What applications are actually written against</a:t>
            </a:r>
          </a:p>
        </p:txBody>
      </p:sp>
    </p:spTree>
    <p:extLst>
      <p:ext uri="{BB962C8B-B14F-4D97-AF65-F5344CB8AC3E}">
        <p14:creationId xmlns:p14="http://schemas.microsoft.com/office/powerpoint/2010/main" val="3696607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Invoking an Operation</a:t>
            </a:r>
            <a:endParaRPr lang="en-US" dirty="0"/>
          </a:p>
        </p:txBody>
      </p:sp>
      <p:pic>
        <p:nvPicPr>
          <p:cNvPr id="4" name="Content Placeholder 3" descr="Screen shot 2011-04-04 at 3.24.0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6" r="-39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4611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tech in homes</a:t>
            </a:r>
            <a:endParaRPr lang="en-US" dirty="0"/>
          </a:p>
        </p:txBody>
      </p:sp>
      <p:pic>
        <p:nvPicPr>
          <p:cNvPr id="4" name="Picture 3" descr="C:\Users\ratul\AppData\Local\Microsoft\Windows\Temporary Internet Files\Content.IE5\AWFMYCNF\MC90043524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344" y="1835360"/>
            <a:ext cx="772869" cy="15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ratul\AppData\Local\Microsoft\Windows\Temporary Internet Files\Content.IE5\YWB3Y6Y1\MC90043382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38" y="2218483"/>
            <a:ext cx="1304878" cy="130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ratul\AppData\Local\Microsoft\Windows\Temporary Internet Files\Content.IE5\PVR1TTI8\MC900439833[2].PNG"/>
          <p:cNvPicPr>
            <a:picLocks noChangeAspect="1" noChangeArrowheads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32" y="4522665"/>
            <a:ext cx="1038324" cy="103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ratul\AppData\Local\Microsoft\Windows\Temporary Internet Files\Content.IE5\PVR1TTI8\MC90043486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418" y="3306602"/>
            <a:ext cx="861972" cy="86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://www.keylessaccesslocks.com/images/Schlage%20BE365-PLY-505_S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338" y="2063341"/>
            <a:ext cx="1022631" cy="102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3" descr="http://tompelt.files.wordpress.com/2009/10/thermosta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861" y="3806689"/>
            <a:ext cx="951458" cy="73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ttp://www.adirondackplaza.com/shop/Adirondack_Plaza/images/homesent-motionsenso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445" y="2387811"/>
            <a:ext cx="872006" cy="122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5" descr="http://www.getxbox360.com/wp-content/uploads/2008/01/xbox360elit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810" y="5011540"/>
            <a:ext cx="828143" cy="112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amera-trimm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5846" y="4945659"/>
            <a:ext cx="1104512" cy="874805"/>
          </a:xfrm>
          <a:prstGeom prst="rect">
            <a:avLst/>
          </a:prstGeom>
        </p:spPr>
      </p:pic>
      <p:pic>
        <p:nvPicPr>
          <p:cNvPr id="13" name="Picture 12" descr="sonos-ipad-app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52291" y="3709999"/>
            <a:ext cx="1068917" cy="848124"/>
          </a:xfrm>
          <a:prstGeom prst="rect">
            <a:avLst/>
          </a:prstGeom>
        </p:spPr>
      </p:pic>
      <p:pic>
        <p:nvPicPr>
          <p:cNvPr id="14" name="Picture 13" descr="sonos-thickbox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72527" y="1835360"/>
            <a:ext cx="1657821" cy="994693"/>
          </a:xfrm>
          <a:prstGeom prst="rect">
            <a:avLst/>
          </a:prstGeom>
        </p:spPr>
      </p:pic>
      <p:pic>
        <p:nvPicPr>
          <p:cNvPr id="15" name="Picture 14" descr="linksys-wrt54g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68750" y="5033053"/>
            <a:ext cx="1147686" cy="1055871"/>
          </a:xfrm>
          <a:prstGeom prst="rect">
            <a:avLst/>
          </a:prstGeom>
        </p:spPr>
      </p:pic>
      <p:pic>
        <p:nvPicPr>
          <p:cNvPr id="16" name="Picture 15" descr="Sony_Bravia_W5500_Series_LCD_TV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57613" y="4216525"/>
            <a:ext cx="1165790" cy="1165790"/>
          </a:xfrm>
          <a:prstGeom prst="rect">
            <a:avLst/>
          </a:prstGeom>
        </p:spPr>
      </p:pic>
      <p:pic>
        <p:nvPicPr>
          <p:cNvPr id="17" name="Picture 8" descr="C:\Users\ratul\AppData\Local\Microsoft\Windows\Temporary Internet Files\Content.IE5\AWFMYCNF\MC900433050[1].jpg"/>
          <p:cNvPicPr>
            <a:picLocks noChangeAspect="1" noChangeArrowheads="1"/>
          </p:cNvPicPr>
          <p:nvPr/>
        </p:nvPicPr>
        <p:blipFill rotWithShape="1">
          <a:blip r:embed="rId1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" t="5350"/>
          <a:stretch/>
        </p:blipFill>
        <p:spPr bwMode="auto">
          <a:xfrm>
            <a:off x="1821138" y="3397682"/>
            <a:ext cx="978745" cy="96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226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Problems with tech in homes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easily can’t program it</a:t>
            </a:r>
          </a:p>
          <a:p>
            <a:r>
              <a:rPr lang="en-US" dirty="0" smtClean="0"/>
              <a:t>Why not?</a:t>
            </a:r>
          </a:p>
          <a:p>
            <a:pPr lvl="1"/>
            <a:r>
              <a:rPr lang="en-US" dirty="0" smtClean="0"/>
              <a:t>Lack of standards</a:t>
            </a:r>
          </a:p>
          <a:p>
            <a:pPr lvl="1"/>
            <a:r>
              <a:rPr lang="en-US" dirty="0" smtClean="0"/>
              <a:t>Diverse devices (most don</a:t>
            </a:r>
            <a:r>
              <a:rPr lang="fr-FR" dirty="0" smtClean="0"/>
              <a:t>’</a:t>
            </a:r>
            <a:r>
              <a:rPr lang="en-US" dirty="0" smtClean="0"/>
              <a:t>t run code)</a:t>
            </a:r>
          </a:p>
          <a:p>
            <a:pPr lvl="1"/>
            <a:r>
              <a:rPr lang="en-US" dirty="0" smtClean="0"/>
              <a:t>Different connectivity (</a:t>
            </a:r>
            <a:r>
              <a:rPr lang="en-US" dirty="0" err="1" smtClean="0"/>
              <a:t>ZigBee</a:t>
            </a:r>
            <a:r>
              <a:rPr lang="en-US" dirty="0" smtClean="0"/>
              <a:t>, </a:t>
            </a:r>
            <a:r>
              <a:rPr lang="en-US" dirty="0" err="1" smtClean="0"/>
              <a:t>Zwave</a:t>
            </a:r>
            <a:r>
              <a:rPr lang="en-US" dirty="0" smtClean="0"/>
              <a:t>, 802.11)</a:t>
            </a:r>
          </a:p>
          <a:p>
            <a:pPr lvl="1"/>
            <a:r>
              <a:rPr lang="en-US" dirty="0" smtClean="0"/>
              <a:t>Sharing devices is hard</a:t>
            </a:r>
          </a:p>
          <a:p>
            <a:pPr lvl="1"/>
            <a:r>
              <a:rPr lang="en-US" dirty="0" smtClean="0"/>
              <a:t>Users want different things</a:t>
            </a:r>
          </a:p>
        </p:txBody>
      </p:sp>
    </p:spTree>
    <p:extLst>
      <p:ext uri="{BB962C8B-B14F-4D97-AF65-F5344CB8AC3E}">
        <p14:creationId xmlns:p14="http://schemas.microsoft.com/office/powerpoint/2010/main" val="891202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HomeOS</a:t>
            </a:r>
            <a:r>
              <a:rPr lang="en-US" dirty="0" smtClean="0"/>
              <a:t> does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Makes it easier to write apps for the home</a:t>
            </a:r>
          </a:p>
          <a:p>
            <a:pPr lvl="1"/>
            <a:r>
              <a:rPr lang="en-US" dirty="0" smtClean="0"/>
              <a:t>Uses drivers to hide connectivity differences</a:t>
            </a:r>
          </a:p>
          <a:p>
            <a:pPr lvl="1"/>
            <a:r>
              <a:rPr lang="en-US" dirty="0" smtClean="0"/>
              <a:t>Standardizes device interfaces</a:t>
            </a:r>
          </a:p>
          <a:p>
            <a:pPr lvl="1"/>
            <a:r>
              <a:rPr lang="en-US" dirty="0" smtClean="0"/>
              <a:t>Standardizes user control of applications</a:t>
            </a:r>
          </a:p>
          <a:p>
            <a:pPr lvl="1"/>
            <a:r>
              <a:rPr lang="en-US" dirty="0" smtClean="0"/>
              <a:t>Allows for constrained ‘sharing’ of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72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pic>
        <p:nvPicPr>
          <p:cNvPr id="4" name="Picture 3" descr="C:\Users\ratul\AppData\Local\Microsoft\Windows\Temporary Internet Files\Content.IE5\AWFMYCNF\MC90043524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953000"/>
            <a:ext cx="449908" cy="89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ratul\AppData\Local\Microsoft\Windows\Temporary Internet Files\Content.IE5\YWB3Y6Y1\MC90043382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718" y="4979050"/>
            <a:ext cx="540482" cy="54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ratul\AppData\Local\Microsoft\Windows\Temporary Internet Files\Content.IE5\PVR1TTI8\MC900439833[2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722" y="4873654"/>
            <a:ext cx="645878" cy="64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ratul\AppData\Local\Microsoft\Windows\Temporary Internet Files\Content.IE5\PVR1TTI8\MC90043486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07727"/>
            <a:ext cx="535605" cy="53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ratul\AppData\Local\Microsoft\Windows\Temporary Internet Files\Content.IE5\AWFMYCNF\MC900433050[1]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689124" y="5061075"/>
            <a:ext cx="451562" cy="45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54183"/>
            <a:ext cx="957537" cy="23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6" descr="http://www.keylessaccesslocks.com/images/Schlage%20BE365-PLY-505_SL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5410200" y="4983629"/>
            <a:ext cx="535903" cy="53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3" descr="http://tompelt.files.wordpress.com/2009/10/thermostat.jpg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3430236" y="5003007"/>
            <a:ext cx="565281" cy="44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http://www.adirondackplaza.com/shop/Adirondack_Plaza/images/homesent-motionsensor.jpg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4265743" y="5013473"/>
            <a:ext cx="306201" cy="42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5" descr="http://www.getxbox360.com/wp-content/uploads/2008/01/xbox360elite.jpg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2744197" y="4986132"/>
            <a:ext cx="421950" cy="57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62000" y="3995532"/>
            <a:ext cx="7612708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Operating System</a:t>
            </a:r>
            <a:endParaRPr 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764224" y="3081132"/>
            <a:ext cx="1490935" cy="685800"/>
          </a:xfrm>
          <a:prstGeom prst="ellipse">
            <a:avLst/>
          </a:prstGeom>
          <a:solidFill>
            <a:srgbClr val="CCFFCC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Video Rec.</a:t>
            </a:r>
          </a:p>
        </p:txBody>
      </p:sp>
      <p:sp>
        <p:nvSpPr>
          <p:cNvPr id="16" name="Oval 15"/>
          <p:cNvSpPr/>
          <p:nvPr/>
        </p:nvSpPr>
        <p:spPr>
          <a:xfrm>
            <a:off x="2404115" y="3081132"/>
            <a:ext cx="1490935" cy="685800"/>
          </a:xfrm>
          <a:prstGeom prst="ellipse">
            <a:avLst/>
          </a:prstGeom>
          <a:solidFill>
            <a:srgbClr val="CCFFCC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Remote Unlock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240768" y="4528931"/>
            <a:ext cx="6912632" cy="457201"/>
            <a:chOff x="1240768" y="4495800"/>
            <a:chExt cx="6912632" cy="597224"/>
          </a:xfrm>
        </p:grpSpPr>
        <p:cxnSp>
          <p:nvCxnSpPr>
            <p:cNvPr id="18" name="Straight Arrow Connector 17"/>
            <p:cNvCxnSpPr/>
            <p:nvPr/>
          </p:nvCxnSpPr>
          <p:spPr>
            <a:xfrm flipH="1" flipV="1">
              <a:off x="1240768" y="4559624"/>
              <a:ext cx="1" cy="533400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2209799" y="4495800"/>
              <a:ext cx="1" cy="533400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2971799" y="4495800"/>
              <a:ext cx="1" cy="533400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3733799" y="4495800"/>
              <a:ext cx="1" cy="533400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4419599" y="4495800"/>
              <a:ext cx="1" cy="533400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5029199" y="4495800"/>
              <a:ext cx="1" cy="533400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 flipV="1">
              <a:off x="5638799" y="4495800"/>
              <a:ext cx="1" cy="533400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6248400" y="4495800"/>
              <a:ext cx="1" cy="533400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6857999" y="4495800"/>
              <a:ext cx="1" cy="533400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7543799" y="4495800"/>
              <a:ext cx="1" cy="533400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8153399" y="4495800"/>
              <a:ext cx="1" cy="533400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Oval 28"/>
          <p:cNvSpPr/>
          <p:nvPr/>
        </p:nvSpPr>
        <p:spPr>
          <a:xfrm>
            <a:off x="4044005" y="3081132"/>
            <a:ext cx="1490935" cy="685800"/>
          </a:xfrm>
          <a:prstGeom prst="ellipse">
            <a:avLst/>
          </a:prstGeom>
          <a:solidFill>
            <a:srgbClr val="CCFFCC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Climate</a:t>
            </a:r>
          </a:p>
        </p:txBody>
      </p:sp>
      <p:cxnSp>
        <p:nvCxnSpPr>
          <p:cNvPr id="30" name="Straight Arrow Connector 29"/>
          <p:cNvCxnSpPr>
            <a:endCxn id="35" idx="2"/>
          </p:cNvCxnSpPr>
          <p:nvPr/>
        </p:nvCxnSpPr>
        <p:spPr>
          <a:xfrm flipV="1">
            <a:off x="7315200" y="3581198"/>
            <a:ext cx="734145" cy="414334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loud"/>
          <p:cNvSpPr>
            <a:spLocks noChangeAspect="1" noEditPoints="1" noChangeArrowheads="1"/>
          </p:cNvSpPr>
          <p:nvPr/>
        </p:nvSpPr>
        <p:spPr bwMode="auto">
          <a:xfrm>
            <a:off x="5455158" y="1709532"/>
            <a:ext cx="2698242" cy="86628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err="1" smtClean="0"/>
              <a:t>HomeStore</a:t>
            </a:r>
            <a:endParaRPr lang="en-US" sz="2400" dirty="0"/>
          </a:p>
        </p:txBody>
      </p:sp>
      <p:cxnSp>
        <p:nvCxnSpPr>
          <p:cNvPr id="32" name="Straight Arrow Connector 31"/>
          <p:cNvCxnSpPr>
            <a:endCxn id="35" idx="0"/>
          </p:cNvCxnSpPr>
          <p:nvPr/>
        </p:nvCxnSpPr>
        <p:spPr>
          <a:xfrm>
            <a:off x="7543800" y="2574890"/>
            <a:ext cx="505545" cy="401917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1" idx="1"/>
          </p:cNvCxnSpPr>
          <p:nvPr/>
        </p:nvCxnSpPr>
        <p:spPr>
          <a:xfrm flipV="1">
            <a:off x="6804279" y="2574890"/>
            <a:ext cx="0" cy="1448724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amera-trimmed.png"/>
          <p:cNvPicPr>
            <a:picLocks noChangeAspect="1"/>
          </p:cNvPicPr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741371" y="5001603"/>
            <a:ext cx="575657" cy="455937"/>
          </a:xfrm>
          <a:prstGeom prst="rect">
            <a:avLst/>
          </a:prstGeom>
        </p:spPr>
      </p:pic>
      <p:pic>
        <p:nvPicPr>
          <p:cNvPr id="35" name="Picture 34" descr="msn-user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23981" y="2976807"/>
            <a:ext cx="650727" cy="60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43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9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graphicFrame>
        <p:nvGraphicFramePr>
          <p:cNvPr id="3" name="Content Placeholder 18"/>
          <p:cNvGraphicFramePr>
            <a:graphicFrameLocks/>
          </p:cNvGraphicFramePr>
          <p:nvPr/>
        </p:nvGraphicFramePr>
        <p:xfrm>
          <a:off x="457200" y="2218964"/>
          <a:ext cx="4038600" cy="4485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38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Application Logic</a:t>
                      </a:r>
                    </a:p>
                  </a:txBody>
                  <a:tcPr marL="186331" marR="18633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User Preference</a:t>
                      </a:r>
                    </a:p>
                    <a:p>
                      <a:pPr algn="ctr"/>
                      <a:r>
                        <a:rPr lang="en-US" sz="1800" dirty="0" smtClean="0"/>
                        <a:t>What is automated? When? How?</a:t>
                      </a:r>
                      <a:endParaRPr lang="en-US" dirty="0" smtClean="0"/>
                    </a:p>
                  </a:txBody>
                  <a:tcPr marL="186331" marR="186331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Coordination</a:t>
                      </a:r>
                    </a:p>
                    <a:p>
                      <a:pPr algn="ctr"/>
                      <a:r>
                        <a:rPr lang="en-US" sz="1800" dirty="0" smtClean="0"/>
                        <a:t>When apps disagree, who wins?</a:t>
                      </a:r>
                      <a:endParaRPr lang="en-US" dirty="0" smtClean="0"/>
                    </a:p>
                  </a:txBody>
                  <a:tcPr marL="186331" marR="186331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Device</a:t>
                      </a:r>
                      <a:endParaRPr lang="en-US" sz="2400" baseline="0" dirty="0" smtClean="0"/>
                    </a:p>
                    <a:p>
                      <a:pPr algn="ctr"/>
                      <a:r>
                        <a:rPr lang="en-US" baseline="0" dirty="0" smtClean="0"/>
                        <a:t>Handle different brands/models</a:t>
                      </a:r>
                      <a:endParaRPr lang="en-US" dirty="0" smtClean="0"/>
                    </a:p>
                  </a:txBody>
                  <a:tcPr marL="186331" marR="186331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Topolog</a:t>
                      </a:r>
                      <a:r>
                        <a:rPr lang="en-US" sz="2400" baseline="0" dirty="0" smtClean="0"/>
                        <a:t>y</a:t>
                      </a:r>
                      <a:endParaRPr lang="en-US" sz="2400" dirty="0" smtClean="0"/>
                    </a:p>
                    <a:p>
                      <a:pPr algn="ctr"/>
                      <a:r>
                        <a:rPr lang="en-US" sz="1800" dirty="0" smtClean="0"/>
                        <a:t>Handle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err="1" smtClean="0"/>
                        <a:t>WiFi</a:t>
                      </a:r>
                      <a:r>
                        <a:rPr lang="en-US" sz="1800" baseline="0" dirty="0" smtClean="0"/>
                        <a:t> vs. 3G vs. Eth, Subnets</a:t>
                      </a:r>
                      <a:endParaRPr lang="en-US" sz="1800" dirty="0" smtClean="0"/>
                    </a:p>
                  </a:txBody>
                  <a:tcPr marL="186331" marR="186331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marL="186331" marR="186331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Hardware</a:t>
                      </a:r>
                      <a:endParaRPr lang="en-US" sz="2400" baseline="0" dirty="0" smtClean="0"/>
                    </a:p>
                    <a:p>
                      <a:pPr algn="ctr"/>
                      <a:r>
                        <a:rPr lang="en-US" baseline="0" dirty="0" smtClean="0"/>
                        <a:t>The actual devices in the house</a:t>
                      </a:r>
                      <a:endParaRPr lang="en-US" dirty="0" smtClean="0"/>
                    </a:p>
                  </a:txBody>
                  <a:tcPr marL="186331" marR="186331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4" name="Content Placeholder 18"/>
          <p:cNvGraphicFramePr>
            <a:graphicFrameLocks/>
          </p:cNvGraphicFramePr>
          <p:nvPr/>
        </p:nvGraphicFramePr>
        <p:xfrm>
          <a:off x="457200" y="2218964"/>
          <a:ext cx="4038600" cy="4485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38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Application Logic</a:t>
                      </a:r>
                    </a:p>
                  </a:txBody>
                  <a:tcPr marL="186331" marR="18633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User Preference</a:t>
                      </a:r>
                    </a:p>
                    <a:p>
                      <a:pPr algn="ctr"/>
                      <a:r>
                        <a:rPr lang="en-US" sz="1800" dirty="0" smtClean="0"/>
                        <a:t>What is automated? When? How?</a:t>
                      </a:r>
                      <a:endParaRPr lang="en-US" dirty="0" smtClean="0"/>
                    </a:p>
                  </a:txBody>
                  <a:tcPr marL="186331" marR="186331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Coordination</a:t>
                      </a:r>
                    </a:p>
                    <a:p>
                      <a:pPr algn="ctr"/>
                      <a:r>
                        <a:rPr lang="en-US" sz="1800" dirty="0" smtClean="0"/>
                        <a:t>When apps disagree, who wins?</a:t>
                      </a:r>
                      <a:endParaRPr lang="en-US" dirty="0" smtClean="0"/>
                    </a:p>
                  </a:txBody>
                  <a:tcPr marL="186331" marR="186331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Device</a:t>
                      </a:r>
                      <a:endParaRPr lang="en-US" sz="1800" baseline="0" dirty="0" smtClean="0"/>
                    </a:p>
                    <a:p>
                      <a:pPr algn="ctr"/>
                      <a:r>
                        <a:rPr lang="en-US" sz="1800" baseline="0" dirty="0" smtClean="0"/>
                        <a:t>Handle different brands/models</a:t>
                      </a:r>
                      <a:endParaRPr lang="en-US" sz="1800" dirty="0"/>
                    </a:p>
                  </a:txBody>
                  <a:tcPr marL="186331" marR="186331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Topolog</a:t>
                      </a:r>
                      <a:r>
                        <a:rPr lang="en-US" sz="2400" baseline="0" dirty="0" smtClean="0"/>
                        <a:t>y</a:t>
                      </a:r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Logically centralize device</a:t>
                      </a:r>
                      <a:r>
                        <a:rPr lang="en-US" sz="1800" baseline="0" dirty="0" smtClean="0"/>
                        <a:t>s</a:t>
                      </a:r>
                      <a:endParaRPr lang="en-US" sz="1800" dirty="0" smtClean="0"/>
                    </a:p>
                  </a:txBody>
                  <a:tcPr marL="186331" marR="186331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marL="186331" marR="186331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Hardware</a:t>
                      </a:r>
                      <a:endParaRPr lang="en-US" sz="2400" baseline="0" dirty="0" smtClean="0"/>
                    </a:p>
                    <a:p>
                      <a:pPr algn="ctr"/>
                      <a:r>
                        <a:rPr lang="en-US" baseline="0" dirty="0" smtClean="0"/>
                        <a:t>The actual devices in the house</a:t>
                      </a:r>
                      <a:endParaRPr lang="en-US" dirty="0" smtClean="0"/>
                    </a:p>
                  </a:txBody>
                  <a:tcPr marL="186331" marR="186331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5" name="Content Placeholder 18"/>
          <p:cNvGraphicFramePr>
            <a:graphicFrameLocks/>
          </p:cNvGraphicFramePr>
          <p:nvPr/>
        </p:nvGraphicFramePr>
        <p:xfrm>
          <a:off x="457200" y="2218964"/>
          <a:ext cx="4038600" cy="4485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38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Application Logic</a:t>
                      </a:r>
                    </a:p>
                  </a:txBody>
                  <a:tcPr marL="186331" marR="18633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User Preference</a:t>
                      </a:r>
                    </a:p>
                    <a:p>
                      <a:pPr algn="ctr"/>
                      <a:r>
                        <a:rPr lang="en-US" sz="1800" dirty="0" smtClean="0"/>
                        <a:t>What is automated? When? How?</a:t>
                      </a:r>
                      <a:endParaRPr lang="en-US" dirty="0" smtClean="0"/>
                    </a:p>
                  </a:txBody>
                  <a:tcPr marL="186331" marR="186331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Coordination</a:t>
                      </a:r>
                    </a:p>
                    <a:p>
                      <a:pPr algn="ctr"/>
                      <a:r>
                        <a:rPr lang="en-US" sz="1800" dirty="0" smtClean="0"/>
                        <a:t>When apps disagree, who wins?</a:t>
                      </a:r>
                      <a:endParaRPr lang="en-US" dirty="0" smtClean="0"/>
                    </a:p>
                  </a:txBody>
                  <a:tcPr marL="186331" marR="186331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Device</a:t>
                      </a:r>
                      <a:endParaRPr lang="en-US" sz="2400" baseline="0" dirty="0" smtClean="0"/>
                    </a:p>
                    <a:p>
                      <a:pPr algn="ctr"/>
                      <a:r>
                        <a:rPr lang="en-US" sz="1800" baseline="0" dirty="0" smtClean="0"/>
                        <a:t>Standardize at functional layer</a:t>
                      </a:r>
                      <a:endParaRPr lang="en-US" sz="1800" dirty="0"/>
                    </a:p>
                  </a:txBody>
                  <a:tcPr marL="186331" marR="186331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Topolog</a:t>
                      </a:r>
                      <a:r>
                        <a:rPr lang="en-US" sz="2400" baseline="0" dirty="0" smtClean="0"/>
                        <a:t>y</a:t>
                      </a:r>
                      <a:endParaRPr lang="en-US" sz="2400" dirty="0" smtClean="0"/>
                    </a:p>
                    <a:p>
                      <a:pPr algn="ctr"/>
                      <a:r>
                        <a:rPr lang="en-US" dirty="0" smtClean="0"/>
                        <a:t>Logically centralize device</a:t>
                      </a:r>
                      <a:r>
                        <a:rPr lang="en-US" baseline="0" dirty="0" smtClean="0"/>
                        <a:t>s</a:t>
                      </a:r>
                      <a:endParaRPr lang="en-US" dirty="0" smtClean="0"/>
                    </a:p>
                  </a:txBody>
                  <a:tcPr marL="186331" marR="186331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marL="186331" marR="186331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Hardware</a:t>
                      </a:r>
                      <a:endParaRPr lang="en-US" sz="2400" baseline="0" dirty="0" smtClean="0"/>
                    </a:p>
                    <a:p>
                      <a:pPr algn="ctr"/>
                      <a:r>
                        <a:rPr lang="en-US" baseline="0" dirty="0" smtClean="0"/>
                        <a:t>The actual devices in the house</a:t>
                      </a:r>
                      <a:endParaRPr lang="en-US" dirty="0" smtClean="0"/>
                    </a:p>
                  </a:txBody>
                  <a:tcPr marL="186331" marR="186331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6" name="Content Placeholder 18"/>
          <p:cNvGraphicFramePr>
            <a:graphicFrameLocks/>
          </p:cNvGraphicFramePr>
          <p:nvPr/>
        </p:nvGraphicFramePr>
        <p:xfrm>
          <a:off x="457200" y="2218964"/>
          <a:ext cx="4038600" cy="4485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38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Application Logic</a:t>
                      </a:r>
                    </a:p>
                  </a:txBody>
                  <a:tcPr marL="186331" marR="18633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User Preference</a:t>
                      </a:r>
                    </a:p>
                    <a:p>
                      <a:pPr algn="ctr"/>
                      <a:r>
                        <a:rPr lang="en-US" sz="1800" dirty="0" smtClean="0"/>
                        <a:t>What is automated? When? How?</a:t>
                      </a:r>
                      <a:endParaRPr lang="en-US" dirty="0" smtClean="0"/>
                    </a:p>
                  </a:txBody>
                  <a:tcPr marL="186331" marR="186331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Coordination</a:t>
                      </a:r>
                    </a:p>
                    <a:p>
                      <a:pPr algn="ctr"/>
                      <a:r>
                        <a:rPr lang="en-US" sz="1800" dirty="0" smtClean="0"/>
                        <a:t>Access control mediates conflicts</a:t>
                      </a:r>
                      <a:endParaRPr lang="en-US" dirty="0" smtClean="0"/>
                    </a:p>
                  </a:txBody>
                  <a:tcPr marL="186331" marR="186331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Device</a:t>
                      </a:r>
                      <a:endParaRPr lang="en-US" sz="2400" baseline="0" dirty="0" smtClean="0"/>
                    </a:p>
                    <a:p>
                      <a:pPr algn="ctr"/>
                      <a:r>
                        <a:rPr lang="en-US" sz="1800" baseline="0" dirty="0" smtClean="0"/>
                        <a:t>Standardize at functional layer</a:t>
                      </a:r>
                      <a:endParaRPr lang="en-US" sz="1800" dirty="0"/>
                    </a:p>
                  </a:txBody>
                  <a:tcPr marL="186331" marR="186331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Topolog</a:t>
                      </a:r>
                      <a:r>
                        <a:rPr lang="en-US" sz="2400" baseline="0" dirty="0" smtClean="0"/>
                        <a:t>y</a:t>
                      </a:r>
                      <a:endParaRPr lang="en-US" sz="2400" dirty="0" smtClean="0"/>
                    </a:p>
                    <a:p>
                      <a:pPr algn="ctr"/>
                      <a:r>
                        <a:rPr lang="en-US" dirty="0" smtClean="0"/>
                        <a:t>Logically centralize device</a:t>
                      </a:r>
                      <a:r>
                        <a:rPr lang="en-US" baseline="0" dirty="0" smtClean="0"/>
                        <a:t>s</a:t>
                      </a:r>
                      <a:endParaRPr lang="en-US" dirty="0" smtClean="0"/>
                    </a:p>
                  </a:txBody>
                  <a:tcPr marL="186331" marR="186331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marL="186331" marR="186331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Hardware</a:t>
                      </a:r>
                      <a:endParaRPr lang="en-US" sz="2400" baseline="0" dirty="0" smtClean="0"/>
                    </a:p>
                    <a:p>
                      <a:pPr algn="ctr"/>
                      <a:r>
                        <a:rPr lang="en-US" baseline="0" dirty="0" smtClean="0"/>
                        <a:t>The actual devices in the house</a:t>
                      </a:r>
                      <a:endParaRPr lang="en-US" dirty="0" smtClean="0"/>
                    </a:p>
                  </a:txBody>
                  <a:tcPr marL="186331" marR="186331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7" name="Content Placeholder 18"/>
          <p:cNvGraphicFramePr>
            <a:graphicFrameLocks/>
          </p:cNvGraphicFramePr>
          <p:nvPr/>
        </p:nvGraphicFramePr>
        <p:xfrm>
          <a:off x="457200" y="2218964"/>
          <a:ext cx="4038600" cy="4485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38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Application Logic</a:t>
                      </a:r>
                    </a:p>
                  </a:txBody>
                  <a:tcPr marL="186331" marR="186331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User Preference</a:t>
                      </a:r>
                    </a:p>
                    <a:p>
                      <a:pPr algn="ctr"/>
                      <a:r>
                        <a:rPr lang="en-US" sz="1800" dirty="0" smtClean="0"/>
                        <a:t>Users’ manage</a:t>
                      </a:r>
                      <a:r>
                        <a:rPr lang="en-US" sz="1800" baseline="0" dirty="0" smtClean="0"/>
                        <a:t> access control rules</a:t>
                      </a:r>
                      <a:endParaRPr lang="en-US" dirty="0" smtClean="0"/>
                    </a:p>
                  </a:txBody>
                  <a:tcPr marL="186331" marR="186331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Coordination</a:t>
                      </a:r>
                    </a:p>
                    <a:p>
                      <a:pPr algn="ctr"/>
                      <a:r>
                        <a:rPr lang="en-US" sz="1800" dirty="0" smtClean="0"/>
                        <a:t>Access control mediates conflicts</a:t>
                      </a:r>
                      <a:endParaRPr lang="en-US" dirty="0" smtClean="0"/>
                    </a:p>
                  </a:txBody>
                  <a:tcPr marL="186331" marR="186331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Device</a:t>
                      </a:r>
                      <a:endParaRPr lang="en-US" sz="2400" baseline="0" dirty="0" smtClean="0"/>
                    </a:p>
                    <a:p>
                      <a:pPr algn="ctr"/>
                      <a:r>
                        <a:rPr lang="en-US" sz="1800" baseline="0" dirty="0" smtClean="0"/>
                        <a:t>Standardize at functional layer</a:t>
                      </a:r>
                      <a:endParaRPr lang="en-US" sz="1800" dirty="0"/>
                    </a:p>
                  </a:txBody>
                  <a:tcPr marL="186331" marR="186331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Topolog</a:t>
                      </a:r>
                      <a:r>
                        <a:rPr lang="en-US" sz="2400" baseline="0" dirty="0" smtClean="0"/>
                        <a:t>y</a:t>
                      </a:r>
                      <a:endParaRPr lang="en-US" sz="2400" dirty="0" smtClean="0"/>
                    </a:p>
                    <a:p>
                      <a:pPr algn="ctr"/>
                      <a:r>
                        <a:rPr lang="en-US" dirty="0" smtClean="0"/>
                        <a:t>Logically centralize device</a:t>
                      </a:r>
                      <a:r>
                        <a:rPr lang="en-US" baseline="0" dirty="0" smtClean="0"/>
                        <a:t>s</a:t>
                      </a:r>
                      <a:endParaRPr lang="en-US" dirty="0" smtClean="0"/>
                    </a:p>
                  </a:txBody>
                  <a:tcPr marL="186331" marR="186331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marL="186331" marR="186331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Hardware</a:t>
                      </a:r>
                      <a:endParaRPr lang="en-US" sz="2400" baseline="0" dirty="0" smtClean="0"/>
                    </a:p>
                    <a:p>
                      <a:pPr algn="ctr"/>
                      <a:r>
                        <a:rPr lang="en-US" baseline="0" dirty="0" smtClean="0"/>
                        <a:t>The actual devices in the house</a:t>
                      </a:r>
                      <a:endParaRPr lang="en-US" dirty="0" smtClean="0"/>
                    </a:p>
                  </a:txBody>
                  <a:tcPr marL="186331" marR="186331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648200" y="3430635"/>
            <a:ext cx="4038600" cy="1865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9" name="Picture 8" descr="msn-us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588" y="1292565"/>
            <a:ext cx="1101435" cy="1023004"/>
          </a:xfrm>
          <a:prstGeom prst="rect">
            <a:avLst/>
          </a:prstGeom>
        </p:spPr>
      </p:pic>
      <p:pic>
        <p:nvPicPr>
          <p:cNvPr id="10" name="Picture 16" descr="http://www.keylessaccesslocks.com/images/Schlage%20BE365-PLY-505_S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657" y="5554160"/>
            <a:ext cx="977316" cy="97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amera-trimmed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1417" y="5672380"/>
            <a:ext cx="1049815" cy="8314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41918" y="5871674"/>
            <a:ext cx="75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3" name="Straight Arrow Connector 12"/>
          <p:cNvCxnSpPr>
            <a:endCxn id="11" idx="0"/>
          </p:cNvCxnSpPr>
          <p:nvPr/>
        </p:nvCxnSpPr>
        <p:spPr>
          <a:xfrm rot="16200000" flipH="1">
            <a:off x="5101746" y="5407801"/>
            <a:ext cx="524550" cy="4607"/>
          </a:xfrm>
          <a:prstGeom prst="straightConnector1">
            <a:avLst/>
          </a:prstGeom>
          <a:ln w="31750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7739186" y="5414426"/>
            <a:ext cx="512064" cy="9144"/>
          </a:xfrm>
          <a:prstGeom prst="straightConnector1">
            <a:avLst/>
          </a:prstGeom>
          <a:ln w="31750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2"/>
          </p:cNvCxnSpPr>
          <p:nvPr/>
        </p:nvCxnSpPr>
        <p:spPr>
          <a:xfrm rot="16200000" flipH="1">
            <a:off x="7614168" y="2872706"/>
            <a:ext cx="1115070" cy="795"/>
          </a:xfrm>
          <a:prstGeom prst="straightConnector1">
            <a:avLst/>
          </a:prstGeom>
          <a:ln w="31750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6" name="Group 96"/>
          <p:cNvGrpSpPr/>
          <p:nvPr/>
        </p:nvGrpSpPr>
        <p:grpSpPr>
          <a:xfrm>
            <a:off x="4744668" y="2548337"/>
            <a:ext cx="2658117" cy="685800"/>
            <a:chOff x="4744668" y="2914969"/>
            <a:chExt cx="2658117" cy="685800"/>
          </a:xfrm>
        </p:grpSpPr>
        <p:sp>
          <p:nvSpPr>
            <p:cNvPr id="17" name="TextBox 16"/>
            <p:cNvSpPr txBox="1"/>
            <p:nvPr/>
          </p:nvSpPr>
          <p:spPr>
            <a:xfrm>
              <a:off x="5894819" y="3018939"/>
              <a:ext cx="7592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4744668" y="2914969"/>
              <a:ext cx="1186136" cy="685800"/>
            </a:xfrm>
            <a:prstGeom prst="ellipse">
              <a:avLst/>
            </a:prstGeom>
            <a:solidFill>
              <a:srgbClr val="CCFFCC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App A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6240196" y="2914969"/>
              <a:ext cx="1162589" cy="619834"/>
            </a:xfrm>
            <a:prstGeom prst="ellipse">
              <a:avLst/>
            </a:prstGeom>
            <a:solidFill>
              <a:srgbClr val="CCFFCC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App B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787342" y="4527996"/>
            <a:ext cx="1148752" cy="59364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13716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Driver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24619" y="4542338"/>
            <a:ext cx="1148752" cy="59364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13716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Driver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5461" y="4666054"/>
            <a:ext cx="75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087857" y="4405781"/>
            <a:ext cx="532514" cy="2731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Port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32739" y="4405781"/>
            <a:ext cx="532514" cy="2731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Port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41918" y="5871674"/>
            <a:ext cx="75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5178142" y="5484196"/>
            <a:ext cx="376367" cy="1588"/>
          </a:xfrm>
          <a:prstGeom prst="straightConnector1">
            <a:avLst/>
          </a:prstGeom>
          <a:ln w="31750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7811212" y="5484594"/>
            <a:ext cx="375573" cy="1588"/>
          </a:xfrm>
          <a:prstGeom prst="straightConnector1">
            <a:avLst/>
          </a:prstGeom>
          <a:ln w="31750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8" idx="4"/>
            <a:endCxn id="23" idx="0"/>
          </p:cNvCxnSpPr>
          <p:nvPr/>
        </p:nvCxnSpPr>
        <p:spPr>
          <a:xfrm rot="16200000" flipH="1">
            <a:off x="4760103" y="3811770"/>
            <a:ext cx="1171644" cy="16378"/>
          </a:xfrm>
          <a:prstGeom prst="straightConnector1">
            <a:avLst/>
          </a:prstGeom>
          <a:ln w="31750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9" idx="4"/>
            <a:endCxn id="23" idx="0"/>
          </p:cNvCxnSpPr>
          <p:nvPr/>
        </p:nvCxnSpPr>
        <p:spPr>
          <a:xfrm rot="5400000">
            <a:off x="5468998" y="3053288"/>
            <a:ext cx="1237610" cy="1467377"/>
          </a:xfrm>
          <a:prstGeom prst="straightConnector1">
            <a:avLst/>
          </a:prstGeom>
          <a:ln w="31750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4"/>
            <a:endCxn id="24" idx="0"/>
          </p:cNvCxnSpPr>
          <p:nvPr/>
        </p:nvCxnSpPr>
        <p:spPr>
          <a:xfrm rot="16200000" flipH="1">
            <a:off x="6791438" y="3198223"/>
            <a:ext cx="1237610" cy="1177505"/>
          </a:xfrm>
          <a:prstGeom prst="straightConnector1">
            <a:avLst/>
          </a:prstGeom>
          <a:ln w="31750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731575" y="3792166"/>
            <a:ext cx="3882663" cy="37329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"/>
                  <a:satMod val="255000"/>
                </a:schemeClr>
              </a:gs>
              <a:gs pos="55000">
                <a:schemeClr val="accent1">
                  <a:tint val="12000"/>
                  <a:satMod val="255000"/>
                </a:schemeClr>
              </a:gs>
              <a:gs pos="100000">
                <a:schemeClr val="accent1">
                  <a:tint val="45000"/>
                  <a:satMod val="250000"/>
                </a:schemeClr>
              </a:gs>
            </a:gsLst>
            <a:path path="circle">
              <a:fillToRect l="-40000" t="-90000" r="140000" b="190000"/>
            </a:path>
            <a:tileRect/>
          </a:gradFill>
          <a:ln>
            <a:solidFill>
              <a:srgbClr val="5354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Access Control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78207" y="4836095"/>
            <a:ext cx="4197096" cy="795528"/>
          </a:xfrm>
          <a:prstGeom prst="roundRect">
            <a:avLst/>
          </a:prstGeom>
          <a:solidFill>
            <a:schemeClr val="accent4"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stCxn id="9" idx="2"/>
          </p:cNvCxnSpPr>
          <p:nvPr/>
        </p:nvCxnSpPr>
        <p:spPr>
          <a:xfrm rot="16200000" flipH="1">
            <a:off x="7585421" y="2901453"/>
            <a:ext cx="1171771" cy="1"/>
          </a:xfrm>
          <a:prstGeom prst="straightConnector1">
            <a:avLst/>
          </a:prstGeom>
          <a:ln w="31750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699161" y="3487338"/>
            <a:ext cx="835697" cy="5943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"/>
                  <a:satMod val="255000"/>
                </a:schemeClr>
              </a:gs>
              <a:gs pos="55000">
                <a:schemeClr val="accent1">
                  <a:tint val="12000"/>
                  <a:satMod val="255000"/>
                </a:schemeClr>
              </a:gs>
              <a:gs pos="100000">
                <a:schemeClr val="accent1">
                  <a:tint val="45000"/>
                  <a:satMod val="250000"/>
                </a:schemeClr>
              </a:gs>
            </a:gsLst>
            <a:path path="circle">
              <a:fillToRect l="-40000" t="-90000" r="140000" b="190000"/>
            </a:path>
            <a:tileRect/>
          </a:gradFill>
          <a:ln>
            <a:solidFill>
              <a:srgbClr val="5354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Mgmt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UI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3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3.33333E-6 -0.1048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10486 L -3.33333E-6 -0.21157 " pathEditMode="relative" ptsTypes="AA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21157 L -3.33333E-6 -0.31805 " pathEditMode="relative" ptsTypes="AA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 animBg="1"/>
      <p:bldP spid="24" grpId="0" animBg="1"/>
      <p:bldP spid="31" grpId="0" animBg="1"/>
      <p:bldP spid="32" grpId="0" animBg="1"/>
      <p:bldP spid="32" grpId="1" animBg="1"/>
      <p:bldP spid="32" grpId="2" animBg="1"/>
      <p:bldP spid="32" grpId="3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gave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HomeOS</a:t>
            </a:r>
            <a:endParaRPr lang="en-US" dirty="0"/>
          </a:p>
          <a:p>
            <a:pPr lvl="1"/>
            <a:r>
              <a:rPr lang="en-US" dirty="0" smtClean="0"/>
              <a:t>.NET project/library to make writing apps easy</a:t>
            </a:r>
          </a:p>
          <a:p>
            <a:pPr lvl="1"/>
            <a:r>
              <a:rPr lang="en-US" dirty="0" smtClean="0"/>
              <a:t>Silverlight/WP7 SDK for GUI and phone development</a:t>
            </a:r>
            <a:endParaRPr lang="en-US" dirty="0"/>
          </a:p>
          <a:p>
            <a:r>
              <a:rPr lang="en-US" dirty="0" smtClean="0"/>
              <a:t>Includes</a:t>
            </a:r>
          </a:p>
          <a:p>
            <a:pPr lvl="1"/>
            <a:r>
              <a:rPr lang="en-US" dirty="0" smtClean="0"/>
              <a:t>Drivers for: webcams, IP cameras, media server/player, z-wave devices, SMS notifications, face recognition, etc.</a:t>
            </a:r>
          </a:p>
          <a:p>
            <a:pPr lvl="1"/>
            <a:r>
              <a:rPr lang="en-US" dirty="0" smtClean="0"/>
              <a:t>Sample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143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Hopefully small pieces of code which orchestrate a series of devices</a:t>
            </a:r>
          </a:p>
          <a:p>
            <a:r>
              <a:rPr lang="en-US" dirty="0" smtClean="0"/>
              <a:t>Basic App Architecture</a:t>
            </a:r>
          </a:p>
          <a:p>
            <a:pPr marL="808038" lvl="1" indent="-457200">
              <a:buFont typeface="+mj-lt"/>
              <a:buAutoNum type="arabicPeriod"/>
            </a:pPr>
            <a:r>
              <a:rPr lang="en-US" dirty="0" smtClean="0"/>
              <a:t>Boot, set up any state (windows, connections, etc.)</a:t>
            </a:r>
          </a:p>
          <a:p>
            <a:pPr marL="865188" lvl="1" indent="-514350">
              <a:buFont typeface="+mj-lt"/>
              <a:buAutoNum type="arabicPeriod" startAt="2"/>
            </a:pPr>
            <a:r>
              <a:rPr lang="en-US" dirty="0" smtClean="0"/>
              <a:t>Look for required devices</a:t>
            </a:r>
          </a:p>
          <a:p>
            <a:pPr marL="808038" lvl="1" indent="-457200">
              <a:buFont typeface="+mj-lt"/>
              <a:buAutoNum type="arabicPeriod" startAt="2"/>
            </a:pPr>
            <a:r>
              <a:rPr lang="en-US" dirty="0" smtClean="0"/>
              <a:t>Once having found all devices, enter a loop</a:t>
            </a:r>
          </a:p>
          <a:p>
            <a:pPr marL="1036638" lvl="2" indent="-457200">
              <a:buFont typeface="+mj-lt"/>
              <a:buAutoNum type="alphaLcPeriod"/>
            </a:pPr>
            <a:r>
              <a:rPr lang="en-US" dirty="0" smtClean="0"/>
              <a:t>See if relevant devices have showed up or left</a:t>
            </a:r>
          </a:p>
          <a:p>
            <a:pPr marL="1036638" lvl="2" indent="-457200">
              <a:buFont typeface="+mj-lt"/>
              <a:buAutoNum type="alphaLcPeriod"/>
            </a:pPr>
            <a:r>
              <a:rPr lang="en-US" dirty="0" smtClean="0"/>
              <a:t>Do whatever useful thing it is supposed to do</a:t>
            </a:r>
          </a:p>
          <a:p>
            <a:pPr marL="808038" lvl="1" indent="-457200">
              <a:buFont typeface="+mj-lt"/>
              <a:buAutoNum type="arabicPeriod" startAt="2"/>
            </a:pPr>
            <a:r>
              <a:rPr lang="en-US" dirty="0" smtClean="0"/>
              <a:t>On quit, clean up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491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Deal with connectivity and device specifics</a:t>
            </a:r>
          </a:p>
          <a:p>
            <a:pPr lvl="1"/>
            <a:r>
              <a:rPr lang="en-US" dirty="0" smtClean="0"/>
              <a:t>Find the device and establish communication</a:t>
            </a:r>
          </a:p>
          <a:p>
            <a:pPr lvl="1"/>
            <a:r>
              <a:rPr lang="en-US" dirty="0" smtClean="0"/>
              <a:t>Translate high level commands to low-level</a:t>
            </a:r>
          </a:p>
          <a:p>
            <a:r>
              <a:rPr lang="en-US" dirty="0" smtClean="0"/>
              <a:t>Export functionality as Roles &amp; Ports</a:t>
            </a:r>
          </a:p>
          <a:p>
            <a:pPr lvl="1"/>
            <a:r>
              <a:rPr lang="en-US" dirty="0" smtClean="0"/>
              <a:t>Advertise ports with relevant roles when devices are available</a:t>
            </a:r>
          </a:p>
          <a:p>
            <a:pPr lvl="1"/>
            <a:r>
              <a:rPr lang="en-US" dirty="0" smtClean="0"/>
              <a:t>Remove ports when devices are no longer available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593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230</TotalTime>
  <Words>548</Words>
  <Application>Microsoft Macintosh PowerPoint</Application>
  <PresentationFormat>On-screen Show (4:3)</PresentationFormat>
  <Paragraphs>132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Capital</vt:lpstr>
      <vt:lpstr>HomeOS</vt:lpstr>
      <vt:lpstr>Lots of tech in homes</vt:lpstr>
      <vt:lpstr>Problems with tech in homes</vt:lpstr>
      <vt:lpstr>What HomeOS does</vt:lpstr>
      <vt:lpstr>How it works</vt:lpstr>
      <vt:lpstr>How it works</vt:lpstr>
      <vt:lpstr>What we gave you</vt:lpstr>
      <vt:lpstr>Applications</vt:lpstr>
      <vt:lpstr>Drivers</vt:lpstr>
      <vt:lpstr>Finding Devices</vt:lpstr>
      <vt:lpstr>Ports &amp; Roles</vt:lpstr>
      <vt:lpstr>Invoking an Operation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HomeOS</dc:title>
  <dc:creator>Colin Dixon</dc:creator>
  <cp:lastModifiedBy>Colin Dixon</cp:lastModifiedBy>
  <cp:revision>13</cp:revision>
  <dcterms:created xsi:type="dcterms:W3CDTF">2011-04-04T18:35:41Z</dcterms:created>
  <dcterms:modified xsi:type="dcterms:W3CDTF">2011-04-04T22:26:13Z</dcterms:modified>
</cp:coreProperties>
</file>