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1989" autoAdjust="0"/>
  </p:normalViewPr>
  <p:slideViewPr>
    <p:cSldViewPr>
      <p:cViewPr varScale="1">
        <p:scale>
          <a:sx n="59" d="100"/>
          <a:sy n="59" d="100"/>
        </p:scale>
        <p:origin x="-154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9BAD1-7B71-46D1-88C0-120B85E8C60B}" type="datetimeFigureOut">
              <a:rPr lang="en-US" smtClean="0"/>
              <a:t>4/13/2011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5DEFE-E8B2-4F64-8426-1748E6991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57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5DEFE-E8B2-4F64-8426-1748E69917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518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5DEFE-E8B2-4F64-8426-1748E699174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08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0838" y="6245225"/>
            <a:ext cx="3681412" cy="476250"/>
          </a:xfr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59563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buNone/>
              <a:defRPr>
                <a:solidFill>
                  <a:schemeClr val="bg1"/>
                </a:solidFill>
              </a:defRPr>
            </a:lvl2pPr>
            <a:lvl3pPr>
              <a:buFont typeface="Courier New" pitchFamily="49" charset="0"/>
              <a:buChar char="o"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8194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wmf"/><Relationship Id="rId7" Type="http://schemas.openxmlformats.org/officeDocument/2006/relationships/image" Target="../media/image7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11" Type="http://schemas.openxmlformats.org/officeDocument/2006/relationships/image" Target="../media/image11.wmf"/><Relationship Id="rId5" Type="http://schemas.openxmlformats.org/officeDocument/2006/relationships/image" Target="../media/image4.wmf"/><Relationship Id="rId10" Type="http://schemas.openxmlformats.org/officeDocument/2006/relationships/image" Target="../media/image10.wmf"/><Relationship Id="rId4" Type="http://schemas.openxmlformats.org/officeDocument/2006/relationships/image" Target="../media/image3.wmf"/><Relationship Id="rId9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11" Type="http://schemas.openxmlformats.org/officeDocument/2006/relationships/image" Target="../media/image11.wmf"/><Relationship Id="rId5" Type="http://schemas.openxmlformats.org/officeDocument/2006/relationships/image" Target="../media/image4.wmf"/><Relationship Id="rId10" Type="http://schemas.openxmlformats.org/officeDocument/2006/relationships/image" Target="../media/image10.wmf"/><Relationship Id="rId4" Type="http://schemas.openxmlformats.org/officeDocument/2006/relationships/image" Target="../media/image3.wmf"/><Relationship Id="rId9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5.wmf"/><Relationship Id="rId3" Type="http://schemas.openxmlformats.org/officeDocument/2006/relationships/image" Target="../media/image2.wmf"/><Relationship Id="rId7" Type="http://schemas.openxmlformats.org/officeDocument/2006/relationships/image" Target="../media/image7.wmf"/><Relationship Id="rId12" Type="http://schemas.openxmlformats.org/officeDocument/2006/relationships/image" Target="../media/image14.wmf"/><Relationship Id="rId17" Type="http://schemas.openxmlformats.org/officeDocument/2006/relationships/image" Target="../media/image12.wmf"/><Relationship Id="rId2" Type="http://schemas.openxmlformats.org/officeDocument/2006/relationships/image" Target="../media/image1.png"/><Relationship Id="rId16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11" Type="http://schemas.openxmlformats.org/officeDocument/2006/relationships/image" Target="../media/image11.wmf"/><Relationship Id="rId5" Type="http://schemas.openxmlformats.org/officeDocument/2006/relationships/image" Target="../media/image4.wmf"/><Relationship Id="rId15" Type="http://schemas.openxmlformats.org/officeDocument/2006/relationships/image" Target="../media/image17.wmf"/><Relationship Id="rId10" Type="http://schemas.openxmlformats.org/officeDocument/2006/relationships/image" Target="../media/image10.wmf"/><Relationship Id="rId4" Type="http://schemas.openxmlformats.org/officeDocument/2006/relationships/image" Target="../media/image3.wmf"/><Relationship Id="rId9" Type="http://schemas.openxmlformats.org/officeDocument/2006/relationships/image" Target="../media/image9.wmf"/><Relationship Id="rId1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90600"/>
            <a:ext cx="91440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Interoperability: </a:t>
            </a:r>
            <a:br>
              <a:rPr lang="en-US" dirty="0" smtClean="0"/>
            </a:br>
            <a:r>
              <a:rPr lang="en-US" dirty="0" smtClean="0"/>
              <a:t>Making devices talk to each other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267200"/>
            <a:ext cx="7391400" cy="1752600"/>
          </a:xfrm>
        </p:spPr>
        <p:txBody>
          <a:bodyPr/>
          <a:lstStyle/>
          <a:p>
            <a:r>
              <a:rPr lang="en-US" dirty="0" smtClean="0"/>
              <a:t>CSE481M: Home Networking Capstone</a:t>
            </a:r>
          </a:p>
          <a:p>
            <a:r>
              <a:rPr lang="en-US" dirty="0" smtClean="0"/>
              <a:t>April 13</a:t>
            </a:r>
            <a:r>
              <a:rPr lang="en-US" baseline="30000" dirty="0" smtClean="0"/>
              <a:t>th</a:t>
            </a:r>
            <a:r>
              <a:rPr lang="en-US" dirty="0" smtClean="0"/>
              <a:t>, 2011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88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Systems perspective: </a:t>
            </a:r>
            <a:br>
              <a:rPr lang="en-US" dirty="0" smtClean="0"/>
            </a:br>
            <a:r>
              <a:rPr lang="en-US" dirty="0" smtClean="0"/>
              <a:t>The ability to talk is not enough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en-US" dirty="0"/>
              <a:t>Restricting communication</a:t>
            </a:r>
          </a:p>
          <a:p>
            <a:pPr marL="0" indent="0"/>
            <a:endParaRPr lang="en-US" dirty="0" smtClean="0"/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Simultaneous (conflicting) talking</a:t>
            </a:r>
            <a:endParaRPr lang="en-US" dirty="0"/>
          </a:p>
          <a:p>
            <a:pPr marL="857250" lvl="1" indent="-457200">
              <a:buFont typeface="Arial" pitchFamily="34" charset="0"/>
              <a:buChar char="•"/>
            </a:pPr>
            <a:endParaRPr lang="en-US" dirty="0" smtClean="0"/>
          </a:p>
          <a:p>
            <a:pPr marL="0" indent="0"/>
            <a:endParaRPr lang="en-US" dirty="0"/>
          </a:p>
          <a:p>
            <a:pPr marL="0" indent="0"/>
            <a:endParaRPr lang="en-US" dirty="0" smtClean="0"/>
          </a:p>
          <a:p>
            <a:pPr marL="0" indent="0"/>
            <a:r>
              <a:rPr lang="en-US" dirty="0"/>
              <a:t>Need equivalents of social </a:t>
            </a:r>
            <a:r>
              <a:rPr lang="en-US" dirty="0" smtClean="0"/>
              <a:t>rules</a:t>
            </a:r>
            <a:endParaRPr lang="en-US" dirty="0"/>
          </a:p>
        </p:txBody>
      </p:sp>
      <p:pic>
        <p:nvPicPr>
          <p:cNvPr id="4" name="Picture 3" descr="C:\Users\ratul\AppData\Local\Microsoft\Windows\Temporary Internet Files\Content.IE5\4JPC7TA3\MC90043526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071757"/>
            <a:ext cx="643071" cy="802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ratul\AppData\Local\Microsoft\Windows\Temporary Internet Files\Content.IE5\LXR88UEV\MC90043217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252" y="4071757"/>
            <a:ext cx="583148" cy="805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ratul\AppData\Local\Microsoft\Windows\Temporary Internet Files\Content.IE5\TVQSLTEA\MC90043525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071757"/>
            <a:ext cx="570237" cy="764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>
            <a:stCxn id="6" idx="3"/>
            <a:endCxn id="5" idx="1"/>
          </p:cNvCxnSpPr>
          <p:nvPr/>
        </p:nvCxnSpPr>
        <p:spPr>
          <a:xfrm>
            <a:off x="3770637" y="4454075"/>
            <a:ext cx="751615" cy="20204"/>
          </a:xfrm>
          <a:prstGeom prst="line">
            <a:avLst/>
          </a:prstGeom>
          <a:ln w="571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1"/>
            <a:endCxn id="5" idx="3"/>
          </p:cNvCxnSpPr>
          <p:nvPr/>
        </p:nvCxnSpPr>
        <p:spPr>
          <a:xfrm flipH="1">
            <a:off x="5105400" y="4473023"/>
            <a:ext cx="838200" cy="1256"/>
          </a:xfrm>
          <a:prstGeom prst="straightConnector1">
            <a:avLst/>
          </a:prstGeom>
          <a:ln w="571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C:\Users\ratul\AppData\Local\Microsoft\Windows\Temporary Internet Files\Content.IE5\LXR88UEV\MC90043217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504083"/>
            <a:ext cx="583148" cy="805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ratul\AppData\Local\Microsoft\Windows\Temporary Internet Files\Content.IE5\R46PXF76\MC90043529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472" y="2460410"/>
            <a:ext cx="634223" cy="89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Arrow Connector 12"/>
          <p:cNvCxnSpPr>
            <a:stCxn id="11" idx="3"/>
            <a:endCxn id="12" idx="1"/>
          </p:cNvCxnSpPr>
          <p:nvPr/>
        </p:nvCxnSpPr>
        <p:spPr>
          <a:xfrm>
            <a:off x="4012148" y="2906605"/>
            <a:ext cx="1283324" cy="0"/>
          </a:xfrm>
          <a:prstGeom prst="straightConnector1">
            <a:avLst/>
          </a:prstGeom>
          <a:ln w="571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 descr="C:\Users\ratul\AppData\Local\Microsoft\Windows\Temporary Internet Files\Content.IE5\T5OPGGA0\MC900432533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9495" y="2664519"/>
            <a:ext cx="481691" cy="481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40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Implementing communication rules</a:t>
            </a:r>
            <a:endParaRPr lang="en-US" dirty="0"/>
          </a:p>
        </p:txBody>
      </p:sp>
      <p:pic>
        <p:nvPicPr>
          <p:cNvPr id="4" name="Picture 2" descr="C:\Users\ratul\AppData\Local\Microsoft\Windows\Temporary Internet Files\Content.IE5\4JPC7TA3\MC90044170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93" y="2286000"/>
            <a:ext cx="363814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ratul\AppData\Local\Microsoft\Windows\Temporary Internet Files\Content.IE5\4JPC7TA3\MC90043526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6929" y="3998068"/>
            <a:ext cx="643071" cy="802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ratul\AppData\Local\Microsoft\Windows\Temporary Internet Files\Content.IE5\LXR88UEV\MC90043217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946" y="3983525"/>
            <a:ext cx="583148" cy="805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ratul\AppData\Local\Microsoft\Windows\Temporary Internet Files\Content.IE5\TVQSLTEA\MC90043525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93" y="2594377"/>
            <a:ext cx="570237" cy="764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ratul\AppData\Local\Microsoft\Windows\Temporary Internet Files\Content.IE5\R46PXF76\MC90043529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415" y="2466622"/>
            <a:ext cx="634223" cy="89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8"/>
          <p:cNvSpPr/>
          <p:nvPr/>
        </p:nvSpPr>
        <p:spPr>
          <a:xfrm>
            <a:off x="1605670" y="3051577"/>
            <a:ext cx="1173823" cy="1123545"/>
          </a:xfrm>
          <a:prstGeom prst="ellipse">
            <a:avLst/>
          </a:prstGeom>
          <a:noFill/>
          <a:ln w="5715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4800" y="2286000"/>
            <a:ext cx="3657600" cy="26670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28600" y="5105399"/>
            <a:ext cx="43152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Closed systems (monolithic)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Easy to implement the first time but difficult to extend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12" name="Picture 2" descr="C:\Users\ratul\AppData\Local\Microsoft\Windows\Temporary Internet Files\Content.IE5\4JPC7TA3\MC90044170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438400"/>
            <a:ext cx="363814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C:\Users\ratul\AppData\Local\Microsoft\Windows\Temporary Internet Files\Content.IE5\4JPC7TA3\MC90043526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2329" y="4150468"/>
            <a:ext cx="643071" cy="802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C:\Users\ratul\AppData\Local\Microsoft\Windows\Temporary Internet Files\Content.IE5\LXR88UEV\MC90043217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6346" y="4135925"/>
            <a:ext cx="583148" cy="805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ratul\AppData\Local\Microsoft\Windows\Temporary Internet Files\Content.IE5\TVQSLTEA\MC90043525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493" y="2746777"/>
            <a:ext cx="570237" cy="764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ratul\AppData\Local\Microsoft\Windows\Temporary Internet Files\Content.IE5\R46PXF76\MC90043529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815" y="2619022"/>
            <a:ext cx="634223" cy="89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Oval 16"/>
          <p:cNvSpPr/>
          <p:nvPr/>
        </p:nvSpPr>
        <p:spPr>
          <a:xfrm>
            <a:off x="6711070" y="3203977"/>
            <a:ext cx="1173823" cy="1123545"/>
          </a:xfrm>
          <a:prstGeom prst="ellipse">
            <a:avLst/>
          </a:prstGeom>
          <a:noFill/>
          <a:ln w="5715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882788" y="5115580"/>
            <a:ext cx="41850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Extensible systems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Need rule specification and enforcement mechanisms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20" name="Picture 2" descr="C:\Users\ratul\AppData\Local\Microsoft\Windows\Temporary Internet Files\Content.IE5\GC8HGUR4\MC900435985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847" y="1415239"/>
            <a:ext cx="856151" cy="1023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Arc 22"/>
          <p:cNvSpPr/>
          <p:nvPr/>
        </p:nvSpPr>
        <p:spPr>
          <a:xfrm>
            <a:off x="3771487" y="1899166"/>
            <a:ext cx="914400" cy="914400"/>
          </a:xfrm>
          <a:prstGeom prst="arc">
            <a:avLst>
              <a:gd name="adj1" fmla="val 12113890"/>
              <a:gd name="adj2" fmla="val 17793901"/>
            </a:avLst>
          </a:prstGeom>
          <a:ln w="25400">
            <a:solidFill>
              <a:schemeClr val="bg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/>
          <p:cNvSpPr/>
          <p:nvPr/>
        </p:nvSpPr>
        <p:spPr>
          <a:xfrm>
            <a:off x="5181600" y="1899166"/>
            <a:ext cx="914400" cy="914400"/>
          </a:xfrm>
          <a:prstGeom prst="arc">
            <a:avLst>
              <a:gd name="adj1" fmla="val 14039296"/>
              <a:gd name="adj2" fmla="val 21067198"/>
            </a:avLst>
          </a:prstGeom>
          <a:ln w="254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4" name="Picture 2" descr="C:\Users\ratul\AppData\Local\Microsoft\Windows\Temporary Internet Files\Content.IE5\T5OPGGA0\MC900432533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218" y="1668849"/>
            <a:ext cx="460634" cy="460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72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/>
      <p:bldP spid="23" grpId="0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 ugly truths of designing standards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Technical fights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E.g., how many bytes for device type?</a:t>
            </a:r>
          </a:p>
          <a:p>
            <a:r>
              <a:rPr lang="en-US" dirty="0" smtClean="0"/>
              <a:t>Non-technical fights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To give edge to your company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en-US" dirty="0" smtClean="0"/>
              <a:t>Example: Stories of Cisco filling IETF rooms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Just coz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en-US" dirty="0" smtClean="0"/>
              <a:t>Example: point vs. comma in ALGOL</a:t>
            </a:r>
          </a:p>
          <a:p>
            <a:pPr marL="0" indent="0"/>
            <a:r>
              <a:rPr lang="en-US" dirty="0" smtClean="0"/>
              <a:t>=&gt; Long drawn out process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Compromises can render the final product unusable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err="1" smtClean="0"/>
              <a:t>ZigBee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Z-Wave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69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Each company makes a selfish decision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Even if involved in the standardization process</a:t>
            </a:r>
          </a:p>
          <a:p>
            <a:pPr marL="1714500" lvl="3" indent="-457200">
              <a:buFont typeface="Arial" pitchFamily="34" charset="0"/>
              <a:buChar char="•"/>
            </a:pPr>
            <a:endParaRPr lang="en-US" dirty="0" smtClean="0"/>
          </a:p>
          <a:p>
            <a:pPr marL="0" indent="0"/>
            <a:r>
              <a:rPr lang="en-US" dirty="0" smtClean="0"/>
              <a:t>Chicken-and-egg problem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Little first-mover advantage</a:t>
            </a:r>
          </a:p>
          <a:p>
            <a:pPr marL="1714500" lvl="3" indent="-457200">
              <a:buFont typeface="Arial" pitchFamily="34" charset="0"/>
              <a:buChar char="•"/>
            </a:pPr>
            <a:endParaRPr lang="en-US" dirty="0" smtClean="0"/>
          </a:p>
          <a:p>
            <a:pPr marL="0" indent="0"/>
            <a:r>
              <a:rPr lang="en-US" dirty="0" smtClean="0"/>
              <a:t>Testing is hard</a:t>
            </a:r>
          </a:p>
          <a:p>
            <a:pPr marL="0" indent="0"/>
            <a:endParaRPr lang="en-US" dirty="0"/>
          </a:p>
          <a:p>
            <a:pPr marL="457200" indent="-457200">
              <a:buFont typeface="Symbol"/>
              <a:buChar char="Þ"/>
            </a:pPr>
            <a:r>
              <a:rPr lang="en-US" dirty="0" smtClean="0"/>
              <a:t>Major teething issues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Most never take off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hard facts of adopting standards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7066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evices on an island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5486400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Need a language in common if they want to talk to each </a:t>
            </a:r>
            <a:r>
              <a:rPr lang="en-US" sz="2400" dirty="0" smtClean="0"/>
              <a:t>other</a:t>
            </a:r>
            <a:endParaRPr lang="en-US" sz="2400" dirty="0"/>
          </a:p>
        </p:txBody>
      </p:sp>
      <p:pic>
        <p:nvPicPr>
          <p:cNvPr id="1026" name="Picture 2" descr="C:\Users\ratul\AppData\Local\Microsoft\Windows\Temporary Internet Files\Content.IE5\4JPC7TA3\MC90044170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47800"/>
            <a:ext cx="51816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ratul\AppData\Local\Microsoft\Windows\Temporary Internet Files\Content.IE5\4JPC7TA3\MC90043526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311" y="3813577"/>
            <a:ext cx="91588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ratul\AppData\Local\Microsoft\Windows\Temporary Internet Files\Content.IE5\LXR88UEV\MC90043217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806" y="3810000"/>
            <a:ext cx="830545" cy="114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>
            <a:stCxn id="1029" idx="3"/>
            <a:endCxn id="1028" idx="1"/>
          </p:cNvCxnSpPr>
          <p:nvPr/>
        </p:nvCxnSpPr>
        <p:spPr>
          <a:xfrm>
            <a:off x="4007351" y="4383289"/>
            <a:ext cx="1629960" cy="1788"/>
          </a:xfrm>
          <a:prstGeom prst="line">
            <a:avLst/>
          </a:prstGeom>
          <a:ln w="57150">
            <a:solidFill>
              <a:srgbClr val="FF000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92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devices on an island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5486400"/>
            <a:ext cx="8305800" cy="10668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Standardized </a:t>
            </a:r>
            <a:r>
              <a:rPr lang="en-US" sz="2400" dirty="0" smtClean="0"/>
              <a:t>languages reduce the number of languages each device needs to know</a:t>
            </a:r>
            <a:endParaRPr lang="en-US" sz="2400" dirty="0"/>
          </a:p>
        </p:txBody>
      </p:sp>
      <p:pic>
        <p:nvPicPr>
          <p:cNvPr id="1026" name="Picture 2" descr="C:\Users\ratul\AppData\Local\Microsoft\Windows\Temporary Internet Files\Content.IE5\4JPC7TA3\MC90044170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47800"/>
            <a:ext cx="51816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ratul\AppData\Local\Microsoft\Windows\Temporary Internet Files\Content.IE5\4JPC7TA3\MC90043526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111" y="3962400"/>
            <a:ext cx="91588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ratul\AppData\Local\Microsoft\Windows\Temporary Internet Files\Content.IE5\LXR88UEV\MC90043217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962400"/>
            <a:ext cx="830545" cy="114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>
            <a:stCxn id="1029" idx="3"/>
            <a:endCxn id="1028" idx="1"/>
          </p:cNvCxnSpPr>
          <p:nvPr/>
        </p:nvCxnSpPr>
        <p:spPr>
          <a:xfrm flipV="1">
            <a:off x="3726145" y="4533900"/>
            <a:ext cx="1834966" cy="1789"/>
          </a:xfrm>
          <a:prstGeom prst="line">
            <a:avLst/>
          </a:prstGeom>
          <a:ln w="57150">
            <a:solidFill>
              <a:srgbClr val="FF000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ratul\AppData\Local\Microsoft\Windows\Temporary Internet Files\Content.IE5\TVQSLTEA\MC90043525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81200"/>
            <a:ext cx="812155" cy="108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ratul\AppData\Local\Microsoft\Windows\Temporary Internet Files\Content.IE5\R46PXF76\MC90043529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712" y="1905000"/>
            <a:ext cx="903288" cy="1270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Connector 9"/>
          <p:cNvCxnSpPr>
            <a:stCxn id="2050" idx="2"/>
            <a:endCxn id="1029" idx="0"/>
          </p:cNvCxnSpPr>
          <p:nvPr/>
        </p:nvCxnSpPr>
        <p:spPr>
          <a:xfrm>
            <a:off x="3301678" y="3070225"/>
            <a:ext cx="9195" cy="892175"/>
          </a:xfrm>
          <a:prstGeom prst="line">
            <a:avLst/>
          </a:prstGeom>
          <a:ln w="57150">
            <a:solidFill>
              <a:schemeClr val="bg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2051" idx="2"/>
            <a:endCxn id="1028" idx="0"/>
          </p:cNvCxnSpPr>
          <p:nvPr/>
        </p:nvCxnSpPr>
        <p:spPr>
          <a:xfrm flipH="1">
            <a:off x="6019056" y="3175980"/>
            <a:ext cx="6300" cy="786420"/>
          </a:xfrm>
          <a:prstGeom prst="line">
            <a:avLst/>
          </a:prstGeom>
          <a:ln w="57150">
            <a:solidFill>
              <a:schemeClr val="accent3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050" idx="3"/>
            <a:endCxn id="2051" idx="1"/>
          </p:cNvCxnSpPr>
          <p:nvPr/>
        </p:nvCxnSpPr>
        <p:spPr>
          <a:xfrm>
            <a:off x="3707755" y="2525713"/>
            <a:ext cx="1865957" cy="14777"/>
          </a:xfrm>
          <a:prstGeom prst="line">
            <a:avLst/>
          </a:prstGeom>
          <a:ln w="57150">
            <a:solidFill>
              <a:schemeClr val="accent6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29" idx="3"/>
            <a:endCxn id="2051" idx="1"/>
          </p:cNvCxnSpPr>
          <p:nvPr/>
        </p:nvCxnSpPr>
        <p:spPr>
          <a:xfrm flipV="1">
            <a:off x="3726145" y="2540490"/>
            <a:ext cx="1847567" cy="1995199"/>
          </a:xfrm>
          <a:prstGeom prst="line">
            <a:avLst/>
          </a:prstGeom>
          <a:ln w="57150">
            <a:solidFill>
              <a:schemeClr val="tx2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2050" idx="3"/>
            <a:endCxn id="1028" idx="1"/>
          </p:cNvCxnSpPr>
          <p:nvPr/>
        </p:nvCxnSpPr>
        <p:spPr>
          <a:xfrm>
            <a:off x="3707755" y="2525713"/>
            <a:ext cx="1853356" cy="2008187"/>
          </a:xfrm>
          <a:prstGeom prst="line">
            <a:avLst/>
          </a:prstGeom>
          <a:ln w="5715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57600" y="2743200"/>
            <a:ext cx="1814090" cy="1600200"/>
          </a:xfrm>
          <a:prstGeom prst="ellipse">
            <a:avLst/>
          </a:prstGeom>
          <a:noFill/>
          <a:ln w="5715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8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a language (standard)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200"/>
          </a:xfrm>
        </p:spPr>
        <p:txBody>
          <a:bodyPr/>
          <a:lstStyle/>
          <a:p>
            <a:r>
              <a:rPr lang="en-US" smtClean="0"/>
              <a:t>A big challenge: making </a:t>
            </a:r>
            <a:r>
              <a:rPr lang="en-US" dirty="0" smtClean="0"/>
              <a:t>it future proof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New devices and functionality will emerge</a:t>
            </a:r>
            <a:endParaRPr lang="en-US" dirty="0"/>
          </a:p>
        </p:txBody>
      </p:sp>
      <p:pic>
        <p:nvPicPr>
          <p:cNvPr id="3074" name="Picture 2" descr="C:\Users\ratul\AppData\Local\Microsoft\Windows\Temporary Internet Files\Content.IE5\GC8HGUR4\MC9004359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765407"/>
            <a:ext cx="1248790" cy="1492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ratul\AppData\Local\Microsoft\Windows\Temporary Internet Files\Content.IE5\4JPC7TA3\MC900441706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587223"/>
            <a:ext cx="51816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ratul\AppData\Local\Microsoft\Windows\Temporary Internet Files\Content.IE5\4JPC7TA3\MC90043526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311" y="5101823"/>
            <a:ext cx="91588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C:\Users\ratul\AppData\Local\Microsoft\Windows\Temporary Internet Files\Content.IE5\LXR88UEV\MC90043217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101823"/>
            <a:ext cx="830545" cy="114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ratul\AppData\Local\Microsoft\Windows\Temporary Internet Files\Content.IE5\TVQSLTEA\MC90043525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120623"/>
            <a:ext cx="812155" cy="108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ratul\AppData\Local\Microsoft\Windows\Temporary Internet Files\Content.IE5\R46PXF76\MC900435298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912" y="3044423"/>
            <a:ext cx="903288" cy="1270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val 15"/>
          <p:cNvSpPr/>
          <p:nvPr/>
        </p:nvSpPr>
        <p:spPr>
          <a:xfrm>
            <a:off x="3352800" y="3882623"/>
            <a:ext cx="1814090" cy="1600200"/>
          </a:xfrm>
          <a:prstGeom prst="ellipse">
            <a:avLst/>
          </a:prstGeom>
          <a:noFill/>
          <a:ln w="5715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79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to design a future-proof language?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/>
            <a:r>
              <a:rPr lang="en-US" dirty="0" smtClean="0"/>
              <a:t>Define the basics that everyone understands</a:t>
            </a:r>
          </a:p>
          <a:p>
            <a:pPr marL="0" indent="0"/>
            <a:r>
              <a:rPr lang="en-US" dirty="0" smtClean="0"/>
              <a:t>Implement extension dialects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DLNA, Z-Wave, </a:t>
            </a:r>
            <a:r>
              <a:rPr lang="en-US" dirty="0" err="1" smtClean="0"/>
              <a:t>ZigBee</a:t>
            </a:r>
            <a:r>
              <a:rPr lang="en-US" dirty="0" smtClean="0"/>
              <a:t>, …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 smtClean="0"/>
              <a:t>What is the Speakeasy approach?</a:t>
            </a:r>
          </a:p>
          <a:p>
            <a:pPr marL="0" indent="0"/>
            <a:endParaRPr lang="en-US" dirty="0" smtClean="0"/>
          </a:p>
          <a:p>
            <a:pPr marL="0" indent="0"/>
            <a:endParaRPr lang="en-US" dirty="0"/>
          </a:p>
          <a:p>
            <a:pPr marL="0" indent="0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46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there be one universal language?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447800"/>
          </a:xfrm>
        </p:spPr>
        <p:txBody>
          <a:bodyPr/>
          <a:lstStyle/>
          <a:p>
            <a:r>
              <a:rPr lang="en-US" dirty="0" smtClean="0"/>
              <a:t>Has not happened so far ….</a:t>
            </a:r>
          </a:p>
          <a:p>
            <a:r>
              <a:rPr lang="en-US" dirty="0" smtClean="0"/>
              <a:t>Unlikely: different concerns and capabilities</a:t>
            </a:r>
            <a:endParaRPr lang="en-US" dirty="0"/>
          </a:p>
        </p:txBody>
      </p:sp>
      <p:pic>
        <p:nvPicPr>
          <p:cNvPr id="4" name="Picture 2" descr="C:\Users\ratul\AppData\Local\Microsoft\Windows\Temporary Internet Files\Content.IE5\4JPC7TA3\MC90044170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93" y="1603666"/>
            <a:ext cx="363814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ratul\AppData\Local\Microsoft\Windows\Temporary Internet Files\Content.IE5\4JPC7TA3\MC90043526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6929" y="3315734"/>
            <a:ext cx="643071" cy="802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ratul\AppData\Local\Microsoft\Windows\Temporary Internet Files\Content.IE5\LXR88UEV\MC90043217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946" y="3301191"/>
            <a:ext cx="583148" cy="805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ratul\AppData\Local\Microsoft\Windows\Temporary Internet Files\Content.IE5\TVQSLTEA\MC90043525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93" y="1912043"/>
            <a:ext cx="570237" cy="764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ratul\AppData\Local\Microsoft\Windows\Temporary Internet Files\Content.IE5\R46PXF76\MC90043529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415" y="1784288"/>
            <a:ext cx="634223" cy="89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8"/>
          <p:cNvSpPr/>
          <p:nvPr/>
        </p:nvSpPr>
        <p:spPr>
          <a:xfrm>
            <a:off x="1605670" y="2369243"/>
            <a:ext cx="1173823" cy="1123545"/>
          </a:xfrm>
          <a:prstGeom prst="ellipse">
            <a:avLst/>
          </a:prstGeom>
          <a:noFill/>
          <a:ln w="5715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C:\Users\ratul\AppData\Local\Microsoft\Windows\Temporary Internet Files\Content.IE5\QVKDW8J1\MC90043768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230348"/>
            <a:ext cx="1879600" cy="179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ratul\AppData\Local\Microsoft\Windows\Temporary Internet Files\Content.IE5\GC8HGUR4\MC900441268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710407"/>
            <a:ext cx="1150559" cy="115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ratul\AppData\Local\Microsoft\Windows\Temporary Internet Files\Content.IE5\IZZYPJMX\MC900389124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9366" y="1841994"/>
            <a:ext cx="897040" cy="1018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Oval 13"/>
          <p:cNvSpPr/>
          <p:nvPr/>
        </p:nvSpPr>
        <p:spPr>
          <a:xfrm>
            <a:off x="6110417" y="2521642"/>
            <a:ext cx="1173823" cy="1123545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2" name="Picture 6" descr="C:\Users\ratul\AppData\Local\Microsoft\Windows\Temporary Internet Files\Content.IE5\QEVJUJQZ\MC900435464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525" y="3325254"/>
            <a:ext cx="636950" cy="1006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Users\ratul\AppData\Local\Microsoft\Windows\Temporary Internet Files\Content.IE5\LXR88UEV\MC900432103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251" y="3229763"/>
            <a:ext cx="1004888" cy="1189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913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457200" y="5334000"/>
            <a:ext cx="8229600" cy="1066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Allows devices that speak different languages to talk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W</a:t>
            </a:r>
            <a:r>
              <a:rPr lang="en-US" sz="2800" dirty="0" smtClean="0"/>
              <a:t>ithout requiring them to learn new languages</a:t>
            </a:r>
            <a:endParaRPr lang="en-US" sz="2800" dirty="0"/>
          </a:p>
        </p:txBody>
      </p:sp>
      <p:pic>
        <p:nvPicPr>
          <p:cNvPr id="4" name="Picture 2" descr="C:\Users\ratul\AppData\Local\Microsoft\Windows\Temporary Internet Files\Content.IE5\4JPC7TA3\MC90044170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6107" y="1984666"/>
            <a:ext cx="363814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ratul\AppData\Local\Microsoft\Windows\Temporary Internet Files\Content.IE5\4JPC7TA3\MC90043526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329" y="3696734"/>
            <a:ext cx="643071" cy="802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ratul\AppData\Local\Microsoft\Windows\Temporary Internet Files\Content.IE5\LXR88UEV\MC90043217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46" y="3682191"/>
            <a:ext cx="583148" cy="805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ratul\AppData\Local\Microsoft\Windows\Temporary Internet Files\Content.IE5\TVQSLTEA\MC90043525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493" y="2293043"/>
            <a:ext cx="570237" cy="764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ratul\AppData\Local\Microsoft\Windows\Temporary Internet Files\Content.IE5\R46PXF76\MC90043529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815" y="2165288"/>
            <a:ext cx="634223" cy="89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8"/>
          <p:cNvSpPr/>
          <p:nvPr/>
        </p:nvSpPr>
        <p:spPr>
          <a:xfrm>
            <a:off x="1377070" y="2750243"/>
            <a:ext cx="1173823" cy="1123545"/>
          </a:xfrm>
          <a:prstGeom prst="ellipse">
            <a:avLst/>
          </a:prstGeom>
          <a:noFill/>
          <a:ln w="5715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C:\Users\ratul\AppData\Local\Microsoft\Windows\Temporary Internet Files\Content.IE5\QVKDW8J1\MC90043768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8234" y="2611348"/>
            <a:ext cx="1879600" cy="179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ratul\AppData\Local\Microsoft\Windows\Temporary Internet Files\Content.IE5\GC8HGUR4\MC900441268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034" y="2091407"/>
            <a:ext cx="1150559" cy="115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C:\Users\ratul\AppData\Local\Microsoft\Windows\Temporary Internet Files\Content.IE5\IZZYPJMX\MC900389124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222994"/>
            <a:ext cx="897040" cy="1018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val 12"/>
          <p:cNvSpPr/>
          <p:nvPr/>
        </p:nvSpPr>
        <p:spPr>
          <a:xfrm>
            <a:off x="6463651" y="2902642"/>
            <a:ext cx="1173823" cy="1123545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6" descr="C:\Users\ratul\AppData\Local\Microsoft\Windows\Temporary Internet Files\Content.IE5\QEVJUJQZ\MC900435464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759" y="3706254"/>
            <a:ext cx="636950" cy="1006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7" descr="C:\Users\ratul\AppData\Local\Microsoft\Windows\Temporary Internet Files\Content.IE5\LXR88UEV\MC900432103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485" y="3610763"/>
            <a:ext cx="1004888" cy="1189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ratul\AppData\Local\Microsoft\Windows\Temporary Internet Files\Content.IE5\GC8HGUR4\MC900230730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676400"/>
            <a:ext cx="644071" cy="751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4419600" y="2683909"/>
            <a:ext cx="76200" cy="1306851"/>
          </a:xfrm>
          <a:prstGeom prst="rect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606471" y="2658589"/>
            <a:ext cx="45719" cy="1367598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8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Users\ratul\AppData\Local\Microsoft\Windows\Temporary Internet Files\Content.IE5\4JPC7TA3\MC90044170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55" y="2605828"/>
            <a:ext cx="363814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Another dimension of being future proof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914"/>
            <a:ext cx="8229600" cy="1066486"/>
          </a:xfrm>
        </p:spPr>
        <p:txBody>
          <a:bodyPr/>
          <a:lstStyle/>
          <a:p>
            <a:r>
              <a:rPr lang="en-US" dirty="0" smtClean="0"/>
              <a:t>Being able to talk to devices with new languages</a:t>
            </a:r>
            <a:endParaRPr lang="en-US" dirty="0"/>
          </a:p>
        </p:txBody>
      </p:sp>
      <p:pic>
        <p:nvPicPr>
          <p:cNvPr id="4" name="Picture 3" descr="C:\Users\ratul\AppData\Local\Microsoft\Windows\Temporary Internet Files\Content.IE5\4JPC7TA3\MC90043526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529" y="4518274"/>
            <a:ext cx="643071" cy="802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ratul\AppData\Local\Microsoft\Windows\Temporary Internet Files\Content.IE5\LXR88UEV\MC90043217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46" y="4503731"/>
            <a:ext cx="583148" cy="805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ratul\AppData\Local\Microsoft\Windows\Temporary Internet Files\Content.IE5\TVQSLTEA\MC90043525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93" y="3114583"/>
            <a:ext cx="570237" cy="764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ratul\AppData\Local\Microsoft\Windows\Temporary Internet Files\Content.IE5\R46PXF76\MC90043529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015" y="2986828"/>
            <a:ext cx="634223" cy="89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>
          <a:xfrm>
            <a:off x="1453270" y="3571783"/>
            <a:ext cx="1173823" cy="1123545"/>
          </a:xfrm>
          <a:prstGeom prst="ellipse">
            <a:avLst/>
          </a:prstGeom>
          <a:noFill/>
          <a:ln w="5715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C:\Users\ratul\AppData\Local\Microsoft\Windows\Temporary Internet Files\Content.IE5\QVKDW8J1\MC90043768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8234" y="2369554"/>
            <a:ext cx="1448812" cy="138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ratul\AppData\Local\Microsoft\Windows\Temporary Internet Files\Content.IE5\GC8HGUR4\MC900441268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995545"/>
            <a:ext cx="886861" cy="886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Users\ratul\AppData\Local\Microsoft\Windows\Temporary Internet Files\Content.IE5\IZZYPJMX\MC900389124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981200"/>
            <a:ext cx="691447" cy="785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val 11"/>
          <p:cNvSpPr/>
          <p:nvPr/>
        </p:nvSpPr>
        <p:spPr>
          <a:xfrm>
            <a:off x="6463651" y="2660848"/>
            <a:ext cx="775995" cy="866039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6" descr="C:\Users\ratul\AppData\Local\Microsoft\Windows\Temporary Internet Files\Content.IE5\QEVJUJQZ\MC900435464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759" y="3464460"/>
            <a:ext cx="490967" cy="775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7" descr="C:\Users\ratul\AppData\Local\Microsoft\Windows\Temporary Internet Files\Content.IE5\LXR88UEV\MC900432103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368969"/>
            <a:ext cx="774577" cy="917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4523651" y="2708816"/>
            <a:ext cx="104927" cy="991044"/>
          </a:xfrm>
          <a:prstGeom prst="rect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722013" y="2683495"/>
            <a:ext cx="62955" cy="1037111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76" name="Picture 32" descr="C:\Users\ratul\AppData\Local\Microsoft\Windows\Temporary Internet Files\Content.IE5\T5OPGGA0\MC900293334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726" y="4911584"/>
            <a:ext cx="1538708" cy="156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77" name="Picture 33" descr="C:\Program Files\Microsoft Office\MEDIA\CAGCAT10\j0186348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8573" y="5819960"/>
            <a:ext cx="551204" cy="774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78" name="Picture 34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635006"/>
            <a:ext cx="582015" cy="913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79" name="Picture 35" descr="C:\Program Files\Microsoft Office\MEDIA\CAGCAT10\j0291984.wm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180" y="4498155"/>
            <a:ext cx="849036" cy="898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80" name="Picture 36" descr="C:\Program Files\Microsoft Office\MEDIA\CAGCAT10\j0297551.wmf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846" y="5528005"/>
            <a:ext cx="658792" cy="1005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Rectangle 53"/>
          <p:cNvSpPr/>
          <p:nvPr/>
        </p:nvSpPr>
        <p:spPr>
          <a:xfrm>
            <a:off x="4523651" y="5071016"/>
            <a:ext cx="104927" cy="991044"/>
          </a:xfrm>
          <a:prstGeom prst="rect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722013" y="5045695"/>
            <a:ext cx="62955" cy="1037111"/>
          </a:xfrm>
          <a:prstGeom prst="rect">
            <a:avLst/>
          </a:prstGeom>
          <a:noFill/>
          <a:ln w="57150"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3" descr="C:\Users\ratul\AppData\Local\Microsoft\Windows\Temporary Internet Files\Content.IE5\GC8HGUR4\MC900230730[1].wmf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129" y="2079077"/>
            <a:ext cx="644071" cy="751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3" descr="C:\Users\ratul\AppData\Local\Microsoft\Windows\Temporary Internet Files\Content.IE5\GC8HGUR4\MC900230730[1].wmf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129" y="4441277"/>
            <a:ext cx="644071" cy="751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Oval 55"/>
          <p:cNvSpPr/>
          <p:nvPr/>
        </p:nvSpPr>
        <p:spPr>
          <a:xfrm>
            <a:off x="6515142" y="5300779"/>
            <a:ext cx="775995" cy="866039"/>
          </a:xfrm>
          <a:prstGeom prst="ellipse">
            <a:avLst/>
          </a:prstGeom>
          <a:noFill/>
          <a:ln w="57150">
            <a:solidFill>
              <a:srgbClr val="FFFF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3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Enabling interpretation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/>
            <a:r>
              <a:rPr lang="en-US" dirty="0" smtClean="0"/>
              <a:t>Ship interpreters with the system</a:t>
            </a:r>
          </a:p>
          <a:p>
            <a:pPr marL="0" indent="0"/>
            <a:r>
              <a:rPr lang="en-US" dirty="0" smtClean="0"/>
              <a:t>Acquire dynamically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From the cloud </a:t>
            </a:r>
            <a:r>
              <a:rPr lang="en-US" dirty="0" smtClean="0"/>
              <a:t>(as in Windows</a:t>
            </a:r>
            <a:r>
              <a:rPr lang="en-US" dirty="0" smtClean="0"/>
              <a:t>)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From the device </a:t>
            </a:r>
            <a:r>
              <a:rPr lang="en-US" dirty="0" smtClean="0"/>
              <a:t>(as in Speakeasy)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en-US" dirty="0" smtClean="0"/>
              <a:t>Successful model?</a:t>
            </a:r>
          </a:p>
          <a:p>
            <a:pPr marL="1714500" lvl="3" indent="-457200">
              <a:buFont typeface="Arial" pitchFamily="34" charset="0"/>
              <a:buChar char="•"/>
            </a:pPr>
            <a:endParaRPr lang="en-US" dirty="0" smtClean="0"/>
          </a:p>
          <a:p>
            <a:pPr marL="0" indent="0"/>
            <a:r>
              <a:rPr lang="en-US" dirty="0" smtClean="0"/>
              <a:t>Bootstrapping problem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Discovering devices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Establishing some common basis</a:t>
            </a:r>
          </a:p>
        </p:txBody>
      </p:sp>
    </p:spTree>
    <p:extLst>
      <p:ext uri="{BB962C8B-B14F-4D97-AF65-F5344CB8AC3E}">
        <p14:creationId xmlns:p14="http://schemas.microsoft.com/office/powerpoint/2010/main" val="130522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MC0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rgbClr val="FFFF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summerinstitute-jul09</Template>
  <TotalTime>1642</TotalTime>
  <Words>318</Words>
  <Application>Microsoft Office PowerPoint</Application>
  <PresentationFormat>On-screen Show (4:3)</PresentationFormat>
  <Paragraphs>75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IMC07</vt:lpstr>
      <vt:lpstr>Interoperability:  Making devices talk to each other</vt:lpstr>
      <vt:lpstr>Devices on an island</vt:lpstr>
      <vt:lpstr>More devices on an island</vt:lpstr>
      <vt:lpstr>Designing a language (standard)</vt:lpstr>
      <vt:lpstr>How to design a future-proof language?</vt:lpstr>
      <vt:lpstr>Can there be one universal language?</vt:lpstr>
      <vt:lpstr>Interpretation</vt:lpstr>
      <vt:lpstr>Another dimension of being future proof</vt:lpstr>
      <vt:lpstr>Enabling interpretation in practice</vt:lpstr>
      <vt:lpstr>Systems perspective:  The ability to talk is not enough</vt:lpstr>
      <vt:lpstr>Implementing communication rules</vt:lpstr>
      <vt:lpstr>The ugly truths of designing standards</vt:lpstr>
      <vt:lpstr>The hard facts of adopting standards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Ratul Mahajan</dc:creator>
  <cp:lastModifiedBy>ratul</cp:lastModifiedBy>
  <cp:revision>157</cp:revision>
  <dcterms:created xsi:type="dcterms:W3CDTF">2006-08-16T00:00:00Z</dcterms:created>
  <dcterms:modified xsi:type="dcterms:W3CDTF">2011-04-13T22:25:23Z</dcterms:modified>
</cp:coreProperties>
</file>