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Lato" panose="020B0604020202020204" charset="0"/>
      <p:regular r:id="rId29"/>
      <p:bold r:id="rId30"/>
      <p:italic r:id="rId31"/>
      <p:boldItalic r:id="rId32"/>
    </p:embeddedFont>
    <p:embeddedFont>
      <p:font typeface="Raleway"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lRmJY08o5w5RiSY8fCYOoXs02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The transformer unit, shown here, is comprised of two modules: (1) self-attention and (2) feed-forward. The self-attention module allows the inputs to interact with each other and learn contextual relationships. </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Overview of ScAtNet for classifying skin biopsy images. To learn representations from these large WSIs at multiple input scales in an end-to-end fashion, ScAtNet factorizes the classification pipeline into three steps. The first step involves learning local patch-wise embeddings using an off-the-shelf CNN for each input scale independently. In the second step, ScAtNet learns inter-patch representations using transformers and produces contextualized patch embeddings for each input scale. In the last step, ScAtNet learns inter-scale representations from concatenated multi-scale contextualized patch embeddings using another transformer network and produces scale-aware embeddings, which are then classified linearly into diagnostic categories. specific</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We aim to assign soft labels to tissue slices without ROIs. </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First we categorize WSI into two categorie: with ROI and without ROI. </a:t>
            </a:r>
            <a:endParaRPr/>
          </a:p>
          <a:p>
            <a:pPr marL="0" lvl="0" indent="0" algn="l" rtl="0">
              <a:lnSpc>
                <a:spcPct val="100000"/>
              </a:lnSpc>
              <a:spcBef>
                <a:spcPts val="0"/>
              </a:spcBef>
              <a:spcAft>
                <a:spcPts val="0"/>
              </a:spcAft>
              <a:buSzPts val="1100"/>
              <a:buNone/>
            </a:pPr>
            <a:r>
              <a:rPr lang="en"/>
              <a:t>Then, we further split the slides with ROI into R1, R2, R3 and R4 since we have 4 classes. </a:t>
            </a:r>
            <a:endParaRPr/>
          </a:p>
          <a:p>
            <a:pPr marL="0" lvl="0" indent="0" algn="l" rtl="0">
              <a:lnSpc>
                <a:spcPct val="100000"/>
              </a:lnSpc>
              <a:spcBef>
                <a:spcPts val="0"/>
              </a:spcBef>
              <a:spcAft>
                <a:spcPts val="0"/>
              </a:spcAft>
              <a:buSzPts val="1100"/>
              <a:buNone/>
            </a:pPr>
            <a:r>
              <a:rPr lang="en"/>
              <a:t>Next, we compute the mean singular value vector from all the images with ROI for each category. The idea is to use these vectors to represent the appearance of the diagnostic categories. </a:t>
            </a:r>
            <a:endParaRPr/>
          </a:p>
          <a:p>
            <a:pPr marL="0" lvl="0" indent="0" algn="l" rtl="0">
              <a:lnSpc>
                <a:spcPct val="100000"/>
              </a:lnSpc>
              <a:spcBef>
                <a:spcPts val="0"/>
              </a:spcBef>
              <a:spcAft>
                <a:spcPts val="0"/>
              </a:spcAft>
              <a:buSzPts val="1100"/>
              <a:buNone/>
            </a:pPr>
            <a:r>
              <a:rPr lang="en"/>
              <a:t>Now we have everything we need. We can start computing the soft labels for tissues we are uncertain about.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compute the singular value vector representing a particular slice, then we calculate the dot product between that and the mean singular value that represents what each class look like. Applying softmax to the dot product, we get a score representing how likely this particular tissue slice belong to each of the 4 classes.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400">
                <a:solidFill>
                  <a:schemeClr val="dk1"/>
                </a:solidFill>
              </a:rPr>
              <a:t>ScAtNet’s performance is compared with five recent whole slide image classification methods.</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SzPts val="1100"/>
              <a:buNone/>
            </a:pPr>
            <a:r>
              <a:rPr lang="en" sz="1400">
                <a:solidFill>
                  <a:schemeClr val="dk1"/>
                </a:solidFill>
              </a:rPr>
              <a:t>The first method we compare to is a standard patch-based CNN classification framework that was built following saliency-based methods. This method treats each patch independently and assigns the same diagnostic label to all patches in the WSI during training. During evaluation, majority-voting is used for predicting the slide-level diagnostic label. Similar to the use of ScAtNet, Mobilenetv2, pretrained on the ImageNet dataset was used as the CNN model.</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SzPts val="1100"/>
              <a:buNone/>
            </a:pPr>
            <a:r>
              <a:rPr lang="en" sz="1400">
                <a:solidFill>
                  <a:schemeClr val="dk1"/>
                </a:solidFill>
              </a:rPr>
              <a:t>Second method is a CNN-based deep feature extraction framework that builds slide-level feature representations by aggregating patch representations. </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SzPts val="1100"/>
              <a:buNone/>
            </a:pPr>
            <a:r>
              <a:rPr lang="en" sz="1400">
                <a:solidFill>
                  <a:schemeClr val="dk1"/>
                </a:solidFill>
              </a:rPr>
              <a:t>ChikonMIL is a multiple instance learning based method which first selects the top-k patches and then uses these patches for instance and bag-representation learning. It also uses a loss that reduces intra-class variability and allow for soft assignment. </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SzPts val="1100"/>
              <a:buNone/>
            </a:pPr>
            <a:r>
              <a:rPr lang="en" sz="1400">
                <a:solidFill>
                  <a:schemeClr val="dk1"/>
                </a:solidFill>
              </a:rPr>
              <a:t>The fourth one, multi-scale Domain adversarial Multiple Instance Learning CNN is a framework that learns from a group of patches extracted at different scales with attention mechanism. In contrast to our method which is end-to-end, this particular framework first trains a single-scale network to classify patches for each scale. Then a multi-scale network is trained using the features extracted from single-scale network. </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Finally, streaming CNN uses a patch-based approach with gradient checkpointing, which allows it to classify whole slide images in an end-to-end fashion. </a:t>
            </a:r>
            <a:endParaRPr sz="1400">
              <a:solidFill>
                <a:schemeClr val="dk1"/>
              </a:solidFill>
            </a:endParaRPr>
          </a:p>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rPr>
              <a:t>Comparison of class-wise accuracy with stateof- the-art WSI classification methods on the test set. Overall, ScAtNet delivered better performance across all diagnostic categories except the pT1b category.</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Our soft labeling method is simple and effective; it reduces the ambiguity that arises during training because of multiple tissue slices in a WSI that do not have a ROI and helps improve the performance.</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600">
                <a:solidFill>
                  <a:schemeClr val="dk1"/>
                </a:solidFill>
              </a:rPr>
              <a:t>Comparison of ScAtNet with pathologists’ (PG) performance. Pathologists’ performance data is from a prior independent clinical study of 187 pathologists [6] who interpreted these same 115 cases in our test set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first difficulty is that cancerous and non-cancerous regions are mixed in a WSI. Therefore, when pathologists actually conduct subtype classification, it is necessary to find out which part of the slide contains the relevant “interesting” regions, and perform subtype classification based on the features of the region of interest (ROI).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second difficulty is that different features of tissues are observed when the magnification of the pathological image is changed. Pathologists conduct diagnosis by changing the magnification of a microscope repeatedly to find out various features of the tissues.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second difficulty is that different features of tissues are observed when the magnification of the pathological image is changed. Pathologists conduct diagnosis by changing the magnification of a microscope repeatedly to find out various features of the tissues.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Skin biopsy images often contain multiple tissue slices on a single WSI, as shown in Figure 4a. In general, the representative regions-of-interest (ROIs; shown in red in Figure) that helped pathologists in diagnosis belong to one or two tissue slices, while the other tissue slices may correspond to other diagnosis categories. Assigning the same diagnostic label to all tissue slices (similar to MIL-based approaches) results in more false tissue-label pairs and hinders learning representations. </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9"/>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p29"/>
          <p:cNvGrpSpPr/>
          <p:nvPr/>
        </p:nvGrpSpPr>
        <p:grpSpPr>
          <a:xfrm>
            <a:off x="830392" y="1191256"/>
            <a:ext cx="745763" cy="45826"/>
            <a:chOff x="4580561" y="2589004"/>
            <a:chExt cx="1064464" cy="25200"/>
          </a:xfrm>
        </p:grpSpPr>
        <p:sp>
          <p:nvSpPr>
            <p:cNvPr id="12" name="Google Shape;12;p2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29"/>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5" name="Google Shape;15;p29"/>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6" name="Google Shape;16;p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38"/>
          <p:cNvGrpSpPr/>
          <p:nvPr/>
        </p:nvGrpSpPr>
        <p:grpSpPr>
          <a:xfrm>
            <a:off x="830392" y="4169130"/>
            <a:ext cx="745763" cy="45826"/>
            <a:chOff x="4580561" y="2589004"/>
            <a:chExt cx="1064464" cy="25200"/>
          </a:xfrm>
        </p:grpSpPr>
        <p:sp>
          <p:nvSpPr>
            <p:cNvPr id="75" name="Google Shape;75;p3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3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 name="Google Shape;77;p38"/>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78" name="Google Shape;78;p38"/>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79" name="Google Shape;79;p3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3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3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30"/>
          <p:cNvGrpSpPr/>
          <p:nvPr/>
        </p:nvGrpSpPr>
        <p:grpSpPr>
          <a:xfrm>
            <a:off x="830392" y="1191256"/>
            <a:ext cx="745763" cy="45826"/>
            <a:chOff x="4580561" y="2589004"/>
            <a:chExt cx="1064464" cy="25200"/>
          </a:xfrm>
        </p:grpSpPr>
        <p:sp>
          <p:nvSpPr>
            <p:cNvPr id="20" name="Google Shape;20;p3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Google Shape;22;p30"/>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23" name="Google Shape;23;p30"/>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4" name="Google Shape;24;p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5"/>
        <p:cNvGrpSpPr/>
        <p:nvPr/>
      </p:nvGrpSpPr>
      <p:grpSpPr>
        <a:xfrm>
          <a:off x="0" y="0"/>
          <a:ext cx="0" cy="0"/>
          <a:chOff x="0" y="0"/>
          <a:chExt cx="0" cy="0"/>
        </a:xfrm>
      </p:grpSpPr>
      <p:grpSp>
        <p:nvGrpSpPr>
          <p:cNvPr id="26" name="Google Shape;26;p31"/>
          <p:cNvGrpSpPr/>
          <p:nvPr/>
        </p:nvGrpSpPr>
        <p:grpSpPr>
          <a:xfrm>
            <a:off x="830392" y="1191256"/>
            <a:ext cx="745763" cy="45826"/>
            <a:chOff x="4580561" y="2589004"/>
            <a:chExt cx="1064464" cy="25200"/>
          </a:xfrm>
        </p:grpSpPr>
        <p:sp>
          <p:nvSpPr>
            <p:cNvPr id="27" name="Google Shape;27;p3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 name="Google Shape;29;p31"/>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0" name="Google Shape;30;p3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3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 name="Google Shape;33;p32"/>
          <p:cNvGrpSpPr/>
          <p:nvPr/>
        </p:nvGrpSpPr>
        <p:grpSpPr>
          <a:xfrm>
            <a:off x="830392" y="1191256"/>
            <a:ext cx="745763" cy="45826"/>
            <a:chOff x="4580561" y="2589004"/>
            <a:chExt cx="1064464" cy="25200"/>
          </a:xfrm>
        </p:grpSpPr>
        <p:sp>
          <p:nvSpPr>
            <p:cNvPr id="34" name="Google Shape;34;p3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 name="Google Shape;36;p32"/>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37" name="Google Shape;37;p32"/>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8" name="Google Shape;38;p32"/>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9" name="Google Shape;39;p3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3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 name="Google Shape;42;p33"/>
          <p:cNvGrpSpPr/>
          <p:nvPr/>
        </p:nvGrpSpPr>
        <p:grpSpPr>
          <a:xfrm>
            <a:off x="830392" y="1191256"/>
            <a:ext cx="745763" cy="45826"/>
            <a:chOff x="4580561" y="2589004"/>
            <a:chExt cx="1064464" cy="25200"/>
          </a:xfrm>
        </p:grpSpPr>
        <p:sp>
          <p:nvSpPr>
            <p:cNvPr id="43" name="Google Shape;43;p3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 name="Google Shape;45;p33"/>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6" name="Google Shape;46;p3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3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 name="Google Shape;49;p34"/>
          <p:cNvGrpSpPr/>
          <p:nvPr/>
        </p:nvGrpSpPr>
        <p:grpSpPr>
          <a:xfrm>
            <a:off x="830392" y="1191256"/>
            <a:ext cx="745763" cy="45826"/>
            <a:chOff x="4580561" y="2589004"/>
            <a:chExt cx="1064464" cy="25200"/>
          </a:xfrm>
        </p:grpSpPr>
        <p:sp>
          <p:nvSpPr>
            <p:cNvPr id="50" name="Google Shape;50;p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 name="Google Shape;52;p34"/>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53" name="Google Shape;53;p34"/>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54" name="Google Shape;54;p3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35"/>
          <p:cNvGrpSpPr/>
          <p:nvPr/>
        </p:nvGrpSpPr>
        <p:grpSpPr>
          <a:xfrm>
            <a:off x="830392" y="4169130"/>
            <a:ext cx="745763" cy="45826"/>
            <a:chOff x="4580561" y="2589004"/>
            <a:chExt cx="1064464" cy="25200"/>
          </a:xfrm>
        </p:grpSpPr>
        <p:sp>
          <p:nvSpPr>
            <p:cNvPr id="57" name="Google Shape;57;p3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3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 name="Google Shape;59;p35"/>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0" name="Google Shape;60;p3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36"/>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36"/>
          <p:cNvGrpSpPr/>
          <p:nvPr/>
        </p:nvGrpSpPr>
        <p:grpSpPr>
          <a:xfrm>
            <a:off x="830392" y="1191256"/>
            <a:ext cx="745763" cy="45826"/>
            <a:chOff x="4580561" y="2589004"/>
            <a:chExt cx="1064464" cy="25200"/>
          </a:xfrm>
        </p:grpSpPr>
        <p:sp>
          <p:nvSpPr>
            <p:cNvPr id="64" name="Google Shape;64;p3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 name="Google Shape;66;p36"/>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67" name="Google Shape;67;p36"/>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68" name="Google Shape;68;p36"/>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69" name="Google Shape;69;p3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37"/>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72" name="Google Shape;72;p3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2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26190"/>
              <a:buFont typeface="Arial"/>
              <a:buNone/>
            </a:pPr>
            <a:r>
              <a:rPr lang="en"/>
              <a:t>Scale-Aware Transformers for</a:t>
            </a:r>
            <a:endParaRPr/>
          </a:p>
          <a:p>
            <a:pPr marL="0" lvl="0" indent="0" algn="l" rtl="0">
              <a:lnSpc>
                <a:spcPct val="100000"/>
              </a:lnSpc>
              <a:spcBef>
                <a:spcPts val="0"/>
              </a:spcBef>
              <a:spcAft>
                <a:spcPts val="0"/>
              </a:spcAft>
              <a:buSzPct val="111111"/>
              <a:buNone/>
            </a:pPr>
            <a:r>
              <a:rPr lang="en"/>
              <a:t>Diagnosing Melanocytic Lesions</a:t>
            </a:r>
            <a:endParaRPr/>
          </a:p>
        </p:txBody>
      </p:sp>
      <p:sp>
        <p:nvSpPr>
          <p:cNvPr id="87" name="Google Shape;87;p1"/>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0000"/>
              </a:lnSpc>
              <a:spcBef>
                <a:spcPts val="0"/>
              </a:spcBef>
              <a:spcAft>
                <a:spcPts val="0"/>
              </a:spcAft>
              <a:buSzPct val="117647"/>
              <a:buNone/>
            </a:pPr>
            <a:r>
              <a:rPr lang="en"/>
              <a:t>Wenjun Wu , Sachin Mehta , Shima Nofallah , Stevan Knezevich , Caitlin J. May , Oliver H. Chang , Joann G. Elmore and Linda G. Shapiro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1"/>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Transformer Unit</a:t>
            </a:r>
            <a:endParaRPr/>
          </a:p>
        </p:txBody>
      </p:sp>
      <p:sp>
        <p:nvSpPr>
          <p:cNvPr id="168" name="Google Shape;168;p11"/>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169" name="Google Shape;169;p11"/>
          <p:cNvPicPr preferRelativeResize="0"/>
          <p:nvPr/>
        </p:nvPicPr>
        <p:blipFill rotWithShape="1">
          <a:blip r:embed="rId3">
            <a:alphaModFix/>
          </a:blip>
          <a:srcRect/>
          <a:stretch/>
        </p:blipFill>
        <p:spPr>
          <a:xfrm>
            <a:off x="1710225" y="2331875"/>
            <a:ext cx="5774802" cy="1533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2"/>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Scale-Aware Transformers for Diagnosing Melanocytic Lesions</a:t>
            </a:r>
            <a:endParaRPr/>
          </a:p>
        </p:txBody>
      </p:sp>
      <p:sp>
        <p:nvSpPr>
          <p:cNvPr id="175" name="Google Shape;175;p12"/>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176" name="Google Shape;176;p12"/>
          <p:cNvPicPr preferRelativeResize="0"/>
          <p:nvPr/>
        </p:nvPicPr>
        <p:blipFill rotWithShape="1">
          <a:blip r:embed="rId3">
            <a:alphaModFix/>
          </a:blip>
          <a:srcRect/>
          <a:stretch/>
        </p:blipFill>
        <p:spPr>
          <a:xfrm>
            <a:off x="924825" y="2078873"/>
            <a:ext cx="7294374" cy="2463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3"/>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Soft labels</a:t>
            </a:r>
            <a:endParaRPr/>
          </a:p>
        </p:txBody>
      </p:sp>
      <p:sp>
        <p:nvSpPr>
          <p:cNvPr id="182" name="Google Shape;182;p13"/>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183" name="Google Shape;183;p13"/>
          <p:cNvPicPr preferRelativeResize="0"/>
          <p:nvPr/>
        </p:nvPicPr>
        <p:blipFill rotWithShape="1">
          <a:blip r:embed="rId3">
            <a:alphaModFix/>
          </a:blip>
          <a:srcRect/>
          <a:stretch/>
        </p:blipFill>
        <p:spPr>
          <a:xfrm>
            <a:off x="2584380" y="1418700"/>
            <a:ext cx="6344547" cy="3428849"/>
          </a:xfrm>
          <a:prstGeom prst="rect">
            <a:avLst/>
          </a:prstGeom>
          <a:noFill/>
          <a:ln>
            <a:noFill/>
          </a:ln>
        </p:spPr>
      </p:pic>
      <p:sp>
        <p:nvSpPr>
          <p:cNvPr id="184" name="Google Shape;184;p13"/>
          <p:cNvSpPr/>
          <p:nvPr/>
        </p:nvSpPr>
        <p:spPr>
          <a:xfrm>
            <a:off x="3495350" y="1519800"/>
            <a:ext cx="1170600" cy="175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3"/>
          <p:cNvSpPr/>
          <p:nvPr/>
        </p:nvSpPr>
        <p:spPr>
          <a:xfrm>
            <a:off x="6043800" y="1498650"/>
            <a:ext cx="1170600" cy="175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3"/>
          <p:cNvSpPr/>
          <p:nvPr/>
        </p:nvSpPr>
        <p:spPr>
          <a:xfrm>
            <a:off x="2720200" y="1720075"/>
            <a:ext cx="2622300" cy="487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3"/>
          <p:cNvSpPr/>
          <p:nvPr/>
        </p:nvSpPr>
        <p:spPr>
          <a:xfrm>
            <a:off x="2584375" y="2398650"/>
            <a:ext cx="3015600" cy="14004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13"/>
          <p:cNvSpPr/>
          <p:nvPr/>
        </p:nvSpPr>
        <p:spPr>
          <a:xfrm>
            <a:off x="5902950" y="2257650"/>
            <a:ext cx="1522200" cy="535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3"/>
          <p:cNvSpPr/>
          <p:nvPr/>
        </p:nvSpPr>
        <p:spPr>
          <a:xfrm>
            <a:off x="5902950" y="3263850"/>
            <a:ext cx="2832600" cy="84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8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18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18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8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8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18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4"/>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Soft labels</a:t>
            </a:r>
            <a:endParaRPr/>
          </a:p>
        </p:txBody>
      </p:sp>
      <p:sp>
        <p:nvSpPr>
          <p:cNvPr id="195" name="Google Shape;195;p14"/>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196" name="Google Shape;196;p14"/>
          <p:cNvPicPr preferRelativeResize="0"/>
          <p:nvPr/>
        </p:nvPicPr>
        <p:blipFill rotWithShape="1">
          <a:blip r:embed="rId3">
            <a:alphaModFix/>
          </a:blip>
          <a:srcRect/>
          <a:stretch/>
        </p:blipFill>
        <p:spPr>
          <a:xfrm>
            <a:off x="3702924" y="1793825"/>
            <a:ext cx="4633201" cy="3020349"/>
          </a:xfrm>
          <a:prstGeom prst="rect">
            <a:avLst/>
          </a:prstGeom>
          <a:noFill/>
          <a:ln>
            <a:noFill/>
          </a:ln>
        </p:spPr>
      </p:pic>
      <p:pic>
        <p:nvPicPr>
          <p:cNvPr id="197" name="Google Shape;197;p14"/>
          <p:cNvPicPr preferRelativeResize="0"/>
          <p:nvPr/>
        </p:nvPicPr>
        <p:blipFill rotWithShape="1">
          <a:blip r:embed="rId4">
            <a:alphaModFix/>
          </a:blip>
          <a:srcRect/>
          <a:stretch/>
        </p:blipFill>
        <p:spPr>
          <a:xfrm>
            <a:off x="842374" y="1965237"/>
            <a:ext cx="2754575" cy="2488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5"/>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Baseline Methods</a:t>
            </a:r>
            <a:endParaRPr/>
          </a:p>
        </p:txBody>
      </p:sp>
      <p:sp>
        <p:nvSpPr>
          <p:cNvPr id="203" name="Google Shape;203;p15"/>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SzPts val="1300"/>
              <a:buChar char="●"/>
            </a:pPr>
            <a:r>
              <a:rPr lang="en"/>
              <a:t>Patch-based classification</a:t>
            </a:r>
            <a:endParaRPr/>
          </a:p>
          <a:p>
            <a:pPr marL="457200" lvl="0" indent="-311150" algn="l" rtl="0">
              <a:lnSpc>
                <a:spcPct val="115000"/>
              </a:lnSpc>
              <a:spcBef>
                <a:spcPts val="0"/>
              </a:spcBef>
              <a:spcAft>
                <a:spcPts val="0"/>
              </a:spcAft>
              <a:buSzPts val="1300"/>
              <a:buChar char="●"/>
            </a:pPr>
            <a:r>
              <a:rPr lang="en"/>
              <a:t>Weighted feature aggregation</a:t>
            </a:r>
            <a:endParaRPr/>
          </a:p>
          <a:p>
            <a:pPr marL="457200" lvl="0" indent="-311150" algn="l" rtl="0">
              <a:lnSpc>
                <a:spcPct val="115000"/>
              </a:lnSpc>
              <a:spcBef>
                <a:spcPts val="0"/>
              </a:spcBef>
              <a:spcAft>
                <a:spcPts val="0"/>
              </a:spcAft>
              <a:buSzPts val="1300"/>
              <a:buChar char="●"/>
            </a:pPr>
            <a:r>
              <a:rPr lang="en"/>
              <a:t>ChikonMIL</a:t>
            </a:r>
            <a:endParaRPr/>
          </a:p>
          <a:p>
            <a:pPr marL="457200" lvl="0" indent="-311150" algn="l" rtl="0">
              <a:lnSpc>
                <a:spcPct val="115000"/>
              </a:lnSpc>
              <a:spcBef>
                <a:spcPts val="0"/>
              </a:spcBef>
              <a:spcAft>
                <a:spcPts val="0"/>
              </a:spcAft>
              <a:buSzPts val="1300"/>
              <a:buChar char="●"/>
            </a:pPr>
            <a:r>
              <a:rPr lang="en"/>
              <a:t>MS-DA-MIL</a:t>
            </a:r>
            <a:endParaRPr/>
          </a:p>
          <a:p>
            <a:pPr marL="457200" lvl="0" indent="-311150" algn="l" rtl="0">
              <a:lnSpc>
                <a:spcPct val="115000"/>
              </a:lnSpc>
              <a:spcBef>
                <a:spcPts val="0"/>
              </a:spcBef>
              <a:spcAft>
                <a:spcPts val="0"/>
              </a:spcAft>
              <a:buSzPts val="1300"/>
              <a:buChar char="●"/>
            </a:pPr>
            <a:r>
              <a:rPr lang="en"/>
              <a:t>Streaming CNN</a:t>
            </a:r>
            <a:endParaRPr/>
          </a:p>
        </p:txBody>
      </p:sp>
      <p:pic>
        <p:nvPicPr>
          <p:cNvPr id="204" name="Google Shape;204;p15"/>
          <p:cNvPicPr preferRelativeResize="0"/>
          <p:nvPr/>
        </p:nvPicPr>
        <p:blipFill rotWithShape="1">
          <a:blip r:embed="rId3">
            <a:alphaModFix/>
          </a:blip>
          <a:srcRect/>
          <a:stretch/>
        </p:blipFill>
        <p:spPr>
          <a:xfrm>
            <a:off x="3811775" y="1483072"/>
            <a:ext cx="5061576" cy="2642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6"/>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Experimental Result: baseline methods</a:t>
            </a:r>
            <a:endParaRPr/>
          </a:p>
        </p:txBody>
      </p:sp>
      <p:sp>
        <p:nvSpPr>
          <p:cNvPr id="210" name="Google Shape;210;p16"/>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211" name="Google Shape;211;p16"/>
          <p:cNvPicPr preferRelativeResize="0"/>
          <p:nvPr/>
        </p:nvPicPr>
        <p:blipFill rotWithShape="1">
          <a:blip r:embed="rId3">
            <a:alphaModFix/>
          </a:blip>
          <a:srcRect/>
          <a:stretch/>
        </p:blipFill>
        <p:spPr>
          <a:xfrm>
            <a:off x="0" y="1853845"/>
            <a:ext cx="9143999" cy="30392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7"/>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Experimental Result: baseline methods</a:t>
            </a:r>
            <a:endParaRPr/>
          </a:p>
        </p:txBody>
      </p:sp>
      <p:sp>
        <p:nvSpPr>
          <p:cNvPr id="217" name="Google Shape;217;p17"/>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218" name="Google Shape;218;p17"/>
          <p:cNvPicPr preferRelativeResize="0"/>
          <p:nvPr/>
        </p:nvPicPr>
        <p:blipFill rotWithShape="1">
          <a:blip r:embed="rId3">
            <a:alphaModFix/>
          </a:blip>
          <a:srcRect/>
          <a:stretch/>
        </p:blipFill>
        <p:spPr>
          <a:xfrm>
            <a:off x="2632325" y="1881225"/>
            <a:ext cx="3879350" cy="2797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8"/>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Experimental Result: soft label</a:t>
            </a:r>
            <a:endParaRPr/>
          </a:p>
        </p:txBody>
      </p:sp>
      <p:sp>
        <p:nvSpPr>
          <p:cNvPr id="224" name="Google Shape;224;p18"/>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225" name="Google Shape;225;p18"/>
          <p:cNvPicPr preferRelativeResize="0"/>
          <p:nvPr/>
        </p:nvPicPr>
        <p:blipFill rotWithShape="1">
          <a:blip r:embed="rId3">
            <a:alphaModFix/>
          </a:blip>
          <a:srcRect/>
          <a:stretch/>
        </p:blipFill>
        <p:spPr>
          <a:xfrm>
            <a:off x="2114746" y="2078875"/>
            <a:ext cx="5212926" cy="1578875"/>
          </a:xfrm>
          <a:prstGeom prst="rect">
            <a:avLst/>
          </a:prstGeom>
          <a:noFill/>
          <a:ln>
            <a:noFill/>
          </a:ln>
        </p:spPr>
      </p:pic>
      <p:sp>
        <p:nvSpPr>
          <p:cNvPr id="226" name="Google Shape;226;p18"/>
          <p:cNvSpPr txBox="1"/>
          <p:nvPr/>
        </p:nvSpPr>
        <p:spPr>
          <a:xfrm>
            <a:off x="2209775" y="3657750"/>
            <a:ext cx="5242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Comparison of the performance of different labeling methods. </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9"/>
          <p:cNvSpPr txBox="1">
            <a:spLocks noGrp="1"/>
          </p:cNvSpPr>
          <p:nvPr>
            <p:ph type="title"/>
          </p:nvPr>
        </p:nvSpPr>
        <p:spPr>
          <a:xfrm>
            <a:off x="729450" y="1318650"/>
            <a:ext cx="79383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Experimental  Result: single vs. multiple input scales</a:t>
            </a:r>
            <a:endParaRPr/>
          </a:p>
        </p:txBody>
      </p:sp>
      <p:sp>
        <p:nvSpPr>
          <p:cNvPr id="232" name="Google Shape;232;p19"/>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233" name="Google Shape;233;p19"/>
          <p:cNvPicPr preferRelativeResize="0"/>
          <p:nvPr/>
        </p:nvPicPr>
        <p:blipFill rotWithShape="1">
          <a:blip r:embed="rId3">
            <a:alphaModFix/>
          </a:blip>
          <a:srcRect/>
          <a:stretch/>
        </p:blipFill>
        <p:spPr>
          <a:xfrm>
            <a:off x="729450" y="2239850"/>
            <a:ext cx="4280250" cy="1939150"/>
          </a:xfrm>
          <a:prstGeom prst="rect">
            <a:avLst/>
          </a:prstGeom>
          <a:noFill/>
          <a:ln>
            <a:noFill/>
          </a:ln>
        </p:spPr>
      </p:pic>
      <p:pic>
        <p:nvPicPr>
          <p:cNvPr id="234" name="Google Shape;234;p19"/>
          <p:cNvPicPr preferRelativeResize="0"/>
          <p:nvPr/>
        </p:nvPicPr>
        <p:blipFill rotWithShape="1">
          <a:blip r:embed="rId4">
            <a:alphaModFix/>
          </a:blip>
          <a:srcRect/>
          <a:stretch/>
        </p:blipFill>
        <p:spPr>
          <a:xfrm>
            <a:off x="5095350" y="2078875"/>
            <a:ext cx="3409150" cy="2672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0"/>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Experimental Result: pathologists performance</a:t>
            </a:r>
            <a:endParaRPr/>
          </a:p>
        </p:txBody>
      </p:sp>
      <p:sp>
        <p:nvSpPr>
          <p:cNvPr id="240" name="Google Shape;240;p20"/>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241" name="Google Shape;241;p20"/>
          <p:cNvPicPr preferRelativeResize="0"/>
          <p:nvPr/>
        </p:nvPicPr>
        <p:blipFill rotWithShape="1">
          <a:blip r:embed="rId3">
            <a:alphaModFix/>
          </a:blip>
          <a:srcRect b="57138"/>
          <a:stretch/>
        </p:blipFill>
        <p:spPr>
          <a:xfrm>
            <a:off x="1537663" y="2263438"/>
            <a:ext cx="6068675" cy="1891974"/>
          </a:xfrm>
          <a:prstGeom prst="rect">
            <a:avLst/>
          </a:prstGeom>
          <a:noFill/>
          <a:ln>
            <a:noFill/>
          </a:ln>
        </p:spPr>
      </p:pic>
      <p:sp>
        <p:nvSpPr>
          <p:cNvPr id="242" name="Google Shape;242;p20"/>
          <p:cNvSpPr txBox="1"/>
          <p:nvPr/>
        </p:nvSpPr>
        <p:spPr>
          <a:xfrm>
            <a:off x="2067600" y="4155400"/>
            <a:ext cx="50088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Comparison of ScAtNet with pathologists’ (PG) performance.</a:t>
            </a: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Melanoma</a:t>
            </a:r>
            <a:endParaRPr/>
          </a:p>
        </p:txBody>
      </p:sp>
      <p:sp>
        <p:nvSpPr>
          <p:cNvPr id="93" name="Google Shape;93;p2"/>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SzPts val="1300"/>
              <a:buChar char="●"/>
            </a:pPr>
            <a:r>
              <a:rPr lang="en"/>
              <a:t>Melanoma is th</a:t>
            </a:r>
            <a:r>
              <a:rPr lang="en" sz="1400"/>
              <a:t>e most aggressive type of skin cancer</a:t>
            </a:r>
            <a:endParaRPr sz="1400"/>
          </a:p>
          <a:p>
            <a:pPr marL="457200" lvl="0" indent="-317500" algn="l" rtl="0">
              <a:lnSpc>
                <a:spcPct val="150000"/>
              </a:lnSpc>
              <a:spcBef>
                <a:spcPts val="0"/>
              </a:spcBef>
              <a:spcAft>
                <a:spcPts val="0"/>
              </a:spcAft>
              <a:buSzPts val="1400"/>
              <a:buChar char="●"/>
            </a:pPr>
            <a:r>
              <a:rPr lang="en" sz="1400"/>
              <a:t>One of the most diagnosed cancers in the US</a:t>
            </a:r>
            <a:endParaRPr sz="1400"/>
          </a:p>
          <a:p>
            <a:pPr marL="457200" lvl="0" indent="-311150" algn="l" rtl="0">
              <a:lnSpc>
                <a:spcPct val="150000"/>
              </a:lnSpc>
              <a:spcBef>
                <a:spcPts val="0"/>
              </a:spcBef>
              <a:spcAft>
                <a:spcPts val="0"/>
              </a:spcAft>
              <a:buSzPts val="1300"/>
              <a:buChar char="●"/>
            </a:pPr>
            <a:r>
              <a:rPr lang="en" sz="1400"/>
              <a:t>Gold standard for diagnosis → visual assess</a:t>
            </a:r>
            <a:r>
              <a:rPr lang="en"/>
              <a:t>ment of skin biopsy by pathologists</a:t>
            </a:r>
            <a:endParaRPr/>
          </a:p>
        </p:txBody>
      </p:sp>
      <p:pic>
        <p:nvPicPr>
          <p:cNvPr id="94" name="Google Shape;94;p2"/>
          <p:cNvPicPr preferRelativeResize="0"/>
          <p:nvPr/>
        </p:nvPicPr>
        <p:blipFill rotWithShape="1">
          <a:blip r:embed="rId3">
            <a:alphaModFix/>
          </a:blip>
          <a:srcRect/>
          <a:stretch/>
        </p:blipFill>
        <p:spPr>
          <a:xfrm>
            <a:off x="3025975" y="3078900"/>
            <a:ext cx="3092050" cy="1745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1"/>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Discussion</a:t>
            </a:r>
            <a:endParaRPr/>
          </a:p>
        </p:txBody>
      </p:sp>
      <p:sp>
        <p:nvSpPr>
          <p:cNvPr id="248" name="Google Shape;248;p21"/>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SzPts val="1300"/>
              <a:buChar char="●"/>
            </a:pPr>
            <a:r>
              <a:rPr lang="en"/>
              <a:t>Limited study on whole slide skin biopsy images (lack of public datasets)</a:t>
            </a:r>
            <a:endParaRPr/>
          </a:p>
          <a:p>
            <a:pPr marL="457200" lvl="0" indent="-311150" algn="l" rtl="0">
              <a:lnSpc>
                <a:spcPct val="115000"/>
              </a:lnSpc>
              <a:spcBef>
                <a:spcPts val="0"/>
              </a:spcBef>
              <a:spcAft>
                <a:spcPts val="0"/>
              </a:spcAft>
              <a:buSzPts val="1300"/>
              <a:buChar char="●"/>
            </a:pPr>
            <a:r>
              <a:rPr lang="en"/>
              <a:t>Limited in-house dataset size</a:t>
            </a:r>
            <a:endParaRPr/>
          </a:p>
          <a:p>
            <a:pPr marL="457200" lvl="0" indent="-311150" algn="l" rtl="0">
              <a:lnSpc>
                <a:spcPct val="115000"/>
              </a:lnSpc>
              <a:spcBef>
                <a:spcPts val="0"/>
              </a:spcBef>
              <a:spcAft>
                <a:spcPts val="0"/>
              </a:spcAft>
              <a:buSzPts val="1300"/>
              <a:buChar char="●"/>
            </a:pPr>
            <a:r>
              <a:rPr lang="en"/>
              <a:t>Mostly binary classification</a:t>
            </a:r>
            <a:endParaRPr/>
          </a:p>
          <a:p>
            <a:pPr marL="914400" lvl="1" indent="-298450" algn="l" rtl="0">
              <a:lnSpc>
                <a:spcPct val="115000"/>
              </a:lnSpc>
              <a:spcBef>
                <a:spcPts val="0"/>
              </a:spcBef>
              <a:spcAft>
                <a:spcPts val="0"/>
              </a:spcAft>
              <a:buSzPts val="1100"/>
              <a:buChar char="○"/>
            </a:pPr>
            <a:r>
              <a:rPr lang="en"/>
              <a:t>This study covers the full spectrum of melanocytic skin biopsy</a:t>
            </a:r>
            <a:endParaRPr/>
          </a:p>
          <a:p>
            <a:pPr marL="457200" lvl="0" indent="-311150" algn="l" rtl="0">
              <a:lnSpc>
                <a:spcPct val="115000"/>
              </a:lnSpc>
              <a:spcBef>
                <a:spcPts val="0"/>
              </a:spcBef>
              <a:spcAft>
                <a:spcPts val="0"/>
              </a:spcAft>
              <a:buSzPts val="1300"/>
              <a:buChar char="●"/>
            </a:pPr>
            <a:r>
              <a:rPr lang="en"/>
              <a:t>Small test set</a:t>
            </a:r>
            <a:endParaRPr/>
          </a:p>
          <a:p>
            <a:pPr marL="914400" lvl="1" indent="-298450" algn="l" rtl="0">
              <a:lnSpc>
                <a:spcPct val="115000"/>
              </a:lnSpc>
              <a:spcBef>
                <a:spcPts val="0"/>
              </a:spcBef>
              <a:spcAft>
                <a:spcPts val="0"/>
              </a:spcAft>
              <a:buSzPts val="1100"/>
              <a:buChar char="○"/>
            </a:pPr>
            <a:r>
              <a:rPr lang="en"/>
              <a:t>We have independent test set of 115 WSIs  (50%)</a:t>
            </a:r>
            <a:endParaRPr/>
          </a:p>
          <a:p>
            <a:pPr marL="457200" lvl="0" indent="-311150" algn="l" rtl="0">
              <a:lnSpc>
                <a:spcPct val="115000"/>
              </a:lnSpc>
              <a:spcBef>
                <a:spcPts val="0"/>
              </a:spcBef>
              <a:spcAft>
                <a:spcPts val="0"/>
              </a:spcAft>
              <a:buSzPts val="1300"/>
              <a:buChar char="●"/>
            </a:pPr>
            <a:r>
              <a:rPr lang="en"/>
              <a:t>Saliency analysis shows that different input results in different attentions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2"/>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54" name="Google Shape;254;p22"/>
          <p:cNvSpPr txBox="1">
            <a:spLocks noGrp="1"/>
          </p:cNvSpPr>
          <p:nvPr>
            <p:ph type="body" idx="1"/>
          </p:nvPr>
        </p:nvSpPr>
        <p:spPr>
          <a:xfrm>
            <a:off x="484325" y="2038850"/>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255" name="Google Shape;255;p22"/>
          <p:cNvPicPr preferRelativeResize="0"/>
          <p:nvPr/>
        </p:nvPicPr>
        <p:blipFill rotWithShape="1">
          <a:blip r:embed="rId3">
            <a:alphaModFix/>
          </a:blip>
          <a:srcRect l="78933"/>
          <a:stretch/>
        </p:blipFill>
        <p:spPr>
          <a:xfrm>
            <a:off x="6341573" y="718200"/>
            <a:ext cx="1129452" cy="4385274"/>
          </a:xfrm>
          <a:prstGeom prst="rect">
            <a:avLst/>
          </a:prstGeom>
          <a:noFill/>
          <a:ln>
            <a:noFill/>
          </a:ln>
        </p:spPr>
      </p:pic>
      <p:pic>
        <p:nvPicPr>
          <p:cNvPr id="256" name="Google Shape;256;p22"/>
          <p:cNvPicPr preferRelativeResize="0"/>
          <p:nvPr/>
        </p:nvPicPr>
        <p:blipFill rotWithShape="1">
          <a:blip r:embed="rId4">
            <a:alphaModFix/>
          </a:blip>
          <a:srcRect/>
          <a:stretch/>
        </p:blipFill>
        <p:spPr>
          <a:xfrm>
            <a:off x="1684675" y="924500"/>
            <a:ext cx="4699350" cy="3876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3"/>
          <p:cNvPicPr preferRelativeResize="0"/>
          <p:nvPr/>
        </p:nvPicPr>
        <p:blipFill rotWithShape="1">
          <a:blip r:embed="rId3">
            <a:alphaModFix/>
          </a:blip>
          <a:srcRect l="78933"/>
          <a:stretch/>
        </p:blipFill>
        <p:spPr>
          <a:xfrm>
            <a:off x="6675517" y="906775"/>
            <a:ext cx="1002308" cy="3891625"/>
          </a:xfrm>
          <a:prstGeom prst="rect">
            <a:avLst/>
          </a:prstGeom>
          <a:noFill/>
          <a:ln>
            <a:noFill/>
          </a:ln>
        </p:spPr>
      </p:pic>
      <p:pic>
        <p:nvPicPr>
          <p:cNvPr id="262" name="Google Shape;262;p23"/>
          <p:cNvPicPr preferRelativeResize="0"/>
          <p:nvPr/>
        </p:nvPicPr>
        <p:blipFill rotWithShape="1">
          <a:blip r:embed="rId4">
            <a:alphaModFix/>
          </a:blip>
          <a:srcRect b="95225"/>
          <a:stretch/>
        </p:blipFill>
        <p:spPr>
          <a:xfrm>
            <a:off x="1798475" y="664400"/>
            <a:ext cx="4699350" cy="185074"/>
          </a:xfrm>
          <a:prstGeom prst="rect">
            <a:avLst/>
          </a:prstGeom>
          <a:noFill/>
          <a:ln>
            <a:noFill/>
          </a:ln>
        </p:spPr>
      </p:pic>
      <p:pic>
        <p:nvPicPr>
          <p:cNvPr id="263" name="Google Shape;263;p23"/>
          <p:cNvPicPr preferRelativeResize="0"/>
          <p:nvPr/>
        </p:nvPicPr>
        <p:blipFill rotWithShape="1">
          <a:blip r:embed="rId5">
            <a:alphaModFix/>
          </a:blip>
          <a:srcRect/>
          <a:stretch/>
        </p:blipFill>
        <p:spPr>
          <a:xfrm>
            <a:off x="1769600" y="906775"/>
            <a:ext cx="4757101" cy="4082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4"/>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Future Work</a:t>
            </a:r>
            <a:endParaRPr/>
          </a:p>
        </p:txBody>
      </p:sp>
      <p:sp>
        <p:nvSpPr>
          <p:cNvPr id="269" name="Google Shape;269;p24"/>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SzPts val="1400"/>
              <a:buChar char="●"/>
            </a:pPr>
            <a:r>
              <a:rPr lang="en" sz="1400"/>
              <a:t>Other types of image and cancer</a:t>
            </a:r>
            <a:endParaRPr sz="1400"/>
          </a:p>
          <a:p>
            <a:pPr marL="457200" lvl="0" indent="-317500" algn="l" rtl="0">
              <a:lnSpc>
                <a:spcPct val="150000"/>
              </a:lnSpc>
              <a:spcBef>
                <a:spcPts val="0"/>
              </a:spcBef>
              <a:spcAft>
                <a:spcPts val="0"/>
              </a:spcAft>
              <a:buSzPts val="1400"/>
              <a:buChar char="●"/>
            </a:pPr>
            <a:r>
              <a:rPr lang="en" sz="1400"/>
              <a:t>Learnable scale</a:t>
            </a:r>
            <a:endParaRPr sz="1400"/>
          </a:p>
          <a:p>
            <a:pPr marL="457200" lvl="0" indent="-317500" algn="l" rtl="0">
              <a:lnSpc>
                <a:spcPct val="150000"/>
              </a:lnSpc>
              <a:spcBef>
                <a:spcPts val="0"/>
              </a:spcBef>
              <a:spcAft>
                <a:spcPts val="0"/>
              </a:spcAft>
              <a:buSzPts val="1400"/>
              <a:buChar char="●"/>
            </a:pPr>
            <a:r>
              <a:rPr lang="en" sz="1400"/>
              <a:t>Wider range of scales</a:t>
            </a:r>
            <a:endParaRPr sz="1400"/>
          </a:p>
          <a:p>
            <a:pPr marL="457200" lvl="0" indent="-317500" algn="l" rtl="0">
              <a:lnSpc>
                <a:spcPct val="150000"/>
              </a:lnSpc>
              <a:spcBef>
                <a:spcPts val="0"/>
              </a:spcBef>
              <a:spcAft>
                <a:spcPts val="0"/>
              </a:spcAft>
              <a:buSzPts val="1400"/>
              <a:buChar char="●"/>
            </a:pPr>
            <a:r>
              <a:rPr lang="en" sz="1400"/>
              <a:t>Interpreting choice of scale, class and diagnosis accuracy</a:t>
            </a:r>
            <a:endParaRPr sz="1400"/>
          </a:p>
          <a:p>
            <a:pPr marL="457200" lvl="0" indent="-317500" algn="l" rtl="0">
              <a:lnSpc>
                <a:spcPct val="150000"/>
              </a:lnSpc>
              <a:spcBef>
                <a:spcPts val="0"/>
              </a:spcBef>
              <a:spcAft>
                <a:spcPts val="0"/>
              </a:spcAft>
              <a:buSzPts val="1400"/>
              <a:buChar char="●"/>
            </a:pPr>
            <a:r>
              <a:rPr lang="en" sz="1400"/>
              <a:t>Comparing viewing behavior with pathologists</a:t>
            </a:r>
            <a:endParaRPr sz="1400"/>
          </a:p>
          <a:p>
            <a:pPr marL="0" lvl="0" indent="0" algn="l" rtl="0">
              <a:lnSpc>
                <a:spcPct val="150000"/>
              </a:lnSpc>
              <a:spcBef>
                <a:spcPts val="1200"/>
              </a:spcBef>
              <a:spcAft>
                <a:spcPts val="1200"/>
              </a:spcAft>
              <a:buSzPts val="1300"/>
              <a:buNone/>
            </a:pP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Acknowledgement</a:t>
            </a:r>
            <a:endParaRPr/>
          </a:p>
        </p:txBody>
      </p:sp>
      <p:sp>
        <p:nvSpPr>
          <p:cNvPr id="275" name="Google Shape;275;p25"/>
          <p:cNvSpPr txBox="1">
            <a:spLocks noGrp="1"/>
          </p:cNvSpPr>
          <p:nvPr>
            <p:ph type="body" idx="1"/>
          </p:nvPr>
        </p:nvSpPr>
        <p:spPr>
          <a:xfrm>
            <a:off x="729450" y="2078875"/>
            <a:ext cx="7688700" cy="1326600"/>
          </a:xfrm>
          <a:prstGeom prst="rect">
            <a:avLst/>
          </a:prstGeom>
          <a:noFill/>
          <a:ln>
            <a:noFill/>
          </a:ln>
        </p:spPr>
        <p:txBody>
          <a:bodyPr spcFirstLastPara="1" wrap="square" lIns="91425" tIns="91425" rIns="91425" bIns="91425" anchor="t" anchorCtr="0">
            <a:normAutofit/>
          </a:bodyPr>
          <a:lstStyle/>
          <a:p>
            <a:pPr marL="0" lvl="0" indent="0" algn="just" rtl="0">
              <a:lnSpc>
                <a:spcPct val="95000"/>
              </a:lnSpc>
              <a:spcBef>
                <a:spcPts val="0"/>
              </a:spcBef>
              <a:spcAft>
                <a:spcPts val="0"/>
              </a:spcAft>
              <a:buSzPts val="1300"/>
              <a:buNone/>
            </a:pPr>
            <a:r>
              <a:rPr lang="en" b="1">
                <a:solidFill>
                  <a:srgbClr val="33006F"/>
                </a:solidFill>
                <a:latin typeface="Arial"/>
                <a:ea typeface="Arial"/>
                <a:cs typeface="Arial"/>
                <a:sym typeface="Arial"/>
              </a:rPr>
              <a:t>Research reported in this study was supported by grants R01CA200690 and U01CA231782 from the National Cancer Institute of the National Institutes of Health, 622600 from Melanoma Research Alliance, and W81XWH-20-1-0798 from the United States Department of Defense.</a:t>
            </a:r>
            <a:endParaRPr b="1">
              <a:solidFill>
                <a:srgbClr val="33006F"/>
              </a:solidFill>
              <a:latin typeface="Arial"/>
              <a:ea typeface="Arial"/>
              <a:cs typeface="Arial"/>
              <a:sym typeface="Arial"/>
            </a:endParaRPr>
          </a:p>
          <a:p>
            <a:pPr marL="0" lvl="0" indent="0" algn="l" rtl="0">
              <a:lnSpc>
                <a:spcPct val="95000"/>
              </a:lnSpc>
              <a:spcBef>
                <a:spcPts val="0"/>
              </a:spcBef>
              <a:spcAft>
                <a:spcPts val="1200"/>
              </a:spcAft>
              <a:buSzPts val="1300"/>
              <a:buNone/>
            </a:pPr>
            <a:endParaRPr sz="1000"/>
          </a:p>
        </p:txBody>
      </p:sp>
      <p:sp>
        <p:nvSpPr>
          <p:cNvPr id="276" name="Google Shape;276;p25"/>
          <p:cNvSpPr txBox="1"/>
          <p:nvPr/>
        </p:nvSpPr>
        <p:spPr>
          <a:xfrm>
            <a:off x="830350" y="2811225"/>
            <a:ext cx="3000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33006F"/>
                </a:solidFill>
                <a:latin typeface="Arial"/>
                <a:ea typeface="Arial"/>
                <a:cs typeface="Arial"/>
                <a:sym typeface="Arial"/>
              </a:rPr>
              <a:t>Advisor</a:t>
            </a:r>
            <a:r>
              <a:rPr lang="en" sz="1400" b="0" i="0" u="none" strike="noStrike" cap="none">
                <a:solidFill>
                  <a:srgbClr val="33006F"/>
                </a:solidFill>
                <a:latin typeface="Arial"/>
                <a:ea typeface="Arial"/>
                <a:cs typeface="Arial"/>
                <a:sym typeface="Arial"/>
              </a:rPr>
              <a:t>:</a:t>
            </a:r>
            <a:endParaRPr sz="1400" b="0"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3006F"/>
                </a:solidFill>
                <a:latin typeface="Arial"/>
                <a:ea typeface="Arial"/>
                <a:cs typeface="Arial"/>
                <a:sym typeface="Arial"/>
              </a:rPr>
              <a:t>Dr. Linda Shapiro</a:t>
            </a:r>
            <a:endParaRPr sz="1400" b="0" i="0" u="none" strike="noStrike" cap="none">
              <a:solidFill>
                <a:srgbClr val="33006F"/>
              </a:solidFill>
              <a:latin typeface="Arial"/>
              <a:ea typeface="Arial"/>
              <a:cs typeface="Arial"/>
              <a:sym typeface="Arial"/>
            </a:endParaRPr>
          </a:p>
        </p:txBody>
      </p:sp>
      <p:sp>
        <p:nvSpPr>
          <p:cNvPr id="277" name="Google Shape;277;p25"/>
          <p:cNvSpPr txBox="1"/>
          <p:nvPr/>
        </p:nvSpPr>
        <p:spPr>
          <a:xfrm>
            <a:off x="3036325" y="2811225"/>
            <a:ext cx="3000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33006F"/>
                </a:solidFill>
                <a:latin typeface="Arial"/>
                <a:ea typeface="Arial"/>
                <a:cs typeface="Arial"/>
                <a:sym typeface="Arial"/>
              </a:rPr>
              <a:t>PI:</a:t>
            </a:r>
            <a:endParaRPr sz="1400" b="1"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33006F"/>
                </a:solidFill>
                <a:latin typeface="Arial"/>
                <a:ea typeface="Arial"/>
                <a:cs typeface="Arial"/>
                <a:sym typeface="Arial"/>
              </a:rPr>
              <a:t>Dr. Joann Elmore</a:t>
            </a:r>
            <a:endParaRPr sz="1400" b="1" i="0" u="none" strike="noStrike" cap="none">
              <a:solidFill>
                <a:srgbClr val="33006F"/>
              </a:solidFill>
              <a:latin typeface="Arial"/>
              <a:ea typeface="Arial"/>
              <a:cs typeface="Arial"/>
              <a:sym typeface="Arial"/>
            </a:endParaRPr>
          </a:p>
        </p:txBody>
      </p:sp>
      <p:sp>
        <p:nvSpPr>
          <p:cNvPr id="278" name="Google Shape;278;p25"/>
          <p:cNvSpPr txBox="1"/>
          <p:nvPr/>
        </p:nvSpPr>
        <p:spPr>
          <a:xfrm>
            <a:off x="830350" y="3446475"/>
            <a:ext cx="3000000" cy="139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33006F"/>
                </a:solidFill>
                <a:latin typeface="Arial"/>
                <a:ea typeface="Arial"/>
                <a:cs typeface="Arial"/>
                <a:sym typeface="Arial"/>
              </a:rPr>
              <a:t>Pathologists</a:t>
            </a:r>
            <a:r>
              <a:rPr lang="en" sz="1400" b="0" i="0" u="none" strike="noStrike" cap="none">
                <a:solidFill>
                  <a:srgbClr val="33006F"/>
                </a:solidFill>
                <a:latin typeface="Arial"/>
                <a:ea typeface="Arial"/>
                <a:cs typeface="Arial"/>
                <a:sym typeface="Arial"/>
              </a:rPr>
              <a:t>:</a:t>
            </a:r>
            <a:endParaRPr sz="1400" b="0"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3006F"/>
                </a:solidFill>
                <a:latin typeface="Arial"/>
                <a:ea typeface="Arial"/>
                <a:cs typeface="Arial"/>
                <a:sym typeface="Arial"/>
              </a:rPr>
              <a:t>Dr. Stevan Knezevich</a:t>
            </a:r>
            <a:endParaRPr sz="1400" b="0"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3006F"/>
                </a:solidFill>
                <a:latin typeface="Arial"/>
                <a:ea typeface="Arial"/>
                <a:cs typeface="Arial"/>
                <a:sym typeface="Arial"/>
              </a:rPr>
              <a:t>Dr. Caitlin May</a:t>
            </a:r>
            <a:endParaRPr sz="1400" b="0"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3006F"/>
                </a:solidFill>
                <a:latin typeface="Arial"/>
                <a:ea typeface="Arial"/>
                <a:cs typeface="Arial"/>
                <a:sym typeface="Arial"/>
              </a:rPr>
              <a:t>Dr. Oliver Chang</a:t>
            </a:r>
            <a:endParaRPr sz="1400" b="0"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3006F"/>
                </a:solidFill>
                <a:latin typeface="Arial"/>
                <a:ea typeface="Arial"/>
                <a:cs typeface="Arial"/>
                <a:sym typeface="Arial"/>
              </a:rPr>
              <a:t>Dr. Mojgan Mokhtari</a:t>
            </a:r>
            <a:endParaRPr sz="1400" b="0" i="0" u="none" strike="noStrike" cap="none">
              <a:solidFill>
                <a:srgbClr val="33006F"/>
              </a:solidFill>
              <a:latin typeface="Arial"/>
              <a:ea typeface="Arial"/>
              <a:cs typeface="Arial"/>
              <a:sym typeface="Arial"/>
            </a:endParaRPr>
          </a:p>
        </p:txBody>
      </p:sp>
      <p:sp>
        <p:nvSpPr>
          <p:cNvPr id="279" name="Google Shape;279;p25"/>
          <p:cNvSpPr txBox="1"/>
          <p:nvPr/>
        </p:nvSpPr>
        <p:spPr>
          <a:xfrm>
            <a:off x="3036325" y="3446475"/>
            <a:ext cx="22560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33006F"/>
                </a:solidFill>
                <a:latin typeface="Arial"/>
                <a:ea typeface="Arial"/>
                <a:cs typeface="Arial"/>
                <a:sym typeface="Arial"/>
              </a:rPr>
              <a:t>Collaborators</a:t>
            </a:r>
            <a:r>
              <a:rPr lang="en" sz="1400" b="0" i="0" u="none" strike="noStrike" cap="none">
                <a:solidFill>
                  <a:srgbClr val="33006F"/>
                </a:solidFill>
                <a:latin typeface="Arial"/>
                <a:ea typeface="Arial"/>
                <a:cs typeface="Arial"/>
                <a:sym typeface="Arial"/>
              </a:rPr>
              <a:t>:</a:t>
            </a:r>
            <a:endParaRPr sz="1400" b="0"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3006F"/>
                </a:solidFill>
                <a:latin typeface="Arial"/>
                <a:ea typeface="Arial"/>
                <a:cs typeface="Arial"/>
                <a:sym typeface="Arial"/>
              </a:rPr>
              <a:t>Shima Nofallah</a:t>
            </a:r>
            <a:endParaRPr sz="1400" b="0" i="0" u="none" strike="noStrike" cap="none">
              <a:solidFill>
                <a:srgbClr val="33006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3006F"/>
                </a:solidFill>
                <a:latin typeface="Arial"/>
                <a:ea typeface="Arial"/>
                <a:cs typeface="Arial"/>
                <a:sym typeface="Arial"/>
              </a:rPr>
              <a:t>Dr. Sachin Mehta</a:t>
            </a:r>
            <a:endParaRPr sz="1400" b="0" i="0" u="none" strike="noStrike" cap="none">
              <a:solidFill>
                <a:srgbClr val="33006F"/>
              </a:solidFill>
              <a:latin typeface="Arial"/>
              <a:ea typeface="Arial"/>
              <a:cs typeface="Arial"/>
              <a:sym typeface="Arial"/>
            </a:endParaRPr>
          </a:p>
        </p:txBody>
      </p:sp>
      <p:pic>
        <p:nvPicPr>
          <p:cNvPr id="280" name="Google Shape;280;p25"/>
          <p:cNvPicPr preferRelativeResize="0"/>
          <p:nvPr/>
        </p:nvPicPr>
        <p:blipFill rotWithShape="1">
          <a:blip r:embed="rId3">
            <a:alphaModFix/>
          </a:blip>
          <a:srcRect/>
          <a:stretch/>
        </p:blipFill>
        <p:spPr>
          <a:xfrm>
            <a:off x="5344675" y="4369250"/>
            <a:ext cx="3562350" cy="628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6"/>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References</a:t>
            </a:r>
            <a:endParaRPr/>
          </a:p>
        </p:txBody>
      </p:sp>
      <p:sp>
        <p:nvSpPr>
          <p:cNvPr id="286" name="Google Shape;286;p26"/>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 sz="1000"/>
              <a:t>[1] </a:t>
            </a:r>
            <a:r>
              <a:rPr lang="en" sz="1000">
                <a:solidFill>
                  <a:srgbClr val="000000"/>
                </a:solidFill>
                <a:latin typeface="Arial"/>
                <a:ea typeface="Arial"/>
                <a:cs typeface="Arial"/>
                <a:sym typeface="Arial"/>
              </a:rPr>
              <a:t>P. Chikontwe, M. Kim, S. J. Nam, H. Go, and S. H. Park, “Multiple instance learning with center embeddings for histopathology classification,” in International Conference on Medical Image Computing and Computer- Assisted Intervention. Springer, 2020, pp. 519–528.</a:t>
            </a:r>
            <a:endParaRPr sz="1000">
              <a:solidFill>
                <a:srgbClr val="000000"/>
              </a:solidFill>
              <a:latin typeface="Arial"/>
              <a:ea typeface="Arial"/>
              <a:cs typeface="Arial"/>
              <a:sym typeface="Arial"/>
            </a:endParaRPr>
          </a:p>
          <a:p>
            <a:pPr marL="0" lvl="0" indent="0" algn="l" rtl="0">
              <a:lnSpc>
                <a:spcPct val="115000"/>
              </a:lnSpc>
              <a:spcBef>
                <a:spcPts val="1200"/>
              </a:spcBef>
              <a:spcAft>
                <a:spcPts val="0"/>
              </a:spcAft>
              <a:buSzPts val="1300"/>
              <a:buNone/>
            </a:pPr>
            <a:r>
              <a:rPr lang="en" sz="1000">
                <a:solidFill>
                  <a:srgbClr val="000000"/>
                </a:solidFill>
                <a:latin typeface="Arial"/>
                <a:ea typeface="Arial"/>
                <a:cs typeface="Arial"/>
                <a:sym typeface="Arial"/>
              </a:rPr>
              <a:t>[2] C. Mercan, B. Aygunes, S. Aksoy, E. Mercan, L. G. Shapiro, D. L.Weaver, and J. G. Elmore, “Deep feature representations for variable-sized regions of interest in breast histopathology,” IEEE Journal of Biomedical and Health Informatics, 2020.</a:t>
            </a:r>
            <a:endParaRPr sz="1000">
              <a:solidFill>
                <a:srgbClr val="000000"/>
              </a:solidFill>
              <a:latin typeface="Arial"/>
              <a:ea typeface="Arial"/>
              <a:cs typeface="Arial"/>
              <a:sym typeface="Arial"/>
            </a:endParaRPr>
          </a:p>
          <a:p>
            <a:pPr marL="0" lvl="0" indent="0" algn="l" rtl="0">
              <a:lnSpc>
                <a:spcPct val="115000"/>
              </a:lnSpc>
              <a:spcBef>
                <a:spcPts val="1200"/>
              </a:spcBef>
              <a:spcAft>
                <a:spcPts val="0"/>
              </a:spcAft>
              <a:buSzPts val="1300"/>
              <a:buNone/>
            </a:pPr>
            <a:r>
              <a:rPr lang="en" sz="1000">
                <a:solidFill>
                  <a:srgbClr val="000000"/>
                </a:solidFill>
                <a:latin typeface="Arial"/>
                <a:ea typeface="Arial"/>
                <a:cs typeface="Arial"/>
                <a:sym typeface="Arial"/>
              </a:rPr>
              <a:t>[3] E. Mercan, L. G. Shapiro, T. T. Brunyé, D. L. Weaver, and J. G. Elmore, “Characterizing diagnostic search patterns in digital breast pathology: scanners and drillers,” Journal of digital imaging, vol. 31, no. 1, pp. 32–41, 2018.</a:t>
            </a:r>
            <a:endParaRPr sz="1000">
              <a:solidFill>
                <a:srgbClr val="000000"/>
              </a:solidFill>
              <a:latin typeface="Arial"/>
              <a:ea typeface="Arial"/>
              <a:cs typeface="Arial"/>
              <a:sym typeface="Arial"/>
            </a:endParaRPr>
          </a:p>
          <a:p>
            <a:pPr marL="0" lvl="0" indent="0" algn="l" rtl="0">
              <a:lnSpc>
                <a:spcPct val="115000"/>
              </a:lnSpc>
              <a:spcBef>
                <a:spcPts val="1200"/>
              </a:spcBef>
              <a:spcAft>
                <a:spcPts val="0"/>
              </a:spcAft>
              <a:buSzPts val="1300"/>
              <a:buNone/>
            </a:pPr>
            <a:r>
              <a:rPr lang="en" sz="1000">
                <a:solidFill>
                  <a:srgbClr val="000000"/>
                </a:solidFill>
                <a:latin typeface="Arial"/>
                <a:ea typeface="Arial"/>
                <a:cs typeface="Arial"/>
                <a:sym typeface="Arial"/>
              </a:rPr>
              <a:t>[4] H. Pinckaers, W. Bulten, J. Van der Laak, and G. Litjens, “Detection of prostate cancer in whole-slide images through end-to-end training with image-level labels,” IEEE transactions on medical imaging, vol. PP, March 2021.</a:t>
            </a:r>
            <a:endParaRPr sz="1000">
              <a:solidFill>
                <a:srgbClr val="000000"/>
              </a:solidFill>
              <a:latin typeface="Arial"/>
              <a:ea typeface="Arial"/>
              <a:cs typeface="Arial"/>
              <a:sym typeface="Arial"/>
            </a:endParaRPr>
          </a:p>
          <a:p>
            <a:pPr marL="0" lvl="0" indent="0" algn="l" rtl="0">
              <a:lnSpc>
                <a:spcPct val="115000"/>
              </a:lnSpc>
              <a:spcBef>
                <a:spcPts val="1200"/>
              </a:spcBef>
              <a:spcAft>
                <a:spcPts val="1200"/>
              </a:spcAft>
              <a:buSzPts val="1300"/>
              <a:buNone/>
            </a:pPr>
            <a:r>
              <a:rPr lang="en" sz="1000">
                <a:solidFill>
                  <a:srgbClr val="000000"/>
                </a:solidFill>
                <a:latin typeface="Arial"/>
                <a:ea typeface="Arial"/>
                <a:cs typeface="Arial"/>
                <a:sym typeface="Arial"/>
              </a:rPr>
              <a:t>[5] N. Hashimoto, D. Fukushima, R. Koga, Y. Takagi, K. Ko, K. Kohno, M. Nakaguro, S. Nakamura, H. Hontani, and I. Takeuchi, “Multi-scale domain-adversarial multiple-instance cnn for cancer subtype classification with unannotated histopathological images,” in Proceedings of the IEEE/CVF conference on computer vision and pattern recognition, 2020, pp. 3852–3861.</a:t>
            </a:r>
            <a:endParaRPr sz="100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7"/>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References</a:t>
            </a:r>
            <a:endParaRPr/>
          </a:p>
        </p:txBody>
      </p:sp>
      <p:sp>
        <p:nvSpPr>
          <p:cNvPr id="292" name="Google Shape;292;p27"/>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 sz="1200">
                <a:solidFill>
                  <a:schemeClr val="dk2"/>
                </a:solidFill>
                <a:latin typeface="Arial"/>
                <a:ea typeface="Arial"/>
                <a:cs typeface="Arial"/>
                <a:sym typeface="Arial"/>
              </a:rPr>
              <a:t>[6] Elmore et al., “Diagnostic concordance among pathologists interpreting breast biopsy specimens,” JAMA, 2015.</a:t>
            </a:r>
            <a:endParaRPr sz="1200">
              <a:solidFill>
                <a:schemeClr val="dk2"/>
              </a:solidFill>
              <a:latin typeface="Arial"/>
              <a:ea typeface="Arial"/>
              <a:cs typeface="Arial"/>
              <a:sym typeface="Arial"/>
            </a:endParaRPr>
          </a:p>
          <a:p>
            <a:pPr marL="0" lvl="0" indent="0" algn="l" rtl="0">
              <a:lnSpc>
                <a:spcPct val="115000"/>
              </a:lnSpc>
              <a:spcBef>
                <a:spcPts val="1200"/>
              </a:spcBef>
              <a:spcAft>
                <a:spcPts val="0"/>
              </a:spcAft>
              <a:buSzPts val="1300"/>
              <a:buNone/>
            </a:pPr>
            <a:r>
              <a:rPr lang="en" sz="1200">
                <a:solidFill>
                  <a:schemeClr val="dk2"/>
                </a:solidFill>
                <a:latin typeface="Arial"/>
                <a:ea typeface="Arial"/>
                <a:cs typeface="Arial"/>
                <a:sym typeface="Arial"/>
              </a:rPr>
              <a:t>[7] J. G. Elmore, R. L. Barnhill, D. E. Elder, G. M. Longton, M. S. Pepe, L. M. Reisch, P. A. Carney, L. J. Titus, H. D. Nelson, T. Onega et al., “Pathologists’ diagnosis of invasive melanoma and melanocytic proliferations: observer accuracy and reproducibility study,” Bmj, vol. 357, 2017.</a:t>
            </a:r>
            <a:endParaRPr sz="1200">
              <a:solidFill>
                <a:schemeClr val="dk2"/>
              </a:solidFill>
              <a:latin typeface="Arial"/>
              <a:ea typeface="Arial"/>
              <a:cs typeface="Arial"/>
              <a:sym typeface="Arial"/>
            </a:endParaRPr>
          </a:p>
          <a:p>
            <a:pPr marL="0" lvl="0" indent="0" algn="l" rtl="0">
              <a:lnSpc>
                <a:spcPct val="115000"/>
              </a:lnSpc>
              <a:spcBef>
                <a:spcPts val="1200"/>
              </a:spcBef>
              <a:spcAft>
                <a:spcPts val="1200"/>
              </a:spcAft>
              <a:buSzPts val="1300"/>
              <a:buNone/>
            </a:pPr>
            <a:r>
              <a:rPr lang="en" sz="1200">
                <a:solidFill>
                  <a:schemeClr val="dk2"/>
                </a:solidFill>
                <a:latin typeface="Arial"/>
                <a:ea typeface="Arial"/>
                <a:cs typeface="Arial"/>
                <a:sym typeface="Arial"/>
              </a:rPr>
              <a:t>[8] K. H. Allison, L. M. Reisch, P. A. Carney, D. L. Weaver, S. J. Schnitt, F. P. O’Malley, B. M. Geller, and J. G. Elmore, “Understanding diagnostic variability in breast pathology: lessons learned from an expert consensus review panel,” Histopathology, vol. 65, no. 2, pp. 240–251, 2014.</a:t>
            </a:r>
            <a:endParaRPr sz="1200">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744450" y="1178575"/>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Digitized Whole slide Images (WSI)</a:t>
            </a:r>
            <a:endParaRPr/>
          </a:p>
        </p:txBody>
      </p:sp>
      <p:sp>
        <p:nvSpPr>
          <p:cNvPr id="100" name="Google Shape;100;p4"/>
          <p:cNvSpPr txBox="1">
            <a:spLocks noGrp="1"/>
          </p:cNvSpPr>
          <p:nvPr>
            <p:ph type="body" idx="1"/>
          </p:nvPr>
        </p:nvSpPr>
        <p:spPr>
          <a:xfrm>
            <a:off x="744450" y="1938800"/>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101" name="Google Shape;101;p4"/>
          <p:cNvPicPr preferRelativeResize="0"/>
          <p:nvPr/>
        </p:nvPicPr>
        <p:blipFill rotWithShape="1">
          <a:blip r:embed="rId3">
            <a:alphaModFix/>
          </a:blip>
          <a:srcRect/>
          <a:stretch/>
        </p:blipFill>
        <p:spPr>
          <a:xfrm>
            <a:off x="2432075" y="1768750"/>
            <a:ext cx="4313450" cy="2943176"/>
          </a:xfrm>
          <a:prstGeom prst="rect">
            <a:avLst/>
          </a:prstGeom>
          <a:noFill/>
          <a:ln>
            <a:noFill/>
          </a:ln>
        </p:spPr>
      </p:pic>
      <p:cxnSp>
        <p:nvCxnSpPr>
          <p:cNvPr id="102" name="Google Shape;102;p4"/>
          <p:cNvCxnSpPr/>
          <p:nvPr/>
        </p:nvCxnSpPr>
        <p:spPr>
          <a:xfrm flipH="1">
            <a:off x="6559450" y="2558625"/>
            <a:ext cx="837000" cy="536100"/>
          </a:xfrm>
          <a:prstGeom prst="straightConnector1">
            <a:avLst/>
          </a:prstGeom>
          <a:noFill/>
          <a:ln w="38100" cap="flat" cmpd="sng">
            <a:solidFill>
              <a:schemeClr val="dk2"/>
            </a:solidFill>
            <a:prstDash val="solid"/>
            <a:round/>
            <a:headEnd type="none" w="sm" len="sm"/>
            <a:tailEnd type="triangle" w="med" len="med"/>
          </a:ln>
        </p:spPr>
      </p:cxnSp>
      <p:sp>
        <p:nvSpPr>
          <p:cNvPr id="103" name="Google Shape;103;p4"/>
          <p:cNvSpPr txBox="1"/>
          <p:nvPr/>
        </p:nvSpPr>
        <p:spPr>
          <a:xfrm>
            <a:off x="6982700" y="2158425"/>
            <a:ext cx="152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Multiple tissues</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5"/>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Difficulties in diagnosis</a:t>
            </a:r>
            <a:endParaRPr/>
          </a:p>
        </p:txBody>
      </p:sp>
      <p:sp>
        <p:nvSpPr>
          <p:cNvPr id="109" name="Google Shape;109;p5"/>
          <p:cNvSpPr txBox="1"/>
          <p:nvPr/>
        </p:nvSpPr>
        <p:spPr>
          <a:xfrm>
            <a:off x="759150" y="1899974"/>
            <a:ext cx="2989890" cy="400079"/>
          </a:xfrm>
          <a:prstGeom prst="rect">
            <a:avLst/>
          </a:prstGeom>
          <a:noFill/>
          <a:ln w="19050"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Mixed normal and cancerous tissue</a:t>
            </a:r>
            <a:endParaRPr sz="1400" b="0" i="0" u="none" strike="noStrike" cap="none">
              <a:solidFill>
                <a:srgbClr val="000000"/>
              </a:solidFill>
              <a:latin typeface="Lato"/>
              <a:ea typeface="Lato"/>
              <a:cs typeface="Lato"/>
              <a:sym typeface="Lato"/>
            </a:endParaRPr>
          </a:p>
        </p:txBody>
      </p:sp>
      <p:pic>
        <p:nvPicPr>
          <p:cNvPr id="110" name="Google Shape;110;p5"/>
          <p:cNvPicPr preferRelativeResize="0"/>
          <p:nvPr/>
        </p:nvPicPr>
        <p:blipFill rotWithShape="1">
          <a:blip r:embed="rId3">
            <a:alphaModFix/>
          </a:blip>
          <a:srcRect/>
          <a:stretch/>
        </p:blipFill>
        <p:spPr>
          <a:xfrm>
            <a:off x="2743808" y="2460246"/>
            <a:ext cx="1567800" cy="1895225"/>
          </a:xfrm>
          <a:prstGeom prst="rect">
            <a:avLst/>
          </a:prstGeom>
          <a:noFill/>
          <a:ln>
            <a:noFill/>
          </a:ln>
        </p:spPr>
      </p:pic>
      <p:pic>
        <p:nvPicPr>
          <p:cNvPr id="111" name="Google Shape;111;p5"/>
          <p:cNvPicPr preferRelativeResize="0"/>
          <p:nvPr/>
        </p:nvPicPr>
        <p:blipFill rotWithShape="1">
          <a:blip r:embed="rId4">
            <a:alphaModFix/>
          </a:blip>
          <a:srcRect/>
          <a:stretch/>
        </p:blipFill>
        <p:spPr>
          <a:xfrm>
            <a:off x="5128438" y="2419275"/>
            <a:ext cx="1271750" cy="1296500"/>
          </a:xfrm>
          <a:prstGeom prst="rect">
            <a:avLst/>
          </a:prstGeom>
          <a:noFill/>
          <a:ln>
            <a:noFill/>
          </a:ln>
        </p:spPr>
      </p:pic>
      <p:cxnSp>
        <p:nvCxnSpPr>
          <p:cNvPr id="112" name="Google Shape;112;p5"/>
          <p:cNvCxnSpPr/>
          <p:nvPr/>
        </p:nvCxnSpPr>
        <p:spPr>
          <a:xfrm rot="10800000" flipH="1">
            <a:off x="3462688" y="2560175"/>
            <a:ext cx="1780800" cy="710400"/>
          </a:xfrm>
          <a:prstGeom prst="straightConnector1">
            <a:avLst/>
          </a:prstGeom>
          <a:noFill/>
          <a:ln w="9525" cap="flat" cmpd="sng">
            <a:solidFill>
              <a:schemeClr val="dk2"/>
            </a:solidFill>
            <a:prstDash val="lgDash"/>
            <a:round/>
            <a:headEnd type="none" w="sm" len="sm"/>
            <a:tailEnd type="none" w="sm" len="sm"/>
          </a:ln>
        </p:spPr>
      </p:cxnSp>
      <p:cxnSp>
        <p:nvCxnSpPr>
          <p:cNvPr id="113" name="Google Shape;113;p5"/>
          <p:cNvCxnSpPr/>
          <p:nvPr/>
        </p:nvCxnSpPr>
        <p:spPr>
          <a:xfrm>
            <a:off x="3432663" y="3285575"/>
            <a:ext cx="1820700" cy="170100"/>
          </a:xfrm>
          <a:prstGeom prst="straightConnector1">
            <a:avLst/>
          </a:prstGeom>
          <a:noFill/>
          <a:ln w="9525" cap="flat" cmpd="sng">
            <a:solidFill>
              <a:schemeClr val="dk2"/>
            </a:solidFill>
            <a:prstDash val="lgDash"/>
            <a:round/>
            <a:headEnd type="none" w="sm" len="sm"/>
            <a:tailEnd type="none" w="sm" len="sm"/>
          </a:ln>
        </p:spPr>
      </p:cxnSp>
      <p:sp>
        <p:nvSpPr>
          <p:cNvPr id="114" name="Google Shape;114;p5"/>
          <p:cNvSpPr txBox="1"/>
          <p:nvPr/>
        </p:nvSpPr>
        <p:spPr>
          <a:xfrm>
            <a:off x="5611763" y="3520700"/>
            <a:ext cx="30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Difficulties in learning to diagnose</a:t>
            </a:r>
            <a:endParaRPr/>
          </a:p>
        </p:txBody>
      </p:sp>
      <p:sp>
        <p:nvSpPr>
          <p:cNvPr id="120" name="Google Shape;120;p6"/>
          <p:cNvSpPr txBox="1">
            <a:spLocks noGrp="1"/>
          </p:cNvSpPr>
          <p:nvPr>
            <p:ph type="body" idx="1"/>
          </p:nvPr>
        </p:nvSpPr>
        <p:spPr>
          <a:xfrm>
            <a:off x="729450" y="2300175"/>
            <a:ext cx="76887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sp>
        <p:nvSpPr>
          <p:cNvPr id="121" name="Google Shape;121;p6"/>
          <p:cNvSpPr txBox="1"/>
          <p:nvPr/>
        </p:nvSpPr>
        <p:spPr>
          <a:xfrm>
            <a:off x="759150" y="1899975"/>
            <a:ext cx="2979730" cy="400200"/>
          </a:xfrm>
          <a:prstGeom prst="rect">
            <a:avLst/>
          </a:prstGeom>
          <a:noFill/>
          <a:ln w="19050" cap="flat" cmpd="sng">
            <a:solidFill>
              <a:srgbClr val="F4CCC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B7B7B7"/>
                </a:solidFill>
                <a:latin typeface="Lato"/>
                <a:ea typeface="Lato"/>
                <a:cs typeface="Lato"/>
                <a:sym typeface="Lato"/>
              </a:rPr>
              <a:t>Mixed normal and cancerous tissue</a:t>
            </a:r>
            <a:endParaRPr sz="1400" b="0" i="0" u="none" strike="noStrike" cap="none">
              <a:solidFill>
                <a:srgbClr val="B7B7B7"/>
              </a:solidFill>
              <a:latin typeface="Lato"/>
              <a:ea typeface="Lato"/>
              <a:cs typeface="Lato"/>
              <a:sym typeface="Lato"/>
            </a:endParaRPr>
          </a:p>
        </p:txBody>
      </p:sp>
      <p:sp>
        <p:nvSpPr>
          <p:cNvPr id="122" name="Google Shape;122;p6"/>
          <p:cNvSpPr txBox="1"/>
          <p:nvPr/>
        </p:nvSpPr>
        <p:spPr>
          <a:xfrm>
            <a:off x="5243500" y="1899975"/>
            <a:ext cx="3226500" cy="400200"/>
          </a:xfrm>
          <a:prstGeom prst="rect">
            <a:avLst/>
          </a:prstGeom>
          <a:noFill/>
          <a:ln w="19050"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Feature is dependent on resolution</a:t>
            </a:r>
            <a:endParaRPr sz="1400" b="0" i="0" u="none" strike="noStrike" cap="none">
              <a:solidFill>
                <a:srgbClr val="000000"/>
              </a:solidFill>
              <a:latin typeface="Lato"/>
              <a:ea typeface="Lato"/>
              <a:cs typeface="Lato"/>
              <a:sym typeface="Lato"/>
            </a:endParaRPr>
          </a:p>
        </p:txBody>
      </p:sp>
      <p:pic>
        <p:nvPicPr>
          <p:cNvPr id="123" name="Google Shape;123;p6"/>
          <p:cNvPicPr preferRelativeResize="0"/>
          <p:nvPr/>
        </p:nvPicPr>
        <p:blipFill rotWithShape="1">
          <a:blip r:embed="rId3">
            <a:alphaModFix/>
          </a:blip>
          <a:srcRect/>
          <a:stretch/>
        </p:blipFill>
        <p:spPr>
          <a:xfrm>
            <a:off x="2743808" y="2681546"/>
            <a:ext cx="1567800" cy="1895225"/>
          </a:xfrm>
          <a:prstGeom prst="rect">
            <a:avLst/>
          </a:prstGeom>
          <a:noFill/>
          <a:ln>
            <a:noFill/>
          </a:ln>
        </p:spPr>
      </p:pic>
      <p:pic>
        <p:nvPicPr>
          <p:cNvPr id="124" name="Google Shape;124;p6"/>
          <p:cNvPicPr preferRelativeResize="0"/>
          <p:nvPr/>
        </p:nvPicPr>
        <p:blipFill rotWithShape="1">
          <a:blip r:embed="rId4">
            <a:alphaModFix/>
          </a:blip>
          <a:srcRect/>
          <a:stretch/>
        </p:blipFill>
        <p:spPr>
          <a:xfrm>
            <a:off x="5128438" y="2640575"/>
            <a:ext cx="1271750" cy="1296500"/>
          </a:xfrm>
          <a:prstGeom prst="rect">
            <a:avLst/>
          </a:prstGeom>
          <a:noFill/>
          <a:ln>
            <a:noFill/>
          </a:ln>
        </p:spPr>
      </p:pic>
      <p:cxnSp>
        <p:nvCxnSpPr>
          <p:cNvPr id="125" name="Google Shape;125;p6"/>
          <p:cNvCxnSpPr/>
          <p:nvPr/>
        </p:nvCxnSpPr>
        <p:spPr>
          <a:xfrm rot="10800000" flipH="1">
            <a:off x="3462688" y="2781475"/>
            <a:ext cx="1780800" cy="710400"/>
          </a:xfrm>
          <a:prstGeom prst="straightConnector1">
            <a:avLst/>
          </a:prstGeom>
          <a:noFill/>
          <a:ln w="9525" cap="flat" cmpd="sng">
            <a:solidFill>
              <a:schemeClr val="dk2"/>
            </a:solidFill>
            <a:prstDash val="lgDash"/>
            <a:round/>
            <a:headEnd type="none" w="sm" len="sm"/>
            <a:tailEnd type="none" w="sm" len="sm"/>
          </a:ln>
        </p:spPr>
      </p:cxnSp>
      <p:cxnSp>
        <p:nvCxnSpPr>
          <p:cNvPr id="126" name="Google Shape;126;p6"/>
          <p:cNvCxnSpPr/>
          <p:nvPr/>
        </p:nvCxnSpPr>
        <p:spPr>
          <a:xfrm>
            <a:off x="3432663" y="3506875"/>
            <a:ext cx="1820700" cy="170100"/>
          </a:xfrm>
          <a:prstGeom prst="straightConnector1">
            <a:avLst/>
          </a:prstGeom>
          <a:noFill/>
          <a:ln w="9525" cap="flat" cmpd="sng">
            <a:solidFill>
              <a:schemeClr val="dk2"/>
            </a:solidFill>
            <a:prstDash val="lgDash"/>
            <a:round/>
            <a:headEnd type="none" w="sm" len="sm"/>
            <a:tailEnd type="none" w="sm" len="sm"/>
          </a:ln>
        </p:spPr>
      </p:cxnSp>
      <p:pic>
        <p:nvPicPr>
          <p:cNvPr id="127" name="Google Shape;127;p6"/>
          <p:cNvPicPr preferRelativeResize="0"/>
          <p:nvPr/>
        </p:nvPicPr>
        <p:blipFill rotWithShape="1">
          <a:blip r:embed="rId5">
            <a:alphaModFix/>
          </a:blip>
          <a:srcRect/>
          <a:stretch/>
        </p:blipFill>
        <p:spPr>
          <a:xfrm>
            <a:off x="6710275" y="2681550"/>
            <a:ext cx="1030889" cy="1013850"/>
          </a:xfrm>
          <a:prstGeom prst="rect">
            <a:avLst/>
          </a:prstGeom>
          <a:noFill/>
          <a:ln>
            <a:noFill/>
          </a:ln>
        </p:spPr>
      </p:pic>
      <p:cxnSp>
        <p:nvCxnSpPr>
          <p:cNvPr id="128" name="Google Shape;128;p6"/>
          <p:cNvCxnSpPr/>
          <p:nvPr/>
        </p:nvCxnSpPr>
        <p:spPr>
          <a:xfrm rot="10800000" flipH="1">
            <a:off x="5651300" y="2681625"/>
            <a:ext cx="1065600" cy="500100"/>
          </a:xfrm>
          <a:prstGeom prst="straightConnector1">
            <a:avLst/>
          </a:prstGeom>
          <a:noFill/>
          <a:ln w="9525" cap="flat" cmpd="sng">
            <a:solidFill>
              <a:schemeClr val="dk2"/>
            </a:solidFill>
            <a:prstDash val="lgDash"/>
            <a:round/>
            <a:headEnd type="none" w="sm" len="sm"/>
            <a:tailEnd type="none" w="sm" len="sm"/>
          </a:ln>
        </p:spPr>
      </p:cxnSp>
      <p:cxnSp>
        <p:nvCxnSpPr>
          <p:cNvPr id="129" name="Google Shape;129;p6"/>
          <p:cNvCxnSpPr/>
          <p:nvPr/>
        </p:nvCxnSpPr>
        <p:spPr>
          <a:xfrm>
            <a:off x="5436200" y="3126700"/>
            <a:ext cx="1275600" cy="560400"/>
          </a:xfrm>
          <a:prstGeom prst="straightConnector1">
            <a:avLst/>
          </a:prstGeom>
          <a:noFill/>
          <a:ln w="9525" cap="flat" cmpd="sng">
            <a:solidFill>
              <a:schemeClr val="dk2"/>
            </a:solidFill>
            <a:prstDash val="lgDash"/>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Difficulties in learning to diagnose</a:t>
            </a:r>
            <a:endParaRPr/>
          </a:p>
        </p:txBody>
      </p:sp>
      <p:sp>
        <p:nvSpPr>
          <p:cNvPr id="135" name="Google Shape;135;p7"/>
          <p:cNvSpPr txBox="1"/>
          <p:nvPr/>
        </p:nvSpPr>
        <p:spPr>
          <a:xfrm>
            <a:off x="759150" y="1899975"/>
            <a:ext cx="2969570" cy="400200"/>
          </a:xfrm>
          <a:prstGeom prst="rect">
            <a:avLst/>
          </a:prstGeom>
          <a:noFill/>
          <a:ln w="19050" cap="flat" cmpd="sng">
            <a:solidFill>
              <a:srgbClr val="F4CCC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B7B7B7"/>
                </a:solidFill>
                <a:latin typeface="Lato"/>
                <a:ea typeface="Lato"/>
                <a:cs typeface="Lato"/>
                <a:sym typeface="Lato"/>
              </a:rPr>
              <a:t>Mixed normal and cancerous tissue</a:t>
            </a:r>
            <a:endParaRPr sz="1400" b="0" i="0" u="none" strike="noStrike" cap="none">
              <a:solidFill>
                <a:srgbClr val="B7B7B7"/>
              </a:solidFill>
              <a:latin typeface="Lato"/>
              <a:ea typeface="Lato"/>
              <a:cs typeface="Lato"/>
              <a:sym typeface="Lato"/>
            </a:endParaRPr>
          </a:p>
        </p:txBody>
      </p:sp>
      <p:sp>
        <p:nvSpPr>
          <p:cNvPr id="136" name="Google Shape;136;p7"/>
          <p:cNvSpPr txBox="1"/>
          <p:nvPr/>
        </p:nvSpPr>
        <p:spPr>
          <a:xfrm>
            <a:off x="5231100" y="1899975"/>
            <a:ext cx="3226500" cy="400200"/>
          </a:xfrm>
          <a:prstGeom prst="rect">
            <a:avLst/>
          </a:prstGeom>
          <a:noFill/>
          <a:ln w="19050" cap="flat" cmpd="sng">
            <a:solidFill>
              <a:srgbClr val="F4CCC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B7B7B7"/>
                </a:solidFill>
                <a:latin typeface="Lato"/>
                <a:ea typeface="Lato"/>
                <a:cs typeface="Lato"/>
                <a:sym typeface="Lato"/>
              </a:rPr>
              <a:t>Feature is dependent on resolution</a:t>
            </a:r>
            <a:endParaRPr sz="1400" b="0" i="0" u="none" strike="noStrike" cap="none">
              <a:solidFill>
                <a:srgbClr val="B7B7B7"/>
              </a:solidFill>
              <a:latin typeface="Lato"/>
              <a:ea typeface="Lato"/>
              <a:cs typeface="Lato"/>
              <a:sym typeface="Lato"/>
            </a:endParaRPr>
          </a:p>
        </p:txBody>
      </p:sp>
      <p:sp>
        <p:nvSpPr>
          <p:cNvPr id="137" name="Google Shape;137;p7"/>
          <p:cNvSpPr txBox="1"/>
          <p:nvPr/>
        </p:nvSpPr>
        <p:spPr>
          <a:xfrm>
            <a:off x="2958750" y="2925425"/>
            <a:ext cx="3226500" cy="400200"/>
          </a:xfrm>
          <a:prstGeom prst="rect">
            <a:avLst/>
          </a:prstGeom>
          <a:noFill/>
          <a:ln w="19050"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Dataset</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8"/>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Dataset</a:t>
            </a:r>
            <a:endParaRPr/>
          </a:p>
        </p:txBody>
      </p:sp>
      <p:pic>
        <p:nvPicPr>
          <p:cNvPr id="143" name="Google Shape;143;p8"/>
          <p:cNvPicPr preferRelativeResize="0"/>
          <p:nvPr/>
        </p:nvPicPr>
        <p:blipFill rotWithShape="1">
          <a:blip r:embed="rId3">
            <a:alphaModFix/>
          </a:blip>
          <a:srcRect/>
          <a:stretch/>
        </p:blipFill>
        <p:spPr>
          <a:xfrm>
            <a:off x="5137036" y="1853849"/>
            <a:ext cx="2935040" cy="1742674"/>
          </a:xfrm>
          <a:prstGeom prst="rect">
            <a:avLst/>
          </a:prstGeom>
          <a:noFill/>
          <a:ln>
            <a:noFill/>
          </a:ln>
        </p:spPr>
      </p:pic>
      <p:pic>
        <p:nvPicPr>
          <p:cNvPr id="144" name="Google Shape;144;p8"/>
          <p:cNvPicPr preferRelativeResize="0"/>
          <p:nvPr/>
        </p:nvPicPr>
        <p:blipFill rotWithShape="1">
          <a:blip r:embed="rId4">
            <a:alphaModFix/>
          </a:blip>
          <a:srcRect/>
          <a:stretch/>
        </p:blipFill>
        <p:spPr>
          <a:xfrm>
            <a:off x="2881888" y="1853850"/>
            <a:ext cx="2100260" cy="1761852"/>
          </a:xfrm>
          <a:prstGeom prst="rect">
            <a:avLst/>
          </a:prstGeom>
          <a:noFill/>
          <a:ln>
            <a:noFill/>
          </a:ln>
        </p:spPr>
      </p:pic>
      <p:pic>
        <p:nvPicPr>
          <p:cNvPr id="145" name="Google Shape;145;p8"/>
          <p:cNvPicPr preferRelativeResize="0"/>
          <p:nvPr/>
        </p:nvPicPr>
        <p:blipFill rotWithShape="1">
          <a:blip r:embed="rId5">
            <a:alphaModFix/>
          </a:blip>
          <a:srcRect/>
          <a:stretch/>
        </p:blipFill>
        <p:spPr>
          <a:xfrm>
            <a:off x="1071911" y="1853850"/>
            <a:ext cx="1655076" cy="1761852"/>
          </a:xfrm>
          <a:prstGeom prst="rect">
            <a:avLst/>
          </a:prstGeom>
          <a:noFill/>
          <a:ln>
            <a:noFill/>
          </a:ln>
        </p:spPr>
      </p:pic>
      <p:pic>
        <p:nvPicPr>
          <p:cNvPr id="146" name="Google Shape;146;p8"/>
          <p:cNvPicPr preferRelativeResize="0"/>
          <p:nvPr/>
        </p:nvPicPr>
        <p:blipFill rotWithShape="1">
          <a:blip r:embed="rId6">
            <a:alphaModFix/>
          </a:blip>
          <a:srcRect/>
          <a:stretch/>
        </p:blipFill>
        <p:spPr>
          <a:xfrm>
            <a:off x="1608112" y="3705449"/>
            <a:ext cx="3505100" cy="1268925"/>
          </a:xfrm>
          <a:prstGeom prst="rect">
            <a:avLst/>
          </a:prstGeom>
          <a:noFill/>
          <a:ln>
            <a:noFill/>
          </a:ln>
        </p:spPr>
      </p:pic>
      <p:sp>
        <p:nvSpPr>
          <p:cNvPr id="147" name="Google Shape;147;p8"/>
          <p:cNvSpPr txBox="1"/>
          <p:nvPr/>
        </p:nvSpPr>
        <p:spPr>
          <a:xfrm>
            <a:off x="5178488" y="3725213"/>
            <a:ext cx="2361000" cy="122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750"/>
              <a:buFont typeface="Arial"/>
              <a:buNone/>
            </a:pPr>
            <a:r>
              <a:rPr lang="en" sz="750" b="0" i="0" u="none" strike="noStrike" cap="none">
                <a:solidFill>
                  <a:srgbClr val="000000"/>
                </a:solidFill>
                <a:latin typeface="Arial"/>
                <a:ea typeface="Arial"/>
                <a:cs typeface="Arial"/>
                <a:sym typeface="Arial"/>
              </a:rPr>
              <a:t>TABLE 1: Statistics of skin biopsy whole slide image (WSI) dataset. The average WSI size is computed at a magnification factor of x10. Diagnostic terms for the dataset used in this</a:t>
            </a:r>
            <a:endParaRPr sz="75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750"/>
              <a:buFont typeface="Arial"/>
              <a:buNone/>
            </a:pPr>
            <a:r>
              <a:rPr lang="en" sz="750" b="0" i="0" u="none" strike="noStrike" cap="none">
                <a:solidFill>
                  <a:srgbClr val="000000"/>
                </a:solidFill>
                <a:latin typeface="Arial"/>
                <a:ea typeface="Arial"/>
                <a:cs typeface="Arial"/>
                <a:sym typeface="Arial"/>
              </a:rPr>
              <a:t>study are as follows: mild and moderate dysplastic nevi (MMD), melanoma in situ (MIS), invasive melanoma stage pT1a (pT1a), invasive melanoma stage ≥ pT1b (pT1b).</a:t>
            </a:r>
            <a:endParaRPr sz="1400" b="0" i="0" u="none" strike="noStrike" cap="none">
              <a:solidFill>
                <a:srgbClr val="000000"/>
              </a:solidFill>
              <a:latin typeface="Lato"/>
              <a:ea typeface="Lato"/>
              <a:cs typeface="Lato"/>
              <a:sym typeface="Lato"/>
            </a:endParaRPr>
          </a:p>
        </p:txBody>
      </p:sp>
      <p:cxnSp>
        <p:nvCxnSpPr>
          <p:cNvPr id="148" name="Google Shape;148;p8"/>
          <p:cNvCxnSpPr/>
          <p:nvPr/>
        </p:nvCxnSpPr>
        <p:spPr>
          <a:xfrm flipH="1">
            <a:off x="6816925" y="1123000"/>
            <a:ext cx="145500" cy="1002000"/>
          </a:xfrm>
          <a:prstGeom prst="straightConnector1">
            <a:avLst/>
          </a:prstGeom>
          <a:noFill/>
          <a:ln w="38100" cap="flat" cmpd="sng">
            <a:solidFill>
              <a:schemeClr val="dk2"/>
            </a:solidFill>
            <a:prstDash val="solid"/>
            <a:round/>
            <a:headEnd type="none" w="sm" len="sm"/>
            <a:tailEnd type="triangle" w="med" len="med"/>
          </a:ln>
        </p:spPr>
      </p:cxnSp>
      <p:sp>
        <p:nvSpPr>
          <p:cNvPr id="149" name="Google Shape;149;p8"/>
          <p:cNvSpPr txBox="1"/>
          <p:nvPr/>
        </p:nvSpPr>
        <p:spPr>
          <a:xfrm>
            <a:off x="6198525" y="697775"/>
            <a:ext cx="152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Multiple tissues</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Dataset</a:t>
            </a:r>
            <a:endParaRPr/>
          </a:p>
        </p:txBody>
      </p:sp>
      <p:pic>
        <p:nvPicPr>
          <p:cNvPr id="155" name="Google Shape;155;p9"/>
          <p:cNvPicPr preferRelativeResize="0"/>
          <p:nvPr/>
        </p:nvPicPr>
        <p:blipFill rotWithShape="1">
          <a:blip r:embed="rId3">
            <a:alphaModFix/>
          </a:blip>
          <a:srcRect/>
          <a:stretch/>
        </p:blipFill>
        <p:spPr>
          <a:xfrm>
            <a:off x="2919925" y="1671075"/>
            <a:ext cx="3304143" cy="298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0"/>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Key Idea</a:t>
            </a:r>
            <a:endParaRPr/>
          </a:p>
        </p:txBody>
      </p:sp>
      <p:sp>
        <p:nvSpPr>
          <p:cNvPr id="161" name="Google Shape;161;p10"/>
          <p:cNvSpPr txBox="1">
            <a:spLocks noGrp="1"/>
          </p:cNvSpPr>
          <p:nvPr>
            <p:ph type="body" idx="1"/>
          </p:nvPr>
        </p:nvSpPr>
        <p:spPr>
          <a:xfrm>
            <a:off x="729450" y="2078875"/>
            <a:ext cx="7452900" cy="226110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SzPts val="1300"/>
              <a:buChar char="●"/>
            </a:pPr>
            <a:r>
              <a:rPr lang="en"/>
              <a:t>Self-attention-based framework for classifying WSIs at multiple input scales</a:t>
            </a:r>
            <a:endParaRPr/>
          </a:p>
          <a:p>
            <a:pPr marL="457200" lvl="0" indent="-311150" algn="l" rtl="0">
              <a:lnSpc>
                <a:spcPct val="115000"/>
              </a:lnSpc>
              <a:spcBef>
                <a:spcPts val="0"/>
              </a:spcBef>
              <a:spcAft>
                <a:spcPts val="0"/>
              </a:spcAft>
              <a:buSzPts val="1300"/>
              <a:buChar char="●"/>
            </a:pPr>
            <a:r>
              <a:rPr lang="en"/>
              <a:t>A soft label assignment method to reduce ambiguities</a:t>
            </a:r>
            <a:endParaRPr/>
          </a:p>
        </p:txBody>
      </p:sp>
      <p:pic>
        <p:nvPicPr>
          <p:cNvPr id="162" name="Google Shape;162;p10"/>
          <p:cNvPicPr preferRelativeResize="0"/>
          <p:nvPr/>
        </p:nvPicPr>
        <p:blipFill rotWithShape="1">
          <a:blip r:embed="rId3">
            <a:alphaModFix/>
          </a:blip>
          <a:srcRect t="15611"/>
          <a:stretch/>
        </p:blipFill>
        <p:spPr>
          <a:xfrm>
            <a:off x="1964063" y="2720300"/>
            <a:ext cx="5215874" cy="2283125"/>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1834</Words>
  <Application>Microsoft Office PowerPoint</Application>
  <PresentationFormat>On-screen Show (16:9)</PresentationFormat>
  <Paragraphs>110</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Raleway</vt:lpstr>
      <vt:lpstr>Lato</vt:lpstr>
      <vt:lpstr>Streamline</vt:lpstr>
      <vt:lpstr>Scale-Aware Transformers for Diagnosing Melanocytic Lesions</vt:lpstr>
      <vt:lpstr>Melanoma</vt:lpstr>
      <vt:lpstr>Digitized Whole slide Images (WSI)</vt:lpstr>
      <vt:lpstr>Difficulties in diagnosis</vt:lpstr>
      <vt:lpstr>Difficulties in learning to diagnose</vt:lpstr>
      <vt:lpstr>Difficulties in learning to diagnose</vt:lpstr>
      <vt:lpstr>Dataset</vt:lpstr>
      <vt:lpstr>Dataset</vt:lpstr>
      <vt:lpstr>Key Idea</vt:lpstr>
      <vt:lpstr>Transformer Unit</vt:lpstr>
      <vt:lpstr>Scale-Aware Transformers for Diagnosing Melanocytic Lesions</vt:lpstr>
      <vt:lpstr>Soft labels</vt:lpstr>
      <vt:lpstr>Soft labels</vt:lpstr>
      <vt:lpstr>Baseline Methods</vt:lpstr>
      <vt:lpstr>Experimental Result: baseline methods</vt:lpstr>
      <vt:lpstr>Experimental Result: baseline methods</vt:lpstr>
      <vt:lpstr>Experimental Result: soft label</vt:lpstr>
      <vt:lpstr>Experimental  Result: single vs. multiple input scales</vt:lpstr>
      <vt:lpstr>Experimental Result: pathologists performance</vt:lpstr>
      <vt:lpstr>Discussion</vt:lpstr>
      <vt:lpstr>PowerPoint Presentation</vt:lpstr>
      <vt:lpstr>PowerPoint Presentation</vt:lpstr>
      <vt:lpstr>Future Work</vt:lpstr>
      <vt:lpstr>Acknowledgement</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Scale-Aware Transformers for Diagnosing Melanocytic Lesions</dc:title>
  <dc:creator>shapiro</dc:creator>
  <cp:lastModifiedBy>shapiro</cp:lastModifiedBy>
  <cp:revision>1</cp:revision>
  <dcterms:modified xsi:type="dcterms:W3CDTF">2022-03-04T03:53:06Z</dcterms:modified>
</cp:coreProperties>
</file>