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3" r:id="rId1"/>
  </p:sldMasterIdLst>
  <p:notesMasterIdLst>
    <p:notesMasterId r:id="rId38"/>
  </p:notesMasterIdLst>
  <p:sldIdLst>
    <p:sldId id="256" r:id="rId2"/>
    <p:sldId id="257" r:id="rId3"/>
    <p:sldId id="258" r:id="rId4"/>
    <p:sldId id="259" r:id="rId5"/>
    <p:sldId id="260" r:id="rId6"/>
    <p:sldId id="261" r:id="rId7"/>
    <p:sldId id="262" r:id="rId8"/>
    <p:sldId id="263" r:id="rId9"/>
    <p:sldId id="308" r:id="rId10"/>
    <p:sldId id="309" r:id="rId11"/>
    <p:sldId id="311" r:id="rId12"/>
    <p:sldId id="312" r:id="rId13"/>
    <p:sldId id="313" r:id="rId14"/>
    <p:sldId id="314" r:id="rId15"/>
    <p:sldId id="315" r:id="rId16"/>
    <p:sldId id="316" r:id="rId17"/>
    <p:sldId id="317" r:id="rId18"/>
    <p:sldId id="318" r:id="rId19"/>
    <p:sldId id="264" r:id="rId20"/>
    <p:sldId id="266" r:id="rId21"/>
    <p:sldId id="267" r:id="rId22"/>
    <p:sldId id="280" r:id="rId23"/>
    <p:sldId id="321" r:id="rId24"/>
    <p:sldId id="322" r:id="rId25"/>
    <p:sldId id="269" r:id="rId26"/>
    <p:sldId id="320" r:id="rId27"/>
    <p:sldId id="271" r:id="rId28"/>
    <p:sldId id="272" r:id="rId29"/>
    <p:sldId id="274" r:id="rId30"/>
    <p:sldId id="275" r:id="rId31"/>
    <p:sldId id="319" r:id="rId32"/>
    <p:sldId id="276" r:id="rId33"/>
    <p:sldId id="285" r:id="rId34"/>
    <p:sldId id="279" r:id="rId35"/>
    <p:sldId id="283" r:id="rId36"/>
    <p:sldId id="306" r:id="rId37"/>
  </p:sldIdLst>
  <p:sldSz cx="9144000" cy="5143500" type="screen16x9"/>
  <p:notesSz cx="6858000" cy="9144000"/>
  <p:embeddedFontLst>
    <p:embeddedFont>
      <p:font typeface="Cambria Math" panose="02040503050406030204" pitchFamily="18" charset="0"/>
      <p:regular r:id="rId39"/>
    </p:embeddedFont>
    <p:embeddedFont>
      <p:font typeface="Encode Sans" pitchFamily="2" charset="77"/>
      <p:regular r:id="rId40"/>
      <p:bold r:id="rId41"/>
    </p:embeddedFont>
    <p:embeddedFont>
      <p:font typeface="Open Sans" panose="020B0606030504020204" pitchFamily="34" charset="0"/>
      <p:regular r:id="rId42"/>
      <p:bold r:id="rId43"/>
      <p:italic r:id="rId44"/>
      <p:boldItalic r:id="rId45"/>
    </p:embeddedFont>
    <p:embeddedFont>
      <p:font typeface="Roboto" panose="02000000000000000000" pitchFamily="2"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49"/>
    <p:restoredTop sz="94720"/>
  </p:normalViewPr>
  <p:slideViewPr>
    <p:cSldViewPr snapToGrid="0">
      <p:cViewPr>
        <p:scale>
          <a:sx n="224" d="100"/>
          <a:sy n="224" d="100"/>
        </p:scale>
        <p:origin x="2784" y="111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1632ad4085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1632ad4085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3A6060-1912-B241-8D8C-867F30444FE4}" type="slidenum">
              <a:rPr lang="en-US" smtClean="0"/>
              <a:t>11</a:t>
            </a:fld>
            <a:endParaRPr lang="en-US"/>
          </a:p>
        </p:txBody>
      </p:sp>
    </p:spTree>
    <p:extLst>
      <p:ext uri="{BB962C8B-B14F-4D97-AF65-F5344CB8AC3E}">
        <p14:creationId xmlns:p14="http://schemas.microsoft.com/office/powerpoint/2010/main" val="3816065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3D3A6060-1912-B241-8D8C-867F30444FE4}" type="slidenum">
              <a:rPr lang="en-US" smtClean="0"/>
              <a:t>12</a:t>
            </a:fld>
            <a:endParaRPr lang="en-US"/>
          </a:p>
        </p:txBody>
      </p:sp>
    </p:spTree>
    <p:extLst>
      <p:ext uri="{BB962C8B-B14F-4D97-AF65-F5344CB8AC3E}">
        <p14:creationId xmlns:p14="http://schemas.microsoft.com/office/powerpoint/2010/main" val="355618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3A6060-1912-B241-8D8C-867F30444FE4}" type="slidenum">
              <a:rPr lang="en-US" smtClean="0"/>
              <a:t>13</a:t>
            </a:fld>
            <a:endParaRPr lang="en-US"/>
          </a:p>
        </p:txBody>
      </p:sp>
    </p:spTree>
    <p:extLst>
      <p:ext uri="{BB962C8B-B14F-4D97-AF65-F5344CB8AC3E}">
        <p14:creationId xmlns:p14="http://schemas.microsoft.com/office/powerpoint/2010/main" val="3608931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3A6060-1912-B241-8D8C-867F30444FE4}" type="slidenum">
              <a:rPr lang="en-US" smtClean="0"/>
              <a:t>14</a:t>
            </a:fld>
            <a:endParaRPr lang="en-US"/>
          </a:p>
        </p:txBody>
      </p:sp>
    </p:spTree>
    <p:extLst>
      <p:ext uri="{BB962C8B-B14F-4D97-AF65-F5344CB8AC3E}">
        <p14:creationId xmlns:p14="http://schemas.microsoft.com/office/powerpoint/2010/main" val="2839406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3A6060-1912-B241-8D8C-867F30444FE4}" type="slidenum">
              <a:rPr lang="en-US" smtClean="0"/>
              <a:t>15</a:t>
            </a:fld>
            <a:endParaRPr lang="en-US"/>
          </a:p>
        </p:txBody>
      </p:sp>
    </p:spTree>
    <p:extLst>
      <p:ext uri="{BB962C8B-B14F-4D97-AF65-F5344CB8AC3E}">
        <p14:creationId xmlns:p14="http://schemas.microsoft.com/office/powerpoint/2010/main" val="1675228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3A6060-1912-B241-8D8C-867F30444FE4}" type="slidenum">
              <a:rPr lang="en-US" smtClean="0"/>
              <a:t>16</a:t>
            </a:fld>
            <a:endParaRPr lang="en-US"/>
          </a:p>
        </p:txBody>
      </p:sp>
    </p:spTree>
    <p:extLst>
      <p:ext uri="{BB962C8B-B14F-4D97-AF65-F5344CB8AC3E}">
        <p14:creationId xmlns:p14="http://schemas.microsoft.com/office/powerpoint/2010/main" val="1961676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3A6060-1912-B241-8D8C-867F30444FE4}" type="slidenum">
              <a:rPr lang="en-US" smtClean="0"/>
              <a:t>17</a:t>
            </a:fld>
            <a:endParaRPr lang="en-US"/>
          </a:p>
        </p:txBody>
      </p:sp>
    </p:spTree>
    <p:extLst>
      <p:ext uri="{BB962C8B-B14F-4D97-AF65-F5344CB8AC3E}">
        <p14:creationId xmlns:p14="http://schemas.microsoft.com/office/powerpoint/2010/main" val="1188768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3A6060-1912-B241-8D8C-867F30444FE4}" type="slidenum">
              <a:rPr lang="en-US" smtClean="0"/>
              <a:t>18</a:t>
            </a:fld>
            <a:endParaRPr lang="en-US"/>
          </a:p>
        </p:txBody>
      </p:sp>
    </p:spTree>
    <p:extLst>
      <p:ext uri="{BB962C8B-B14F-4D97-AF65-F5344CB8AC3E}">
        <p14:creationId xmlns:p14="http://schemas.microsoft.com/office/powerpoint/2010/main" val="38951490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3A6060-1912-B241-8D8C-867F30444FE4}" type="slidenum">
              <a:rPr lang="en-US" smtClean="0"/>
              <a:t>19</a:t>
            </a:fld>
            <a:endParaRPr lang="en-US"/>
          </a:p>
        </p:txBody>
      </p:sp>
    </p:spTree>
    <p:extLst>
      <p:ext uri="{BB962C8B-B14F-4D97-AF65-F5344CB8AC3E}">
        <p14:creationId xmlns:p14="http://schemas.microsoft.com/office/powerpoint/2010/main" val="22666007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3A6060-1912-B241-8D8C-867F30444FE4}" type="slidenum">
              <a:rPr lang="en-US" smtClean="0"/>
              <a:t>20</a:t>
            </a:fld>
            <a:endParaRPr lang="en-US"/>
          </a:p>
        </p:txBody>
      </p:sp>
    </p:spTree>
    <p:extLst>
      <p:ext uri="{BB962C8B-B14F-4D97-AF65-F5344CB8AC3E}">
        <p14:creationId xmlns:p14="http://schemas.microsoft.com/office/powerpoint/2010/main" val="2941048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11632ad4085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 name="Google Shape;108;g11632ad4085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3A6060-1912-B241-8D8C-867F30444FE4}" type="slidenum">
              <a:rPr lang="en-US" smtClean="0"/>
              <a:t>21</a:t>
            </a:fld>
            <a:endParaRPr lang="en-US"/>
          </a:p>
        </p:txBody>
      </p:sp>
    </p:spTree>
    <p:extLst>
      <p:ext uri="{BB962C8B-B14F-4D97-AF65-F5344CB8AC3E}">
        <p14:creationId xmlns:p14="http://schemas.microsoft.com/office/powerpoint/2010/main" val="27650247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D3A6060-1912-B241-8D8C-867F30444FE4}" type="slidenum">
              <a:rPr lang="en-US" smtClean="0"/>
              <a:t>22</a:t>
            </a:fld>
            <a:endParaRPr lang="en-US"/>
          </a:p>
        </p:txBody>
      </p:sp>
    </p:spTree>
    <p:extLst>
      <p:ext uri="{BB962C8B-B14F-4D97-AF65-F5344CB8AC3E}">
        <p14:creationId xmlns:p14="http://schemas.microsoft.com/office/powerpoint/2010/main" val="16867084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D3A6060-1912-B241-8D8C-867F30444FE4}" type="slidenum">
              <a:rPr lang="en-US" smtClean="0"/>
              <a:t>23</a:t>
            </a:fld>
            <a:endParaRPr lang="en-US"/>
          </a:p>
        </p:txBody>
      </p:sp>
    </p:spTree>
    <p:extLst>
      <p:ext uri="{BB962C8B-B14F-4D97-AF65-F5344CB8AC3E}">
        <p14:creationId xmlns:p14="http://schemas.microsoft.com/office/powerpoint/2010/main" val="17521404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D3A6060-1912-B241-8D8C-867F30444FE4}" type="slidenum">
              <a:rPr lang="en-US" smtClean="0"/>
              <a:t>24</a:t>
            </a:fld>
            <a:endParaRPr lang="en-US"/>
          </a:p>
        </p:txBody>
      </p:sp>
    </p:spTree>
    <p:extLst>
      <p:ext uri="{BB962C8B-B14F-4D97-AF65-F5344CB8AC3E}">
        <p14:creationId xmlns:p14="http://schemas.microsoft.com/office/powerpoint/2010/main" val="2739172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3A6060-1912-B241-8D8C-867F30444FE4}" type="slidenum">
              <a:rPr lang="en-US" smtClean="0"/>
              <a:t>25</a:t>
            </a:fld>
            <a:endParaRPr lang="en-US"/>
          </a:p>
        </p:txBody>
      </p:sp>
    </p:spTree>
    <p:extLst>
      <p:ext uri="{BB962C8B-B14F-4D97-AF65-F5344CB8AC3E}">
        <p14:creationId xmlns:p14="http://schemas.microsoft.com/office/powerpoint/2010/main" val="2222278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3A6060-1912-B241-8D8C-867F30444FE4}" type="slidenum">
              <a:rPr lang="en-US" smtClean="0"/>
              <a:t>27</a:t>
            </a:fld>
            <a:endParaRPr lang="en-US"/>
          </a:p>
        </p:txBody>
      </p:sp>
    </p:spTree>
    <p:extLst>
      <p:ext uri="{BB962C8B-B14F-4D97-AF65-F5344CB8AC3E}">
        <p14:creationId xmlns:p14="http://schemas.microsoft.com/office/powerpoint/2010/main" val="26321562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D3A6060-1912-B241-8D8C-867F30444FE4}" type="slidenum">
              <a:rPr lang="en-US" smtClean="0"/>
              <a:t>28</a:t>
            </a:fld>
            <a:endParaRPr lang="en-US"/>
          </a:p>
        </p:txBody>
      </p:sp>
    </p:spTree>
    <p:extLst>
      <p:ext uri="{BB962C8B-B14F-4D97-AF65-F5344CB8AC3E}">
        <p14:creationId xmlns:p14="http://schemas.microsoft.com/office/powerpoint/2010/main" val="37234396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3A6060-1912-B241-8D8C-867F30444FE4}" type="slidenum">
              <a:rPr lang="en-US" smtClean="0"/>
              <a:t>29</a:t>
            </a:fld>
            <a:endParaRPr lang="en-US"/>
          </a:p>
        </p:txBody>
      </p:sp>
    </p:spTree>
    <p:extLst>
      <p:ext uri="{BB962C8B-B14F-4D97-AF65-F5344CB8AC3E}">
        <p14:creationId xmlns:p14="http://schemas.microsoft.com/office/powerpoint/2010/main" val="28608415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D3A6060-1912-B241-8D8C-867F30444FE4}" type="slidenum">
              <a:rPr lang="en-US" smtClean="0"/>
              <a:t>30</a:t>
            </a:fld>
            <a:endParaRPr lang="en-US"/>
          </a:p>
        </p:txBody>
      </p:sp>
    </p:spTree>
    <p:extLst>
      <p:ext uri="{BB962C8B-B14F-4D97-AF65-F5344CB8AC3E}">
        <p14:creationId xmlns:p14="http://schemas.microsoft.com/office/powerpoint/2010/main" val="26159406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D3A6060-1912-B241-8D8C-867F30444FE4}" type="slidenum">
              <a:rPr lang="en-US" smtClean="0"/>
              <a:t>31</a:t>
            </a:fld>
            <a:endParaRPr lang="en-US"/>
          </a:p>
        </p:txBody>
      </p:sp>
    </p:spTree>
    <p:extLst>
      <p:ext uri="{BB962C8B-B14F-4D97-AF65-F5344CB8AC3E}">
        <p14:creationId xmlns:p14="http://schemas.microsoft.com/office/powerpoint/2010/main" val="1076673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1632ad4085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g11632ad4085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D3A6060-1912-B241-8D8C-867F30444FE4}" type="slidenum">
              <a:rPr lang="en-US" smtClean="0"/>
              <a:t>32</a:t>
            </a:fld>
            <a:endParaRPr lang="en-US"/>
          </a:p>
        </p:txBody>
      </p:sp>
    </p:spTree>
    <p:extLst>
      <p:ext uri="{BB962C8B-B14F-4D97-AF65-F5344CB8AC3E}">
        <p14:creationId xmlns:p14="http://schemas.microsoft.com/office/powerpoint/2010/main" val="9813348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3A6060-1912-B241-8D8C-867F30444FE4}" type="slidenum">
              <a:rPr lang="en-US" smtClean="0"/>
              <a:t>33</a:t>
            </a:fld>
            <a:endParaRPr lang="en-US"/>
          </a:p>
        </p:txBody>
      </p:sp>
    </p:spTree>
    <p:extLst>
      <p:ext uri="{BB962C8B-B14F-4D97-AF65-F5344CB8AC3E}">
        <p14:creationId xmlns:p14="http://schemas.microsoft.com/office/powerpoint/2010/main" val="16108487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11465b6254f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11465b6254f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1632ad4085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g11632ad4085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1632ad4085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g11632ad4085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1632ad4085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g11632ad4085_0_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1632ad4085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g11632ad4085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1632ad4085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g11632ad4085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fld id="{3D3A6060-1912-B241-8D8C-867F30444FE4}" type="slidenum">
              <a:rPr lang="en-US" smtClean="0"/>
              <a:t>9</a:t>
            </a:fld>
            <a:endParaRPr lang="en-US"/>
          </a:p>
        </p:txBody>
      </p:sp>
    </p:spTree>
    <p:extLst>
      <p:ext uri="{BB962C8B-B14F-4D97-AF65-F5344CB8AC3E}">
        <p14:creationId xmlns:p14="http://schemas.microsoft.com/office/powerpoint/2010/main" val="12896311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13"/>
        <p:cNvGrpSpPr/>
        <p:nvPr/>
      </p:nvGrpSpPr>
      <p:grpSpPr>
        <a:xfrm>
          <a:off x="0" y="0"/>
          <a:ext cx="0" cy="0"/>
          <a:chOff x="0" y="0"/>
          <a:chExt cx="0" cy="0"/>
        </a:xfrm>
      </p:grpSpPr>
      <p:sp>
        <p:nvSpPr>
          <p:cNvPr id="14" name="Google Shape;14;p3"/>
          <p:cNvSpPr txBox="1"/>
          <p:nvPr/>
        </p:nvSpPr>
        <p:spPr>
          <a:xfrm>
            <a:off x="0" y="0"/>
            <a:ext cx="9144000" cy="3834000"/>
          </a:xfrm>
          <a:prstGeom prst="rect">
            <a:avLst/>
          </a:prstGeom>
          <a:solidFill>
            <a:srgbClr val="4B2E83"/>
          </a:solid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en-US" sz="6700">
                <a:solidFill>
                  <a:schemeClr val="lt1"/>
                </a:solidFill>
                <a:latin typeface="Encode Sans"/>
                <a:ea typeface="Encode Sans"/>
                <a:cs typeface="Encode Sans"/>
                <a:sym typeface="Encode Sans"/>
              </a:rPr>
              <a:t>Main Title Goes Here</a:t>
            </a:r>
            <a:endParaRPr sz="6700">
              <a:solidFill>
                <a:schemeClr val="lt1"/>
              </a:solidFill>
              <a:latin typeface="Encode Sans"/>
              <a:ea typeface="Encode Sans"/>
              <a:cs typeface="Encode Sans"/>
              <a:sym typeface="Encode Sans"/>
            </a:endParaRPr>
          </a:p>
          <a:p>
            <a:pPr marL="0" lvl="0" indent="0" algn="l" rtl="0">
              <a:lnSpc>
                <a:spcPct val="100000"/>
              </a:lnSpc>
              <a:spcBef>
                <a:spcPts val="0"/>
              </a:spcBef>
              <a:spcAft>
                <a:spcPts val="0"/>
              </a:spcAft>
              <a:buSzPts val="5200"/>
              <a:buNone/>
            </a:pPr>
            <a:r>
              <a:rPr lang="en-US" sz="3600" i="1">
                <a:solidFill>
                  <a:schemeClr val="lt1"/>
                </a:solidFill>
                <a:latin typeface="Encode Sans"/>
                <a:ea typeface="Encode Sans"/>
                <a:cs typeface="Encode Sans"/>
                <a:sym typeface="Encode Sans"/>
              </a:rPr>
              <a:t>Sub-title Comes Here</a:t>
            </a:r>
            <a:endParaRPr sz="3600" i="1">
              <a:solidFill>
                <a:schemeClr val="lt1"/>
              </a:solidFill>
              <a:latin typeface="Encode Sans"/>
              <a:ea typeface="Encode Sans"/>
              <a:cs typeface="Encode Sans"/>
              <a:sym typeface="Encode Sans"/>
            </a:endParaRPr>
          </a:p>
        </p:txBody>
      </p:sp>
      <p:sp>
        <p:nvSpPr>
          <p:cNvPr id="15" name="Google Shape;15;p3"/>
          <p:cNvSpPr txBox="1"/>
          <p:nvPr/>
        </p:nvSpPr>
        <p:spPr>
          <a:xfrm>
            <a:off x="0" y="4225500"/>
            <a:ext cx="9144000" cy="843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1800" b="1">
                <a:solidFill>
                  <a:srgbClr val="4B2E83"/>
                </a:solidFill>
                <a:latin typeface="Open Sans"/>
                <a:ea typeface="Open Sans"/>
                <a:cs typeface="Open Sans"/>
                <a:sym typeface="Open Sans"/>
              </a:rPr>
              <a:t>Author Name</a:t>
            </a:r>
            <a:endParaRPr sz="1800" b="1">
              <a:solidFill>
                <a:srgbClr val="4B2E83"/>
              </a:solidFill>
              <a:latin typeface="Open Sans"/>
              <a:ea typeface="Open Sans"/>
              <a:cs typeface="Open Sans"/>
              <a:sym typeface="Open Sans"/>
            </a:endParaRPr>
          </a:p>
          <a:p>
            <a:pPr marL="0" lvl="0" indent="0" algn="l" rtl="0">
              <a:lnSpc>
                <a:spcPct val="100000"/>
              </a:lnSpc>
              <a:spcBef>
                <a:spcPts val="0"/>
              </a:spcBef>
              <a:spcAft>
                <a:spcPts val="0"/>
              </a:spcAft>
              <a:buSzPts val="2800"/>
              <a:buNone/>
            </a:pPr>
            <a:r>
              <a:rPr lang="en-US" sz="1800" b="1">
                <a:solidFill>
                  <a:srgbClr val="4B2E83"/>
                </a:solidFill>
                <a:latin typeface="Open Sans"/>
                <a:ea typeface="Open Sans"/>
                <a:cs typeface="Open Sans"/>
                <a:sym typeface="Open Sans"/>
              </a:rPr>
              <a:t>Sept/13/2077</a:t>
            </a:r>
            <a:endParaRPr sz="1800" b="1">
              <a:solidFill>
                <a:srgbClr val="4B2E83"/>
              </a:solidFill>
              <a:latin typeface="Open Sans"/>
              <a:ea typeface="Open Sans"/>
              <a:cs typeface="Open Sans"/>
              <a:sym typeface="Open Sans"/>
            </a:endParaRPr>
          </a:p>
        </p:txBody>
      </p:sp>
      <p:sp>
        <p:nvSpPr>
          <p:cNvPr id="16" name="Google Shape;16;p3"/>
          <p:cNvSpPr/>
          <p:nvPr/>
        </p:nvSpPr>
        <p:spPr>
          <a:xfrm>
            <a:off x="-119250" y="3834000"/>
            <a:ext cx="9382500" cy="166500"/>
          </a:xfrm>
          <a:prstGeom prst="roundRect">
            <a:avLst>
              <a:gd name="adj" fmla="val 16667"/>
            </a:avLst>
          </a:prstGeom>
          <a:solidFill>
            <a:srgbClr val="E8D3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 name="Google Shape;17;p3"/>
          <p:cNvPicPr preferRelativeResize="0"/>
          <p:nvPr/>
        </p:nvPicPr>
        <p:blipFill>
          <a:blip r:embed="rId2">
            <a:alphaModFix/>
          </a:blip>
          <a:stretch>
            <a:fillRect/>
          </a:stretch>
        </p:blipFill>
        <p:spPr>
          <a:xfrm>
            <a:off x="7759700" y="3759175"/>
            <a:ext cx="1384300" cy="1384325"/>
          </a:xfrm>
          <a:prstGeom prst="rect">
            <a:avLst/>
          </a:prstGeom>
          <a:noFill/>
          <a:ln>
            <a:noFill/>
          </a:ln>
        </p:spPr>
      </p:pic>
      <p:sp>
        <p:nvSpPr>
          <p:cNvPr id="18" name="Google Shape;18;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sz="1300">
                <a:solidFill>
                  <a:srgbClr val="4B2E83"/>
                </a:solidFill>
                <a:latin typeface="Open Sans"/>
                <a:ea typeface="Open Sans"/>
                <a:cs typeface="Open Sans"/>
                <a:sym typeface="Open Sans"/>
              </a:defRPr>
            </a:lvl1pPr>
            <a:lvl2pPr lvl="1">
              <a:buNone/>
              <a:defRPr sz="1300">
                <a:solidFill>
                  <a:srgbClr val="4B2E83"/>
                </a:solidFill>
                <a:latin typeface="Open Sans"/>
                <a:ea typeface="Open Sans"/>
                <a:cs typeface="Open Sans"/>
                <a:sym typeface="Open Sans"/>
              </a:defRPr>
            </a:lvl2pPr>
            <a:lvl3pPr lvl="2">
              <a:buNone/>
              <a:defRPr sz="1300">
                <a:solidFill>
                  <a:srgbClr val="4B2E83"/>
                </a:solidFill>
                <a:latin typeface="Open Sans"/>
                <a:ea typeface="Open Sans"/>
                <a:cs typeface="Open Sans"/>
                <a:sym typeface="Open Sans"/>
              </a:defRPr>
            </a:lvl3pPr>
            <a:lvl4pPr lvl="3">
              <a:buNone/>
              <a:defRPr sz="1300">
                <a:solidFill>
                  <a:srgbClr val="4B2E83"/>
                </a:solidFill>
                <a:latin typeface="Open Sans"/>
                <a:ea typeface="Open Sans"/>
                <a:cs typeface="Open Sans"/>
                <a:sym typeface="Open Sans"/>
              </a:defRPr>
            </a:lvl4pPr>
            <a:lvl5pPr lvl="4">
              <a:buNone/>
              <a:defRPr sz="1300">
                <a:solidFill>
                  <a:srgbClr val="4B2E83"/>
                </a:solidFill>
                <a:latin typeface="Open Sans"/>
                <a:ea typeface="Open Sans"/>
                <a:cs typeface="Open Sans"/>
                <a:sym typeface="Open Sans"/>
              </a:defRPr>
            </a:lvl5pPr>
            <a:lvl6pPr lvl="5">
              <a:buNone/>
              <a:defRPr sz="1300">
                <a:solidFill>
                  <a:srgbClr val="4B2E83"/>
                </a:solidFill>
                <a:latin typeface="Open Sans"/>
                <a:ea typeface="Open Sans"/>
                <a:cs typeface="Open Sans"/>
                <a:sym typeface="Open Sans"/>
              </a:defRPr>
            </a:lvl6pPr>
            <a:lvl7pPr lvl="6">
              <a:buNone/>
              <a:defRPr sz="1300">
                <a:solidFill>
                  <a:srgbClr val="4B2E83"/>
                </a:solidFill>
                <a:latin typeface="Open Sans"/>
                <a:ea typeface="Open Sans"/>
                <a:cs typeface="Open Sans"/>
                <a:sym typeface="Open Sans"/>
              </a:defRPr>
            </a:lvl7pPr>
            <a:lvl8pPr lvl="7">
              <a:buNone/>
              <a:defRPr sz="1300">
                <a:solidFill>
                  <a:srgbClr val="4B2E83"/>
                </a:solidFill>
                <a:latin typeface="Open Sans"/>
                <a:ea typeface="Open Sans"/>
                <a:cs typeface="Open Sans"/>
                <a:sym typeface="Open Sans"/>
              </a:defRPr>
            </a:lvl8pPr>
            <a:lvl9pPr lvl="8">
              <a:buNone/>
              <a:defRPr sz="1300">
                <a:solidFill>
                  <a:srgbClr val="4B2E83"/>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7"/>
        <p:cNvGrpSpPr/>
        <p:nvPr/>
      </p:nvGrpSpPr>
      <p:grpSpPr>
        <a:xfrm>
          <a:off x="0" y="0"/>
          <a:ext cx="0" cy="0"/>
          <a:chOff x="0" y="0"/>
          <a:chExt cx="0" cy="0"/>
        </a:xfrm>
      </p:grpSpPr>
      <p:sp>
        <p:nvSpPr>
          <p:cNvPr id="88" name="Google Shape;88;p1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89" name="Google Shape;89;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6"/>
        <p:cNvGrpSpPr/>
        <p:nvPr/>
      </p:nvGrpSpPr>
      <p:grpSpPr>
        <a:xfrm>
          <a:off x="0" y="0"/>
          <a:ext cx="0" cy="0"/>
          <a:chOff x="0" y="0"/>
          <a:chExt cx="0" cy="0"/>
        </a:xfrm>
      </p:grpSpPr>
      <p:sp>
        <p:nvSpPr>
          <p:cNvPr id="97" name="Google Shape;97;p1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98" name="Google Shape;98;p1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1600"/>
              </a:spcBef>
              <a:spcAft>
                <a:spcPts val="0"/>
              </a:spcAft>
              <a:buSzPts val="1400"/>
              <a:buChar char="○"/>
              <a:defRPr/>
            </a:lvl2pPr>
            <a:lvl3pPr marL="1371600" lvl="2" indent="-317500" algn="ctr" rtl="0">
              <a:lnSpc>
                <a:spcPct val="115000"/>
              </a:lnSpc>
              <a:spcBef>
                <a:spcPts val="1600"/>
              </a:spcBef>
              <a:spcAft>
                <a:spcPts val="0"/>
              </a:spcAft>
              <a:buSzPts val="1400"/>
              <a:buChar char="■"/>
              <a:defRPr/>
            </a:lvl3pPr>
            <a:lvl4pPr marL="1828800" lvl="3" indent="-317500" algn="ctr" rtl="0">
              <a:lnSpc>
                <a:spcPct val="115000"/>
              </a:lnSpc>
              <a:spcBef>
                <a:spcPts val="1600"/>
              </a:spcBef>
              <a:spcAft>
                <a:spcPts val="0"/>
              </a:spcAft>
              <a:buSzPts val="1400"/>
              <a:buChar char="●"/>
              <a:defRPr/>
            </a:lvl4pPr>
            <a:lvl5pPr marL="2286000" lvl="4" indent="-317500" algn="ctr" rtl="0">
              <a:lnSpc>
                <a:spcPct val="115000"/>
              </a:lnSpc>
              <a:spcBef>
                <a:spcPts val="1600"/>
              </a:spcBef>
              <a:spcAft>
                <a:spcPts val="0"/>
              </a:spcAft>
              <a:buSzPts val="1400"/>
              <a:buChar char="○"/>
              <a:defRPr/>
            </a:lvl5pPr>
            <a:lvl6pPr marL="2743200" lvl="5" indent="-317500" algn="ctr" rtl="0">
              <a:lnSpc>
                <a:spcPct val="115000"/>
              </a:lnSpc>
              <a:spcBef>
                <a:spcPts val="1600"/>
              </a:spcBef>
              <a:spcAft>
                <a:spcPts val="0"/>
              </a:spcAft>
              <a:buSzPts val="1400"/>
              <a:buChar char="■"/>
              <a:defRPr/>
            </a:lvl6pPr>
            <a:lvl7pPr marL="3200400" lvl="6" indent="-317500" algn="ctr" rtl="0">
              <a:lnSpc>
                <a:spcPct val="115000"/>
              </a:lnSpc>
              <a:spcBef>
                <a:spcPts val="1600"/>
              </a:spcBef>
              <a:spcAft>
                <a:spcPts val="0"/>
              </a:spcAft>
              <a:buSzPts val="1400"/>
              <a:buChar char="●"/>
              <a:defRPr/>
            </a:lvl7pPr>
            <a:lvl8pPr marL="3657600" lvl="7" indent="-317500" algn="ctr" rtl="0">
              <a:lnSpc>
                <a:spcPct val="115000"/>
              </a:lnSpc>
              <a:spcBef>
                <a:spcPts val="1600"/>
              </a:spcBef>
              <a:spcAft>
                <a:spcPts val="0"/>
              </a:spcAft>
              <a:buSzPts val="1400"/>
              <a:buChar char="○"/>
              <a:defRPr/>
            </a:lvl8pPr>
            <a:lvl9pPr marL="4114800" lvl="8" indent="-317500" algn="ctr" rtl="0">
              <a:lnSpc>
                <a:spcPct val="115000"/>
              </a:lnSpc>
              <a:spcBef>
                <a:spcPts val="1600"/>
              </a:spcBef>
              <a:spcAft>
                <a:spcPts val="1600"/>
              </a:spcAft>
              <a:buSzPts val="1400"/>
              <a:buChar char="■"/>
              <a:defRPr/>
            </a:lvl9pPr>
          </a:lstStyle>
          <a:p>
            <a:endParaRPr/>
          </a:p>
        </p:txBody>
      </p:sp>
      <p:sp>
        <p:nvSpPr>
          <p:cNvPr id="99" name="Google Shape;99;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8" name="Picture 7" descr="W Logo_Purple_2685_HE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8139" y="4462058"/>
            <a:ext cx="1371600" cy="692658"/>
          </a:xfrm>
          <a:prstGeom prst="rect">
            <a:avLst/>
          </a:prstGeom>
        </p:spPr>
      </p:pic>
      <p:pic>
        <p:nvPicPr>
          <p:cNvPr id="9" name="Picture 8" descr="Wordmark_center_Purple_HEX.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2040" y="4865593"/>
            <a:ext cx="2425295" cy="122531"/>
          </a:xfrm>
          <a:prstGeom prst="rect">
            <a:avLst/>
          </a:prstGeom>
        </p:spPr>
      </p:pic>
      <p:pic>
        <p:nvPicPr>
          <p:cNvPr id="6" name="Picture 5" descr="Bar_RtAngle_7502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3588" y="3004564"/>
            <a:ext cx="2284303" cy="84578"/>
          </a:xfrm>
          <a:prstGeom prst="rect">
            <a:avLst/>
          </a:prstGeom>
        </p:spPr>
      </p:pic>
      <p:sp>
        <p:nvSpPr>
          <p:cNvPr id="3" name="Title 2"/>
          <p:cNvSpPr>
            <a:spLocks noGrp="1"/>
          </p:cNvSpPr>
          <p:nvPr>
            <p:ph type="title" hasCustomPrompt="1"/>
          </p:nvPr>
        </p:nvSpPr>
        <p:spPr>
          <a:xfrm>
            <a:off x="671757" y="875343"/>
            <a:ext cx="6972300" cy="1981317"/>
          </a:xfrm>
          <a:prstGeom prst="rect">
            <a:avLst/>
          </a:prstGeom>
        </p:spPr>
        <p:txBody>
          <a:bodyPr anchor="b"/>
          <a:lstStyle>
            <a:lvl1pPr algn="l">
              <a:defRPr sz="3750" b="1" i="0">
                <a:solidFill>
                  <a:srgbClr val="4B2E83"/>
                </a:solidFill>
                <a:latin typeface="Encode Sans Normal Black" charset="0"/>
                <a:ea typeface="Encode Sans Normal Black" charset="0"/>
                <a:cs typeface="Encode Sans Normal Black" charset="0"/>
              </a:defRPr>
            </a:lvl1pPr>
          </a:lstStyle>
          <a:p>
            <a:pPr lvl="0"/>
            <a:r>
              <a:rPr lang="en-US" dirty="0"/>
              <a:t>TITLE HERE</a:t>
            </a:r>
            <a:br>
              <a:rPr lang="en-US" dirty="0"/>
            </a:br>
            <a:r>
              <a:rPr lang="en-US" dirty="0"/>
              <a:t>ENCODE NORMAL</a:t>
            </a:r>
            <a:br>
              <a:rPr lang="en-US" dirty="0"/>
            </a:br>
            <a:r>
              <a:rPr lang="en-US" dirty="0"/>
              <a:t>BLACK, 50 PT. </a:t>
            </a:r>
          </a:p>
        </p:txBody>
      </p:sp>
    </p:spTree>
    <p:extLst>
      <p:ext uri="{BB962C8B-B14F-4D97-AF65-F5344CB8AC3E}">
        <p14:creationId xmlns:p14="http://schemas.microsoft.com/office/powerpoint/2010/main" val="37693611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Header + Subheader + Conten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659306" y="1740179"/>
            <a:ext cx="8197114" cy="2857565"/>
          </a:xfrm>
          <a:prstGeom prst="rect">
            <a:avLst/>
          </a:prstGeom>
        </p:spPr>
        <p:txBody>
          <a:bodyPr/>
          <a:lstStyle>
            <a:lvl1pPr marL="257175" indent="-257175">
              <a:buFont typeface="Lucida Grande"/>
              <a:buChar char="&gt;"/>
              <a:defRPr sz="1800" b="1" i="0" baseline="0">
                <a:solidFill>
                  <a:srgbClr val="4B2E83"/>
                </a:solidFill>
                <a:latin typeface="Open Sans"/>
                <a:cs typeface="Open Sans"/>
              </a:defRPr>
            </a:lvl1pPr>
            <a:lvl2pPr>
              <a:defRPr sz="1500" b="1" i="0" baseline="0">
                <a:solidFill>
                  <a:srgbClr val="4B2E83"/>
                </a:solidFill>
                <a:latin typeface="Open Sans"/>
                <a:cs typeface="Open Sans"/>
              </a:defRPr>
            </a:lvl2pPr>
            <a:lvl3pPr marL="857250" indent="-171450">
              <a:buSzPct val="100000"/>
              <a:buFont typeface="Lucida Grande"/>
              <a:buChar char="&gt;"/>
              <a:defRPr sz="1350" b="1" i="0" baseline="0">
                <a:solidFill>
                  <a:srgbClr val="4B2E83"/>
                </a:solidFill>
                <a:latin typeface="Open Sans"/>
                <a:cs typeface="Open Sans"/>
              </a:defRPr>
            </a:lvl3pPr>
            <a:lvl4pPr>
              <a:defRPr sz="1200" b="1" i="0" baseline="0">
                <a:solidFill>
                  <a:srgbClr val="4B2E83"/>
                </a:solidFill>
                <a:latin typeface="Open Sans"/>
                <a:cs typeface="Open Sans"/>
              </a:defRPr>
            </a:lvl4pPr>
            <a:lvl5pPr marL="1543050" indent="-171450">
              <a:buFont typeface="Lucida Grande"/>
              <a:buChar char="&gt;"/>
              <a:defRPr sz="1050" b="1" i="0" baseline="0">
                <a:solidFill>
                  <a:srgbClr val="4B2E83"/>
                </a:solidFill>
                <a:latin typeface="Open Sans"/>
                <a:cs typeface="Open Sans"/>
              </a:defRPr>
            </a:lvl5pPr>
          </a:lstStyle>
          <a:p>
            <a:pPr lvl="0"/>
            <a:r>
              <a:rPr lang="en-US" dirty="0"/>
              <a:t>Content here (Open Sans Bold, 24 pt.)</a:t>
            </a:r>
          </a:p>
          <a:p>
            <a:pPr lvl="1"/>
            <a:r>
              <a:rPr lang="en-US" dirty="0"/>
              <a:t>Second level (Open Sans Bold, 20)</a:t>
            </a:r>
          </a:p>
          <a:p>
            <a:pPr lvl="2"/>
            <a:r>
              <a:rPr lang="en-US" dirty="0"/>
              <a:t>Third level (Open Sans Bold, 18)</a:t>
            </a:r>
          </a:p>
          <a:p>
            <a:pPr lvl="3"/>
            <a:r>
              <a:rPr lang="en-US" dirty="0"/>
              <a:t>Fourth level (Open Sans Bold, 16)</a:t>
            </a:r>
          </a:p>
          <a:p>
            <a:pPr lvl="4"/>
            <a:r>
              <a:rPr lang="en-US" dirty="0"/>
              <a:t>Fifth level (Open Sans Bold, 14)</a:t>
            </a:r>
          </a:p>
        </p:txBody>
      </p:sp>
      <p:sp>
        <p:nvSpPr>
          <p:cNvPr id="6" name="Text Placeholder 5"/>
          <p:cNvSpPr>
            <a:spLocks noGrp="1"/>
          </p:cNvSpPr>
          <p:nvPr>
            <p:ph type="body" sz="quarter" idx="12" hasCustomPrompt="1"/>
          </p:nvPr>
        </p:nvSpPr>
        <p:spPr>
          <a:xfrm>
            <a:off x="671758" y="1298001"/>
            <a:ext cx="8184662" cy="308378"/>
          </a:xfrm>
          <a:prstGeom prst="rect">
            <a:avLst/>
          </a:prstGeom>
        </p:spPr>
        <p:txBody>
          <a:bodyPr>
            <a:noAutofit/>
          </a:bodyPr>
          <a:lstStyle>
            <a:lvl1pPr marL="0" indent="0">
              <a:lnSpc>
                <a:spcPct val="90000"/>
              </a:lnSpc>
              <a:buNone/>
              <a:defRPr sz="1800" b="0" i="0" baseline="0">
                <a:solidFill>
                  <a:srgbClr val="4B2E83"/>
                </a:solidFill>
                <a:latin typeface="Uni Sans Regular"/>
                <a:cs typeface="Uni Sans Regular"/>
              </a:defRPr>
            </a:lvl1pPr>
            <a:lvl2pPr marL="342900" indent="0">
              <a:buNone/>
              <a:defRPr b="0" i="0">
                <a:solidFill>
                  <a:srgbClr val="E8D3A2"/>
                </a:solidFill>
                <a:latin typeface="Encode Sans Normal Black"/>
                <a:cs typeface="Encode Sans Normal Black"/>
              </a:defRPr>
            </a:lvl2pPr>
            <a:lvl3pPr marL="685800" indent="0">
              <a:buNone/>
              <a:defRPr b="0" i="0">
                <a:solidFill>
                  <a:srgbClr val="E8D3A2"/>
                </a:solidFill>
                <a:latin typeface="Encode Sans Normal Black"/>
                <a:cs typeface="Encode Sans Normal Black"/>
              </a:defRPr>
            </a:lvl3pPr>
            <a:lvl4pPr marL="1028700" indent="0">
              <a:buNone/>
              <a:defRPr b="0" i="0">
                <a:solidFill>
                  <a:srgbClr val="E8D3A2"/>
                </a:solidFill>
                <a:latin typeface="Encode Sans Normal Black"/>
                <a:cs typeface="Encode Sans Normal Black"/>
              </a:defRPr>
            </a:lvl4pPr>
            <a:lvl5pPr marL="1371600" indent="0">
              <a:buNone/>
              <a:defRPr b="0" i="0">
                <a:solidFill>
                  <a:srgbClr val="E8D3A2"/>
                </a:solidFill>
                <a:latin typeface="Encode Sans Normal Black"/>
                <a:cs typeface="Encode Sans Normal Black"/>
              </a:defRPr>
            </a:lvl5pPr>
          </a:lstStyle>
          <a:p>
            <a:pPr lvl="0"/>
            <a:r>
              <a:rPr lang="en-US" dirty="0"/>
              <a:t>SUB-HEADER HERE (UNI SANS LIGHT, 24 PT.)</a:t>
            </a:r>
          </a:p>
        </p:txBody>
      </p:sp>
      <p:pic>
        <p:nvPicPr>
          <p:cNvPr id="9" name="Picture 8" descr="Wordmark_center_Purple_HE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82156" y="4865593"/>
            <a:ext cx="2425295" cy="122531"/>
          </a:xfrm>
          <a:prstGeom prst="rect">
            <a:avLst/>
          </a:prstGeom>
        </p:spPr>
      </p:pic>
      <p:pic>
        <p:nvPicPr>
          <p:cNvPr id="8" name="Picture 7" descr="Bar_RtAngle_7502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4225" y="1078354"/>
            <a:ext cx="1358184" cy="50288"/>
          </a:xfrm>
          <a:prstGeom prst="rect">
            <a:avLst/>
          </a:prstGeom>
        </p:spPr>
      </p:pic>
      <p:sp>
        <p:nvSpPr>
          <p:cNvPr id="2" name="Title 1"/>
          <p:cNvSpPr>
            <a:spLocks noGrp="1"/>
          </p:cNvSpPr>
          <p:nvPr>
            <p:ph type="title" hasCustomPrompt="1"/>
          </p:nvPr>
        </p:nvSpPr>
        <p:spPr>
          <a:xfrm>
            <a:off x="671756" y="278633"/>
            <a:ext cx="8184663" cy="743999"/>
          </a:xfrm>
          <a:prstGeom prst="rect">
            <a:avLst/>
          </a:prstGeom>
        </p:spPr>
        <p:txBody>
          <a:bodyPr anchor="b"/>
          <a:lstStyle>
            <a:lvl1pPr algn="l">
              <a:defRPr sz="2250" b="1" i="0">
                <a:solidFill>
                  <a:srgbClr val="4B2E83"/>
                </a:solidFill>
                <a:latin typeface="Encode Sans Normal Black" charset="0"/>
                <a:ea typeface="Encode Sans Normal Black" charset="0"/>
                <a:cs typeface="Encode Sans Normal Black" charset="0"/>
              </a:defRPr>
            </a:lvl1pPr>
          </a:lstStyle>
          <a:p>
            <a:pPr lvl="0"/>
            <a:r>
              <a:rPr lang="en-US" dirty="0"/>
              <a:t>HEADER HERE </a:t>
            </a:r>
            <a:br>
              <a:rPr lang="en-US" dirty="0"/>
            </a:br>
            <a:r>
              <a:rPr lang="en-US" dirty="0"/>
              <a:t>(ENCODE NORMAL BLACK, 30 PT.)</a:t>
            </a:r>
          </a:p>
        </p:txBody>
      </p:sp>
    </p:spTree>
    <p:extLst>
      <p:ext uri="{BB962C8B-B14F-4D97-AF65-F5344CB8AC3E}">
        <p14:creationId xmlns:p14="http://schemas.microsoft.com/office/powerpoint/2010/main" val="179552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Header + Content">
    <p:spTree>
      <p:nvGrpSpPr>
        <p:cNvPr id="1" name=""/>
        <p:cNvGrpSpPr/>
        <p:nvPr/>
      </p:nvGrpSpPr>
      <p:grpSpPr>
        <a:xfrm>
          <a:off x="0" y="0"/>
          <a:ext cx="0" cy="0"/>
          <a:chOff x="0" y="0"/>
          <a:chExt cx="0" cy="0"/>
        </a:xfrm>
      </p:grpSpPr>
      <p:sp>
        <p:nvSpPr>
          <p:cNvPr id="6" name="Text Placeholder 9"/>
          <p:cNvSpPr>
            <a:spLocks noGrp="1"/>
          </p:cNvSpPr>
          <p:nvPr>
            <p:ph type="body" sz="quarter" idx="11" hasCustomPrompt="1"/>
          </p:nvPr>
        </p:nvSpPr>
        <p:spPr>
          <a:xfrm>
            <a:off x="659305" y="1302545"/>
            <a:ext cx="8196210" cy="3011623"/>
          </a:xfrm>
          <a:prstGeom prst="rect">
            <a:avLst/>
          </a:prstGeom>
        </p:spPr>
        <p:txBody>
          <a:bodyPr/>
          <a:lstStyle>
            <a:lvl1pPr marL="257175" indent="-257175">
              <a:buFont typeface="Lucida Grande"/>
              <a:buChar char="&gt;"/>
              <a:defRPr sz="1800" b="1" i="0" baseline="0">
                <a:solidFill>
                  <a:srgbClr val="4B2E83"/>
                </a:solidFill>
                <a:latin typeface="Open Sans"/>
                <a:cs typeface="Open Sans"/>
              </a:defRPr>
            </a:lvl1pPr>
            <a:lvl2pPr>
              <a:defRPr sz="1500" b="1" i="0" baseline="0">
                <a:solidFill>
                  <a:srgbClr val="4B2E83"/>
                </a:solidFill>
                <a:latin typeface="Open Sans"/>
                <a:cs typeface="Open Sans"/>
              </a:defRPr>
            </a:lvl2pPr>
            <a:lvl3pPr marL="857250" indent="-171450">
              <a:buSzPct val="100000"/>
              <a:buFont typeface="Lucida Grande"/>
              <a:buChar char="&gt;"/>
              <a:defRPr sz="1350" b="1" i="0" baseline="0">
                <a:solidFill>
                  <a:srgbClr val="4B2E83"/>
                </a:solidFill>
                <a:latin typeface="Open Sans"/>
                <a:cs typeface="Open Sans"/>
              </a:defRPr>
            </a:lvl3pPr>
            <a:lvl4pPr>
              <a:defRPr sz="1200" b="1" i="0" baseline="0">
                <a:solidFill>
                  <a:srgbClr val="4B2E83"/>
                </a:solidFill>
                <a:latin typeface="Open Sans"/>
                <a:cs typeface="Open Sans"/>
              </a:defRPr>
            </a:lvl4pPr>
            <a:lvl5pPr marL="1543050" indent="-171450">
              <a:buFont typeface="Lucida Grande"/>
              <a:buChar char="&gt;"/>
              <a:defRPr sz="1050" b="1" i="0" baseline="0">
                <a:solidFill>
                  <a:srgbClr val="4B2E83"/>
                </a:solidFill>
                <a:latin typeface="Open Sans"/>
                <a:cs typeface="Open Sans"/>
              </a:defRPr>
            </a:lvl5pPr>
          </a:lstStyle>
          <a:p>
            <a:pPr lvl="0"/>
            <a:r>
              <a:rPr lang="en-US" dirty="0"/>
              <a:t>Content here (Open Sans Bold, 24 pt.)</a:t>
            </a:r>
          </a:p>
          <a:p>
            <a:pPr lvl="1"/>
            <a:r>
              <a:rPr lang="en-US" dirty="0"/>
              <a:t>Second level (Open Sans Bold, 20)</a:t>
            </a:r>
          </a:p>
          <a:p>
            <a:pPr lvl="2"/>
            <a:r>
              <a:rPr lang="en-US" dirty="0"/>
              <a:t>Third level (Open Sans Bold, 18)</a:t>
            </a:r>
          </a:p>
          <a:p>
            <a:pPr lvl="3"/>
            <a:r>
              <a:rPr lang="en-US" dirty="0"/>
              <a:t>Fourth level (Open Sans Bold, 16)</a:t>
            </a:r>
          </a:p>
          <a:p>
            <a:pPr lvl="4"/>
            <a:r>
              <a:rPr lang="en-US" dirty="0"/>
              <a:t>Fifth level (Open Sans Bold, 14)</a:t>
            </a:r>
          </a:p>
        </p:txBody>
      </p:sp>
      <p:pic>
        <p:nvPicPr>
          <p:cNvPr id="9" name="Picture 8" descr="W Logo_Purple_2685_HE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8139" y="4462058"/>
            <a:ext cx="1371600" cy="692658"/>
          </a:xfrm>
          <a:prstGeom prst="rect">
            <a:avLst/>
          </a:prstGeom>
        </p:spPr>
      </p:pic>
      <p:pic>
        <p:nvPicPr>
          <p:cNvPr id="7" name="Picture 6" descr="Bar_RtAngle_7502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4225" y="1078354"/>
            <a:ext cx="1358184" cy="50288"/>
          </a:xfrm>
          <a:prstGeom prst="rect">
            <a:avLst/>
          </a:prstGeom>
        </p:spPr>
      </p:pic>
      <p:sp>
        <p:nvSpPr>
          <p:cNvPr id="2" name="Title 1"/>
          <p:cNvSpPr>
            <a:spLocks noGrp="1"/>
          </p:cNvSpPr>
          <p:nvPr>
            <p:ph type="title" hasCustomPrompt="1"/>
          </p:nvPr>
        </p:nvSpPr>
        <p:spPr>
          <a:xfrm>
            <a:off x="671757" y="278633"/>
            <a:ext cx="8183759" cy="743999"/>
          </a:xfrm>
          <a:prstGeom prst="rect">
            <a:avLst/>
          </a:prstGeom>
        </p:spPr>
        <p:txBody>
          <a:bodyPr anchor="b"/>
          <a:lstStyle>
            <a:lvl1pPr algn="l">
              <a:defRPr sz="2250" b="1" i="0">
                <a:latin typeface="Encode Sans Normal Black" charset="0"/>
                <a:ea typeface="Encode Sans Normal Black" charset="0"/>
                <a:cs typeface="Encode Sans Normal Black" charset="0"/>
              </a:defRPr>
            </a:lvl1pPr>
          </a:lstStyle>
          <a:p>
            <a:pPr lvl="0"/>
            <a:r>
              <a:rPr lang="en-US" dirty="0"/>
              <a:t>HEADER HERE </a:t>
            </a:r>
            <a:br>
              <a:rPr lang="en-US" dirty="0"/>
            </a:br>
            <a:r>
              <a:rPr lang="en-US" dirty="0"/>
              <a:t>(ENCODE NORMAL BLACK, 30 PT.)</a:t>
            </a:r>
          </a:p>
        </p:txBody>
      </p:sp>
    </p:spTree>
    <p:extLst>
      <p:ext uri="{BB962C8B-B14F-4D97-AF65-F5344CB8AC3E}">
        <p14:creationId xmlns:p14="http://schemas.microsoft.com/office/powerpoint/2010/main" val="3607125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2">
  <p:cSld name="CUSTOM_1">
    <p:spTree>
      <p:nvGrpSpPr>
        <p:cNvPr id="1" name="Shape 19"/>
        <p:cNvGrpSpPr/>
        <p:nvPr/>
      </p:nvGrpSpPr>
      <p:grpSpPr>
        <a:xfrm>
          <a:off x="0" y="0"/>
          <a:ext cx="0" cy="0"/>
          <a:chOff x="0" y="0"/>
          <a:chExt cx="0" cy="0"/>
        </a:xfrm>
      </p:grpSpPr>
      <p:sp>
        <p:nvSpPr>
          <p:cNvPr id="20" name="Google Shape;20;p4"/>
          <p:cNvSpPr txBox="1"/>
          <p:nvPr/>
        </p:nvSpPr>
        <p:spPr>
          <a:xfrm>
            <a:off x="311700" y="470425"/>
            <a:ext cx="8520600" cy="572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b="1">
                <a:solidFill>
                  <a:srgbClr val="492A7C"/>
                </a:solidFill>
                <a:latin typeface="Encode Sans"/>
                <a:ea typeface="Encode Sans"/>
                <a:cs typeface="Encode Sans"/>
                <a:sym typeface="Encode Sans"/>
              </a:rPr>
              <a:t>Timeline Example</a:t>
            </a:r>
            <a:endParaRPr b="1">
              <a:solidFill>
                <a:srgbClr val="492A7C"/>
              </a:solidFill>
              <a:latin typeface="Encode Sans"/>
              <a:ea typeface="Encode Sans"/>
              <a:cs typeface="Encode Sans"/>
              <a:sym typeface="Encode Sans"/>
            </a:endParaRPr>
          </a:p>
        </p:txBody>
      </p:sp>
      <p:pic>
        <p:nvPicPr>
          <p:cNvPr id="21" name="Google Shape;21;p4"/>
          <p:cNvPicPr preferRelativeResize="0"/>
          <p:nvPr/>
        </p:nvPicPr>
        <p:blipFill rotWithShape="1">
          <a:blip r:embed="rId2">
            <a:alphaModFix/>
          </a:blip>
          <a:srcRect l="9281" t="50187" r="72921" b="23931"/>
          <a:stretch/>
        </p:blipFill>
        <p:spPr>
          <a:xfrm rot="5400000">
            <a:off x="2101899" y="3282101"/>
            <a:ext cx="914402" cy="914400"/>
          </a:xfrm>
          <a:prstGeom prst="rect">
            <a:avLst/>
          </a:prstGeom>
          <a:noFill/>
          <a:ln w="9525" cap="flat" cmpd="sng">
            <a:solidFill>
              <a:srgbClr val="000000"/>
            </a:solidFill>
            <a:prstDash val="solid"/>
            <a:round/>
            <a:headEnd type="none" w="sm" len="sm"/>
            <a:tailEnd type="none" w="sm" len="sm"/>
          </a:ln>
        </p:spPr>
      </p:pic>
      <p:pic>
        <p:nvPicPr>
          <p:cNvPr id="22" name="Google Shape;22;p4"/>
          <p:cNvPicPr preferRelativeResize="0"/>
          <p:nvPr/>
        </p:nvPicPr>
        <p:blipFill rotWithShape="1">
          <a:blip r:embed="rId2">
            <a:alphaModFix/>
          </a:blip>
          <a:srcRect l="11145" t="51669" r="66259" b="15475"/>
          <a:stretch/>
        </p:blipFill>
        <p:spPr>
          <a:xfrm rot="5400000">
            <a:off x="2254299" y="3434501"/>
            <a:ext cx="914402" cy="914400"/>
          </a:xfrm>
          <a:prstGeom prst="rect">
            <a:avLst/>
          </a:prstGeom>
          <a:noFill/>
          <a:ln w="9525" cap="flat" cmpd="sng">
            <a:solidFill>
              <a:srgbClr val="000000"/>
            </a:solidFill>
            <a:prstDash val="solid"/>
            <a:round/>
            <a:headEnd type="none" w="sm" len="sm"/>
            <a:tailEnd type="none" w="sm" len="sm"/>
          </a:ln>
        </p:spPr>
      </p:pic>
      <p:pic>
        <p:nvPicPr>
          <p:cNvPr id="23" name="Google Shape;23;p4"/>
          <p:cNvPicPr preferRelativeResize="0"/>
          <p:nvPr/>
        </p:nvPicPr>
        <p:blipFill rotWithShape="1">
          <a:blip r:embed="rId2">
            <a:alphaModFix/>
          </a:blip>
          <a:srcRect l="11244" t="23399" r="68544" b="47210"/>
          <a:stretch/>
        </p:blipFill>
        <p:spPr>
          <a:xfrm rot="5400000">
            <a:off x="2406699" y="3586901"/>
            <a:ext cx="914402" cy="914400"/>
          </a:xfrm>
          <a:prstGeom prst="rect">
            <a:avLst/>
          </a:prstGeom>
          <a:noFill/>
          <a:ln w="9525" cap="flat" cmpd="sng">
            <a:solidFill>
              <a:srgbClr val="000000"/>
            </a:solidFill>
            <a:prstDash val="solid"/>
            <a:round/>
            <a:headEnd type="none" w="sm" len="sm"/>
            <a:tailEnd type="none" w="sm" len="sm"/>
          </a:ln>
        </p:spPr>
      </p:pic>
      <p:pic>
        <p:nvPicPr>
          <p:cNvPr id="24" name="Google Shape;24;p4"/>
          <p:cNvPicPr preferRelativeResize="0"/>
          <p:nvPr/>
        </p:nvPicPr>
        <p:blipFill rotWithShape="1">
          <a:blip r:embed="rId2">
            <a:alphaModFix/>
          </a:blip>
          <a:srcRect l="1872" t="23443" r="65272" b="28780"/>
          <a:stretch/>
        </p:blipFill>
        <p:spPr>
          <a:xfrm rot="5400000">
            <a:off x="2559099" y="3739301"/>
            <a:ext cx="914402" cy="914400"/>
          </a:xfrm>
          <a:prstGeom prst="rect">
            <a:avLst/>
          </a:prstGeom>
          <a:noFill/>
          <a:ln w="9525" cap="flat" cmpd="sng">
            <a:solidFill>
              <a:srgbClr val="000000"/>
            </a:solidFill>
            <a:prstDash val="solid"/>
            <a:round/>
            <a:headEnd type="none" w="sm" len="sm"/>
            <a:tailEnd type="none" w="sm" len="sm"/>
          </a:ln>
        </p:spPr>
      </p:pic>
      <p:sp>
        <p:nvSpPr>
          <p:cNvPr id="25" name="Google Shape;25;p4"/>
          <p:cNvSpPr txBox="1"/>
          <p:nvPr/>
        </p:nvSpPr>
        <p:spPr>
          <a:xfrm>
            <a:off x="311700" y="3442913"/>
            <a:ext cx="15213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b="1">
                <a:solidFill>
                  <a:srgbClr val="4B2E83"/>
                </a:solidFill>
                <a:latin typeface="Open Sans"/>
                <a:ea typeface="Open Sans"/>
                <a:cs typeface="Open Sans"/>
                <a:sym typeface="Open Sans"/>
              </a:rPr>
              <a:t>Breast Cancer</a:t>
            </a:r>
            <a:endParaRPr sz="1600" b="1">
              <a:solidFill>
                <a:srgbClr val="4B2E83"/>
              </a:solidFill>
              <a:latin typeface="Open Sans"/>
              <a:ea typeface="Open Sans"/>
              <a:cs typeface="Open Sans"/>
              <a:sym typeface="Open Sans"/>
            </a:endParaRPr>
          </a:p>
        </p:txBody>
      </p:sp>
      <p:pic>
        <p:nvPicPr>
          <p:cNvPr id="26" name="Google Shape;26;p4"/>
          <p:cNvPicPr preferRelativeResize="0"/>
          <p:nvPr/>
        </p:nvPicPr>
        <p:blipFill>
          <a:blip r:embed="rId3">
            <a:alphaModFix/>
          </a:blip>
          <a:stretch>
            <a:fillRect/>
          </a:stretch>
        </p:blipFill>
        <p:spPr>
          <a:xfrm>
            <a:off x="5420325" y="3229263"/>
            <a:ext cx="1558050" cy="1104425"/>
          </a:xfrm>
          <a:prstGeom prst="rect">
            <a:avLst/>
          </a:prstGeom>
          <a:noFill/>
          <a:ln>
            <a:noFill/>
          </a:ln>
        </p:spPr>
      </p:pic>
      <p:pic>
        <p:nvPicPr>
          <p:cNvPr id="27" name="Google Shape;27;p4"/>
          <p:cNvPicPr preferRelativeResize="0"/>
          <p:nvPr/>
        </p:nvPicPr>
        <p:blipFill>
          <a:blip r:embed="rId4">
            <a:alphaModFix/>
          </a:blip>
          <a:stretch>
            <a:fillRect/>
          </a:stretch>
        </p:blipFill>
        <p:spPr>
          <a:xfrm>
            <a:off x="7358638" y="3472825"/>
            <a:ext cx="1071975" cy="837774"/>
          </a:xfrm>
          <a:prstGeom prst="rect">
            <a:avLst/>
          </a:prstGeom>
          <a:noFill/>
          <a:ln>
            <a:noFill/>
          </a:ln>
        </p:spPr>
      </p:pic>
      <p:pic>
        <p:nvPicPr>
          <p:cNvPr id="28" name="Google Shape;28;p4"/>
          <p:cNvPicPr preferRelativeResize="0"/>
          <p:nvPr/>
        </p:nvPicPr>
        <p:blipFill>
          <a:blip r:embed="rId5">
            <a:alphaModFix/>
          </a:blip>
          <a:stretch>
            <a:fillRect/>
          </a:stretch>
        </p:blipFill>
        <p:spPr>
          <a:xfrm>
            <a:off x="3940386" y="3400474"/>
            <a:ext cx="1145079" cy="762000"/>
          </a:xfrm>
          <a:prstGeom prst="rect">
            <a:avLst/>
          </a:prstGeom>
          <a:noFill/>
          <a:ln>
            <a:noFill/>
          </a:ln>
        </p:spPr>
      </p:pic>
      <p:sp>
        <p:nvSpPr>
          <p:cNvPr id="29" name="Google Shape;29;p4"/>
          <p:cNvSpPr/>
          <p:nvPr/>
        </p:nvSpPr>
        <p:spPr>
          <a:xfrm>
            <a:off x="311700" y="1114650"/>
            <a:ext cx="3792300" cy="75900"/>
          </a:xfrm>
          <a:prstGeom prst="roundRect">
            <a:avLst>
              <a:gd name="adj" fmla="val 16667"/>
            </a:avLst>
          </a:prstGeom>
          <a:solidFill>
            <a:srgbClr val="E8D3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a:off x="342434" y="1640500"/>
            <a:ext cx="1872300" cy="745500"/>
          </a:xfrm>
          <a:prstGeom prst="homePlate">
            <a:avLst>
              <a:gd name="adj" fmla="val 50000"/>
            </a:avLst>
          </a:prstGeom>
          <a:solidFill>
            <a:srgbClr val="4B2E83"/>
          </a:solidFill>
          <a:ln w="9525" cap="flat" cmpd="sng">
            <a:solidFill>
              <a:srgbClr val="FFFFFF"/>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31" name="Google Shape;31;p4"/>
          <p:cNvSpPr txBox="1"/>
          <p:nvPr/>
        </p:nvSpPr>
        <p:spPr>
          <a:xfrm>
            <a:off x="342423" y="1778050"/>
            <a:ext cx="1455600" cy="47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solidFill>
                  <a:srgbClr val="FFFFFF"/>
                </a:solidFill>
                <a:latin typeface="Roboto"/>
                <a:ea typeface="Roboto"/>
                <a:cs typeface="Roboto"/>
                <a:sym typeface="Roboto"/>
              </a:rPr>
              <a:t>Define the Problem</a:t>
            </a:r>
            <a:endParaRPr sz="1800">
              <a:solidFill>
                <a:srgbClr val="FFFFFF"/>
              </a:solidFill>
              <a:latin typeface="Roboto"/>
              <a:ea typeface="Roboto"/>
              <a:cs typeface="Roboto"/>
              <a:sym typeface="Roboto"/>
            </a:endParaRPr>
          </a:p>
        </p:txBody>
      </p:sp>
      <p:sp>
        <p:nvSpPr>
          <p:cNvPr id="32" name="Google Shape;32;p4"/>
          <p:cNvSpPr/>
          <p:nvPr/>
        </p:nvSpPr>
        <p:spPr>
          <a:xfrm>
            <a:off x="1818554" y="1640500"/>
            <a:ext cx="2051100" cy="745500"/>
          </a:xfrm>
          <a:prstGeom prst="chevron">
            <a:avLst>
              <a:gd name="adj" fmla="val 50000"/>
            </a:avLst>
          </a:prstGeom>
          <a:solidFill>
            <a:srgbClr val="4B2E83"/>
          </a:solidFill>
          <a:ln w="9525" cap="flat" cmpd="sng">
            <a:solidFill>
              <a:srgbClr val="FFFFFF"/>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33" name="Google Shape;33;p4"/>
          <p:cNvSpPr txBox="1"/>
          <p:nvPr/>
        </p:nvSpPr>
        <p:spPr>
          <a:xfrm>
            <a:off x="2127817" y="1778050"/>
            <a:ext cx="1315500" cy="47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solidFill>
                  <a:srgbClr val="FFFFFF"/>
                </a:solidFill>
                <a:latin typeface="Roboto"/>
                <a:ea typeface="Roboto"/>
                <a:cs typeface="Roboto"/>
                <a:sym typeface="Roboto"/>
              </a:rPr>
              <a:t>Collect Data</a:t>
            </a:r>
            <a:endParaRPr sz="1800">
              <a:solidFill>
                <a:srgbClr val="FFFFFF"/>
              </a:solidFill>
              <a:latin typeface="Roboto"/>
              <a:ea typeface="Roboto"/>
              <a:cs typeface="Roboto"/>
              <a:sym typeface="Roboto"/>
            </a:endParaRPr>
          </a:p>
        </p:txBody>
      </p:sp>
      <p:sp>
        <p:nvSpPr>
          <p:cNvPr id="34" name="Google Shape;34;p4"/>
          <p:cNvSpPr/>
          <p:nvPr/>
        </p:nvSpPr>
        <p:spPr>
          <a:xfrm>
            <a:off x="3473473" y="1640500"/>
            <a:ext cx="2051100" cy="745500"/>
          </a:xfrm>
          <a:prstGeom prst="chevron">
            <a:avLst>
              <a:gd name="adj" fmla="val 50000"/>
            </a:avLst>
          </a:prstGeom>
          <a:solidFill>
            <a:srgbClr val="4B2E83"/>
          </a:solidFill>
          <a:ln w="9525" cap="flat" cmpd="sng">
            <a:solidFill>
              <a:srgbClr val="FFFFFF"/>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35" name="Google Shape;35;p4"/>
          <p:cNvSpPr txBox="1"/>
          <p:nvPr/>
        </p:nvSpPr>
        <p:spPr>
          <a:xfrm>
            <a:off x="3769255" y="1778050"/>
            <a:ext cx="1315500" cy="47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solidFill>
                  <a:srgbClr val="FFFFFF"/>
                </a:solidFill>
                <a:latin typeface="Roboto"/>
                <a:ea typeface="Roboto"/>
                <a:cs typeface="Roboto"/>
                <a:sym typeface="Roboto"/>
              </a:rPr>
              <a:t>Train Model</a:t>
            </a:r>
            <a:endParaRPr sz="1800">
              <a:solidFill>
                <a:srgbClr val="FFFFFF"/>
              </a:solidFill>
              <a:latin typeface="Roboto"/>
              <a:ea typeface="Roboto"/>
              <a:cs typeface="Roboto"/>
              <a:sym typeface="Roboto"/>
            </a:endParaRPr>
          </a:p>
        </p:txBody>
      </p:sp>
      <p:sp>
        <p:nvSpPr>
          <p:cNvPr id="36" name="Google Shape;36;p4"/>
          <p:cNvSpPr/>
          <p:nvPr/>
        </p:nvSpPr>
        <p:spPr>
          <a:xfrm>
            <a:off x="5128393" y="1640500"/>
            <a:ext cx="2051100" cy="745500"/>
          </a:xfrm>
          <a:prstGeom prst="chevron">
            <a:avLst>
              <a:gd name="adj" fmla="val 50000"/>
            </a:avLst>
          </a:prstGeom>
          <a:solidFill>
            <a:srgbClr val="4B2E83"/>
          </a:solidFill>
          <a:ln w="9525" cap="flat" cmpd="sng">
            <a:solidFill>
              <a:srgbClr val="FFFFFF"/>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37" name="Google Shape;37;p4"/>
          <p:cNvSpPr txBox="1"/>
          <p:nvPr/>
        </p:nvSpPr>
        <p:spPr>
          <a:xfrm>
            <a:off x="5418199" y="1778050"/>
            <a:ext cx="1315500" cy="47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solidFill>
                  <a:srgbClr val="FFFFFF"/>
                </a:solidFill>
                <a:latin typeface="Roboto"/>
                <a:ea typeface="Roboto"/>
                <a:cs typeface="Roboto"/>
                <a:sym typeface="Roboto"/>
              </a:rPr>
              <a:t>Evaluate</a:t>
            </a:r>
            <a:endParaRPr sz="1800">
              <a:solidFill>
                <a:srgbClr val="FFFFFF"/>
              </a:solidFill>
              <a:latin typeface="Roboto"/>
              <a:ea typeface="Roboto"/>
              <a:cs typeface="Roboto"/>
              <a:sym typeface="Roboto"/>
            </a:endParaRPr>
          </a:p>
        </p:txBody>
      </p:sp>
      <p:sp>
        <p:nvSpPr>
          <p:cNvPr id="38" name="Google Shape;38;p4"/>
          <p:cNvSpPr/>
          <p:nvPr/>
        </p:nvSpPr>
        <p:spPr>
          <a:xfrm>
            <a:off x="6783313" y="1640500"/>
            <a:ext cx="2051100" cy="745500"/>
          </a:xfrm>
          <a:prstGeom prst="chevron">
            <a:avLst>
              <a:gd name="adj" fmla="val 50000"/>
            </a:avLst>
          </a:prstGeom>
          <a:solidFill>
            <a:srgbClr val="4B2E83"/>
          </a:solidFill>
          <a:ln w="9525" cap="flat" cmpd="sng">
            <a:solidFill>
              <a:srgbClr val="FFFFFF"/>
            </a:solidFill>
            <a:prstDash val="solid"/>
            <a:round/>
            <a:headEnd type="none" w="sm" len="sm"/>
            <a:tailEnd type="none" w="sm" len="sm"/>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39" name="Google Shape;39;p4"/>
          <p:cNvSpPr txBox="1"/>
          <p:nvPr/>
        </p:nvSpPr>
        <p:spPr>
          <a:xfrm>
            <a:off x="7113012" y="1778050"/>
            <a:ext cx="1315500" cy="470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solidFill>
                  <a:srgbClr val="FFFFFF"/>
                </a:solidFill>
                <a:latin typeface="Roboto"/>
                <a:ea typeface="Roboto"/>
                <a:cs typeface="Roboto"/>
                <a:sym typeface="Roboto"/>
              </a:rPr>
              <a:t>Deploy</a:t>
            </a:r>
            <a:endParaRPr sz="1800">
              <a:solidFill>
                <a:srgbClr val="FFFFFF"/>
              </a:solidFill>
              <a:latin typeface="Roboto"/>
              <a:ea typeface="Roboto"/>
              <a:cs typeface="Roboto"/>
              <a:sym typeface="Roboto"/>
            </a:endParaRPr>
          </a:p>
        </p:txBody>
      </p:sp>
      <p:grpSp>
        <p:nvGrpSpPr>
          <p:cNvPr id="40" name="Google Shape;40;p4"/>
          <p:cNvGrpSpPr/>
          <p:nvPr/>
        </p:nvGrpSpPr>
        <p:grpSpPr>
          <a:xfrm>
            <a:off x="970782" y="2377440"/>
            <a:ext cx="198900" cy="593656"/>
            <a:chOff x="2223534" y="2938958"/>
            <a:chExt cx="198900" cy="593656"/>
          </a:xfrm>
        </p:grpSpPr>
        <p:cxnSp>
          <p:nvCxnSpPr>
            <p:cNvPr id="41" name="Google Shape;41;p4"/>
            <p:cNvCxnSpPr/>
            <p:nvPr/>
          </p:nvCxnSpPr>
          <p:spPr>
            <a:xfrm rot="10800000">
              <a:off x="2322997" y="2938958"/>
              <a:ext cx="0" cy="554700"/>
            </a:xfrm>
            <a:prstGeom prst="straightConnector1">
              <a:avLst/>
            </a:prstGeom>
            <a:noFill/>
            <a:ln w="9525" cap="flat" cmpd="sng">
              <a:solidFill>
                <a:srgbClr val="424242"/>
              </a:solidFill>
              <a:prstDash val="solid"/>
              <a:round/>
              <a:headEnd type="none" w="sm" len="sm"/>
              <a:tailEnd type="none" w="sm" len="sm"/>
            </a:ln>
          </p:spPr>
        </p:cxnSp>
        <p:sp>
          <p:nvSpPr>
            <p:cNvPr id="42" name="Google Shape;42;p4"/>
            <p:cNvSpPr/>
            <p:nvPr/>
          </p:nvSpPr>
          <p:spPr>
            <a:xfrm rot="10800000" flipH="1">
              <a:off x="2223534" y="3333714"/>
              <a:ext cx="198900" cy="198900"/>
            </a:xfrm>
            <a:prstGeom prst="ellipse">
              <a:avLst/>
            </a:prstGeom>
            <a:solidFill>
              <a:srgbClr val="F4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4"/>
          <p:cNvGrpSpPr/>
          <p:nvPr/>
        </p:nvGrpSpPr>
        <p:grpSpPr>
          <a:xfrm>
            <a:off x="2762332" y="2377440"/>
            <a:ext cx="198900" cy="593656"/>
            <a:chOff x="2223534" y="2938958"/>
            <a:chExt cx="198900" cy="593656"/>
          </a:xfrm>
        </p:grpSpPr>
        <p:cxnSp>
          <p:nvCxnSpPr>
            <p:cNvPr id="44" name="Google Shape;44;p4"/>
            <p:cNvCxnSpPr/>
            <p:nvPr/>
          </p:nvCxnSpPr>
          <p:spPr>
            <a:xfrm rot="10800000">
              <a:off x="2322997" y="2938958"/>
              <a:ext cx="0" cy="554700"/>
            </a:xfrm>
            <a:prstGeom prst="straightConnector1">
              <a:avLst/>
            </a:prstGeom>
            <a:noFill/>
            <a:ln w="9525" cap="flat" cmpd="sng">
              <a:solidFill>
                <a:srgbClr val="424242"/>
              </a:solidFill>
              <a:prstDash val="solid"/>
              <a:round/>
              <a:headEnd type="none" w="sm" len="sm"/>
              <a:tailEnd type="none" w="sm" len="sm"/>
            </a:ln>
          </p:spPr>
        </p:cxnSp>
        <p:sp>
          <p:nvSpPr>
            <p:cNvPr id="45" name="Google Shape;45;p4"/>
            <p:cNvSpPr/>
            <p:nvPr/>
          </p:nvSpPr>
          <p:spPr>
            <a:xfrm rot="10800000" flipH="1">
              <a:off x="2223534" y="3333714"/>
              <a:ext cx="198900" cy="198900"/>
            </a:xfrm>
            <a:prstGeom prst="ellipse">
              <a:avLst/>
            </a:prstGeom>
            <a:solidFill>
              <a:srgbClr val="F4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6;p4"/>
          <p:cNvGrpSpPr/>
          <p:nvPr/>
        </p:nvGrpSpPr>
        <p:grpSpPr>
          <a:xfrm>
            <a:off x="4327557" y="2377440"/>
            <a:ext cx="198900" cy="593656"/>
            <a:chOff x="2223534" y="2938958"/>
            <a:chExt cx="198900" cy="593656"/>
          </a:xfrm>
        </p:grpSpPr>
        <p:cxnSp>
          <p:nvCxnSpPr>
            <p:cNvPr id="47" name="Google Shape;47;p4"/>
            <p:cNvCxnSpPr/>
            <p:nvPr/>
          </p:nvCxnSpPr>
          <p:spPr>
            <a:xfrm rot="10800000">
              <a:off x="2322997" y="2938958"/>
              <a:ext cx="0" cy="554700"/>
            </a:xfrm>
            <a:prstGeom prst="straightConnector1">
              <a:avLst/>
            </a:prstGeom>
            <a:noFill/>
            <a:ln w="9525" cap="flat" cmpd="sng">
              <a:solidFill>
                <a:srgbClr val="424242"/>
              </a:solidFill>
              <a:prstDash val="solid"/>
              <a:round/>
              <a:headEnd type="none" w="sm" len="sm"/>
              <a:tailEnd type="none" w="sm" len="sm"/>
            </a:ln>
          </p:spPr>
        </p:cxnSp>
        <p:sp>
          <p:nvSpPr>
            <p:cNvPr id="48" name="Google Shape;48;p4"/>
            <p:cNvSpPr/>
            <p:nvPr/>
          </p:nvSpPr>
          <p:spPr>
            <a:xfrm rot="10800000" flipH="1">
              <a:off x="2223534" y="3333714"/>
              <a:ext cx="198900" cy="198900"/>
            </a:xfrm>
            <a:prstGeom prst="ellipse">
              <a:avLst/>
            </a:prstGeom>
            <a:solidFill>
              <a:srgbClr val="F4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49;p4"/>
          <p:cNvGrpSpPr/>
          <p:nvPr/>
        </p:nvGrpSpPr>
        <p:grpSpPr>
          <a:xfrm>
            <a:off x="5976507" y="2377440"/>
            <a:ext cx="198900" cy="593656"/>
            <a:chOff x="2223534" y="2938958"/>
            <a:chExt cx="198900" cy="593656"/>
          </a:xfrm>
        </p:grpSpPr>
        <p:cxnSp>
          <p:nvCxnSpPr>
            <p:cNvPr id="50" name="Google Shape;50;p4"/>
            <p:cNvCxnSpPr/>
            <p:nvPr/>
          </p:nvCxnSpPr>
          <p:spPr>
            <a:xfrm rot="10800000">
              <a:off x="2322997" y="2938958"/>
              <a:ext cx="0" cy="554700"/>
            </a:xfrm>
            <a:prstGeom prst="straightConnector1">
              <a:avLst/>
            </a:prstGeom>
            <a:noFill/>
            <a:ln w="9525" cap="flat" cmpd="sng">
              <a:solidFill>
                <a:srgbClr val="424242"/>
              </a:solidFill>
              <a:prstDash val="solid"/>
              <a:round/>
              <a:headEnd type="none" w="sm" len="sm"/>
              <a:tailEnd type="none" w="sm" len="sm"/>
            </a:ln>
          </p:spPr>
        </p:cxnSp>
        <p:sp>
          <p:nvSpPr>
            <p:cNvPr id="51" name="Google Shape;51;p4"/>
            <p:cNvSpPr/>
            <p:nvPr/>
          </p:nvSpPr>
          <p:spPr>
            <a:xfrm rot="10800000" flipH="1">
              <a:off x="2223534" y="3333714"/>
              <a:ext cx="198900" cy="198900"/>
            </a:xfrm>
            <a:prstGeom prst="ellipse">
              <a:avLst/>
            </a:prstGeom>
            <a:solidFill>
              <a:srgbClr val="F4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4"/>
          <p:cNvGrpSpPr/>
          <p:nvPr/>
        </p:nvGrpSpPr>
        <p:grpSpPr>
          <a:xfrm>
            <a:off x="7793070" y="2377440"/>
            <a:ext cx="198900" cy="593656"/>
            <a:chOff x="2223534" y="2938958"/>
            <a:chExt cx="198900" cy="593656"/>
          </a:xfrm>
        </p:grpSpPr>
        <p:cxnSp>
          <p:nvCxnSpPr>
            <p:cNvPr id="53" name="Google Shape;53;p4"/>
            <p:cNvCxnSpPr/>
            <p:nvPr/>
          </p:nvCxnSpPr>
          <p:spPr>
            <a:xfrm rot="10800000">
              <a:off x="2322997" y="2938958"/>
              <a:ext cx="0" cy="554700"/>
            </a:xfrm>
            <a:prstGeom prst="straightConnector1">
              <a:avLst/>
            </a:prstGeom>
            <a:noFill/>
            <a:ln w="9525" cap="flat" cmpd="sng">
              <a:solidFill>
                <a:srgbClr val="424242"/>
              </a:solidFill>
              <a:prstDash val="solid"/>
              <a:round/>
              <a:headEnd type="none" w="sm" len="sm"/>
              <a:tailEnd type="none" w="sm" len="sm"/>
            </a:ln>
          </p:spPr>
        </p:cxnSp>
        <p:sp>
          <p:nvSpPr>
            <p:cNvPr id="54" name="Google Shape;54;p4"/>
            <p:cNvSpPr/>
            <p:nvPr/>
          </p:nvSpPr>
          <p:spPr>
            <a:xfrm rot="10800000" flipH="1">
              <a:off x="2223534" y="3333714"/>
              <a:ext cx="198900" cy="198900"/>
            </a:xfrm>
            <a:prstGeom prst="ellipse">
              <a:avLst/>
            </a:prstGeom>
            <a:solidFill>
              <a:srgbClr val="F4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 name="Google Shape;55;p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sz="1300">
                <a:solidFill>
                  <a:srgbClr val="4B2E83"/>
                </a:solidFill>
                <a:latin typeface="Open Sans"/>
                <a:ea typeface="Open Sans"/>
                <a:cs typeface="Open Sans"/>
                <a:sym typeface="Open Sans"/>
              </a:defRPr>
            </a:lvl1pPr>
            <a:lvl2pPr lvl="1">
              <a:buNone/>
              <a:defRPr sz="1300">
                <a:solidFill>
                  <a:srgbClr val="4B2E83"/>
                </a:solidFill>
                <a:latin typeface="Open Sans"/>
                <a:ea typeface="Open Sans"/>
                <a:cs typeface="Open Sans"/>
                <a:sym typeface="Open Sans"/>
              </a:defRPr>
            </a:lvl2pPr>
            <a:lvl3pPr lvl="2">
              <a:buNone/>
              <a:defRPr sz="1300">
                <a:solidFill>
                  <a:srgbClr val="4B2E83"/>
                </a:solidFill>
                <a:latin typeface="Open Sans"/>
                <a:ea typeface="Open Sans"/>
                <a:cs typeface="Open Sans"/>
                <a:sym typeface="Open Sans"/>
              </a:defRPr>
            </a:lvl3pPr>
            <a:lvl4pPr lvl="3">
              <a:buNone/>
              <a:defRPr sz="1300">
                <a:solidFill>
                  <a:srgbClr val="4B2E83"/>
                </a:solidFill>
                <a:latin typeface="Open Sans"/>
                <a:ea typeface="Open Sans"/>
                <a:cs typeface="Open Sans"/>
                <a:sym typeface="Open Sans"/>
              </a:defRPr>
            </a:lvl4pPr>
            <a:lvl5pPr lvl="4">
              <a:buNone/>
              <a:defRPr sz="1300">
                <a:solidFill>
                  <a:srgbClr val="4B2E83"/>
                </a:solidFill>
                <a:latin typeface="Open Sans"/>
                <a:ea typeface="Open Sans"/>
                <a:cs typeface="Open Sans"/>
                <a:sym typeface="Open Sans"/>
              </a:defRPr>
            </a:lvl5pPr>
            <a:lvl6pPr lvl="5">
              <a:buNone/>
              <a:defRPr sz="1300">
                <a:solidFill>
                  <a:srgbClr val="4B2E83"/>
                </a:solidFill>
                <a:latin typeface="Open Sans"/>
                <a:ea typeface="Open Sans"/>
                <a:cs typeface="Open Sans"/>
                <a:sym typeface="Open Sans"/>
              </a:defRPr>
            </a:lvl6pPr>
            <a:lvl7pPr lvl="6">
              <a:buNone/>
              <a:defRPr sz="1300">
                <a:solidFill>
                  <a:srgbClr val="4B2E83"/>
                </a:solidFill>
                <a:latin typeface="Open Sans"/>
                <a:ea typeface="Open Sans"/>
                <a:cs typeface="Open Sans"/>
                <a:sym typeface="Open Sans"/>
              </a:defRPr>
            </a:lvl7pPr>
            <a:lvl8pPr lvl="7">
              <a:buNone/>
              <a:defRPr sz="1300">
                <a:solidFill>
                  <a:srgbClr val="4B2E83"/>
                </a:solidFill>
                <a:latin typeface="Open Sans"/>
                <a:ea typeface="Open Sans"/>
                <a:cs typeface="Open Sans"/>
                <a:sym typeface="Open Sans"/>
              </a:defRPr>
            </a:lvl8pPr>
            <a:lvl9pPr lvl="8">
              <a:buNone/>
              <a:defRPr sz="1300">
                <a:solidFill>
                  <a:srgbClr val="4B2E83"/>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6"/>
        <p:cNvGrpSpPr/>
        <p:nvPr/>
      </p:nvGrpSpPr>
      <p:grpSpPr>
        <a:xfrm>
          <a:off x="0" y="0"/>
          <a:ext cx="0" cy="0"/>
          <a:chOff x="0" y="0"/>
          <a:chExt cx="0" cy="0"/>
        </a:xfrm>
      </p:grpSpPr>
      <p:sp>
        <p:nvSpPr>
          <p:cNvPr id="57" name="Google Shape;57;p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58" name="Google Shape;58;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1">
  <p:cSld name="SECTION_HEADER_1">
    <p:bg>
      <p:bgPr>
        <a:solidFill>
          <a:srgbClr val="4B2E83"/>
        </a:solidFill>
        <a:effectLst/>
      </p:bgPr>
    </p:bg>
    <p:spTree>
      <p:nvGrpSpPr>
        <p:cNvPr id="1" name="Shape 59"/>
        <p:cNvGrpSpPr/>
        <p:nvPr/>
      </p:nvGrpSpPr>
      <p:grpSpPr>
        <a:xfrm>
          <a:off x="0" y="0"/>
          <a:ext cx="0" cy="0"/>
          <a:chOff x="0" y="0"/>
          <a:chExt cx="0" cy="0"/>
        </a:xfrm>
      </p:grpSpPr>
      <p:sp>
        <p:nvSpPr>
          <p:cNvPr id="60" name="Google Shape;60;p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rgbClr val="85754D"/>
              </a:buClr>
              <a:buSzPts val="3600"/>
              <a:buNone/>
              <a:defRPr sz="3600">
                <a:solidFill>
                  <a:srgbClr val="85754D"/>
                </a:solidFill>
              </a:defRPr>
            </a:lvl1pPr>
            <a:lvl2pPr lvl="1" algn="ctr" rtl="0">
              <a:lnSpc>
                <a:spcPct val="100000"/>
              </a:lnSpc>
              <a:spcBef>
                <a:spcPts val="0"/>
              </a:spcBef>
              <a:spcAft>
                <a:spcPts val="0"/>
              </a:spcAft>
              <a:buClr>
                <a:srgbClr val="85754D"/>
              </a:buClr>
              <a:buSzPts val="3600"/>
              <a:buNone/>
              <a:defRPr sz="3600">
                <a:solidFill>
                  <a:srgbClr val="85754D"/>
                </a:solidFill>
              </a:defRPr>
            </a:lvl2pPr>
            <a:lvl3pPr lvl="2" algn="ctr" rtl="0">
              <a:lnSpc>
                <a:spcPct val="100000"/>
              </a:lnSpc>
              <a:spcBef>
                <a:spcPts val="0"/>
              </a:spcBef>
              <a:spcAft>
                <a:spcPts val="0"/>
              </a:spcAft>
              <a:buClr>
                <a:srgbClr val="85754D"/>
              </a:buClr>
              <a:buSzPts val="3600"/>
              <a:buNone/>
              <a:defRPr sz="3600">
                <a:solidFill>
                  <a:srgbClr val="85754D"/>
                </a:solidFill>
              </a:defRPr>
            </a:lvl3pPr>
            <a:lvl4pPr lvl="3" algn="ctr" rtl="0">
              <a:lnSpc>
                <a:spcPct val="100000"/>
              </a:lnSpc>
              <a:spcBef>
                <a:spcPts val="0"/>
              </a:spcBef>
              <a:spcAft>
                <a:spcPts val="0"/>
              </a:spcAft>
              <a:buClr>
                <a:srgbClr val="85754D"/>
              </a:buClr>
              <a:buSzPts val="3600"/>
              <a:buNone/>
              <a:defRPr sz="3600">
                <a:solidFill>
                  <a:srgbClr val="85754D"/>
                </a:solidFill>
              </a:defRPr>
            </a:lvl4pPr>
            <a:lvl5pPr lvl="4" algn="ctr" rtl="0">
              <a:lnSpc>
                <a:spcPct val="100000"/>
              </a:lnSpc>
              <a:spcBef>
                <a:spcPts val="0"/>
              </a:spcBef>
              <a:spcAft>
                <a:spcPts val="0"/>
              </a:spcAft>
              <a:buClr>
                <a:srgbClr val="85754D"/>
              </a:buClr>
              <a:buSzPts val="3600"/>
              <a:buNone/>
              <a:defRPr sz="3600">
                <a:solidFill>
                  <a:srgbClr val="85754D"/>
                </a:solidFill>
              </a:defRPr>
            </a:lvl5pPr>
            <a:lvl6pPr lvl="5" algn="ctr" rtl="0">
              <a:lnSpc>
                <a:spcPct val="100000"/>
              </a:lnSpc>
              <a:spcBef>
                <a:spcPts val="0"/>
              </a:spcBef>
              <a:spcAft>
                <a:spcPts val="0"/>
              </a:spcAft>
              <a:buClr>
                <a:srgbClr val="85754D"/>
              </a:buClr>
              <a:buSzPts val="3600"/>
              <a:buNone/>
              <a:defRPr sz="3600">
                <a:solidFill>
                  <a:srgbClr val="85754D"/>
                </a:solidFill>
              </a:defRPr>
            </a:lvl6pPr>
            <a:lvl7pPr lvl="6" algn="ctr" rtl="0">
              <a:lnSpc>
                <a:spcPct val="100000"/>
              </a:lnSpc>
              <a:spcBef>
                <a:spcPts val="0"/>
              </a:spcBef>
              <a:spcAft>
                <a:spcPts val="0"/>
              </a:spcAft>
              <a:buClr>
                <a:srgbClr val="85754D"/>
              </a:buClr>
              <a:buSzPts val="3600"/>
              <a:buNone/>
              <a:defRPr sz="3600">
                <a:solidFill>
                  <a:srgbClr val="85754D"/>
                </a:solidFill>
              </a:defRPr>
            </a:lvl7pPr>
            <a:lvl8pPr lvl="7" algn="ctr" rtl="0">
              <a:lnSpc>
                <a:spcPct val="100000"/>
              </a:lnSpc>
              <a:spcBef>
                <a:spcPts val="0"/>
              </a:spcBef>
              <a:spcAft>
                <a:spcPts val="0"/>
              </a:spcAft>
              <a:buClr>
                <a:srgbClr val="85754D"/>
              </a:buClr>
              <a:buSzPts val="3600"/>
              <a:buNone/>
              <a:defRPr sz="3600">
                <a:solidFill>
                  <a:srgbClr val="85754D"/>
                </a:solidFill>
              </a:defRPr>
            </a:lvl8pPr>
            <a:lvl9pPr lvl="8" algn="ctr" rtl="0">
              <a:lnSpc>
                <a:spcPct val="100000"/>
              </a:lnSpc>
              <a:spcBef>
                <a:spcPts val="0"/>
              </a:spcBef>
              <a:spcAft>
                <a:spcPts val="0"/>
              </a:spcAft>
              <a:buClr>
                <a:srgbClr val="85754D"/>
              </a:buClr>
              <a:buSzPts val="3600"/>
              <a:buNone/>
              <a:defRPr sz="3600">
                <a:solidFill>
                  <a:srgbClr val="85754D"/>
                </a:solidFill>
              </a:defRPr>
            </a:lvl9pPr>
          </a:lstStyle>
          <a:p>
            <a:endParaRPr/>
          </a:p>
        </p:txBody>
      </p:sp>
      <p:sp>
        <p:nvSpPr>
          <p:cNvPr id="61" name="Google Shape;61;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1 1">
  <p:cSld name="SECTION_HEADER_1_1">
    <p:bg>
      <p:bgPr>
        <a:solidFill>
          <a:srgbClr val="E8D3A2"/>
        </a:solidFill>
        <a:effectLst/>
      </p:bgPr>
    </p:bg>
    <p:spTree>
      <p:nvGrpSpPr>
        <p:cNvPr id="1" name="Shape 62"/>
        <p:cNvGrpSpPr/>
        <p:nvPr/>
      </p:nvGrpSpPr>
      <p:grpSpPr>
        <a:xfrm>
          <a:off x="0" y="0"/>
          <a:ext cx="0" cy="0"/>
          <a:chOff x="0" y="0"/>
          <a:chExt cx="0" cy="0"/>
        </a:xfrm>
      </p:grpSpPr>
      <p:sp>
        <p:nvSpPr>
          <p:cNvPr id="63" name="Google Shape;63;p7"/>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rgbClr val="4B2E83"/>
              </a:buClr>
              <a:buSzPts val="3600"/>
              <a:buNone/>
              <a:defRPr sz="3600">
                <a:solidFill>
                  <a:srgbClr val="4B2E83"/>
                </a:solidFill>
              </a:defRPr>
            </a:lvl1pPr>
            <a:lvl2pPr lvl="1" algn="ctr" rtl="0">
              <a:lnSpc>
                <a:spcPct val="100000"/>
              </a:lnSpc>
              <a:spcBef>
                <a:spcPts val="0"/>
              </a:spcBef>
              <a:spcAft>
                <a:spcPts val="0"/>
              </a:spcAft>
              <a:buClr>
                <a:srgbClr val="4B2E83"/>
              </a:buClr>
              <a:buSzPts val="3600"/>
              <a:buNone/>
              <a:defRPr sz="3600">
                <a:solidFill>
                  <a:srgbClr val="4B2E83"/>
                </a:solidFill>
              </a:defRPr>
            </a:lvl2pPr>
            <a:lvl3pPr lvl="2" algn="ctr" rtl="0">
              <a:lnSpc>
                <a:spcPct val="100000"/>
              </a:lnSpc>
              <a:spcBef>
                <a:spcPts val="0"/>
              </a:spcBef>
              <a:spcAft>
                <a:spcPts val="0"/>
              </a:spcAft>
              <a:buClr>
                <a:srgbClr val="4B2E83"/>
              </a:buClr>
              <a:buSzPts val="3600"/>
              <a:buNone/>
              <a:defRPr sz="3600">
                <a:solidFill>
                  <a:srgbClr val="4B2E83"/>
                </a:solidFill>
              </a:defRPr>
            </a:lvl3pPr>
            <a:lvl4pPr lvl="3" algn="ctr" rtl="0">
              <a:lnSpc>
                <a:spcPct val="100000"/>
              </a:lnSpc>
              <a:spcBef>
                <a:spcPts val="0"/>
              </a:spcBef>
              <a:spcAft>
                <a:spcPts val="0"/>
              </a:spcAft>
              <a:buClr>
                <a:srgbClr val="4B2E83"/>
              </a:buClr>
              <a:buSzPts val="3600"/>
              <a:buNone/>
              <a:defRPr sz="3600">
                <a:solidFill>
                  <a:srgbClr val="4B2E83"/>
                </a:solidFill>
              </a:defRPr>
            </a:lvl4pPr>
            <a:lvl5pPr lvl="4" algn="ctr" rtl="0">
              <a:lnSpc>
                <a:spcPct val="100000"/>
              </a:lnSpc>
              <a:spcBef>
                <a:spcPts val="0"/>
              </a:spcBef>
              <a:spcAft>
                <a:spcPts val="0"/>
              </a:spcAft>
              <a:buClr>
                <a:srgbClr val="4B2E83"/>
              </a:buClr>
              <a:buSzPts val="3600"/>
              <a:buNone/>
              <a:defRPr sz="3600">
                <a:solidFill>
                  <a:srgbClr val="4B2E83"/>
                </a:solidFill>
              </a:defRPr>
            </a:lvl5pPr>
            <a:lvl6pPr lvl="5" algn="ctr" rtl="0">
              <a:lnSpc>
                <a:spcPct val="100000"/>
              </a:lnSpc>
              <a:spcBef>
                <a:spcPts val="0"/>
              </a:spcBef>
              <a:spcAft>
                <a:spcPts val="0"/>
              </a:spcAft>
              <a:buClr>
                <a:srgbClr val="4B2E83"/>
              </a:buClr>
              <a:buSzPts val="3600"/>
              <a:buNone/>
              <a:defRPr sz="3600">
                <a:solidFill>
                  <a:srgbClr val="4B2E83"/>
                </a:solidFill>
              </a:defRPr>
            </a:lvl6pPr>
            <a:lvl7pPr lvl="6" algn="ctr" rtl="0">
              <a:lnSpc>
                <a:spcPct val="100000"/>
              </a:lnSpc>
              <a:spcBef>
                <a:spcPts val="0"/>
              </a:spcBef>
              <a:spcAft>
                <a:spcPts val="0"/>
              </a:spcAft>
              <a:buClr>
                <a:srgbClr val="4B2E83"/>
              </a:buClr>
              <a:buSzPts val="3600"/>
              <a:buNone/>
              <a:defRPr sz="3600">
                <a:solidFill>
                  <a:srgbClr val="4B2E83"/>
                </a:solidFill>
              </a:defRPr>
            </a:lvl7pPr>
            <a:lvl8pPr lvl="7" algn="ctr" rtl="0">
              <a:lnSpc>
                <a:spcPct val="100000"/>
              </a:lnSpc>
              <a:spcBef>
                <a:spcPts val="0"/>
              </a:spcBef>
              <a:spcAft>
                <a:spcPts val="0"/>
              </a:spcAft>
              <a:buClr>
                <a:srgbClr val="4B2E83"/>
              </a:buClr>
              <a:buSzPts val="3600"/>
              <a:buNone/>
              <a:defRPr sz="3600">
                <a:solidFill>
                  <a:srgbClr val="4B2E83"/>
                </a:solidFill>
              </a:defRPr>
            </a:lvl8pPr>
            <a:lvl9pPr lvl="8" algn="ctr" rtl="0">
              <a:lnSpc>
                <a:spcPct val="100000"/>
              </a:lnSpc>
              <a:spcBef>
                <a:spcPts val="0"/>
              </a:spcBef>
              <a:spcAft>
                <a:spcPts val="0"/>
              </a:spcAft>
              <a:buClr>
                <a:srgbClr val="4B2E83"/>
              </a:buClr>
              <a:buSzPts val="3600"/>
              <a:buNone/>
              <a:defRPr sz="3600">
                <a:solidFill>
                  <a:srgbClr val="4B2E83"/>
                </a:solidFill>
              </a:defRPr>
            </a:lvl9pPr>
          </a:lstStyle>
          <a:p>
            <a:endParaRPr/>
          </a:p>
        </p:txBody>
      </p:sp>
      <p:sp>
        <p:nvSpPr>
          <p:cNvPr id="64" name="Google Shape;64;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5"/>
        <p:cNvGrpSpPr/>
        <p:nvPr/>
      </p:nvGrpSpPr>
      <p:grpSpPr>
        <a:xfrm>
          <a:off x="0" y="0"/>
          <a:ext cx="0" cy="0"/>
          <a:chOff x="0" y="0"/>
          <a:chExt cx="0" cy="0"/>
        </a:xfrm>
      </p:grpSpPr>
      <p:sp>
        <p:nvSpPr>
          <p:cNvPr id="66" name="Google Shape;66;p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7" name="Google Shape;67;p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68" name="Google Shape;68;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9" name="Google Shape;69;p8"/>
          <p:cNvSpPr/>
          <p:nvPr/>
        </p:nvSpPr>
        <p:spPr>
          <a:xfrm>
            <a:off x="410150" y="1017725"/>
            <a:ext cx="3792300" cy="75900"/>
          </a:xfrm>
          <a:prstGeom prst="roundRect">
            <a:avLst>
              <a:gd name="adj" fmla="val 16667"/>
            </a:avLst>
          </a:prstGeom>
          <a:solidFill>
            <a:srgbClr val="E8D3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9"/>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rtl="0">
              <a:lnSpc>
                <a:spcPct val="100000"/>
              </a:lnSpc>
              <a:spcBef>
                <a:spcPts val="0"/>
              </a:spcBef>
              <a:spcAft>
                <a:spcPts val="0"/>
              </a:spcAft>
              <a:buSzPts val="1800"/>
              <a:buNone/>
              <a:defRPr/>
            </a:lvl1pPr>
          </a:lstStyle>
          <a:p>
            <a:endParaRPr/>
          </a:p>
        </p:txBody>
      </p:sp>
      <p:sp>
        <p:nvSpPr>
          <p:cNvPr id="72" name="Google Shape;72;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5"/>
        <p:cNvGrpSpPr/>
        <p:nvPr/>
      </p:nvGrpSpPr>
      <p:grpSpPr>
        <a:xfrm>
          <a:off x="0" y="0"/>
          <a:ext cx="0" cy="0"/>
          <a:chOff x="0" y="0"/>
          <a:chExt cx="0" cy="0"/>
        </a:xfrm>
      </p:grpSpPr>
      <p:sp>
        <p:nvSpPr>
          <p:cNvPr id="76" name="Google Shape;76;p1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7" name="Google Shape;77;p1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78" name="Google Shape;78;p1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79" name="Google Shape;79;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UW Fonts and Colors">
  <p:cSld name="ONE_COLUMN_TEXT">
    <p:spTree>
      <p:nvGrpSpPr>
        <p:cNvPr id="1" name="Shape 83"/>
        <p:cNvGrpSpPr/>
        <p:nvPr/>
      </p:nvGrpSpPr>
      <p:grpSpPr>
        <a:xfrm>
          <a:off x="0" y="0"/>
          <a:ext cx="0" cy="0"/>
          <a:chOff x="0" y="0"/>
          <a:chExt cx="0" cy="0"/>
        </a:xfrm>
      </p:grpSpPr>
      <p:sp>
        <p:nvSpPr>
          <p:cNvPr id="84" name="Google Shape;84;p1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85" name="Google Shape;85;p1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86" name="Google Shape;86;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4B2E83"/>
              </a:buClr>
              <a:buSzPts val="2800"/>
              <a:buFont typeface="Encode Sans"/>
              <a:buNone/>
              <a:defRPr sz="2800" b="1" i="0" u="none" strike="noStrike" cap="none">
                <a:solidFill>
                  <a:srgbClr val="4B2E83"/>
                </a:solidFill>
                <a:latin typeface="Encode Sans"/>
                <a:ea typeface="Encode Sans"/>
                <a:cs typeface="Encode Sans"/>
                <a:sym typeface="Encode Sans"/>
              </a:defRPr>
            </a:lvl1pPr>
            <a:lvl2pPr marR="0" lvl="1" algn="l" rtl="0">
              <a:lnSpc>
                <a:spcPct val="100000"/>
              </a:lnSpc>
              <a:spcBef>
                <a:spcPts val="0"/>
              </a:spcBef>
              <a:spcAft>
                <a:spcPts val="0"/>
              </a:spcAft>
              <a:buClr>
                <a:srgbClr val="4B2E83"/>
              </a:buClr>
              <a:buSzPts val="2800"/>
              <a:buFont typeface="Encode Sans"/>
              <a:buNone/>
              <a:defRPr sz="2800" i="0" u="none" strike="noStrike" cap="none">
                <a:solidFill>
                  <a:srgbClr val="4B2E83"/>
                </a:solidFill>
                <a:latin typeface="Encode Sans"/>
                <a:ea typeface="Encode Sans"/>
                <a:cs typeface="Encode Sans"/>
                <a:sym typeface="Encode Sans"/>
              </a:defRPr>
            </a:lvl2pPr>
            <a:lvl3pPr marR="0" lvl="2" algn="l" rtl="0">
              <a:lnSpc>
                <a:spcPct val="100000"/>
              </a:lnSpc>
              <a:spcBef>
                <a:spcPts val="0"/>
              </a:spcBef>
              <a:spcAft>
                <a:spcPts val="0"/>
              </a:spcAft>
              <a:buClr>
                <a:srgbClr val="4B2E83"/>
              </a:buClr>
              <a:buSzPts val="2800"/>
              <a:buFont typeface="Encode Sans"/>
              <a:buNone/>
              <a:defRPr sz="2800" i="0" u="none" strike="noStrike" cap="none">
                <a:solidFill>
                  <a:srgbClr val="4B2E83"/>
                </a:solidFill>
                <a:latin typeface="Encode Sans"/>
                <a:ea typeface="Encode Sans"/>
                <a:cs typeface="Encode Sans"/>
                <a:sym typeface="Encode Sans"/>
              </a:defRPr>
            </a:lvl3pPr>
            <a:lvl4pPr marR="0" lvl="3" algn="l" rtl="0">
              <a:lnSpc>
                <a:spcPct val="100000"/>
              </a:lnSpc>
              <a:spcBef>
                <a:spcPts val="0"/>
              </a:spcBef>
              <a:spcAft>
                <a:spcPts val="0"/>
              </a:spcAft>
              <a:buClr>
                <a:srgbClr val="4B2E83"/>
              </a:buClr>
              <a:buSzPts val="2800"/>
              <a:buFont typeface="Encode Sans"/>
              <a:buNone/>
              <a:defRPr sz="2800" i="0" u="none" strike="noStrike" cap="none">
                <a:solidFill>
                  <a:srgbClr val="4B2E83"/>
                </a:solidFill>
                <a:latin typeface="Encode Sans"/>
                <a:ea typeface="Encode Sans"/>
                <a:cs typeface="Encode Sans"/>
                <a:sym typeface="Encode Sans"/>
              </a:defRPr>
            </a:lvl4pPr>
            <a:lvl5pPr marR="0" lvl="4" algn="l" rtl="0">
              <a:lnSpc>
                <a:spcPct val="100000"/>
              </a:lnSpc>
              <a:spcBef>
                <a:spcPts val="0"/>
              </a:spcBef>
              <a:spcAft>
                <a:spcPts val="0"/>
              </a:spcAft>
              <a:buClr>
                <a:srgbClr val="4B2E83"/>
              </a:buClr>
              <a:buSzPts val="2800"/>
              <a:buFont typeface="Encode Sans"/>
              <a:buNone/>
              <a:defRPr sz="2800" i="0" u="none" strike="noStrike" cap="none">
                <a:solidFill>
                  <a:srgbClr val="4B2E83"/>
                </a:solidFill>
                <a:latin typeface="Encode Sans"/>
                <a:ea typeface="Encode Sans"/>
                <a:cs typeface="Encode Sans"/>
                <a:sym typeface="Encode Sans"/>
              </a:defRPr>
            </a:lvl5pPr>
            <a:lvl6pPr marR="0" lvl="5" algn="l" rtl="0">
              <a:lnSpc>
                <a:spcPct val="100000"/>
              </a:lnSpc>
              <a:spcBef>
                <a:spcPts val="0"/>
              </a:spcBef>
              <a:spcAft>
                <a:spcPts val="0"/>
              </a:spcAft>
              <a:buClr>
                <a:srgbClr val="4B2E83"/>
              </a:buClr>
              <a:buSzPts val="2800"/>
              <a:buFont typeface="Encode Sans"/>
              <a:buNone/>
              <a:defRPr sz="2800" i="0" u="none" strike="noStrike" cap="none">
                <a:solidFill>
                  <a:srgbClr val="4B2E83"/>
                </a:solidFill>
                <a:latin typeface="Encode Sans"/>
                <a:ea typeface="Encode Sans"/>
                <a:cs typeface="Encode Sans"/>
                <a:sym typeface="Encode Sans"/>
              </a:defRPr>
            </a:lvl6pPr>
            <a:lvl7pPr marR="0" lvl="6" algn="l" rtl="0">
              <a:lnSpc>
                <a:spcPct val="100000"/>
              </a:lnSpc>
              <a:spcBef>
                <a:spcPts val="0"/>
              </a:spcBef>
              <a:spcAft>
                <a:spcPts val="0"/>
              </a:spcAft>
              <a:buClr>
                <a:srgbClr val="4B2E83"/>
              </a:buClr>
              <a:buSzPts val="2800"/>
              <a:buFont typeface="Encode Sans"/>
              <a:buNone/>
              <a:defRPr sz="2800" i="0" u="none" strike="noStrike" cap="none">
                <a:solidFill>
                  <a:srgbClr val="4B2E83"/>
                </a:solidFill>
                <a:latin typeface="Encode Sans"/>
                <a:ea typeface="Encode Sans"/>
                <a:cs typeface="Encode Sans"/>
                <a:sym typeface="Encode Sans"/>
              </a:defRPr>
            </a:lvl7pPr>
            <a:lvl8pPr marR="0" lvl="7" algn="l" rtl="0">
              <a:lnSpc>
                <a:spcPct val="100000"/>
              </a:lnSpc>
              <a:spcBef>
                <a:spcPts val="0"/>
              </a:spcBef>
              <a:spcAft>
                <a:spcPts val="0"/>
              </a:spcAft>
              <a:buClr>
                <a:srgbClr val="4B2E83"/>
              </a:buClr>
              <a:buSzPts val="2800"/>
              <a:buFont typeface="Encode Sans"/>
              <a:buNone/>
              <a:defRPr sz="2800" i="0" u="none" strike="noStrike" cap="none">
                <a:solidFill>
                  <a:srgbClr val="4B2E83"/>
                </a:solidFill>
                <a:latin typeface="Encode Sans"/>
                <a:ea typeface="Encode Sans"/>
                <a:cs typeface="Encode Sans"/>
                <a:sym typeface="Encode Sans"/>
              </a:defRPr>
            </a:lvl8pPr>
            <a:lvl9pPr marR="0" lvl="8" algn="l" rtl="0">
              <a:lnSpc>
                <a:spcPct val="100000"/>
              </a:lnSpc>
              <a:spcBef>
                <a:spcPts val="0"/>
              </a:spcBef>
              <a:spcAft>
                <a:spcPts val="0"/>
              </a:spcAft>
              <a:buClr>
                <a:srgbClr val="4B2E83"/>
              </a:buClr>
              <a:buSzPts val="2800"/>
              <a:buFont typeface="Encode Sans"/>
              <a:buNone/>
              <a:defRPr sz="2800" i="0" u="none" strike="noStrike" cap="none">
                <a:solidFill>
                  <a:srgbClr val="4B2E83"/>
                </a:solidFill>
                <a:latin typeface="Encode Sans"/>
                <a:ea typeface="Encode Sans"/>
                <a:cs typeface="Encode Sans"/>
                <a:sym typeface="Encode Sans"/>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rgbClr val="4B2E83"/>
              </a:buClr>
              <a:buSzPts val="1800"/>
              <a:buFont typeface="Open Sans"/>
              <a:buChar char="●"/>
              <a:defRPr sz="1800" i="0" u="none" strike="noStrike" cap="none">
                <a:solidFill>
                  <a:srgbClr val="4B2E83"/>
                </a:solidFill>
                <a:latin typeface="Open Sans"/>
                <a:ea typeface="Open Sans"/>
                <a:cs typeface="Open Sans"/>
                <a:sym typeface="Open Sans"/>
              </a:defRPr>
            </a:lvl1pPr>
            <a:lvl2pPr marL="914400" marR="0" lvl="1" indent="-317500" algn="l" rtl="0">
              <a:lnSpc>
                <a:spcPct val="115000"/>
              </a:lnSpc>
              <a:spcBef>
                <a:spcPts val="1600"/>
              </a:spcBef>
              <a:spcAft>
                <a:spcPts val="0"/>
              </a:spcAft>
              <a:buClr>
                <a:srgbClr val="4B2E83"/>
              </a:buClr>
              <a:buSzPts val="1400"/>
              <a:buFont typeface="Open Sans"/>
              <a:buChar char="○"/>
              <a:defRPr sz="1400" i="0" u="none" strike="noStrike" cap="none">
                <a:solidFill>
                  <a:srgbClr val="4B2E83"/>
                </a:solidFill>
                <a:latin typeface="Open Sans"/>
                <a:ea typeface="Open Sans"/>
                <a:cs typeface="Open Sans"/>
                <a:sym typeface="Open Sans"/>
              </a:defRPr>
            </a:lvl2pPr>
            <a:lvl3pPr marL="1371600" marR="0" lvl="2" indent="-317500" algn="l" rtl="0">
              <a:lnSpc>
                <a:spcPct val="115000"/>
              </a:lnSpc>
              <a:spcBef>
                <a:spcPts val="1600"/>
              </a:spcBef>
              <a:spcAft>
                <a:spcPts val="0"/>
              </a:spcAft>
              <a:buClr>
                <a:srgbClr val="4B2E83"/>
              </a:buClr>
              <a:buSzPts val="1400"/>
              <a:buFont typeface="Open Sans"/>
              <a:buChar char="■"/>
              <a:defRPr sz="1400" i="0" u="none" strike="noStrike" cap="none">
                <a:solidFill>
                  <a:srgbClr val="4B2E83"/>
                </a:solidFill>
                <a:latin typeface="Open Sans"/>
                <a:ea typeface="Open Sans"/>
                <a:cs typeface="Open Sans"/>
                <a:sym typeface="Open Sans"/>
              </a:defRPr>
            </a:lvl3pPr>
            <a:lvl4pPr marL="1828800" marR="0" lvl="3" indent="-317500" algn="l" rtl="0">
              <a:lnSpc>
                <a:spcPct val="115000"/>
              </a:lnSpc>
              <a:spcBef>
                <a:spcPts val="1600"/>
              </a:spcBef>
              <a:spcAft>
                <a:spcPts val="0"/>
              </a:spcAft>
              <a:buClr>
                <a:srgbClr val="4B2E83"/>
              </a:buClr>
              <a:buSzPts val="1400"/>
              <a:buFont typeface="Open Sans"/>
              <a:buChar char="●"/>
              <a:defRPr sz="1400" i="0" u="none" strike="noStrike" cap="none">
                <a:solidFill>
                  <a:srgbClr val="4B2E83"/>
                </a:solidFill>
                <a:latin typeface="Open Sans"/>
                <a:ea typeface="Open Sans"/>
                <a:cs typeface="Open Sans"/>
                <a:sym typeface="Open Sans"/>
              </a:defRPr>
            </a:lvl4pPr>
            <a:lvl5pPr marL="2286000" marR="0" lvl="4" indent="-317500" algn="l" rtl="0">
              <a:lnSpc>
                <a:spcPct val="115000"/>
              </a:lnSpc>
              <a:spcBef>
                <a:spcPts val="1600"/>
              </a:spcBef>
              <a:spcAft>
                <a:spcPts val="0"/>
              </a:spcAft>
              <a:buClr>
                <a:srgbClr val="4B2E83"/>
              </a:buClr>
              <a:buSzPts val="1400"/>
              <a:buFont typeface="Open Sans"/>
              <a:buChar char="○"/>
              <a:defRPr sz="1400" i="0" u="none" strike="noStrike" cap="none">
                <a:solidFill>
                  <a:srgbClr val="4B2E83"/>
                </a:solidFill>
                <a:latin typeface="Open Sans"/>
                <a:ea typeface="Open Sans"/>
                <a:cs typeface="Open Sans"/>
                <a:sym typeface="Open Sans"/>
              </a:defRPr>
            </a:lvl5pPr>
            <a:lvl6pPr marL="2743200" marR="0" lvl="5" indent="-317500" algn="l" rtl="0">
              <a:lnSpc>
                <a:spcPct val="115000"/>
              </a:lnSpc>
              <a:spcBef>
                <a:spcPts val="1600"/>
              </a:spcBef>
              <a:spcAft>
                <a:spcPts val="0"/>
              </a:spcAft>
              <a:buClr>
                <a:srgbClr val="4B2E83"/>
              </a:buClr>
              <a:buSzPts val="1400"/>
              <a:buFont typeface="Open Sans"/>
              <a:buChar char="■"/>
              <a:defRPr sz="1400" i="0" u="none" strike="noStrike" cap="none">
                <a:solidFill>
                  <a:srgbClr val="4B2E83"/>
                </a:solidFill>
                <a:latin typeface="Open Sans"/>
                <a:ea typeface="Open Sans"/>
                <a:cs typeface="Open Sans"/>
                <a:sym typeface="Open Sans"/>
              </a:defRPr>
            </a:lvl6pPr>
            <a:lvl7pPr marL="3200400" marR="0" lvl="6" indent="-317500" algn="l" rtl="0">
              <a:lnSpc>
                <a:spcPct val="115000"/>
              </a:lnSpc>
              <a:spcBef>
                <a:spcPts val="1600"/>
              </a:spcBef>
              <a:spcAft>
                <a:spcPts val="0"/>
              </a:spcAft>
              <a:buClr>
                <a:srgbClr val="4B2E83"/>
              </a:buClr>
              <a:buSzPts val="1400"/>
              <a:buFont typeface="Open Sans"/>
              <a:buChar char="●"/>
              <a:defRPr sz="1400" i="0" u="none" strike="noStrike" cap="none">
                <a:solidFill>
                  <a:srgbClr val="4B2E83"/>
                </a:solidFill>
                <a:latin typeface="Open Sans"/>
                <a:ea typeface="Open Sans"/>
                <a:cs typeface="Open Sans"/>
                <a:sym typeface="Open Sans"/>
              </a:defRPr>
            </a:lvl7pPr>
            <a:lvl8pPr marL="3657600" marR="0" lvl="7" indent="-317500" algn="l" rtl="0">
              <a:lnSpc>
                <a:spcPct val="115000"/>
              </a:lnSpc>
              <a:spcBef>
                <a:spcPts val="1600"/>
              </a:spcBef>
              <a:spcAft>
                <a:spcPts val="0"/>
              </a:spcAft>
              <a:buClr>
                <a:srgbClr val="4B2E83"/>
              </a:buClr>
              <a:buSzPts val="1400"/>
              <a:buFont typeface="Open Sans"/>
              <a:buChar char="○"/>
              <a:defRPr sz="1400" i="0" u="none" strike="noStrike" cap="none">
                <a:solidFill>
                  <a:srgbClr val="4B2E83"/>
                </a:solidFill>
                <a:latin typeface="Open Sans"/>
                <a:ea typeface="Open Sans"/>
                <a:cs typeface="Open Sans"/>
                <a:sym typeface="Open Sans"/>
              </a:defRPr>
            </a:lvl8pPr>
            <a:lvl9pPr marL="4114800" marR="0" lvl="8" indent="-317500" algn="l" rtl="0">
              <a:lnSpc>
                <a:spcPct val="115000"/>
              </a:lnSpc>
              <a:spcBef>
                <a:spcPts val="1600"/>
              </a:spcBef>
              <a:spcAft>
                <a:spcPts val="1600"/>
              </a:spcAft>
              <a:buClr>
                <a:srgbClr val="4B2E83"/>
              </a:buClr>
              <a:buSzPts val="1400"/>
              <a:buFont typeface="Open Sans"/>
              <a:buChar char="■"/>
              <a:defRPr sz="1400" i="0" u="none" strike="noStrike" cap="none">
                <a:solidFill>
                  <a:srgbClr val="4B2E83"/>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9" r:id="rId9"/>
    <p:sldLayoutId id="2147483660" r:id="rId10"/>
    <p:sldLayoutId id="2147483662" r:id="rId11"/>
    <p:sldLayoutId id="2147483664" r:id="rId12"/>
    <p:sldLayoutId id="2147483665" r:id="rId13"/>
    <p:sldLayoutId id="2147483666"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19.jpeg"/><Relationship Id="rId5" Type="http://schemas.openxmlformats.org/officeDocument/2006/relationships/image" Target="../media/image18.tif"/><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23.sv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23.sv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28.jp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 Id="rId9"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37.emf"/></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Homework: CNN</a:t>
            </a:r>
            <a:endParaRPr/>
          </a:p>
        </p:txBody>
      </p:sp>
      <p:sp>
        <p:nvSpPr>
          <p:cNvPr id="105" name="Google Shape;105;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2238EA-C4AD-7847-B999-09357C55D488}"/>
              </a:ext>
            </a:extLst>
          </p:cNvPr>
          <p:cNvSpPr>
            <a:spLocks noGrp="1"/>
          </p:cNvSpPr>
          <p:nvPr>
            <p:ph type="body" sz="quarter" idx="11"/>
          </p:nvPr>
        </p:nvSpPr>
        <p:spPr>
          <a:xfrm>
            <a:off x="659306" y="1214150"/>
            <a:ext cx="8197114" cy="3212428"/>
          </a:xfrm>
        </p:spPr>
        <p:txBody>
          <a:bodyPr/>
          <a:lstStyle/>
          <a:p>
            <a:pPr>
              <a:lnSpc>
                <a:spcPct val="100000"/>
              </a:lnSpc>
            </a:pPr>
            <a:r>
              <a:rPr lang="en-US" sz="2100" dirty="0">
                <a:latin typeface="Palatino" pitchFamily="2" charset="77"/>
                <a:ea typeface="Palatino" pitchFamily="2" charset="77"/>
              </a:rPr>
              <a:t>Introduction</a:t>
            </a:r>
          </a:p>
          <a:p>
            <a:pPr>
              <a:lnSpc>
                <a:spcPct val="100000"/>
              </a:lnSpc>
            </a:pPr>
            <a:r>
              <a:rPr lang="en-US" sz="2100" dirty="0">
                <a:latin typeface="Palatino" pitchFamily="2" charset="77"/>
                <a:ea typeface="Palatino" pitchFamily="2" charset="77"/>
              </a:rPr>
              <a:t>Dataset</a:t>
            </a:r>
          </a:p>
          <a:p>
            <a:pPr>
              <a:lnSpc>
                <a:spcPct val="100000"/>
              </a:lnSpc>
            </a:pPr>
            <a:r>
              <a:rPr lang="en-US" sz="2100" dirty="0">
                <a:latin typeface="Palatino" pitchFamily="2" charset="77"/>
                <a:ea typeface="Palatino" pitchFamily="2" charset="77"/>
              </a:rPr>
              <a:t>Methodology</a:t>
            </a:r>
          </a:p>
          <a:p>
            <a:pPr lvl="1">
              <a:lnSpc>
                <a:spcPct val="100000"/>
              </a:lnSpc>
              <a:spcBef>
                <a:spcPts val="400"/>
              </a:spcBef>
              <a:buFont typeface="Arial" panose="020B0604020202020204" pitchFamily="34" charset="0"/>
              <a:buChar char="•"/>
            </a:pPr>
            <a:r>
              <a:rPr lang="en-US" sz="1800" dirty="0">
                <a:latin typeface="Palatino" pitchFamily="2" charset="77"/>
                <a:ea typeface="Palatino" pitchFamily="2" charset="77"/>
              </a:rPr>
              <a:t>Intro to GAN</a:t>
            </a:r>
          </a:p>
          <a:p>
            <a:pPr lvl="1">
              <a:lnSpc>
                <a:spcPct val="100000"/>
              </a:lnSpc>
              <a:spcBef>
                <a:spcPts val="400"/>
              </a:spcBef>
              <a:buFont typeface="Arial" panose="020B0604020202020204" pitchFamily="34" charset="0"/>
              <a:buChar char="•"/>
            </a:pPr>
            <a:r>
              <a:rPr lang="en-US" sz="1800" dirty="0">
                <a:latin typeface="Palatino" pitchFamily="2" charset="77"/>
                <a:ea typeface="Palatino" pitchFamily="2" charset="77"/>
              </a:rPr>
              <a:t>VSGD-Net</a:t>
            </a:r>
          </a:p>
          <a:p>
            <a:pPr>
              <a:lnSpc>
                <a:spcPct val="100000"/>
              </a:lnSpc>
            </a:pPr>
            <a:r>
              <a:rPr lang="en-US" sz="2100" dirty="0">
                <a:latin typeface="Palatino" pitchFamily="2" charset="77"/>
                <a:ea typeface="Palatino" pitchFamily="2" charset="77"/>
              </a:rPr>
              <a:t>Results and Discussions</a:t>
            </a:r>
          </a:p>
          <a:p>
            <a:pPr lvl="1">
              <a:lnSpc>
                <a:spcPct val="100000"/>
              </a:lnSpc>
              <a:spcBef>
                <a:spcPts val="400"/>
              </a:spcBef>
              <a:buFont typeface="Arial" panose="020B0604020202020204" pitchFamily="34" charset="0"/>
              <a:buChar char="•"/>
            </a:pPr>
            <a:r>
              <a:rPr lang="en-US" sz="1800" dirty="0">
                <a:latin typeface="Palatino" pitchFamily="2" charset="77"/>
                <a:ea typeface="Palatino" pitchFamily="2" charset="77"/>
              </a:rPr>
              <a:t>Main Results</a:t>
            </a:r>
          </a:p>
          <a:p>
            <a:pPr lvl="1">
              <a:lnSpc>
                <a:spcPct val="100000"/>
              </a:lnSpc>
              <a:spcBef>
                <a:spcPts val="400"/>
              </a:spcBef>
              <a:buFont typeface="Arial" panose="020B0604020202020204" pitchFamily="34" charset="0"/>
              <a:buChar char="•"/>
            </a:pPr>
            <a:r>
              <a:rPr lang="en-US" sz="1800" dirty="0">
                <a:latin typeface="Palatino" pitchFamily="2" charset="77"/>
                <a:ea typeface="Palatino" pitchFamily="2" charset="77"/>
              </a:rPr>
              <a:t>Ablation Study</a:t>
            </a:r>
          </a:p>
        </p:txBody>
      </p:sp>
      <p:sp>
        <p:nvSpPr>
          <p:cNvPr id="4" name="Title 3">
            <a:extLst>
              <a:ext uri="{FF2B5EF4-FFF2-40B4-BE49-F238E27FC236}">
                <a16:creationId xmlns:a16="http://schemas.microsoft.com/office/drawing/2014/main" id="{985F05EC-213A-A944-9746-2C568297C6BB}"/>
              </a:ext>
            </a:extLst>
          </p:cNvPr>
          <p:cNvSpPr>
            <a:spLocks noGrp="1"/>
          </p:cNvSpPr>
          <p:nvPr>
            <p:ph type="title"/>
          </p:nvPr>
        </p:nvSpPr>
        <p:spPr/>
        <p:txBody>
          <a:bodyPr/>
          <a:lstStyle/>
          <a:p>
            <a:r>
              <a:rPr lang="en-US" dirty="0">
                <a:latin typeface="Palatino" pitchFamily="2" charset="77"/>
                <a:ea typeface="Palatino" pitchFamily="2" charset="77"/>
              </a:rPr>
              <a:t>Outline</a:t>
            </a:r>
          </a:p>
        </p:txBody>
      </p:sp>
    </p:spTree>
    <p:extLst>
      <p:ext uri="{BB962C8B-B14F-4D97-AF65-F5344CB8AC3E}">
        <p14:creationId xmlns:p14="http://schemas.microsoft.com/office/powerpoint/2010/main" val="282634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A22C31-052A-184B-819B-9BCC21233FE5}"/>
              </a:ext>
            </a:extLst>
          </p:cNvPr>
          <p:cNvSpPr>
            <a:spLocks noGrp="1"/>
          </p:cNvSpPr>
          <p:nvPr>
            <p:ph type="body" sz="quarter" idx="11"/>
          </p:nvPr>
        </p:nvSpPr>
        <p:spPr>
          <a:xfrm>
            <a:off x="659305" y="1302545"/>
            <a:ext cx="8196210" cy="3011623"/>
          </a:xfrm>
        </p:spPr>
        <p:txBody>
          <a:bodyPr>
            <a:normAutofit/>
          </a:bodyPr>
          <a:lstStyle/>
          <a:p>
            <a:r>
              <a:rPr lang="en-US" b="0" dirty="0">
                <a:latin typeface="Palatino" pitchFamily="2" charset="77"/>
                <a:ea typeface="Palatino" pitchFamily="2" charset="77"/>
              </a:rPr>
              <a:t>Melanoma is the most serious type of skin cancer and is potentially fatal.</a:t>
            </a:r>
          </a:p>
          <a:p>
            <a:r>
              <a:rPr lang="en-US" b="0" dirty="0">
                <a:latin typeface="Palatino" pitchFamily="2" charset="77"/>
                <a:ea typeface="Palatino" pitchFamily="2" charset="77"/>
              </a:rPr>
              <a:t>Melanoma develops when melanocytes start to grow out of control. </a:t>
            </a:r>
          </a:p>
          <a:p>
            <a:endParaRPr lang="en-US" b="0" dirty="0">
              <a:latin typeface="Palatino" pitchFamily="2" charset="77"/>
              <a:ea typeface="Palatino" pitchFamily="2" charset="77"/>
            </a:endParaRPr>
          </a:p>
        </p:txBody>
      </p:sp>
      <p:sp>
        <p:nvSpPr>
          <p:cNvPr id="4" name="Title 3">
            <a:extLst>
              <a:ext uri="{FF2B5EF4-FFF2-40B4-BE49-F238E27FC236}">
                <a16:creationId xmlns:a16="http://schemas.microsoft.com/office/drawing/2014/main" id="{7501BD17-3E5E-1B40-B2B6-CD406FB0B2A5}"/>
              </a:ext>
            </a:extLst>
          </p:cNvPr>
          <p:cNvSpPr>
            <a:spLocks noGrp="1"/>
          </p:cNvSpPr>
          <p:nvPr>
            <p:ph type="title"/>
          </p:nvPr>
        </p:nvSpPr>
        <p:spPr>
          <a:xfrm>
            <a:off x="671757" y="278633"/>
            <a:ext cx="8183759" cy="743999"/>
          </a:xfrm>
        </p:spPr>
        <p:txBody>
          <a:bodyPr anchor="b">
            <a:normAutofit/>
          </a:bodyPr>
          <a:lstStyle/>
          <a:p>
            <a:r>
              <a:rPr lang="en-US">
                <a:latin typeface="Palatino" pitchFamily="2" charset="77"/>
                <a:ea typeface="Palatino" pitchFamily="2" charset="77"/>
              </a:rPr>
              <a:t>What is melanoma?</a:t>
            </a:r>
          </a:p>
        </p:txBody>
      </p:sp>
      <p:pic>
        <p:nvPicPr>
          <p:cNvPr id="21" name="Picture 2" descr="Invasive melanoma (skin) - MyPathologyReport.ca">
            <a:extLst>
              <a:ext uri="{FF2B5EF4-FFF2-40B4-BE49-F238E27FC236}">
                <a16:creationId xmlns:a16="http://schemas.microsoft.com/office/drawing/2014/main" id="{D8853A0B-D959-7F4A-A828-055E92E2F1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343" y="2103916"/>
            <a:ext cx="4793742" cy="2683373"/>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Arrow Connector 21">
            <a:extLst>
              <a:ext uri="{FF2B5EF4-FFF2-40B4-BE49-F238E27FC236}">
                <a16:creationId xmlns:a16="http://schemas.microsoft.com/office/drawing/2014/main" id="{38AB3E4B-9FB1-364B-A6D8-8BDD8D0DDCBE}"/>
              </a:ext>
            </a:extLst>
          </p:cNvPr>
          <p:cNvCxnSpPr/>
          <p:nvPr/>
        </p:nvCxnSpPr>
        <p:spPr>
          <a:xfrm flipH="1" flipV="1">
            <a:off x="5314130" y="2729484"/>
            <a:ext cx="1220724" cy="50063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3" name="Straight Arrow Connector 22">
            <a:extLst>
              <a:ext uri="{FF2B5EF4-FFF2-40B4-BE49-F238E27FC236}">
                <a16:creationId xmlns:a16="http://schemas.microsoft.com/office/drawing/2014/main" id="{0914AAD0-0E14-5640-A0C4-50285F630F3C}"/>
              </a:ext>
            </a:extLst>
          </p:cNvPr>
          <p:cNvCxnSpPr/>
          <p:nvPr/>
        </p:nvCxnSpPr>
        <p:spPr>
          <a:xfrm flipH="1" flipV="1">
            <a:off x="3892302" y="3005245"/>
            <a:ext cx="2649410" cy="23858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4" name="Straight Arrow Connector 23">
            <a:extLst>
              <a:ext uri="{FF2B5EF4-FFF2-40B4-BE49-F238E27FC236}">
                <a16:creationId xmlns:a16="http://schemas.microsoft.com/office/drawing/2014/main" id="{FB0F64A3-0CC6-C949-98B1-A0D4D6ADAB65}"/>
              </a:ext>
            </a:extLst>
          </p:cNvPr>
          <p:cNvCxnSpPr/>
          <p:nvPr/>
        </p:nvCxnSpPr>
        <p:spPr>
          <a:xfrm flipH="1">
            <a:off x="2742380" y="3230118"/>
            <a:ext cx="3792474" cy="7543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25" name="TextBox 24">
            <a:extLst>
              <a:ext uri="{FF2B5EF4-FFF2-40B4-BE49-F238E27FC236}">
                <a16:creationId xmlns:a16="http://schemas.microsoft.com/office/drawing/2014/main" id="{3450935A-E72B-B744-90FD-EE4257573FA3}"/>
              </a:ext>
            </a:extLst>
          </p:cNvPr>
          <p:cNvSpPr txBox="1"/>
          <p:nvPr/>
        </p:nvSpPr>
        <p:spPr>
          <a:xfrm>
            <a:off x="6534854" y="3005245"/>
            <a:ext cx="1949842" cy="415498"/>
          </a:xfrm>
          <a:prstGeom prst="rect">
            <a:avLst/>
          </a:prstGeom>
          <a:noFill/>
        </p:spPr>
        <p:txBody>
          <a:bodyPr wrap="square" rtlCol="0">
            <a:spAutoFit/>
          </a:bodyPr>
          <a:lstStyle/>
          <a:p>
            <a:r>
              <a:rPr lang="en-US" sz="1050" dirty="0">
                <a:latin typeface="Palatino" pitchFamily="2" charset="77"/>
                <a:ea typeface="Palatino" pitchFamily="2" charset="77"/>
              </a:rPr>
              <a:t>Melanocyte: </a:t>
            </a:r>
          </a:p>
          <a:p>
            <a:r>
              <a:rPr lang="en-US" sz="1050" dirty="0">
                <a:latin typeface="Palatino" pitchFamily="2" charset="77"/>
                <a:ea typeface="Palatino" pitchFamily="2" charset="77"/>
              </a:rPr>
              <a:t>melanin-producing cell</a:t>
            </a:r>
          </a:p>
        </p:txBody>
      </p:sp>
    </p:spTree>
    <p:extLst>
      <p:ext uri="{BB962C8B-B14F-4D97-AF65-F5344CB8AC3E}">
        <p14:creationId xmlns:p14="http://schemas.microsoft.com/office/powerpoint/2010/main" val="3293335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2" descr="Invasive melanoma (skin) - MyPathologyReport.ca">
            <a:extLst>
              <a:ext uri="{FF2B5EF4-FFF2-40B4-BE49-F238E27FC236}">
                <a16:creationId xmlns:a16="http://schemas.microsoft.com/office/drawing/2014/main" id="{20B9D4E6-CB58-A54B-B3C6-8738396EC3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0988" y="2160982"/>
            <a:ext cx="4029205" cy="225541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82CFD2C8-9ADC-6B42-A5EB-65427A588E10}"/>
              </a:ext>
            </a:extLst>
          </p:cNvPr>
          <p:cNvSpPr>
            <a:spLocks noGrp="1"/>
          </p:cNvSpPr>
          <p:nvPr>
            <p:ph type="title"/>
          </p:nvPr>
        </p:nvSpPr>
        <p:spPr>
          <a:xfrm>
            <a:off x="671757" y="278633"/>
            <a:ext cx="8183759" cy="743999"/>
          </a:xfrm>
        </p:spPr>
        <p:txBody>
          <a:bodyPr anchor="b">
            <a:normAutofit/>
          </a:bodyPr>
          <a:lstStyle/>
          <a:p>
            <a:r>
              <a:rPr lang="en-US" dirty="0">
                <a:latin typeface="Palatino" pitchFamily="2" charset="77"/>
                <a:ea typeface="Palatino" pitchFamily="2" charset="77"/>
              </a:rPr>
              <a:t>How do pathologists diagnose melanoma?</a:t>
            </a:r>
          </a:p>
        </p:txBody>
      </p:sp>
      <p:pic>
        <p:nvPicPr>
          <p:cNvPr id="3074" name="Picture 2" descr="54 Microscope Slide Histology Laboratory Box Stock Photos, Pictures &amp;amp;amp;  Royalty-Free Images - iStock">
            <a:extLst>
              <a:ext uri="{FF2B5EF4-FFF2-40B4-BE49-F238E27FC236}">
                <a16:creationId xmlns:a16="http://schemas.microsoft.com/office/drawing/2014/main" id="{AC8634B9-A3C2-7046-80F2-8F993F81C4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615" y="1297307"/>
            <a:ext cx="1194189" cy="17826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9155177C-6AE9-774B-9309-2F0BDCDDC313}"/>
              </a:ext>
            </a:extLst>
          </p:cNvPr>
          <p:cNvPicPr>
            <a:picLocks noChangeAspect="1"/>
          </p:cNvPicPr>
          <p:nvPr/>
        </p:nvPicPr>
        <p:blipFill>
          <a:blip r:embed="rId5"/>
          <a:stretch>
            <a:fillRect/>
          </a:stretch>
        </p:blipFill>
        <p:spPr>
          <a:xfrm>
            <a:off x="714912" y="3394659"/>
            <a:ext cx="2695964" cy="1601194"/>
          </a:xfrm>
          <a:prstGeom prst="rect">
            <a:avLst/>
          </a:prstGeom>
        </p:spPr>
      </p:pic>
      <p:pic>
        <p:nvPicPr>
          <p:cNvPr id="3076" name="Picture 4" descr="30 Pathologist Microscope Illustrations &amp;amp;amp; Clip Art - iStock">
            <a:extLst>
              <a:ext uri="{FF2B5EF4-FFF2-40B4-BE49-F238E27FC236}">
                <a16:creationId xmlns:a16="http://schemas.microsoft.com/office/drawing/2014/main" id="{14F4E8E2-6646-474D-B823-76B28260C3C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066" t="16533" r="15533" b="15570"/>
          <a:stretch/>
        </p:blipFill>
        <p:spPr bwMode="auto">
          <a:xfrm>
            <a:off x="2693904" y="1425923"/>
            <a:ext cx="1581634" cy="152538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B480515-E24C-6844-8333-9F284B59CEF4}"/>
              </a:ext>
            </a:extLst>
          </p:cNvPr>
          <p:cNvSpPr txBox="1"/>
          <p:nvPr/>
        </p:nvSpPr>
        <p:spPr>
          <a:xfrm>
            <a:off x="3410876" y="4199644"/>
            <a:ext cx="2057728" cy="415498"/>
          </a:xfrm>
          <a:prstGeom prst="rect">
            <a:avLst/>
          </a:prstGeom>
          <a:noFill/>
        </p:spPr>
        <p:txBody>
          <a:bodyPr wrap="square" rtlCol="0">
            <a:spAutoFit/>
          </a:bodyPr>
          <a:lstStyle/>
          <a:p>
            <a:pPr algn="ctr"/>
            <a:r>
              <a:rPr lang="en-US" sz="1050" dirty="0"/>
              <a:t>Hematoxylin and Eosin (H&amp;E) stained skin biopsies</a:t>
            </a:r>
          </a:p>
        </p:txBody>
      </p:sp>
      <p:cxnSp>
        <p:nvCxnSpPr>
          <p:cNvPr id="24" name="Straight Arrow Connector 23">
            <a:extLst>
              <a:ext uri="{FF2B5EF4-FFF2-40B4-BE49-F238E27FC236}">
                <a16:creationId xmlns:a16="http://schemas.microsoft.com/office/drawing/2014/main" id="{80610D28-FFA5-624C-A76B-729B27F4C576}"/>
              </a:ext>
            </a:extLst>
          </p:cNvPr>
          <p:cNvCxnSpPr>
            <a:cxnSpLocks/>
            <a:stCxn id="3074" idx="3"/>
            <a:endCxn id="3076" idx="1"/>
          </p:cNvCxnSpPr>
          <p:nvPr/>
        </p:nvCxnSpPr>
        <p:spPr>
          <a:xfrm>
            <a:off x="2203804" y="2188616"/>
            <a:ext cx="4901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87516B2E-DC57-AA41-85EB-CFED2BB345AC}"/>
              </a:ext>
            </a:extLst>
          </p:cNvPr>
          <p:cNvCxnSpPr>
            <a:cxnSpLocks/>
          </p:cNvCxnSpPr>
          <p:nvPr/>
        </p:nvCxnSpPr>
        <p:spPr>
          <a:xfrm>
            <a:off x="3232568" y="2901646"/>
            <a:ext cx="0" cy="4930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8" name="Cloud Callout 57">
            <a:extLst>
              <a:ext uri="{FF2B5EF4-FFF2-40B4-BE49-F238E27FC236}">
                <a16:creationId xmlns:a16="http://schemas.microsoft.com/office/drawing/2014/main" id="{7D3C1F51-9C07-7D44-A8DD-652FBACD78AD}"/>
              </a:ext>
            </a:extLst>
          </p:cNvPr>
          <p:cNvSpPr/>
          <p:nvPr/>
        </p:nvSpPr>
        <p:spPr>
          <a:xfrm>
            <a:off x="4344015" y="1080785"/>
            <a:ext cx="2057727" cy="1278173"/>
          </a:xfrm>
          <a:prstGeom prst="cloudCallout">
            <a:avLst>
              <a:gd name="adj1" fmla="val -53520"/>
              <a:gd name="adj2" fmla="val 58229"/>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050"/>
          </a:p>
        </p:txBody>
      </p:sp>
      <p:sp>
        <p:nvSpPr>
          <p:cNvPr id="49" name="TextBox 48">
            <a:extLst>
              <a:ext uri="{FF2B5EF4-FFF2-40B4-BE49-F238E27FC236}">
                <a16:creationId xmlns:a16="http://schemas.microsoft.com/office/drawing/2014/main" id="{B748FE24-3CCD-9F4F-BA31-0571A8F798D4}"/>
              </a:ext>
            </a:extLst>
          </p:cNvPr>
          <p:cNvSpPr txBox="1"/>
          <p:nvPr/>
        </p:nvSpPr>
        <p:spPr>
          <a:xfrm>
            <a:off x="4542516" y="1313108"/>
            <a:ext cx="1553485" cy="738664"/>
          </a:xfrm>
          <a:prstGeom prst="rect">
            <a:avLst/>
          </a:prstGeom>
          <a:noFill/>
        </p:spPr>
        <p:txBody>
          <a:bodyPr wrap="square" rtlCol="0">
            <a:spAutoFit/>
          </a:bodyPr>
          <a:lstStyle/>
          <a:p>
            <a:r>
              <a:rPr lang="en-US" dirty="0">
                <a:latin typeface="Palatino" pitchFamily="2" charset="77"/>
                <a:ea typeface="Palatino" pitchFamily="2" charset="77"/>
              </a:rPr>
              <a:t>Architectural growth patterns of melanocytes?</a:t>
            </a:r>
          </a:p>
        </p:txBody>
      </p:sp>
      <p:cxnSp>
        <p:nvCxnSpPr>
          <p:cNvPr id="3079" name="Straight Arrow Connector 3078">
            <a:extLst>
              <a:ext uri="{FF2B5EF4-FFF2-40B4-BE49-F238E27FC236}">
                <a16:creationId xmlns:a16="http://schemas.microsoft.com/office/drawing/2014/main" id="{658492A5-C4DC-8D4B-8A65-63102BB6F197}"/>
              </a:ext>
            </a:extLst>
          </p:cNvPr>
          <p:cNvCxnSpPr>
            <a:cxnSpLocks/>
          </p:cNvCxnSpPr>
          <p:nvPr/>
        </p:nvCxnSpPr>
        <p:spPr>
          <a:xfrm flipV="1">
            <a:off x="7488936" y="2089287"/>
            <a:ext cx="140116" cy="7019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73" name="Picture 72" descr="A picture containing fabric, porcelain&#10;&#10;Description automatically generated">
            <a:extLst>
              <a:ext uri="{FF2B5EF4-FFF2-40B4-BE49-F238E27FC236}">
                <a16:creationId xmlns:a16="http://schemas.microsoft.com/office/drawing/2014/main" id="{49DC185E-7662-2648-93A3-C173FE5FE0FE}"/>
              </a:ext>
            </a:extLst>
          </p:cNvPr>
          <p:cNvPicPr>
            <a:picLocks noChangeAspect="1"/>
          </p:cNvPicPr>
          <p:nvPr/>
        </p:nvPicPr>
        <p:blipFill>
          <a:blip r:embed="rId7"/>
          <a:stretch>
            <a:fillRect/>
          </a:stretch>
        </p:blipFill>
        <p:spPr>
          <a:xfrm>
            <a:off x="6543285" y="740612"/>
            <a:ext cx="2380709" cy="1334244"/>
          </a:xfrm>
          <a:prstGeom prst="rect">
            <a:avLst/>
          </a:prstGeom>
        </p:spPr>
      </p:pic>
    </p:spTree>
    <p:extLst>
      <p:ext uri="{BB962C8B-B14F-4D97-AF65-F5344CB8AC3E}">
        <p14:creationId xmlns:p14="http://schemas.microsoft.com/office/powerpoint/2010/main" val="3191194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BD3BF6-4B58-4348-BD5E-41E97D199315}"/>
              </a:ext>
            </a:extLst>
          </p:cNvPr>
          <p:cNvSpPr>
            <a:spLocks noGrp="1"/>
          </p:cNvSpPr>
          <p:nvPr>
            <p:ph type="title"/>
          </p:nvPr>
        </p:nvSpPr>
        <p:spPr/>
        <p:txBody>
          <a:bodyPr/>
          <a:lstStyle/>
          <a:p>
            <a:r>
              <a:rPr lang="en-US" dirty="0">
                <a:latin typeface="Palatino" pitchFamily="2" charset="77"/>
                <a:ea typeface="Palatino" pitchFamily="2" charset="77"/>
              </a:rPr>
              <a:t>Supplemental Immunostaining</a:t>
            </a:r>
          </a:p>
        </p:txBody>
      </p:sp>
      <p:pic>
        <p:nvPicPr>
          <p:cNvPr id="6" name="Picture 5" descr="A close up of a person's eye&#10;&#10;Description automatically generated with low confidence">
            <a:extLst>
              <a:ext uri="{FF2B5EF4-FFF2-40B4-BE49-F238E27FC236}">
                <a16:creationId xmlns:a16="http://schemas.microsoft.com/office/drawing/2014/main" id="{230294B0-B343-A443-A692-E3F600FB5017}"/>
              </a:ext>
            </a:extLst>
          </p:cNvPr>
          <p:cNvPicPr>
            <a:picLocks noChangeAspect="1"/>
          </p:cNvPicPr>
          <p:nvPr/>
        </p:nvPicPr>
        <p:blipFill>
          <a:blip r:embed="rId3"/>
          <a:stretch>
            <a:fillRect/>
          </a:stretch>
        </p:blipFill>
        <p:spPr>
          <a:xfrm>
            <a:off x="3544687" y="2213420"/>
            <a:ext cx="2628900" cy="1476375"/>
          </a:xfrm>
          <a:prstGeom prst="rect">
            <a:avLst/>
          </a:prstGeom>
        </p:spPr>
      </p:pic>
      <p:pic>
        <p:nvPicPr>
          <p:cNvPr id="7" name="Picture 6" descr="A picture containing fabric, porcelain&#10;&#10;Description automatically generated">
            <a:extLst>
              <a:ext uri="{FF2B5EF4-FFF2-40B4-BE49-F238E27FC236}">
                <a16:creationId xmlns:a16="http://schemas.microsoft.com/office/drawing/2014/main" id="{E89339D1-D2DF-894A-9D2C-3EF28BA177FD}"/>
              </a:ext>
            </a:extLst>
          </p:cNvPr>
          <p:cNvPicPr>
            <a:picLocks noChangeAspect="1"/>
          </p:cNvPicPr>
          <p:nvPr/>
        </p:nvPicPr>
        <p:blipFill>
          <a:blip r:embed="rId4"/>
          <a:stretch>
            <a:fillRect/>
          </a:stretch>
        </p:blipFill>
        <p:spPr>
          <a:xfrm>
            <a:off x="671757" y="2213420"/>
            <a:ext cx="2630917" cy="1474470"/>
          </a:xfrm>
          <a:prstGeom prst="rect">
            <a:avLst/>
          </a:prstGeom>
        </p:spPr>
      </p:pic>
      <p:pic>
        <p:nvPicPr>
          <p:cNvPr id="8" name="Picture 7" descr="A close up of a person's eye&#10;&#10;Description automatically generated with low confidence">
            <a:extLst>
              <a:ext uri="{FF2B5EF4-FFF2-40B4-BE49-F238E27FC236}">
                <a16:creationId xmlns:a16="http://schemas.microsoft.com/office/drawing/2014/main" id="{E9D8AA8B-9966-6940-BCB1-02F1176BD62A}"/>
              </a:ext>
            </a:extLst>
          </p:cNvPr>
          <p:cNvPicPr>
            <a:picLocks noChangeAspect="1"/>
          </p:cNvPicPr>
          <p:nvPr/>
        </p:nvPicPr>
        <p:blipFill rotWithShape="1">
          <a:blip r:embed="rId3"/>
          <a:srcRect l="41739" t="15626" r="33478" b="49071"/>
          <a:stretch/>
        </p:blipFill>
        <p:spPr>
          <a:xfrm>
            <a:off x="6415600" y="2209305"/>
            <a:ext cx="1843088" cy="1474470"/>
          </a:xfrm>
          <a:prstGeom prst="rect">
            <a:avLst/>
          </a:prstGeom>
        </p:spPr>
      </p:pic>
      <p:sp>
        <p:nvSpPr>
          <p:cNvPr id="9" name="Rectangle 8">
            <a:extLst>
              <a:ext uri="{FF2B5EF4-FFF2-40B4-BE49-F238E27FC236}">
                <a16:creationId xmlns:a16="http://schemas.microsoft.com/office/drawing/2014/main" id="{F9D63CC0-3A73-D745-80AA-C616E2FB3BCA}"/>
              </a:ext>
            </a:extLst>
          </p:cNvPr>
          <p:cNvSpPr/>
          <p:nvPr/>
        </p:nvSpPr>
        <p:spPr>
          <a:xfrm>
            <a:off x="4641967" y="2448306"/>
            <a:ext cx="651510" cy="52120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0" name="Straight Connector 9">
            <a:extLst>
              <a:ext uri="{FF2B5EF4-FFF2-40B4-BE49-F238E27FC236}">
                <a16:creationId xmlns:a16="http://schemas.microsoft.com/office/drawing/2014/main" id="{917025EB-A56C-1248-A2E5-26B601593037}"/>
              </a:ext>
            </a:extLst>
          </p:cNvPr>
          <p:cNvCxnSpPr/>
          <p:nvPr/>
        </p:nvCxnSpPr>
        <p:spPr>
          <a:xfrm flipV="1">
            <a:off x="5300335" y="2209305"/>
            <a:ext cx="1115266" cy="239001"/>
          </a:xfrm>
          <a:prstGeom prst="line">
            <a:avLst/>
          </a:prstGeom>
          <a:ln w="19050"/>
        </p:spPr>
        <p:style>
          <a:lnRef idx="2">
            <a:schemeClr val="dk1"/>
          </a:lnRef>
          <a:fillRef idx="0">
            <a:schemeClr val="dk1"/>
          </a:fillRef>
          <a:effectRef idx="1">
            <a:schemeClr val="dk1"/>
          </a:effectRef>
          <a:fontRef idx="minor">
            <a:schemeClr val="tx1"/>
          </a:fontRef>
        </p:style>
      </p:cxnSp>
      <p:cxnSp>
        <p:nvCxnSpPr>
          <p:cNvPr id="11" name="Straight Connector 10">
            <a:extLst>
              <a:ext uri="{FF2B5EF4-FFF2-40B4-BE49-F238E27FC236}">
                <a16:creationId xmlns:a16="http://schemas.microsoft.com/office/drawing/2014/main" id="{92F05EBD-4524-7948-A9D2-4E642E412AF6}"/>
              </a:ext>
            </a:extLst>
          </p:cNvPr>
          <p:cNvCxnSpPr/>
          <p:nvPr/>
        </p:nvCxnSpPr>
        <p:spPr>
          <a:xfrm>
            <a:off x="5293477" y="2969514"/>
            <a:ext cx="1122124" cy="714261"/>
          </a:xfrm>
          <a:prstGeom prst="line">
            <a:avLst/>
          </a:prstGeom>
          <a:ln w="19050"/>
        </p:spPr>
        <p:style>
          <a:lnRef idx="2">
            <a:schemeClr val="dk1"/>
          </a:lnRef>
          <a:fillRef idx="0">
            <a:schemeClr val="dk1"/>
          </a:fillRef>
          <a:effectRef idx="1">
            <a:schemeClr val="dk1"/>
          </a:effectRef>
          <a:fontRef idx="minor">
            <a:schemeClr val="tx1"/>
          </a:fontRef>
        </p:style>
      </p:cxnSp>
      <p:sp>
        <p:nvSpPr>
          <p:cNvPr id="12" name="TextBox 11">
            <a:extLst>
              <a:ext uri="{FF2B5EF4-FFF2-40B4-BE49-F238E27FC236}">
                <a16:creationId xmlns:a16="http://schemas.microsoft.com/office/drawing/2014/main" id="{D4636A48-2EA6-F747-93A0-FD500D84FB4E}"/>
              </a:ext>
            </a:extLst>
          </p:cNvPr>
          <p:cNvSpPr txBox="1"/>
          <p:nvPr/>
        </p:nvSpPr>
        <p:spPr>
          <a:xfrm>
            <a:off x="1195115" y="3765043"/>
            <a:ext cx="1584198" cy="276999"/>
          </a:xfrm>
          <a:prstGeom prst="rect">
            <a:avLst/>
          </a:prstGeom>
          <a:noFill/>
        </p:spPr>
        <p:txBody>
          <a:bodyPr wrap="square" rtlCol="0">
            <a:spAutoFit/>
          </a:bodyPr>
          <a:lstStyle/>
          <a:p>
            <a:pPr algn="ctr"/>
            <a:r>
              <a:rPr lang="en-US" sz="1200" dirty="0">
                <a:latin typeface="Palatino" pitchFamily="2" charset="77"/>
                <a:ea typeface="Palatino" pitchFamily="2" charset="77"/>
              </a:rPr>
              <a:t>(a) H&amp;E Staining</a:t>
            </a:r>
          </a:p>
        </p:txBody>
      </p:sp>
      <p:sp>
        <p:nvSpPr>
          <p:cNvPr id="13" name="TextBox 12">
            <a:extLst>
              <a:ext uri="{FF2B5EF4-FFF2-40B4-BE49-F238E27FC236}">
                <a16:creationId xmlns:a16="http://schemas.microsoft.com/office/drawing/2014/main" id="{95038DE8-3F26-F245-8090-0FB84CD3C871}"/>
              </a:ext>
            </a:extLst>
          </p:cNvPr>
          <p:cNvSpPr txBox="1"/>
          <p:nvPr/>
        </p:nvSpPr>
        <p:spPr>
          <a:xfrm>
            <a:off x="3423175" y="3765043"/>
            <a:ext cx="2871923" cy="461665"/>
          </a:xfrm>
          <a:prstGeom prst="rect">
            <a:avLst/>
          </a:prstGeom>
          <a:noFill/>
        </p:spPr>
        <p:txBody>
          <a:bodyPr wrap="square" rtlCol="0">
            <a:spAutoFit/>
          </a:bodyPr>
          <a:lstStyle/>
          <a:p>
            <a:pPr algn="ctr"/>
            <a:r>
              <a:rPr lang="en-US" sz="1200" dirty="0">
                <a:latin typeface="Palatino" pitchFamily="2" charset="77"/>
                <a:ea typeface="Palatino" pitchFamily="2" charset="77"/>
              </a:rPr>
              <a:t>(b) Sox10 Staining – melanocytes are red</a:t>
            </a:r>
          </a:p>
        </p:txBody>
      </p:sp>
      <p:sp>
        <p:nvSpPr>
          <p:cNvPr id="14" name="TextBox 13">
            <a:extLst>
              <a:ext uri="{FF2B5EF4-FFF2-40B4-BE49-F238E27FC236}">
                <a16:creationId xmlns:a16="http://schemas.microsoft.com/office/drawing/2014/main" id="{82036976-EDE6-9647-BFDF-6DA03E57FA65}"/>
              </a:ext>
            </a:extLst>
          </p:cNvPr>
          <p:cNvSpPr txBox="1"/>
          <p:nvPr/>
        </p:nvSpPr>
        <p:spPr>
          <a:xfrm>
            <a:off x="6545045" y="3765043"/>
            <a:ext cx="1584198" cy="276999"/>
          </a:xfrm>
          <a:prstGeom prst="rect">
            <a:avLst/>
          </a:prstGeom>
          <a:noFill/>
        </p:spPr>
        <p:txBody>
          <a:bodyPr wrap="square" rtlCol="0">
            <a:spAutoFit/>
          </a:bodyPr>
          <a:lstStyle/>
          <a:p>
            <a:pPr algn="ctr"/>
            <a:r>
              <a:rPr lang="en-US" sz="1200" dirty="0">
                <a:latin typeface="Palatino" pitchFamily="2" charset="77"/>
                <a:ea typeface="Palatino" pitchFamily="2" charset="77"/>
              </a:rPr>
              <a:t>(c) Crop from Sox10 </a:t>
            </a:r>
          </a:p>
        </p:txBody>
      </p:sp>
      <p:sp>
        <p:nvSpPr>
          <p:cNvPr id="17" name="Text Placeholder 1">
            <a:extLst>
              <a:ext uri="{FF2B5EF4-FFF2-40B4-BE49-F238E27FC236}">
                <a16:creationId xmlns:a16="http://schemas.microsoft.com/office/drawing/2014/main" id="{11ACC1D6-440A-BC41-8A81-2E2D8B007797}"/>
              </a:ext>
            </a:extLst>
          </p:cNvPr>
          <p:cNvSpPr>
            <a:spLocks noGrp="1"/>
          </p:cNvSpPr>
          <p:nvPr>
            <p:ph type="body" sz="quarter" idx="11"/>
          </p:nvPr>
        </p:nvSpPr>
        <p:spPr>
          <a:xfrm>
            <a:off x="659305" y="1302545"/>
            <a:ext cx="8196210" cy="3011623"/>
          </a:xfrm>
        </p:spPr>
        <p:txBody>
          <a:bodyPr>
            <a:normAutofit/>
          </a:bodyPr>
          <a:lstStyle/>
          <a:p>
            <a:r>
              <a:rPr lang="en-US" sz="1800" b="0" dirty="0">
                <a:latin typeface="Palatino" pitchFamily="2" charset="77"/>
                <a:ea typeface="Palatino" pitchFamily="2" charset="77"/>
              </a:rPr>
              <a:t>Sox10 staining can highlight melanocytes in </a:t>
            </a:r>
            <a:r>
              <a:rPr lang="en-US" sz="1800" b="0" dirty="0">
                <a:solidFill>
                  <a:srgbClr val="FF0000"/>
                </a:solidFill>
                <a:latin typeface="Palatino" pitchFamily="2" charset="77"/>
                <a:ea typeface="Palatino" pitchFamily="2" charset="77"/>
              </a:rPr>
              <a:t>red</a:t>
            </a:r>
            <a:r>
              <a:rPr lang="en-US" sz="1800" b="0" dirty="0">
                <a:latin typeface="Palatino" pitchFamily="2" charset="77"/>
                <a:ea typeface="Palatino" pitchFamily="2" charset="77"/>
              </a:rPr>
              <a:t> while keeping others in </a:t>
            </a:r>
            <a:r>
              <a:rPr lang="en-US" sz="1800" b="0" dirty="0">
                <a:solidFill>
                  <a:srgbClr val="0070C0"/>
                </a:solidFill>
                <a:latin typeface="Palatino" pitchFamily="2" charset="77"/>
                <a:ea typeface="Palatino" pitchFamily="2" charset="77"/>
              </a:rPr>
              <a:t>blue</a:t>
            </a:r>
            <a:r>
              <a:rPr lang="en-US" sz="1800" b="0" dirty="0">
                <a:latin typeface="Palatino" pitchFamily="2" charset="77"/>
                <a:ea typeface="Palatino" pitchFamily="2" charset="77"/>
              </a:rPr>
              <a:t>. But it’s not a routine procedure due to its </a:t>
            </a:r>
            <a:r>
              <a:rPr lang="en-US" sz="1800" dirty="0">
                <a:latin typeface="Palatino" pitchFamily="2" charset="77"/>
                <a:ea typeface="Palatino" pitchFamily="2" charset="77"/>
              </a:rPr>
              <a:t>high cost</a:t>
            </a:r>
            <a:r>
              <a:rPr lang="en-US" sz="1800" b="0" dirty="0">
                <a:latin typeface="Palatino" pitchFamily="2" charset="77"/>
                <a:ea typeface="Palatino" pitchFamily="2" charset="77"/>
              </a:rPr>
              <a:t>.</a:t>
            </a:r>
          </a:p>
        </p:txBody>
      </p:sp>
    </p:spTree>
    <p:extLst>
      <p:ext uri="{BB962C8B-B14F-4D97-AF65-F5344CB8AC3E}">
        <p14:creationId xmlns:p14="http://schemas.microsoft.com/office/powerpoint/2010/main" val="230144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401333-BCFF-B244-BABA-643C4F3A06C0}"/>
              </a:ext>
            </a:extLst>
          </p:cNvPr>
          <p:cNvSpPr>
            <a:spLocks noGrp="1"/>
          </p:cNvSpPr>
          <p:nvPr>
            <p:ph type="body" sz="quarter" idx="11"/>
          </p:nvPr>
        </p:nvSpPr>
        <p:spPr/>
        <p:txBody>
          <a:bodyPr/>
          <a:lstStyle/>
          <a:p>
            <a:r>
              <a:rPr lang="en-US" b="0" dirty="0">
                <a:latin typeface="Palatino" pitchFamily="2" charset="77"/>
                <a:ea typeface="Palatino" pitchFamily="2" charset="77"/>
              </a:rPr>
              <a:t>Can we automatically </a:t>
            </a:r>
            <a:r>
              <a:rPr lang="en-US" dirty="0">
                <a:latin typeface="Palatino" pitchFamily="2" charset="77"/>
                <a:ea typeface="Palatino" pitchFamily="2" charset="77"/>
              </a:rPr>
              <a:t>detect melanocytes </a:t>
            </a:r>
            <a:r>
              <a:rPr lang="en-US" b="0" dirty="0">
                <a:latin typeface="Palatino" pitchFamily="2" charset="77"/>
                <a:ea typeface="Palatino" pitchFamily="2" charset="77"/>
              </a:rPr>
              <a:t>on </a:t>
            </a:r>
            <a:r>
              <a:rPr lang="en-US" dirty="0">
                <a:latin typeface="Palatino" pitchFamily="2" charset="77"/>
                <a:ea typeface="Palatino" pitchFamily="2" charset="77"/>
              </a:rPr>
              <a:t>H&amp;E </a:t>
            </a:r>
            <a:r>
              <a:rPr lang="en-US" b="0" dirty="0">
                <a:latin typeface="Palatino" pitchFamily="2" charset="77"/>
                <a:ea typeface="Palatino" pitchFamily="2" charset="77"/>
              </a:rPr>
              <a:t>images?</a:t>
            </a:r>
          </a:p>
        </p:txBody>
      </p:sp>
      <p:sp>
        <p:nvSpPr>
          <p:cNvPr id="3" name="Title 2">
            <a:extLst>
              <a:ext uri="{FF2B5EF4-FFF2-40B4-BE49-F238E27FC236}">
                <a16:creationId xmlns:a16="http://schemas.microsoft.com/office/drawing/2014/main" id="{47C43AC6-1DFC-6F4E-A3AD-94C2D2A13EEB}"/>
              </a:ext>
            </a:extLst>
          </p:cNvPr>
          <p:cNvSpPr>
            <a:spLocks noGrp="1"/>
          </p:cNvSpPr>
          <p:nvPr>
            <p:ph type="title"/>
          </p:nvPr>
        </p:nvSpPr>
        <p:spPr/>
        <p:txBody>
          <a:bodyPr/>
          <a:lstStyle/>
          <a:p>
            <a:r>
              <a:rPr lang="en-US" dirty="0">
                <a:latin typeface="Palatino" pitchFamily="2" charset="77"/>
                <a:ea typeface="Palatino" pitchFamily="2" charset="77"/>
              </a:rPr>
              <a:t>Study Goal</a:t>
            </a:r>
          </a:p>
        </p:txBody>
      </p:sp>
      <p:pic>
        <p:nvPicPr>
          <p:cNvPr id="5" name="Graphic 4" descr="Brainstorm with solid fill">
            <a:extLst>
              <a:ext uri="{FF2B5EF4-FFF2-40B4-BE49-F238E27FC236}">
                <a16:creationId xmlns:a16="http://schemas.microsoft.com/office/drawing/2014/main" id="{7571DAF1-F013-4F4B-8A4A-5145E36592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0422" y="2633472"/>
            <a:ext cx="685800" cy="685800"/>
          </a:xfrm>
          <a:prstGeom prst="rect">
            <a:avLst/>
          </a:prstGeom>
        </p:spPr>
      </p:pic>
      <p:sp>
        <p:nvSpPr>
          <p:cNvPr id="6" name="Left Brace 5">
            <a:extLst>
              <a:ext uri="{FF2B5EF4-FFF2-40B4-BE49-F238E27FC236}">
                <a16:creationId xmlns:a16="http://schemas.microsoft.com/office/drawing/2014/main" id="{F68235B4-267A-9746-82FD-7165CBA447AA}"/>
              </a:ext>
            </a:extLst>
          </p:cNvPr>
          <p:cNvSpPr/>
          <p:nvPr/>
        </p:nvSpPr>
        <p:spPr>
          <a:xfrm>
            <a:off x="1776222" y="2396871"/>
            <a:ext cx="308610" cy="115900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50"/>
          </a:p>
        </p:txBody>
      </p:sp>
      <p:sp>
        <p:nvSpPr>
          <p:cNvPr id="7" name="TextBox 6">
            <a:extLst>
              <a:ext uri="{FF2B5EF4-FFF2-40B4-BE49-F238E27FC236}">
                <a16:creationId xmlns:a16="http://schemas.microsoft.com/office/drawing/2014/main" id="{9697ABAE-C288-F54E-9540-3E23FBD3037B}"/>
              </a:ext>
            </a:extLst>
          </p:cNvPr>
          <p:cNvSpPr txBox="1"/>
          <p:nvPr/>
        </p:nvSpPr>
        <p:spPr>
          <a:xfrm>
            <a:off x="2207340" y="2366011"/>
            <a:ext cx="5322745" cy="1169551"/>
          </a:xfrm>
          <a:prstGeom prst="rect">
            <a:avLst/>
          </a:prstGeom>
          <a:noFill/>
        </p:spPr>
        <p:txBody>
          <a:bodyPr wrap="square" rtlCol="0">
            <a:spAutoFit/>
          </a:bodyPr>
          <a:lstStyle/>
          <a:p>
            <a:pPr marL="342900" indent="-342900">
              <a:buAutoNum type="arabicPeriod"/>
            </a:pPr>
            <a:r>
              <a:rPr lang="en-US" dirty="0">
                <a:latin typeface="Palatino" pitchFamily="2" charset="77"/>
                <a:ea typeface="Palatino" pitchFamily="2" charset="77"/>
              </a:rPr>
              <a:t>Tackle the visual similarity between melanocytes and other cells in routine H&amp;E images</a:t>
            </a:r>
          </a:p>
          <a:p>
            <a:pPr marL="342900" indent="-342900">
              <a:buAutoNum type="arabicPeriod"/>
            </a:pPr>
            <a:r>
              <a:rPr lang="en-US" dirty="0">
                <a:latin typeface="Palatino" pitchFamily="2" charset="77"/>
                <a:ea typeface="Palatino" pitchFamily="2" charset="77"/>
              </a:rPr>
              <a:t>Avoid the high cost of Sox10 staining</a:t>
            </a:r>
          </a:p>
          <a:p>
            <a:pPr marL="342900" indent="-342900">
              <a:buAutoNum type="arabicPeriod"/>
            </a:pPr>
            <a:r>
              <a:rPr lang="en-US" dirty="0">
                <a:latin typeface="Palatino" pitchFamily="2" charset="77"/>
                <a:ea typeface="Palatino" pitchFamily="2" charset="77"/>
              </a:rPr>
              <a:t>Reduce the burden on pathologists</a:t>
            </a:r>
          </a:p>
          <a:p>
            <a:pPr marL="342900" indent="-342900">
              <a:buAutoNum type="arabicPeriod"/>
            </a:pPr>
            <a:r>
              <a:rPr lang="en-US" dirty="0">
                <a:latin typeface="Palatino" pitchFamily="2" charset="77"/>
                <a:ea typeface="Palatino" pitchFamily="2" charset="77"/>
              </a:rPr>
              <a:t>Aid in melanoma diagnosis in the future</a:t>
            </a:r>
          </a:p>
        </p:txBody>
      </p:sp>
    </p:spTree>
    <p:extLst>
      <p:ext uri="{BB962C8B-B14F-4D97-AF65-F5344CB8AC3E}">
        <p14:creationId xmlns:p14="http://schemas.microsoft.com/office/powerpoint/2010/main" val="1484690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4353A9-080E-374D-9708-110539C8B4AC}"/>
              </a:ext>
            </a:extLst>
          </p:cNvPr>
          <p:cNvSpPr>
            <a:spLocks noGrp="1"/>
          </p:cNvSpPr>
          <p:nvPr>
            <p:ph type="body" sz="quarter" idx="11"/>
          </p:nvPr>
        </p:nvSpPr>
        <p:spPr/>
        <p:txBody>
          <a:bodyPr/>
          <a:lstStyle/>
          <a:p>
            <a:r>
              <a:rPr lang="en-US" dirty="0">
                <a:latin typeface="Palatino" pitchFamily="2" charset="77"/>
                <a:ea typeface="Palatino" pitchFamily="2" charset="77"/>
              </a:rPr>
              <a:t>Melanocyte detection</a:t>
            </a:r>
          </a:p>
          <a:p>
            <a:pPr lvl="1">
              <a:lnSpc>
                <a:spcPct val="100000"/>
              </a:lnSpc>
              <a:spcBef>
                <a:spcPts val="400"/>
              </a:spcBef>
              <a:buFont typeface="Arial" panose="020B0604020202020204" pitchFamily="34" charset="0"/>
              <a:buChar char="•"/>
            </a:pPr>
            <a:r>
              <a:rPr lang="en-US" sz="1600" b="0" dirty="0">
                <a:latin typeface="Palatino" pitchFamily="2" charset="77"/>
                <a:ea typeface="Palatino" pitchFamily="2" charset="77"/>
              </a:rPr>
              <a:t>Radial Line Scanning [1] based on the “halo region” assumption.</a:t>
            </a:r>
          </a:p>
        </p:txBody>
      </p:sp>
      <p:sp>
        <p:nvSpPr>
          <p:cNvPr id="3" name="Title 2">
            <a:extLst>
              <a:ext uri="{FF2B5EF4-FFF2-40B4-BE49-F238E27FC236}">
                <a16:creationId xmlns:a16="http://schemas.microsoft.com/office/drawing/2014/main" id="{0B4F348A-E6C3-3B45-9328-31E227B6FDDF}"/>
              </a:ext>
            </a:extLst>
          </p:cNvPr>
          <p:cNvSpPr>
            <a:spLocks noGrp="1"/>
          </p:cNvSpPr>
          <p:nvPr>
            <p:ph type="title"/>
          </p:nvPr>
        </p:nvSpPr>
        <p:spPr/>
        <p:txBody>
          <a:bodyPr/>
          <a:lstStyle/>
          <a:p>
            <a:r>
              <a:rPr lang="en-US" dirty="0">
                <a:latin typeface="Palatino" pitchFamily="2" charset="77"/>
                <a:ea typeface="Palatino" pitchFamily="2" charset="77"/>
              </a:rPr>
              <a:t>Related Work</a:t>
            </a:r>
          </a:p>
        </p:txBody>
      </p:sp>
      <p:pic>
        <p:nvPicPr>
          <p:cNvPr id="4" name="Picture 3">
            <a:extLst>
              <a:ext uri="{FF2B5EF4-FFF2-40B4-BE49-F238E27FC236}">
                <a16:creationId xmlns:a16="http://schemas.microsoft.com/office/drawing/2014/main" id="{36B0FD3C-1BD6-9048-8CC8-43CAD30A12CD}"/>
              </a:ext>
            </a:extLst>
          </p:cNvPr>
          <p:cNvPicPr>
            <a:picLocks noChangeAspect="1"/>
          </p:cNvPicPr>
          <p:nvPr/>
        </p:nvPicPr>
        <p:blipFill>
          <a:blip r:embed="rId3"/>
          <a:stretch>
            <a:fillRect/>
          </a:stretch>
        </p:blipFill>
        <p:spPr>
          <a:xfrm>
            <a:off x="2233305" y="2056830"/>
            <a:ext cx="3653028" cy="3014919"/>
          </a:xfrm>
          <a:prstGeom prst="rect">
            <a:avLst/>
          </a:prstGeom>
        </p:spPr>
      </p:pic>
    </p:spTree>
    <p:extLst>
      <p:ext uri="{BB962C8B-B14F-4D97-AF65-F5344CB8AC3E}">
        <p14:creationId xmlns:p14="http://schemas.microsoft.com/office/powerpoint/2010/main" val="1350842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4353A9-080E-374D-9708-110539C8B4AC}"/>
              </a:ext>
            </a:extLst>
          </p:cNvPr>
          <p:cNvSpPr>
            <a:spLocks noGrp="1"/>
          </p:cNvSpPr>
          <p:nvPr>
            <p:ph type="body" sz="quarter" idx="11"/>
          </p:nvPr>
        </p:nvSpPr>
        <p:spPr/>
        <p:txBody>
          <a:bodyPr/>
          <a:lstStyle/>
          <a:p>
            <a:r>
              <a:rPr lang="en-US" dirty="0">
                <a:latin typeface="Palatino" pitchFamily="2" charset="77"/>
                <a:ea typeface="Palatino" pitchFamily="2" charset="77"/>
              </a:rPr>
              <a:t>Nuclei detection with CNN</a:t>
            </a:r>
          </a:p>
          <a:p>
            <a:pPr lvl="1">
              <a:spcBef>
                <a:spcPts val="400"/>
              </a:spcBef>
              <a:buFont typeface="Arial" panose="020B0604020202020204" pitchFamily="34" charset="0"/>
              <a:buChar char="•"/>
            </a:pPr>
            <a:r>
              <a:rPr lang="en-US" sz="1400" b="0" dirty="0">
                <a:latin typeface="Palatino" pitchFamily="2" charset="77"/>
                <a:ea typeface="Palatino" pitchFamily="2" charset="77"/>
              </a:rPr>
              <a:t>U-Net </a:t>
            </a:r>
            <a:r>
              <a:rPr lang="en-US" sz="1400" b="0" dirty="0">
                <a:solidFill>
                  <a:srgbClr val="00B050"/>
                </a:solidFill>
                <a:latin typeface="Palatino" pitchFamily="2" charset="77"/>
                <a:ea typeface="Palatino" pitchFamily="2" charset="77"/>
              </a:rPr>
              <a:t>[2]</a:t>
            </a:r>
            <a:r>
              <a:rPr lang="en-US" sz="1400" b="0" dirty="0">
                <a:latin typeface="Palatino" pitchFamily="2" charset="77"/>
                <a:ea typeface="Palatino" pitchFamily="2" charset="77"/>
              </a:rPr>
              <a:t>, Mask R-CNN </a:t>
            </a:r>
            <a:r>
              <a:rPr lang="en-US" sz="1400" b="0" dirty="0">
                <a:solidFill>
                  <a:srgbClr val="00B050"/>
                </a:solidFill>
                <a:latin typeface="Palatino" pitchFamily="2" charset="77"/>
                <a:ea typeface="Palatino" pitchFamily="2" charset="77"/>
              </a:rPr>
              <a:t>[3]</a:t>
            </a:r>
            <a:r>
              <a:rPr lang="en-US" sz="1400" b="0" dirty="0">
                <a:latin typeface="Palatino" pitchFamily="2" charset="77"/>
                <a:ea typeface="Palatino" pitchFamily="2" charset="77"/>
              </a:rPr>
              <a:t>, Hover-Net (deep CNN) </a:t>
            </a:r>
            <a:r>
              <a:rPr lang="en-US" sz="1400" b="0" dirty="0">
                <a:solidFill>
                  <a:srgbClr val="00B050"/>
                </a:solidFill>
                <a:latin typeface="Palatino" pitchFamily="2" charset="77"/>
                <a:ea typeface="Palatino" pitchFamily="2" charset="77"/>
              </a:rPr>
              <a:t>[4]</a:t>
            </a:r>
            <a:r>
              <a:rPr lang="en-US" sz="1400" b="0" dirty="0">
                <a:latin typeface="Palatino" pitchFamily="2" charset="77"/>
                <a:ea typeface="Palatino" pitchFamily="2" charset="77"/>
              </a:rPr>
              <a:t>, </a:t>
            </a:r>
            <a:r>
              <a:rPr lang="en-US" sz="1400" b="0" dirty="0" err="1">
                <a:latin typeface="Palatino" pitchFamily="2" charset="77"/>
                <a:ea typeface="Palatino" pitchFamily="2" charset="77"/>
              </a:rPr>
              <a:t>StarDist</a:t>
            </a:r>
            <a:r>
              <a:rPr lang="en-US" sz="1400" b="0" dirty="0">
                <a:latin typeface="Palatino" pitchFamily="2" charset="77"/>
                <a:ea typeface="Palatino" pitchFamily="2" charset="77"/>
              </a:rPr>
              <a:t> (a shape-guided CNN) </a:t>
            </a:r>
            <a:r>
              <a:rPr lang="en-US" sz="1400" b="0" dirty="0">
                <a:solidFill>
                  <a:srgbClr val="00B050"/>
                </a:solidFill>
                <a:latin typeface="Palatino" pitchFamily="2" charset="77"/>
                <a:ea typeface="Palatino" pitchFamily="2" charset="77"/>
              </a:rPr>
              <a:t>[5]</a:t>
            </a:r>
            <a:r>
              <a:rPr lang="en-US" sz="1400" b="0" dirty="0">
                <a:latin typeface="Palatino" pitchFamily="2" charset="77"/>
                <a:ea typeface="Palatino" pitchFamily="2" charset="77"/>
              </a:rPr>
              <a:t>, CHR-Net (a high resolution network) </a:t>
            </a:r>
            <a:r>
              <a:rPr lang="en-US" sz="1400" b="0" dirty="0">
                <a:solidFill>
                  <a:srgbClr val="00B050"/>
                </a:solidFill>
                <a:latin typeface="Palatino" pitchFamily="2" charset="77"/>
                <a:ea typeface="Palatino" pitchFamily="2" charset="77"/>
              </a:rPr>
              <a:t>[6]</a:t>
            </a:r>
            <a:r>
              <a:rPr lang="en-US" sz="1400" b="0" dirty="0">
                <a:latin typeface="Palatino" pitchFamily="2" charset="77"/>
                <a:ea typeface="Palatino" pitchFamily="2" charset="77"/>
              </a:rPr>
              <a:t>, etc.</a:t>
            </a:r>
            <a:endParaRPr lang="en-US" sz="1400" b="0" dirty="0">
              <a:solidFill>
                <a:schemeClr val="bg1">
                  <a:lumMod val="50000"/>
                </a:schemeClr>
              </a:solidFill>
              <a:latin typeface="Palatino" pitchFamily="2" charset="77"/>
              <a:ea typeface="Palatino" pitchFamily="2" charset="77"/>
            </a:endParaRPr>
          </a:p>
        </p:txBody>
      </p:sp>
      <p:sp>
        <p:nvSpPr>
          <p:cNvPr id="3" name="Title 2">
            <a:extLst>
              <a:ext uri="{FF2B5EF4-FFF2-40B4-BE49-F238E27FC236}">
                <a16:creationId xmlns:a16="http://schemas.microsoft.com/office/drawing/2014/main" id="{0B4F348A-E6C3-3B45-9328-31E227B6FDDF}"/>
              </a:ext>
            </a:extLst>
          </p:cNvPr>
          <p:cNvSpPr>
            <a:spLocks noGrp="1"/>
          </p:cNvSpPr>
          <p:nvPr>
            <p:ph type="title"/>
          </p:nvPr>
        </p:nvSpPr>
        <p:spPr/>
        <p:txBody>
          <a:bodyPr/>
          <a:lstStyle/>
          <a:p>
            <a:r>
              <a:rPr lang="en-US" dirty="0">
                <a:latin typeface="Palatino" pitchFamily="2" charset="77"/>
                <a:ea typeface="Palatino" pitchFamily="2" charset="77"/>
              </a:rPr>
              <a:t>Related Work</a:t>
            </a:r>
          </a:p>
        </p:txBody>
      </p:sp>
      <p:pic>
        <p:nvPicPr>
          <p:cNvPr id="5" name="Picture 4">
            <a:extLst>
              <a:ext uri="{FF2B5EF4-FFF2-40B4-BE49-F238E27FC236}">
                <a16:creationId xmlns:a16="http://schemas.microsoft.com/office/drawing/2014/main" id="{DB1E179D-D526-D0BB-019D-4CF75F82ED4D}"/>
              </a:ext>
            </a:extLst>
          </p:cNvPr>
          <p:cNvPicPr>
            <a:picLocks noChangeAspect="1"/>
          </p:cNvPicPr>
          <p:nvPr/>
        </p:nvPicPr>
        <p:blipFill>
          <a:blip r:embed="rId3"/>
          <a:stretch>
            <a:fillRect/>
          </a:stretch>
        </p:blipFill>
        <p:spPr>
          <a:xfrm>
            <a:off x="2162403" y="2296835"/>
            <a:ext cx="4819194" cy="2519941"/>
          </a:xfrm>
          <a:prstGeom prst="rect">
            <a:avLst/>
          </a:prstGeom>
        </p:spPr>
      </p:pic>
    </p:spTree>
    <p:extLst>
      <p:ext uri="{BB962C8B-B14F-4D97-AF65-F5344CB8AC3E}">
        <p14:creationId xmlns:p14="http://schemas.microsoft.com/office/powerpoint/2010/main" val="3013407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4353A9-080E-374D-9708-110539C8B4AC}"/>
              </a:ext>
            </a:extLst>
          </p:cNvPr>
          <p:cNvSpPr>
            <a:spLocks noGrp="1"/>
          </p:cNvSpPr>
          <p:nvPr>
            <p:ph type="body" sz="quarter" idx="11"/>
          </p:nvPr>
        </p:nvSpPr>
        <p:spPr/>
        <p:txBody>
          <a:bodyPr/>
          <a:lstStyle/>
          <a:p>
            <a:r>
              <a:rPr lang="en-US" dirty="0">
                <a:latin typeface="Palatino" pitchFamily="2" charset="77"/>
                <a:ea typeface="Palatino" pitchFamily="2" charset="77"/>
              </a:rPr>
              <a:t>Image-to-Image translation</a:t>
            </a:r>
          </a:p>
          <a:p>
            <a:pPr lvl="1">
              <a:spcBef>
                <a:spcPts val="400"/>
              </a:spcBef>
              <a:buFont typeface="Arial" panose="020B0604020202020204" pitchFamily="34" charset="0"/>
              <a:buChar char="•"/>
            </a:pPr>
            <a:r>
              <a:rPr lang="en-US" b="0" dirty="0">
                <a:latin typeface="Palatino" pitchFamily="2" charset="77"/>
                <a:ea typeface="Palatino" pitchFamily="2" charset="77"/>
              </a:rPr>
              <a:t>Tissues detection on images synthesized by GAN </a:t>
            </a:r>
            <a:r>
              <a:rPr lang="en-US" b="0" dirty="0">
                <a:solidFill>
                  <a:srgbClr val="00B050"/>
                </a:solidFill>
                <a:latin typeface="Palatino" pitchFamily="2" charset="77"/>
                <a:ea typeface="Palatino" pitchFamily="2" charset="77"/>
              </a:rPr>
              <a:t>[7]</a:t>
            </a:r>
          </a:p>
          <a:p>
            <a:endParaRPr lang="en-US" sz="1400" b="0" dirty="0">
              <a:solidFill>
                <a:schemeClr val="bg1">
                  <a:lumMod val="50000"/>
                </a:schemeClr>
              </a:solidFill>
              <a:latin typeface="Palatino" pitchFamily="2" charset="77"/>
              <a:ea typeface="Palatino" pitchFamily="2" charset="77"/>
            </a:endParaRPr>
          </a:p>
        </p:txBody>
      </p:sp>
      <p:sp>
        <p:nvSpPr>
          <p:cNvPr id="3" name="Title 2">
            <a:extLst>
              <a:ext uri="{FF2B5EF4-FFF2-40B4-BE49-F238E27FC236}">
                <a16:creationId xmlns:a16="http://schemas.microsoft.com/office/drawing/2014/main" id="{0B4F348A-E6C3-3B45-9328-31E227B6FDDF}"/>
              </a:ext>
            </a:extLst>
          </p:cNvPr>
          <p:cNvSpPr>
            <a:spLocks noGrp="1"/>
          </p:cNvSpPr>
          <p:nvPr>
            <p:ph type="title"/>
          </p:nvPr>
        </p:nvSpPr>
        <p:spPr/>
        <p:txBody>
          <a:bodyPr/>
          <a:lstStyle/>
          <a:p>
            <a:r>
              <a:rPr lang="en-US" dirty="0">
                <a:latin typeface="Palatino" pitchFamily="2" charset="77"/>
                <a:ea typeface="Palatino" pitchFamily="2" charset="77"/>
              </a:rPr>
              <a:t>Related Work</a:t>
            </a:r>
          </a:p>
        </p:txBody>
      </p:sp>
      <p:pic>
        <p:nvPicPr>
          <p:cNvPr id="5" name="Picture 4">
            <a:extLst>
              <a:ext uri="{FF2B5EF4-FFF2-40B4-BE49-F238E27FC236}">
                <a16:creationId xmlns:a16="http://schemas.microsoft.com/office/drawing/2014/main" id="{26D483DF-5A5C-4FA2-B24A-32792B92E6F5}"/>
              </a:ext>
            </a:extLst>
          </p:cNvPr>
          <p:cNvPicPr>
            <a:picLocks noChangeAspect="1"/>
          </p:cNvPicPr>
          <p:nvPr/>
        </p:nvPicPr>
        <p:blipFill>
          <a:blip r:embed="rId3"/>
          <a:stretch>
            <a:fillRect/>
          </a:stretch>
        </p:blipFill>
        <p:spPr>
          <a:xfrm>
            <a:off x="2466980" y="2167895"/>
            <a:ext cx="4210039" cy="2696972"/>
          </a:xfrm>
          <a:prstGeom prst="rect">
            <a:avLst/>
          </a:prstGeom>
        </p:spPr>
      </p:pic>
    </p:spTree>
    <p:extLst>
      <p:ext uri="{BB962C8B-B14F-4D97-AF65-F5344CB8AC3E}">
        <p14:creationId xmlns:p14="http://schemas.microsoft.com/office/powerpoint/2010/main" val="16533176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4353A9-080E-374D-9708-110539C8B4AC}"/>
              </a:ext>
            </a:extLst>
          </p:cNvPr>
          <p:cNvSpPr>
            <a:spLocks noGrp="1"/>
          </p:cNvSpPr>
          <p:nvPr>
            <p:ph type="body" sz="quarter" idx="11"/>
          </p:nvPr>
        </p:nvSpPr>
        <p:spPr/>
        <p:txBody>
          <a:bodyPr/>
          <a:lstStyle/>
          <a:p>
            <a:r>
              <a:rPr lang="en-US" dirty="0">
                <a:latin typeface="Palatino" pitchFamily="2" charset="77"/>
                <a:ea typeface="Palatino" pitchFamily="2" charset="77"/>
              </a:rPr>
              <a:t>Melanocyte detection</a:t>
            </a:r>
          </a:p>
          <a:p>
            <a:pPr lvl="1">
              <a:lnSpc>
                <a:spcPct val="100000"/>
              </a:lnSpc>
              <a:spcBef>
                <a:spcPts val="400"/>
              </a:spcBef>
              <a:buFont typeface="Arial" panose="020B0604020202020204" pitchFamily="34" charset="0"/>
              <a:buChar char="•"/>
            </a:pPr>
            <a:r>
              <a:rPr lang="en-US" sz="1600" b="0" dirty="0">
                <a:latin typeface="Palatino" pitchFamily="2" charset="77"/>
                <a:ea typeface="Palatino" pitchFamily="2" charset="77"/>
              </a:rPr>
              <a:t>Radial Line Scanning [1] based on the “halo region” assumption.</a:t>
            </a:r>
          </a:p>
          <a:p>
            <a:pPr lvl="1">
              <a:lnSpc>
                <a:spcPct val="100000"/>
              </a:lnSpc>
              <a:spcBef>
                <a:spcPts val="400"/>
              </a:spcBef>
              <a:buFont typeface="Arial" panose="020B0604020202020204" pitchFamily="34" charset="0"/>
              <a:buChar char="•"/>
            </a:pPr>
            <a:r>
              <a:rPr lang="en-US" sz="1400" b="0" dirty="0">
                <a:solidFill>
                  <a:srgbClr val="FF0000"/>
                </a:solidFill>
                <a:latin typeface="Palatino" pitchFamily="2" charset="77"/>
                <a:ea typeface="Palatino" pitchFamily="2" charset="77"/>
              </a:rPr>
              <a:t>Halo-regions are not the gold standard of melanocyte detection.</a:t>
            </a:r>
          </a:p>
          <a:p>
            <a:r>
              <a:rPr lang="en-US" dirty="0">
                <a:latin typeface="Palatino" pitchFamily="2" charset="77"/>
                <a:ea typeface="Palatino" pitchFamily="2" charset="77"/>
              </a:rPr>
              <a:t>Nuclei detection with CNN</a:t>
            </a:r>
          </a:p>
          <a:p>
            <a:pPr lvl="1">
              <a:spcBef>
                <a:spcPts val="400"/>
              </a:spcBef>
              <a:buFont typeface="Arial" panose="020B0604020202020204" pitchFamily="34" charset="0"/>
              <a:buChar char="•"/>
            </a:pPr>
            <a:r>
              <a:rPr lang="en-US" sz="1400" b="0" dirty="0">
                <a:latin typeface="Palatino" pitchFamily="2" charset="77"/>
                <a:ea typeface="Palatino" pitchFamily="2" charset="77"/>
              </a:rPr>
              <a:t>U-Net </a:t>
            </a:r>
            <a:r>
              <a:rPr lang="en-US" sz="1400" b="0" dirty="0">
                <a:solidFill>
                  <a:srgbClr val="00B050"/>
                </a:solidFill>
                <a:latin typeface="Palatino" pitchFamily="2" charset="77"/>
                <a:ea typeface="Palatino" pitchFamily="2" charset="77"/>
              </a:rPr>
              <a:t>[2]</a:t>
            </a:r>
            <a:r>
              <a:rPr lang="en-US" sz="1400" b="0" dirty="0">
                <a:latin typeface="Palatino" pitchFamily="2" charset="77"/>
                <a:ea typeface="Palatino" pitchFamily="2" charset="77"/>
              </a:rPr>
              <a:t>, Mask R-CNN </a:t>
            </a:r>
            <a:r>
              <a:rPr lang="en-US" sz="1400" b="0" dirty="0">
                <a:solidFill>
                  <a:srgbClr val="00B050"/>
                </a:solidFill>
                <a:latin typeface="Palatino" pitchFamily="2" charset="77"/>
                <a:ea typeface="Palatino" pitchFamily="2" charset="77"/>
              </a:rPr>
              <a:t>[3]</a:t>
            </a:r>
            <a:r>
              <a:rPr lang="en-US" sz="1400" b="0" dirty="0">
                <a:latin typeface="Palatino" pitchFamily="2" charset="77"/>
                <a:ea typeface="Palatino" pitchFamily="2" charset="77"/>
              </a:rPr>
              <a:t>, Hover-Net (deep CNN) </a:t>
            </a:r>
            <a:r>
              <a:rPr lang="en-US" sz="1400" b="0" dirty="0">
                <a:solidFill>
                  <a:srgbClr val="00B050"/>
                </a:solidFill>
                <a:latin typeface="Palatino" pitchFamily="2" charset="77"/>
                <a:ea typeface="Palatino" pitchFamily="2" charset="77"/>
              </a:rPr>
              <a:t>[4]</a:t>
            </a:r>
            <a:r>
              <a:rPr lang="en-US" sz="1400" b="0" dirty="0">
                <a:latin typeface="Palatino" pitchFamily="2" charset="77"/>
                <a:ea typeface="Palatino" pitchFamily="2" charset="77"/>
              </a:rPr>
              <a:t>, </a:t>
            </a:r>
            <a:r>
              <a:rPr lang="en-US" sz="1400" b="0" dirty="0" err="1">
                <a:latin typeface="Palatino" pitchFamily="2" charset="77"/>
                <a:ea typeface="Palatino" pitchFamily="2" charset="77"/>
              </a:rPr>
              <a:t>StarDist</a:t>
            </a:r>
            <a:r>
              <a:rPr lang="en-US" sz="1400" b="0" dirty="0">
                <a:latin typeface="Palatino" pitchFamily="2" charset="77"/>
                <a:ea typeface="Palatino" pitchFamily="2" charset="77"/>
              </a:rPr>
              <a:t> (a shape-guided CNN) </a:t>
            </a:r>
            <a:r>
              <a:rPr lang="en-US" sz="1400" b="0" dirty="0">
                <a:solidFill>
                  <a:srgbClr val="00B050"/>
                </a:solidFill>
                <a:latin typeface="Palatino" pitchFamily="2" charset="77"/>
                <a:ea typeface="Palatino" pitchFamily="2" charset="77"/>
              </a:rPr>
              <a:t>[5]</a:t>
            </a:r>
            <a:r>
              <a:rPr lang="en-US" sz="1400" b="0" dirty="0">
                <a:latin typeface="Palatino" pitchFamily="2" charset="77"/>
                <a:ea typeface="Palatino" pitchFamily="2" charset="77"/>
              </a:rPr>
              <a:t>, CHR-Net (a high resolution network) </a:t>
            </a:r>
            <a:r>
              <a:rPr lang="en-US" sz="1400" b="0" dirty="0">
                <a:solidFill>
                  <a:srgbClr val="00B050"/>
                </a:solidFill>
                <a:latin typeface="Palatino" pitchFamily="2" charset="77"/>
                <a:ea typeface="Palatino" pitchFamily="2" charset="77"/>
              </a:rPr>
              <a:t>[6]</a:t>
            </a:r>
            <a:r>
              <a:rPr lang="en-US" sz="1400" b="0" dirty="0">
                <a:latin typeface="Palatino" pitchFamily="2" charset="77"/>
                <a:ea typeface="Palatino" pitchFamily="2" charset="77"/>
              </a:rPr>
              <a:t>, etc.</a:t>
            </a:r>
          </a:p>
          <a:p>
            <a:pPr lvl="1">
              <a:spcBef>
                <a:spcPts val="400"/>
              </a:spcBef>
              <a:buFont typeface="Arial" panose="020B0604020202020204" pitchFamily="34" charset="0"/>
              <a:buChar char="•"/>
            </a:pPr>
            <a:r>
              <a:rPr lang="en-US" sz="1400" b="0" dirty="0">
                <a:solidFill>
                  <a:srgbClr val="FF0000"/>
                </a:solidFill>
                <a:latin typeface="Palatino" pitchFamily="2" charset="77"/>
                <a:ea typeface="Palatino" pitchFamily="2" charset="77"/>
              </a:rPr>
              <a:t>Fail to differentiate various classes of cells due to the inter-class visual similarity.</a:t>
            </a:r>
          </a:p>
          <a:p>
            <a:r>
              <a:rPr lang="en-US" dirty="0">
                <a:latin typeface="Palatino" pitchFamily="2" charset="77"/>
                <a:ea typeface="Palatino" pitchFamily="2" charset="77"/>
              </a:rPr>
              <a:t>Image-to-Image translation</a:t>
            </a:r>
          </a:p>
          <a:p>
            <a:pPr lvl="1">
              <a:spcBef>
                <a:spcPts val="400"/>
              </a:spcBef>
              <a:buFont typeface="Arial" panose="020B0604020202020204" pitchFamily="34" charset="0"/>
              <a:buChar char="•"/>
            </a:pPr>
            <a:r>
              <a:rPr lang="en-US" dirty="0">
                <a:latin typeface="Palatino" pitchFamily="2" charset="77"/>
                <a:ea typeface="Palatino" pitchFamily="2" charset="77"/>
              </a:rPr>
              <a:t>Tissues detection on images synthesized by GAN </a:t>
            </a:r>
            <a:r>
              <a:rPr lang="en-US" dirty="0">
                <a:solidFill>
                  <a:srgbClr val="00B050"/>
                </a:solidFill>
                <a:latin typeface="Palatino" pitchFamily="2" charset="77"/>
                <a:ea typeface="Palatino" pitchFamily="2" charset="77"/>
              </a:rPr>
              <a:t>[7]</a:t>
            </a:r>
          </a:p>
          <a:p>
            <a:pPr lvl="1">
              <a:spcBef>
                <a:spcPts val="400"/>
              </a:spcBef>
              <a:buFont typeface="Arial" panose="020B0604020202020204" pitchFamily="34" charset="0"/>
              <a:buChar char="•"/>
            </a:pPr>
            <a:r>
              <a:rPr lang="en-US" sz="1400" b="0" dirty="0">
                <a:solidFill>
                  <a:srgbClr val="FF0000"/>
                </a:solidFill>
                <a:latin typeface="Palatino" pitchFamily="2" charset="77"/>
                <a:ea typeface="Palatino" pitchFamily="2" charset="77"/>
              </a:rPr>
              <a:t>Fail to exploit the intermediate features from the image synthesis process.</a:t>
            </a:r>
          </a:p>
        </p:txBody>
      </p:sp>
      <p:sp>
        <p:nvSpPr>
          <p:cNvPr id="3" name="Title 2">
            <a:extLst>
              <a:ext uri="{FF2B5EF4-FFF2-40B4-BE49-F238E27FC236}">
                <a16:creationId xmlns:a16="http://schemas.microsoft.com/office/drawing/2014/main" id="{0B4F348A-E6C3-3B45-9328-31E227B6FDDF}"/>
              </a:ext>
            </a:extLst>
          </p:cNvPr>
          <p:cNvSpPr>
            <a:spLocks noGrp="1"/>
          </p:cNvSpPr>
          <p:nvPr>
            <p:ph type="title"/>
          </p:nvPr>
        </p:nvSpPr>
        <p:spPr/>
        <p:txBody>
          <a:bodyPr/>
          <a:lstStyle/>
          <a:p>
            <a:r>
              <a:rPr lang="en-US" dirty="0">
                <a:latin typeface="Palatino" pitchFamily="2" charset="77"/>
                <a:ea typeface="Palatino" pitchFamily="2" charset="77"/>
              </a:rPr>
              <a:t>Related Work</a:t>
            </a:r>
          </a:p>
        </p:txBody>
      </p:sp>
    </p:spTree>
    <p:extLst>
      <p:ext uri="{BB962C8B-B14F-4D97-AF65-F5344CB8AC3E}">
        <p14:creationId xmlns:p14="http://schemas.microsoft.com/office/powerpoint/2010/main" val="20241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401333-BCFF-B244-BABA-643C4F3A06C0}"/>
              </a:ext>
            </a:extLst>
          </p:cNvPr>
          <p:cNvSpPr>
            <a:spLocks noGrp="1"/>
          </p:cNvSpPr>
          <p:nvPr>
            <p:ph type="body" sz="quarter" idx="11"/>
          </p:nvPr>
        </p:nvSpPr>
        <p:spPr/>
        <p:txBody>
          <a:bodyPr/>
          <a:lstStyle/>
          <a:p>
            <a:r>
              <a:rPr lang="en-US" b="0" dirty="0">
                <a:latin typeface="Palatino" pitchFamily="2" charset="77"/>
                <a:ea typeface="Palatino" pitchFamily="2" charset="77"/>
              </a:rPr>
              <a:t>To automatically </a:t>
            </a:r>
            <a:r>
              <a:rPr lang="en-US" dirty="0">
                <a:latin typeface="Palatino" pitchFamily="2" charset="77"/>
                <a:ea typeface="Palatino" pitchFamily="2" charset="77"/>
              </a:rPr>
              <a:t>detect melanocytes </a:t>
            </a:r>
            <a:r>
              <a:rPr lang="en-US" b="0" dirty="0">
                <a:latin typeface="Palatino" pitchFamily="2" charset="77"/>
                <a:ea typeface="Palatino" pitchFamily="2" charset="77"/>
              </a:rPr>
              <a:t>on </a:t>
            </a:r>
            <a:r>
              <a:rPr lang="en-US" dirty="0">
                <a:latin typeface="Palatino" pitchFamily="2" charset="77"/>
                <a:ea typeface="Palatino" pitchFamily="2" charset="77"/>
              </a:rPr>
              <a:t>H&amp;E </a:t>
            </a:r>
            <a:r>
              <a:rPr lang="en-US" b="0" dirty="0">
                <a:latin typeface="Palatino" pitchFamily="2" charset="77"/>
                <a:ea typeface="Palatino" pitchFamily="2" charset="77"/>
              </a:rPr>
              <a:t>stained images and leverage </a:t>
            </a:r>
            <a:r>
              <a:rPr lang="en-US" dirty="0">
                <a:latin typeface="Palatino" pitchFamily="2" charset="77"/>
                <a:ea typeface="Palatino" pitchFamily="2" charset="77"/>
              </a:rPr>
              <a:t>the information from the two </a:t>
            </a:r>
            <a:r>
              <a:rPr lang="en-US" dirty="0" err="1">
                <a:latin typeface="Palatino" pitchFamily="2" charset="77"/>
                <a:ea typeface="Palatino" pitchFamily="2" charset="77"/>
              </a:rPr>
              <a:t>stainings</a:t>
            </a:r>
            <a:r>
              <a:rPr lang="en-US" b="0" dirty="0">
                <a:latin typeface="Palatino" pitchFamily="2" charset="77"/>
                <a:ea typeface="Palatino" pitchFamily="2" charset="77"/>
              </a:rPr>
              <a:t> (H&amp;E and Sox10), we propose </a:t>
            </a:r>
            <a:r>
              <a:rPr lang="en-US" dirty="0">
                <a:latin typeface="Palatino" pitchFamily="2" charset="77"/>
                <a:ea typeface="Palatino" pitchFamily="2" charset="77"/>
              </a:rPr>
              <a:t>VSGD-Net (Virtual Staining Guided Detection Network).</a:t>
            </a:r>
          </a:p>
        </p:txBody>
      </p:sp>
      <p:sp>
        <p:nvSpPr>
          <p:cNvPr id="3" name="Title 2">
            <a:extLst>
              <a:ext uri="{FF2B5EF4-FFF2-40B4-BE49-F238E27FC236}">
                <a16:creationId xmlns:a16="http://schemas.microsoft.com/office/drawing/2014/main" id="{47C43AC6-1DFC-6F4E-A3AD-94C2D2A13EEB}"/>
              </a:ext>
            </a:extLst>
          </p:cNvPr>
          <p:cNvSpPr>
            <a:spLocks noGrp="1"/>
          </p:cNvSpPr>
          <p:nvPr>
            <p:ph type="title"/>
          </p:nvPr>
        </p:nvSpPr>
        <p:spPr/>
        <p:txBody>
          <a:bodyPr/>
          <a:lstStyle/>
          <a:p>
            <a:r>
              <a:rPr lang="en-US" dirty="0">
                <a:latin typeface="Palatino" pitchFamily="2" charset="77"/>
                <a:ea typeface="Palatino" pitchFamily="2" charset="77"/>
              </a:rPr>
              <a:t>Study Goal</a:t>
            </a:r>
          </a:p>
        </p:txBody>
      </p:sp>
      <p:pic>
        <p:nvPicPr>
          <p:cNvPr id="5" name="Graphic 4" descr="Brainstorm with solid fill">
            <a:extLst>
              <a:ext uri="{FF2B5EF4-FFF2-40B4-BE49-F238E27FC236}">
                <a16:creationId xmlns:a16="http://schemas.microsoft.com/office/drawing/2014/main" id="{7571DAF1-F013-4F4B-8A4A-5145E36592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0422" y="2966405"/>
            <a:ext cx="685800" cy="685800"/>
          </a:xfrm>
          <a:prstGeom prst="rect">
            <a:avLst/>
          </a:prstGeom>
        </p:spPr>
      </p:pic>
      <p:sp>
        <p:nvSpPr>
          <p:cNvPr id="6" name="Left Brace 5">
            <a:extLst>
              <a:ext uri="{FF2B5EF4-FFF2-40B4-BE49-F238E27FC236}">
                <a16:creationId xmlns:a16="http://schemas.microsoft.com/office/drawing/2014/main" id="{F68235B4-267A-9746-82FD-7165CBA447AA}"/>
              </a:ext>
            </a:extLst>
          </p:cNvPr>
          <p:cNvSpPr/>
          <p:nvPr/>
        </p:nvSpPr>
        <p:spPr>
          <a:xfrm>
            <a:off x="1776222" y="2729804"/>
            <a:ext cx="308610" cy="115900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050"/>
          </a:p>
        </p:txBody>
      </p:sp>
      <p:sp>
        <p:nvSpPr>
          <p:cNvPr id="7" name="TextBox 6">
            <a:extLst>
              <a:ext uri="{FF2B5EF4-FFF2-40B4-BE49-F238E27FC236}">
                <a16:creationId xmlns:a16="http://schemas.microsoft.com/office/drawing/2014/main" id="{9697ABAE-C288-F54E-9540-3E23FBD3037B}"/>
              </a:ext>
            </a:extLst>
          </p:cNvPr>
          <p:cNvSpPr txBox="1"/>
          <p:nvPr/>
        </p:nvSpPr>
        <p:spPr>
          <a:xfrm>
            <a:off x="2207340" y="2698944"/>
            <a:ext cx="5322745" cy="1169551"/>
          </a:xfrm>
          <a:prstGeom prst="rect">
            <a:avLst/>
          </a:prstGeom>
          <a:noFill/>
        </p:spPr>
        <p:txBody>
          <a:bodyPr wrap="square" rtlCol="0">
            <a:spAutoFit/>
          </a:bodyPr>
          <a:lstStyle/>
          <a:p>
            <a:pPr marL="342900" indent="-342900">
              <a:buAutoNum type="arabicPeriod"/>
            </a:pPr>
            <a:r>
              <a:rPr lang="en-US" dirty="0">
                <a:latin typeface="Palatino" pitchFamily="2" charset="77"/>
                <a:ea typeface="Palatino" pitchFamily="2" charset="77"/>
              </a:rPr>
              <a:t>Tackle the visual similarity between melanocytes and other cells in routine H&amp;E images</a:t>
            </a:r>
          </a:p>
          <a:p>
            <a:pPr marL="342900" indent="-342900">
              <a:buAutoNum type="arabicPeriod"/>
            </a:pPr>
            <a:r>
              <a:rPr lang="en-US" dirty="0">
                <a:latin typeface="Palatino" pitchFamily="2" charset="77"/>
                <a:ea typeface="Palatino" pitchFamily="2" charset="77"/>
              </a:rPr>
              <a:t>Avoid the high cost of Sox10 staining</a:t>
            </a:r>
          </a:p>
          <a:p>
            <a:pPr marL="342900" indent="-342900">
              <a:buAutoNum type="arabicPeriod"/>
            </a:pPr>
            <a:r>
              <a:rPr lang="en-US" dirty="0">
                <a:latin typeface="Palatino" pitchFamily="2" charset="77"/>
                <a:ea typeface="Palatino" pitchFamily="2" charset="77"/>
              </a:rPr>
              <a:t>Reduce the burden on pathologists</a:t>
            </a:r>
          </a:p>
          <a:p>
            <a:pPr marL="342900" indent="-342900">
              <a:buAutoNum type="arabicPeriod"/>
            </a:pPr>
            <a:r>
              <a:rPr lang="en-US" dirty="0">
                <a:latin typeface="Palatino" pitchFamily="2" charset="77"/>
                <a:ea typeface="Palatino" pitchFamily="2" charset="77"/>
              </a:rPr>
              <a:t>Aid in melanoma diagnosis in the future</a:t>
            </a:r>
          </a:p>
        </p:txBody>
      </p:sp>
    </p:spTree>
    <p:extLst>
      <p:ext uri="{BB962C8B-B14F-4D97-AF65-F5344CB8AC3E}">
        <p14:creationId xmlns:p14="http://schemas.microsoft.com/office/powerpoint/2010/main" val="3117251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Neural Network (Q1)</a:t>
            </a:r>
            <a:endParaRPr/>
          </a:p>
        </p:txBody>
      </p:sp>
      <p:pic>
        <p:nvPicPr>
          <p:cNvPr id="111" name="Google Shape;111;p18"/>
          <p:cNvPicPr preferRelativeResize="0"/>
          <p:nvPr/>
        </p:nvPicPr>
        <p:blipFill rotWithShape="1">
          <a:blip r:embed="rId3">
            <a:alphaModFix/>
          </a:blip>
          <a:srcRect/>
          <a:stretch/>
        </p:blipFill>
        <p:spPr>
          <a:xfrm>
            <a:off x="1520868" y="1152475"/>
            <a:ext cx="6102271" cy="399102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CD5FDB37-E3B1-4046-B345-D32AB6A0E01E}"/>
              </a:ext>
            </a:extLst>
          </p:cNvPr>
          <p:cNvSpPr>
            <a:spLocks noGrp="1"/>
          </p:cNvSpPr>
          <p:nvPr>
            <p:ph type="body" sz="quarter" idx="11"/>
          </p:nvPr>
        </p:nvSpPr>
        <p:spPr>
          <a:xfrm>
            <a:off x="659305" y="1302545"/>
            <a:ext cx="8196210" cy="3011623"/>
          </a:xfrm>
        </p:spPr>
        <p:txBody>
          <a:bodyPr/>
          <a:lstStyle/>
          <a:p>
            <a:r>
              <a:rPr lang="en-US" sz="1600" b="0" dirty="0">
                <a:latin typeface="Palatino" pitchFamily="2" charset="77"/>
                <a:ea typeface="Palatino" pitchFamily="2" charset="77"/>
              </a:rPr>
              <a:t>Our dataset consists of skin tissues of 15 cases from a private dermatopathology lab, including 3 cases for each MPATH diagnostic category</a:t>
            </a:r>
            <a:r>
              <a:rPr lang="en-US" sz="1600" b="0" baseline="30000" dirty="0">
                <a:latin typeface="Palatino" pitchFamily="2" charset="77"/>
                <a:ea typeface="Palatino" pitchFamily="2" charset="77"/>
              </a:rPr>
              <a:t>1</a:t>
            </a:r>
            <a:r>
              <a:rPr lang="en-US" sz="1600" b="0" dirty="0">
                <a:latin typeface="Palatino" pitchFamily="2" charset="77"/>
                <a:ea typeface="Palatino" pitchFamily="2" charset="77"/>
              </a:rPr>
              <a:t> </a:t>
            </a:r>
            <a:r>
              <a:rPr lang="en-US" sz="1600" b="0" dirty="0">
                <a:solidFill>
                  <a:srgbClr val="00B050"/>
                </a:solidFill>
                <a:latin typeface="Palatino" pitchFamily="2" charset="77"/>
                <a:ea typeface="Palatino" pitchFamily="2" charset="77"/>
              </a:rPr>
              <a:t>[8]</a:t>
            </a:r>
            <a:r>
              <a:rPr lang="en-US" sz="1600" b="0" dirty="0">
                <a:latin typeface="Palatino" pitchFamily="2" charset="77"/>
                <a:ea typeface="Palatino" pitchFamily="2" charset="77"/>
              </a:rPr>
              <a:t>.</a:t>
            </a:r>
          </a:p>
          <a:p>
            <a:r>
              <a:rPr lang="en-US" sz="1600" b="0" dirty="0">
                <a:latin typeface="Palatino" pitchFamily="2" charset="77"/>
                <a:ea typeface="Palatino" pitchFamily="2" charset="77"/>
              </a:rPr>
              <a:t>We stain each glass slide with H&amp;E first, then de-stain and re-stain the same glass slide in Sox10.</a:t>
            </a:r>
          </a:p>
          <a:p>
            <a:r>
              <a:rPr lang="en-US" sz="1600" b="0" dirty="0">
                <a:latin typeface="Palatino" pitchFamily="2" charset="77"/>
                <a:ea typeface="Palatino" pitchFamily="2" charset="77"/>
              </a:rPr>
              <a:t>Each skin tissue is cut into multiple (4-6) thin slices for microscopic examination, resulting in </a:t>
            </a:r>
            <a:r>
              <a:rPr lang="en-US" sz="1600" dirty="0">
                <a:latin typeface="Palatino" pitchFamily="2" charset="77"/>
                <a:ea typeface="Palatino" pitchFamily="2" charset="77"/>
              </a:rPr>
              <a:t>75 slices </a:t>
            </a:r>
            <a:r>
              <a:rPr lang="en-US" sz="1600" b="0" dirty="0">
                <a:latin typeface="Palatino" pitchFamily="2" charset="77"/>
                <a:ea typeface="Palatino" pitchFamily="2" charset="77"/>
              </a:rPr>
              <a:t>at 20x magnification.</a:t>
            </a:r>
          </a:p>
          <a:p>
            <a:endParaRPr lang="en-US" sz="1600" b="0" dirty="0">
              <a:latin typeface="Palatino" pitchFamily="2" charset="77"/>
              <a:ea typeface="Palatino" pitchFamily="2" charset="77"/>
            </a:endParaRPr>
          </a:p>
          <a:p>
            <a:endParaRPr lang="en-US" sz="1600" b="0" dirty="0">
              <a:latin typeface="Palatino" pitchFamily="2" charset="77"/>
              <a:ea typeface="Palatino" pitchFamily="2" charset="77"/>
            </a:endParaRPr>
          </a:p>
        </p:txBody>
      </p:sp>
      <p:sp>
        <p:nvSpPr>
          <p:cNvPr id="11" name="Title 2">
            <a:extLst>
              <a:ext uri="{FF2B5EF4-FFF2-40B4-BE49-F238E27FC236}">
                <a16:creationId xmlns:a16="http://schemas.microsoft.com/office/drawing/2014/main" id="{37610745-91C4-4161-9DE1-2F9448343009}"/>
              </a:ext>
            </a:extLst>
          </p:cNvPr>
          <p:cNvSpPr>
            <a:spLocks noGrp="1"/>
          </p:cNvSpPr>
          <p:nvPr>
            <p:ph type="title"/>
          </p:nvPr>
        </p:nvSpPr>
        <p:spPr>
          <a:xfrm>
            <a:off x="671757" y="278633"/>
            <a:ext cx="8183759" cy="743999"/>
          </a:xfrm>
        </p:spPr>
        <p:txBody>
          <a:bodyPr/>
          <a:lstStyle/>
          <a:p>
            <a:r>
              <a:rPr lang="en-US" dirty="0">
                <a:latin typeface="Palatino" pitchFamily="2" charset="77"/>
                <a:ea typeface="Palatino" pitchFamily="2" charset="77"/>
              </a:rPr>
              <a:t>Dataset</a:t>
            </a:r>
          </a:p>
        </p:txBody>
      </p:sp>
      <p:sp>
        <p:nvSpPr>
          <p:cNvPr id="6" name="TextBox 5">
            <a:extLst>
              <a:ext uri="{FF2B5EF4-FFF2-40B4-BE49-F238E27FC236}">
                <a16:creationId xmlns:a16="http://schemas.microsoft.com/office/drawing/2014/main" id="{BF487FA3-1CF0-5A44-8C2B-D119B62818C1}"/>
              </a:ext>
            </a:extLst>
          </p:cNvPr>
          <p:cNvSpPr txBox="1"/>
          <p:nvPr/>
        </p:nvSpPr>
        <p:spPr>
          <a:xfrm>
            <a:off x="806660" y="4592894"/>
            <a:ext cx="6480401" cy="415498"/>
          </a:xfrm>
          <a:prstGeom prst="rect">
            <a:avLst/>
          </a:prstGeom>
          <a:noFill/>
        </p:spPr>
        <p:txBody>
          <a:bodyPr wrap="square" rtlCol="0">
            <a:spAutoFit/>
          </a:bodyPr>
          <a:lstStyle/>
          <a:p>
            <a:r>
              <a:rPr lang="en-US" sz="1000" baseline="30000" dirty="0"/>
              <a:t>1</a:t>
            </a:r>
            <a:r>
              <a:rPr lang="en-US" sz="1000" dirty="0"/>
              <a:t> Class 1-5: Benign mildly atypical nevi, Moderate dysplastic nevi, Melanoma in situ, Invasive melanoma T1a, and Invasive melanoma T1b.</a:t>
            </a:r>
          </a:p>
        </p:txBody>
      </p:sp>
      <p:pic>
        <p:nvPicPr>
          <p:cNvPr id="35" name="Picture 34" descr="A picture containing text, porcelain&#10;&#10;Description automatically generated">
            <a:extLst>
              <a:ext uri="{FF2B5EF4-FFF2-40B4-BE49-F238E27FC236}">
                <a16:creationId xmlns:a16="http://schemas.microsoft.com/office/drawing/2014/main" id="{00F84D41-C714-8C49-9BB7-9F78D8CBED43}"/>
              </a:ext>
            </a:extLst>
          </p:cNvPr>
          <p:cNvPicPr>
            <a:picLocks noChangeAspect="1"/>
          </p:cNvPicPr>
          <p:nvPr/>
        </p:nvPicPr>
        <p:blipFill>
          <a:blip r:embed="rId3"/>
          <a:stretch>
            <a:fillRect/>
          </a:stretch>
        </p:blipFill>
        <p:spPr>
          <a:xfrm>
            <a:off x="1745589" y="3229182"/>
            <a:ext cx="2005075" cy="1224493"/>
          </a:xfrm>
          <a:prstGeom prst="rect">
            <a:avLst/>
          </a:prstGeom>
          <a:ln w="12700">
            <a:noFill/>
          </a:ln>
        </p:spPr>
      </p:pic>
      <p:pic>
        <p:nvPicPr>
          <p:cNvPr id="36" name="Picture 35" descr="A picture containing ceramic ware, porcelain&#10;&#10;Description automatically generated">
            <a:extLst>
              <a:ext uri="{FF2B5EF4-FFF2-40B4-BE49-F238E27FC236}">
                <a16:creationId xmlns:a16="http://schemas.microsoft.com/office/drawing/2014/main" id="{22C41F88-D5AD-0841-B7BE-DCFDAC10AE84}"/>
              </a:ext>
            </a:extLst>
          </p:cNvPr>
          <p:cNvPicPr>
            <a:picLocks noChangeAspect="1"/>
          </p:cNvPicPr>
          <p:nvPr/>
        </p:nvPicPr>
        <p:blipFill>
          <a:blip r:embed="rId4"/>
          <a:stretch>
            <a:fillRect/>
          </a:stretch>
        </p:blipFill>
        <p:spPr>
          <a:xfrm>
            <a:off x="4379681" y="3229182"/>
            <a:ext cx="2027315" cy="1224493"/>
          </a:xfrm>
          <a:prstGeom prst="rect">
            <a:avLst/>
          </a:prstGeom>
          <a:ln w="12700">
            <a:noFill/>
          </a:ln>
        </p:spPr>
      </p:pic>
    </p:spTree>
    <p:extLst>
      <p:ext uri="{BB962C8B-B14F-4D97-AF65-F5344CB8AC3E}">
        <p14:creationId xmlns:p14="http://schemas.microsoft.com/office/powerpoint/2010/main" val="419346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C3EF57-B225-E140-BB85-CE66CF5F10FF}"/>
              </a:ext>
            </a:extLst>
          </p:cNvPr>
          <p:cNvSpPr>
            <a:spLocks noGrp="1"/>
          </p:cNvSpPr>
          <p:nvPr>
            <p:ph type="title"/>
          </p:nvPr>
        </p:nvSpPr>
        <p:spPr/>
        <p:txBody>
          <a:bodyPr/>
          <a:lstStyle/>
          <a:p>
            <a:r>
              <a:rPr lang="en-US" dirty="0">
                <a:latin typeface="Palatino" pitchFamily="2" charset="77"/>
                <a:ea typeface="Palatino" pitchFamily="2" charset="77"/>
              </a:rPr>
              <a:t>Dataset - Preprocessing</a:t>
            </a:r>
          </a:p>
        </p:txBody>
      </p:sp>
      <p:pic>
        <p:nvPicPr>
          <p:cNvPr id="4" name="Picture 3" descr="A picture containing text, porcelain&#10;&#10;Description automatically generated">
            <a:extLst>
              <a:ext uri="{FF2B5EF4-FFF2-40B4-BE49-F238E27FC236}">
                <a16:creationId xmlns:a16="http://schemas.microsoft.com/office/drawing/2014/main" id="{D63BA14D-FE00-E845-B7D9-62A298FA7413}"/>
              </a:ext>
            </a:extLst>
          </p:cNvPr>
          <p:cNvPicPr>
            <a:picLocks noChangeAspect="1"/>
          </p:cNvPicPr>
          <p:nvPr/>
        </p:nvPicPr>
        <p:blipFill>
          <a:blip r:embed="rId3"/>
          <a:stretch>
            <a:fillRect/>
          </a:stretch>
        </p:blipFill>
        <p:spPr>
          <a:xfrm>
            <a:off x="815985" y="1347258"/>
            <a:ext cx="2005075" cy="1224493"/>
          </a:xfrm>
          <a:prstGeom prst="rect">
            <a:avLst/>
          </a:prstGeom>
          <a:ln w="12700">
            <a:noFill/>
          </a:ln>
        </p:spPr>
      </p:pic>
      <p:pic>
        <p:nvPicPr>
          <p:cNvPr id="5" name="Picture 4" descr="A picture containing ceramic ware, porcelain&#10;&#10;Description automatically generated">
            <a:extLst>
              <a:ext uri="{FF2B5EF4-FFF2-40B4-BE49-F238E27FC236}">
                <a16:creationId xmlns:a16="http://schemas.microsoft.com/office/drawing/2014/main" id="{424EC22D-1F24-B746-BADB-14DF092397F6}"/>
              </a:ext>
            </a:extLst>
          </p:cNvPr>
          <p:cNvPicPr>
            <a:picLocks noChangeAspect="1"/>
          </p:cNvPicPr>
          <p:nvPr/>
        </p:nvPicPr>
        <p:blipFill>
          <a:blip r:embed="rId4"/>
          <a:stretch>
            <a:fillRect/>
          </a:stretch>
        </p:blipFill>
        <p:spPr>
          <a:xfrm>
            <a:off x="3064567" y="1347258"/>
            <a:ext cx="2027315" cy="1224493"/>
          </a:xfrm>
          <a:prstGeom prst="rect">
            <a:avLst/>
          </a:prstGeom>
          <a:ln w="12700">
            <a:noFill/>
          </a:ln>
        </p:spPr>
      </p:pic>
      <p:pic>
        <p:nvPicPr>
          <p:cNvPr id="6" name="Picture 5" descr="A map of the world&#10;&#10;Description automatically generated with medium confidence">
            <a:extLst>
              <a:ext uri="{FF2B5EF4-FFF2-40B4-BE49-F238E27FC236}">
                <a16:creationId xmlns:a16="http://schemas.microsoft.com/office/drawing/2014/main" id="{DEB64DD2-3DE7-D54D-8A49-C127EA3732D2}"/>
              </a:ext>
            </a:extLst>
          </p:cNvPr>
          <p:cNvPicPr>
            <a:picLocks noChangeAspect="1"/>
          </p:cNvPicPr>
          <p:nvPr/>
        </p:nvPicPr>
        <p:blipFill>
          <a:blip r:embed="rId5"/>
          <a:stretch>
            <a:fillRect/>
          </a:stretch>
        </p:blipFill>
        <p:spPr>
          <a:xfrm>
            <a:off x="5341331" y="1347258"/>
            <a:ext cx="2005075" cy="1224493"/>
          </a:xfrm>
          <a:prstGeom prst="rect">
            <a:avLst/>
          </a:prstGeom>
          <a:ln w="12700">
            <a:noFill/>
          </a:ln>
        </p:spPr>
      </p:pic>
      <p:pic>
        <p:nvPicPr>
          <p:cNvPr id="7" name="Picture 6" descr="Background pattern&#10;&#10;Description automatically generated">
            <a:extLst>
              <a:ext uri="{FF2B5EF4-FFF2-40B4-BE49-F238E27FC236}">
                <a16:creationId xmlns:a16="http://schemas.microsoft.com/office/drawing/2014/main" id="{C27F7541-A6DA-7347-909F-3E241A9B1DE5}"/>
              </a:ext>
            </a:extLst>
          </p:cNvPr>
          <p:cNvPicPr>
            <a:picLocks noChangeAspect="1"/>
          </p:cNvPicPr>
          <p:nvPr/>
        </p:nvPicPr>
        <p:blipFill>
          <a:blip r:embed="rId6"/>
          <a:stretch>
            <a:fillRect/>
          </a:stretch>
        </p:blipFill>
        <p:spPr>
          <a:xfrm>
            <a:off x="815985" y="2799126"/>
            <a:ext cx="997117" cy="997117"/>
          </a:xfrm>
          <a:prstGeom prst="rect">
            <a:avLst/>
          </a:prstGeom>
        </p:spPr>
      </p:pic>
      <p:pic>
        <p:nvPicPr>
          <p:cNvPr id="8" name="Picture 7" descr="A picture containing people, fabric&#10;&#10;Description automatically generated">
            <a:extLst>
              <a:ext uri="{FF2B5EF4-FFF2-40B4-BE49-F238E27FC236}">
                <a16:creationId xmlns:a16="http://schemas.microsoft.com/office/drawing/2014/main" id="{86F2E474-4FE2-254A-A093-C42C7B5C0B1D}"/>
              </a:ext>
            </a:extLst>
          </p:cNvPr>
          <p:cNvPicPr>
            <a:picLocks noChangeAspect="1"/>
          </p:cNvPicPr>
          <p:nvPr/>
        </p:nvPicPr>
        <p:blipFill>
          <a:blip r:embed="rId7"/>
          <a:stretch>
            <a:fillRect/>
          </a:stretch>
        </p:blipFill>
        <p:spPr>
          <a:xfrm>
            <a:off x="3843929" y="2799127"/>
            <a:ext cx="997117" cy="997117"/>
          </a:xfrm>
          <a:prstGeom prst="rect">
            <a:avLst/>
          </a:prstGeom>
        </p:spPr>
      </p:pic>
      <p:pic>
        <p:nvPicPr>
          <p:cNvPr id="9" name="Picture 8" descr="A picture containing rain, air, group, vegetable&#10;&#10;Description automatically generated">
            <a:extLst>
              <a:ext uri="{FF2B5EF4-FFF2-40B4-BE49-F238E27FC236}">
                <a16:creationId xmlns:a16="http://schemas.microsoft.com/office/drawing/2014/main" id="{8800E1FD-79C9-1441-970B-09D62D66B1BF}"/>
              </a:ext>
            </a:extLst>
          </p:cNvPr>
          <p:cNvPicPr>
            <a:picLocks noChangeAspect="1"/>
          </p:cNvPicPr>
          <p:nvPr/>
        </p:nvPicPr>
        <p:blipFill>
          <a:blip r:embed="rId8"/>
          <a:stretch>
            <a:fillRect/>
          </a:stretch>
        </p:blipFill>
        <p:spPr>
          <a:xfrm>
            <a:off x="5096609" y="2799126"/>
            <a:ext cx="997117" cy="997117"/>
          </a:xfrm>
          <a:prstGeom prst="rect">
            <a:avLst/>
          </a:prstGeom>
        </p:spPr>
      </p:pic>
      <p:pic>
        <p:nvPicPr>
          <p:cNvPr id="10" name="Picture 9" descr="Background pattern&#10;&#10;Description automatically generated">
            <a:extLst>
              <a:ext uri="{FF2B5EF4-FFF2-40B4-BE49-F238E27FC236}">
                <a16:creationId xmlns:a16="http://schemas.microsoft.com/office/drawing/2014/main" id="{D106C7FC-906F-C648-B402-3CA770FEF68F}"/>
              </a:ext>
            </a:extLst>
          </p:cNvPr>
          <p:cNvPicPr>
            <a:picLocks noChangeAspect="1"/>
          </p:cNvPicPr>
          <p:nvPr/>
        </p:nvPicPr>
        <p:blipFill>
          <a:blip r:embed="rId9"/>
          <a:stretch>
            <a:fillRect/>
          </a:stretch>
        </p:blipFill>
        <p:spPr>
          <a:xfrm>
            <a:off x="6349289" y="2799126"/>
            <a:ext cx="997117" cy="997117"/>
          </a:xfrm>
          <a:prstGeom prst="rect">
            <a:avLst/>
          </a:prstGeom>
        </p:spPr>
      </p:pic>
      <p:sp>
        <p:nvSpPr>
          <p:cNvPr id="11" name="TextBox 10">
            <a:extLst>
              <a:ext uri="{FF2B5EF4-FFF2-40B4-BE49-F238E27FC236}">
                <a16:creationId xmlns:a16="http://schemas.microsoft.com/office/drawing/2014/main" id="{2F88E172-A828-754E-9088-B28510C240E1}"/>
              </a:ext>
            </a:extLst>
          </p:cNvPr>
          <p:cNvSpPr txBox="1"/>
          <p:nvPr/>
        </p:nvSpPr>
        <p:spPr>
          <a:xfrm>
            <a:off x="1032032" y="2567452"/>
            <a:ext cx="1550119" cy="213585"/>
          </a:xfrm>
          <a:prstGeom prst="rect">
            <a:avLst/>
          </a:prstGeom>
          <a:noFill/>
        </p:spPr>
        <p:txBody>
          <a:bodyPr wrap="square" rtlCol="0">
            <a:spAutoFit/>
          </a:bodyPr>
          <a:lstStyle/>
          <a:p>
            <a:pPr algn="ctr"/>
            <a:r>
              <a:rPr lang="en-US" sz="788" dirty="0">
                <a:latin typeface="Palatino" pitchFamily="2" charset="77"/>
                <a:ea typeface="Palatino" pitchFamily="2" charset="77"/>
              </a:rPr>
              <a:t>(a) Raw H&amp;E stained image</a:t>
            </a:r>
          </a:p>
        </p:txBody>
      </p:sp>
      <p:sp>
        <p:nvSpPr>
          <p:cNvPr id="12" name="TextBox 11">
            <a:extLst>
              <a:ext uri="{FF2B5EF4-FFF2-40B4-BE49-F238E27FC236}">
                <a16:creationId xmlns:a16="http://schemas.microsoft.com/office/drawing/2014/main" id="{2A099B2B-51D4-AD4C-AEEA-FB3E13745BD4}"/>
              </a:ext>
            </a:extLst>
          </p:cNvPr>
          <p:cNvSpPr txBox="1"/>
          <p:nvPr/>
        </p:nvSpPr>
        <p:spPr>
          <a:xfrm>
            <a:off x="5439135" y="2564648"/>
            <a:ext cx="1808418" cy="213585"/>
          </a:xfrm>
          <a:prstGeom prst="rect">
            <a:avLst/>
          </a:prstGeom>
          <a:noFill/>
        </p:spPr>
        <p:txBody>
          <a:bodyPr wrap="square" rtlCol="0">
            <a:spAutoFit/>
          </a:bodyPr>
          <a:lstStyle/>
          <a:p>
            <a:pPr algn="ctr"/>
            <a:r>
              <a:rPr lang="en-US" sz="788" dirty="0">
                <a:latin typeface="Palatino" pitchFamily="2" charset="77"/>
                <a:ea typeface="Palatino" pitchFamily="2" charset="77"/>
              </a:rPr>
              <a:t>(c) Registered Sox10 stained image</a:t>
            </a:r>
          </a:p>
        </p:txBody>
      </p:sp>
      <p:sp>
        <p:nvSpPr>
          <p:cNvPr id="13" name="Rectangle 12">
            <a:extLst>
              <a:ext uri="{FF2B5EF4-FFF2-40B4-BE49-F238E27FC236}">
                <a16:creationId xmlns:a16="http://schemas.microsoft.com/office/drawing/2014/main" id="{91099171-8D22-F04F-99C4-81933A587B18}"/>
              </a:ext>
            </a:extLst>
          </p:cNvPr>
          <p:cNvSpPr/>
          <p:nvPr/>
        </p:nvSpPr>
        <p:spPr>
          <a:xfrm>
            <a:off x="1451656" y="1649399"/>
            <a:ext cx="137160" cy="13716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4" name="Straight Connector 13">
            <a:extLst>
              <a:ext uri="{FF2B5EF4-FFF2-40B4-BE49-F238E27FC236}">
                <a16:creationId xmlns:a16="http://schemas.microsoft.com/office/drawing/2014/main" id="{5CD1D4D9-EA83-724B-A02B-17B9DB2EA586}"/>
              </a:ext>
            </a:extLst>
          </p:cNvPr>
          <p:cNvCxnSpPr/>
          <p:nvPr/>
        </p:nvCxnSpPr>
        <p:spPr>
          <a:xfrm flipH="1">
            <a:off x="815984" y="1786560"/>
            <a:ext cx="635672" cy="1012567"/>
          </a:xfrm>
          <a:prstGeom prst="line">
            <a:avLst/>
          </a:prstGeom>
          <a:ln w="12700">
            <a:solidFill>
              <a:schemeClr val="accent1"/>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42176707-31D0-3B4D-89BD-66ACE4B61330}"/>
              </a:ext>
            </a:extLst>
          </p:cNvPr>
          <p:cNvCxnSpPr>
            <a:cxnSpLocks/>
          </p:cNvCxnSpPr>
          <p:nvPr/>
        </p:nvCxnSpPr>
        <p:spPr>
          <a:xfrm>
            <a:off x="1588816" y="1786560"/>
            <a:ext cx="218276" cy="1012567"/>
          </a:xfrm>
          <a:prstGeom prst="line">
            <a:avLst/>
          </a:prstGeom>
          <a:ln w="12700">
            <a:solidFill>
              <a:schemeClr val="accent1"/>
            </a:solidFill>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92EE3E45-93F0-D54E-B541-0288354AB7DA}"/>
              </a:ext>
            </a:extLst>
          </p:cNvPr>
          <p:cNvSpPr/>
          <p:nvPr/>
        </p:nvSpPr>
        <p:spPr>
          <a:xfrm>
            <a:off x="5969120" y="1649399"/>
            <a:ext cx="137160" cy="13716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7" name="Straight Connector 16">
            <a:extLst>
              <a:ext uri="{FF2B5EF4-FFF2-40B4-BE49-F238E27FC236}">
                <a16:creationId xmlns:a16="http://schemas.microsoft.com/office/drawing/2014/main" id="{1C9A0447-7778-CE42-8BE8-C9524156ED9F}"/>
              </a:ext>
            </a:extLst>
          </p:cNvPr>
          <p:cNvCxnSpPr>
            <a:cxnSpLocks/>
          </p:cNvCxnSpPr>
          <p:nvPr/>
        </p:nvCxnSpPr>
        <p:spPr>
          <a:xfrm flipH="1">
            <a:off x="3838457" y="1786560"/>
            <a:ext cx="2130663" cy="1012567"/>
          </a:xfrm>
          <a:prstGeom prst="line">
            <a:avLst/>
          </a:prstGeom>
          <a:ln w="12700">
            <a:solidFill>
              <a:schemeClr val="accent1"/>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E1DD9E9E-85F2-104E-98F1-AE68E805F59E}"/>
              </a:ext>
            </a:extLst>
          </p:cNvPr>
          <p:cNvCxnSpPr>
            <a:cxnSpLocks/>
          </p:cNvCxnSpPr>
          <p:nvPr/>
        </p:nvCxnSpPr>
        <p:spPr>
          <a:xfrm flipH="1">
            <a:off x="4835558" y="1786560"/>
            <a:ext cx="1270722" cy="1012567"/>
          </a:xfrm>
          <a:prstGeom prst="line">
            <a:avLst/>
          </a:prstGeom>
          <a:ln w="12700">
            <a:solidFill>
              <a:schemeClr val="accent1"/>
            </a:solidFill>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F8F93812-B7FB-8842-BFEB-FF215A6C54BF}"/>
              </a:ext>
            </a:extLst>
          </p:cNvPr>
          <p:cNvSpPr txBox="1"/>
          <p:nvPr/>
        </p:nvSpPr>
        <p:spPr>
          <a:xfrm>
            <a:off x="882193" y="3800846"/>
            <a:ext cx="864700" cy="213585"/>
          </a:xfrm>
          <a:prstGeom prst="rect">
            <a:avLst/>
          </a:prstGeom>
          <a:noFill/>
        </p:spPr>
        <p:txBody>
          <a:bodyPr wrap="square" rtlCol="0">
            <a:spAutoFit/>
          </a:bodyPr>
          <a:lstStyle/>
          <a:p>
            <a:pPr algn="ctr"/>
            <a:r>
              <a:rPr lang="en-US" sz="788" dirty="0">
                <a:latin typeface="Palatino" pitchFamily="2" charset="77"/>
                <a:ea typeface="Palatino" pitchFamily="2" charset="77"/>
              </a:rPr>
              <a:t>(d) H&amp;E patch</a:t>
            </a:r>
          </a:p>
        </p:txBody>
      </p:sp>
      <p:sp>
        <p:nvSpPr>
          <p:cNvPr id="20" name="TextBox 19">
            <a:extLst>
              <a:ext uri="{FF2B5EF4-FFF2-40B4-BE49-F238E27FC236}">
                <a16:creationId xmlns:a16="http://schemas.microsoft.com/office/drawing/2014/main" id="{2BC22883-2B0A-5548-AFBE-CDF5FDFFB749}"/>
              </a:ext>
            </a:extLst>
          </p:cNvPr>
          <p:cNvSpPr txBox="1"/>
          <p:nvPr/>
        </p:nvSpPr>
        <p:spPr>
          <a:xfrm>
            <a:off x="3910137" y="3791658"/>
            <a:ext cx="864700" cy="213585"/>
          </a:xfrm>
          <a:prstGeom prst="rect">
            <a:avLst/>
          </a:prstGeom>
          <a:noFill/>
        </p:spPr>
        <p:txBody>
          <a:bodyPr wrap="square" rtlCol="0">
            <a:spAutoFit/>
          </a:bodyPr>
          <a:lstStyle/>
          <a:p>
            <a:pPr algn="ctr"/>
            <a:r>
              <a:rPr lang="en-US" sz="788" dirty="0">
                <a:latin typeface="Palatino" pitchFamily="2" charset="77"/>
                <a:ea typeface="Palatino" pitchFamily="2" charset="77"/>
              </a:rPr>
              <a:t>(e) Sox10 patch</a:t>
            </a:r>
          </a:p>
        </p:txBody>
      </p:sp>
      <p:sp>
        <p:nvSpPr>
          <p:cNvPr id="21" name="TextBox 20">
            <a:extLst>
              <a:ext uri="{FF2B5EF4-FFF2-40B4-BE49-F238E27FC236}">
                <a16:creationId xmlns:a16="http://schemas.microsoft.com/office/drawing/2014/main" id="{F00382A4-412C-CE44-BAD3-2779B1F1D44D}"/>
              </a:ext>
            </a:extLst>
          </p:cNvPr>
          <p:cNvSpPr txBox="1"/>
          <p:nvPr/>
        </p:nvSpPr>
        <p:spPr>
          <a:xfrm>
            <a:off x="4883513" y="3796243"/>
            <a:ext cx="1423307" cy="213585"/>
          </a:xfrm>
          <a:prstGeom prst="rect">
            <a:avLst/>
          </a:prstGeom>
          <a:noFill/>
        </p:spPr>
        <p:txBody>
          <a:bodyPr wrap="square" rtlCol="0">
            <a:spAutoFit/>
          </a:bodyPr>
          <a:lstStyle/>
          <a:p>
            <a:pPr algn="ctr"/>
            <a:r>
              <a:rPr lang="en-US" sz="788" dirty="0">
                <a:latin typeface="Palatino" pitchFamily="2" charset="77"/>
                <a:ea typeface="Palatino" pitchFamily="2" charset="77"/>
              </a:rPr>
              <a:t>(f) Rough mask</a:t>
            </a:r>
          </a:p>
        </p:txBody>
      </p:sp>
      <p:sp>
        <p:nvSpPr>
          <p:cNvPr id="22" name="TextBox 21">
            <a:extLst>
              <a:ext uri="{FF2B5EF4-FFF2-40B4-BE49-F238E27FC236}">
                <a16:creationId xmlns:a16="http://schemas.microsoft.com/office/drawing/2014/main" id="{84555046-1E59-F546-8BD6-E4B5FC34F72C}"/>
              </a:ext>
            </a:extLst>
          </p:cNvPr>
          <p:cNvSpPr txBox="1"/>
          <p:nvPr/>
        </p:nvSpPr>
        <p:spPr>
          <a:xfrm>
            <a:off x="6343344" y="3791659"/>
            <a:ext cx="996308" cy="213585"/>
          </a:xfrm>
          <a:prstGeom prst="rect">
            <a:avLst/>
          </a:prstGeom>
          <a:noFill/>
        </p:spPr>
        <p:txBody>
          <a:bodyPr wrap="square" rtlCol="0">
            <a:spAutoFit/>
          </a:bodyPr>
          <a:lstStyle/>
          <a:p>
            <a:pPr algn="ctr"/>
            <a:r>
              <a:rPr lang="en-US" sz="788" dirty="0">
                <a:latin typeface="Palatino" pitchFamily="2" charset="77"/>
                <a:ea typeface="Palatino" pitchFamily="2" charset="77"/>
              </a:rPr>
              <a:t>(g) Refined mask</a:t>
            </a:r>
          </a:p>
        </p:txBody>
      </p:sp>
      <p:cxnSp>
        <p:nvCxnSpPr>
          <p:cNvPr id="23" name="Straight Arrow Connector 22">
            <a:extLst>
              <a:ext uri="{FF2B5EF4-FFF2-40B4-BE49-F238E27FC236}">
                <a16:creationId xmlns:a16="http://schemas.microsoft.com/office/drawing/2014/main" id="{13EEA065-ED2D-BC48-9FEE-36F516583CEA}"/>
              </a:ext>
            </a:extLst>
          </p:cNvPr>
          <p:cNvCxnSpPr>
            <a:stCxn id="5" idx="3"/>
            <a:endCxn id="6" idx="1"/>
          </p:cNvCxnSpPr>
          <p:nvPr/>
        </p:nvCxnSpPr>
        <p:spPr>
          <a:xfrm>
            <a:off x="5091882" y="1959504"/>
            <a:ext cx="249449"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74584981-2C1F-324A-BF45-ADCD95FFD858}"/>
              </a:ext>
            </a:extLst>
          </p:cNvPr>
          <p:cNvCxnSpPr>
            <a:cxnSpLocks/>
            <a:stCxn id="8" idx="3"/>
            <a:endCxn id="9" idx="1"/>
          </p:cNvCxnSpPr>
          <p:nvPr/>
        </p:nvCxnSpPr>
        <p:spPr>
          <a:xfrm flipV="1">
            <a:off x="4841046" y="3297685"/>
            <a:ext cx="255563" cy="1"/>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78248CEB-B807-ED4A-AA02-56CDDC3EA50A}"/>
              </a:ext>
            </a:extLst>
          </p:cNvPr>
          <p:cNvCxnSpPr>
            <a:cxnSpLocks/>
            <a:stCxn id="9" idx="3"/>
            <a:endCxn id="10" idx="1"/>
          </p:cNvCxnSpPr>
          <p:nvPr/>
        </p:nvCxnSpPr>
        <p:spPr>
          <a:xfrm>
            <a:off x="6093726" y="3297685"/>
            <a:ext cx="255563"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B2830531-4FB0-2349-AE6F-BED1A871B534}"/>
              </a:ext>
            </a:extLst>
          </p:cNvPr>
          <p:cNvSpPr txBox="1"/>
          <p:nvPr/>
        </p:nvSpPr>
        <p:spPr>
          <a:xfrm>
            <a:off x="3358935" y="2571750"/>
            <a:ext cx="1438576" cy="334835"/>
          </a:xfrm>
          <a:prstGeom prst="rect">
            <a:avLst/>
          </a:prstGeom>
          <a:noFill/>
        </p:spPr>
        <p:txBody>
          <a:bodyPr wrap="square" rtlCol="0">
            <a:spAutoFit/>
          </a:bodyPr>
          <a:lstStyle/>
          <a:p>
            <a:pPr algn="ctr"/>
            <a:r>
              <a:rPr lang="en-US" sz="788" dirty="0">
                <a:latin typeface="Palatino" pitchFamily="2" charset="77"/>
                <a:ea typeface="Palatino" pitchFamily="2" charset="77"/>
              </a:rPr>
              <a:t>(b) Raw Sox10 stained image</a:t>
            </a:r>
          </a:p>
        </p:txBody>
      </p:sp>
      <p:sp>
        <p:nvSpPr>
          <p:cNvPr id="27" name="Heptagon 26">
            <a:extLst>
              <a:ext uri="{FF2B5EF4-FFF2-40B4-BE49-F238E27FC236}">
                <a16:creationId xmlns:a16="http://schemas.microsoft.com/office/drawing/2014/main" id="{31FFBBEE-0ECC-EB47-B1B1-1CDCBAA0FA8D}"/>
              </a:ext>
            </a:extLst>
          </p:cNvPr>
          <p:cNvSpPr/>
          <p:nvPr/>
        </p:nvSpPr>
        <p:spPr>
          <a:xfrm>
            <a:off x="5144279" y="1777236"/>
            <a:ext cx="137160" cy="137160"/>
          </a:xfrm>
          <a:prstGeom prst="hept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1</a:t>
            </a:r>
          </a:p>
        </p:txBody>
      </p:sp>
      <p:sp>
        <p:nvSpPr>
          <p:cNvPr id="28" name="Heptagon 27">
            <a:extLst>
              <a:ext uri="{FF2B5EF4-FFF2-40B4-BE49-F238E27FC236}">
                <a16:creationId xmlns:a16="http://schemas.microsoft.com/office/drawing/2014/main" id="{242FB0ED-D2AE-254A-9F32-02D58D99961B}"/>
              </a:ext>
            </a:extLst>
          </p:cNvPr>
          <p:cNvSpPr/>
          <p:nvPr/>
        </p:nvSpPr>
        <p:spPr>
          <a:xfrm>
            <a:off x="4897504" y="3118395"/>
            <a:ext cx="137160" cy="137160"/>
          </a:xfrm>
          <a:prstGeom prst="hept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2</a:t>
            </a:r>
          </a:p>
        </p:txBody>
      </p:sp>
      <p:sp>
        <p:nvSpPr>
          <p:cNvPr id="29" name="Heptagon 28">
            <a:extLst>
              <a:ext uri="{FF2B5EF4-FFF2-40B4-BE49-F238E27FC236}">
                <a16:creationId xmlns:a16="http://schemas.microsoft.com/office/drawing/2014/main" id="{5D016C15-7EEF-424B-AB28-748CD49CDF5D}"/>
              </a:ext>
            </a:extLst>
          </p:cNvPr>
          <p:cNvSpPr/>
          <p:nvPr/>
        </p:nvSpPr>
        <p:spPr>
          <a:xfrm>
            <a:off x="6155655" y="3118739"/>
            <a:ext cx="137160" cy="137160"/>
          </a:xfrm>
          <a:prstGeom prst="hept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3</a:t>
            </a:r>
          </a:p>
        </p:txBody>
      </p:sp>
      <p:sp>
        <p:nvSpPr>
          <p:cNvPr id="30" name="TextBox 29">
            <a:extLst>
              <a:ext uri="{FF2B5EF4-FFF2-40B4-BE49-F238E27FC236}">
                <a16:creationId xmlns:a16="http://schemas.microsoft.com/office/drawing/2014/main" id="{F82DA39B-86D0-144A-9698-88CD121D5FBD}"/>
              </a:ext>
            </a:extLst>
          </p:cNvPr>
          <p:cNvSpPr txBox="1"/>
          <p:nvPr/>
        </p:nvSpPr>
        <p:spPr>
          <a:xfrm>
            <a:off x="544012" y="4023619"/>
            <a:ext cx="8328015" cy="769441"/>
          </a:xfrm>
          <a:prstGeom prst="rect">
            <a:avLst/>
          </a:prstGeom>
          <a:noFill/>
        </p:spPr>
        <p:txBody>
          <a:bodyPr wrap="square" rtlCol="0">
            <a:spAutoFit/>
          </a:bodyPr>
          <a:lstStyle/>
          <a:p>
            <a:r>
              <a:rPr lang="en-US" sz="1100" dirty="0">
                <a:latin typeface="Palatino" pitchFamily="2" charset="77"/>
                <a:ea typeface="Palatino" pitchFamily="2" charset="77"/>
              </a:rPr>
              <a:t>Preprocessing steps: </a:t>
            </a:r>
          </a:p>
          <a:p>
            <a:r>
              <a:rPr lang="en-US" sz="1100" dirty="0">
                <a:latin typeface="Palatino" pitchFamily="2" charset="77"/>
                <a:ea typeface="Palatino" pitchFamily="2" charset="77"/>
              </a:rPr>
              <a:t>First, we register raw Sox10 images (b) into aligned Sox10 images (c) using template H&amp;E images (a) with the </a:t>
            </a:r>
            <a:r>
              <a:rPr lang="en-US" sz="1100" dirty="0" err="1">
                <a:latin typeface="Palatino" pitchFamily="2" charset="77"/>
                <a:ea typeface="Palatino" pitchFamily="2" charset="77"/>
              </a:rPr>
              <a:t>Histokat</a:t>
            </a:r>
            <a:r>
              <a:rPr lang="en-US" sz="1100" dirty="0">
                <a:latin typeface="Palatino" pitchFamily="2" charset="77"/>
                <a:ea typeface="Palatino" pitchFamily="2" charset="77"/>
              </a:rPr>
              <a:t> software </a:t>
            </a:r>
            <a:r>
              <a:rPr lang="en-US" sz="1100" dirty="0">
                <a:solidFill>
                  <a:srgbClr val="00B050"/>
                </a:solidFill>
                <a:latin typeface="Palatino" pitchFamily="2" charset="77"/>
                <a:ea typeface="Palatino" pitchFamily="2" charset="77"/>
              </a:rPr>
              <a:t>[9]</a:t>
            </a:r>
            <a:r>
              <a:rPr lang="en-US" sz="1100" dirty="0">
                <a:latin typeface="Palatino" pitchFamily="2" charset="77"/>
                <a:ea typeface="Palatino" pitchFamily="2" charset="77"/>
              </a:rPr>
              <a:t>. </a:t>
            </a:r>
          </a:p>
          <a:p>
            <a:r>
              <a:rPr lang="en-US" sz="1100" dirty="0">
                <a:latin typeface="Palatino" pitchFamily="2" charset="77"/>
                <a:ea typeface="Palatino" pitchFamily="2" charset="77"/>
              </a:rPr>
              <a:t>Then, we apply a Random Forest classifier to classify pixels into melanocyte or non-melanocyte. </a:t>
            </a:r>
          </a:p>
          <a:p>
            <a:r>
              <a:rPr lang="en-US" sz="1100" dirty="0">
                <a:latin typeface="Palatino" pitchFamily="2" charset="77"/>
                <a:ea typeface="Palatino" pitchFamily="2" charset="77"/>
              </a:rPr>
              <a:t>At last, the pretrained </a:t>
            </a:r>
            <a:r>
              <a:rPr lang="en-US" sz="1100" dirty="0" err="1">
                <a:latin typeface="Palatino" pitchFamily="2" charset="77"/>
                <a:ea typeface="Palatino" pitchFamily="2" charset="77"/>
              </a:rPr>
              <a:t>NuSeT</a:t>
            </a:r>
            <a:r>
              <a:rPr lang="en-US" sz="1100" dirty="0">
                <a:latin typeface="Palatino" pitchFamily="2" charset="77"/>
                <a:ea typeface="Palatino" pitchFamily="2" charset="77"/>
              </a:rPr>
              <a:t> </a:t>
            </a:r>
            <a:r>
              <a:rPr lang="en-US" sz="1100" dirty="0">
                <a:solidFill>
                  <a:srgbClr val="00B050"/>
                </a:solidFill>
                <a:latin typeface="Palatino" pitchFamily="2" charset="77"/>
                <a:ea typeface="Palatino" pitchFamily="2" charset="77"/>
              </a:rPr>
              <a:t>[10] </a:t>
            </a:r>
            <a:r>
              <a:rPr lang="en-US" sz="1100" dirty="0">
                <a:latin typeface="Palatino" pitchFamily="2" charset="77"/>
                <a:ea typeface="Palatino" pitchFamily="2" charset="77"/>
              </a:rPr>
              <a:t>separates touching nuclei and refine the masks.</a:t>
            </a:r>
          </a:p>
        </p:txBody>
      </p:sp>
    </p:spTree>
    <p:extLst>
      <p:ext uri="{BB962C8B-B14F-4D97-AF65-F5344CB8AC3E}">
        <p14:creationId xmlns:p14="http://schemas.microsoft.com/office/powerpoint/2010/main" val="3248771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CD5FDB37-E3B1-4046-B345-D32AB6A0E01E}"/>
              </a:ext>
            </a:extLst>
          </p:cNvPr>
          <p:cNvSpPr>
            <a:spLocks noGrp="1"/>
          </p:cNvSpPr>
          <p:nvPr>
            <p:ph type="body" sz="quarter" idx="11"/>
          </p:nvPr>
        </p:nvSpPr>
        <p:spPr>
          <a:xfrm>
            <a:off x="659305" y="1302545"/>
            <a:ext cx="8196210" cy="3011623"/>
          </a:xfrm>
        </p:spPr>
        <p:txBody>
          <a:bodyPr/>
          <a:lstStyle/>
          <a:p>
            <a:r>
              <a:rPr lang="en-US" b="0" dirty="0">
                <a:latin typeface="Palatino" pitchFamily="2" charset="77"/>
                <a:ea typeface="Palatino" pitchFamily="2" charset="77"/>
              </a:rPr>
              <a:t>To fit images into memory as well as keep adequate information, we crop the registered paired images into 256x256 patches with 10x magnification and exclude the background patches, leaving 25,314 patches to use.</a:t>
            </a:r>
          </a:p>
          <a:p>
            <a:endParaRPr lang="en-US" b="0" dirty="0">
              <a:latin typeface="Palatino" pitchFamily="2" charset="77"/>
              <a:ea typeface="Palatino" pitchFamily="2" charset="77"/>
            </a:endParaRPr>
          </a:p>
          <a:p>
            <a:endParaRPr lang="en-US" b="0" dirty="0">
              <a:latin typeface="Palatino" pitchFamily="2" charset="77"/>
              <a:ea typeface="Palatino" pitchFamily="2" charset="77"/>
            </a:endParaRPr>
          </a:p>
        </p:txBody>
      </p:sp>
      <p:sp>
        <p:nvSpPr>
          <p:cNvPr id="11" name="Title 2">
            <a:extLst>
              <a:ext uri="{FF2B5EF4-FFF2-40B4-BE49-F238E27FC236}">
                <a16:creationId xmlns:a16="http://schemas.microsoft.com/office/drawing/2014/main" id="{37610745-91C4-4161-9DE1-2F9448343009}"/>
              </a:ext>
            </a:extLst>
          </p:cNvPr>
          <p:cNvSpPr>
            <a:spLocks noGrp="1"/>
          </p:cNvSpPr>
          <p:nvPr>
            <p:ph type="title"/>
          </p:nvPr>
        </p:nvSpPr>
        <p:spPr>
          <a:xfrm>
            <a:off x="671757" y="278633"/>
            <a:ext cx="8183759" cy="743999"/>
          </a:xfrm>
        </p:spPr>
        <p:txBody>
          <a:bodyPr/>
          <a:lstStyle/>
          <a:p>
            <a:r>
              <a:rPr lang="en-US" dirty="0">
                <a:latin typeface="Palatino" pitchFamily="2" charset="77"/>
                <a:ea typeface="Palatino" pitchFamily="2" charset="77"/>
              </a:rPr>
              <a:t>Dataset</a:t>
            </a:r>
          </a:p>
        </p:txBody>
      </p:sp>
      <p:graphicFrame>
        <p:nvGraphicFramePr>
          <p:cNvPr id="5" name="Table 5">
            <a:extLst>
              <a:ext uri="{FF2B5EF4-FFF2-40B4-BE49-F238E27FC236}">
                <a16:creationId xmlns:a16="http://schemas.microsoft.com/office/drawing/2014/main" id="{3EDCE60E-E91E-F346-8590-C95D203A4C76}"/>
              </a:ext>
            </a:extLst>
          </p:cNvPr>
          <p:cNvGraphicFramePr>
            <a:graphicFrameLocks noGrp="1"/>
          </p:cNvGraphicFramePr>
          <p:nvPr>
            <p:extLst>
              <p:ext uri="{D42A27DB-BD31-4B8C-83A1-F6EECF244321}">
                <p14:modId xmlns:p14="http://schemas.microsoft.com/office/powerpoint/2010/main" val="1308460908"/>
              </p:ext>
            </p:extLst>
          </p:nvPr>
        </p:nvGraphicFramePr>
        <p:xfrm>
          <a:off x="1524001" y="2669268"/>
          <a:ext cx="6096000" cy="1112520"/>
        </p:xfrm>
        <a:graphic>
          <a:graphicData uri="http://schemas.openxmlformats.org/drawingml/2006/table">
            <a:tbl>
              <a:tblPr firstRow="1" bandRow="1">
                <a:tableStyleId>{7DF18680-E054-41AD-8BC1-D1AEF772440D}</a:tableStyleId>
              </a:tblPr>
              <a:tblGrid>
                <a:gridCol w="2032000">
                  <a:extLst>
                    <a:ext uri="{9D8B030D-6E8A-4147-A177-3AD203B41FA5}">
                      <a16:colId xmlns:a16="http://schemas.microsoft.com/office/drawing/2014/main" val="1878623964"/>
                    </a:ext>
                  </a:extLst>
                </a:gridCol>
                <a:gridCol w="2032000">
                  <a:extLst>
                    <a:ext uri="{9D8B030D-6E8A-4147-A177-3AD203B41FA5}">
                      <a16:colId xmlns:a16="http://schemas.microsoft.com/office/drawing/2014/main" val="557740327"/>
                    </a:ext>
                  </a:extLst>
                </a:gridCol>
                <a:gridCol w="2032000">
                  <a:extLst>
                    <a:ext uri="{9D8B030D-6E8A-4147-A177-3AD203B41FA5}">
                      <a16:colId xmlns:a16="http://schemas.microsoft.com/office/drawing/2014/main" val="3928424054"/>
                    </a:ext>
                  </a:extLst>
                </a:gridCol>
              </a:tblGrid>
              <a:tr h="278130">
                <a:tc>
                  <a:txBody>
                    <a:bodyPr/>
                    <a:lstStyle/>
                    <a:p>
                      <a:pPr algn="ctr"/>
                      <a:r>
                        <a:rPr lang="en-US" sz="1100" dirty="0">
                          <a:latin typeface="Palatino" pitchFamily="2" charset="77"/>
                          <a:ea typeface="Palatino" pitchFamily="2" charset="77"/>
                        </a:rPr>
                        <a:t>Sub-dataset</a:t>
                      </a:r>
                    </a:p>
                  </a:txBody>
                  <a:tcPr marL="68580" marR="68580" marT="34290" marB="34290"/>
                </a:tc>
                <a:tc>
                  <a:txBody>
                    <a:bodyPr/>
                    <a:lstStyle/>
                    <a:p>
                      <a:pPr algn="ctr"/>
                      <a:r>
                        <a:rPr lang="en-US" sz="1100" dirty="0">
                          <a:latin typeface="Palatino" pitchFamily="2" charset="77"/>
                          <a:ea typeface="Palatino" pitchFamily="2" charset="77"/>
                        </a:rPr>
                        <a:t>From ? cases</a:t>
                      </a:r>
                    </a:p>
                  </a:txBody>
                  <a:tcPr marL="68580" marR="68580" marT="34290" marB="34290"/>
                </a:tc>
                <a:tc>
                  <a:txBody>
                    <a:bodyPr/>
                    <a:lstStyle/>
                    <a:p>
                      <a:pPr algn="ctr"/>
                      <a:r>
                        <a:rPr lang="en-US" sz="1100" dirty="0">
                          <a:latin typeface="Palatino" pitchFamily="2" charset="77"/>
                          <a:ea typeface="Palatino" pitchFamily="2" charset="77"/>
                        </a:rPr>
                        <a:t># Patches</a:t>
                      </a:r>
                    </a:p>
                  </a:txBody>
                  <a:tcPr marL="68580" marR="68580" marT="34290" marB="34290"/>
                </a:tc>
                <a:extLst>
                  <a:ext uri="{0D108BD9-81ED-4DB2-BD59-A6C34878D82A}">
                    <a16:rowId xmlns:a16="http://schemas.microsoft.com/office/drawing/2014/main" val="283592592"/>
                  </a:ext>
                </a:extLst>
              </a:tr>
              <a:tr h="278130">
                <a:tc>
                  <a:txBody>
                    <a:bodyPr/>
                    <a:lstStyle/>
                    <a:p>
                      <a:pPr algn="ctr"/>
                      <a:r>
                        <a:rPr lang="en-US" sz="1100" dirty="0">
                          <a:latin typeface="Palatino" pitchFamily="2" charset="77"/>
                          <a:ea typeface="Palatino" pitchFamily="2" charset="77"/>
                        </a:rPr>
                        <a:t>Train</a:t>
                      </a:r>
                    </a:p>
                  </a:txBody>
                  <a:tcPr marL="68580" marR="68580" marT="34290" marB="34290"/>
                </a:tc>
                <a:tc rowSpan="2">
                  <a:txBody>
                    <a:bodyPr/>
                    <a:lstStyle/>
                    <a:p>
                      <a:pPr algn="ctr"/>
                      <a:r>
                        <a:rPr lang="en-US" sz="1100" dirty="0">
                          <a:latin typeface="Palatino" pitchFamily="2" charset="77"/>
                          <a:ea typeface="Palatino" pitchFamily="2" charset="77"/>
                        </a:rPr>
                        <a:t>10 cases</a:t>
                      </a:r>
                    </a:p>
                  </a:txBody>
                  <a:tcPr marL="68580" marR="68580" marT="34290" marB="34290" anchor="ctr"/>
                </a:tc>
                <a:tc>
                  <a:txBody>
                    <a:bodyPr/>
                    <a:lstStyle/>
                    <a:p>
                      <a:pPr algn="ctr"/>
                      <a:r>
                        <a:rPr lang="en-US" sz="1100" dirty="0">
                          <a:latin typeface="Palatino" pitchFamily="2" charset="77"/>
                          <a:ea typeface="Palatino" pitchFamily="2" charset="77"/>
                        </a:rPr>
                        <a:t>14,630</a:t>
                      </a:r>
                    </a:p>
                  </a:txBody>
                  <a:tcPr marL="68580" marR="68580" marT="34290" marB="34290"/>
                </a:tc>
                <a:extLst>
                  <a:ext uri="{0D108BD9-81ED-4DB2-BD59-A6C34878D82A}">
                    <a16:rowId xmlns:a16="http://schemas.microsoft.com/office/drawing/2014/main" val="1345685958"/>
                  </a:ext>
                </a:extLst>
              </a:tr>
              <a:tr h="278130">
                <a:tc>
                  <a:txBody>
                    <a:bodyPr/>
                    <a:lstStyle/>
                    <a:p>
                      <a:pPr algn="ctr"/>
                      <a:r>
                        <a:rPr lang="en-US" sz="1100" dirty="0">
                          <a:latin typeface="Palatino" pitchFamily="2" charset="77"/>
                          <a:ea typeface="Palatino" pitchFamily="2" charset="77"/>
                        </a:rPr>
                        <a:t>Validation</a:t>
                      </a:r>
                    </a:p>
                  </a:txBody>
                  <a:tcPr marL="68580" marR="68580" marT="34290" marB="34290"/>
                </a:tc>
                <a:tc vMerge="1">
                  <a:txBody>
                    <a:bodyPr/>
                    <a:lstStyle/>
                    <a:p>
                      <a:endParaRPr lang="en-US" dirty="0"/>
                    </a:p>
                  </a:txBody>
                  <a:tcPr/>
                </a:tc>
                <a:tc>
                  <a:txBody>
                    <a:bodyPr/>
                    <a:lstStyle/>
                    <a:p>
                      <a:pPr algn="ctr"/>
                      <a:r>
                        <a:rPr lang="en-US" sz="1100" dirty="0">
                          <a:latin typeface="Palatino" pitchFamily="2" charset="77"/>
                          <a:ea typeface="Palatino" pitchFamily="2" charset="77"/>
                        </a:rPr>
                        <a:t>1,032</a:t>
                      </a:r>
                    </a:p>
                  </a:txBody>
                  <a:tcPr marL="68580" marR="68580" marT="34290" marB="34290"/>
                </a:tc>
                <a:extLst>
                  <a:ext uri="{0D108BD9-81ED-4DB2-BD59-A6C34878D82A}">
                    <a16:rowId xmlns:a16="http://schemas.microsoft.com/office/drawing/2014/main" val="1410703921"/>
                  </a:ext>
                </a:extLst>
              </a:tr>
              <a:tr h="278130">
                <a:tc>
                  <a:txBody>
                    <a:bodyPr/>
                    <a:lstStyle/>
                    <a:p>
                      <a:pPr algn="ctr"/>
                      <a:r>
                        <a:rPr lang="en-US" sz="1100" dirty="0">
                          <a:latin typeface="Palatino" pitchFamily="2" charset="77"/>
                          <a:ea typeface="Palatino" pitchFamily="2" charset="77"/>
                        </a:rPr>
                        <a:t>Test</a:t>
                      </a:r>
                    </a:p>
                  </a:txBody>
                  <a:tcPr marL="68580" marR="68580" marT="34290" marB="34290"/>
                </a:tc>
                <a:tc>
                  <a:txBody>
                    <a:bodyPr/>
                    <a:lstStyle/>
                    <a:p>
                      <a:pPr algn="ctr"/>
                      <a:r>
                        <a:rPr lang="en-US" sz="1100" dirty="0">
                          <a:latin typeface="Palatino" pitchFamily="2" charset="77"/>
                          <a:ea typeface="Palatino" pitchFamily="2" charset="77"/>
                        </a:rPr>
                        <a:t>5 cases </a:t>
                      </a:r>
                    </a:p>
                  </a:txBody>
                  <a:tcPr marL="68580" marR="68580" marT="34290" marB="34290"/>
                </a:tc>
                <a:tc>
                  <a:txBody>
                    <a:bodyPr/>
                    <a:lstStyle/>
                    <a:p>
                      <a:pPr algn="ctr"/>
                      <a:r>
                        <a:rPr lang="en-US" sz="1100" dirty="0">
                          <a:latin typeface="Palatino" pitchFamily="2" charset="77"/>
                          <a:ea typeface="Palatino" pitchFamily="2" charset="77"/>
                        </a:rPr>
                        <a:t>9,652</a:t>
                      </a:r>
                    </a:p>
                  </a:txBody>
                  <a:tcPr marL="68580" marR="68580" marT="34290" marB="34290"/>
                </a:tc>
                <a:extLst>
                  <a:ext uri="{0D108BD9-81ED-4DB2-BD59-A6C34878D82A}">
                    <a16:rowId xmlns:a16="http://schemas.microsoft.com/office/drawing/2014/main" val="762788563"/>
                  </a:ext>
                </a:extLst>
              </a:tr>
            </a:tbl>
          </a:graphicData>
        </a:graphic>
      </p:graphicFrame>
    </p:spTree>
    <p:extLst>
      <p:ext uri="{BB962C8B-B14F-4D97-AF65-F5344CB8AC3E}">
        <p14:creationId xmlns:p14="http://schemas.microsoft.com/office/powerpoint/2010/main" val="23003556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37610745-91C4-4161-9DE1-2F9448343009}"/>
              </a:ext>
            </a:extLst>
          </p:cNvPr>
          <p:cNvSpPr>
            <a:spLocks noGrp="1"/>
          </p:cNvSpPr>
          <p:nvPr>
            <p:ph type="title"/>
          </p:nvPr>
        </p:nvSpPr>
        <p:spPr>
          <a:xfrm>
            <a:off x="671757" y="278633"/>
            <a:ext cx="8183759" cy="743999"/>
          </a:xfrm>
        </p:spPr>
        <p:txBody>
          <a:bodyPr/>
          <a:lstStyle/>
          <a:p>
            <a:r>
              <a:rPr lang="en-US" dirty="0">
                <a:latin typeface="Palatino" pitchFamily="2" charset="77"/>
                <a:ea typeface="Palatino" pitchFamily="2" charset="77"/>
              </a:rPr>
              <a:t>Intro to GAN</a:t>
            </a:r>
          </a:p>
        </p:txBody>
      </p:sp>
      <p:pic>
        <p:nvPicPr>
          <p:cNvPr id="4" name="Picture 3">
            <a:extLst>
              <a:ext uri="{FF2B5EF4-FFF2-40B4-BE49-F238E27FC236}">
                <a16:creationId xmlns:a16="http://schemas.microsoft.com/office/drawing/2014/main" id="{49E62B22-BD9C-E50E-241B-3A5F1A7EE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644" y="1280423"/>
            <a:ext cx="6542788" cy="3124576"/>
          </a:xfrm>
          <a:prstGeom prst="rect">
            <a:avLst/>
          </a:prstGeom>
        </p:spPr>
      </p:pic>
    </p:spTree>
    <p:extLst>
      <p:ext uri="{BB962C8B-B14F-4D97-AF65-F5344CB8AC3E}">
        <p14:creationId xmlns:p14="http://schemas.microsoft.com/office/powerpoint/2010/main" val="21742207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37610745-91C4-4161-9DE1-2F9448343009}"/>
              </a:ext>
            </a:extLst>
          </p:cNvPr>
          <p:cNvSpPr>
            <a:spLocks noGrp="1"/>
          </p:cNvSpPr>
          <p:nvPr>
            <p:ph type="title"/>
          </p:nvPr>
        </p:nvSpPr>
        <p:spPr>
          <a:xfrm>
            <a:off x="671757" y="278633"/>
            <a:ext cx="8183759" cy="743999"/>
          </a:xfrm>
        </p:spPr>
        <p:txBody>
          <a:bodyPr/>
          <a:lstStyle/>
          <a:p>
            <a:r>
              <a:rPr lang="en-US" dirty="0">
                <a:latin typeface="Palatino" pitchFamily="2" charset="77"/>
                <a:ea typeface="Palatino" pitchFamily="2" charset="77"/>
              </a:rPr>
              <a:t>Intro to GAN</a:t>
            </a:r>
          </a:p>
        </p:txBody>
      </p:sp>
      <p:pic>
        <p:nvPicPr>
          <p:cNvPr id="2" name="Picture 1">
            <a:extLst>
              <a:ext uri="{FF2B5EF4-FFF2-40B4-BE49-F238E27FC236}">
                <a16:creationId xmlns:a16="http://schemas.microsoft.com/office/drawing/2014/main" id="{2163D18B-8D00-5D0F-36B7-97E807A178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6467" y="1290066"/>
            <a:ext cx="5581574" cy="2148806"/>
          </a:xfrm>
          <a:prstGeom prst="rect">
            <a:avLst/>
          </a:prstGeom>
        </p:spPr>
      </p:pic>
      <p:pic>
        <p:nvPicPr>
          <p:cNvPr id="3" name="Picture 2">
            <a:extLst>
              <a:ext uri="{FF2B5EF4-FFF2-40B4-BE49-F238E27FC236}">
                <a16:creationId xmlns:a16="http://schemas.microsoft.com/office/drawing/2014/main" id="{4C351687-187E-AF99-94E4-0F933A2393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657" y="3615336"/>
            <a:ext cx="6609670" cy="1071838"/>
          </a:xfrm>
          <a:prstGeom prst="rect">
            <a:avLst/>
          </a:prstGeom>
        </p:spPr>
      </p:pic>
    </p:spTree>
    <p:extLst>
      <p:ext uri="{BB962C8B-B14F-4D97-AF65-F5344CB8AC3E}">
        <p14:creationId xmlns:p14="http://schemas.microsoft.com/office/powerpoint/2010/main" val="12627595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E7AB79-FEDB-8F8A-EB33-A88ED693C600}"/>
              </a:ext>
            </a:extLst>
          </p:cNvPr>
          <p:cNvPicPr>
            <a:picLocks noChangeAspect="1"/>
          </p:cNvPicPr>
          <p:nvPr/>
        </p:nvPicPr>
        <p:blipFill>
          <a:blip r:embed="rId3"/>
          <a:stretch>
            <a:fillRect/>
          </a:stretch>
        </p:blipFill>
        <p:spPr>
          <a:xfrm>
            <a:off x="1238347" y="1282736"/>
            <a:ext cx="7050578" cy="3155761"/>
          </a:xfrm>
          <a:prstGeom prst="rect">
            <a:avLst/>
          </a:prstGeom>
        </p:spPr>
      </p:pic>
      <p:sp>
        <p:nvSpPr>
          <p:cNvPr id="11" name="Title 2">
            <a:extLst>
              <a:ext uri="{FF2B5EF4-FFF2-40B4-BE49-F238E27FC236}">
                <a16:creationId xmlns:a16="http://schemas.microsoft.com/office/drawing/2014/main" id="{BEC97AE1-E2F8-4982-A586-BF5AEA593E84}"/>
              </a:ext>
            </a:extLst>
          </p:cNvPr>
          <p:cNvSpPr>
            <a:spLocks noGrp="1"/>
          </p:cNvSpPr>
          <p:nvPr>
            <p:ph type="title"/>
          </p:nvPr>
        </p:nvSpPr>
        <p:spPr>
          <a:xfrm>
            <a:off x="671757" y="278633"/>
            <a:ext cx="8183759" cy="743999"/>
          </a:xfrm>
        </p:spPr>
        <p:txBody>
          <a:bodyPr/>
          <a:lstStyle/>
          <a:p>
            <a:r>
              <a:rPr lang="en-US" dirty="0">
                <a:latin typeface="Palatino" pitchFamily="2" charset="77"/>
                <a:ea typeface="Palatino" pitchFamily="2" charset="77"/>
              </a:rPr>
              <a:t>VSGD-Net</a:t>
            </a:r>
          </a:p>
        </p:txBody>
      </p:sp>
      <p:sp>
        <p:nvSpPr>
          <p:cNvPr id="7" name="Line Callout 2 6">
            <a:extLst>
              <a:ext uri="{FF2B5EF4-FFF2-40B4-BE49-F238E27FC236}">
                <a16:creationId xmlns:a16="http://schemas.microsoft.com/office/drawing/2014/main" id="{8A1125D1-8386-E347-AE02-5B7389F5446F}"/>
              </a:ext>
            </a:extLst>
          </p:cNvPr>
          <p:cNvSpPr/>
          <p:nvPr/>
        </p:nvSpPr>
        <p:spPr>
          <a:xfrm>
            <a:off x="4382262" y="599324"/>
            <a:ext cx="1714500" cy="541782"/>
          </a:xfrm>
          <a:prstGeom prst="borderCallout2">
            <a:avLst>
              <a:gd name="adj1" fmla="val 18750"/>
              <a:gd name="adj2" fmla="val -8333"/>
              <a:gd name="adj3" fmla="val 18750"/>
              <a:gd name="adj4" fmla="val -16667"/>
              <a:gd name="adj5" fmla="val 128225"/>
              <a:gd name="adj6" fmla="val -41698"/>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050" dirty="0"/>
              <a:t>U-Net </a:t>
            </a:r>
            <a:r>
              <a:rPr lang="en-US" sz="1050" dirty="0">
                <a:solidFill>
                  <a:srgbClr val="00B050"/>
                </a:solidFill>
              </a:rPr>
              <a:t>[2] </a:t>
            </a:r>
            <a:r>
              <a:rPr lang="en-US" sz="1050" dirty="0"/>
              <a:t>with ResNet50 </a:t>
            </a:r>
          </a:p>
        </p:txBody>
      </p:sp>
      <p:sp>
        <p:nvSpPr>
          <p:cNvPr id="8" name="Line Callout 2 7">
            <a:extLst>
              <a:ext uri="{FF2B5EF4-FFF2-40B4-BE49-F238E27FC236}">
                <a16:creationId xmlns:a16="http://schemas.microsoft.com/office/drawing/2014/main" id="{22BBA038-E841-284A-87B2-85D1F78E7F26}"/>
              </a:ext>
            </a:extLst>
          </p:cNvPr>
          <p:cNvSpPr/>
          <p:nvPr/>
        </p:nvSpPr>
        <p:spPr>
          <a:xfrm rot="10800000">
            <a:off x="720090" y="4467965"/>
            <a:ext cx="1940814" cy="560258"/>
          </a:xfrm>
          <a:prstGeom prst="borderCallout2">
            <a:avLst>
              <a:gd name="adj1" fmla="val 18750"/>
              <a:gd name="adj2" fmla="val -8333"/>
              <a:gd name="adj3" fmla="val 18750"/>
              <a:gd name="adj4" fmla="val -16667"/>
              <a:gd name="adj5" fmla="val 113514"/>
              <a:gd name="adj6" fmla="val -34084"/>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050" dirty="0"/>
          </a:p>
        </p:txBody>
      </p:sp>
      <p:sp>
        <p:nvSpPr>
          <p:cNvPr id="10" name="TextBox 9">
            <a:extLst>
              <a:ext uri="{FF2B5EF4-FFF2-40B4-BE49-F238E27FC236}">
                <a16:creationId xmlns:a16="http://schemas.microsoft.com/office/drawing/2014/main" id="{60740450-1075-DA48-AFB0-CDACC944EC03}"/>
              </a:ext>
            </a:extLst>
          </p:cNvPr>
          <p:cNvSpPr txBox="1"/>
          <p:nvPr/>
        </p:nvSpPr>
        <p:spPr>
          <a:xfrm>
            <a:off x="795528" y="4609595"/>
            <a:ext cx="1940814" cy="253916"/>
          </a:xfrm>
          <a:prstGeom prst="rect">
            <a:avLst/>
          </a:prstGeom>
          <a:noFill/>
        </p:spPr>
        <p:txBody>
          <a:bodyPr wrap="square" rtlCol="0">
            <a:spAutoFit/>
          </a:bodyPr>
          <a:lstStyle/>
          <a:p>
            <a:r>
              <a:rPr lang="en-US" sz="1050" dirty="0"/>
              <a:t>Multi-scale discriminator</a:t>
            </a:r>
            <a:endParaRPr lang="en-US" sz="1050" dirty="0">
              <a:solidFill>
                <a:srgbClr val="00B050"/>
              </a:solidFill>
            </a:endParaRPr>
          </a:p>
        </p:txBody>
      </p:sp>
      <p:sp>
        <p:nvSpPr>
          <p:cNvPr id="12" name="Line Callout 2 11">
            <a:extLst>
              <a:ext uri="{FF2B5EF4-FFF2-40B4-BE49-F238E27FC236}">
                <a16:creationId xmlns:a16="http://schemas.microsoft.com/office/drawing/2014/main" id="{65A1DE07-E7F3-C140-AB23-CF952F643EF8}"/>
              </a:ext>
            </a:extLst>
          </p:cNvPr>
          <p:cNvSpPr/>
          <p:nvPr/>
        </p:nvSpPr>
        <p:spPr>
          <a:xfrm>
            <a:off x="7022592" y="824699"/>
            <a:ext cx="1449652" cy="425196"/>
          </a:xfrm>
          <a:prstGeom prst="borderCallout2">
            <a:avLst>
              <a:gd name="adj1" fmla="val 18750"/>
              <a:gd name="adj2" fmla="val -8333"/>
              <a:gd name="adj3" fmla="val 18750"/>
              <a:gd name="adj4" fmla="val -16667"/>
              <a:gd name="adj5" fmla="val 137879"/>
              <a:gd name="adj6" fmla="val -38440"/>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050" dirty="0"/>
              <a:t>Inspired by Mask R-CNN </a:t>
            </a:r>
            <a:r>
              <a:rPr lang="en-US" sz="1050" dirty="0">
                <a:solidFill>
                  <a:srgbClr val="00B050"/>
                </a:solidFill>
              </a:rPr>
              <a:t>[3]</a:t>
            </a:r>
          </a:p>
        </p:txBody>
      </p:sp>
    </p:spTree>
    <p:extLst>
      <p:ext uri="{BB962C8B-B14F-4D97-AF65-F5344CB8AC3E}">
        <p14:creationId xmlns:p14="http://schemas.microsoft.com/office/powerpoint/2010/main" val="174026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546D65-B518-CFEA-EE99-A48C1E5BC358}"/>
              </a:ext>
            </a:extLst>
          </p:cNvPr>
          <p:cNvSpPr>
            <a:spLocks noGrp="1"/>
          </p:cNvSpPr>
          <p:nvPr>
            <p:ph type="title"/>
          </p:nvPr>
        </p:nvSpPr>
        <p:spPr/>
        <p:txBody>
          <a:bodyPr/>
          <a:lstStyle/>
          <a:p>
            <a:r>
              <a:rPr lang="en-US" dirty="0">
                <a:latin typeface="Palatino" pitchFamily="2" charset="77"/>
                <a:ea typeface="Palatino" pitchFamily="2" charset="77"/>
              </a:rPr>
              <a:t>Attention module</a:t>
            </a:r>
          </a:p>
        </p:txBody>
      </p:sp>
      <p:pic>
        <p:nvPicPr>
          <p:cNvPr id="5" name="Picture 4">
            <a:extLst>
              <a:ext uri="{FF2B5EF4-FFF2-40B4-BE49-F238E27FC236}">
                <a16:creationId xmlns:a16="http://schemas.microsoft.com/office/drawing/2014/main" id="{F6C122D1-87BD-2EEA-6987-4A2DE2A020D1}"/>
              </a:ext>
            </a:extLst>
          </p:cNvPr>
          <p:cNvPicPr>
            <a:picLocks noChangeAspect="1"/>
          </p:cNvPicPr>
          <p:nvPr/>
        </p:nvPicPr>
        <p:blipFill>
          <a:blip r:embed="rId2"/>
          <a:stretch>
            <a:fillRect/>
          </a:stretch>
        </p:blipFill>
        <p:spPr>
          <a:xfrm>
            <a:off x="1863818" y="2192288"/>
            <a:ext cx="5416363" cy="1762973"/>
          </a:xfrm>
          <a:prstGeom prst="rect">
            <a:avLst/>
          </a:prstGeom>
        </p:spPr>
      </p:pic>
      <p:sp>
        <p:nvSpPr>
          <p:cNvPr id="7" name="TextBox 6">
            <a:extLst>
              <a:ext uri="{FF2B5EF4-FFF2-40B4-BE49-F238E27FC236}">
                <a16:creationId xmlns:a16="http://schemas.microsoft.com/office/drawing/2014/main" id="{78648BAF-DFB4-33A4-06C7-70A3F23C01A9}"/>
              </a:ext>
            </a:extLst>
          </p:cNvPr>
          <p:cNvSpPr txBox="1"/>
          <p:nvPr/>
        </p:nvSpPr>
        <p:spPr>
          <a:xfrm>
            <a:off x="1020843" y="1714856"/>
            <a:ext cx="7612002" cy="307777"/>
          </a:xfrm>
          <a:prstGeom prst="rect">
            <a:avLst/>
          </a:prstGeom>
          <a:noFill/>
        </p:spPr>
        <p:txBody>
          <a:bodyPr wrap="square">
            <a:spAutoFit/>
          </a:bodyPr>
          <a:lstStyle/>
          <a:p>
            <a:pPr algn="ctr"/>
            <a:r>
              <a:rPr lang="en-US" dirty="0">
                <a:effectLst/>
                <a:latin typeface="Palatino" pitchFamily="2" charset="77"/>
                <a:ea typeface="Palatino" pitchFamily="2" charset="77"/>
              </a:rPr>
              <a:t>Channel attention and spatial attention are consecutively computed to refine the features</a:t>
            </a:r>
            <a:r>
              <a:rPr lang="en-US" sz="1400" dirty="0">
                <a:solidFill>
                  <a:srgbClr val="00B050"/>
                </a:solidFill>
              </a:rPr>
              <a:t>[12]</a:t>
            </a:r>
            <a:r>
              <a:rPr lang="en-US" dirty="0">
                <a:effectLst/>
                <a:latin typeface="Palatino" pitchFamily="2" charset="77"/>
                <a:ea typeface="Palatino" pitchFamily="2" charset="77"/>
              </a:rPr>
              <a:t>.</a:t>
            </a:r>
          </a:p>
        </p:txBody>
      </p:sp>
    </p:spTree>
    <p:extLst>
      <p:ext uri="{BB962C8B-B14F-4D97-AF65-F5344CB8AC3E}">
        <p14:creationId xmlns:p14="http://schemas.microsoft.com/office/powerpoint/2010/main" val="32983856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5D4D9F-2ED9-075E-0275-A26D53FFB06A}"/>
              </a:ext>
            </a:extLst>
          </p:cNvPr>
          <p:cNvPicPr>
            <a:picLocks noChangeAspect="1"/>
          </p:cNvPicPr>
          <p:nvPr/>
        </p:nvPicPr>
        <p:blipFill>
          <a:blip r:embed="rId3"/>
          <a:stretch>
            <a:fillRect/>
          </a:stretch>
        </p:blipFill>
        <p:spPr>
          <a:xfrm>
            <a:off x="1181337" y="2375934"/>
            <a:ext cx="6076031" cy="2719566"/>
          </a:xfrm>
          <a:prstGeom prst="rect">
            <a:avLst/>
          </a:prstGeom>
        </p:spPr>
      </p:pic>
      <p:sp>
        <p:nvSpPr>
          <p:cNvPr id="11" name="Title 2">
            <a:extLst>
              <a:ext uri="{FF2B5EF4-FFF2-40B4-BE49-F238E27FC236}">
                <a16:creationId xmlns:a16="http://schemas.microsoft.com/office/drawing/2014/main" id="{BEC97AE1-E2F8-4982-A586-BF5AEA593E84}"/>
              </a:ext>
            </a:extLst>
          </p:cNvPr>
          <p:cNvSpPr>
            <a:spLocks noGrp="1"/>
          </p:cNvSpPr>
          <p:nvPr>
            <p:ph type="title"/>
          </p:nvPr>
        </p:nvSpPr>
        <p:spPr>
          <a:xfrm>
            <a:off x="671757" y="278633"/>
            <a:ext cx="8183759" cy="743999"/>
          </a:xfrm>
        </p:spPr>
        <p:txBody>
          <a:bodyPr/>
          <a:lstStyle/>
          <a:p>
            <a:r>
              <a:rPr lang="en-US" dirty="0">
                <a:latin typeface="Palatino" pitchFamily="2" charset="77"/>
                <a:ea typeface="Palatino" pitchFamily="2" charset="77"/>
              </a:rPr>
              <a:t>VSGD-Net</a:t>
            </a:r>
          </a:p>
        </p:txBody>
      </p:sp>
      <p:sp>
        <p:nvSpPr>
          <p:cNvPr id="4" name="Text Placeholder 1">
            <a:extLst>
              <a:ext uri="{FF2B5EF4-FFF2-40B4-BE49-F238E27FC236}">
                <a16:creationId xmlns:a16="http://schemas.microsoft.com/office/drawing/2014/main" id="{D966AD24-26BE-B54D-BAEE-2A64F2CC82CB}"/>
              </a:ext>
            </a:extLst>
          </p:cNvPr>
          <p:cNvSpPr>
            <a:spLocks noGrp="1"/>
          </p:cNvSpPr>
          <p:nvPr>
            <p:ph type="body" sz="quarter" idx="11"/>
          </p:nvPr>
        </p:nvSpPr>
        <p:spPr>
          <a:xfrm>
            <a:off x="659305" y="1302545"/>
            <a:ext cx="8196210" cy="3011623"/>
          </a:xfrm>
        </p:spPr>
        <p:txBody>
          <a:bodyPr/>
          <a:lstStyle/>
          <a:p>
            <a:r>
              <a:rPr lang="en-US" b="0" dirty="0">
                <a:latin typeface="Palatino" pitchFamily="2" charset="77"/>
                <a:ea typeface="Palatino" pitchFamily="2" charset="77"/>
              </a:rPr>
              <a:t>Features input to the detection branch?</a:t>
            </a:r>
          </a:p>
          <a:p>
            <a:pPr lvl="1">
              <a:spcBef>
                <a:spcPts val="400"/>
              </a:spcBef>
              <a:buFont typeface="Arial" panose="020B0604020202020204" pitchFamily="34" charset="0"/>
              <a:buChar char="•"/>
            </a:pPr>
            <a:r>
              <a:rPr lang="en-US" sz="1400" b="0" dirty="0">
                <a:latin typeface="Palatino" pitchFamily="2" charset="77"/>
                <a:ea typeface="Palatino" pitchFamily="2" charset="77"/>
              </a:rPr>
              <a:t>We assume decoder layers have higher correlation with the Sox10 than encoder layers.</a:t>
            </a:r>
          </a:p>
          <a:p>
            <a:pPr lvl="1">
              <a:spcBef>
                <a:spcPts val="400"/>
              </a:spcBef>
              <a:buFont typeface="Arial" panose="020B0604020202020204" pitchFamily="34" charset="0"/>
              <a:buChar char="•"/>
            </a:pPr>
            <a:r>
              <a:rPr lang="en-US" sz="1400" b="0" dirty="0">
                <a:latin typeface="Palatino" pitchFamily="2" charset="77"/>
                <a:ea typeface="Palatino" pitchFamily="2" charset="77"/>
              </a:rPr>
              <a:t>The ablation study validates this design.</a:t>
            </a:r>
            <a:endParaRPr lang="en-US" sz="1400" dirty="0">
              <a:latin typeface="Palatino" pitchFamily="2" charset="77"/>
              <a:ea typeface="Palatino" pitchFamily="2" charset="77"/>
            </a:endParaRPr>
          </a:p>
        </p:txBody>
      </p:sp>
      <p:sp>
        <p:nvSpPr>
          <p:cNvPr id="3" name="Rectangle 2">
            <a:extLst>
              <a:ext uri="{FF2B5EF4-FFF2-40B4-BE49-F238E27FC236}">
                <a16:creationId xmlns:a16="http://schemas.microsoft.com/office/drawing/2014/main" id="{59F27BA9-E7B0-9AA7-0C7C-7E6758424C62}"/>
              </a:ext>
            </a:extLst>
          </p:cNvPr>
          <p:cNvSpPr/>
          <p:nvPr/>
        </p:nvSpPr>
        <p:spPr>
          <a:xfrm>
            <a:off x="3566728" y="2419468"/>
            <a:ext cx="1766325" cy="135172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26ABFC7-0348-B31A-04C6-1B712D8B5BF0}"/>
              </a:ext>
            </a:extLst>
          </p:cNvPr>
          <p:cNvSpPr txBox="1"/>
          <p:nvPr/>
        </p:nvSpPr>
        <p:spPr>
          <a:xfrm>
            <a:off x="4289993" y="3774104"/>
            <a:ext cx="1787075" cy="276999"/>
          </a:xfrm>
          <a:prstGeom prst="rect">
            <a:avLst/>
          </a:prstGeom>
          <a:noFill/>
        </p:spPr>
        <p:txBody>
          <a:bodyPr wrap="square" rtlCol="0">
            <a:spAutoFit/>
          </a:bodyPr>
          <a:lstStyle/>
          <a:p>
            <a:pPr algn="ctr"/>
            <a:r>
              <a:rPr lang="en-US" sz="1200" dirty="0">
                <a:solidFill>
                  <a:srgbClr val="FF0000"/>
                </a:solidFill>
                <a:latin typeface="Palatino" pitchFamily="2" charset="77"/>
                <a:ea typeface="Palatino" pitchFamily="2" charset="77"/>
              </a:rPr>
              <a:t>Decoder features</a:t>
            </a:r>
          </a:p>
        </p:txBody>
      </p:sp>
    </p:spTree>
    <p:extLst>
      <p:ext uri="{BB962C8B-B14F-4D97-AF65-F5344CB8AC3E}">
        <p14:creationId xmlns:p14="http://schemas.microsoft.com/office/powerpoint/2010/main" val="14601020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BEC97AE1-E2F8-4982-A586-BF5AEA593E84}"/>
              </a:ext>
            </a:extLst>
          </p:cNvPr>
          <p:cNvSpPr>
            <a:spLocks noGrp="1"/>
          </p:cNvSpPr>
          <p:nvPr>
            <p:ph type="title"/>
          </p:nvPr>
        </p:nvSpPr>
        <p:spPr>
          <a:xfrm>
            <a:off x="671757" y="278633"/>
            <a:ext cx="8183759" cy="743999"/>
          </a:xfrm>
        </p:spPr>
        <p:txBody>
          <a:bodyPr/>
          <a:lstStyle/>
          <a:p>
            <a:r>
              <a:rPr lang="en-US" dirty="0">
                <a:latin typeface="Palatino" pitchFamily="2" charset="77"/>
                <a:ea typeface="Palatino" pitchFamily="2" charset="77"/>
              </a:rPr>
              <a:t>VSGD-Net</a:t>
            </a:r>
          </a:p>
        </p:txBody>
      </p:sp>
      <p:pic>
        <p:nvPicPr>
          <p:cNvPr id="3" name="Picture 2">
            <a:extLst>
              <a:ext uri="{FF2B5EF4-FFF2-40B4-BE49-F238E27FC236}">
                <a16:creationId xmlns:a16="http://schemas.microsoft.com/office/drawing/2014/main" id="{7BB4BB51-2CC8-734A-96E6-BFB3AE965493}"/>
              </a:ext>
            </a:extLst>
          </p:cNvPr>
          <p:cNvPicPr>
            <a:picLocks noChangeAspect="1"/>
          </p:cNvPicPr>
          <p:nvPr/>
        </p:nvPicPr>
        <p:blipFill>
          <a:blip r:embed="rId3"/>
          <a:stretch>
            <a:fillRect/>
          </a:stretch>
        </p:blipFill>
        <p:spPr>
          <a:xfrm>
            <a:off x="1262063" y="1260539"/>
            <a:ext cx="6619875" cy="866775"/>
          </a:xfrm>
          <a:prstGeom prst="rect">
            <a:avLst/>
          </a:prstGeom>
        </p:spPr>
      </p:pic>
      <p:pic>
        <p:nvPicPr>
          <p:cNvPr id="4" name="Picture 3">
            <a:extLst>
              <a:ext uri="{FF2B5EF4-FFF2-40B4-BE49-F238E27FC236}">
                <a16:creationId xmlns:a16="http://schemas.microsoft.com/office/drawing/2014/main" id="{9A916B0D-7015-EBD1-B097-A48F2745BC30}"/>
              </a:ext>
            </a:extLst>
          </p:cNvPr>
          <p:cNvPicPr>
            <a:picLocks noChangeAspect="1"/>
          </p:cNvPicPr>
          <p:nvPr/>
        </p:nvPicPr>
        <p:blipFill>
          <a:blip r:embed="rId4"/>
          <a:stretch>
            <a:fillRect/>
          </a:stretch>
        </p:blipFill>
        <p:spPr>
          <a:xfrm>
            <a:off x="1262063" y="2145301"/>
            <a:ext cx="6076031" cy="2719566"/>
          </a:xfrm>
          <a:prstGeom prst="rect">
            <a:avLst/>
          </a:prstGeom>
        </p:spPr>
      </p:pic>
    </p:spTree>
    <p:extLst>
      <p:ext uri="{BB962C8B-B14F-4D97-AF65-F5344CB8AC3E}">
        <p14:creationId xmlns:p14="http://schemas.microsoft.com/office/powerpoint/2010/main" val="284800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9" name="Text Placeholder 1">
                <a:extLst>
                  <a:ext uri="{FF2B5EF4-FFF2-40B4-BE49-F238E27FC236}">
                    <a16:creationId xmlns:a16="http://schemas.microsoft.com/office/drawing/2014/main" id="{09118907-45FA-401B-979C-8E790FC23B5C}"/>
                  </a:ext>
                </a:extLst>
              </p:cNvPr>
              <p:cNvSpPr>
                <a:spLocks noGrp="1"/>
              </p:cNvSpPr>
              <p:nvPr>
                <p:ph type="body" sz="quarter" idx="11"/>
              </p:nvPr>
            </p:nvSpPr>
            <p:spPr>
              <a:xfrm>
                <a:off x="659305" y="1302545"/>
                <a:ext cx="8196210" cy="3011623"/>
              </a:xfrm>
            </p:spPr>
            <p:txBody>
              <a:bodyPr/>
              <a:lstStyle/>
              <a:p>
                <a:pPr>
                  <a:lnSpc>
                    <a:spcPct val="200000"/>
                  </a:lnSpc>
                </a:pPr>
                <a:r>
                  <a:rPr lang="en-US" b="0" dirty="0">
                    <a:solidFill>
                      <a:schemeClr val="tx1"/>
                    </a:solidFill>
                    <a:latin typeface="Palatino" pitchFamily="2" charset="77"/>
                    <a:ea typeface="Palatino" pitchFamily="2" charset="77"/>
                  </a:rPr>
                  <a:t>Precision = TP / (TP + FP)</a:t>
                </a:r>
              </a:p>
              <a:p>
                <a:pPr>
                  <a:lnSpc>
                    <a:spcPct val="200000"/>
                  </a:lnSpc>
                </a:pPr>
                <a:r>
                  <a:rPr lang="en-US" b="0" dirty="0">
                    <a:solidFill>
                      <a:schemeClr val="tx1"/>
                    </a:solidFill>
                    <a:latin typeface="Palatino" pitchFamily="2" charset="77"/>
                    <a:ea typeface="Palatino" pitchFamily="2" charset="77"/>
                  </a:rPr>
                  <a:t>Recall = TP / (TP + FN)</a:t>
                </a:r>
              </a:p>
              <a:p>
                <a:pPr>
                  <a:lnSpc>
                    <a:spcPct val="200000"/>
                  </a:lnSpc>
                </a:pPr>
                <a:r>
                  <a:rPr lang="en-US" b="0" dirty="0">
                    <a:solidFill>
                      <a:schemeClr val="tx1"/>
                    </a:solidFill>
                    <a:latin typeface="Palatino" pitchFamily="2" charset="77"/>
                    <a:ea typeface="Palatino" pitchFamily="2" charset="77"/>
                  </a:rPr>
                  <a:t>F1-score = </a:t>
                </a:r>
                <a14:m>
                  <m:oMath xmlns:m="http://schemas.openxmlformats.org/officeDocument/2006/math">
                    <m:r>
                      <a:rPr lang="en-US" b="0" dirty="0" smtClean="0">
                        <a:solidFill>
                          <a:schemeClr val="tx1"/>
                        </a:solidFill>
                        <a:latin typeface="Cambria Math" panose="02040503050406030204" pitchFamily="18" charset="0"/>
                      </a:rPr>
                      <m:t>2</m:t>
                    </m:r>
                    <m:r>
                      <a:rPr lang="en-US" b="0" i="1" dirty="0" smtClean="0">
                        <a:solidFill>
                          <a:schemeClr val="tx1"/>
                        </a:solidFill>
                        <a:latin typeface="Cambria Math" panose="02040503050406030204" pitchFamily="18" charset="0"/>
                        <a:ea typeface="Cambria Math" panose="02040503050406030204" pitchFamily="18" charset="0"/>
                      </a:rPr>
                      <m:t>×</m:t>
                    </m:r>
                    <m:f>
                      <m:fPr>
                        <m:ctrlPr>
                          <a:rPr lang="en-US" b="0" i="1" dirty="0">
                            <a:solidFill>
                              <a:schemeClr val="tx1"/>
                            </a:solidFill>
                            <a:latin typeface="Cambria Math" panose="02040503050406030204" pitchFamily="18" charset="0"/>
                          </a:rPr>
                        </m:ctrlPr>
                      </m:fPr>
                      <m:num>
                        <m:r>
                          <m:rPr>
                            <m:nor/>
                          </m:rPr>
                          <a:rPr lang="en-US" b="0" dirty="0">
                            <a:solidFill>
                              <a:schemeClr val="tx1"/>
                            </a:solidFill>
                            <a:latin typeface="Palatino" pitchFamily="2" charset="77"/>
                            <a:ea typeface="Palatino" pitchFamily="2" charset="77"/>
                          </a:rPr>
                          <m:t>(</m:t>
                        </m:r>
                        <m:r>
                          <m:rPr>
                            <m:nor/>
                          </m:rPr>
                          <a:rPr lang="en-US" b="0" dirty="0" err="1">
                            <a:solidFill>
                              <a:schemeClr val="tx1"/>
                            </a:solidFill>
                            <a:latin typeface="Palatino" pitchFamily="2" charset="77"/>
                            <a:ea typeface="Palatino" pitchFamily="2" charset="77"/>
                          </a:rPr>
                          <m:t>Precision</m:t>
                        </m:r>
                        <m:r>
                          <a:rPr lang="en-US" b="0" i="1" dirty="0" smtClean="0">
                            <a:solidFill>
                              <a:schemeClr val="tx1"/>
                            </a:solidFill>
                            <a:latin typeface="Cambria Math" panose="02040503050406030204" pitchFamily="18" charset="0"/>
                          </a:rPr>
                          <m:t> </m:t>
                        </m:r>
                        <m:r>
                          <a:rPr lang="en-US" b="0" i="1" dirty="0" smtClean="0">
                            <a:solidFill>
                              <a:schemeClr val="tx1"/>
                            </a:solidFill>
                            <a:latin typeface="Cambria Math" panose="02040503050406030204" pitchFamily="18" charset="0"/>
                            <a:ea typeface="Cambria Math" panose="02040503050406030204" pitchFamily="18" charset="0"/>
                          </a:rPr>
                          <m:t>×</m:t>
                        </m:r>
                        <m:r>
                          <m:rPr>
                            <m:nor/>
                          </m:rPr>
                          <a:rPr lang="en-US" b="0" dirty="0">
                            <a:solidFill>
                              <a:schemeClr val="tx1"/>
                            </a:solidFill>
                            <a:latin typeface="Palatino" pitchFamily="2" charset="77"/>
                            <a:ea typeface="Palatino" pitchFamily="2" charset="77"/>
                          </a:rPr>
                          <m:t> </m:t>
                        </m:r>
                        <m:r>
                          <m:rPr>
                            <m:nor/>
                          </m:rPr>
                          <a:rPr lang="en-US" b="0" dirty="0" err="1">
                            <a:solidFill>
                              <a:schemeClr val="tx1"/>
                            </a:solidFill>
                            <a:latin typeface="Palatino" pitchFamily="2" charset="77"/>
                            <a:ea typeface="Palatino" pitchFamily="2" charset="77"/>
                          </a:rPr>
                          <m:t>Recall</m:t>
                        </m:r>
                        <m:r>
                          <m:rPr>
                            <m:nor/>
                          </m:rPr>
                          <a:rPr lang="en-US" b="0" dirty="0">
                            <a:solidFill>
                              <a:schemeClr val="tx1"/>
                            </a:solidFill>
                            <a:latin typeface="Palatino" pitchFamily="2" charset="77"/>
                            <a:ea typeface="Palatino" pitchFamily="2" charset="77"/>
                          </a:rPr>
                          <m:t>)</m:t>
                        </m:r>
                      </m:num>
                      <m:den>
                        <m:r>
                          <m:rPr>
                            <m:nor/>
                          </m:rPr>
                          <a:rPr lang="en-US" b="0" dirty="0">
                            <a:solidFill>
                              <a:schemeClr val="tx1"/>
                            </a:solidFill>
                            <a:latin typeface="Palatino" pitchFamily="2" charset="77"/>
                            <a:ea typeface="Palatino" pitchFamily="2" charset="77"/>
                          </a:rPr>
                          <m:t>Precision</m:t>
                        </m:r>
                        <m:r>
                          <m:rPr>
                            <m:nor/>
                          </m:rPr>
                          <a:rPr lang="en-US" b="0" dirty="0">
                            <a:solidFill>
                              <a:schemeClr val="tx1"/>
                            </a:solidFill>
                            <a:latin typeface="Palatino" pitchFamily="2" charset="77"/>
                            <a:ea typeface="Palatino" pitchFamily="2" charset="77"/>
                          </a:rPr>
                          <m:t> + </m:t>
                        </m:r>
                        <m:r>
                          <m:rPr>
                            <m:nor/>
                          </m:rPr>
                          <a:rPr lang="en-US" b="0" dirty="0">
                            <a:solidFill>
                              <a:schemeClr val="tx1"/>
                            </a:solidFill>
                            <a:latin typeface="Palatino" pitchFamily="2" charset="77"/>
                            <a:ea typeface="Palatino" pitchFamily="2" charset="77"/>
                          </a:rPr>
                          <m:t>Recall</m:t>
                        </m:r>
                      </m:den>
                    </m:f>
                  </m:oMath>
                </a14:m>
                <a:endParaRPr lang="en-US" b="0" dirty="0">
                  <a:solidFill>
                    <a:schemeClr val="tx1"/>
                  </a:solidFill>
                  <a:latin typeface="Palatino" pitchFamily="2" charset="77"/>
                  <a:ea typeface="Palatino" pitchFamily="2" charset="77"/>
                </a:endParaRPr>
              </a:p>
              <a:p>
                <a:pPr>
                  <a:lnSpc>
                    <a:spcPct val="200000"/>
                  </a:lnSpc>
                </a:pPr>
                <a:r>
                  <a:rPr lang="en-US" b="0" dirty="0">
                    <a:solidFill>
                      <a:schemeClr val="tx1"/>
                    </a:solidFill>
                    <a:latin typeface="Palatino" pitchFamily="2" charset="77"/>
                    <a:ea typeface="Palatino" pitchFamily="2" charset="77"/>
                  </a:rPr>
                  <a:t>Jaccard Index = TP / (TP + FN + FP)</a:t>
                </a:r>
              </a:p>
            </p:txBody>
          </p:sp>
        </mc:Choice>
        <mc:Fallback>
          <p:sp>
            <p:nvSpPr>
              <p:cNvPr id="9" name="Text Placeholder 1">
                <a:extLst>
                  <a:ext uri="{FF2B5EF4-FFF2-40B4-BE49-F238E27FC236}">
                    <a16:creationId xmlns:a16="http://schemas.microsoft.com/office/drawing/2014/main" id="{09118907-45FA-401B-979C-8E790FC23B5C}"/>
                  </a:ext>
                </a:extLst>
              </p:cNvPr>
              <p:cNvSpPr>
                <a:spLocks noGrp="1" noRot="1" noChangeAspect="1" noMove="1" noResize="1" noEditPoints="1" noAdjustHandles="1" noChangeArrowheads="1" noChangeShapeType="1" noTextEdit="1"/>
              </p:cNvSpPr>
              <p:nvPr>
                <p:ph type="body" sz="quarter" idx="11"/>
              </p:nvPr>
            </p:nvSpPr>
            <p:spPr>
              <a:xfrm>
                <a:off x="659305" y="1302545"/>
                <a:ext cx="8196210" cy="3011623"/>
              </a:xfrm>
              <a:blipFill>
                <a:blip r:embed="rId3"/>
                <a:stretch>
                  <a:fillRect l="-464"/>
                </a:stretch>
              </a:blipFill>
            </p:spPr>
            <p:txBody>
              <a:bodyPr/>
              <a:lstStyle/>
              <a:p>
                <a:r>
                  <a:rPr lang="en-US">
                    <a:noFill/>
                  </a:rPr>
                  <a:t> </a:t>
                </a:r>
              </a:p>
            </p:txBody>
          </p:sp>
        </mc:Fallback>
      </mc:AlternateContent>
      <p:sp>
        <p:nvSpPr>
          <p:cNvPr id="4" name="Title 3">
            <a:extLst>
              <a:ext uri="{FF2B5EF4-FFF2-40B4-BE49-F238E27FC236}">
                <a16:creationId xmlns:a16="http://schemas.microsoft.com/office/drawing/2014/main" id="{BA4D7338-0051-3D40-9A62-601705F12B22}"/>
              </a:ext>
            </a:extLst>
          </p:cNvPr>
          <p:cNvSpPr>
            <a:spLocks noGrp="1"/>
          </p:cNvSpPr>
          <p:nvPr>
            <p:ph type="title"/>
          </p:nvPr>
        </p:nvSpPr>
        <p:spPr>
          <a:xfrm>
            <a:off x="671757" y="278633"/>
            <a:ext cx="8183759" cy="743999"/>
          </a:xfrm>
        </p:spPr>
        <p:txBody>
          <a:bodyPr anchor="b">
            <a:normAutofit/>
          </a:bodyPr>
          <a:lstStyle/>
          <a:p>
            <a:r>
              <a:rPr lang="en-US">
                <a:latin typeface="Palatino" pitchFamily="2" charset="77"/>
                <a:ea typeface="Palatino" pitchFamily="2" charset="77"/>
              </a:rPr>
              <a:t>Evaluation Metrics</a:t>
            </a:r>
            <a:endParaRPr lang="en-US" dirty="0">
              <a:latin typeface="Palatino" pitchFamily="2" charset="77"/>
              <a:ea typeface="Palatino" pitchFamily="2" charset="77"/>
            </a:endParaRPr>
          </a:p>
        </p:txBody>
      </p:sp>
    </p:spTree>
    <p:extLst>
      <p:ext uri="{BB962C8B-B14F-4D97-AF65-F5344CB8AC3E}">
        <p14:creationId xmlns:p14="http://schemas.microsoft.com/office/powerpoint/2010/main" val="2772237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Convolutional Neural Network (Q2)</a:t>
            </a:r>
            <a:endParaRPr/>
          </a:p>
        </p:txBody>
      </p:sp>
      <p:sp>
        <p:nvSpPr>
          <p:cNvPr id="117" name="Google Shape;117;p19"/>
          <p:cNvSpPr txBox="1">
            <a:spLocks noGrp="1"/>
          </p:cNvSpPr>
          <p:nvPr>
            <p:ph type="body" idx="1"/>
          </p:nvPr>
        </p:nvSpPr>
        <p:spPr>
          <a:xfrm>
            <a:off x="155850" y="1177100"/>
            <a:ext cx="21996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US"/>
              <a:t>Conv</a:t>
            </a:r>
            <a:endParaRPr/>
          </a:p>
          <a:p>
            <a:pPr marL="0" lvl="0" indent="0" algn="l" rtl="0">
              <a:lnSpc>
                <a:spcPct val="115000"/>
              </a:lnSpc>
              <a:spcBef>
                <a:spcPts val="1600"/>
              </a:spcBef>
              <a:spcAft>
                <a:spcPts val="0"/>
              </a:spcAft>
              <a:buSzPts val="1800"/>
              <a:buNone/>
            </a:pPr>
            <a:r>
              <a:rPr lang="en-US"/>
              <a:t>Pool</a:t>
            </a:r>
            <a:endParaRPr/>
          </a:p>
          <a:p>
            <a:pPr marL="0" lvl="0" indent="0" algn="l" rtl="0">
              <a:lnSpc>
                <a:spcPct val="115000"/>
              </a:lnSpc>
              <a:spcBef>
                <a:spcPts val="1600"/>
              </a:spcBef>
              <a:spcAft>
                <a:spcPts val="0"/>
              </a:spcAft>
              <a:buSzPts val="1800"/>
              <a:buNone/>
            </a:pPr>
            <a:r>
              <a:rPr lang="en-US"/>
              <a:t>FC</a:t>
            </a:r>
            <a:endParaRPr/>
          </a:p>
          <a:p>
            <a:pPr marL="0" lvl="0" indent="0" algn="l" rtl="0">
              <a:lnSpc>
                <a:spcPct val="115000"/>
              </a:lnSpc>
              <a:spcBef>
                <a:spcPts val="1600"/>
              </a:spcBef>
              <a:spcAft>
                <a:spcPts val="1600"/>
              </a:spcAft>
              <a:buSzPts val="1800"/>
              <a:buNone/>
            </a:pPr>
            <a:r>
              <a:rPr lang="en-US"/>
              <a:t>Cross Entropy</a:t>
            </a:r>
            <a:endParaRPr/>
          </a:p>
        </p:txBody>
      </p:sp>
      <p:pic>
        <p:nvPicPr>
          <p:cNvPr id="118" name="Google Shape;118;p19"/>
          <p:cNvPicPr preferRelativeResize="0"/>
          <p:nvPr/>
        </p:nvPicPr>
        <p:blipFill rotWithShape="1">
          <a:blip r:embed="rId3">
            <a:alphaModFix/>
          </a:blip>
          <a:srcRect/>
          <a:stretch/>
        </p:blipFill>
        <p:spPr>
          <a:xfrm>
            <a:off x="2017700" y="1407913"/>
            <a:ext cx="6970450" cy="23769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89A01F-35F3-7640-952A-4CA3EC075F4C}"/>
              </a:ext>
            </a:extLst>
          </p:cNvPr>
          <p:cNvSpPr>
            <a:spLocks noGrp="1"/>
          </p:cNvSpPr>
          <p:nvPr>
            <p:ph type="title"/>
          </p:nvPr>
        </p:nvSpPr>
        <p:spPr/>
        <p:txBody>
          <a:bodyPr/>
          <a:lstStyle/>
          <a:p>
            <a:r>
              <a:rPr lang="en-US" dirty="0">
                <a:latin typeface="Palatino" pitchFamily="2" charset="77"/>
                <a:ea typeface="Palatino" pitchFamily="2" charset="77"/>
              </a:rPr>
              <a:t>Melanocyte Detection Results</a:t>
            </a:r>
          </a:p>
        </p:txBody>
      </p:sp>
      <p:sp>
        <p:nvSpPr>
          <p:cNvPr id="2" name="TextBox 1">
            <a:extLst>
              <a:ext uri="{FF2B5EF4-FFF2-40B4-BE49-F238E27FC236}">
                <a16:creationId xmlns:a16="http://schemas.microsoft.com/office/drawing/2014/main" id="{EAB72179-6DC5-CEC2-27D9-C5CB2C3DE2A8}"/>
              </a:ext>
            </a:extLst>
          </p:cNvPr>
          <p:cNvSpPr txBox="1"/>
          <p:nvPr/>
        </p:nvSpPr>
        <p:spPr>
          <a:xfrm>
            <a:off x="406280" y="1592216"/>
            <a:ext cx="4327360" cy="307777"/>
          </a:xfrm>
          <a:prstGeom prst="rect">
            <a:avLst/>
          </a:prstGeom>
          <a:noFill/>
        </p:spPr>
        <p:txBody>
          <a:bodyPr wrap="square">
            <a:spAutoFit/>
          </a:bodyPr>
          <a:lstStyle/>
          <a:p>
            <a:pPr algn="ctr"/>
            <a:r>
              <a:rPr lang="en-US" dirty="0">
                <a:latin typeface="Palatino" pitchFamily="2" charset="77"/>
                <a:ea typeface="Palatino" pitchFamily="2" charset="77"/>
              </a:rPr>
              <a:t>Comparison with nuclei detection methods</a:t>
            </a:r>
            <a:endParaRPr lang="en-US" b="0" dirty="0">
              <a:latin typeface="Palatino" pitchFamily="2" charset="77"/>
              <a:ea typeface="Palatino" pitchFamily="2" charset="77"/>
            </a:endParaRPr>
          </a:p>
        </p:txBody>
      </p:sp>
      <p:sp>
        <p:nvSpPr>
          <p:cNvPr id="4" name="TextBox 3">
            <a:extLst>
              <a:ext uri="{FF2B5EF4-FFF2-40B4-BE49-F238E27FC236}">
                <a16:creationId xmlns:a16="http://schemas.microsoft.com/office/drawing/2014/main" id="{4B3FE064-DD49-C7A5-3253-E57D1EEADEAB}"/>
              </a:ext>
            </a:extLst>
          </p:cNvPr>
          <p:cNvSpPr txBox="1"/>
          <p:nvPr/>
        </p:nvSpPr>
        <p:spPr>
          <a:xfrm>
            <a:off x="4091684" y="1592215"/>
            <a:ext cx="5248656" cy="307777"/>
          </a:xfrm>
          <a:prstGeom prst="rect">
            <a:avLst/>
          </a:prstGeom>
          <a:noFill/>
        </p:spPr>
        <p:txBody>
          <a:bodyPr wrap="square">
            <a:spAutoFit/>
          </a:bodyPr>
          <a:lstStyle/>
          <a:p>
            <a:pPr algn="ctr"/>
            <a:r>
              <a:rPr lang="en-US" dirty="0">
                <a:latin typeface="Palatino" pitchFamily="2" charset="77"/>
                <a:ea typeface="Palatino" pitchFamily="2" charset="77"/>
              </a:rPr>
              <a:t>Comparison with GAN-based methods</a:t>
            </a:r>
            <a:endParaRPr lang="en-US" b="0" dirty="0">
              <a:latin typeface="Palatino" pitchFamily="2" charset="77"/>
              <a:ea typeface="Palatino" pitchFamily="2" charset="77"/>
            </a:endParaRPr>
          </a:p>
        </p:txBody>
      </p:sp>
      <p:pic>
        <p:nvPicPr>
          <p:cNvPr id="6" name="Picture 5">
            <a:extLst>
              <a:ext uri="{FF2B5EF4-FFF2-40B4-BE49-F238E27FC236}">
                <a16:creationId xmlns:a16="http://schemas.microsoft.com/office/drawing/2014/main" id="{79CCC1F9-CF47-379E-777B-7502C63DEA11}"/>
              </a:ext>
            </a:extLst>
          </p:cNvPr>
          <p:cNvPicPr>
            <a:picLocks noChangeAspect="1"/>
          </p:cNvPicPr>
          <p:nvPr/>
        </p:nvPicPr>
        <p:blipFill>
          <a:blip r:embed="rId3"/>
          <a:stretch>
            <a:fillRect/>
          </a:stretch>
        </p:blipFill>
        <p:spPr>
          <a:xfrm>
            <a:off x="563843" y="1899993"/>
            <a:ext cx="4012235" cy="2194971"/>
          </a:xfrm>
          <a:prstGeom prst="rect">
            <a:avLst/>
          </a:prstGeom>
        </p:spPr>
      </p:pic>
      <p:pic>
        <p:nvPicPr>
          <p:cNvPr id="8" name="Picture 7">
            <a:extLst>
              <a:ext uri="{FF2B5EF4-FFF2-40B4-BE49-F238E27FC236}">
                <a16:creationId xmlns:a16="http://schemas.microsoft.com/office/drawing/2014/main" id="{BC9486BD-69C7-F086-B534-425F7CBA11B6}"/>
              </a:ext>
            </a:extLst>
          </p:cNvPr>
          <p:cNvPicPr>
            <a:picLocks noChangeAspect="1"/>
          </p:cNvPicPr>
          <p:nvPr/>
        </p:nvPicPr>
        <p:blipFill>
          <a:blip r:embed="rId4"/>
          <a:stretch>
            <a:fillRect/>
          </a:stretch>
        </p:blipFill>
        <p:spPr>
          <a:xfrm>
            <a:off x="4655722" y="1899993"/>
            <a:ext cx="4120581" cy="1704284"/>
          </a:xfrm>
          <a:prstGeom prst="rect">
            <a:avLst/>
          </a:prstGeom>
        </p:spPr>
      </p:pic>
    </p:spTree>
    <p:extLst>
      <p:ext uri="{BB962C8B-B14F-4D97-AF65-F5344CB8AC3E}">
        <p14:creationId xmlns:p14="http://schemas.microsoft.com/office/powerpoint/2010/main" val="33047860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89A01F-35F3-7640-952A-4CA3EC075F4C}"/>
              </a:ext>
            </a:extLst>
          </p:cNvPr>
          <p:cNvSpPr>
            <a:spLocks noGrp="1"/>
          </p:cNvSpPr>
          <p:nvPr>
            <p:ph type="title"/>
          </p:nvPr>
        </p:nvSpPr>
        <p:spPr/>
        <p:txBody>
          <a:bodyPr/>
          <a:lstStyle/>
          <a:p>
            <a:r>
              <a:rPr lang="en-US" dirty="0">
                <a:latin typeface="Palatino" pitchFamily="2" charset="77"/>
                <a:ea typeface="Palatino" pitchFamily="2" charset="77"/>
              </a:rPr>
              <a:t>Image Synthesis Evaluation</a:t>
            </a:r>
          </a:p>
        </p:txBody>
      </p:sp>
      <p:pic>
        <p:nvPicPr>
          <p:cNvPr id="5" name="Picture 4">
            <a:extLst>
              <a:ext uri="{FF2B5EF4-FFF2-40B4-BE49-F238E27FC236}">
                <a16:creationId xmlns:a16="http://schemas.microsoft.com/office/drawing/2014/main" id="{93513697-D5E0-289C-C0D4-1BECFFD6F39D}"/>
              </a:ext>
            </a:extLst>
          </p:cNvPr>
          <p:cNvPicPr>
            <a:picLocks noChangeAspect="1"/>
          </p:cNvPicPr>
          <p:nvPr/>
        </p:nvPicPr>
        <p:blipFill>
          <a:blip r:embed="rId3"/>
          <a:stretch>
            <a:fillRect/>
          </a:stretch>
        </p:blipFill>
        <p:spPr>
          <a:xfrm>
            <a:off x="927335" y="1999182"/>
            <a:ext cx="3441742" cy="1300607"/>
          </a:xfrm>
          <a:prstGeom prst="rect">
            <a:avLst/>
          </a:prstGeom>
        </p:spPr>
      </p:pic>
      <p:pic>
        <p:nvPicPr>
          <p:cNvPr id="7" name="Picture 6">
            <a:extLst>
              <a:ext uri="{FF2B5EF4-FFF2-40B4-BE49-F238E27FC236}">
                <a16:creationId xmlns:a16="http://schemas.microsoft.com/office/drawing/2014/main" id="{5649E4B6-E45C-127C-BD26-C4118D7D76A9}"/>
              </a:ext>
            </a:extLst>
          </p:cNvPr>
          <p:cNvPicPr>
            <a:picLocks noChangeAspect="1"/>
          </p:cNvPicPr>
          <p:nvPr/>
        </p:nvPicPr>
        <p:blipFill>
          <a:blip r:embed="rId4"/>
          <a:stretch>
            <a:fillRect/>
          </a:stretch>
        </p:blipFill>
        <p:spPr>
          <a:xfrm>
            <a:off x="4572000" y="1282522"/>
            <a:ext cx="3733715" cy="2733929"/>
          </a:xfrm>
          <a:prstGeom prst="rect">
            <a:avLst/>
          </a:prstGeom>
        </p:spPr>
      </p:pic>
    </p:spTree>
    <p:extLst>
      <p:ext uri="{BB962C8B-B14F-4D97-AF65-F5344CB8AC3E}">
        <p14:creationId xmlns:p14="http://schemas.microsoft.com/office/powerpoint/2010/main" val="18734897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C56E58-4F70-5B4F-A5C3-F68EE64CDDB5}"/>
              </a:ext>
            </a:extLst>
          </p:cNvPr>
          <p:cNvSpPr>
            <a:spLocks noGrp="1"/>
          </p:cNvSpPr>
          <p:nvPr>
            <p:ph type="body" sz="quarter" idx="11"/>
          </p:nvPr>
        </p:nvSpPr>
        <p:spPr>
          <a:xfrm>
            <a:off x="659305" y="1302545"/>
            <a:ext cx="7280640" cy="3011623"/>
          </a:xfrm>
        </p:spPr>
        <p:txBody>
          <a:bodyPr/>
          <a:lstStyle/>
          <a:p>
            <a:r>
              <a:rPr lang="en-US" sz="1600" b="0" dirty="0">
                <a:latin typeface="Palatino" pitchFamily="2" charset="77"/>
                <a:ea typeface="Palatino" pitchFamily="2" charset="77"/>
              </a:rPr>
              <a:t>Our VSGD-Net learning scheme can achieve comparable results even with the simpler generator. </a:t>
            </a:r>
          </a:p>
          <a:p>
            <a:r>
              <a:rPr lang="en-US" sz="1600" b="0" dirty="0">
                <a:latin typeface="Palatino" pitchFamily="2" charset="77"/>
                <a:ea typeface="Palatino" pitchFamily="2" charset="77"/>
              </a:rPr>
              <a:t>Decoder layers have higher correlation with the Sox10 than encoder layers.</a:t>
            </a:r>
          </a:p>
          <a:p>
            <a:r>
              <a:rPr lang="en-US" sz="1600" b="0" dirty="0">
                <a:latin typeface="Palatino" pitchFamily="2" charset="77"/>
                <a:ea typeface="Palatino" pitchFamily="2" charset="77"/>
              </a:rPr>
              <a:t>The attention module refines the intermediate features.</a:t>
            </a:r>
            <a:endParaRPr lang="en-US" sz="1600" dirty="0"/>
          </a:p>
        </p:txBody>
      </p:sp>
      <p:sp>
        <p:nvSpPr>
          <p:cNvPr id="3" name="Title 2">
            <a:extLst>
              <a:ext uri="{FF2B5EF4-FFF2-40B4-BE49-F238E27FC236}">
                <a16:creationId xmlns:a16="http://schemas.microsoft.com/office/drawing/2014/main" id="{EDCB5542-82C8-964E-ACE2-5D45A4729BF4}"/>
              </a:ext>
            </a:extLst>
          </p:cNvPr>
          <p:cNvSpPr>
            <a:spLocks noGrp="1"/>
          </p:cNvSpPr>
          <p:nvPr>
            <p:ph type="title"/>
          </p:nvPr>
        </p:nvSpPr>
        <p:spPr/>
        <p:txBody>
          <a:bodyPr/>
          <a:lstStyle/>
          <a:p>
            <a:r>
              <a:rPr lang="en-US" dirty="0">
                <a:latin typeface="Palatino" pitchFamily="2" charset="77"/>
                <a:ea typeface="Palatino" pitchFamily="2" charset="77"/>
              </a:rPr>
              <a:t>Ablation Study</a:t>
            </a:r>
          </a:p>
        </p:txBody>
      </p:sp>
      <p:pic>
        <p:nvPicPr>
          <p:cNvPr id="7" name="Picture 6">
            <a:extLst>
              <a:ext uri="{FF2B5EF4-FFF2-40B4-BE49-F238E27FC236}">
                <a16:creationId xmlns:a16="http://schemas.microsoft.com/office/drawing/2014/main" id="{322AA96D-7FFE-BA6B-B5FC-80B82C27650A}"/>
              </a:ext>
            </a:extLst>
          </p:cNvPr>
          <p:cNvPicPr>
            <a:picLocks noChangeAspect="1"/>
          </p:cNvPicPr>
          <p:nvPr/>
        </p:nvPicPr>
        <p:blipFill>
          <a:blip r:embed="rId3"/>
          <a:stretch>
            <a:fillRect/>
          </a:stretch>
        </p:blipFill>
        <p:spPr>
          <a:xfrm>
            <a:off x="2012054" y="2567152"/>
            <a:ext cx="5119892" cy="2058938"/>
          </a:xfrm>
          <a:prstGeom prst="rect">
            <a:avLst/>
          </a:prstGeom>
        </p:spPr>
      </p:pic>
    </p:spTree>
    <p:extLst>
      <p:ext uri="{BB962C8B-B14F-4D97-AF65-F5344CB8AC3E}">
        <p14:creationId xmlns:p14="http://schemas.microsoft.com/office/powerpoint/2010/main" val="34533135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A13A5B-5800-F044-9392-D10A076C2AF8}"/>
              </a:ext>
            </a:extLst>
          </p:cNvPr>
          <p:cNvSpPr>
            <a:spLocks noGrp="1"/>
          </p:cNvSpPr>
          <p:nvPr>
            <p:ph type="body" sz="quarter" idx="11"/>
          </p:nvPr>
        </p:nvSpPr>
        <p:spPr/>
        <p:txBody>
          <a:bodyPr/>
          <a:lstStyle/>
          <a:p>
            <a:r>
              <a:rPr lang="en-US" sz="1600" b="0" dirty="0">
                <a:latin typeface="Palatino" pitchFamily="2" charset="77"/>
                <a:ea typeface="Palatino" pitchFamily="2" charset="77"/>
              </a:rPr>
              <a:t>We propose a novel instance detection scheme that investigate the detection task using image synthesis features between two </a:t>
            </a:r>
            <a:r>
              <a:rPr lang="en-US" sz="1600" b="0" dirty="0" err="1">
                <a:latin typeface="Palatino" pitchFamily="2" charset="77"/>
                <a:ea typeface="Palatino" pitchFamily="2" charset="77"/>
              </a:rPr>
              <a:t>stainings</a:t>
            </a:r>
            <a:r>
              <a:rPr lang="en-US" sz="1600" b="0" dirty="0">
                <a:latin typeface="Palatino" pitchFamily="2" charset="77"/>
                <a:ea typeface="Palatino" pitchFamily="2" charset="77"/>
              </a:rPr>
              <a:t>.</a:t>
            </a:r>
          </a:p>
          <a:p>
            <a:r>
              <a:rPr lang="en-US" sz="1600" b="0" dirty="0">
                <a:latin typeface="Palatino" pitchFamily="2" charset="77"/>
                <a:ea typeface="Palatino" pitchFamily="2" charset="77"/>
              </a:rPr>
              <a:t>During inference, the model can produce promising results from only the routine staining.</a:t>
            </a:r>
          </a:p>
          <a:p>
            <a:r>
              <a:rPr lang="en-US" sz="1600" b="0" dirty="0">
                <a:latin typeface="Palatino" pitchFamily="2" charset="77"/>
                <a:ea typeface="Palatino" pitchFamily="2" charset="77"/>
              </a:rPr>
              <a:t>We anticipate that the proposed method can adapt to a broad category of diseases.</a:t>
            </a:r>
          </a:p>
        </p:txBody>
      </p:sp>
      <p:sp>
        <p:nvSpPr>
          <p:cNvPr id="3" name="Title 2">
            <a:extLst>
              <a:ext uri="{FF2B5EF4-FFF2-40B4-BE49-F238E27FC236}">
                <a16:creationId xmlns:a16="http://schemas.microsoft.com/office/drawing/2014/main" id="{1F05B6DA-1B2E-AC46-A0C3-A9A0A543056B}"/>
              </a:ext>
            </a:extLst>
          </p:cNvPr>
          <p:cNvSpPr>
            <a:spLocks noGrp="1"/>
          </p:cNvSpPr>
          <p:nvPr>
            <p:ph type="title"/>
          </p:nvPr>
        </p:nvSpPr>
        <p:spPr/>
        <p:txBody>
          <a:bodyPr/>
          <a:lstStyle/>
          <a:p>
            <a:r>
              <a:rPr lang="en-US" dirty="0">
                <a:latin typeface="Palatino" pitchFamily="2" charset="77"/>
                <a:ea typeface="Palatino" pitchFamily="2" charset="77"/>
              </a:rPr>
              <a:t>Conclusion</a:t>
            </a:r>
          </a:p>
        </p:txBody>
      </p:sp>
    </p:spTree>
    <p:extLst>
      <p:ext uri="{BB962C8B-B14F-4D97-AF65-F5344CB8AC3E}">
        <p14:creationId xmlns:p14="http://schemas.microsoft.com/office/powerpoint/2010/main" val="736940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C9ABCF-7662-774A-A61C-972A9B609814}"/>
              </a:ext>
            </a:extLst>
          </p:cNvPr>
          <p:cNvSpPr>
            <a:spLocks noGrp="1"/>
          </p:cNvSpPr>
          <p:nvPr>
            <p:ph type="body" sz="quarter" idx="11"/>
          </p:nvPr>
        </p:nvSpPr>
        <p:spPr/>
        <p:txBody>
          <a:bodyPr/>
          <a:lstStyle/>
          <a:p>
            <a:pPr>
              <a:buFont typeface="+mj-lt"/>
              <a:buAutoNum type="arabicPeriod"/>
            </a:pPr>
            <a:r>
              <a:rPr lang="en-US" sz="1050" b="0" dirty="0">
                <a:latin typeface="Palatino" pitchFamily="2" charset="77"/>
                <a:ea typeface="Palatino" pitchFamily="2" charset="77"/>
              </a:rPr>
              <a:t>Lu, C., Mahmood, M., Jha, N., Mandal, M.: Detection of melanocytes in skin histopathological images using radial line scanning. Pattern Recognition 46(2), 509–518 (Feb 2013)</a:t>
            </a:r>
          </a:p>
          <a:p>
            <a:pPr>
              <a:buFont typeface="+mj-lt"/>
              <a:buAutoNum type="arabicPeriod"/>
            </a:pPr>
            <a:r>
              <a:rPr lang="en-US" sz="1050" b="0" dirty="0" err="1">
                <a:latin typeface="Palatino" pitchFamily="2" charset="77"/>
                <a:ea typeface="Palatino" pitchFamily="2" charset="77"/>
              </a:rPr>
              <a:t>Ronneberger</a:t>
            </a:r>
            <a:r>
              <a:rPr lang="en-US" sz="1050" b="0" dirty="0">
                <a:latin typeface="Palatino" pitchFamily="2" charset="77"/>
                <a:ea typeface="Palatino" pitchFamily="2" charset="77"/>
              </a:rPr>
              <a:t>, O., Fischer, P., </a:t>
            </a:r>
            <a:r>
              <a:rPr lang="en-US" sz="1050" b="0" dirty="0" err="1">
                <a:latin typeface="Palatino" pitchFamily="2" charset="77"/>
                <a:ea typeface="Palatino" pitchFamily="2" charset="77"/>
              </a:rPr>
              <a:t>Brox</a:t>
            </a:r>
            <a:r>
              <a:rPr lang="en-US" sz="1050" b="0" dirty="0">
                <a:latin typeface="Palatino" pitchFamily="2" charset="77"/>
                <a:ea typeface="Palatino" pitchFamily="2" charset="77"/>
              </a:rPr>
              <a:t>, T.: U-Net: Convolutional Networks for Biomedical Image Segmentation. arXiv:1505.04597 [cs] (May 2015), </a:t>
            </a:r>
            <a:r>
              <a:rPr lang="en-US" sz="1050" b="0" dirty="0" err="1">
                <a:latin typeface="Palatino" pitchFamily="2" charset="77"/>
                <a:ea typeface="Palatino" pitchFamily="2" charset="77"/>
              </a:rPr>
              <a:t>arXiv</a:t>
            </a:r>
            <a:r>
              <a:rPr lang="en-US" sz="1050" b="0" dirty="0">
                <a:latin typeface="Palatino" pitchFamily="2" charset="77"/>
                <a:ea typeface="Palatino" pitchFamily="2" charset="77"/>
              </a:rPr>
              <a:t>: 1505.04597 </a:t>
            </a:r>
          </a:p>
          <a:p>
            <a:pPr>
              <a:buFont typeface="+mj-lt"/>
              <a:buAutoNum type="arabicPeriod"/>
            </a:pPr>
            <a:r>
              <a:rPr lang="en-US" sz="1050" b="0" dirty="0">
                <a:latin typeface="Palatino" pitchFamily="2" charset="77"/>
                <a:ea typeface="Palatino" pitchFamily="2" charset="77"/>
              </a:rPr>
              <a:t>He, K., </a:t>
            </a:r>
            <a:r>
              <a:rPr lang="en-US" sz="1050" b="0" dirty="0" err="1">
                <a:latin typeface="Palatino" pitchFamily="2" charset="77"/>
                <a:ea typeface="Palatino" pitchFamily="2" charset="77"/>
              </a:rPr>
              <a:t>Gkioxari</a:t>
            </a:r>
            <a:r>
              <a:rPr lang="en-US" sz="1050" b="0" dirty="0">
                <a:latin typeface="Palatino" pitchFamily="2" charset="77"/>
                <a:ea typeface="Palatino" pitchFamily="2" charset="77"/>
              </a:rPr>
              <a:t>, G., Doll </a:t>
            </a:r>
            <a:r>
              <a:rPr lang="en-US" sz="1050" b="0" dirty="0" err="1">
                <a:latin typeface="Palatino" pitchFamily="2" charset="77"/>
                <a:ea typeface="Palatino" pitchFamily="2" charset="77"/>
              </a:rPr>
              <a:t>ar</a:t>
            </a:r>
            <a:r>
              <a:rPr lang="en-US" sz="1050" b="0" dirty="0">
                <a:latin typeface="Palatino" pitchFamily="2" charset="77"/>
                <a:ea typeface="Palatino" pitchFamily="2" charset="77"/>
              </a:rPr>
              <a:t>, P., </a:t>
            </a:r>
            <a:r>
              <a:rPr lang="en-US" sz="1050" b="0" dirty="0" err="1">
                <a:latin typeface="Palatino" pitchFamily="2" charset="77"/>
                <a:ea typeface="Palatino" pitchFamily="2" charset="77"/>
              </a:rPr>
              <a:t>Girshick</a:t>
            </a:r>
            <a:r>
              <a:rPr lang="en-US" sz="1050" b="0" dirty="0">
                <a:latin typeface="Palatino" pitchFamily="2" charset="77"/>
                <a:ea typeface="Palatino" pitchFamily="2" charset="77"/>
              </a:rPr>
              <a:t>, R.: Mask R-CNN. arXiv:1703.06870 [cs] (Mar 2017)</a:t>
            </a:r>
          </a:p>
          <a:p>
            <a:pPr>
              <a:buFont typeface="+mj-lt"/>
              <a:buAutoNum type="arabicPeriod"/>
            </a:pPr>
            <a:r>
              <a:rPr lang="en-US" sz="1050" b="0" dirty="0">
                <a:latin typeface="Palatino" pitchFamily="2" charset="77"/>
                <a:ea typeface="Palatino" pitchFamily="2" charset="77"/>
              </a:rPr>
              <a:t>Graham, S., Vu, Q.D., Raza, S.E.A., Azam, A., Tsang, Y.W., Kwak, J.T., Rajpoot, N.: Hover-net: Simultaneous segmentation and classification of nuclei in </a:t>
            </a:r>
            <a:r>
              <a:rPr lang="en-US" sz="1050" b="0" dirty="0" err="1">
                <a:latin typeface="Palatino" pitchFamily="2" charset="77"/>
                <a:ea typeface="Palatino" pitchFamily="2" charset="77"/>
              </a:rPr>
              <a:t>multitissue</a:t>
            </a:r>
            <a:r>
              <a:rPr lang="en-US" sz="1050" b="0" dirty="0">
                <a:latin typeface="Palatino" pitchFamily="2" charset="77"/>
                <a:ea typeface="Palatino" pitchFamily="2" charset="77"/>
              </a:rPr>
              <a:t> histology images. Medical Image Analysis 58, 101563 (2019)</a:t>
            </a:r>
          </a:p>
          <a:p>
            <a:pPr>
              <a:buFont typeface="+mj-lt"/>
              <a:buAutoNum type="arabicPeriod"/>
            </a:pPr>
            <a:r>
              <a:rPr lang="en-US" sz="1050" b="0" dirty="0">
                <a:latin typeface="Palatino" pitchFamily="2" charset="77"/>
                <a:ea typeface="Palatino" pitchFamily="2" charset="77"/>
              </a:rPr>
              <a:t>Schmidt, U., </a:t>
            </a:r>
            <a:r>
              <a:rPr lang="en-US" sz="1050" b="0" dirty="0" err="1">
                <a:latin typeface="Palatino" pitchFamily="2" charset="77"/>
                <a:ea typeface="Palatino" pitchFamily="2" charset="77"/>
              </a:rPr>
              <a:t>Weigert</a:t>
            </a:r>
            <a:r>
              <a:rPr lang="en-US" sz="1050" b="0" dirty="0">
                <a:latin typeface="Palatino" pitchFamily="2" charset="77"/>
                <a:ea typeface="Palatino" pitchFamily="2" charset="77"/>
              </a:rPr>
              <a:t>, M., Broaddus, C., Myers, G.: Cell detection with </a:t>
            </a:r>
            <a:r>
              <a:rPr lang="en-US" sz="1050" b="0" dirty="0" err="1">
                <a:latin typeface="Palatino" pitchFamily="2" charset="77"/>
                <a:ea typeface="Palatino" pitchFamily="2" charset="77"/>
              </a:rPr>
              <a:t>starconvex</a:t>
            </a:r>
            <a:r>
              <a:rPr lang="en-US" sz="1050" b="0" dirty="0">
                <a:latin typeface="Palatino" pitchFamily="2" charset="77"/>
                <a:ea typeface="Palatino" pitchFamily="2" charset="77"/>
              </a:rPr>
              <a:t> polygons. In: International Conference on Medical Image Computing and Computer-Assisted Intervention. pp. 265–273. Springer (2018)</a:t>
            </a:r>
          </a:p>
          <a:p>
            <a:pPr>
              <a:buFont typeface="+mj-lt"/>
              <a:buAutoNum type="arabicPeriod"/>
            </a:pPr>
            <a:r>
              <a:rPr lang="en-US" sz="1050" b="0" dirty="0">
                <a:latin typeface="Palatino" pitchFamily="2" charset="77"/>
                <a:ea typeface="Palatino" pitchFamily="2" charset="77"/>
              </a:rPr>
              <a:t>Gao, Z., Shi, J., Zhang, X., Li, Y., Zhang, H., Wu, J., Wang, C., Meng, D., Li, C.: Nuclei Grading of Clear Cell Renal Cell Carcinoma in Histopathological Image by Composite High-Resolution Network. In: de </a:t>
            </a:r>
            <a:r>
              <a:rPr lang="en-US" sz="1050" b="0" dirty="0" err="1">
                <a:latin typeface="Palatino" pitchFamily="2" charset="77"/>
                <a:ea typeface="Palatino" pitchFamily="2" charset="77"/>
              </a:rPr>
              <a:t>Bruijne</a:t>
            </a:r>
            <a:r>
              <a:rPr lang="en-US" sz="1050" b="0" dirty="0">
                <a:latin typeface="Palatino" pitchFamily="2" charset="77"/>
                <a:ea typeface="Palatino" pitchFamily="2" charset="77"/>
              </a:rPr>
              <a:t>, M., </a:t>
            </a:r>
            <a:r>
              <a:rPr lang="en-US" sz="1050" b="0" dirty="0" err="1">
                <a:latin typeface="Palatino" pitchFamily="2" charset="77"/>
                <a:ea typeface="Palatino" pitchFamily="2" charset="77"/>
              </a:rPr>
              <a:t>Cattin</a:t>
            </a:r>
            <a:r>
              <a:rPr lang="en-US" sz="1050" b="0" dirty="0">
                <a:latin typeface="Palatino" pitchFamily="2" charset="77"/>
                <a:ea typeface="Palatino" pitchFamily="2" charset="77"/>
              </a:rPr>
              <a:t>, P.C., </a:t>
            </a:r>
            <a:r>
              <a:rPr lang="en-US" sz="1050" b="0" dirty="0" err="1">
                <a:latin typeface="Palatino" pitchFamily="2" charset="77"/>
                <a:ea typeface="Palatino" pitchFamily="2" charset="77"/>
              </a:rPr>
              <a:t>Cotin</a:t>
            </a:r>
            <a:r>
              <a:rPr lang="en-US" sz="1050" b="0" dirty="0">
                <a:latin typeface="Palatino" pitchFamily="2" charset="77"/>
                <a:ea typeface="Palatino" pitchFamily="2" charset="77"/>
              </a:rPr>
              <a:t>, S., </a:t>
            </a:r>
            <a:r>
              <a:rPr lang="en-US" sz="1050" b="0" dirty="0" err="1">
                <a:latin typeface="Palatino" pitchFamily="2" charset="77"/>
                <a:ea typeface="Palatino" pitchFamily="2" charset="77"/>
              </a:rPr>
              <a:t>Padoy</a:t>
            </a:r>
            <a:r>
              <a:rPr lang="en-US" sz="1050" b="0" dirty="0">
                <a:latin typeface="Palatino" pitchFamily="2" charset="77"/>
                <a:ea typeface="Palatino" pitchFamily="2" charset="77"/>
              </a:rPr>
              <a:t>, N., Speidel, S., Zheng, Y., Essert, C. (eds.) Medical Image Computing and Computer Assisted Intervention – MICCAI 2021</a:t>
            </a:r>
          </a:p>
          <a:p>
            <a:pPr>
              <a:buFont typeface="+mj-lt"/>
              <a:buAutoNum type="arabicPeriod"/>
            </a:pPr>
            <a:r>
              <a:rPr lang="en-US" sz="1050" b="0" dirty="0">
                <a:latin typeface="Palatino" pitchFamily="2" charset="77"/>
                <a:ea typeface="Palatino" pitchFamily="2" charset="77"/>
              </a:rPr>
              <a:t>Zhao, J., Li, D., Kassam, Z., Howey, J., Chong, J., Chen, B., Li, S.: Tripartite-GAN: Synthesizing liver contrast-enhanced MRI to improve tumor detection. Medical Image Analysis 63, 101667 (Jul 2020)</a:t>
            </a:r>
          </a:p>
          <a:p>
            <a:pPr>
              <a:buFont typeface="+mj-lt"/>
              <a:buAutoNum type="arabicPeriod"/>
            </a:pPr>
            <a:r>
              <a:rPr lang="en-US" sz="1050" b="0" dirty="0" err="1">
                <a:latin typeface="Palatino" pitchFamily="2" charset="77"/>
                <a:ea typeface="Palatino" pitchFamily="2" charset="77"/>
              </a:rPr>
              <a:t>Piepkorn</a:t>
            </a:r>
            <a:r>
              <a:rPr lang="en-US" sz="1050" b="0" dirty="0">
                <a:latin typeface="Palatino" pitchFamily="2" charset="77"/>
                <a:ea typeface="Palatino" pitchFamily="2" charset="77"/>
              </a:rPr>
              <a:t>, M.W., Barnhill, R.L., Elder, D.E., </a:t>
            </a:r>
            <a:r>
              <a:rPr lang="en-US" sz="1050" b="0" dirty="0" err="1">
                <a:latin typeface="Palatino" pitchFamily="2" charset="77"/>
                <a:ea typeface="Palatino" pitchFamily="2" charset="77"/>
              </a:rPr>
              <a:t>Knezevich</a:t>
            </a:r>
            <a:r>
              <a:rPr lang="en-US" sz="1050" b="0" dirty="0">
                <a:latin typeface="Palatino" pitchFamily="2" charset="77"/>
                <a:ea typeface="Palatino" pitchFamily="2" charset="77"/>
              </a:rPr>
              <a:t>, S.R., Carney, P.A., </a:t>
            </a:r>
            <a:r>
              <a:rPr lang="en-US" sz="1050" b="0" dirty="0" err="1">
                <a:latin typeface="Palatino" pitchFamily="2" charset="77"/>
                <a:ea typeface="Palatino" pitchFamily="2" charset="77"/>
              </a:rPr>
              <a:t>Reisch</a:t>
            </a:r>
            <a:r>
              <a:rPr lang="en-US" sz="1050" b="0" dirty="0">
                <a:latin typeface="Palatino" pitchFamily="2" charset="77"/>
                <a:ea typeface="Palatino" pitchFamily="2" charset="77"/>
              </a:rPr>
              <a:t>, L.M., Elmore, J.G.: The </a:t>
            </a:r>
            <a:r>
              <a:rPr lang="en-US" sz="1050" b="0" dirty="0" err="1">
                <a:latin typeface="Palatino" pitchFamily="2" charset="77"/>
                <a:ea typeface="Palatino" pitchFamily="2" charset="77"/>
              </a:rPr>
              <a:t>mpath</a:t>
            </a:r>
            <a:r>
              <a:rPr lang="en-US" sz="1050" b="0" dirty="0">
                <a:latin typeface="Palatino" pitchFamily="2" charset="77"/>
                <a:ea typeface="Palatino" pitchFamily="2" charset="77"/>
              </a:rPr>
              <a:t>-dx reporting schema for melanocytic proliferations and melanoma. Journal of the American Academy of Dermatology 70(1) (2014)</a:t>
            </a:r>
          </a:p>
          <a:p>
            <a:pPr marL="0" indent="0">
              <a:buNone/>
            </a:pPr>
            <a:endParaRPr lang="en-US" sz="1050" b="0" dirty="0">
              <a:latin typeface="Palatino" pitchFamily="2" charset="77"/>
              <a:ea typeface="Palatino" pitchFamily="2" charset="77"/>
            </a:endParaRPr>
          </a:p>
          <a:p>
            <a:pPr>
              <a:buFont typeface="+mj-lt"/>
              <a:buAutoNum type="arabicPeriod"/>
            </a:pPr>
            <a:endParaRPr lang="en-US" sz="1050" b="0" dirty="0">
              <a:latin typeface="Palatino" pitchFamily="2" charset="77"/>
              <a:ea typeface="Palatino" pitchFamily="2" charset="77"/>
            </a:endParaRPr>
          </a:p>
          <a:p>
            <a:pPr>
              <a:buFont typeface="+mj-lt"/>
              <a:buAutoNum type="arabicPeriod"/>
            </a:pPr>
            <a:endParaRPr lang="en-US" sz="1050" b="0" dirty="0">
              <a:latin typeface="Palatino" pitchFamily="2" charset="77"/>
              <a:ea typeface="Palatino" pitchFamily="2" charset="77"/>
            </a:endParaRPr>
          </a:p>
          <a:p>
            <a:pPr>
              <a:buFont typeface="+mj-lt"/>
              <a:buAutoNum type="arabicPeriod"/>
            </a:pPr>
            <a:endParaRPr lang="en-US" sz="1050" b="0" dirty="0">
              <a:latin typeface="Palatino" pitchFamily="2" charset="77"/>
              <a:ea typeface="Palatino" pitchFamily="2" charset="77"/>
            </a:endParaRPr>
          </a:p>
          <a:p>
            <a:pPr>
              <a:buFont typeface="+mj-lt"/>
              <a:buAutoNum type="arabicPeriod"/>
            </a:pPr>
            <a:endParaRPr lang="en-US" sz="1050" b="0" dirty="0">
              <a:latin typeface="Palatino" pitchFamily="2" charset="77"/>
              <a:ea typeface="Palatino" pitchFamily="2" charset="77"/>
            </a:endParaRPr>
          </a:p>
          <a:p>
            <a:pPr marL="342900" indent="-342900">
              <a:buFont typeface="+mj-lt"/>
              <a:buAutoNum type="arabicPeriod"/>
            </a:pPr>
            <a:endParaRPr lang="en-US" sz="1050" b="0" dirty="0">
              <a:latin typeface="Palatino" pitchFamily="2" charset="77"/>
              <a:ea typeface="Palatino" pitchFamily="2" charset="77"/>
            </a:endParaRPr>
          </a:p>
        </p:txBody>
      </p:sp>
      <p:sp>
        <p:nvSpPr>
          <p:cNvPr id="3" name="Title 2">
            <a:extLst>
              <a:ext uri="{FF2B5EF4-FFF2-40B4-BE49-F238E27FC236}">
                <a16:creationId xmlns:a16="http://schemas.microsoft.com/office/drawing/2014/main" id="{B6FD49F6-ED54-4947-B646-73A73E21059C}"/>
              </a:ext>
            </a:extLst>
          </p:cNvPr>
          <p:cNvSpPr>
            <a:spLocks noGrp="1"/>
          </p:cNvSpPr>
          <p:nvPr>
            <p:ph type="title"/>
          </p:nvPr>
        </p:nvSpPr>
        <p:spPr/>
        <p:txBody>
          <a:bodyPr/>
          <a:lstStyle/>
          <a:p>
            <a:r>
              <a:rPr lang="en-US" dirty="0">
                <a:latin typeface="Palatino" pitchFamily="2" charset="77"/>
                <a:ea typeface="Palatino" pitchFamily="2" charset="77"/>
              </a:rPr>
              <a:t>References</a:t>
            </a:r>
          </a:p>
        </p:txBody>
      </p:sp>
    </p:spTree>
    <p:extLst>
      <p:ext uri="{BB962C8B-B14F-4D97-AF65-F5344CB8AC3E}">
        <p14:creationId xmlns:p14="http://schemas.microsoft.com/office/powerpoint/2010/main" val="25236671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C9ABCF-7662-774A-A61C-972A9B609814}"/>
              </a:ext>
            </a:extLst>
          </p:cNvPr>
          <p:cNvSpPr>
            <a:spLocks noGrp="1"/>
          </p:cNvSpPr>
          <p:nvPr>
            <p:ph type="body" sz="quarter" idx="11"/>
          </p:nvPr>
        </p:nvSpPr>
        <p:spPr/>
        <p:txBody>
          <a:bodyPr/>
          <a:lstStyle/>
          <a:p>
            <a:pPr>
              <a:buFont typeface="+mj-lt"/>
              <a:buAutoNum type="arabicPeriod" startAt="9"/>
            </a:pPr>
            <a:r>
              <a:rPr lang="en-US" sz="1050" b="0" dirty="0" err="1">
                <a:latin typeface="Palatino" pitchFamily="2" charset="77"/>
                <a:ea typeface="Palatino" pitchFamily="2" charset="77"/>
              </a:rPr>
              <a:t>Lotz</a:t>
            </a:r>
            <a:r>
              <a:rPr lang="en-US" sz="1050" b="0" dirty="0">
                <a:latin typeface="Palatino" pitchFamily="2" charset="77"/>
                <a:ea typeface="Palatino" pitchFamily="2" charset="77"/>
              </a:rPr>
              <a:t>, J., Weiss, N., van der </a:t>
            </a:r>
            <a:r>
              <a:rPr lang="en-US" sz="1050" b="0" dirty="0" err="1">
                <a:latin typeface="Palatino" pitchFamily="2" charset="77"/>
                <a:ea typeface="Palatino" pitchFamily="2" charset="77"/>
              </a:rPr>
              <a:t>Laak</a:t>
            </a:r>
            <a:r>
              <a:rPr lang="en-US" sz="1050" b="0" dirty="0">
                <a:latin typeface="Palatino" pitchFamily="2" charset="77"/>
                <a:ea typeface="Palatino" pitchFamily="2" charset="77"/>
              </a:rPr>
              <a:t>, J., </a:t>
            </a:r>
            <a:r>
              <a:rPr lang="en-US" sz="1050" b="0" dirty="0" err="1">
                <a:latin typeface="Palatino" pitchFamily="2" charset="77"/>
                <a:ea typeface="Palatino" pitchFamily="2" charset="77"/>
              </a:rPr>
              <a:t>StefanHeldmann</a:t>
            </a:r>
            <a:r>
              <a:rPr lang="en-US" sz="1050" b="0" dirty="0">
                <a:latin typeface="Palatino" pitchFamily="2" charset="77"/>
                <a:ea typeface="Palatino" pitchFamily="2" charset="77"/>
              </a:rPr>
              <a:t>: High-resolution Image Registration of Consecutive and Re-stained Sections in Histopathology. arXiv:2106.13150 [cs, </a:t>
            </a:r>
            <a:r>
              <a:rPr lang="en-US" sz="1050" b="0" dirty="0" err="1">
                <a:latin typeface="Palatino" pitchFamily="2" charset="77"/>
                <a:ea typeface="Palatino" pitchFamily="2" charset="77"/>
              </a:rPr>
              <a:t>eess</a:t>
            </a:r>
            <a:r>
              <a:rPr lang="en-US" sz="1050" b="0" dirty="0">
                <a:latin typeface="Palatino" pitchFamily="2" charset="77"/>
                <a:ea typeface="Palatino" pitchFamily="2" charset="77"/>
              </a:rPr>
              <a:t>] (Jun 2021)</a:t>
            </a:r>
          </a:p>
          <a:p>
            <a:pPr>
              <a:buFont typeface="+mj-lt"/>
              <a:buAutoNum type="arabicPeriod" startAt="9"/>
            </a:pPr>
            <a:r>
              <a:rPr lang="en-US" sz="1050" b="0" dirty="0">
                <a:latin typeface="Palatino" pitchFamily="2" charset="77"/>
                <a:ea typeface="Palatino" pitchFamily="2" charset="77"/>
              </a:rPr>
              <a:t>Yang, L., Ghosh, R.P., Franklin, J.M., Chen, S., You, C., Narayan, R.R., Melcher, M.L., </a:t>
            </a:r>
            <a:r>
              <a:rPr lang="en-US" sz="1050" b="0" dirty="0" err="1">
                <a:latin typeface="Palatino" pitchFamily="2" charset="77"/>
                <a:ea typeface="Palatino" pitchFamily="2" charset="77"/>
              </a:rPr>
              <a:t>Liphardt</a:t>
            </a:r>
            <a:r>
              <a:rPr lang="en-US" sz="1050" b="0" dirty="0">
                <a:latin typeface="Palatino" pitchFamily="2" charset="77"/>
                <a:ea typeface="Palatino" pitchFamily="2" charset="77"/>
              </a:rPr>
              <a:t>, J.T.: </a:t>
            </a:r>
            <a:r>
              <a:rPr lang="en-US" sz="1050" b="0" dirty="0" err="1">
                <a:latin typeface="Palatino" pitchFamily="2" charset="77"/>
                <a:ea typeface="Palatino" pitchFamily="2" charset="77"/>
              </a:rPr>
              <a:t>NuSeT</a:t>
            </a:r>
            <a:r>
              <a:rPr lang="en-US" sz="1050" b="0" dirty="0">
                <a:latin typeface="Palatino" pitchFamily="2" charset="77"/>
                <a:ea typeface="Palatino" pitchFamily="2" charset="77"/>
              </a:rPr>
              <a:t>: A deep learning tool for reliably separating and analyzing crowded cells. PLOS Computational Biology 16(9), e1008193 (Sep 2020), publisher: Public Library of Science</a:t>
            </a:r>
          </a:p>
          <a:p>
            <a:pPr>
              <a:buFont typeface="+mj-lt"/>
              <a:buAutoNum type="arabicPeriod" startAt="9"/>
            </a:pPr>
            <a:r>
              <a:rPr lang="en-US" sz="1050" b="0" dirty="0">
                <a:latin typeface="Palatino" pitchFamily="2" charset="77"/>
                <a:ea typeface="Palatino" pitchFamily="2" charset="77"/>
              </a:rPr>
              <a:t>Mehta, S., </a:t>
            </a:r>
            <a:r>
              <a:rPr lang="en-US" sz="1050" b="0" dirty="0" err="1">
                <a:latin typeface="Palatino" pitchFamily="2" charset="77"/>
                <a:ea typeface="Palatino" pitchFamily="2" charset="77"/>
              </a:rPr>
              <a:t>Rastegari</a:t>
            </a:r>
            <a:r>
              <a:rPr lang="en-US" sz="1050" b="0" dirty="0">
                <a:latin typeface="Palatino" pitchFamily="2" charset="77"/>
                <a:ea typeface="Palatino" pitchFamily="2" charset="77"/>
              </a:rPr>
              <a:t>, M., Shapiro, L., </a:t>
            </a:r>
            <a:r>
              <a:rPr lang="en-US" sz="1050" b="0" dirty="0" err="1">
                <a:latin typeface="Palatino" pitchFamily="2" charset="77"/>
                <a:ea typeface="Palatino" pitchFamily="2" charset="77"/>
              </a:rPr>
              <a:t>Hajishirzi</a:t>
            </a:r>
            <a:r>
              <a:rPr lang="en-US" sz="1050" b="0" dirty="0">
                <a:latin typeface="Palatino" pitchFamily="2" charset="77"/>
                <a:ea typeface="Palatino" pitchFamily="2" charset="77"/>
              </a:rPr>
              <a:t>, H.: ESPNetv2: A Light-Weight, Power Efficient, and General Purpose Convolutional Neural Network. In: 2019 IEEE/CVF Conference on Computer Vision and Pattern Recognition (CVPR). pp. 9182–9192. IEEE, Long Beach, CA, USA (Jun 2019)</a:t>
            </a:r>
          </a:p>
          <a:p>
            <a:pPr>
              <a:buFont typeface="+mj-lt"/>
              <a:buAutoNum type="arabicPeriod" startAt="9"/>
            </a:pPr>
            <a:r>
              <a:rPr lang="en-US" sz="1050" b="0" dirty="0">
                <a:latin typeface="Palatino" pitchFamily="2" charset="77"/>
                <a:ea typeface="Palatino" pitchFamily="2" charset="77"/>
              </a:rPr>
              <a:t>Woo, </a:t>
            </a:r>
            <a:r>
              <a:rPr lang="en-US" sz="1050" b="0" dirty="0" err="1">
                <a:latin typeface="Palatino" pitchFamily="2" charset="77"/>
                <a:ea typeface="Palatino" pitchFamily="2" charset="77"/>
              </a:rPr>
              <a:t>Sanghyun</a:t>
            </a:r>
            <a:r>
              <a:rPr lang="en-US" sz="1050" b="0" dirty="0">
                <a:latin typeface="Palatino" pitchFamily="2" charset="77"/>
                <a:ea typeface="Palatino" pitchFamily="2" charset="77"/>
              </a:rPr>
              <a:t>, et al. "</a:t>
            </a:r>
            <a:r>
              <a:rPr lang="en-US" sz="1050" b="0" dirty="0" err="1">
                <a:latin typeface="Palatino" pitchFamily="2" charset="77"/>
                <a:ea typeface="Palatino" pitchFamily="2" charset="77"/>
              </a:rPr>
              <a:t>Cbam</a:t>
            </a:r>
            <a:r>
              <a:rPr lang="en-US" sz="1050" b="0" dirty="0">
                <a:latin typeface="Palatino" pitchFamily="2" charset="77"/>
                <a:ea typeface="Palatino" pitchFamily="2" charset="77"/>
              </a:rPr>
              <a:t>: Convolutional block attention module." Proceedings of the European conference on computer vision (ECCV). 2018.</a:t>
            </a:r>
          </a:p>
          <a:p>
            <a:pPr>
              <a:buFont typeface="+mj-lt"/>
              <a:buAutoNum type="arabicPeriod" startAt="9"/>
            </a:pPr>
            <a:endParaRPr lang="en-US" sz="1050" b="0" dirty="0">
              <a:latin typeface="Palatino" pitchFamily="2" charset="77"/>
              <a:ea typeface="Palatino" pitchFamily="2" charset="77"/>
            </a:endParaRPr>
          </a:p>
          <a:p>
            <a:pPr>
              <a:buFont typeface="+mj-lt"/>
              <a:buAutoNum type="arabicPeriod" startAt="9"/>
            </a:pPr>
            <a:endParaRPr lang="en-US" sz="1050" b="0" dirty="0">
              <a:latin typeface="Palatino" pitchFamily="2" charset="77"/>
              <a:ea typeface="Palatino" pitchFamily="2" charset="77"/>
            </a:endParaRPr>
          </a:p>
          <a:p>
            <a:pPr>
              <a:buFont typeface="+mj-lt"/>
              <a:buAutoNum type="arabicPeriod" startAt="9"/>
            </a:pPr>
            <a:endParaRPr lang="en-US" sz="1050" b="0" dirty="0">
              <a:latin typeface="Palatino" pitchFamily="2" charset="77"/>
              <a:ea typeface="Palatino" pitchFamily="2" charset="77"/>
            </a:endParaRPr>
          </a:p>
          <a:p>
            <a:pPr>
              <a:buFont typeface="+mj-lt"/>
              <a:buAutoNum type="arabicPeriod" startAt="9"/>
            </a:pPr>
            <a:endParaRPr lang="en-US" sz="1050" b="0" dirty="0">
              <a:latin typeface="Palatino" pitchFamily="2" charset="77"/>
              <a:ea typeface="Palatino" pitchFamily="2" charset="77"/>
            </a:endParaRPr>
          </a:p>
          <a:p>
            <a:pPr>
              <a:buFont typeface="+mj-lt"/>
              <a:buAutoNum type="arabicPeriod" startAt="9"/>
            </a:pPr>
            <a:endParaRPr lang="en-US" sz="1050" b="0" dirty="0">
              <a:latin typeface="Palatino" pitchFamily="2" charset="77"/>
              <a:ea typeface="Palatino" pitchFamily="2" charset="77"/>
            </a:endParaRPr>
          </a:p>
          <a:p>
            <a:pPr>
              <a:buFont typeface="+mj-lt"/>
              <a:buAutoNum type="arabicPeriod" startAt="9"/>
            </a:pPr>
            <a:endParaRPr lang="en-US" sz="1050" b="0" dirty="0">
              <a:latin typeface="Palatino" pitchFamily="2" charset="77"/>
              <a:ea typeface="Palatino" pitchFamily="2" charset="77"/>
            </a:endParaRPr>
          </a:p>
          <a:p>
            <a:pPr marL="342900" indent="-342900">
              <a:buFont typeface="+mj-lt"/>
              <a:buAutoNum type="arabicPeriod" startAt="9"/>
            </a:pPr>
            <a:endParaRPr lang="en-US" sz="1050" b="0" dirty="0">
              <a:latin typeface="Palatino" pitchFamily="2" charset="77"/>
              <a:ea typeface="Palatino" pitchFamily="2" charset="77"/>
            </a:endParaRPr>
          </a:p>
        </p:txBody>
      </p:sp>
      <p:sp>
        <p:nvSpPr>
          <p:cNvPr id="3" name="Title 2">
            <a:extLst>
              <a:ext uri="{FF2B5EF4-FFF2-40B4-BE49-F238E27FC236}">
                <a16:creationId xmlns:a16="http://schemas.microsoft.com/office/drawing/2014/main" id="{B6FD49F6-ED54-4947-B646-73A73E21059C}"/>
              </a:ext>
            </a:extLst>
          </p:cNvPr>
          <p:cNvSpPr>
            <a:spLocks noGrp="1"/>
          </p:cNvSpPr>
          <p:nvPr>
            <p:ph type="title"/>
          </p:nvPr>
        </p:nvSpPr>
        <p:spPr/>
        <p:txBody>
          <a:bodyPr/>
          <a:lstStyle/>
          <a:p>
            <a:r>
              <a:rPr lang="en-US" dirty="0">
                <a:latin typeface="Palatino" pitchFamily="2" charset="77"/>
                <a:ea typeface="Palatino" pitchFamily="2" charset="77"/>
              </a:rPr>
              <a:t>References</a:t>
            </a:r>
          </a:p>
        </p:txBody>
      </p:sp>
    </p:spTree>
    <p:extLst>
      <p:ext uri="{BB962C8B-B14F-4D97-AF65-F5344CB8AC3E}">
        <p14:creationId xmlns:p14="http://schemas.microsoft.com/office/powerpoint/2010/main" val="9876599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6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t>Thanks!</a:t>
            </a:r>
            <a:endParaRPr/>
          </a:p>
        </p:txBody>
      </p:sp>
      <p:sp>
        <p:nvSpPr>
          <p:cNvPr id="611" name="Google Shape;611;p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US"/>
              <a:t>36</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20"/>
          <p:cNvPicPr preferRelativeResize="0"/>
          <p:nvPr/>
        </p:nvPicPr>
        <p:blipFill rotWithShape="1">
          <a:blip r:embed="rId3">
            <a:alphaModFix/>
          </a:blip>
          <a:srcRect/>
          <a:stretch/>
        </p:blipFill>
        <p:spPr>
          <a:xfrm>
            <a:off x="3156453" y="1017725"/>
            <a:ext cx="2831100" cy="3776326"/>
          </a:xfrm>
          <a:prstGeom prst="rect">
            <a:avLst/>
          </a:prstGeom>
          <a:noFill/>
          <a:ln>
            <a:noFill/>
          </a:ln>
        </p:spPr>
      </p:pic>
      <p:sp>
        <p:nvSpPr>
          <p:cNvPr id="124" name="Google Shape;124;p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t>Yellow or Blue?</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Color Normalization (Q3)</a:t>
            </a:r>
            <a:endParaRPr/>
          </a:p>
        </p:txBody>
      </p:sp>
      <p:pic>
        <p:nvPicPr>
          <p:cNvPr id="130" name="Google Shape;130;p21"/>
          <p:cNvPicPr preferRelativeResize="0"/>
          <p:nvPr/>
        </p:nvPicPr>
        <p:blipFill rotWithShape="1">
          <a:blip r:embed="rId3">
            <a:alphaModFix/>
          </a:blip>
          <a:srcRect/>
          <a:stretch/>
        </p:blipFill>
        <p:spPr>
          <a:xfrm>
            <a:off x="634624" y="1152475"/>
            <a:ext cx="7874750" cy="39910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Deep Convolutional Neural Network (Q4)</a:t>
            </a:r>
            <a:endParaRPr/>
          </a:p>
          <a:p>
            <a:pPr marL="0" lvl="0" indent="0" algn="l" rtl="0">
              <a:lnSpc>
                <a:spcPct val="100000"/>
              </a:lnSpc>
              <a:spcBef>
                <a:spcPts val="0"/>
              </a:spcBef>
              <a:spcAft>
                <a:spcPts val="0"/>
              </a:spcAft>
              <a:buSzPts val="2800"/>
              <a:buNone/>
            </a:pPr>
            <a:endParaRPr/>
          </a:p>
        </p:txBody>
      </p:sp>
      <p:pic>
        <p:nvPicPr>
          <p:cNvPr id="136" name="Google Shape;136;p22"/>
          <p:cNvPicPr preferRelativeResize="0"/>
          <p:nvPr/>
        </p:nvPicPr>
        <p:blipFill rotWithShape="1">
          <a:blip r:embed="rId3">
            <a:alphaModFix/>
          </a:blip>
          <a:srcRect/>
          <a:stretch/>
        </p:blipFill>
        <p:spPr>
          <a:xfrm>
            <a:off x="1367600" y="1465840"/>
            <a:ext cx="6408824" cy="30690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Make the Design More Flexible</a:t>
            </a:r>
            <a:endParaRPr/>
          </a:p>
        </p:txBody>
      </p:sp>
      <p:sp>
        <p:nvSpPr>
          <p:cNvPr id="142" name="Google Shape;142;p23"/>
          <p:cNvSpPr txBox="1">
            <a:spLocks noGrp="1"/>
          </p:cNvSpPr>
          <p:nvPr>
            <p:ph type="body" idx="1"/>
          </p:nvPr>
        </p:nvSpPr>
        <p:spPr>
          <a:xfrm>
            <a:off x="311700" y="1152475"/>
            <a:ext cx="50316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US"/>
              <a:t>Input:</a:t>
            </a:r>
            <a:endParaRPr/>
          </a:p>
          <a:p>
            <a:pPr marL="0" lvl="0" indent="0" algn="l" rtl="0">
              <a:lnSpc>
                <a:spcPct val="115000"/>
              </a:lnSpc>
              <a:spcBef>
                <a:spcPts val="1600"/>
              </a:spcBef>
              <a:spcAft>
                <a:spcPts val="1600"/>
              </a:spcAft>
              <a:buSzPts val="1800"/>
              <a:buNone/>
            </a:pPr>
            <a:r>
              <a:rPr lang="en-US"/>
              <a:t>[8, 16, 32, "pool"]</a:t>
            </a:r>
            <a:endParaRPr/>
          </a:p>
        </p:txBody>
      </p:sp>
      <p:pic>
        <p:nvPicPr>
          <p:cNvPr id="143" name="Google Shape;143;p23"/>
          <p:cNvPicPr preferRelativeResize="0"/>
          <p:nvPr/>
        </p:nvPicPr>
        <p:blipFill rotWithShape="1">
          <a:blip r:embed="rId3">
            <a:alphaModFix/>
          </a:blip>
          <a:srcRect/>
          <a:stretch/>
        </p:blipFill>
        <p:spPr>
          <a:xfrm>
            <a:off x="6332195" y="1314212"/>
            <a:ext cx="2272525" cy="30929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Data Augmentation (Q5)</a:t>
            </a:r>
            <a:endParaRPr/>
          </a:p>
        </p:txBody>
      </p:sp>
      <p:pic>
        <p:nvPicPr>
          <p:cNvPr id="149" name="Google Shape;149;p24"/>
          <p:cNvPicPr preferRelativeResize="0"/>
          <p:nvPr/>
        </p:nvPicPr>
        <p:blipFill rotWithShape="1">
          <a:blip r:embed="rId3">
            <a:alphaModFix/>
          </a:blip>
          <a:srcRect/>
          <a:stretch/>
        </p:blipFill>
        <p:spPr>
          <a:xfrm>
            <a:off x="1265450" y="1459512"/>
            <a:ext cx="7907425" cy="2802325"/>
          </a:xfrm>
          <a:prstGeom prst="rect">
            <a:avLst/>
          </a:prstGeom>
          <a:noFill/>
          <a:ln>
            <a:noFill/>
          </a:ln>
        </p:spPr>
      </p:pic>
      <p:sp>
        <p:nvSpPr>
          <p:cNvPr id="150" name="Google Shape;150;p24"/>
          <p:cNvSpPr txBox="1">
            <a:spLocks noGrp="1"/>
          </p:cNvSpPr>
          <p:nvPr>
            <p:ph type="body" idx="1"/>
          </p:nvPr>
        </p:nvSpPr>
        <p:spPr>
          <a:xfrm>
            <a:off x="311700" y="1152475"/>
            <a:ext cx="35829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US"/>
              <a:t>Random Affine Transformation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25F7A71-D87A-468C-90DB-459F0EE16697}"/>
              </a:ext>
            </a:extLst>
          </p:cNvPr>
          <p:cNvSpPr>
            <a:spLocks noGrp="1"/>
          </p:cNvSpPr>
          <p:nvPr>
            <p:ph type="title"/>
          </p:nvPr>
        </p:nvSpPr>
        <p:spPr>
          <a:xfrm>
            <a:off x="671757" y="882789"/>
            <a:ext cx="7544127" cy="1981317"/>
          </a:xfrm>
        </p:spPr>
        <p:txBody>
          <a:bodyPr/>
          <a:lstStyle/>
          <a:p>
            <a:r>
              <a:rPr lang="en-US" sz="3300" dirty="0">
                <a:solidFill>
                  <a:schemeClr val="tx1"/>
                </a:solidFill>
                <a:latin typeface="Palatino" pitchFamily="2" charset="77"/>
                <a:ea typeface="Palatino" pitchFamily="2" charset="77"/>
              </a:rPr>
              <a:t>VSGD-Net: </a:t>
            </a:r>
            <a:br>
              <a:rPr lang="en-US" sz="3300" dirty="0">
                <a:solidFill>
                  <a:schemeClr val="tx1"/>
                </a:solidFill>
                <a:latin typeface="Palatino" pitchFamily="2" charset="77"/>
                <a:ea typeface="Palatino" pitchFamily="2" charset="77"/>
              </a:rPr>
            </a:br>
            <a:r>
              <a:rPr lang="en-US" sz="3300" dirty="0">
                <a:solidFill>
                  <a:schemeClr val="tx1"/>
                </a:solidFill>
                <a:latin typeface="Palatino" pitchFamily="2" charset="77"/>
                <a:ea typeface="Palatino" pitchFamily="2" charset="77"/>
              </a:rPr>
              <a:t>V</a:t>
            </a:r>
            <a:r>
              <a:rPr lang="en-US" sz="3300" b="0" dirty="0">
                <a:solidFill>
                  <a:schemeClr val="tx1"/>
                </a:solidFill>
                <a:latin typeface="Palatino" pitchFamily="2" charset="77"/>
                <a:ea typeface="Palatino" pitchFamily="2" charset="77"/>
              </a:rPr>
              <a:t>irtual </a:t>
            </a:r>
            <a:r>
              <a:rPr lang="en-US" sz="3300" dirty="0">
                <a:solidFill>
                  <a:schemeClr val="tx1"/>
                </a:solidFill>
                <a:latin typeface="Palatino" pitchFamily="2" charset="77"/>
                <a:ea typeface="Palatino" pitchFamily="2" charset="77"/>
              </a:rPr>
              <a:t>S</a:t>
            </a:r>
            <a:r>
              <a:rPr lang="en-US" sz="3300" b="0" dirty="0">
                <a:solidFill>
                  <a:schemeClr val="tx1"/>
                </a:solidFill>
                <a:latin typeface="Palatino" pitchFamily="2" charset="77"/>
                <a:ea typeface="Palatino" pitchFamily="2" charset="77"/>
              </a:rPr>
              <a:t>taining </a:t>
            </a:r>
            <a:r>
              <a:rPr lang="en-US" sz="3300" dirty="0">
                <a:solidFill>
                  <a:schemeClr val="tx1"/>
                </a:solidFill>
                <a:latin typeface="Palatino" pitchFamily="2" charset="77"/>
                <a:ea typeface="Palatino" pitchFamily="2" charset="77"/>
              </a:rPr>
              <a:t>G</a:t>
            </a:r>
            <a:r>
              <a:rPr lang="en-US" sz="3300" b="0" dirty="0">
                <a:solidFill>
                  <a:schemeClr val="tx1"/>
                </a:solidFill>
                <a:latin typeface="Palatino" pitchFamily="2" charset="77"/>
                <a:ea typeface="Palatino" pitchFamily="2" charset="77"/>
              </a:rPr>
              <a:t>uided Melanocyte </a:t>
            </a:r>
            <a:r>
              <a:rPr lang="en-US" sz="3300" dirty="0">
                <a:solidFill>
                  <a:schemeClr val="tx1"/>
                </a:solidFill>
                <a:latin typeface="Palatino" pitchFamily="2" charset="77"/>
                <a:ea typeface="Palatino" pitchFamily="2" charset="77"/>
              </a:rPr>
              <a:t>D</a:t>
            </a:r>
            <a:r>
              <a:rPr lang="en-US" sz="3300" b="0" dirty="0">
                <a:solidFill>
                  <a:schemeClr val="tx1"/>
                </a:solidFill>
                <a:latin typeface="Palatino" pitchFamily="2" charset="77"/>
                <a:ea typeface="Palatino" pitchFamily="2" charset="77"/>
              </a:rPr>
              <a:t>etection on Histopathological Images</a:t>
            </a:r>
          </a:p>
        </p:txBody>
      </p:sp>
      <p:sp>
        <p:nvSpPr>
          <p:cNvPr id="4" name="TextBox 3">
            <a:extLst>
              <a:ext uri="{FF2B5EF4-FFF2-40B4-BE49-F238E27FC236}">
                <a16:creationId xmlns:a16="http://schemas.microsoft.com/office/drawing/2014/main" id="{8235C405-2442-F144-BD7F-1BD11278B469}"/>
              </a:ext>
            </a:extLst>
          </p:cNvPr>
          <p:cNvSpPr txBox="1"/>
          <p:nvPr/>
        </p:nvSpPr>
        <p:spPr>
          <a:xfrm>
            <a:off x="671757" y="3270053"/>
            <a:ext cx="3049073" cy="507831"/>
          </a:xfrm>
          <a:prstGeom prst="rect">
            <a:avLst/>
          </a:prstGeom>
          <a:noFill/>
        </p:spPr>
        <p:txBody>
          <a:bodyPr wrap="square" rtlCol="0">
            <a:spAutoFit/>
          </a:bodyPr>
          <a:lstStyle/>
          <a:p>
            <a:r>
              <a:rPr lang="en-US" sz="1500" dirty="0" err="1">
                <a:latin typeface="Palatino" pitchFamily="2" charset="77"/>
                <a:ea typeface="Palatino" pitchFamily="2" charset="77"/>
              </a:rPr>
              <a:t>Kechun</a:t>
            </a:r>
            <a:r>
              <a:rPr lang="en-US" sz="1500" dirty="0">
                <a:latin typeface="Palatino" pitchFamily="2" charset="77"/>
                <a:ea typeface="Palatino" pitchFamily="2" charset="77"/>
              </a:rPr>
              <a:t> Liu</a:t>
            </a:r>
          </a:p>
          <a:p>
            <a:r>
              <a:rPr lang="en-US" sz="1200" dirty="0">
                <a:latin typeface="Palatino" pitchFamily="2" charset="77"/>
                <a:ea typeface="Palatino" pitchFamily="2" charset="77"/>
              </a:rPr>
              <a:t>Contact: </a:t>
            </a:r>
            <a:r>
              <a:rPr lang="en-US" sz="1200" dirty="0" err="1">
                <a:latin typeface="Palatino" pitchFamily="2" charset="77"/>
                <a:ea typeface="Palatino" pitchFamily="2" charset="77"/>
              </a:rPr>
              <a:t>kechun@cs.washington.edu</a:t>
            </a:r>
            <a:endParaRPr lang="en-US" sz="1200" dirty="0">
              <a:latin typeface="Palatino" pitchFamily="2" charset="77"/>
              <a:ea typeface="Palatino" pitchFamily="2" charset="77"/>
            </a:endParaRPr>
          </a:p>
        </p:txBody>
      </p:sp>
      <p:sp>
        <p:nvSpPr>
          <p:cNvPr id="5" name="TextBox 4">
            <a:extLst>
              <a:ext uri="{FF2B5EF4-FFF2-40B4-BE49-F238E27FC236}">
                <a16:creationId xmlns:a16="http://schemas.microsoft.com/office/drawing/2014/main" id="{B1688AE0-6E2B-794B-AA88-1EB9895E2DA8}"/>
              </a:ext>
            </a:extLst>
          </p:cNvPr>
          <p:cNvSpPr txBox="1"/>
          <p:nvPr/>
        </p:nvSpPr>
        <p:spPr>
          <a:xfrm>
            <a:off x="671758" y="4168194"/>
            <a:ext cx="1127735" cy="276999"/>
          </a:xfrm>
          <a:prstGeom prst="rect">
            <a:avLst/>
          </a:prstGeom>
          <a:noFill/>
        </p:spPr>
        <p:txBody>
          <a:bodyPr wrap="square" rtlCol="0">
            <a:spAutoFit/>
          </a:bodyPr>
          <a:lstStyle/>
          <a:p>
            <a:r>
              <a:rPr lang="en-US" sz="1200" dirty="0">
                <a:latin typeface="Palatino" pitchFamily="2" charset="77"/>
                <a:ea typeface="Palatino" pitchFamily="2" charset="77"/>
              </a:rPr>
              <a:t>2/27/2023</a:t>
            </a:r>
          </a:p>
        </p:txBody>
      </p:sp>
    </p:spTree>
    <p:extLst>
      <p:ext uri="{BB962C8B-B14F-4D97-AF65-F5344CB8AC3E}">
        <p14:creationId xmlns:p14="http://schemas.microsoft.com/office/powerpoint/2010/main" val="2510618110"/>
      </p:ext>
    </p:extLst>
  </p:cSld>
  <p:clrMapOvr>
    <a:masterClrMapping/>
  </p:clrMapOvr>
</p:sld>
</file>

<file path=ppt/theme/theme1.xml><?xml version="1.0" encoding="utf-8"?>
<a:theme xmlns:a="http://schemas.openxmlformats.org/drawingml/2006/main" name="UW Colors and Font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TotalTime>
  <Words>1634</Words>
  <Application>Microsoft Macintosh PowerPoint</Application>
  <PresentationFormat>On-screen Show (16:9)</PresentationFormat>
  <Paragraphs>185</Paragraphs>
  <Slides>36</Slides>
  <Notes>32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Encode Sans</vt:lpstr>
      <vt:lpstr>Roboto</vt:lpstr>
      <vt:lpstr>Uni Sans Regular</vt:lpstr>
      <vt:lpstr>Open Sans</vt:lpstr>
      <vt:lpstr>Arial</vt:lpstr>
      <vt:lpstr>Lucida Grande</vt:lpstr>
      <vt:lpstr>Encode Sans Normal Black</vt:lpstr>
      <vt:lpstr>Palatino</vt:lpstr>
      <vt:lpstr>Cambria Math</vt:lpstr>
      <vt:lpstr>UW Colors and Fonts</vt:lpstr>
      <vt:lpstr>Homework: CNN</vt:lpstr>
      <vt:lpstr>Neural Network (Q1)</vt:lpstr>
      <vt:lpstr>Convolutional Neural Network (Q2)</vt:lpstr>
      <vt:lpstr>Yellow or Blue?</vt:lpstr>
      <vt:lpstr>Color Normalization (Q3)</vt:lpstr>
      <vt:lpstr>Deep Convolutional Neural Network (Q4) </vt:lpstr>
      <vt:lpstr>Make the Design More Flexible</vt:lpstr>
      <vt:lpstr>Data Augmentation (Q5)</vt:lpstr>
      <vt:lpstr>VSGD-Net:  Virtual Staining Guided Melanocyte Detection on Histopathological Images</vt:lpstr>
      <vt:lpstr>Outline</vt:lpstr>
      <vt:lpstr>What is melanoma?</vt:lpstr>
      <vt:lpstr>How do pathologists diagnose melanoma?</vt:lpstr>
      <vt:lpstr>Supplemental Immunostaining</vt:lpstr>
      <vt:lpstr>Study Goal</vt:lpstr>
      <vt:lpstr>Related Work</vt:lpstr>
      <vt:lpstr>Related Work</vt:lpstr>
      <vt:lpstr>Related Work</vt:lpstr>
      <vt:lpstr>Related Work</vt:lpstr>
      <vt:lpstr>Study Goal</vt:lpstr>
      <vt:lpstr>Dataset</vt:lpstr>
      <vt:lpstr>Dataset - Preprocessing</vt:lpstr>
      <vt:lpstr>Dataset</vt:lpstr>
      <vt:lpstr>Intro to GAN</vt:lpstr>
      <vt:lpstr>Intro to GAN</vt:lpstr>
      <vt:lpstr>VSGD-Net</vt:lpstr>
      <vt:lpstr>Attention module</vt:lpstr>
      <vt:lpstr>VSGD-Net</vt:lpstr>
      <vt:lpstr>VSGD-Net</vt:lpstr>
      <vt:lpstr>Evaluation Metrics</vt:lpstr>
      <vt:lpstr>Melanocyte Detection Results</vt:lpstr>
      <vt:lpstr>Image Synthesis Evaluation</vt:lpstr>
      <vt:lpstr>Ablation Study</vt:lpstr>
      <vt:lpstr>Conclusion</vt:lpstr>
      <vt:lpstr>References</vt:lpstr>
      <vt:lpstr>References</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Homework: CNN</dc:title>
  <dc:creator>shapiro</dc:creator>
  <cp:lastModifiedBy>Kechun Liu</cp:lastModifiedBy>
  <cp:revision>3</cp:revision>
  <dcterms:modified xsi:type="dcterms:W3CDTF">2023-02-26T06:45:23Z</dcterms:modified>
</cp:coreProperties>
</file>