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sldIdLst>
    <p:sldId id="256" r:id="rId2"/>
    <p:sldId id="258" r:id="rId3"/>
    <p:sldId id="259" r:id="rId4"/>
    <p:sldId id="283" r:id="rId5"/>
    <p:sldId id="284" r:id="rId6"/>
    <p:sldId id="282" r:id="rId7"/>
    <p:sldId id="285" r:id="rId8"/>
    <p:sldId id="262" r:id="rId9"/>
    <p:sldId id="286" r:id="rId10"/>
    <p:sldId id="287" r:id="rId11"/>
    <p:sldId id="268" r:id="rId12"/>
    <p:sldId id="272" r:id="rId13"/>
    <p:sldId id="288" r:id="rId14"/>
    <p:sldId id="289" r:id="rId15"/>
    <p:sldId id="300" r:id="rId16"/>
    <p:sldId id="292" r:id="rId17"/>
    <p:sldId id="296" r:id="rId18"/>
    <p:sldId id="269" r:id="rId19"/>
    <p:sldId id="298" r:id="rId20"/>
    <p:sldId id="275" r:id="rId21"/>
    <p:sldId id="290" r:id="rId22"/>
    <p:sldId id="280" r:id="rId23"/>
    <p:sldId id="301" r:id="rId24"/>
    <p:sldId id="270" r:id="rId25"/>
    <p:sldId id="305" r:id="rId26"/>
    <p:sldId id="303" r:id="rId27"/>
    <p:sldId id="306" r:id="rId28"/>
    <p:sldId id="307" r:id="rId29"/>
    <p:sldId id="308" r:id="rId30"/>
    <p:sldId id="271" r:id="rId31"/>
    <p:sldId id="277" r:id="rId32"/>
    <p:sldId id="278" r:id="rId33"/>
    <p:sldId id="2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FF00"/>
    <a:srgbClr val="1700FF"/>
    <a:srgbClr val="EBF7E7"/>
    <a:srgbClr val="FA1C3D"/>
    <a:srgbClr val="C00000"/>
    <a:srgbClr val="603BAB"/>
    <a:srgbClr val="4A2E85"/>
    <a:srgbClr val="1681DA"/>
    <a:srgbClr val="603AAB"/>
    <a:srgbClr val="754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80031"/>
  </p:normalViewPr>
  <p:slideViewPr>
    <p:cSldViewPr snapToGrid="0" snapToObjects="1">
      <p:cViewPr varScale="1">
        <p:scale>
          <a:sx n="86" d="100"/>
          <a:sy n="86" d="100"/>
        </p:scale>
        <p:origin x="1784"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6DD51-8DF8-974F-A7B7-C550448670A1}" type="datetimeFigureOut">
              <a:rPr lang="en-US" smtClean="0"/>
              <a:t>2/25/22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D795E-0AAD-1E4C-8D16-456545A4A040}" type="slidenum">
              <a:rPr lang="en-US" smtClean="0"/>
              <a:t>‹#›</a:t>
            </a:fld>
            <a:endParaRPr lang="en-US"/>
          </a:p>
        </p:txBody>
      </p:sp>
    </p:spTree>
    <p:extLst>
      <p:ext uri="{BB962C8B-B14F-4D97-AF65-F5344CB8AC3E}">
        <p14:creationId xmlns:p14="http://schemas.microsoft.com/office/powerpoint/2010/main" val="273878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applewebdata://8D65F6B2-10DD-4861-A5BB-A17784719488/#_ENREF_2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3D795E-0AAD-1E4C-8D16-456545A4A040}" type="slidenum">
              <a:rPr lang="en-US" smtClean="0"/>
              <a:t>1</a:t>
            </a:fld>
            <a:endParaRPr lang="en-US"/>
          </a:p>
        </p:txBody>
      </p:sp>
    </p:spTree>
    <p:extLst>
      <p:ext uri="{BB962C8B-B14F-4D97-AF65-F5344CB8AC3E}">
        <p14:creationId xmlns:p14="http://schemas.microsoft.com/office/powerpoint/2010/main" val="1045974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371443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9931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0763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865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1282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4930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9766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mc:Choice>
        <mc:Fallback xmlns="">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dirty="0"/>
                  <a:t>Both case and pathologist contribute to the variation of the outcome of our models. Due to this crossed-level structure of cases and pathologists in our dataset, we used a cross-classified multilevel model. [</a:t>
                </a:r>
                <a:r>
                  <a:rPr lang="en-US" sz="1200" b="1" dirty="0">
                    <a:hlinkClick r:id="rId3" tooltip="Browne, 2001 #6"/>
                  </a:rPr>
                  <a:t>22</a:t>
                </a:r>
                <a:r>
                  <a:rPr lang="en-US" sz="1200" b="1" dirty="0"/>
                  <a:t>] The notation of the model is defined in equation 1; y</a:t>
                </a:r>
                <a:r>
                  <a:rPr lang="en-US" sz="1200" b="1" baseline="-25000" dirty="0"/>
                  <a:t>i</a:t>
                </a:r>
                <a:r>
                  <a:rPr lang="en-US" sz="1200" b="1" dirty="0"/>
                  <a:t> denotes the accuracy of each interpretation 𝑖, 𝛽</a:t>
                </a:r>
                <a:r>
                  <a:rPr lang="en-US" sz="1200" b="1" baseline="-25000" dirty="0"/>
                  <a:t>0</a:t>
                </a:r>
                <a:r>
                  <a:rPr lang="en-US" sz="1200" b="1" dirty="0"/>
                  <a:t> is the model intercept, 𝑥</a:t>
                </a:r>
                <a:r>
                  <a:rPr lang="en-US" sz="1200" b="1" baseline="-25000" dirty="0"/>
                  <a:t>i</a:t>
                </a:r>
                <a:r>
                  <a:rPr lang="en-US" sz="1200" b="1" dirty="0"/>
                  <a:t> denotes the value of the covariate for each observation, 𝛽</a:t>
                </a:r>
                <a:r>
                  <a:rPr lang="en-US" sz="1200" b="1" baseline="-25000" dirty="0"/>
                  <a:t>1</a:t>
                </a:r>
                <a:r>
                  <a:rPr lang="en-US" sz="1200" b="1" dirty="0"/>
                  <a:t> is the associated slope coefficient, u</a:t>
                </a:r>
                <a:r>
                  <a:rPr lang="en-US" sz="1200" b="1" baseline="-25000" dirty="0"/>
                  <a:t>pathologist(i)</a:t>
                </a:r>
                <a:r>
                  <a:rPr lang="en-US" sz="1200" b="1" dirty="0"/>
                  <a:t> and u</a:t>
                </a:r>
                <a:r>
                  <a:rPr lang="en-US" sz="1200" b="1" baseline="-25000" dirty="0"/>
                  <a:t>case(i)</a:t>
                </a:r>
                <a:r>
                  <a:rPr lang="en-US" sz="1200" b="1" dirty="0"/>
                  <a:t> indicate the pathologist and case random effects for each interpretation, and 𝑒</a:t>
                </a:r>
                <a:r>
                  <a:rPr lang="en-US" sz="1200" b="1" baseline="-25000" dirty="0"/>
                  <a:t>i</a:t>
                </a:r>
                <a:r>
                  <a:rPr lang="en-US" sz="1200" b="1" dirty="0"/>
                  <a:t> denotes the interpretation-level residual error. We define diagnostic accuracy as the agreement of a pathologist's diagnosis with the consensus diagnosis. Moreover, we defined seven variables to characterize pathologists' viewing behaviors: scanning percentage, average zoom level, maximum zoom level, zoom level variance, magnification, total time, and ROI time percentage. To address our study’s questions, these variables are combined in various statistical models either as the predictor or the outcome variables.</a:t>
                </a:r>
              </a:p>
              <a:p>
                <a:pPr/>
                <a:r>
                  <a:rPr lang="en-US" sz="1200" i="0">
                    <a:latin typeface="Cambria Math" panose="02040503050406030204" pitchFamily="18" charset="0"/>
                  </a:rPr>
                  <a:t>                                  </a:t>
                </a:r>
                <a:r>
                  <a:rPr lang="fa" sz="1200" i="0">
                    <a:latin typeface="Cambria Math" panose="02040503050406030204" pitchFamily="18" charset="0"/>
                  </a:rPr>
                  <a:t>𝑦_𝑖  = </a:t>
                </a:r>
                <a:r>
                  <a:rPr lang="el-GR" sz="1200" i="0">
                    <a:latin typeface="Cambria Math" panose="02040503050406030204" pitchFamily="18" charset="0"/>
                  </a:rPr>
                  <a:t>β</a:t>
                </a:r>
                <a:r>
                  <a:rPr lang="fa" sz="1200" i="0">
                    <a:latin typeface="Cambria Math" panose="02040503050406030204" pitchFamily="18" charset="0"/>
                  </a:rPr>
                  <a:t>_0</a:t>
                </a:r>
                <a:r>
                  <a:rPr lang="fa" sz="1200" i="0" baseline="-25000">
                    <a:latin typeface="Cambria Math" panose="02040503050406030204" pitchFamily="18" charset="0"/>
                  </a:rPr>
                  <a:t>  </a:t>
                </a:r>
                <a:r>
                  <a:rPr lang="fa" sz="1200" i="0">
                    <a:latin typeface="Cambria Math" panose="02040503050406030204" pitchFamily="18" charset="0"/>
                  </a:rPr>
                  <a:t>+ </a:t>
                </a:r>
                <a:r>
                  <a:rPr lang="el-GR" sz="1200" i="0">
                    <a:latin typeface="Cambria Math" panose="02040503050406030204" pitchFamily="18" charset="0"/>
                  </a:rPr>
                  <a:t>β</a:t>
                </a:r>
                <a:r>
                  <a:rPr lang="fa" sz="1200" i="0">
                    <a:latin typeface="Cambria Math" panose="02040503050406030204" pitchFamily="18" charset="0"/>
                  </a:rPr>
                  <a:t>_1 </a:t>
                </a:r>
                <a:r>
                  <a:rPr lang="en-US" sz="1200" i="0">
                    <a:latin typeface="Cambria Math" panose="02040503050406030204" pitchFamily="18" charset="0"/>
                  </a:rPr>
                  <a:t>x</a:t>
                </a:r>
                <a:r>
                  <a:rPr lang="fa" sz="1200" i="0">
                    <a:latin typeface="Cambria Math" panose="02040503050406030204" pitchFamily="18" charset="0"/>
                  </a:rPr>
                  <a:t>_𝑖+ </a:t>
                </a:r>
                <a:r>
                  <a:rPr lang="en-US" sz="1200" i="0">
                    <a:latin typeface="Cambria Math" panose="02040503050406030204" pitchFamily="18" charset="0"/>
                  </a:rPr>
                  <a:t>u</a:t>
                </a:r>
                <a:r>
                  <a:rPr lang="fa" sz="1200" i="0">
                    <a:latin typeface="Cambria Math" panose="02040503050406030204" pitchFamily="18" charset="0"/>
                  </a:rPr>
                  <a:t>_(𝑝𝑎𝑡ℎ𝑜𝑙𝑜𝑔𝑖𝑠𝑡(𝑖))+ </a:t>
                </a:r>
                <a:r>
                  <a:rPr lang="en-US" sz="1200" i="0">
                    <a:latin typeface="Cambria Math" panose="02040503050406030204" pitchFamily="18" charset="0"/>
                  </a:rPr>
                  <a:t>u</a:t>
                </a:r>
                <a:r>
                  <a:rPr lang="fa" sz="1200" i="0">
                    <a:latin typeface="Cambria Math" panose="02040503050406030204" pitchFamily="18" charset="0"/>
                  </a:rPr>
                  <a:t>_(𝑐𝑎𝑠𝑒(𝑖))+ </a:t>
                </a:r>
                <a:r>
                  <a:rPr lang="en-US" sz="1200" i="0">
                    <a:latin typeface="Cambria Math" panose="02040503050406030204" pitchFamily="18" charset="0"/>
                  </a:rPr>
                  <a:t>e</a:t>
                </a:r>
                <a:r>
                  <a:rPr lang="fa" sz="1200" i="0">
                    <a:latin typeface="Cambria Math" panose="02040503050406030204" pitchFamily="18" charset="0"/>
                  </a:rPr>
                  <a:t>_𝑖</a:t>
                </a:r>
                <a:r>
                  <a:rPr lang="fa" sz="1200" i="0" baseline="-25000">
                    <a:latin typeface="Cambria Math" panose="02040503050406030204" pitchFamily="18" charset="0"/>
                  </a:rPr>
                  <a:t>  </a:t>
                </a:r>
                <a:endParaRPr lang="fa" sz="1200" dirty="0">
                  <a:solidFill>
                    <a:schemeClr val="tx1">
                      <a:lumMod val="50000"/>
                      <a:lumOff val="50000"/>
                    </a:schemeClr>
                  </a:solidFill>
                  <a:latin typeface="Arial" panose="020B0604020202020204" pitchFamily="34" charset="0"/>
                  <a:cs typeface="+mn-cs"/>
                </a:endParaRPr>
              </a:p>
              <a:p>
                <a:pPr marL="0" lvl="0" indent="0" algn="l" rtl="0">
                  <a:spcBef>
                    <a:spcPts val="0"/>
                  </a:spcBef>
                  <a:spcAft>
                    <a:spcPts val="0"/>
                  </a:spcAft>
                  <a:buNone/>
                </a:pPr>
                <a:endParaRPr lang="fa" dirty="0"/>
              </a:p>
              <a:p>
                <a:pPr marL="0" lvl="0" indent="0" algn="l" rtl="0">
                  <a:spcBef>
                    <a:spcPts val="0"/>
                  </a:spcBef>
                  <a:spcAft>
                    <a:spcPts val="0"/>
                  </a:spcAft>
                  <a:buNone/>
                </a:pPr>
                <a:endParaRPr dirty="0"/>
              </a:p>
            </p:txBody>
          </p:sp>
        </mc:Fallback>
      </mc:AlternateContent>
    </p:spTree>
    <p:extLst>
      <p:ext uri="{BB962C8B-B14F-4D97-AF65-F5344CB8AC3E}">
        <p14:creationId xmlns:p14="http://schemas.microsoft.com/office/powerpoint/2010/main" val="990219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312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70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353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054557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722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416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037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5831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9180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2233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081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829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2672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949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8390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466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02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4A2E8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471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3444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9834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62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50000"/>
              </a:lnSpc>
              <a:buClr>
                <a:srgbClr val="4B2E84"/>
              </a:buClr>
              <a:buFont typeface="Wingdings" pitchFamily="2" charset="2"/>
              <a:buChar char="Ø"/>
            </a:pPr>
            <a:endParaRPr dirty="0"/>
          </a:p>
        </p:txBody>
      </p:sp>
    </p:spTree>
    <p:extLst>
      <p:ext uri="{BB962C8B-B14F-4D97-AF65-F5344CB8AC3E}">
        <p14:creationId xmlns:p14="http://schemas.microsoft.com/office/powerpoint/2010/main" val="3259409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32fd75a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32fd75ae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173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009F-FEBA-504A-A2D0-77B418DC57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87CEC0-CE3B-4841-9248-4D2B9153A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9605DE-0522-C148-AF10-BCFD49DB5C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A58937E-2EA7-D544-8C6D-686086EE0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D05C1-8064-5C46-B942-9561F4F8A28D}"/>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235106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1A37F-6534-FB4B-BC1D-C3681A764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FE5C1-6A3F-8244-8AC8-02CC2D9297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D4EA9-968A-3641-B8F4-0A3B1E1E01D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C3FE021-FEEB-6745-8A0D-8A33FFE07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5B9C6-76CB-4D4B-8CB6-4DF42FFDD8C5}"/>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394715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CE52F-5CB8-4348-BC27-FCC5ACEC48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8FBD55-88E8-CB4E-870E-B012F2CDD1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A00AB-8BAC-B04B-B59C-8B197CF8200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E0AB3E-3E18-0643-959E-93A77E13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A8535-2F7D-3C45-9A29-ED9659DE9FE1}"/>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2210683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p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66" name="Google Shape;66;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67" name="Google Shape;67;p8"/>
          <p:cNvSpPr/>
          <p:nvPr/>
        </p:nvSpPr>
        <p:spPr>
          <a:xfrm>
            <a:off x="546867" y="1356967"/>
            <a:ext cx="5056400" cy="101200"/>
          </a:xfrm>
          <a:prstGeom prst="roundRect">
            <a:avLst>
              <a:gd name="adj" fmla="val 16667"/>
            </a:avLst>
          </a:prstGeom>
          <a:solidFill>
            <a:srgbClr val="E8D3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635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77042-72AA-8C46-A85B-3E15319F95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1146DB-9F18-0B46-8E01-5FF1E9565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DAD89-7875-8E45-8E32-9DBA8E6CB1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DF3BEE8-62DD-AB40-9371-12316D030A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AF8D0-9226-2D4C-A9B9-095560870128}"/>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423104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BD545-6DDF-E046-BB9F-A34836961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6EA2C3-FA85-B64B-9CF9-FB265428E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E59F6D-8466-5940-9951-15E052C7A6D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19BC5DF-EE81-5C4F-82B2-B74150DEC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771FC-AE88-2D47-9B1A-4536801DA519}"/>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46642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9588D-FD78-7E47-9669-7E6ABB3100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C212D-0AF7-5A43-8287-EADAA2975B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8F7C9D-2155-5E43-89FD-EE95DFF5E0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78C49-E80E-FF43-810A-8880B04371A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7E99C00-772D-C74D-A985-B0C8FB751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BE95D-9EB1-2F4C-B67C-9EDA4F35C825}"/>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2638981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03F3-0475-D345-84B4-23BBC9DA69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445030-02A1-4743-BB0C-FE4648C646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1A3389-3AD2-4749-A983-7044783D2F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987366-5013-7F46-A89F-5CC1607EE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0C0AA-C4FD-9A40-A62F-E8D7BF2131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F9BCE9-C9E2-9F42-9C38-4707D7444FC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00CCD24-214D-3946-BFCF-F8B32B0E2F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7127E-7DA2-484A-8CE3-B6B055C8117F}"/>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173520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461A-F973-0145-9E8A-066D069351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9C3E38-0C4E-1348-AC0B-96D4A0AB9C3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9A4730C-0602-DF4A-82EA-F7A182F133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A0C759-810E-DD43-876E-D266C86BEA8C}"/>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14198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8AE21-AE9A-1D45-ACCA-222D75E720D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D8FC834-1B73-E24B-BD7D-E92AC42FF0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5D566-7E20-9841-B3B0-C6774003C9D0}"/>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297771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9A39D-DB81-9A46-82E9-4192D2F6F9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56E15D-0C7A-4641-9093-45D3EEDC8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5F9093-182F-7841-B9A7-3E36DCEEE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14D3F6-7F66-394D-A007-87BBEF1A577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C115ABB-C154-DB4F-8C6C-4ED1A0B7C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83CE3-45B2-C94A-896A-388BEB347BBB}"/>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2632937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AAD03-38D7-3C43-A45E-65ACD2626C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DA5C2-A057-9A47-ACA8-928FC43EC7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44BDF0-7DC5-C940-9250-C557BD163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AE6F2-7067-4A4C-B8FF-EC53B5AC911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3DEA8A9-C32C-DB4C-86A7-49CAB6844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27FF8-41C6-2747-A676-BA26F238618C}"/>
              </a:ext>
            </a:extLst>
          </p:cNvPr>
          <p:cNvSpPr>
            <a:spLocks noGrp="1"/>
          </p:cNvSpPr>
          <p:nvPr>
            <p:ph type="sldNum" sz="quarter" idx="12"/>
          </p:nvPr>
        </p:nvSpPr>
        <p:spPr/>
        <p:txBody>
          <a:bodyPr/>
          <a:lstStyle/>
          <a:p>
            <a:fld id="{B6F373AF-279F-634A-B061-47E5D001F2C5}" type="slidenum">
              <a:rPr lang="en-US" smtClean="0"/>
              <a:t>‹#›</a:t>
            </a:fld>
            <a:endParaRPr lang="en-US"/>
          </a:p>
        </p:txBody>
      </p:sp>
    </p:spTree>
    <p:extLst>
      <p:ext uri="{BB962C8B-B14F-4D97-AF65-F5344CB8AC3E}">
        <p14:creationId xmlns:p14="http://schemas.microsoft.com/office/powerpoint/2010/main" val="157123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E6EFC7-5E74-0E43-8738-1DC60FD091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AFB9E-3BC2-EA48-BF38-6BA098D3CE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48587-4D03-0B4A-B175-B28AC283C8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120E51F-CDC8-034E-BD4E-AD50DEB2A0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25C578-A2BA-3944-A9F0-37F8245B5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373AF-279F-634A-B061-47E5D001F2C5}" type="slidenum">
              <a:rPr lang="en-US" smtClean="0"/>
              <a:t>‹#›</a:t>
            </a:fld>
            <a:endParaRPr lang="en-US"/>
          </a:p>
        </p:txBody>
      </p:sp>
    </p:spTree>
    <p:extLst>
      <p:ext uri="{BB962C8B-B14F-4D97-AF65-F5344CB8AC3E}">
        <p14:creationId xmlns:p14="http://schemas.microsoft.com/office/powerpoint/2010/main" val="4028390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tif"/><Relationship Id="rId7" Type="http://schemas.openxmlformats.org/officeDocument/2006/relationships/image" Target="../media/image36.ti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tif"/><Relationship Id="rId5" Type="http://schemas.openxmlformats.org/officeDocument/2006/relationships/image" Target="../media/image34.tif"/><Relationship Id="rId4" Type="http://schemas.openxmlformats.org/officeDocument/2006/relationships/image" Target="../media/image33.tif"/></Relationships>
</file>

<file path=ppt/slides/_rels/slide13.xml.rels><?xml version="1.0" encoding="UTF-8" standalone="yes"?>
<Relationships xmlns="http://schemas.openxmlformats.org/package/2006/relationships"><Relationship Id="rId8" Type="http://schemas.openxmlformats.org/officeDocument/2006/relationships/image" Target="../media/image36.tif"/><Relationship Id="rId3" Type="http://schemas.openxmlformats.org/officeDocument/2006/relationships/image" Target="../media/image22.gif"/><Relationship Id="rId7" Type="http://schemas.openxmlformats.org/officeDocument/2006/relationships/image" Target="../media/image35.tif"/><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tif"/><Relationship Id="rId11" Type="http://schemas.openxmlformats.org/officeDocument/2006/relationships/image" Target="../media/image40.png"/><Relationship Id="rId5" Type="http://schemas.openxmlformats.org/officeDocument/2006/relationships/image" Target="../media/image32.tif"/><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30.png"/><Relationship Id="rId7" Type="http://schemas.openxmlformats.org/officeDocument/2006/relationships/image" Target="../media/image36.ti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35.tif"/><Relationship Id="rId4" Type="http://schemas.openxmlformats.org/officeDocument/2006/relationships/image" Target="../media/image46.png"/><Relationship Id="rId9" Type="http://schemas.openxmlformats.org/officeDocument/2006/relationships/image" Target="../media/image34.t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36.tif"/><Relationship Id="rId4" Type="http://schemas.openxmlformats.org/officeDocument/2006/relationships/image" Target="../media/image30.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gif"/><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B2E84"/>
        </a:solidFill>
        <a:effectLst/>
      </p:bgPr>
    </p:bg>
    <p:spTree>
      <p:nvGrpSpPr>
        <p:cNvPr id="1" name=""/>
        <p:cNvGrpSpPr/>
        <p:nvPr/>
      </p:nvGrpSpPr>
      <p:grpSpPr>
        <a:xfrm>
          <a:off x="0" y="0"/>
          <a:ext cx="0" cy="0"/>
          <a:chOff x="0" y="0"/>
          <a:chExt cx="0" cy="0"/>
        </a:xfrm>
      </p:grpSpPr>
      <p:pic>
        <p:nvPicPr>
          <p:cNvPr id="9" name="Google Shape;117;p19">
            <a:extLst>
              <a:ext uri="{FF2B5EF4-FFF2-40B4-BE49-F238E27FC236}">
                <a16:creationId xmlns:a16="http://schemas.microsoft.com/office/drawing/2014/main" id="{C9C2E300-9D48-4946-B58F-68BC2C0A0990}"/>
              </a:ext>
            </a:extLst>
          </p:cNvPr>
          <p:cNvPicPr preferRelativeResize="0"/>
          <p:nvPr/>
        </p:nvPicPr>
        <p:blipFill>
          <a:blip r:embed="rId3">
            <a:alphaModFix/>
          </a:blip>
          <a:stretch>
            <a:fillRect/>
          </a:stretch>
        </p:blipFill>
        <p:spPr>
          <a:xfrm>
            <a:off x="10807700" y="5473675"/>
            <a:ext cx="1384300" cy="1384325"/>
          </a:xfrm>
          <a:prstGeom prst="rect">
            <a:avLst/>
          </a:prstGeom>
          <a:noFill/>
          <a:ln>
            <a:noFill/>
          </a:ln>
        </p:spPr>
      </p:pic>
      <p:sp>
        <p:nvSpPr>
          <p:cNvPr id="10" name="Rectangle 9">
            <a:extLst>
              <a:ext uri="{FF2B5EF4-FFF2-40B4-BE49-F238E27FC236}">
                <a16:creationId xmlns:a16="http://schemas.microsoft.com/office/drawing/2014/main" id="{52045958-9159-904C-82EB-64FC20E3C542}"/>
              </a:ext>
            </a:extLst>
          </p:cNvPr>
          <p:cNvSpPr/>
          <p:nvPr/>
        </p:nvSpPr>
        <p:spPr>
          <a:xfrm>
            <a:off x="0" y="3243256"/>
            <a:ext cx="12192000" cy="1077218"/>
          </a:xfrm>
          <a:prstGeom prst="rect">
            <a:avLst/>
          </a:prstGeom>
        </p:spPr>
        <p:txBody>
          <a:bodyPr wrap="square">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Pathologists' viewing behaviors contribute to diagnostic accuracy of melanocytic skin lesions</a:t>
            </a:r>
            <a:endParaRPr lang="en-US" sz="3200" b="1" dirty="0">
              <a:solidFill>
                <a:schemeClr val="bg1"/>
              </a:solidFill>
              <a:latin typeface="Arial" panose="020B0604020202020204" pitchFamily="34" charset="0"/>
              <a:cs typeface="Arial" panose="020B0604020202020204" pitchFamily="34" charset="0"/>
            </a:endParaRPr>
          </a:p>
        </p:txBody>
      </p:sp>
      <p:sp>
        <p:nvSpPr>
          <p:cNvPr id="11" name="Google Shape;116;p19">
            <a:extLst>
              <a:ext uri="{FF2B5EF4-FFF2-40B4-BE49-F238E27FC236}">
                <a16:creationId xmlns:a16="http://schemas.microsoft.com/office/drawing/2014/main" id="{8AA3AEA1-85F7-5743-9EBF-399E6E3AB2BB}"/>
              </a:ext>
            </a:extLst>
          </p:cNvPr>
          <p:cNvSpPr/>
          <p:nvPr/>
        </p:nvSpPr>
        <p:spPr>
          <a:xfrm>
            <a:off x="1" y="4765587"/>
            <a:ext cx="12191999" cy="220743"/>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DC63E991-EA2D-464D-AE6C-8678FF27A787}"/>
              </a:ext>
            </a:extLst>
          </p:cNvPr>
          <p:cNvSpPr txBox="1"/>
          <p:nvPr/>
        </p:nvSpPr>
        <p:spPr>
          <a:xfrm>
            <a:off x="214312" y="5486398"/>
            <a:ext cx="2747868" cy="1138773"/>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Fatemeh </a:t>
            </a:r>
            <a:r>
              <a:rPr lang="en-US" sz="2400" b="1" dirty="0" err="1">
                <a:solidFill>
                  <a:schemeClr val="bg1"/>
                </a:solidFill>
                <a:latin typeface="Arial" panose="020B0604020202020204" pitchFamily="34" charset="0"/>
                <a:cs typeface="Arial" panose="020B0604020202020204" pitchFamily="34" charset="0"/>
              </a:rPr>
              <a:t>Ghezloo</a:t>
            </a:r>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February 28, 2022</a:t>
            </a:r>
          </a:p>
        </p:txBody>
      </p:sp>
    </p:spTree>
    <p:extLst>
      <p:ext uri="{BB962C8B-B14F-4D97-AF65-F5344CB8AC3E}">
        <p14:creationId xmlns:p14="http://schemas.microsoft.com/office/powerpoint/2010/main" val="153436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0"/>
          <p:cNvSpPr txBox="1">
            <a:spLocks noGrp="1"/>
          </p:cNvSpPr>
          <p:nvPr>
            <p:ph type="body" idx="1"/>
          </p:nvPr>
        </p:nvSpPr>
        <p:spPr>
          <a:xfrm>
            <a:off x="207799" y="1709433"/>
            <a:ext cx="11776400" cy="4555200"/>
          </a:xfrm>
          <a:prstGeom prst="rect">
            <a:avLst/>
          </a:prstGeom>
        </p:spPr>
        <p:txBody>
          <a:bodyPr spcFirstLastPara="1" vert="horz" wrap="square" lIns="121900" tIns="121900" rIns="121900" bIns="121900" rtlCol="0" anchor="t" anchorCtr="0">
            <a:noAutofit/>
          </a:bodyPr>
          <a:lstStyle/>
          <a:p>
            <a:pPr lvl="0">
              <a:buFont typeface="Wingdings" pitchFamily="2" charset="2"/>
              <a:buChar char="Ø"/>
            </a:pPr>
            <a:r>
              <a:rPr lang="en-US" sz="2200" dirty="0">
                <a:latin typeface="Arial" panose="020B0604020202020204" pitchFamily="34" charset="0"/>
                <a:cs typeface="Arial" panose="020B0604020202020204" pitchFamily="34" charset="0"/>
              </a:rPr>
              <a:t>We outline the types of data points that can be gathered to describe pathologists’ viewing behavior using viewport data</a:t>
            </a:r>
          </a:p>
          <a:p>
            <a:pPr lvl="0">
              <a:buFont typeface="Wingdings" pitchFamily="2" charset="2"/>
              <a:buChar char="Ø"/>
            </a:pPr>
            <a:endParaRPr lang="en-US" sz="2200" dirty="0">
              <a:latin typeface="Arial" panose="020B0604020202020204" pitchFamily="34" charset="0"/>
              <a:cs typeface="Arial" panose="020B0604020202020204" pitchFamily="34" charset="0"/>
            </a:endParaRPr>
          </a:p>
          <a:p>
            <a:pPr>
              <a:buFont typeface="Wingdings" pitchFamily="2" charset="2"/>
              <a:buChar char="Ø"/>
            </a:pPr>
            <a:r>
              <a:rPr lang="en-US" sz="2200" dirty="0">
                <a:latin typeface="Arial" panose="020B0604020202020204" pitchFamily="34" charset="0"/>
                <a:cs typeface="Arial" panose="020B0604020202020204" pitchFamily="34" charset="0"/>
              </a:rPr>
              <a:t>How do specific viewing behaviors contribute to diagnostic accuracy?</a:t>
            </a:r>
          </a:p>
          <a:p>
            <a:pPr>
              <a:buFont typeface="Wingdings" pitchFamily="2" charset="2"/>
              <a:buChar char="Ø"/>
            </a:pPr>
            <a:endParaRPr lang="en-US" sz="2200" dirty="0">
              <a:latin typeface="Arial" panose="020B0604020202020204" pitchFamily="34" charset="0"/>
              <a:cs typeface="Arial" panose="020B0604020202020204" pitchFamily="34" charset="0"/>
            </a:endParaRPr>
          </a:p>
          <a:p>
            <a:pPr>
              <a:buFont typeface="Wingdings" pitchFamily="2" charset="2"/>
              <a:buChar char="Ø"/>
            </a:pPr>
            <a:r>
              <a:rPr lang="en-US" sz="2200" dirty="0">
                <a:latin typeface="Arial" panose="020B0604020202020204" pitchFamily="34" charset="0"/>
                <a:cs typeface="Arial" panose="020B0604020202020204" pitchFamily="34" charset="0"/>
              </a:rPr>
              <a:t>How are pathologists’ characteristics associated with specific viewing patterns?</a:t>
            </a:r>
          </a:p>
        </p:txBody>
      </p:sp>
      <p:sp>
        <p:nvSpPr>
          <p:cNvPr id="3" name="Title 2">
            <a:extLst>
              <a:ext uri="{FF2B5EF4-FFF2-40B4-BE49-F238E27FC236}">
                <a16:creationId xmlns:a16="http://schemas.microsoft.com/office/drawing/2014/main" id="{88597464-FC62-0741-A8BD-A078C57E2783}"/>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8F54FA67-12A2-0641-89BE-B39E65629A79}"/>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7" name="Google Shape;122;p20">
            <a:extLst>
              <a:ext uri="{FF2B5EF4-FFF2-40B4-BE49-F238E27FC236}">
                <a16:creationId xmlns:a16="http://schemas.microsoft.com/office/drawing/2014/main" id="{B5948970-FA17-FC42-AD67-DA9710F12DBD}"/>
              </a:ext>
            </a:extLst>
          </p:cNvPr>
          <p:cNvSpPr txBox="1">
            <a:spLocks/>
          </p:cNvSpPr>
          <p:nvPr/>
        </p:nvSpPr>
        <p:spPr>
          <a:xfrm>
            <a:off x="415600" y="386516"/>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4000" dirty="0">
                <a:solidFill>
                  <a:srgbClr val="4B2E84"/>
                </a:solidFill>
                <a:latin typeface="Arial" panose="020B0604020202020204" pitchFamily="34" charset="0"/>
                <a:cs typeface="Arial" panose="020B0604020202020204" pitchFamily="34" charset="0"/>
              </a:rPr>
              <a:t>Study Goals</a:t>
            </a:r>
          </a:p>
        </p:txBody>
      </p:sp>
      <p:sp>
        <p:nvSpPr>
          <p:cNvPr id="4" name="Slide Number Placeholder 3">
            <a:extLst>
              <a:ext uri="{FF2B5EF4-FFF2-40B4-BE49-F238E27FC236}">
                <a16:creationId xmlns:a16="http://schemas.microsoft.com/office/drawing/2014/main" id="{5C0507F6-90D4-8B4E-AD12-908DFF942B45}"/>
              </a:ext>
            </a:extLst>
          </p:cNvPr>
          <p:cNvSpPr>
            <a:spLocks noGrp="1"/>
          </p:cNvSpPr>
          <p:nvPr>
            <p:ph type="sldNum" idx="12"/>
          </p:nvPr>
        </p:nvSpPr>
        <p:spPr/>
        <p:txBody>
          <a:bodyPr/>
          <a:lstStyle/>
          <a:p>
            <a:fld id="{00000000-1234-1234-1234-123412341234}" type="slidenum">
              <a:rPr lang="en" smtClean="0"/>
              <a:pPr/>
              <a:t>10</a:t>
            </a:fld>
            <a:endParaRPr lang="en"/>
          </a:p>
        </p:txBody>
      </p:sp>
    </p:spTree>
    <p:extLst>
      <p:ext uri="{BB962C8B-B14F-4D97-AF65-F5344CB8AC3E}">
        <p14:creationId xmlns:p14="http://schemas.microsoft.com/office/powerpoint/2010/main" val="277164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solidFill>
                  <a:srgbClr val="4B2E84"/>
                </a:solidFill>
                <a:latin typeface="Arial" panose="020B0604020202020204" pitchFamily="34" charset="0"/>
                <a:cs typeface="Arial" panose="020B0604020202020204" pitchFamily="34" charset="0"/>
              </a:rPr>
              <a:t>Outline</a:t>
            </a:r>
            <a:endParaRPr dirty="0">
              <a:solidFill>
                <a:srgbClr val="4B2E84"/>
              </a:solidFill>
              <a:latin typeface="Arial" panose="020B0604020202020204" pitchFamily="34" charset="0"/>
              <a:cs typeface="Arial" panose="020B0604020202020204" pitchFamily="34" charset="0"/>
            </a:endParaRPr>
          </a:p>
        </p:txBody>
      </p:sp>
      <p:sp>
        <p:nvSpPr>
          <p:cNvPr id="123" name="Google Shape;123;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Introduction</a:t>
            </a:r>
            <a:endParaRPr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US" b="1" dirty="0">
                <a:latin typeface="Arial" panose="020B0604020202020204" pitchFamily="34" charset="0"/>
                <a:cs typeface="Arial" panose="020B0604020202020204" pitchFamily="34" charset="0"/>
              </a:rPr>
              <a:t>Material and Methods</a:t>
            </a:r>
            <a:endParaRPr b="1" dirty="0">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 dirty="0">
                <a:solidFill>
                  <a:schemeClr val="tx1">
                    <a:lumMod val="50000"/>
                    <a:lumOff val="50000"/>
                  </a:schemeClr>
                </a:solidFill>
                <a:latin typeface="Arial" panose="020B0604020202020204" pitchFamily="34" charset="0"/>
                <a:cs typeface="Arial" panose="020B0604020202020204" pitchFamily="34" charset="0"/>
              </a:rPr>
              <a:t>Results</a:t>
            </a:r>
          </a:p>
          <a:p>
            <a:pPr>
              <a:lnSpc>
                <a:spcPct val="150000"/>
              </a:lnSpc>
              <a:buClr>
                <a:srgbClr val="4B2E84"/>
              </a:buClr>
              <a:buFont typeface="Wingdings" pitchFamily="2" charset="2"/>
              <a:buChar char="Ø"/>
            </a:pPr>
            <a:r>
              <a:rPr lang="en" dirty="0">
                <a:solidFill>
                  <a:schemeClr val="tx1">
                    <a:lumMod val="50000"/>
                    <a:lumOff val="50000"/>
                  </a:schemeClr>
                </a:solidFill>
                <a:latin typeface="Arial" panose="020B0604020202020204" pitchFamily="34" charset="0"/>
                <a:cs typeface="Arial" panose="020B0604020202020204" pitchFamily="34" charset="0"/>
              </a:rPr>
              <a:t>Application</a:t>
            </a:r>
          </a:p>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Conclusions</a:t>
            </a:r>
          </a:p>
        </p:txBody>
      </p:sp>
      <p:sp>
        <p:nvSpPr>
          <p:cNvPr id="4" name="TextBox 3">
            <a:extLst>
              <a:ext uri="{FF2B5EF4-FFF2-40B4-BE49-F238E27FC236}">
                <a16:creationId xmlns:a16="http://schemas.microsoft.com/office/drawing/2014/main" id="{28363289-D133-DE4F-B7FF-8F93F5730C19}"/>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5" name="Google Shape;122;p20">
            <a:extLst>
              <a:ext uri="{FF2B5EF4-FFF2-40B4-BE49-F238E27FC236}">
                <a16:creationId xmlns:a16="http://schemas.microsoft.com/office/drawing/2014/main" id="{8D58A4B5-7272-F64D-AB72-45E84A115107}"/>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solidFill>
                  <a:srgbClr val="4B2E84"/>
                </a:solidFill>
                <a:latin typeface="Arial" panose="020B0604020202020204" pitchFamily="34" charset="0"/>
                <a:cs typeface="Arial" panose="020B0604020202020204" pitchFamily="34" charset="0"/>
              </a:rPr>
              <a:t>Outline</a:t>
            </a:r>
            <a:endParaRPr lang="en-US" dirty="0">
              <a:solidFill>
                <a:srgbClr val="4B2E84"/>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597FC3E-29CD-464C-8169-80430944895F}"/>
              </a:ext>
            </a:extLst>
          </p:cNvPr>
          <p:cNvSpPr>
            <a:spLocks noGrp="1"/>
          </p:cNvSpPr>
          <p:nvPr>
            <p:ph type="sldNum" idx="12"/>
          </p:nvPr>
        </p:nvSpPr>
        <p:spPr/>
        <p:txBody>
          <a:bodyPr/>
          <a:lstStyle/>
          <a:p>
            <a:fld id="{00000000-1234-1234-1234-123412341234}" type="slidenum">
              <a:rPr lang="en" smtClean="0"/>
              <a:pPr/>
              <a:t>11</a:t>
            </a:fld>
            <a:endParaRPr lang="en"/>
          </a:p>
        </p:txBody>
      </p:sp>
    </p:spTree>
    <p:extLst>
      <p:ext uri="{BB962C8B-B14F-4D97-AF65-F5344CB8AC3E}">
        <p14:creationId xmlns:p14="http://schemas.microsoft.com/office/powerpoint/2010/main" val="3617827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TextBox 3">
            <a:extLst>
              <a:ext uri="{FF2B5EF4-FFF2-40B4-BE49-F238E27FC236}">
                <a16:creationId xmlns:a16="http://schemas.microsoft.com/office/drawing/2014/main" id="{AA6FE3A8-D605-6A4D-B0C7-7CA1BDA17201}"/>
              </a:ext>
            </a:extLst>
          </p:cNvPr>
          <p:cNvSpPr txBox="1"/>
          <p:nvPr/>
        </p:nvSpPr>
        <p:spPr>
          <a:xfrm>
            <a:off x="0" y="0"/>
            <a:ext cx="12192001" cy="1536632"/>
          </a:xfrm>
          <a:prstGeom prst="rect">
            <a:avLst/>
          </a:prstGeom>
          <a:solidFill>
            <a:srgbClr val="E9D2A3"/>
          </a:solidFill>
        </p:spPr>
        <p:txBody>
          <a:bodyPr wrap="square" rtlCol="0">
            <a:spAutoFit/>
          </a:bodyPr>
          <a:lstStyle/>
          <a:p>
            <a:endParaRPr lang="en-US" dirty="0"/>
          </a:p>
        </p:txBody>
      </p:sp>
      <p:sp>
        <p:nvSpPr>
          <p:cNvPr id="5" name="Google Shape;122;p20">
            <a:extLst>
              <a:ext uri="{FF2B5EF4-FFF2-40B4-BE49-F238E27FC236}">
                <a16:creationId xmlns:a16="http://schemas.microsoft.com/office/drawing/2014/main" id="{82778053-A74A-B64E-9D50-36A7277CBA20}"/>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M-PATH data</a:t>
            </a:r>
            <a:endParaRPr lang="en-US" dirty="0">
              <a:solidFill>
                <a:srgbClr val="4B2E84"/>
              </a:solidFill>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id="{07C26A88-56BD-524D-821D-DF0CA33970E5}"/>
              </a:ext>
            </a:extLst>
          </p:cNvPr>
          <p:cNvGraphicFramePr>
            <a:graphicFrameLocks noGrp="1"/>
          </p:cNvGraphicFramePr>
          <p:nvPr>
            <p:extLst>
              <p:ext uri="{D42A27DB-BD31-4B8C-83A1-F6EECF244321}">
                <p14:modId xmlns:p14="http://schemas.microsoft.com/office/powerpoint/2010/main" val="2494438140"/>
              </p:ext>
            </p:extLst>
          </p:nvPr>
        </p:nvGraphicFramePr>
        <p:xfrm>
          <a:off x="3353060" y="4469708"/>
          <a:ext cx="6001789" cy="2219960"/>
        </p:xfrm>
        <a:graphic>
          <a:graphicData uri="http://schemas.openxmlformats.org/drawingml/2006/table">
            <a:tbl>
              <a:tblPr firstRow="1" bandRow="1">
                <a:tableStyleId>{85BE263C-DBD7-4A20-BB59-AAB30ACAA65A}</a:tableStyleId>
              </a:tblPr>
              <a:tblGrid>
                <a:gridCol w="1058912">
                  <a:extLst>
                    <a:ext uri="{9D8B030D-6E8A-4147-A177-3AD203B41FA5}">
                      <a16:colId xmlns:a16="http://schemas.microsoft.com/office/drawing/2014/main" val="2512872950"/>
                    </a:ext>
                  </a:extLst>
                </a:gridCol>
                <a:gridCol w="3906982">
                  <a:extLst>
                    <a:ext uri="{9D8B030D-6E8A-4147-A177-3AD203B41FA5}">
                      <a16:colId xmlns:a16="http://schemas.microsoft.com/office/drawing/2014/main" val="1839764597"/>
                    </a:ext>
                  </a:extLst>
                </a:gridCol>
                <a:gridCol w="1035895">
                  <a:extLst>
                    <a:ext uri="{9D8B030D-6E8A-4147-A177-3AD203B41FA5}">
                      <a16:colId xmlns:a16="http://schemas.microsoft.com/office/drawing/2014/main" val="3750637115"/>
                    </a:ext>
                  </a:extLst>
                </a:gridCol>
              </a:tblGrid>
              <a:tr h="370840">
                <a:tc gridSpan="2">
                  <a:txBody>
                    <a:bodyPr/>
                    <a:lstStyle/>
                    <a:p>
                      <a:r>
                        <a:rPr lang="en-US" dirty="0">
                          <a:solidFill>
                            <a:schemeClr val="tx1"/>
                          </a:solidFill>
                        </a:rPr>
                        <a:t>Class</a:t>
                      </a:r>
                      <a:endParaRPr lang="en-US" dirty="0">
                        <a:solidFill>
                          <a:schemeClr val="tx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dirty="0"/>
                    </a:p>
                  </a:txBody>
                  <a:tcPr/>
                </a:tc>
                <a:tc>
                  <a:txBody>
                    <a:bodyPr/>
                    <a:lstStyle/>
                    <a:p>
                      <a:r>
                        <a:rPr lang="en-US" dirty="0">
                          <a:solidFill>
                            <a:schemeClr val="tx1"/>
                          </a:solidFill>
                        </a:rPr>
                        <a:t>Count</a:t>
                      </a:r>
                      <a:endParaRPr lang="en-US"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515832592"/>
                  </a:ext>
                </a:extLst>
              </a:tr>
              <a:tr h="370840">
                <a:tc>
                  <a:txBody>
                    <a:bodyPr/>
                    <a:lstStyle/>
                    <a:p>
                      <a:r>
                        <a:rPr lang="en-US" dirty="0"/>
                        <a:t>Class 1</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﻿Nevus</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15</a:t>
                      </a:r>
                      <a:endParaRPr lang="en-US"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741234366"/>
                  </a:ext>
                </a:extLst>
              </a:tr>
              <a:tr h="370840">
                <a:tc>
                  <a:txBody>
                    <a:bodyPr/>
                    <a:lstStyle/>
                    <a:p>
                      <a:r>
                        <a:rPr lang="en-US" dirty="0"/>
                        <a:t>Class 2</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﻿Moderate atypia</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30</a:t>
                      </a:r>
                      <a:endParaRPr lang="en-US"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377221206"/>
                  </a:ext>
                </a:extLst>
              </a:tr>
              <a:tr h="370840">
                <a:tc>
                  <a:txBody>
                    <a:bodyPr/>
                    <a:lstStyle/>
                    <a:p>
                      <a:r>
                        <a:rPr lang="en-US" dirty="0"/>
                        <a:t>class 3</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﻿Melanoma in situ</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45</a:t>
                      </a:r>
                      <a:endParaRPr lang="en-US"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903089410"/>
                  </a:ext>
                </a:extLst>
              </a:tr>
              <a:tr h="370840">
                <a:tc>
                  <a:txBody>
                    <a:bodyPr/>
                    <a:lstStyle/>
                    <a:p>
                      <a:r>
                        <a:rPr lang="en-US" dirty="0"/>
                        <a:t>Class 4</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﻿Stage pT1a invasive melanoma</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45</a:t>
                      </a:r>
                      <a:endParaRPr lang="en-US"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811235293"/>
                  </a:ext>
                </a:extLst>
              </a:tr>
              <a:tr h="0">
                <a:tc>
                  <a:txBody>
                    <a:bodyPr/>
                    <a:lstStyle/>
                    <a:p>
                      <a:r>
                        <a:rPr lang="en-US" dirty="0"/>
                        <a:t>Class 5</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﻿Stage pT1b invasive melanoma</a:t>
                      </a:r>
                      <a:endParaRPr lang="en-US" dirty="0">
                        <a:latin typeface="Arial" panose="020B0604020202020204" pitchFamily="34" charset="0"/>
                        <a:cs typeface="Arial" panose="020B0604020202020204" pitchFamily="34" charset="0"/>
                      </a:endParaRPr>
                    </a:p>
                  </a:txBody>
                  <a:tcPr>
                    <a:solidFill>
                      <a:schemeClr val="bg1"/>
                    </a:solidFill>
                  </a:tcPr>
                </a:tc>
                <a:tc>
                  <a:txBody>
                    <a:bodyPr/>
                    <a:lstStyle/>
                    <a:p>
                      <a:r>
                        <a:rPr lang="en-US" dirty="0"/>
                        <a:t>45</a:t>
                      </a:r>
                      <a:endParaRPr lang="en-US"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745119442"/>
                  </a:ext>
                </a:extLst>
              </a:tr>
            </a:tbl>
          </a:graphicData>
        </a:graphic>
      </p:graphicFrame>
      <p:sp>
        <p:nvSpPr>
          <p:cNvPr id="22" name="Rectangle 1">
            <a:extLst>
              <a:ext uri="{FF2B5EF4-FFF2-40B4-BE49-F238E27FC236}">
                <a16:creationId xmlns:a16="http://schemas.microsoft.com/office/drawing/2014/main" id="{87AA937E-9138-4748-AD21-524678BD9106}"/>
              </a:ext>
            </a:extLst>
          </p:cNvPr>
          <p:cNvSpPr>
            <a:spLocks noChangeArrowheads="1"/>
          </p:cNvSpPr>
          <p:nvPr/>
        </p:nvSpPr>
        <p:spPr bwMode="auto">
          <a:xfrm>
            <a:off x="1943100" y="349277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4" name="Group 23">
            <a:extLst>
              <a:ext uri="{FF2B5EF4-FFF2-40B4-BE49-F238E27FC236}">
                <a16:creationId xmlns:a16="http://schemas.microsoft.com/office/drawing/2014/main" id="{115F357B-F33F-624A-A642-B1A31DAEF4DE}"/>
              </a:ext>
            </a:extLst>
          </p:cNvPr>
          <p:cNvGrpSpPr/>
          <p:nvPr/>
        </p:nvGrpSpPr>
        <p:grpSpPr>
          <a:xfrm>
            <a:off x="-25053" y="1468834"/>
            <a:ext cx="12229579" cy="2563940"/>
            <a:chOff x="-25053" y="1468834"/>
            <a:chExt cx="12229579" cy="2563940"/>
          </a:xfrm>
        </p:grpSpPr>
        <p:grpSp>
          <p:nvGrpSpPr>
            <p:cNvPr id="20" name="Group 19">
              <a:extLst>
                <a:ext uri="{FF2B5EF4-FFF2-40B4-BE49-F238E27FC236}">
                  <a16:creationId xmlns:a16="http://schemas.microsoft.com/office/drawing/2014/main" id="{417D8CDB-2EF9-B84F-B3C5-2C60E9E57570}"/>
                </a:ext>
              </a:extLst>
            </p:cNvPr>
            <p:cNvGrpSpPr/>
            <p:nvPr/>
          </p:nvGrpSpPr>
          <p:grpSpPr>
            <a:xfrm>
              <a:off x="-25053" y="1558552"/>
              <a:ext cx="12229579" cy="2474222"/>
              <a:chOff x="-25053" y="1558552"/>
              <a:chExt cx="12229579" cy="2551932"/>
            </a:xfrm>
          </p:grpSpPr>
          <p:pic>
            <p:nvPicPr>
              <p:cNvPr id="10" name="Picture 9" descr="A picture containing vegetable, porcelain&#10;&#10;Description automatically generated">
                <a:extLst>
                  <a:ext uri="{FF2B5EF4-FFF2-40B4-BE49-F238E27FC236}">
                    <a16:creationId xmlns:a16="http://schemas.microsoft.com/office/drawing/2014/main" id="{06CD0DE2-6719-294D-83A7-664820900827}"/>
                  </a:ext>
                </a:extLst>
              </p:cNvPr>
              <p:cNvPicPr>
                <a:picLocks noChangeAspect="1"/>
              </p:cNvPicPr>
              <p:nvPr/>
            </p:nvPicPr>
            <p:blipFill rotWithShape="1">
              <a:blip r:embed="rId3"/>
              <a:srcRect l="8075"/>
              <a:stretch/>
            </p:blipFill>
            <p:spPr>
              <a:xfrm>
                <a:off x="-25053" y="1558552"/>
                <a:ext cx="2230119" cy="2547307"/>
              </a:xfrm>
              <a:prstGeom prst="rect">
                <a:avLst/>
              </a:prstGeom>
            </p:spPr>
          </p:pic>
          <p:pic>
            <p:nvPicPr>
              <p:cNvPr id="12" name="Picture 11" descr="A picture containing piece, slice, chocolate, eaten&#10;&#10;Description automatically generated">
                <a:extLst>
                  <a:ext uri="{FF2B5EF4-FFF2-40B4-BE49-F238E27FC236}">
                    <a16:creationId xmlns:a16="http://schemas.microsoft.com/office/drawing/2014/main" id="{6948C45C-6140-6F4D-9870-384966770D69}"/>
                  </a:ext>
                </a:extLst>
              </p:cNvPr>
              <p:cNvPicPr>
                <a:picLocks noChangeAspect="1"/>
              </p:cNvPicPr>
              <p:nvPr/>
            </p:nvPicPr>
            <p:blipFill rotWithShape="1">
              <a:blip r:embed="rId4"/>
              <a:srcRect l="6244" r="2883"/>
              <a:stretch/>
            </p:blipFill>
            <p:spPr>
              <a:xfrm>
                <a:off x="2237531" y="1561684"/>
                <a:ext cx="2895210" cy="2548800"/>
              </a:xfrm>
              <a:prstGeom prst="rect">
                <a:avLst/>
              </a:prstGeom>
            </p:spPr>
          </p:pic>
          <p:pic>
            <p:nvPicPr>
              <p:cNvPr id="14" name="Picture 13" descr="Map&#10;&#10;Description automatically generated">
                <a:extLst>
                  <a:ext uri="{FF2B5EF4-FFF2-40B4-BE49-F238E27FC236}">
                    <a16:creationId xmlns:a16="http://schemas.microsoft.com/office/drawing/2014/main" id="{5BACDA5F-70E9-F448-ADC0-E2B9AAAE4CA3}"/>
                  </a:ext>
                </a:extLst>
              </p:cNvPr>
              <p:cNvPicPr>
                <a:picLocks noChangeAspect="1"/>
              </p:cNvPicPr>
              <p:nvPr/>
            </p:nvPicPr>
            <p:blipFill rotWithShape="1">
              <a:blip r:embed="rId5"/>
              <a:srcRect l="7761"/>
              <a:stretch/>
            </p:blipFill>
            <p:spPr>
              <a:xfrm>
                <a:off x="5179152" y="1563176"/>
                <a:ext cx="2349606" cy="2547308"/>
              </a:xfrm>
              <a:prstGeom prst="rect">
                <a:avLst/>
              </a:prstGeom>
            </p:spPr>
          </p:pic>
          <p:pic>
            <p:nvPicPr>
              <p:cNvPr id="16" name="Picture 15" descr="Background pattern&#10;&#10;Description automatically generated">
                <a:extLst>
                  <a:ext uri="{FF2B5EF4-FFF2-40B4-BE49-F238E27FC236}">
                    <a16:creationId xmlns:a16="http://schemas.microsoft.com/office/drawing/2014/main" id="{5D1D30D6-6E7D-DB4D-AF5F-D477B733576F}"/>
                  </a:ext>
                </a:extLst>
              </p:cNvPr>
              <p:cNvPicPr>
                <a:picLocks noChangeAspect="1"/>
              </p:cNvPicPr>
              <p:nvPr/>
            </p:nvPicPr>
            <p:blipFill rotWithShape="1">
              <a:blip r:embed="rId6"/>
              <a:srcRect l="5376"/>
              <a:stretch/>
            </p:blipFill>
            <p:spPr>
              <a:xfrm>
                <a:off x="7560309" y="1558553"/>
                <a:ext cx="2012290" cy="2551931"/>
              </a:xfrm>
              <a:prstGeom prst="rect">
                <a:avLst/>
              </a:prstGeom>
            </p:spPr>
          </p:pic>
          <p:pic>
            <p:nvPicPr>
              <p:cNvPr id="18" name="Picture 17" descr="Background pattern&#10;&#10;Description automatically generated">
                <a:extLst>
                  <a:ext uri="{FF2B5EF4-FFF2-40B4-BE49-F238E27FC236}">
                    <a16:creationId xmlns:a16="http://schemas.microsoft.com/office/drawing/2014/main" id="{463B9607-BE2F-1A49-9354-2816F0EFC6E7}"/>
                  </a:ext>
                </a:extLst>
              </p:cNvPr>
              <p:cNvPicPr>
                <a:picLocks noChangeAspect="1"/>
              </p:cNvPicPr>
              <p:nvPr/>
            </p:nvPicPr>
            <p:blipFill rotWithShape="1">
              <a:blip r:embed="rId7"/>
              <a:srcRect l="5976"/>
              <a:stretch/>
            </p:blipFill>
            <p:spPr>
              <a:xfrm>
                <a:off x="9604150" y="1563176"/>
                <a:ext cx="2600376" cy="2547308"/>
              </a:xfrm>
              <a:prstGeom prst="rect">
                <a:avLst/>
              </a:prstGeom>
            </p:spPr>
          </p:pic>
        </p:grpSp>
        <p:sp>
          <p:nvSpPr>
            <p:cNvPr id="23" name="TextBox 22">
              <a:extLst>
                <a:ext uri="{FF2B5EF4-FFF2-40B4-BE49-F238E27FC236}">
                  <a16:creationId xmlns:a16="http://schemas.microsoft.com/office/drawing/2014/main" id="{FD3241FC-123A-5F43-A768-C50209683BFC}"/>
                </a:ext>
              </a:extLst>
            </p:cNvPr>
            <p:cNvSpPr txBox="1"/>
            <p:nvPr/>
          </p:nvSpPr>
          <p:spPr>
            <a:xfrm>
              <a:off x="1992975" y="1493736"/>
              <a:ext cx="130925" cy="369332"/>
            </a:xfrm>
            <a:prstGeom prst="rect">
              <a:avLst/>
            </a:prstGeom>
            <a:noFill/>
          </p:spPr>
          <p:txBody>
            <a:bodyPr wrap="square" rtlCol="0">
              <a:spAutoFit/>
            </a:bodyPr>
            <a:lstStyle/>
            <a:p>
              <a:r>
                <a:rPr lang="en-US" dirty="0"/>
                <a:t>1</a:t>
              </a:r>
            </a:p>
          </p:txBody>
        </p:sp>
        <p:sp>
          <p:nvSpPr>
            <p:cNvPr id="27" name="TextBox 26">
              <a:extLst>
                <a:ext uri="{FF2B5EF4-FFF2-40B4-BE49-F238E27FC236}">
                  <a16:creationId xmlns:a16="http://schemas.microsoft.com/office/drawing/2014/main" id="{7229C694-14B4-104B-A7DA-7541024A3E1B}"/>
                </a:ext>
              </a:extLst>
            </p:cNvPr>
            <p:cNvSpPr txBox="1"/>
            <p:nvPr/>
          </p:nvSpPr>
          <p:spPr>
            <a:xfrm>
              <a:off x="4946785" y="1480066"/>
              <a:ext cx="130925" cy="369332"/>
            </a:xfrm>
            <a:prstGeom prst="rect">
              <a:avLst/>
            </a:prstGeom>
            <a:noFill/>
          </p:spPr>
          <p:txBody>
            <a:bodyPr wrap="square" rtlCol="0">
              <a:spAutoFit/>
            </a:bodyPr>
            <a:lstStyle/>
            <a:p>
              <a:r>
                <a:rPr lang="en-US" dirty="0"/>
                <a:t>2</a:t>
              </a:r>
            </a:p>
          </p:txBody>
        </p:sp>
        <p:sp>
          <p:nvSpPr>
            <p:cNvPr id="28" name="TextBox 27">
              <a:extLst>
                <a:ext uri="{FF2B5EF4-FFF2-40B4-BE49-F238E27FC236}">
                  <a16:creationId xmlns:a16="http://schemas.microsoft.com/office/drawing/2014/main" id="{62846D08-E32F-6446-9565-80E33681F8C8}"/>
                </a:ext>
              </a:extLst>
            </p:cNvPr>
            <p:cNvSpPr txBox="1"/>
            <p:nvPr/>
          </p:nvSpPr>
          <p:spPr>
            <a:xfrm>
              <a:off x="7323223" y="1471189"/>
              <a:ext cx="130925" cy="369332"/>
            </a:xfrm>
            <a:prstGeom prst="rect">
              <a:avLst/>
            </a:prstGeom>
            <a:noFill/>
          </p:spPr>
          <p:txBody>
            <a:bodyPr wrap="square" rtlCol="0">
              <a:spAutoFit/>
            </a:bodyPr>
            <a:lstStyle/>
            <a:p>
              <a:r>
                <a:rPr lang="en-US" dirty="0"/>
                <a:t>3</a:t>
              </a:r>
            </a:p>
          </p:txBody>
        </p:sp>
        <p:sp>
          <p:nvSpPr>
            <p:cNvPr id="29" name="TextBox 28">
              <a:extLst>
                <a:ext uri="{FF2B5EF4-FFF2-40B4-BE49-F238E27FC236}">
                  <a16:creationId xmlns:a16="http://schemas.microsoft.com/office/drawing/2014/main" id="{E7106D85-217E-584D-8DE8-CE7EA555227F}"/>
                </a:ext>
              </a:extLst>
            </p:cNvPr>
            <p:cNvSpPr txBox="1"/>
            <p:nvPr/>
          </p:nvSpPr>
          <p:spPr>
            <a:xfrm>
              <a:off x="9391987" y="1493736"/>
              <a:ext cx="130925" cy="369332"/>
            </a:xfrm>
            <a:prstGeom prst="rect">
              <a:avLst/>
            </a:prstGeom>
            <a:noFill/>
          </p:spPr>
          <p:txBody>
            <a:bodyPr wrap="square" rtlCol="0">
              <a:spAutoFit/>
            </a:bodyPr>
            <a:lstStyle/>
            <a:p>
              <a:r>
                <a:rPr lang="en-US" dirty="0"/>
                <a:t>4</a:t>
              </a:r>
            </a:p>
          </p:txBody>
        </p:sp>
        <p:sp>
          <p:nvSpPr>
            <p:cNvPr id="31" name="TextBox 30">
              <a:extLst>
                <a:ext uri="{FF2B5EF4-FFF2-40B4-BE49-F238E27FC236}">
                  <a16:creationId xmlns:a16="http://schemas.microsoft.com/office/drawing/2014/main" id="{3BAD034C-B706-8243-AE2E-C67343F9F029}"/>
                </a:ext>
              </a:extLst>
            </p:cNvPr>
            <p:cNvSpPr txBox="1"/>
            <p:nvPr/>
          </p:nvSpPr>
          <p:spPr>
            <a:xfrm>
              <a:off x="11976056" y="1468834"/>
              <a:ext cx="130925" cy="369332"/>
            </a:xfrm>
            <a:prstGeom prst="rect">
              <a:avLst/>
            </a:prstGeom>
            <a:noFill/>
          </p:spPr>
          <p:txBody>
            <a:bodyPr wrap="square" rtlCol="0">
              <a:spAutoFit/>
            </a:bodyPr>
            <a:lstStyle/>
            <a:p>
              <a:r>
                <a:rPr lang="en-US" dirty="0"/>
                <a:t>5</a:t>
              </a:r>
            </a:p>
          </p:txBody>
        </p:sp>
      </p:grpSp>
      <p:sp>
        <p:nvSpPr>
          <p:cNvPr id="25" name="Slide Number Placeholder 24">
            <a:extLst>
              <a:ext uri="{FF2B5EF4-FFF2-40B4-BE49-F238E27FC236}">
                <a16:creationId xmlns:a16="http://schemas.microsoft.com/office/drawing/2014/main" id="{594A0DA8-0C80-B346-B5E7-4ACFCA07F6EC}"/>
              </a:ext>
            </a:extLst>
          </p:cNvPr>
          <p:cNvSpPr>
            <a:spLocks noGrp="1"/>
          </p:cNvSpPr>
          <p:nvPr>
            <p:ph type="sldNum" idx="12"/>
          </p:nvPr>
        </p:nvSpPr>
        <p:spPr/>
        <p:txBody>
          <a:bodyPr/>
          <a:lstStyle/>
          <a:p>
            <a:fld id="{00000000-1234-1234-1234-123412341234}" type="slidenum">
              <a:rPr lang="en" smtClean="0"/>
              <a:pPr/>
              <a:t>12</a:t>
            </a:fld>
            <a:endParaRPr lang="en"/>
          </a:p>
        </p:txBody>
      </p:sp>
    </p:spTree>
    <p:extLst>
      <p:ext uri="{BB962C8B-B14F-4D97-AF65-F5344CB8AC3E}">
        <p14:creationId xmlns:p14="http://schemas.microsoft.com/office/powerpoint/2010/main" val="767066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5" name="Title 4">
            <a:extLst>
              <a:ext uri="{FF2B5EF4-FFF2-40B4-BE49-F238E27FC236}">
                <a16:creationId xmlns:a16="http://schemas.microsoft.com/office/drawing/2014/main" id="{04C3ED72-43F5-5D49-8DBC-A6E1F77F4B36}"/>
              </a:ext>
            </a:extLst>
          </p:cNvPr>
          <p:cNvSpPr>
            <a:spLocks noGrp="1"/>
          </p:cNvSpPr>
          <p:nvPr>
            <p:ph type="title"/>
          </p:nvPr>
        </p:nvSpPr>
        <p:spPr/>
        <p:txBody>
          <a:bodyPr/>
          <a:lstStyle/>
          <a:p>
            <a:endParaRPr lang="en-US"/>
          </a:p>
        </p:txBody>
      </p:sp>
      <p:sp>
        <p:nvSpPr>
          <p:cNvPr id="10" name="TextBox 9">
            <a:extLst>
              <a:ext uri="{FF2B5EF4-FFF2-40B4-BE49-F238E27FC236}">
                <a16:creationId xmlns:a16="http://schemas.microsoft.com/office/drawing/2014/main" id="{78EDEC2D-009F-1B40-ACD5-ED58E2FB2C62}"/>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1" name="Google Shape;122;p20">
            <a:extLst>
              <a:ext uri="{FF2B5EF4-FFF2-40B4-BE49-F238E27FC236}">
                <a16:creationId xmlns:a16="http://schemas.microsoft.com/office/drawing/2014/main" id="{07472E15-C2E8-C141-B9DF-6480B99D5665}"/>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dirty="0">
                <a:solidFill>
                  <a:srgbClr val="4B2E84"/>
                </a:solidFill>
                <a:latin typeface="Arial" panose="020B0604020202020204" pitchFamily="34" charset="0"/>
                <a:cs typeface="Arial" panose="020B0604020202020204" pitchFamily="34" charset="0"/>
              </a:rPr>
              <a:t>Data collection</a:t>
            </a:r>
          </a:p>
        </p:txBody>
      </p:sp>
      <p:grpSp>
        <p:nvGrpSpPr>
          <p:cNvPr id="9" name="Group 8">
            <a:extLst>
              <a:ext uri="{FF2B5EF4-FFF2-40B4-BE49-F238E27FC236}">
                <a16:creationId xmlns:a16="http://schemas.microsoft.com/office/drawing/2014/main" id="{20549E74-DEB3-614D-809C-DA2C48DF23FE}"/>
              </a:ext>
            </a:extLst>
          </p:cNvPr>
          <p:cNvGrpSpPr/>
          <p:nvPr/>
        </p:nvGrpSpPr>
        <p:grpSpPr>
          <a:xfrm>
            <a:off x="7557054" y="4174289"/>
            <a:ext cx="2215254" cy="2340923"/>
            <a:chOff x="7557054" y="4174289"/>
            <a:chExt cx="2215254" cy="2340923"/>
          </a:xfrm>
        </p:grpSpPr>
        <p:pic>
          <p:nvPicPr>
            <p:cNvPr id="6" name="Picture 5" descr="A picture containing text, electronics, display, picture frame&#10;&#10;Description automatically generated">
              <a:extLst>
                <a:ext uri="{FF2B5EF4-FFF2-40B4-BE49-F238E27FC236}">
                  <a16:creationId xmlns:a16="http://schemas.microsoft.com/office/drawing/2014/main" id="{37B8B8BF-99E8-1C4B-A9CB-1D3D53F91EDE}"/>
                </a:ext>
              </a:extLst>
            </p:cNvPr>
            <p:cNvPicPr>
              <a:picLocks noChangeAspect="1"/>
            </p:cNvPicPr>
            <p:nvPr/>
          </p:nvPicPr>
          <p:blipFill>
            <a:blip r:embed="rId3"/>
            <a:stretch>
              <a:fillRect/>
            </a:stretch>
          </p:blipFill>
          <p:spPr>
            <a:xfrm>
              <a:off x="7557054" y="4174289"/>
              <a:ext cx="2215254" cy="2007138"/>
            </a:xfrm>
            <a:prstGeom prst="rect">
              <a:avLst/>
            </a:prstGeom>
          </p:spPr>
        </p:pic>
        <p:sp>
          <p:nvSpPr>
            <p:cNvPr id="32" name="TextBox 31">
              <a:extLst>
                <a:ext uri="{FF2B5EF4-FFF2-40B4-BE49-F238E27FC236}">
                  <a16:creationId xmlns:a16="http://schemas.microsoft.com/office/drawing/2014/main" id="{195B463A-E42C-BC47-A0BA-4CB71E18FA1F}"/>
                </a:ext>
              </a:extLst>
            </p:cNvPr>
            <p:cNvSpPr txBox="1"/>
            <p:nvPr/>
          </p:nvSpPr>
          <p:spPr>
            <a:xfrm>
              <a:off x="7722103" y="6226825"/>
              <a:ext cx="1885159" cy="28838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Interpretation</a:t>
              </a:r>
            </a:p>
          </p:txBody>
        </p:sp>
      </p:grpSp>
      <p:grpSp>
        <p:nvGrpSpPr>
          <p:cNvPr id="4" name="Group 3">
            <a:extLst>
              <a:ext uri="{FF2B5EF4-FFF2-40B4-BE49-F238E27FC236}">
                <a16:creationId xmlns:a16="http://schemas.microsoft.com/office/drawing/2014/main" id="{BDBA7B68-7347-5343-81A6-4E266AA581D9}"/>
              </a:ext>
            </a:extLst>
          </p:cNvPr>
          <p:cNvGrpSpPr/>
          <p:nvPr/>
        </p:nvGrpSpPr>
        <p:grpSpPr>
          <a:xfrm>
            <a:off x="5462563" y="4421048"/>
            <a:ext cx="1885159" cy="2116485"/>
            <a:chOff x="5462563" y="4421048"/>
            <a:chExt cx="1885159" cy="2116485"/>
          </a:xfrm>
        </p:grpSpPr>
        <p:pic>
          <p:nvPicPr>
            <p:cNvPr id="16" name="Picture 15" descr="Icon&#10;&#10;Description automatically generated">
              <a:extLst>
                <a:ext uri="{FF2B5EF4-FFF2-40B4-BE49-F238E27FC236}">
                  <a16:creationId xmlns:a16="http://schemas.microsoft.com/office/drawing/2014/main" id="{BED33305-E64A-294E-B828-205C0EB3AF20}"/>
                </a:ext>
              </a:extLst>
            </p:cNvPr>
            <p:cNvPicPr>
              <a:picLocks noChangeAspect="1"/>
            </p:cNvPicPr>
            <p:nvPr/>
          </p:nvPicPr>
          <p:blipFill>
            <a:blip r:embed="rId4"/>
            <a:stretch>
              <a:fillRect/>
            </a:stretch>
          </p:blipFill>
          <p:spPr>
            <a:xfrm>
              <a:off x="5745146" y="4421048"/>
              <a:ext cx="1452434" cy="1350279"/>
            </a:xfrm>
            <a:prstGeom prst="rect">
              <a:avLst/>
            </a:prstGeom>
          </p:spPr>
        </p:pic>
        <p:sp>
          <p:nvSpPr>
            <p:cNvPr id="33" name="TextBox 32">
              <a:extLst>
                <a:ext uri="{FF2B5EF4-FFF2-40B4-BE49-F238E27FC236}">
                  <a16:creationId xmlns:a16="http://schemas.microsoft.com/office/drawing/2014/main" id="{E18E0F7B-D56F-1A47-AC2B-6DDF88FEF180}"/>
                </a:ext>
              </a:extLst>
            </p:cNvPr>
            <p:cNvSpPr txBox="1"/>
            <p:nvPr/>
          </p:nvSpPr>
          <p:spPr>
            <a:xfrm>
              <a:off x="5462563" y="6249146"/>
              <a:ext cx="1885159" cy="28838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Survey</a:t>
              </a:r>
            </a:p>
          </p:txBody>
        </p:sp>
      </p:grpSp>
      <p:grpSp>
        <p:nvGrpSpPr>
          <p:cNvPr id="3" name="Group 2">
            <a:extLst>
              <a:ext uri="{FF2B5EF4-FFF2-40B4-BE49-F238E27FC236}">
                <a16:creationId xmlns:a16="http://schemas.microsoft.com/office/drawing/2014/main" id="{EFC9D5A3-A19E-3544-9A74-EEE04CF92E6F}"/>
              </a:ext>
            </a:extLst>
          </p:cNvPr>
          <p:cNvGrpSpPr/>
          <p:nvPr/>
        </p:nvGrpSpPr>
        <p:grpSpPr>
          <a:xfrm>
            <a:off x="2926926" y="4416552"/>
            <a:ext cx="3004235" cy="2187245"/>
            <a:chOff x="2926926" y="4416552"/>
            <a:chExt cx="3004235" cy="2187245"/>
          </a:xfrm>
        </p:grpSpPr>
        <p:pic>
          <p:nvPicPr>
            <p:cNvPr id="24" name="Picture 23" descr="A picture containing vegetable, porcelain&#10;&#10;Description automatically generated">
              <a:extLst>
                <a:ext uri="{FF2B5EF4-FFF2-40B4-BE49-F238E27FC236}">
                  <a16:creationId xmlns:a16="http://schemas.microsoft.com/office/drawing/2014/main" id="{91D53C60-05CA-5B44-9BBB-28144B984EB5}"/>
                </a:ext>
              </a:extLst>
            </p:cNvPr>
            <p:cNvPicPr>
              <a:picLocks noChangeAspect="1"/>
            </p:cNvPicPr>
            <p:nvPr/>
          </p:nvPicPr>
          <p:blipFill rotWithShape="1">
            <a:blip r:embed="rId5"/>
            <a:srcRect l="8075"/>
            <a:stretch/>
          </p:blipFill>
          <p:spPr>
            <a:xfrm>
              <a:off x="3381132" y="4416552"/>
              <a:ext cx="924132" cy="1044969"/>
            </a:xfrm>
            <a:prstGeom prst="rect">
              <a:avLst/>
            </a:prstGeom>
            <a:ln>
              <a:solidFill>
                <a:schemeClr val="tx1"/>
              </a:solidFill>
            </a:ln>
          </p:spPr>
        </p:pic>
        <p:pic>
          <p:nvPicPr>
            <p:cNvPr id="25" name="Picture 24" descr="Map&#10;&#10;Description automatically generated">
              <a:extLst>
                <a:ext uri="{FF2B5EF4-FFF2-40B4-BE49-F238E27FC236}">
                  <a16:creationId xmlns:a16="http://schemas.microsoft.com/office/drawing/2014/main" id="{7D57C684-9FB7-C344-8542-A72E343648B7}"/>
                </a:ext>
              </a:extLst>
            </p:cNvPr>
            <p:cNvPicPr>
              <a:picLocks noChangeAspect="1"/>
            </p:cNvPicPr>
            <p:nvPr/>
          </p:nvPicPr>
          <p:blipFill rotWithShape="1">
            <a:blip r:embed="rId6"/>
            <a:srcRect l="7761"/>
            <a:stretch/>
          </p:blipFill>
          <p:spPr>
            <a:xfrm>
              <a:off x="3623102" y="4512274"/>
              <a:ext cx="984326" cy="1056432"/>
            </a:xfrm>
            <a:prstGeom prst="rect">
              <a:avLst/>
            </a:prstGeom>
            <a:ln>
              <a:solidFill>
                <a:schemeClr val="tx1"/>
              </a:solidFill>
            </a:ln>
          </p:spPr>
        </p:pic>
        <p:pic>
          <p:nvPicPr>
            <p:cNvPr id="26" name="Picture 25" descr="Background pattern&#10;&#10;Description automatically generated">
              <a:extLst>
                <a:ext uri="{FF2B5EF4-FFF2-40B4-BE49-F238E27FC236}">
                  <a16:creationId xmlns:a16="http://schemas.microsoft.com/office/drawing/2014/main" id="{1644CEFA-815C-C840-826A-5B5BF65E5414}"/>
                </a:ext>
              </a:extLst>
            </p:cNvPr>
            <p:cNvPicPr>
              <a:picLocks noChangeAspect="1"/>
            </p:cNvPicPr>
            <p:nvPr/>
          </p:nvPicPr>
          <p:blipFill rotWithShape="1">
            <a:blip r:embed="rId7"/>
            <a:srcRect l="5376"/>
            <a:stretch/>
          </p:blipFill>
          <p:spPr>
            <a:xfrm>
              <a:off x="3881030" y="4607388"/>
              <a:ext cx="984326" cy="1064309"/>
            </a:xfrm>
            <a:prstGeom prst="rect">
              <a:avLst/>
            </a:prstGeom>
            <a:ln>
              <a:solidFill>
                <a:schemeClr val="tx1"/>
              </a:solidFill>
            </a:ln>
          </p:spPr>
        </p:pic>
        <p:pic>
          <p:nvPicPr>
            <p:cNvPr id="27" name="Picture 26" descr="Background pattern&#10;&#10;Description automatically generated">
              <a:extLst>
                <a:ext uri="{FF2B5EF4-FFF2-40B4-BE49-F238E27FC236}">
                  <a16:creationId xmlns:a16="http://schemas.microsoft.com/office/drawing/2014/main" id="{6571D296-5C58-A740-8B32-7FFBC2550974}"/>
                </a:ext>
              </a:extLst>
            </p:cNvPr>
            <p:cNvPicPr>
              <a:picLocks noChangeAspect="1"/>
            </p:cNvPicPr>
            <p:nvPr/>
          </p:nvPicPr>
          <p:blipFill rotWithShape="1">
            <a:blip r:embed="rId8"/>
            <a:srcRect l="5976"/>
            <a:stretch/>
          </p:blipFill>
          <p:spPr>
            <a:xfrm>
              <a:off x="4155723" y="4702522"/>
              <a:ext cx="1097504" cy="1064310"/>
            </a:xfrm>
            <a:prstGeom prst="rect">
              <a:avLst/>
            </a:prstGeom>
            <a:ln>
              <a:solidFill>
                <a:schemeClr val="tx1"/>
              </a:solidFill>
            </a:ln>
          </p:spPr>
        </p:pic>
        <p:sp>
          <p:nvSpPr>
            <p:cNvPr id="34" name="TextBox 33">
              <a:extLst>
                <a:ext uri="{FF2B5EF4-FFF2-40B4-BE49-F238E27FC236}">
                  <a16:creationId xmlns:a16="http://schemas.microsoft.com/office/drawing/2014/main" id="{EC61CA10-3DF9-2A48-A173-A96DC4434F0F}"/>
                </a:ext>
              </a:extLst>
            </p:cNvPr>
            <p:cNvSpPr txBox="1"/>
            <p:nvPr/>
          </p:nvSpPr>
          <p:spPr>
            <a:xfrm>
              <a:off x="2926926" y="6105674"/>
              <a:ext cx="3004235" cy="498123"/>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180 Cases</a:t>
              </a:r>
            </a:p>
            <a:p>
              <a:pPr algn="ctr"/>
              <a:r>
                <a:rPr lang="en-US" sz="1600" dirty="0">
                  <a:latin typeface="Arial" panose="020B0604020202020204" pitchFamily="34" charset="0"/>
                  <a:cs typeface="Arial" panose="020B0604020202020204" pitchFamily="34" charset="0"/>
                </a:rPr>
                <a:t>Divided into 5 groups of 36 </a:t>
              </a:r>
            </a:p>
          </p:txBody>
        </p:sp>
      </p:grpSp>
      <p:grpSp>
        <p:nvGrpSpPr>
          <p:cNvPr id="2" name="Group 1">
            <a:extLst>
              <a:ext uri="{FF2B5EF4-FFF2-40B4-BE49-F238E27FC236}">
                <a16:creationId xmlns:a16="http://schemas.microsoft.com/office/drawing/2014/main" id="{07DDC9E6-1778-F942-881C-567C8FAACF55}"/>
              </a:ext>
            </a:extLst>
          </p:cNvPr>
          <p:cNvGrpSpPr/>
          <p:nvPr/>
        </p:nvGrpSpPr>
        <p:grpSpPr>
          <a:xfrm>
            <a:off x="794153" y="4067652"/>
            <a:ext cx="2305966" cy="2447560"/>
            <a:chOff x="794153" y="4067652"/>
            <a:chExt cx="2305966" cy="2447560"/>
          </a:xfrm>
        </p:grpSpPr>
        <p:pic>
          <p:nvPicPr>
            <p:cNvPr id="20" name="Picture 19" descr="Icon&#10;&#10;Description automatically generated">
              <a:extLst>
                <a:ext uri="{FF2B5EF4-FFF2-40B4-BE49-F238E27FC236}">
                  <a16:creationId xmlns:a16="http://schemas.microsoft.com/office/drawing/2014/main" id="{9EC58DC0-3737-6040-BB63-3F41284AFFF4}"/>
                </a:ext>
              </a:extLst>
            </p:cNvPr>
            <p:cNvPicPr>
              <a:picLocks noChangeAspect="1"/>
            </p:cNvPicPr>
            <p:nvPr/>
          </p:nvPicPr>
          <p:blipFill>
            <a:blip r:embed="rId9"/>
            <a:stretch>
              <a:fillRect/>
            </a:stretch>
          </p:blipFill>
          <p:spPr>
            <a:xfrm>
              <a:off x="794153" y="4067652"/>
              <a:ext cx="2305966" cy="2143779"/>
            </a:xfrm>
            <a:prstGeom prst="rect">
              <a:avLst/>
            </a:prstGeom>
          </p:spPr>
        </p:pic>
        <p:sp>
          <p:nvSpPr>
            <p:cNvPr id="35" name="TextBox 34">
              <a:extLst>
                <a:ext uri="{FF2B5EF4-FFF2-40B4-BE49-F238E27FC236}">
                  <a16:creationId xmlns:a16="http://schemas.microsoft.com/office/drawing/2014/main" id="{3F2A833C-F530-0A40-946B-E7B886B71D71}"/>
                </a:ext>
              </a:extLst>
            </p:cNvPr>
            <p:cNvSpPr txBox="1"/>
            <p:nvPr/>
          </p:nvSpPr>
          <p:spPr>
            <a:xfrm>
              <a:off x="1004556" y="6226825"/>
              <a:ext cx="1885159" cy="28838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32 Pathologists</a:t>
              </a:r>
            </a:p>
          </p:txBody>
        </p:sp>
      </p:grpSp>
      <p:grpSp>
        <p:nvGrpSpPr>
          <p:cNvPr id="57" name="Group 56">
            <a:extLst>
              <a:ext uri="{FF2B5EF4-FFF2-40B4-BE49-F238E27FC236}">
                <a16:creationId xmlns:a16="http://schemas.microsoft.com/office/drawing/2014/main" id="{5637014C-CDC0-D541-9C73-D849C2C05C89}"/>
              </a:ext>
            </a:extLst>
          </p:cNvPr>
          <p:cNvGrpSpPr/>
          <p:nvPr/>
        </p:nvGrpSpPr>
        <p:grpSpPr>
          <a:xfrm>
            <a:off x="1227538" y="1607900"/>
            <a:ext cx="9706941" cy="2253810"/>
            <a:chOff x="494186" y="4582233"/>
            <a:chExt cx="9706941" cy="2253810"/>
          </a:xfrm>
        </p:grpSpPr>
        <p:pic>
          <p:nvPicPr>
            <p:cNvPr id="18" name="Picture 17" descr="Icon&#10;&#10;Description automatically generated">
              <a:extLst>
                <a:ext uri="{FF2B5EF4-FFF2-40B4-BE49-F238E27FC236}">
                  <a16:creationId xmlns:a16="http://schemas.microsoft.com/office/drawing/2014/main" id="{301EB195-06D8-2045-8114-D3328499ED0B}"/>
                </a:ext>
              </a:extLst>
            </p:cNvPr>
            <p:cNvPicPr>
              <a:picLocks noChangeAspect="1"/>
            </p:cNvPicPr>
            <p:nvPr/>
          </p:nvPicPr>
          <p:blipFill>
            <a:blip r:embed="rId10"/>
            <a:stretch>
              <a:fillRect/>
            </a:stretch>
          </p:blipFill>
          <p:spPr>
            <a:xfrm>
              <a:off x="4233368" y="4582233"/>
              <a:ext cx="1893086" cy="1893086"/>
            </a:xfrm>
            <a:prstGeom prst="rect">
              <a:avLst/>
            </a:prstGeom>
          </p:spPr>
        </p:pic>
        <p:grpSp>
          <p:nvGrpSpPr>
            <p:cNvPr id="31" name="Group 30">
              <a:extLst>
                <a:ext uri="{FF2B5EF4-FFF2-40B4-BE49-F238E27FC236}">
                  <a16:creationId xmlns:a16="http://schemas.microsoft.com/office/drawing/2014/main" id="{100E9ACF-37FA-4F41-8D47-882A3CC0D2B9}"/>
                </a:ext>
              </a:extLst>
            </p:cNvPr>
            <p:cNvGrpSpPr/>
            <p:nvPr/>
          </p:nvGrpSpPr>
          <p:grpSpPr>
            <a:xfrm>
              <a:off x="1567086" y="5009594"/>
              <a:ext cx="1481553" cy="1038364"/>
              <a:chOff x="1510847" y="5100051"/>
              <a:chExt cx="1879968" cy="1585171"/>
            </a:xfrm>
          </p:grpSpPr>
          <p:pic>
            <p:nvPicPr>
              <p:cNvPr id="37" name="Picture 36" descr="A picture containing vegetable, porcelain&#10;&#10;Description automatically generated">
                <a:extLst>
                  <a:ext uri="{FF2B5EF4-FFF2-40B4-BE49-F238E27FC236}">
                    <a16:creationId xmlns:a16="http://schemas.microsoft.com/office/drawing/2014/main" id="{72A8C395-0A44-FE41-A9DA-406943309B0F}"/>
                  </a:ext>
                </a:extLst>
              </p:cNvPr>
              <p:cNvPicPr>
                <a:picLocks noChangeAspect="1"/>
              </p:cNvPicPr>
              <p:nvPr/>
            </p:nvPicPr>
            <p:blipFill rotWithShape="1">
              <a:blip r:embed="rId5"/>
              <a:srcRect l="8075"/>
              <a:stretch/>
            </p:blipFill>
            <p:spPr>
              <a:xfrm>
                <a:off x="1510847" y="5100051"/>
                <a:ext cx="928019" cy="1226749"/>
              </a:xfrm>
              <a:prstGeom prst="rect">
                <a:avLst/>
              </a:prstGeom>
              <a:ln>
                <a:solidFill>
                  <a:schemeClr val="tx1"/>
                </a:solidFill>
              </a:ln>
            </p:spPr>
          </p:pic>
          <p:pic>
            <p:nvPicPr>
              <p:cNvPr id="38" name="Picture 37" descr="Map&#10;&#10;Description automatically generated">
                <a:extLst>
                  <a:ext uri="{FF2B5EF4-FFF2-40B4-BE49-F238E27FC236}">
                    <a16:creationId xmlns:a16="http://schemas.microsoft.com/office/drawing/2014/main" id="{CEB61370-2457-BF4D-BFE3-E64EBA167C64}"/>
                  </a:ext>
                </a:extLst>
              </p:cNvPr>
              <p:cNvPicPr>
                <a:picLocks noChangeAspect="1"/>
              </p:cNvPicPr>
              <p:nvPr/>
            </p:nvPicPr>
            <p:blipFill rotWithShape="1">
              <a:blip r:embed="rId6"/>
              <a:srcRect l="7761"/>
              <a:stretch/>
            </p:blipFill>
            <p:spPr>
              <a:xfrm>
                <a:off x="1753834" y="5212424"/>
                <a:ext cx="988465" cy="1240206"/>
              </a:xfrm>
              <a:prstGeom prst="rect">
                <a:avLst/>
              </a:prstGeom>
              <a:ln>
                <a:solidFill>
                  <a:schemeClr val="tx1"/>
                </a:solidFill>
              </a:ln>
            </p:spPr>
          </p:pic>
          <p:pic>
            <p:nvPicPr>
              <p:cNvPr id="39" name="Picture 38" descr="Background pattern&#10;&#10;Description automatically generated">
                <a:extLst>
                  <a:ext uri="{FF2B5EF4-FFF2-40B4-BE49-F238E27FC236}">
                    <a16:creationId xmlns:a16="http://schemas.microsoft.com/office/drawing/2014/main" id="{0E743BF8-175C-4E45-B086-DAD15DF083BE}"/>
                  </a:ext>
                </a:extLst>
              </p:cNvPr>
              <p:cNvPicPr>
                <a:picLocks noChangeAspect="1"/>
              </p:cNvPicPr>
              <p:nvPr/>
            </p:nvPicPr>
            <p:blipFill rotWithShape="1">
              <a:blip r:embed="rId7"/>
              <a:srcRect l="5376"/>
              <a:stretch/>
            </p:blipFill>
            <p:spPr>
              <a:xfrm>
                <a:off x="2012847" y="5324083"/>
                <a:ext cx="988465" cy="1249452"/>
              </a:xfrm>
              <a:prstGeom prst="rect">
                <a:avLst/>
              </a:prstGeom>
              <a:ln>
                <a:solidFill>
                  <a:schemeClr val="tx1"/>
                </a:solidFill>
              </a:ln>
            </p:spPr>
          </p:pic>
          <p:pic>
            <p:nvPicPr>
              <p:cNvPr id="40" name="Picture 39" descr="Background pattern&#10;&#10;Description automatically generated">
                <a:extLst>
                  <a:ext uri="{FF2B5EF4-FFF2-40B4-BE49-F238E27FC236}">
                    <a16:creationId xmlns:a16="http://schemas.microsoft.com/office/drawing/2014/main" id="{D316E531-412D-4840-B291-6C6F6264D3CB}"/>
                  </a:ext>
                </a:extLst>
              </p:cNvPr>
              <p:cNvPicPr>
                <a:picLocks noChangeAspect="1"/>
              </p:cNvPicPr>
              <p:nvPr/>
            </p:nvPicPr>
            <p:blipFill rotWithShape="1">
              <a:blip r:embed="rId8"/>
              <a:srcRect l="5976"/>
              <a:stretch/>
            </p:blipFill>
            <p:spPr>
              <a:xfrm>
                <a:off x="2288696" y="5435768"/>
                <a:ext cx="1102119" cy="1249454"/>
              </a:xfrm>
              <a:prstGeom prst="rect">
                <a:avLst/>
              </a:prstGeom>
              <a:ln>
                <a:solidFill>
                  <a:schemeClr val="tx1"/>
                </a:solidFill>
              </a:ln>
            </p:spPr>
          </p:pic>
        </p:grpSp>
        <p:grpSp>
          <p:nvGrpSpPr>
            <p:cNvPr id="47" name="Group 46">
              <a:extLst>
                <a:ext uri="{FF2B5EF4-FFF2-40B4-BE49-F238E27FC236}">
                  <a16:creationId xmlns:a16="http://schemas.microsoft.com/office/drawing/2014/main" id="{8B66F2D2-816B-1543-976C-EC601EB182C7}"/>
                </a:ext>
              </a:extLst>
            </p:cNvPr>
            <p:cNvGrpSpPr/>
            <p:nvPr/>
          </p:nvGrpSpPr>
          <p:grpSpPr>
            <a:xfrm>
              <a:off x="6857807" y="5046390"/>
              <a:ext cx="1481553" cy="1038364"/>
              <a:chOff x="9721580" y="5214861"/>
              <a:chExt cx="1481553" cy="1038364"/>
            </a:xfrm>
          </p:grpSpPr>
          <p:grpSp>
            <p:nvGrpSpPr>
              <p:cNvPr id="50" name="Group 49">
                <a:extLst>
                  <a:ext uri="{FF2B5EF4-FFF2-40B4-BE49-F238E27FC236}">
                    <a16:creationId xmlns:a16="http://schemas.microsoft.com/office/drawing/2014/main" id="{DAA9D7ED-7FE5-7B47-9836-9B0B7FA560A3}"/>
                  </a:ext>
                </a:extLst>
              </p:cNvPr>
              <p:cNvGrpSpPr/>
              <p:nvPr/>
            </p:nvGrpSpPr>
            <p:grpSpPr>
              <a:xfrm>
                <a:off x="9721580" y="5214861"/>
                <a:ext cx="1481553" cy="1038364"/>
                <a:chOff x="2005393" y="5100051"/>
                <a:chExt cx="1879968" cy="1585171"/>
              </a:xfrm>
            </p:grpSpPr>
            <p:pic>
              <p:nvPicPr>
                <p:cNvPr id="51" name="Picture 50" descr="A picture containing vegetable, porcelain&#10;&#10;Description automatically generated">
                  <a:extLst>
                    <a:ext uri="{FF2B5EF4-FFF2-40B4-BE49-F238E27FC236}">
                      <a16:creationId xmlns:a16="http://schemas.microsoft.com/office/drawing/2014/main" id="{AA4BF254-6A57-1546-815B-9CD24869F5A2}"/>
                    </a:ext>
                  </a:extLst>
                </p:cNvPr>
                <p:cNvPicPr>
                  <a:picLocks noChangeAspect="1"/>
                </p:cNvPicPr>
                <p:nvPr/>
              </p:nvPicPr>
              <p:blipFill rotWithShape="1">
                <a:blip r:embed="rId5"/>
                <a:srcRect l="8075"/>
                <a:stretch/>
              </p:blipFill>
              <p:spPr>
                <a:xfrm>
                  <a:off x="2005393" y="5100051"/>
                  <a:ext cx="928019" cy="1226749"/>
                </a:xfrm>
                <a:prstGeom prst="rect">
                  <a:avLst/>
                </a:prstGeom>
                <a:ln>
                  <a:solidFill>
                    <a:schemeClr val="tx1"/>
                  </a:solidFill>
                </a:ln>
              </p:spPr>
            </p:pic>
            <p:pic>
              <p:nvPicPr>
                <p:cNvPr id="52" name="Picture 51" descr="Map&#10;&#10;Description automatically generated">
                  <a:extLst>
                    <a:ext uri="{FF2B5EF4-FFF2-40B4-BE49-F238E27FC236}">
                      <a16:creationId xmlns:a16="http://schemas.microsoft.com/office/drawing/2014/main" id="{5C41D1DA-3D3B-7C4C-BAC4-C2D5768BC064}"/>
                    </a:ext>
                  </a:extLst>
                </p:cNvPr>
                <p:cNvPicPr>
                  <a:picLocks noChangeAspect="1"/>
                </p:cNvPicPr>
                <p:nvPr/>
              </p:nvPicPr>
              <p:blipFill rotWithShape="1">
                <a:blip r:embed="rId6"/>
                <a:srcRect l="7761"/>
                <a:stretch/>
              </p:blipFill>
              <p:spPr>
                <a:xfrm>
                  <a:off x="2248380" y="5212425"/>
                  <a:ext cx="988465" cy="1240206"/>
                </a:xfrm>
                <a:prstGeom prst="rect">
                  <a:avLst/>
                </a:prstGeom>
                <a:ln>
                  <a:solidFill>
                    <a:schemeClr val="tx1"/>
                  </a:solidFill>
                </a:ln>
              </p:spPr>
            </p:pic>
            <p:pic>
              <p:nvPicPr>
                <p:cNvPr id="53" name="Picture 52" descr="Background pattern&#10;&#10;Description automatically generated">
                  <a:extLst>
                    <a:ext uri="{FF2B5EF4-FFF2-40B4-BE49-F238E27FC236}">
                      <a16:creationId xmlns:a16="http://schemas.microsoft.com/office/drawing/2014/main" id="{6A92716A-E00D-0841-B4B7-FEDF06322E00}"/>
                    </a:ext>
                  </a:extLst>
                </p:cNvPr>
                <p:cNvPicPr>
                  <a:picLocks noChangeAspect="1"/>
                </p:cNvPicPr>
                <p:nvPr/>
              </p:nvPicPr>
              <p:blipFill rotWithShape="1">
                <a:blip r:embed="rId7"/>
                <a:srcRect l="5376"/>
                <a:stretch/>
              </p:blipFill>
              <p:spPr>
                <a:xfrm>
                  <a:off x="2507393" y="5324084"/>
                  <a:ext cx="988465" cy="1249453"/>
                </a:xfrm>
                <a:prstGeom prst="rect">
                  <a:avLst/>
                </a:prstGeom>
                <a:ln>
                  <a:solidFill>
                    <a:schemeClr val="tx1"/>
                  </a:solidFill>
                </a:ln>
              </p:spPr>
            </p:pic>
            <p:pic>
              <p:nvPicPr>
                <p:cNvPr id="54" name="Picture 53" descr="Background pattern&#10;&#10;Description automatically generated">
                  <a:extLst>
                    <a:ext uri="{FF2B5EF4-FFF2-40B4-BE49-F238E27FC236}">
                      <a16:creationId xmlns:a16="http://schemas.microsoft.com/office/drawing/2014/main" id="{296E7E49-249F-E14C-A3CB-D52B121B91FE}"/>
                    </a:ext>
                  </a:extLst>
                </p:cNvPr>
                <p:cNvPicPr>
                  <a:picLocks noChangeAspect="1"/>
                </p:cNvPicPr>
                <p:nvPr/>
              </p:nvPicPr>
              <p:blipFill rotWithShape="1">
                <a:blip r:embed="rId8"/>
                <a:srcRect l="5976"/>
                <a:stretch/>
              </p:blipFill>
              <p:spPr>
                <a:xfrm>
                  <a:off x="2783242" y="5435768"/>
                  <a:ext cx="1102119" cy="1249454"/>
                </a:xfrm>
                <a:prstGeom prst="rect">
                  <a:avLst/>
                </a:prstGeom>
                <a:ln>
                  <a:solidFill>
                    <a:schemeClr val="tx1"/>
                  </a:solidFill>
                </a:ln>
              </p:spPr>
            </p:pic>
          </p:grpSp>
          <p:sp>
            <p:nvSpPr>
              <p:cNvPr id="55" name="Frame 54">
                <a:extLst>
                  <a:ext uri="{FF2B5EF4-FFF2-40B4-BE49-F238E27FC236}">
                    <a16:creationId xmlns:a16="http://schemas.microsoft.com/office/drawing/2014/main" id="{95DF6F50-7BA0-ED49-8059-9F21755509F4}"/>
                  </a:ext>
                </a:extLst>
              </p:cNvPr>
              <p:cNvSpPr/>
              <p:nvPr/>
            </p:nvSpPr>
            <p:spPr>
              <a:xfrm>
                <a:off x="10768857" y="5584577"/>
                <a:ext cx="227299" cy="372524"/>
              </a:xfrm>
              <a:prstGeom prst="frame">
                <a:avLst/>
              </a:prstGeom>
              <a:solidFill>
                <a:srgbClr val="FF0000"/>
              </a:solidFill>
              <a:ln w="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6" name="Picture 55" descr="Icon&#10;&#10;Description automatically generated">
              <a:extLst>
                <a:ext uri="{FF2B5EF4-FFF2-40B4-BE49-F238E27FC236}">
                  <a16:creationId xmlns:a16="http://schemas.microsoft.com/office/drawing/2014/main" id="{6A4E706B-CB3B-B04F-B9ED-69D25BA91F5D}"/>
                </a:ext>
              </a:extLst>
            </p:cNvPr>
            <p:cNvPicPr>
              <a:picLocks noChangeAspect="1"/>
            </p:cNvPicPr>
            <p:nvPr/>
          </p:nvPicPr>
          <p:blipFill>
            <a:blip r:embed="rId11"/>
            <a:stretch>
              <a:fillRect/>
            </a:stretch>
          </p:blipFill>
          <p:spPr>
            <a:xfrm>
              <a:off x="8552384" y="5093392"/>
              <a:ext cx="939286" cy="939286"/>
            </a:xfrm>
            <a:prstGeom prst="rect">
              <a:avLst/>
            </a:prstGeom>
          </p:spPr>
        </p:pic>
        <p:sp>
          <p:nvSpPr>
            <p:cNvPr id="59" name="TextBox 58">
              <a:extLst>
                <a:ext uri="{FF2B5EF4-FFF2-40B4-BE49-F238E27FC236}">
                  <a16:creationId xmlns:a16="http://schemas.microsoft.com/office/drawing/2014/main" id="{8A37F688-9663-0345-9A7F-A74CEDF93043}"/>
                </a:ext>
              </a:extLst>
            </p:cNvPr>
            <p:cNvSpPr txBox="1"/>
            <p:nvPr/>
          </p:nvSpPr>
          <p:spPr>
            <a:xfrm>
              <a:off x="3351023" y="6466711"/>
              <a:ext cx="3536606" cy="36933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3 Experts in </a:t>
              </a:r>
              <a:r>
                <a:rPr lang="en-US" dirty="0"/>
                <a:t>dermatopathology </a:t>
              </a:r>
              <a:endParaRPr lang="en-US" sz="16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FE105FC2-E9BB-EC4C-AF82-4719F5B3ADF5}"/>
                </a:ext>
              </a:extLst>
            </p:cNvPr>
            <p:cNvSpPr txBox="1"/>
            <p:nvPr/>
          </p:nvSpPr>
          <p:spPr>
            <a:xfrm>
              <a:off x="494186" y="6482100"/>
              <a:ext cx="353660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Digital skin biopsy images</a:t>
              </a:r>
            </a:p>
          </p:txBody>
        </p:sp>
        <p:sp>
          <p:nvSpPr>
            <p:cNvPr id="61" name="TextBox 60">
              <a:extLst>
                <a:ext uri="{FF2B5EF4-FFF2-40B4-BE49-F238E27FC236}">
                  <a16:creationId xmlns:a16="http://schemas.microsoft.com/office/drawing/2014/main" id="{F5189826-A6FD-B844-91FB-7F129F59C8D1}"/>
                </a:ext>
              </a:extLst>
            </p:cNvPr>
            <p:cNvSpPr txBox="1"/>
            <p:nvPr/>
          </p:nvSpPr>
          <p:spPr>
            <a:xfrm>
              <a:off x="6664521" y="6476046"/>
              <a:ext cx="353660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Consensus ROI and diagnosis</a:t>
              </a:r>
            </a:p>
          </p:txBody>
        </p:sp>
      </p:grpSp>
      <p:sp>
        <p:nvSpPr>
          <p:cNvPr id="58" name="Slide Number Placeholder 57">
            <a:extLst>
              <a:ext uri="{FF2B5EF4-FFF2-40B4-BE49-F238E27FC236}">
                <a16:creationId xmlns:a16="http://schemas.microsoft.com/office/drawing/2014/main" id="{3DE38502-F33D-BE4D-AD78-70D0770122B8}"/>
              </a:ext>
            </a:extLst>
          </p:cNvPr>
          <p:cNvSpPr>
            <a:spLocks noGrp="1"/>
          </p:cNvSpPr>
          <p:nvPr>
            <p:ph type="sldNum" idx="12"/>
          </p:nvPr>
        </p:nvSpPr>
        <p:spPr/>
        <p:txBody>
          <a:bodyPr/>
          <a:lstStyle/>
          <a:p>
            <a:fld id="{00000000-1234-1234-1234-123412341234}" type="slidenum">
              <a:rPr lang="en" smtClean="0"/>
              <a:pPr/>
              <a:t>13</a:t>
            </a:fld>
            <a:endParaRPr lang="en" dirty="0"/>
          </a:p>
        </p:txBody>
      </p:sp>
      <p:grpSp>
        <p:nvGrpSpPr>
          <p:cNvPr id="13" name="Group 12">
            <a:extLst>
              <a:ext uri="{FF2B5EF4-FFF2-40B4-BE49-F238E27FC236}">
                <a16:creationId xmlns:a16="http://schemas.microsoft.com/office/drawing/2014/main" id="{2BF50C07-DD3B-7047-98E6-235F948F7E63}"/>
              </a:ext>
            </a:extLst>
          </p:cNvPr>
          <p:cNvGrpSpPr/>
          <p:nvPr/>
        </p:nvGrpSpPr>
        <p:grpSpPr>
          <a:xfrm>
            <a:off x="9880050" y="3870703"/>
            <a:ext cx="1885159" cy="2716997"/>
            <a:chOff x="9872324" y="3984549"/>
            <a:chExt cx="1885159" cy="2716997"/>
          </a:xfrm>
        </p:grpSpPr>
        <p:pic>
          <p:nvPicPr>
            <p:cNvPr id="7" name="Picture 6">
              <a:extLst>
                <a:ext uri="{FF2B5EF4-FFF2-40B4-BE49-F238E27FC236}">
                  <a16:creationId xmlns:a16="http://schemas.microsoft.com/office/drawing/2014/main" id="{4DC9BFC7-D0C5-3A42-8E3E-AEEE4997B727}"/>
                </a:ext>
              </a:extLst>
            </p:cNvPr>
            <p:cNvPicPr>
              <a:picLocks noChangeAspect="1"/>
            </p:cNvPicPr>
            <p:nvPr/>
          </p:nvPicPr>
          <p:blipFill>
            <a:blip r:embed="rId12"/>
            <a:stretch>
              <a:fillRect/>
            </a:stretch>
          </p:blipFill>
          <p:spPr>
            <a:xfrm flipH="1">
              <a:off x="10131781" y="3984549"/>
              <a:ext cx="1002753" cy="974717"/>
            </a:xfrm>
            <a:prstGeom prst="rect">
              <a:avLst/>
            </a:prstGeom>
          </p:spPr>
        </p:pic>
        <p:pic>
          <p:nvPicPr>
            <p:cNvPr id="28" name="Picture 27" descr="Icon&#10;&#10;Description automatically generated">
              <a:extLst>
                <a:ext uri="{FF2B5EF4-FFF2-40B4-BE49-F238E27FC236}">
                  <a16:creationId xmlns:a16="http://schemas.microsoft.com/office/drawing/2014/main" id="{A0AA9FE4-E4CB-A84B-B148-FE10063EE4E8}"/>
                </a:ext>
              </a:extLst>
            </p:cNvPr>
            <p:cNvPicPr>
              <a:picLocks noChangeAspect="1"/>
            </p:cNvPicPr>
            <p:nvPr/>
          </p:nvPicPr>
          <p:blipFill>
            <a:blip r:embed="rId4"/>
            <a:stretch>
              <a:fillRect/>
            </a:stretch>
          </p:blipFill>
          <p:spPr>
            <a:xfrm>
              <a:off x="10347000" y="5382438"/>
              <a:ext cx="1002753" cy="932225"/>
            </a:xfrm>
            <a:prstGeom prst="rect">
              <a:avLst/>
            </a:prstGeom>
          </p:spPr>
        </p:pic>
        <p:sp>
          <p:nvSpPr>
            <p:cNvPr id="29" name="TextBox 28">
              <a:extLst>
                <a:ext uri="{FF2B5EF4-FFF2-40B4-BE49-F238E27FC236}">
                  <a16:creationId xmlns:a16="http://schemas.microsoft.com/office/drawing/2014/main" id="{C637CA58-BAC3-CA45-B12A-1C93B9017303}"/>
                </a:ext>
              </a:extLst>
            </p:cNvPr>
            <p:cNvSpPr txBox="1"/>
            <p:nvPr/>
          </p:nvSpPr>
          <p:spPr>
            <a:xfrm>
              <a:off x="9872324" y="6362992"/>
              <a:ext cx="188515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Diagnosis</a:t>
              </a:r>
            </a:p>
          </p:txBody>
        </p:sp>
        <p:sp>
          <p:nvSpPr>
            <p:cNvPr id="48" name="TextBox 47">
              <a:extLst>
                <a:ext uri="{FF2B5EF4-FFF2-40B4-BE49-F238E27FC236}">
                  <a16:creationId xmlns:a16="http://schemas.microsoft.com/office/drawing/2014/main" id="{1269FE32-BF26-CC4E-85CB-F0E3933FF6C2}"/>
                </a:ext>
              </a:extLst>
            </p:cNvPr>
            <p:cNvSpPr txBox="1"/>
            <p:nvPr/>
          </p:nvSpPr>
          <p:spPr>
            <a:xfrm>
              <a:off x="9872324" y="5003334"/>
              <a:ext cx="188515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Viewport log</a:t>
              </a:r>
            </a:p>
          </p:txBody>
        </p:sp>
      </p:grpSp>
    </p:spTree>
    <p:extLst>
      <p:ext uri="{BB962C8B-B14F-4D97-AF65-F5344CB8AC3E}">
        <p14:creationId xmlns:p14="http://schemas.microsoft.com/office/powerpoint/2010/main" val="24860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1000" fill="hold"/>
                                        <p:tgtEl>
                                          <p:spTgt spid="2"/>
                                        </p:tgtEl>
                                      </p:cBhvr>
                                      <p:by x="120000" y="12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500" fill="hold"/>
                                        <p:tgtEl>
                                          <p:spTgt spid="2"/>
                                        </p:tgtEl>
                                      </p:cBhvr>
                                      <p:by x="90000" y="9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1000" fill="hold"/>
                                        <p:tgtEl>
                                          <p:spTgt spid="3"/>
                                        </p:tgtEl>
                                      </p:cBhvr>
                                      <p:by x="120000" y="12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500" fill="hold"/>
                                        <p:tgtEl>
                                          <p:spTgt spid="3"/>
                                        </p:tgtEl>
                                      </p:cBhvr>
                                      <p:by x="90000" y="90000"/>
                                    </p:animScale>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1000" fill="hold"/>
                                        <p:tgtEl>
                                          <p:spTgt spid="4"/>
                                        </p:tgtEl>
                                      </p:cBhvr>
                                      <p:by x="120000" y="120000"/>
                                    </p:animScale>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500" fill="hold"/>
                                        <p:tgtEl>
                                          <p:spTgt spid="4"/>
                                        </p:tgtEl>
                                      </p:cBhvr>
                                      <p:by x="90000" y="90000"/>
                                    </p:animScale>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1000" fill="hold"/>
                                        <p:tgtEl>
                                          <p:spTgt spid="9"/>
                                        </p:tgtEl>
                                      </p:cBhvr>
                                      <p:by x="120000" y="120000"/>
                                    </p:animScale>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500" fill="hold"/>
                                        <p:tgtEl>
                                          <p:spTgt spid="9"/>
                                        </p:tgtEl>
                                      </p:cBhvr>
                                      <p:by x="90000" y="90000"/>
                                    </p:animScale>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1000" fill="hold"/>
                                        <p:tgtEl>
                                          <p:spTgt spid="13"/>
                                        </p:tgtEl>
                                      </p:cBhvr>
                                      <p:by x="120000" y="120000"/>
                                    </p:animScale>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nodeType="clickEffect">
                                  <p:stCondLst>
                                    <p:cond delay="0"/>
                                  </p:stCondLst>
                                  <p:childTnLst>
                                    <p:animScale>
                                      <p:cBhvr>
                                        <p:cTn id="58" dur="500" fill="hold"/>
                                        <p:tgtEl>
                                          <p:spTgt spid="13"/>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Title 9">
            <a:extLst>
              <a:ext uri="{FF2B5EF4-FFF2-40B4-BE49-F238E27FC236}">
                <a16:creationId xmlns:a16="http://schemas.microsoft.com/office/drawing/2014/main" id="{60DFD061-FB56-434D-A21E-979BE21ADB2B}"/>
              </a:ext>
            </a:extLst>
          </p:cNvPr>
          <p:cNvSpPr>
            <a:spLocks noGrp="1"/>
          </p:cNvSpPr>
          <p:nvPr>
            <p:ph type="title"/>
          </p:nvPr>
        </p:nvSpPr>
        <p:spPr/>
        <p:txBody>
          <a:bodyPr/>
          <a:lstStyle/>
          <a:p>
            <a:endParaRPr lang="en-US"/>
          </a:p>
        </p:txBody>
      </p:sp>
      <p:sp>
        <p:nvSpPr>
          <p:cNvPr id="13" name="TextBox 12">
            <a:extLst>
              <a:ext uri="{FF2B5EF4-FFF2-40B4-BE49-F238E27FC236}">
                <a16:creationId xmlns:a16="http://schemas.microsoft.com/office/drawing/2014/main" id="{43B2E3E2-0C04-0944-9031-9F429665D600}"/>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4" name="Google Shape;122;p20">
            <a:extLst>
              <a:ext uri="{FF2B5EF4-FFF2-40B4-BE49-F238E27FC236}">
                <a16:creationId xmlns:a16="http://schemas.microsoft.com/office/drawing/2014/main" id="{80A2A5D8-8719-084B-BBC2-D05645B95E27}"/>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dirty="0">
                <a:solidFill>
                  <a:srgbClr val="4B2E84"/>
                </a:solidFill>
                <a:latin typeface="Arial" panose="020B0604020202020204" pitchFamily="34" charset="0"/>
                <a:cs typeface="Arial" panose="020B0604020202020204" pitchFamily="34" charset="0"/>
              </a:rPr>
              <a:t>Pathologists’ characteristics</a:t>
            </a:r>
          </a:p>
        </p:txBody>
      </p:sp>
      <p:sp>
        <p:nvSpPr>
          <p:cNvPr id="11" name="Slide Number Placeholder 10">
            <a:extLst>
              <a:ext uri="{FF2B5EF4-FFF2-40B4-BE49-F238E27FC236}">
                <a16:creationId xmlns:a16="http://schemas.microsoft.com/office/drawing/2014/main" id="{420C576D-FE4F-8544-A2CF-1EE0E77E23E0}"/>
              </a:ext>
            </a:extLst>
          </p:cNvPr>
          <p:cNvSpPr>
            <a:spLocks noGrp="1"/>
          </p:cNvSpPr>
          <p:nvPr>
            <p:ph type="sldNum" idx="12"/>
          </p:nvPr>
        </p:nvSpPr>
        <p:spPr/>
        <p:txBody>
          <a:bodyPr/>
          <a:lstStyle/>
          <a:p>
            <a:fld id="{00000000-1234-1234-1234-123412341234}" type="slidenum">
              <a:rPr lang="en" smtClean="0"/>
              <a:pPr/>
              <a:t>14</a:t>
            </a:fld>
            <a:endParaRPr lang="en"/>
          </a:p>
        </p:txBody>
      </p:sp>
      <p:pic>
        <p:nvPicPr>
          <p:cNvPr id="8" name="Picture 7" descr="Table&#10;&#10;Description automatically generated">
            <a:extLst>
              <a:ext uri="{FF2B5EF4-FFF2-40B4-BE49-F238E27FC236}">
                <a16:creationId xmlns:a16="http://schemas.microsoft.com/office/drawing/2014/main" id="{373C0088-818C-3847-BBFE-40AA5F090271}"/>
              </a:ext>
            </a:extLst>
          </p:cNvPr>
          <p:cNvPicPr>
            <a:picLocks noChangeAspect="1"/>
          </p:cNvPicPr>
          <p:nvPr/>
        </p:nvPicPr>
        <p:blipFill>
          <a:blip r:embed="rId3"/>
          <a:stretch>
            <a:fillRect/>
          </a:stretch>
        </p:blipFill>
        <p:spPr>
          <a:xfrm>
            <a:off x="2094706" y="1792022"/>
            <a:ext cx="8002588" cy="4753750"/>
          </a:xfrm>
          <a:prstGeom prst="rect">
            <a:avLst/>
          </a:prstGeom>
        </p:spPr>
      </p:pic>
    </p:spTree>
    <p:extLst>
      <p:ext uri="{BB962C8B-B14F-4D97-AF65-F5344CB8AC3E}">
        <p14:creationId xmlns:p14="http://schemas.microsoft.com/office/powerpoint/2010/main" val="3276942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0" name="Title 9">
            <a:extLst>
              <a:ext uri="{FF2B5EF4-FFF2-40B4-BE49-F238E27FC236}">
                <a16:creationId xmlns:a16="http://schemas.microsoft.com/office/drawing/2014/main" id="{60DFD061-FB56-434D-A21E-979BE21ADB2B}"/>
              </a:ext>
            </a:extLst>
          </p:cNvPr>
          <p:cNvSpPr>
            <a:spLocks noGrp="1"/>
          </p:cNvSpPr>
          <p:nvPr>
            <p:ph type="title"/>
          </p:nvPr>
        </p:nvSpPr>
        <p:spPr/>
        <p:txBody>
          <a:bodyPr/>
          <a:lstStyle/>
          <a:p>
            <a:endParaRPr lang="en-US"/>
          </a:p>
        </p:txBody>
      </p:sp>
      <p:sp>
        <p:nvSpPr>
          <p:cNvPr id="13" name="TextBox 12">
            <a:extLst>
              <a:ext uri="{FF2B5EF4-FFF2-40B4-BE49-F238E27FC236}">
                <a16:creationId xmlns:a16="http://schemas.microsoft.com/office/drawing/2014/main" id="{43B2E3E2-0C04-0944-9031-9F429665D600}"/>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4" name="Google Shape;122;p20">
            <a:extLst>
              <a:ext uri="{FF2B5EF4-FFF2-40B4-BE49-F238E27FC236}">
                <a16:creationId xmlns:a16="http://schemas.microsoft.com/office/drawing/2014/main" id="{80A2A5D8-8719-084B-BBC2-D05645B95E27}"/>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dirty="0">
                <a:solidFill>
                  <a:srgbClr val="4B2E84"/>
                </a:solidFill>
                <a:latin typeface="Arial" panose="020B0604020202020204" pitchFamily="34" charset="0"/>
                <a:cs typeface="Arial" panose="020B0604020202020204" pitchFamily="34" charset="0"/>
              </a:rPr>
              <a:t>Viewport data</a:t>
            </a:r>
          </a:p>
        </p:txBody>
      </p:sp>
      <p:sp>
        <p:nvSpPr>
          <p:cNvPr id="11" name="Slide Number Placeholder 10">
            <a:extLst>
              <a:ext uri="{FF2B5EF4-FFF2-40B4-BE49-F238E27FC236}">
                <a16:creationId xmlns:a16="http://schemas.microsoft.com/office/drawing/2014/main" id="{420C576D-FE4F-8544-A2CF-1EE0E77E23E0}"/>
              </a:ext>
            </a:extLst>
          </p:cNvPr>
          <p:cNvSpPr>
            <a:spLocks noGrp="1"/>
          </p:cNvSpPr>
          <p:nvPr>
            <p:ph type="sldNum" idx="12"/>
          </p:nvPr>
        </p:nvSpPr>
        <p:spPr/>
        <p:txBody>
          <a:bodyPr/>
          <a:lstStyle/>
          <a:p>
            <a:fld id="{00000000-1234-1234-1234-123412341234}" type="slidenum">
              <a:rPr lang="en" smtClean="0"/>
              <a:pPr/>
              <a:t>15</a:t>
            </a:fld>
            <a:endParaRPr lang="en"/>
          </a:p>
        </p:txBody>
      </p:sp>
      <p:pic>
        <p:nvPicPr>
          <p:cNvPr id="9" name="Picture 8" descr="A picture containing text, electronics, display, picture frame&#10;&#10;Description automatically generated">
            <a:extLst>
              <a:ext uri="{FF2B5EF4-FFF2-40B4-BE49-F238E27FC236}">
                <a16:creationId xmlns:a16="http://schemas.microsoft.com/office/drawing/2014/main" id="{F542ABC3-8170-A146-AB14-2C0C8D813E94}"/>
              </a:ext>
            </a:extLst>
          </p:cNvPr>
          <p:cNvPicPr>
            <a:picLocks noChangeAspect="1"/>
          </p:cNvPicPr>
          <p:nvPr/>
        </p:nvPicPr>
        <p:blipFill>
          <a:blip r:embed="rId3"/>
          <a:stretch>
            <a:fillRect/>
          </a:stretch>
        </p:blipFill>
        <p:spPr>
          <a:xfrm>
            <a:off x="415599" y="1892423"/>
            <a:ext cx="5000283" cy="4530522"/>
          </a:xfrm>
          <a:prstGeom prst="rect">
            <a:avLst/>
          </a:prstGeom>
        </p:spPr>
      </p:pic>
      <p:sp>
        <p:nvSpPr>
          <p:cNvPr id="6" name="TextBox 5">
            <a:extLst>
              <a:ext uri="{FF2B5EF4-FFF2-40B4-BE49-F238E27FC236}">
                <a16:creationId xmlns:a16="http://schemas.microsoft.com/office/drawing/2014/main" id="{0658B321-6B75-BF44-9555-4E58B7E4CFD3}"/>
              </a:ext>
            </a:extLst>
          </p:cNvPr>
          <p:cNvSpPr txBox="1"/>
          <p:nvPr/>
        </p:nvSpPr>
        <p:spPr>
          <a:xfrm>
            <a:off x="6967875" y="2090172"/>
            <a:ext cx="5471193" cy="2677656"/>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ID    X    Y    Width    Height    Zoom    Time</a:t>
            </a:r>
          </a:p>
          <a:p>
            <a:r>
              <a:rPr lang="en-US" sz="1400" b="1" dirty="0">
                <a:latin typeface="Arial" panose="020B0604020202020204" pitchFamily="34" charset="0"/>
                <a:cs typeface="Arial" panose="020B0604020202020204" pitchFamily="34" charset="0"/>
              </a:rPr>
              <a:t>1      4    6       50          100          2       1:20:30</a:t>
            </a:r>
          </a:p>
          <a:p>
            <a:r>
              <a:rPr lang="en-US" sz="1400" b="1" dirty="0">
                <a:latin typeface="Arial" panose="020B0604020202020204" pitchFamily="34" charset="0"/>
                <a:cs typeface="Arial" panose="020B0604020202020204" pitchFamily="34" charset="0"/>
              </a:rPr>
              <a:t>2     20   6       50          100          2       1:20:33</a:t>
            </a:r>
          </a:p>
          <a:p>
            <a:r>
              <a:rPr lang="en-US" sz="1400" b="1" dirty="0">
                <a:latin typeface="Arial" panose="020B0604020202020204" pitchFamily="34" charset="0"/>
                <a:cs typeface="Arial" panose="020B0604020202020204" pitchFamily="34" charset="0"/>
              </a:rPr>
              <a:t>3     20   13     50          100          2       1:20:34</a:t>
            </a:r>
          </a:p>
          <a:p>
            <a:r>
              <a:rPr lang="en-US" sz="1400" b="1" dirty="0">
                <a:latin typeface="Arial" panose="020B0604020202020204" pitchFamily="34" charset="0"/>
                <a:cs typeface="Arial" panose="020B0604020202020204" pitchFamily="34" charset="0"/>
              </a:rPr>
              <a:t>4     23   15     30          	 80           4       1:20:38</a:t>
            </a:r>
          </a:p>
          <a:p>
            <a:r>
              <a:rPr lang="en-US" sz="1400" b="1" dirty="0">
                <a:latin typeface="Arial" panose="020B0604020202020204" pitchFamily="34" charset="0"/>
                <a:cs typeface="Arial" panose="020B0604020202020204" pitchFamily="34" charset="0"/>
              </a:rPr>
              <a:t>5     23   4       25           70           5       1:21:10</a:t>
            </a:r>
          </a:p>
          <a:p>
            <a:r>
              <a:rPr lang="en-US" sz="1400" b="1" dirty="0">
                <a:latin typeface="Arial" panose="020B0604020202020204" pitchFamily="34" charset="0"/>
                <a:cs typeface="Arial" panose="020B0604020202020204" pitchFamily="34" charset="0"/>
              </a:rPr>
              <a:t>6     40   4       25           70           5       1:21:50</a:t>
            </a:r>
          </a:p>
          <a:p>
            <a:r>
              <a:rPr lang="en-US" sz="1400" b="1" dirty="0">
                <a:latin typeface="Arial" panose="020B0604020202020204" pitchFamily="34" charset="0"/>
                <a:cs typeface="Arial" panose="020B0604020202020204" pitchFamily="34" charset="0"/>
              </a:rPr>
              <a:t>7     44   4       25           70           5       1:22:30</a:t>
            </a:r>
          </a:p>
          <a:p>
            <a:r>
              <a:rPr lang="en-US" sz="1400" b="1" dirty="0">
                <a:latin typeface="Arial" panose="020B0604020202020204" pitchFamily="34" charset="0"/>
                <a:cs typeface="Arial" panose="020B0604020202020204" pitchFamily="34" charset="0"/>
              </a:rPr>
              <a:t>8      5    10     60          110          2       1:23:40</a:t>
            </a:r>
          </a:p>
          <a:p>
            <a:r>
              <a:rPr lang="en-US" sz="1400" b="1" dirty="0">
                <a:latin typeface="Arial" panose="020B0604020202020204" pitchFamily="34" charset="0"/>
                <a:cs typeface="Arial" panose="020B0604020202020204" pitchFamily="34" charset="0"/>
              </a:rPr>
              <a:t>9      5    11     60          110          2       1:24:10 </a:t>
            </a:r>
          </a:p>
          <a:p>
            <a:r>
              <a:rPr lang="en-US" sz="1400" b="1" dirty="0">
                <a:latin typeface="Arial" panose="020B0604020202020204" pitchFamily="34" charset="0"/>
                <a:cs typeface="Arial" panose="020B0604020202020204" pitchFamily="34" charset="0"/>
              </a:rPr>
              <a:t>10    5    12     60          110          2       1:24:56</a:t>
            </a:r>
          </a:p>
          <a:p>
            <a:endParaRPr lang="en-US" sz="1400" b="1" dirty="0">
              <a:latin typeface="Arial" panose="020B0604020202020204" pitchFamily="34" charset="0"/>
              <a:cs typeface="Arial" panose="020B0604020202020204" pitchFamily="34" charset="0"/>
            </a:endParaRPr>
          </a:p>
        </p:txBody>
      </p:sp>
      <p:pic>
        <p:nvPicPr>
          <p:cNvPr id="18" name="Picture 17" descr="Shape&#10;&#10;Description automatically generated with low confidence">
            <a:extLst>
              <a:ext uri="{FF2B5EF4-FFF2-40B4-BE49-F238E27FC236}">
                <a16:creationId xmlns:a16="http://schemas.microsoft.com/office/drawing/2014/main" id="{EF30C2EB-9379-E749-A794-C020BB187D37}"/>
              </a:ext>
            </a:extLst>
          </p:cNvPr>
          <p:cNvPicPr>
            <a:picLocks noChangeAspect="1"/>
          </p:cNvPicPr>
          <p:nvPr/>
        </p:nvPicPr>
        <p:blipFill>
          <a:blip r:embed="rId4"/>
          <a:stretch>
            <a:fillRect/>
          </a:stretch>
        </p:blipFill>
        <p:spPr>
          <a:xfrm>
            <a:off x="6491870" y="1624695"/>
            <a:ext cx="5700130" cy="5065978"/>
          </a:xfrm>
          <a:prstGeom prst="rect">
            <a:avLst/>
          </a:prstGeom>
        </p:spPr>
      </p:pic>
      <p:pic>
        <p:nvPicPr>
          <p:cNvPr id="19" name="Picture 18" descr="Shape, arrow&#10;&#10;Description automatically generated">
            <a:extLst>
              <a:ext uri="{FF2B5EF4-FFF2-40B4-BE49-F238E27FC236}">
                <a16:creationId xmlns:a16="http://schemas.microsoft.com/office/drawing/2014/main" id="{61F99349-5366-F44F-A24A-9FC4ACC68FA5}"/>
              </a:ext>
            </a:extLst>
          </p:cNvPr>
          <p:cNvPicPr>
            <a:picLocks noChangeAspect="1"/>
          </p:cNvPicPr>
          <p:nvPr/>
        </p:nvPicPr>
        <p:blipFill>
          <a:blip r:embed="rId5"/>
          <a:stretch>
            <a:fillRect/>
          </a:stretch>
        </p:blipFill>
        <p:spPr>
          <a:xfrm>
            <a:off x="5586844" y="3073264"/>
            <a:ext cx="1018310" cy="1106797"/>
          </a:xfrm>
          <a:prstGeom prst="rect">
            <a:avLst/>
          </a:prstGeom>
        </p:spPr>
      </p:pic>
      <p:cxnSp>
        <p:nvCxnSpPr>
          <p:cNvPr id="21" name="Straight Connector 20">
            <a:extLst>
              <a:ext uri="{FF2B5EF4-FFF2-40B4-BE49-F238E27FC236}">
                <a16:creationId xmlns:a16="http://schemas.microsoft.com/office/drawing/2014/main" id="{C49AF002-17E1-7143-BD68-A667FD396316}"/>
              </a:ext>
            </a:extLst>
          </p:cNvPr>
          <p:cNvCxnSpPr/>
          <p:nvPr/>
        </p:nvCxnSpPr>
        <p:spPr>
          <a:xfrm>
            <a:off x="7027817" y="2350676"/>
            <a:ext cx="373597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91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6">
                                            <p:txEl>
                                              <p:pRg st="8" end="8"/>
                                            </p:txEl>
                                          </p:spTgt>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250"/>
                                  </p:stCondLst>
                                  <p:childTnLst>
                                    <p:set>
                                      <p:cBhvr>
                                        <p:cTn id="33"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0"/>
          <p:cNvSpPr txBox="1">
            <a:spLocks noGrp="1"/>
          </p:cNvSpPr>
          <p:nvPr>
            <p:ph type="body" idx="1"/>
          </p:nvPr>
        </p:nvSpPr>
        <p:spPr>
          <a:xfrm>
            <a:off x="1258188" y="1726669"/>
            <a:ext cx="11984201" cy="4555200"/>
          </a:xfrm>
          <a:prstGeom prst="rect">
            <a:avLst/>
          </a:prstGeom>
        </p:spPr>
        <p:txBody>
          <a:bodyPr spcFirstLastPara="1" vert="horz" wrap="square" lIns="121900" tIns="121900" rIns="121900" bIns="121900" rtlCol="0" anchor="t" anchorCtr="0">
            <a:noAutofit/>
          </a:bodyPr>
          <a:lstStyle/>
          <a:p>
            <a:pPr>
              <a:lnSpc>
                <a:spcPct val="15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Total interpretation time      </a:t>
            </a:r>
            <a:r>
              <a:rPr lang="en-US" sz="1800" dirty="0">
                <a:solidFill>
                  <a:schemeClr val="tx1">
                    <a:lumMod val="65000"/>
                    <a:lumOff val="35000"/>
                  </a:schemeClr>
                </a:solidFill>
                <a:latin typeface="Arial" panose="020B0604020202020204" pitchFamily="34" charset="0"/>
                <a:cs typeface="Arial" panose="020B0604020202020204" pitchFamily="34" charset="0"/>
              </a:rPr>
              <a:t>Duration of Interpretation</a:t>
            </a:r>
          </a:p>
          <a:p>
            <a:pPr>
              <a:lnSpc>
                <a:spcPct val="150000"/>
              </a:lnSpc>
              <a:buClr>
                <a:srgbClr val="4B2E84"/>
              </a:buClr>
              <a:buFont typeface="Wingdings" pitchFamily="2" charset="2"/>
              <a:buChar char="Ø"/>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Average zoom level            </a:t>
            </a:r>
            <a:r>
              <a:rPr lang="en-US" sz="1800" dirty="0">
                <a:solidFill>
                  <a:schemeClr val="tx1">
                    <a:lumMod val="65000"/>
                    <a:lumOff val="35000"/>
                  </a:schemeClr>
                </a:solidFill>
                <a:latin typeface="Arial" panose="020B0604020202020204" pitchFamily="34" charset="0"/>
                <a:cs typeface="Arial" panose="020B0604020202020204" pitchFamily="34" charset="0"/>
              </a:rPr>
              <a:t>Average of zoom levels used during an interpretation</a:t>
            </a:r>
            <a:r>
              <a:rPr lang="en-US" sz="1800" dirty="0">
                <a:latin typeface="Arial" panose="020B0604020202020204" pitchFamily="34" charset="0"/>
                <a:cs typeface="Arial" panose="020B0604020202020204" pitchFamily="34" charset="0"/>
              </a:rPr>
              <a:t> 	</a:t>
            </a:r>
          </a:p>
          <a:p>
            <a:pPr>
              <a:lnSpc>
                <a:spcPct val="15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Maximum zoom level         </a:t>
            </a:r>
            <a:r>
              <a:rPr lang="en-US" sz="1800" dirty="0">
                <a:solidFill>
                  <a:schemeClr val="tx1">
                    <a:lumMod val="65000"/>
                    <a:lumOff val="35000"/>
                  </a:schemeClr>
                </a:solidFill>
                <a:latin typeface="Arial" panose="020B0604020202020204" pitchFamily="34" charset="0"/>
                <a:cs typeface="Arial" panose="020B0604020202020204" pitchFamily="34" charset="0"/>
              </a:rPr>
              <a:t>Maximum of zoom levels used during an interpretation</a:t>
            </a:r>
          </a:p>
          <a:p>
            <a:pPr>
              <a:lnSpc>
                <a:spcPct val="15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Zoom level variance           </a:t>
            </a:r>
            <a:r>
              <a:rPr lang="en-US" sz="1800" dirty="0">
                <a:solidFill>
                  <a:schemeClr val="tx1">
                    <a:lumMod val="65000"/>
                    <a:lumOff val="35000"/>
                  </a:schemeClr>
                </a:solidFill>
                <a:latin typeface="Arial" panose="020B0604020202020204" pitchFamily="34" charset="0"/>
                <a:cs typeface="Arial" panose="020B0604020202020204" pitchFamily="34" charset="0"/>
              </a:rPr>
              <a:t>Variance of zoom levels used during an interpretation</a:t>
            </a:r>
          </a:p>
          <a:p>
            <a:pPr>
              <a:lnSpc>
                <a:spcPct val="15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Magnification                      </a:t>
            </a:r>
            <a:r>
              <a:rPr lang="en-US" sz="1800" dirty="0">
                <a:solidFill>
                  <a:schemeClr val="tx1">
                    <a:lumMod val="65000"/>
                    <a:lumOff val="35000"/>
                  </a:schemeClr>
                </a:solidFill>
                <a:latin typeface="Arial" panose="020B0604020202020204" pitchFamily="34" charset="0"/>
                <a:cs typeface="Arial" panose="020B0604020202020204" pitchFamily="34" charset="0"/>
              </a:rPr>
              <a:t>Percentage of viewports associated with consecutive zooming in</a:t>
            </a:r>
          </a:p>
          <a:p>
            <a:pPr>
              <a:lnSpc>
                <a:spcPct val="150000"/>
              </a:lnSpc>
              <a:buClr>
                <a:srgbClr val="4B2E84"/>
              </a:buClr>
              <a:buFont typeface="Wingdings" pitchFamily="2" charset="2"/>
              <a:buChar char="Ø"/>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ROI time Percentage         </a:t>
            </a:r>
            <a:r>
              <a:rPr lang="en-US" sz="1800" dirty="0">
                <a:solidFill>
                  <a:schemeClr val="tx1">
                    <a:lumMod val="65000"/>
                    <a:lumOff val="35000"/>
                  </a:schemeClr>
                </a:solidFill>
                <a:latin typeface="Arial" panose="020B0604020202020204" pitchFamily="34" charset="0"/>
                <a:cs typeface="Arial" panose="020B0604020202020204" pitchFamily="34" charset="0"/>
              </a:rPr>
              <a:t>Percentage of time spent viewing consensus ROI to the total time</a:t>
            </a:r>
          </a:p>
          <a:p>
            <a:pPr>
              <a:lnSpc>
                <a:spcPct val="150000"/>
              </a:lnSpc>
              <a:buClr>
                <a:srgbClr val="4B2E84"/>
              </a:buClr>
              <a:buFont typeface="Wingdings" pitchFamily="2" charset="2"/>
              <a:buChar char="Ø"/>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Scanning Percentage        </a:t>
            </a:r>
            <a:r>
              <a:rPr lang="en-US" sz="1800" dirty="0">
                <a:solidFill>
                  <a:schemeClr val="tx1">
                    <a:lumMod val="65000"/>
                    <a:lumOff val="35000"/>
                  </a:schemeClr>
                </a:solidFill>
                <a:latin typeface="Arial" panose="020B0604020202020204" pitchFamily="34" charset="0"/>
                <a:cs typeface="Arial" panose="020B0604020202020204" pitchFamily="34" charset="0"/>
              </a:rPr>
              <a:t>Percentage of viewports associated with fixed zoom level and panning</a:t>
            </a:r>
            <a:endParaRPr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78B12EF-6DF4-084D-8AC9-13CED9CD5E2B}"/>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F65E1682-D7FF-E84F-A0E0-9A4F85F49A2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0" name="Google Shape;122;p20">
            <a:extLst>
              <a:ext uri="{FF2B5EF4-FFF2-40B4-BE49-F238E27FC236}">
                <a16:creationId xmlns:a16="http://schemas.microsoft.com/office/drawing/2014/main" id="{F11C3419-4149-AD42-BEDE-0371BCF8094F}"/>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dirty="0">
                <a:solidFill>
                  <a:srgbClr val="4B2E84"/>
                </a:solidFill>
                <a:latin typeface="Arial" panose="020B0604020202020204" pitchFamily="34" charset="0"/>
                <a:cs typeface="Arial" panose="020B0604020202020204" pitchFamily="34" charset="0"/>
              </a:rPr>
              <a:t>Viewing behaviors</a:t>
            </a:r>
          </a:p>
        </p:txBody>
      </p:sp>
      <p:sp>
        <p:nvSpPr>
          <p:cNvPr id="2" name="Slide Number Placeholder 1">
            <a:extLst>
              <a:ext uri="{FF2B5EF4-FFF2-40B4-BE49-F238E27FC236}">
                <a16:creationId xmlns:a16="http://schemas.microsoft.com/office/drawing/2014/main" id="{43229009-B5F5-1043-A3EF-A5FFD0912AE1}"/>
              </a:ext>
            </a:extLst>
          </p:cNvPr>
          <p:cNvSpPr>
            <a:spLocks noGrp="1"/>
          </p:cNvSpPr>
          <p:nvPr>
            <p:ph type="sldNum" idx="12"/>
          </p:nvPr>
        </p:nvSpPr>
        <p:spPr/>
        <p:txBody>
          <a:bodyPr/>
          <a:lstStyle/>
          <a:p>
            <a:fld id="{00000000-1234-1234-1234-123412341234}" type="slidenum">
              <a:rPr lang="en" smtClean="0"/>
              <a:pPr/>
              <a:t>16</a:t>
            </a:fld>
            <a:endParaRPr lang="en"/>
          </a:p>
        </p:txBody>
      </p:sp>
      <p:grpSp>
        <p:nvGrpSpPr>
          <p:cNvPr id="3" name="Group 2">
            <a:extLst>
              <a:ext uri="{FF2B5EF4-FFF2-40B4-BE49-F238E27FC236}">
                <a16:creationId xmlns:a16="http://schemas.microsoft.com/office/drawing/2014/main" id="{44FE2902-EB31-754D-A5D3-8019F45FD1CF}"/>
              </a:ext>
            </a:extLst>
          </p:cNvPr>
          <p:cNvGrpSpPr/>
          <p:nvPr/>
        </p:nvGrpSpPr>
        <p:grpSpPr>
          <a:xfrm>
            <a:off x="214913" y="4414800"/>
            <a:ext cx="1043273" cy="1043274"/>
            <a:chOff x="8204161" y="2291968"/>
            <a:chExt cx="868551" cy="818453"/>
          </a:xfrm>
        </p:grpSpPr>
        <p:pic>
          <p:nvPicPr>
            <p:cNvPr id="7" name="Picture 6" descr="Background pattern&#10;&#10;Description automatically generated">
              <a:extLst>
                <a:ext uri="{FF2B5EF4-FFF2-40B4-BE49-F238E27FC236}">
                  <a16:creationId xmlns:a16="http://schemas.microsoft.com/office/drawing/2014/main" id="{A3AE90BA-0012-1C43-B250-B1C3AC190BE3}"/>
                </a:ext>
              </a:extLst>
            </p:cNvPr>
            <p:cNvPicPr>
              <a:picLocks noChangeAspect="1"/>
            </p:cNvPicPr>
            <p:nvPr/>
          </p:nvPicPr>
          <p:blipFill rotWithShape="1">
            <a:blip r:embed="rId3"/>
            <a:srcRect l="5976"/>
            <a:stretch/>
          </p:blipFill>
          <p:spPr>
            <a:xfrm>
              <a:off x="8204161" y="2291968"/>
              <a:ext cx="868551" cy="818453"/>
            </a:xfrm>
            <a:prstGeom prst="rect">
              <a:avLst/>
            </a:prstGeom>
            <a:ln>
              <a:solidFill>
                <a:schemeClr val="tx1"/>
              </a:solidFill>
            </a:ln>
          </p:spPr>
        </p:pic>
        <p:sp>
          <p:nvSpPr>
            <p:cNvPr id="8" name="Frame 7">
              <a:extLst>
                <a:ext uri="{FF2B5EF4-FFF2-40B4-BE49-F238E27FC236}">
                  <a16:creationId xmlns:a16="http://schemas.microsoft.com/office/drawing/2014/main" id="{8D437589-3799-7146-B1D8-47BB0AC57D8C}"/>
                </a:ext>
              </a:extLst>
            </p:cNvPr>
            <p:cNvSpPr/>
            <p:nvPr/>
          </p:nvSpPr>
          <p:spPr>
            <a:xfrm>
              <a:off x="8638436" y="2441773"/>
              <a:ext cx="227299" cy="372524"/>
            </a:xfrm>
            <a:prstGeom prst="frame">
              <a:avLst/>
            </a:prstGeom>
            <a:solidFill>
              <a:srgbClr val="FF0000"/>
            </a:solidFill>
            <a:ln w="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 name="Picture 5" descr="Icon&#10;&#10;Description automatically generated">
            <a:extLst>
              <a:ext uri="{FF2B5EF4-FFF2-40B4-BE49-F238E27FC236}">
                <a16:creationId xmlns:a16="http://schemas.microsoft.com/office/drawing/2014/main" id="{41C34BB8-95D3-3E48-A73E-D6C186642147}"/>
              </a:ext>
            </a:extLst>
          </p:cNvPr>
          <p:cNvPicPr>
            <a:picLocks noChangeAspect="1"/>
          </p:cNvPicPr>
          <p:nvPr/>
        </p:nvPicPr>
        <p:blipFill>
          <a:blip r:embed="rId4"/>
          <a:stretch>
            <a:fillRect/>
          </a:stretch>
        </p:blipFill>
        <p:spPr>
          <a:xfrm>
            <a:off x="214913" y="5695986"/>
            <a:ext cx="1043274" cy="1043274"/>
          </a:xfrm>
          <a:prstGeom prst="rect">
            <a:avLst/>
          </a:prstGeom>
        </p:spPr>
      </p:pic>
      <p:pic>
        <p:nvPicPr>
          <p:cNvPr id="12" name="Picture 11" descr="Icon&#10;&#10;Description automatically generated">
            <a:extLst>
              <a:ext uri="{FF2B5EF4-FFF2-40B4-BE49-F238E27FC236}">
                <a16:creationId xmlns:a16="http://schemas.microsoft.com/office/drawing/2014/main" id="{0A33F963-223D-AC46-BA6B-A8116D80EF6A}"/>
              </a:ext>
            </a:extLst>
          </p:cNvPr>
          <p:cNvPicPr>
            <a:picLocks noChangeAspect="1"/>
          </p:cNvPicPr>
          <p:nvPr/>
        </p:nvPicPr>
        <p:blipFill>
          <a:blip r:embed="rId5"/>
          <a:stretch>
            <a:fillRect/>
          </a:stretch>
        </p:blipFill>
        <p:spPr>
          <a:xfrm>
            <a:off x="214915" y="2926687"/>
            <a:ext cx="1043274" cy="1043274"/>
          </a:xfrm>
          <a:prstGeom prst="rect">
            <a:avLst/>
          </a:prstGeom>
        </p:spPr>
      </p:pic>
      <p:pic>
        <p:nvPicPr>
          <p:cNvPr id="14" name="Picture 13" descr="Icon&#10;&#10;Description automatically generated">
            <a:extLst>
              <a:ext uri="{FF2B5EF4-FFF2-40B4-BE49-F238E27FC236}">
                <a16:creationId xmlns:a16="http://schemas.microsoft.com/office/drawing/2014/main" id="{3E429D27-2F9B-924C-B01F-7D61861FB0AD}"/>
              </a:ext>
            </a:extLst>
          </p:cNvPr>
          <p:cNvPicPr>
            <a:picLocks noChangeAspect="1"/>
          </p:cNvPicPr>
          <p:nvPr/>
        </p:nvPicPr>
        <p:blipFill>
          <a:blip r:embed="rId6"/>
          <a:stretch>
            <a:fillRect/>
          </a:stretch>
        </p:blipFill>
        <p:spPr>
          <a:xfrm>
            <a:off x="214915" y="1577654"/>
            <a:ext cx="1043273" cy="1043273"/>
          </a:xfrm>
          <a:prstGeom prst="rect">
            <a:avLst/>
          </a:prstGeom>
        </p:spPr>
      </p:pic>
    </p:spTree>
    <p:extLst>
      <p:ext uri="{BB962C8B-B14F-4D97-AF65-F5344CB8AC3E}">
        <p14:creationId xmlns:p14="http://schemas.microsoft.com/office/powerpoint/2010/main" val="42454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0"/>
          <p:cNvSpPr txBox="1">
            <a:spLocks noGrp="1"/>
          </p:cNvSpPr>
          <p:nvPr>
            <p:ph type="body" idx="1"/>
          </p:nvPr>
        </p:nvSpPr>
        <p:spPr>
          <a:xfrm>
            <a:off x="2840" y="1536632"/>
            <a:ext cx="11984201" cy="988753"/>
          </a:xfrm>
          <a:prstGeom prst="rect">
            <a:avLst/>
          </a:prstGeom>
        </p:spPr>
        <p:txBody>
          <a:bodyPr spcFirstLastPara="1" vert="horz" wrap="square" lIns="121900" tIns="121900" rIns="121900" bIns="121900" rtlCol="0" anchor="t" anchorCtr="0">
            <a:noAutofit/>
          </a:bodyPr>
          <a:lstStyle/>
          <a:p>
            <a:pPr>
              <a:lnSpc>
                <a:spcPct val="15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Crossed-level structure of cases and pathologists </a:t>
            </a:r>
          </a:p>
          <a:p>
            <a:pPr>
              <a:lnSpc>
                <a:spcPct val="15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Both case and pathologist contribute to the variation of the outcome </a:t>
            </a:r>
          </a:p>
          <a:p>
            <a:pPr marL="152396" indent="0">
              <a:lnSpc>
                <a:spcPct val="150000"/>
              </a:lnSpc>
              <a:buClr>
                <a:srgbClr val="4B2E84"/>
              </a:buClr>
              <a:buNone/>
            </a:pPr>
            <a:endParaRPr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78B12EF-6DF4-084D-8AC9-13CED9CD5E2B}"/>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F65E1682-D7FF-E84F-A0E0-9A4F85F49A2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0" name="Google Shape;122;p20">
            <a:extLst>
              <a:ext uri="{FF2B5EF4-FFF2-40B4-BE49-F238E27FC236}">
                <a16:creationId xmlns:a16="http://schemas.microsoft.com/office/drawing/2014/main" id="{F11C3419-4149-AD42-BEDE-0371BCF8094F}"/>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Statistical analysis</a:t>
            </a:r>
            <a:endParaRPr lang="en-US" dirty="0">
              <a:solidFill>
                <a:srgbClr val="4B2E84"/>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533FB08-C915-9C4D-920D-0D68EDF09021}"/>
              </a:ext>
            </a:extLst>
          </p:cNvPr>
          <p:cNvSpPr/>
          <p:nvPr/>
        </p:nvSpPr>
        <p:spPr>
          <a:xfrm>
            <a:off x="0" y="6611779"/>
            <a:ext cx="8936202" cy="246221"/>
          </a:xfrm>
          <a:prstGeom prst="rect">
            <a:avLst/>
          </a:prstGeom>
        </p:spPr>
        <p:txBody>
          <a:bodyPr wrap="square">
            <a:spAutoFit/>
          </a:bodyPr>
          <a:lstStyle/>
          <a:p>
            <a:r>
              <a:rPr lang="en-US" sz="1000" dirty="0">
                <a:latin typeface="Arial" panose="020B0604020202020204" pitchFamily="34" charset="0"/>
                <a:ea typeface="Calibri" panose="020F0502020204030204" pitchFamily="34" charset="0"/>
                <a:cs typeface="Arial" panose="020B0604020202020204" pitchFamily="34" charset="0"/>
              </a:rPr>
              <a:t>1.    Browne, W.J., H. Goldstein, and J. </a:t>
            </a:r>
            <a:r>
              <a:rPr lang="en-US" sz="1000" dirty="0" err="1">
                <a:latin typeface="Arial" panose="020B0604020202020204" pitchFamily="34" charset="0"/>
                <a:ea typeface="Calibri" panose="020F0502020204030204" pitchFamily="34" charset="0"/>
                <a:cs typeface="Arial" panose="020B0604020202020204" pitchFamily="34" charset="0"/>
              </a:rPr>
              <a:t>Rasbash</a:t>
            </a:r>
            <a:r>
              <a:rPr lang="en-US" sz="1000" dirty="0">
                <a:latin typeface="Arial" panose="020B0604020202020204" pitchFamily="34" charset="0"/>
                <a:ea typeface="Calibri" panose="020F0502020204030204" pitchFamily="34" charset="0"/>
                <a:cs typeface="Arial" panose="020B0604020202020204" pitchFamily="34" charset="0"/>
              </a:rPr>
              <a:t>, </a:t>
            </a:r>
            <a:r>
              <a:rPr lang="en-US" sz="1000" i="1" dirty="0">
                <a:latin typeface="Arial" panose="020B0604020202020204" pitchFamily="34" charset="0"/>
                <a:ea typeface="Calibri" panose="020F0502020204030204" pitchFamily="34" charset="0"/>
                <a:cs typeface="Arial" panose="020B0604020202020204" pitchFamily="34" charset="0"/>
              </a:rPr>
              <a:t>Multiple membership multiple classification (MMMC) models.</a:t>
            </a:r>
            <a:r>
              <a:rPr lang="en-US" sz="1000" dirty="0">
                <a:latin typeface="Arial" panose="020B0604020202020204" pitchFamily="34" charset="0"/>
                <a:ea typeface="Calibri" panose="020F0502020204030204" pitchFamily="34" charset="0"/>
                <a:cs typeface="Arial" panose="020B0604020202020204" pitchFamily="34" charset="0"/>
              </a:rPr>
              <a:t> Statistical Modelling, 2001. </a:t>
            </a:r>
            <a:r>
              <a:rPr lang="en-US" sz="1000" b="1" dirty="0">
                <a:latin typeface="Arial" panose="020B0604020202020204" pitchFamily="34" charset="0"/>
                <a:ea typeface="Calibri" panose="020F0502020204030204" pitchFamily="34" charset="0"/>
                <a:cs typeface="Arial" panose="020B0604020202020204" pitchFamily="34" charset="0"/>
              </a:rPr>
              <a:t>1</a:t>
            </a:r>
            <a:r>
              <a:rPr lang="en-US" sz="1000" dirty="0">
                <a:latin typeface="Arial" panose="020B0604020202020204" pitchFamily="34" charset="0"/>
                <a:ea typeface="Calibri" panose="020F0502020204030204" pitchFamily="34" charset="0"/>
                <a:cs typeface="Arial" panose="020B0604020202020204" pitchFamily="34" charset="0"/>
              </a:rPr>
              <a:t>(2): p. 103-124.</a:t>
            </a:r>
            <a:r>
              <a:rPr lang="en-US" sz="1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0452D99-BC93-AE40-9126-9FCB88F1A583}"/>
                  </a:ext>
                </a:extLst>
              </p:cNvPr>
              <p:cNvSpPr/>
              <p:nvPr/>
            </p:nvSpPr>
            <p:spPr>
              <a:xfrm>
                <a:off x="2700422" y="2801256"/>
                <a:ext cx="6791154" cy="4972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 </m:t>
                      </m:r>
                      <m:sSub>
                        <m:sSubPr>
                          <m:ctrlPr>
                            <a:rPr lang="fa" sz="2400" i="1">
                              <a:latin typeface="Cambria Math" panose="02040503050406030204" pitchFamily="18" charset="0"/>
                            </a:rPr>
                          </m:ctrlPr>
                        </m:sSubPr>
                        <m:e>
                          <m:r>
                            <a:rPr lang="fa" sz="2400" i="1">
                              <a:latin typeface="Cambria Math" panose="02040503050406030204" pitchFamily="18" charset="0"/>
                            </a:rPr>
                            <m:t>𝑦</m:t>
                          </m:r>
                        </m:e>
                        <m:sub>
                          <m:r>
                            <a:rPr lang="fa" sz="2400" i="1">
                              <a:latin typeface="Cambria Math" panose="02040503050406030204" pitchFamily="18" charset="0"/>
                            </a:rPr>
                            <m:t>𝑖</m:t>
                          </m:r>
                        </m:sub>
                      </m:sSub>
                      <m:r>
                        <a:rPr lang="fa" sz="2400">
                          <a:latin typeface="Cambria Math" panose="02040503050406030204" pitchFamily="18" charset="0"/>
                        </a:rPr>
                        <m:t> = </m:t>
                      </m:r>
                      <m:sSub>
                        <m:sSubPr>
                          <m:ctrlPr>
                            <a:rPr lang="fa" sz="2400" i="1">
                              <a:latin typeface="Cambria Math" panose="02040503050406030204" pitchFamily="18" charset="0"/>
                            </a:rPr>
                          </m:ctrlPr>
                        </m:sSubPr>
                        <m:e>
                          <m:r>
                            <m:rPr>
                              <m:sty m:val="p"/>
                            </m:rPr>
                            <a:rPr lang="el-GR" sz="2400">
                              <a:latin typeface="Cambria Math" panose="02040503050406030204" pitchFamily="18" charset="0"/>
                            </a:rPr>
                            <m:t>β</m:t>
                          </m:r>
                        </m:e>
                        <m:sub>
                          <m:r>
                            <a:rPr lang="fa" sz="2400" i="1">
                              <a:latin typeface="Cambria Math" panose="02040503050406030204" pitchFamily="18" charset="0"/>
                            </a:rPr>
                            <m:t>0</m:t>
                          </m:r>
                        </m:sub>
                      </m:sSub>
                      <m:r>
                        <a:rPr lang="fa" sz="2400" baseline="-25000">
                          <a:latin typeface="Cambria Math" panose="02040503050406030204" pitchFamily="18" charset="0"/>
                        </a:rPr>
                        <m:t> </m:t>
                      </m:r>
                      <m:r>
                        <a:rPr lang="fa" sz="2400">
                          <a:latin typeface="Cambria Math" panose="02040503050406030204" pitchFamily="18" charset="0"/>
                        </a:rPr>
                        <m:t>+ </m:t>
                      </m:r>
                      <m:sSub>
                        <m:sSubPr>
                          <m:ctrlPr>
                            <a:rPr lang="fa" sz="2400" i="1">
                              <a:latin typeface="Cambria Math" panose="02040503050406030204" pitchFamily="18" charset="0"/>
                            </a:rPr>
                          </m:ctrlPr>
                        </m:sSubPr>
                        <m:e>
                          <m:r>
                            <m:rPr>
                              <m:sty m:val="p"/>
                            </m:rPr>
                            <a:rPr lang="el-GR" sz="2400">
                              <a:latin typeface="Cambria Math" panose="02040503050406030204" pitchFamily="18" charset="0"/>
                            </a:rPr>
                            <m:t>β</m:t>
                          </m:r>
                        </m:e>
                        <m:sub>
                          <m:r>
                            <a:rPr lang="fa" sz="2400" i="1">
                              <a:latin typeface="Cambria Math" panose="02040503050406030204" pitchFamily="18" charset="0"/>
                            </a:rPr>
                            <m:t>1</m:t>
                          </m:r>
                        </m:sub>
                      </m:sSub>
                      <m:sSub>
                        <m:sSubPr>
                          <m:ctrlPr>
                            <a:rPr lang="fa" sz="2400" i="1">
                              <a:latin typeface="Cambria Math" panose="02040503050406030204" pitchFamily="18" charset="0"/>
                            </a:rPr>
                          </m:ctrlPr>
                        </m:sSubPr>
                        <m:e>
                          <m:r>
                            <m:rPr>
                              <m:sty m:val="p"/>
                            </m:rPr>
                            <a:rPr lang="en-US" sz="2400">
                              <a:latin typeface="Cambria Math" panose="02040503050406030204" pitchFamily="18" charset="0"/>
                            </a:rPr>
                            <m:t>x</m:t>
                          </m:r>
                        </m:e>
                        <m:sub>
                          <m:r>
                            <a:rPr lang="fa" sz="2400" i="1">
                              <a:latin typeface="Cambria Math" panose="02040503050406030204" pitchFamily="18" charset="0"/>
                            </a:rPr>
                            <m:t>𝑖</m:t>
                          </m:r>
                        </m:sub>
                      </m:sSub>
                      <m:r>
                        <a:rPr lang="fa" sz="2400">
                          <a:latin typeface="Cambria Math" panose="02040503050406030204" pitchFamily="18" charset="0"/>
                        </a:rPr>
                        <m:t>+ </m:t>
                      </m:r>
                      <m:sSub>
                        <m:sSubPr>
                          <m:ctrlPr>
                            <a:rPr lang="fa" sz="2400" i="1">
                              <a:latin typeface="Cambria Math" panose="02040503050406030204" pitchFamily="18" charset="0"/>
                            </a:rPr>
                          </m:ctrlPr>
                        </m:sSubPr>
                        <m:e>
                          <m:r>
                            <m:rPr>
                              <m:sty m:val="p"/>
                            </m:rPr>
                            <a:rPr lang="en-US" sz="2400">
                              <a:latin typeface="Cambria Math" panose="02040503050406030204" pitchFamily="18" charset="0"/>
                            </a:rPr>
                            <m:t>u</m:t>
                          </m:r>
                        </m:e>
                        <m:sub>
                          <m:r>
                            <a:rPr lang="fa" sz="2400" i="1">
                              <a:latin typeface="Cambria Math" panose="02040503050406030204" pitchFamily="18" charset="0"/>
                            </a:rPr>
                            <m:t>𝑝𝑎𝑡h𝑜𝑙𝑜𝑔𝑖𝑠𝑡</m:t>
                          </m:r>
                          <m:r>
                            <a:rPr lang="fa" sz="2400" i="1">
                              <a:latin typeface="Cambria Math" panose="02040503050406030204" pitchFamily="18" charset="0"/>
                            </a:rPr>
                            <m:t>(</m:t>
                          </m:r>
                          <m:r>
                            <a:rPr lang="fa" sz="2400" i="1">
                              <a:latin typeface="Cambria Math" panose="02040503050406030204" pitchFamily="18" charset="0"/>
                            </a:rPr>
                            <m:t>𝑖</m:t>
                          </m:r>
                          <m:r>
                            <a:rPr lang="fa" sz="2400" i="1">
                              <a:latin typeface="Cambria Math" panose="02040503050406030204" pitchFamily="18" charset="0"/>
                            </a:rPr>
                            <m:t>)</m:t>
                          </m:r>
                        </m:sub>
                      </m:sSub>
                      <m:r>
                        <a:rPr lang="fa" sz="2400">
                          <a:latin typeface="Cambria Math" panose="02040503050406030204" pitchFamily="18" charset="0"/>
                        </a:rPr>
                        <m:t>+ </m:t>
                      </m:r>
                      <m:sSub>
                        <m:sSubPr>
                          <m:ctrlPr>
                            <a:rPr lang="fa" sz="2400" i="1">
                              <a:latin typeface="Cambria Math" panose="02040503050406030204" pitchFamily="18" charset="0"/>
                            </a:rPr>
                          </m:ctrlPr>
                        </m:sSubPr>
                        <m:e>
                          <m:r>
                            <m:rPr>
                              <m:sty m:val="p"/>
                            </m:rPr>
                            <a:rPr lang="en-US" sz="2400">
                              <a:latin typeface="Cambria Math" panose="02040503050406030204" pitchFamily="18" charset="0"/>
                            </a:rPr>
                            <m:t>u</m:t>
                          </m:r>
                        </m:e>
                        <m:sub>
                          <m:r>
                            <a:rPr lang="fa" sz="2400" i="1">
                              <a:latin typeface="Cambria Math" panose="02040503050406030204" pitchFamily="18" charset="0"/>
                            </a:rPr>
                            <m:t>𝑐𝑎𝑠𝑒</m:t>
                          </m:r>
                          <m:r>
                            <a:rPr lang="fa" sz="2400" i="1">
                              <a:latin typeface="Cambria Math" panose="02040503050406030204" pitchFamily="18" charset="0"/>
                            </a:rPr>
                            <m:t>(</m:t>
                          </m:r>
                          <m:r>
                            <a:rPr lang="fa" sz="2400" i="1">
                              <a:latin typeface="Cambria Math" panose="02040503050406030204" pitchFamily="18" charset="0"/>
                            </a:rPr>
                            <m:t>𝑖</m:t>
                          </m:r>
                          <m:r>
                            <a:rPr lang="fa" sz="2400" i="1">
                              <a:latin typeface="Cambria Math" panose="02040503050406030204" pitchFamily="18" charset="0"/>
                            </a:rPr>
                            <m:t>)</m:t>
                          </m:r>
                        </m:sub>
                      </m:sSub>
                      <m:r>
                        <a:rPr lang="fa" sz="2400">
                          <a:latin typeface="Cambria Math" panose="02040503050406030204" pitchFamily="18" charset="0"/>
                        </a:rPr>
                        <m:t>+ </m:t>
                      </m:r>
                      <m:sSub>
                        <m:sSubPr>
                          <m:ctrlPr>
                            <a:rPr lang="fa" sz="2400" i="1">
                              <a:latin typeface="Cambria Math" panose="02040503050406030204" pitchFamily="18" charset="0"/>
                            </a:rPr>
                          </m:ctrlPr>
                        </m:sSubPr>
                        <m:e>
                          <m:r>
                            <m:rPr>
                              <m:sty m:val="p"/>
                            </m:rPr>
                            <a:rPr lang="en-US" sz="2400">
                              <a:latin typeface="Cambria Math" panose="02040503050406030204" pitchFamily="18" charset="0"/>
                            </a:rPr>
                            <m:t>e</m:t>
                          </m:r>
                        </m:e>
                        <m:sub>
                          <m:r>
                            <a:rPr lang="fa" sz="2400" i="1">
                              <a:latin typeface="Cambria Math" panose="02040503050406030204" pitchFamily="18" charset="0"/>
                            </a:rPr>
                            <m:t>𝑖</m:t>
                          </m:r>
                        </m:sub>
                      </m:sSub>
                      <m:r>
                        <a:rPr lang="fa" sz="2400" baseline="-25000">
                          <a:latin typeface="Cambria Math" panose="02040503050406030204" pitchFamily="18" charset="0"/>
                        </a:rPr>
                        <m:t> </m:t>
                      </m:r>
                    </m:oMath>
                  </m:oMathPara>
                </a14:m>
                <a:endParaRPr lang="fa" sz="2400" dirty="0">
                  <a:solidFill>
                    <a:schemeClr val="tx1">
                      <a:lumMod val="50000"/>
                      <a:lumOff val="50000"/>
                    </a:schemeClr>
                  </a:solidFill>
                  <a:latin typeface="Arial" panose="020B060402020202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80452D99-BC93-AE40-9126-9FCB88F1A583}"/>
                  </a:ext>
                </a:extLst>
              </p:cNvPr>
              <p:cNvSpPr>
                <a:spLocks noRot="1" noChangeAspect="1" noMove="1" noResize="1" noEditPoints="1" noAdjustHandles="1" noChangeArrowheads="1" noChangeShapeType="1" noTextEdit="1"/>
              </p:cNvSpPr>
              <p:nvPr/>
            </p:nvSpPr>
            <p:spPr>
              <a:xfrm>
                <a:off x="2700422" y="2801256"/>
                <a:ext cx="6791154" cy="497252"/>
              </a:xfrm>
              <a:prstGeom prst="rect">
                <a:avLst/>
              </a:prstGeom>
              <a:blipFill>
                <a:blip r:embed="rId3"/>
                <a:stretch>
                  <a:fillRect t="-10000" r="-1493" b="-22500"/>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D5D2448C-B66F-8047-8099-B057DFD3470C}"/>
              </a:ext>
            </a:extLst>
          </p:cNvPr>
          <p:cNvGrpSpPr/>
          <p:nvPr/>
        </p:nvGrpSpPr>
        <p:grpSpPr>
          <a:xfrm>
            <a:off x="2379832" y="3650122"/>
            <a:ext cx="7434388" cy="2715621"/>
            <a:chOff x="2379832" y="3650122"/>
            <a:chExt cx="7434388" cy="2715621"/>
          </a:xfrm>
        </p:grpSpPr>
        <p:grpSp>
          <p:nvGrpSpPr>
            <p:cNvPr id="20" name="Group 19">
              <a:extLst>
                <a:ext uri="{FF2B5EF4-FFF2-40B4-BE49-F238E27FC236}">
                  <a16:creationId xmlns:a16="http://schemas.microsoft.com/office/drawing/2014/main" id="{E1180D39-CA4D-0F4A-B3B8-82586EC06146}"/>
                </a:ext>
              </a:extLst>
            </p:cNvPr>
            <p:cNvGrpSpPr/>
            <p:nvPr/>
          </p:nvGrpSpPr>
          <p:grpSpPr>
            <a:xfrm>
              <a:off x="6430456" y="3661052"/>
              <a:ext cx="3383764" cy="2704691"/>
              <a:chOff x="7321409" y="3594539"/>
              <a:chExt cx="3383764" cy="2704691"/>
            </a:xfrm>
          </p:grpSpPr>
          <p:grpSp>
            <p:nvGrpSpPr>
              <p:cNvPr id="19" name="Group 18">
                <a:extLst>
                  <a:ext uri="{FF2B5EF4-FFF2-40B4-BE49-F238E27FC236}">
                    <a16:creationId xmlns:a16="http://schemas.microsoft.com/office/drawing/2014/main" id="{B9B415BB-59D1-F04F-AB49-7363AAC8CDC7}"/>
                  </a:ext>
                </a:extLst>
              </p:cNvPr>
              <p:cNvGrpSpPr/>
              <p:nvPr/>
            </p:nvGrpSpPr>
            <p:grpSpPr>
              <a:xfrm>
                <a:off x="7321409" y="5184116"/>
                <a:ext cx="3383764" cy="1115114"/>
                <a:chOff x="5833698" y="4908975"/>
                <a:chExt cx="3383764" cy="1115114"/>
              </a:xfrm>
            </p:grpSpPr>
            <p:pic>
              <p:nvPicPr>
                <p:cNvPr id="6" name="Picture 5" descr="Icon&#10;&#10;Description automatically generated">
                  <a:extLst>
                    <a:ext uri="{FF2B5EF4-FFF2-40B4-BE49-F238E27FC236}">
                      <a16:creationId xmlns:a16="http://schemas.microsoft.com/office/drawing/2014/main" id="{09572CEE-3E20-FC44-975A-0CB3A665B607}"/>
                    </a:ext>
                  </a:extLst>
                </p:cNvPr>
                <p:cNvPicPr>
                  <a:picLocks noChangeAspect="1"/>
                </p:cNvPicPr>
                <p:nvPr/>
              </p:nvPicPr>
              <p:blipFill>
                <a:blip r:embed="rId4"/>
                <a:stretch>
                  <a:fillRect/>
                </a:stretch>
              </p:blipFill>
              <p:spPr>
                <a:xfrm>
                  <a:off x="6963400" y="4908975"/>
                  <a:ext cx="1115114" cy="1115114"/>
                </a:xfrm>
                <a:prstGeom prst="rect">
                  <a:avLst/>
                </a:prstGeom>
              </p:spPr>
            </p:pic>
            <p:pic>
              <p:nvPicPr>
                <p:cNvPr id="16" name="Picture 15" descr="Icon&#10;&#10;Description automatically generated">
                  <a:extLst>
                    <a:ext uri="{FF2B5EF4-FFF2-40B4-BE49-F238E27FC236}">
                      <a16:creationId xmlns:a16="http://schemas.microsoft.com/office/drawing/2014/main" id="{4C2AC395-13BD-AA42-93C0-DF5E39B5254A}"/>
                    </a:ext>
                  </a:extLst>
                </p:cNvPr>
                <p:cNvPicPr>
                  <a:picLocks noChangeAspect="1"/>
                </p:cNvPicPr>
                <p:nvPr/>
              </p:nvPicPr>
              <p:blipFill>
                <a:blip r:embed="rId5"/>
                <a:stretch>
                  <a:fillRect/>
                </a:stretch>
              </p:blipFill>
              <p:spPr>
                <a:xfrm>
                  <a:off x="8106937" y="4913564"/>
                  <a:ext cx="1110525" cy="1110525"/>
                </a:xfrm>
                <a:prstGeom prst="rect">
                  <a:avLst/>
                </a:prstGeom>
              </p:spPr>
            </p:pic>
            <p:pic>
              <p:nvPicPr>
                <p:cNvPr id="18" name="Picture 17" descr="Icon&#10;&#10;Description automatically generated">
                  <a:extLst>
                    <a:ext uri="{FF2B5EF4-FFF2-40B4-BE49-F238E27FC236}">
                      <a16:creationId xmlns:a16="http://schemas.microsoft.com/office/drawing/2014/main" id="{B60C133F-15CF-CE42-8377-070E4829CF5C}"/>
                    </a:ext>
                  </a:extLst>
                </p:cNvPr>
                <p:cNvPicPr>
                  <a:picLocks noChangeAspect="1"/>
                </p:cNvPicPr>
                <p:nvPr/>
              </p:nvPicPr>
              <p:blipFill>
                <a:blip r:embed="rId6"/>
                <a:stretch>
                  <a:fillRect/>
                </a:stretch>
              </p:blipFill>
              <p:spPr>
                <a:xfrm>
                  <a:off x="5833698" y="4908976"/>
                  <a:ext cx="1115113" cy="1115113"/>
                </a:xfrm>
                <a:prstGeom prst="rect">
                  <a:avLst/>
                </a:prstGeom>
              </p:spPr>
            </p:pic>
          </p:grpSp>
          <p:pic>
            <p:nvPicPr>
              <p:cNvPr id="21" name="Picture 20" descr="Background pattern&#10;&#10;Description automatically generated">
                <a:extLst>
                  <a:ext uri="{FF2B5EF4-FFF2-40B4-BE49-F238E27FC236}">
                    <a16:creationId xmlns:a16="http://schemas.microsoft.com/office/drawing/2014/main" id="{E307B4AC-B4BB-B94B-8C77-FCD3FAD12E03}"/>
                  </a:ext>
                </a:extLst>
              </p:cNvPr>
              <p:cNvPicPr>
                <a:picLocks noChangeAspect="1"/>
              </p:cNvPicPr>
              <p:nvPr/>
            </p:nvPicPr>
            <p:blipFill rotWithShape="1">
              <a:blip r:embed="rId7"/>
              <a:srcRect l="5976"/>
              <a:stretch/>
            </p:blipFill>
            <p:spPr>
              <a:xfrm>
                <a:off x="8471397" y="3594539"/>
                <a:ext cx="989829" cy="932736"/>
              </a:xfrm>
              <a:prstGeom prst="rect">
                <a:avLst/>
              </a:prstGeom>
              <a:ln>
                <a:solidFill>
                  <a:schemeClr val="tx1"/>
                </a:solidFill>
              </a:ln>
            </p:spPr>
          </p:pic>
          <p:pic>
            <p:nvPicPr>
              <p:cNvPr id="22" name="Picture 21" descr="Shape, arrow&#10;&#10;Description automatically generated">
                <a:extLst>
                  <a:ext uri="{FF2B5EF4-FFF2-40B4-BE49-F238E27FC236}">
                    <a16:creationId xmlns:a16="http://schemas.microsoft.com/office/drawing/2014/main" id="{87A1DF6F-3F73-8144-8D8D-3C2D2073643C}"/>
                  </a:ext>
                </a:extLst>
              </p:cNvPr>
              <p:cNvPicPr>
                <a:picLocks noChangeAspect="1"/>
              </p:cNvPicPr>
              <p:nvPr/>
            </p:nvPicPr>
            <p:blipFill>
              <a:blip r:embed="rId8"/>
              <a:stretch>
                <a:fillRect/>
              </a:stretch>
            </p:blipFill>
            <p:spPr>
              <a:xfrm rot="5400000">
                <a:off x="8671279" y="4525562"/>
                <a:ext cx="598987" cy="651037"/>
              </a:xfrm>
              <a:prstGeom prst="rect">
                <a:avLst/>
              </a:prstGeom>
            </p:spPr>
          </p:pic>
          <p:pic>
            <p:nvPicPr>
              <p:cNvPr id="23" name="Picture 22" descr="Shape, arrow&#10;&#10;Description automatically generated">
                <a:extLst>
                  <a:ext uri="{FF2B5EF4-FFF2-40B4-BE49-F238E27FC236}">
                    <a16:creationId xmlns:a16="http://schemas.microsoft.com/office/drawing/2014/main" id="{E135BA72-F9F0-2049-BF1B-B344EE1BF34F}"/>
                  </a:ext>
                </a:extLst>
              </p:cNvPr>
              <p:cNvPicPr>
                <a:picLocks noChangeAspect="1"/>
              </p:cNvPicPr>
              <p:nvPr/>
            </p:nvPicPr>
            <p:blipFill>
              <a:blip r:embed="rId8"/>
              <a:stretch>
                <a:fillRect/>
              </a:stretch>
            </p:blipFill>
            <p:spPr>
              <a:xfrm rot="7812171">
                <a:off x="7889070" y="4429123"/>
                <a:ext cx="626131" cy="680540"/>
              </a:xfrm>
              <a:prstGeom prst="rect">
                <a:avLst/>
              </a:prstGeom>
            </p:spPr>
          </p:pic>
          <p:pic>
            <p:nvPicPr>
              <p:cNvPr id="24" name="Picture 23" descr="Shape, arrow&#10;&#10;Description automatically generated">
                <a:extLst>
                  <a:ext uri="{FF2B5EF4-FFF2-40B4-BE49-F238E27FC236}">
                    <a16:creationId xmlns:a16="http://schemas.microsoft.com/office/drawing/2014/main" id="{27B61473-E766-D74E-AC04-E01346C70204}"/>
                  </a:ext>
                </a:extLst>
              </p:cNvPr>
              <p:cNvPicPr>
                <a:picLocks noChangeAspect="1"/>
              </p:cNvPicPr>
              <p:nvPr/>
            </p:nvPicPr>
            <p:blipFill>
              <a:blip r:embed="rId8"/>
              <a:stretch>
                <a:fillRect/>
              </a:stretch>
            </p:blipFill>
            <p:spPr>
              <a:xfrm rot="2998295">
                <a:off x="9417483" y="4423655"/>
                <a:ext cx="626131" cy="680540"/>
              </a:xfrm>
              <a:prstGeom prst="rect">
                <a:avLst/>
              </a:prstGeom>
            </p:spPr>
          </p:pic>
        </p:grpSp>
        <p:grpSp>
          <p:nvGrpSpPr>
            <p:cNvPr id="25" name="Group 24">
              <a:extLst>
                <a:ext uri="{FF2B5EF4-FFF2-40B4-BE49-F238E27FC236}">
                  <a16:creationId xmlns:a16="http://schemas.microsoft.com/office/drawing/2014/main" id="{BF4B03D0-319B-B546-B745-5CE4B1251C4D}"/>
                </a:ext>
              </a:extLst>
            </p:cNvPr>
            <p:cNvGrpSpPr/>
            <p:nvPr/>
          </p:nvGrpSpPr>
          <p:grpSpPr>
            <a:xfrm>
              <a:off x="2379832" y="3650122"/>
              <a:ext cx="3282343" cy="2713363"/>
              <a:chOff x="1588399" y="3036982"/>
              <a:chExt cx="3282343" cy="2713363"/>
            </a:xfrm>
          </p:grpSpPr>
          <p:pic>
            <p:nvPicPr>
              <p:cNvPr id="11" name="Picture 10" descr="Map&#10;&#10;Description automatically generated">
                <a:extLst>
                  <a:ext uri="{FF2B5EF4-FFF2-40B4-BE49-F238E27FC236}">
                    <a16:creationId xmlns:a16="http://schemas.microsoft.com/office/drawing/2014/main" id="{CA34F57F-AEAF-9640-BAA1-C29D6E251EDC}"/>
                  </a:ext>
                </a:extLst>
              </p:cNvPr>
              <p:cNvPicPr>
                <a:picLocks noChangeAspect="1"/>
              </p:cNvPicPr>
              <p:nvPr/>
            </p:nvPicPr>
            <p:blipFill rotWithShape="1">
              <a:blip r:embed="rId9"/>
              <a:srcRect l="7761"/>
              <a:stretch/>
            </p:blipFill>
            <p:spPr>
              <a:xfrm>
                <a:off x="1588399" y="4786906"/>
                <a:ext cx="923815" cy="963439"/>
              </a:xfrm>
              <a:prstGeom prst="rect">
                <a:avLst/>
              </a:prstGeom>
              <a:ln>
                <a:solidFill>
                  <a:schemeClr val="tx1"/>
                </a:solidFill>
              </a:ln>
            </p:spPr>
          </p:pic>
          <p:pic>
            <p:nvPicPr>
              <p:cNvPr id="12" name="Picture 11" descr="Background pattern&#10;&#10;Description automatically generated">
                <a:extLst>
                  <a:ext uri="{FF2B5EF4-FFF2-40B4-BE49-F238E27FC236}">
                    <a16:creationId xmlns:a16="http://schemas.microsoft.com/office/drawing/2014/main" id="{9E528B75-2ADC-2543-BCBB-DB90DDC8BC49}"/>
                  </a:ext>
                </a:extLst>
              </p:cNvPr>
              <p:cNvPicPr>
                <a:picLocks noChangeAspect="1"/>
              </p:cNvPicPr>
              <p:nvPr/>
            </p:nvPicPr>
            <p:blipFill rotWithShape="1">
              <a:blip r:embed="rId10"/>
              <a:srcRect l="5376"/>
              <a:stretch/>
            </p:blipFill>
            <p:spPr>
              <a:xfrm>
                <a:off x="3946927" y="4779723"/>
                <a:ext cx="923815" cy="970622"/>
              </a:xfrm>
              <a:prstGeom prst="rect">
                <a:avLst/>
              </a:prstGeom>
              <a:ln>
                <a:solidFill>
                  <a:schemeClr val="tx1"/>
                </a:solidFill>
              </a:ln>
            </p:spPr>
          </p:pic>
          <p:pic>
            <p:nvPicPr>
              <p:cNvPr id="13" name="Picture 12" descr="Background pattern&#10;&#10;Description automatically generated">
                <a:extLst>
                  <a:ext uri="{FF2B5EF4-FFF2-40B4-BE49-F238E27FC236}">
                    <a16:creationId xmlns:a16="http://schemas.microsoft.com/office/drawing/2014/main" id="{48A7DA2A-7EB2-5546-A233-DC8B82A02D2A}"/>
                  </a:ext>
                </a:extLst>
              </p:cNvPr>
              <p:cNvPicPr>
                <a:picLocks noChangeAspect="1"/>
              </p:cNvPicPr>
              <p:nvPr/>
            </p:nvPicPr>
            <p:blipFill rotWithShape="1">
              <a:blip r:embed="rId7"/>
              <a:srcRect l="5976"/>
              <a:stretch/>
            </p:blipFill>
            <p:spPr>
              <a:xfrm>
                <a:off x="2746910" y="4825851"/>
                <a:ext cx="932132" cy="878366"/>
              </a:xfrm>
              <a:prstGeom prst="rect">
                <a:avLst/>
              </a:prstGeom>
              <a:ln>
                <a:solidFill>
                  <a:schemeClr val="tx1"/>
                </a:solidFill>
              </a:ln>
            </p:spPr>
          </p:pic>
          <p:pic>
            <p:nvPicPr>
              <p:cNvPr id="26" name="Picture 25" descr="Shape, arrow&#10;&#10;Description automatically generated">
                <a:extLst>
                  <a:ext uri="{FF2B5EF4-FFF2-40B4-BE49-F238E27FC236}">
                    <a16:creationId xmlns:a16="http://schemas.microsoft.com/office/drawing/2014/main" id="{20ADB4AA-6A27-B942-AF55-84BCAC66ABA3}"/>
                  </a:ext>
                </a:extLst>
              </p:cNvPr>
              <p:cNvPicPr>
                <a:picLocks noChangeAspect="1"/>
              </p:cNvPicPr>
              <p:nvPr/>
            </p:nvPicPr>
            <p:blipFill>
              <a:blip r:embed="rId8"/>
              <a:stretch>
                <a:fillRect/>
              </a:stretch>
            </p:blipFill>
            <p:spPr>
              <a:xfrm rot="5400000">
                <a:off x="2906615" y="4173575"/>
                <a:ext cx="598987" cy="651037"/>
              </a:xfrm>
              <a:prstGeom prst="rect">
                <a:avLst/>
              </a:prstGeom>
            </p:spPr>
          </p:pic>
          <p:pic>
            <p:nvPicPr>
              <p:cNvPr id="27" name="Picture 26" descr="Shape, arrow&#10;&#10;Description automatically generated">
                <a:extLst>
                  <a:ext uri="{FF2B5EF4-FFF2-40B4-BE49-F238E27FC236}">
                    <a16:creationId xmlns:a16="http://schemas.microsoft.com/office/drawing/2014/main" id="{F7959AFD-D1E1-2E46-85E1-01649F9D9575}"/>
                  </a:ext>
                </a:extLst>
              </p:cNvPr>
              <p:cNvPicPr>
                <a:picLocks noChangeAspect="1"/>
              </p:cNvPicPr>
              <p:nvPr/>
            </p:nvPicPr>
            <p:blipFill>
              <a:blip r:embed="rId8"/>
              <a:stretch>
                <a:fillRect/>
              </a:stretch>
            </p:blipFill>
            <p:spPr>
              <a:xfrm rot="7812171">
                <a:off x="2124406" y="4077136"/>
                <a:ext cx="626131" cy="680540"/>
              </a:xfrm>
              <a:prstGeom prst="rect">
                <a:avLst/>
              </a:prstGeom>
            </p:spPr>
          </p:pic>
          <p:pic>
            <p:nvPicPr>
              <p:cNvPr id="28" name="Picture 27" descr="Shape, arrow&#10;&#10;Description automatically generated">
                <a:extLst>
                  <a:ext uri="{FF2B5EF4-FFF2-40B4-BE49-F238E27FC236}">
                    <a16:creationId xmlns:a16="http://schemas.microsoft.com/office/drawing/2014/main" id="{1D0785FC-2309-6F43-9930-69B7015CB881}"/>
                  </a:ext>
                </a:extLst>
              </p:cNvPr>
              <p:cNvPicPr>
                <a:picLocks noChangeAspect="1"/>
              </p:cNvPicPr>
              <p:nvPr/>
            </p:nvPicPr>
            <p:blipFill>
              <a:blip r:embed="rId8"/>
              <a:stretch>
                <a:fillRect/>
              </a:stretch>
            </p:blipFill>
            <p:spPr>
              <a:xfrm rot="2998295">
                <a:off x="3652819" y="4071668"/>
                <a:ext cx="626131" cy="680540"/>
              </a:xfrm>
              <a:prstGeom prst="rect">
                <a:avLst/>
              </a:prstGeom>
            </p:spPr>
          </p:pic>
          <p:pic>
            <p:nvPicPr>
              <p:cNvPr id="29" name="Picture 28" descr="Icon&#10;&#10;Description automatically generated">
                <a:extLst>
                  <a:ext uri="{FF2B5EF4-FFF2-40B4-BE49-F238E27FC236}">
                    <a16:creationId xmlns:a16="http://schemas.microsoft.com/office/drawing/2014/main" id="{F9225681-2A92-5745-B237-F991B40F8DA3}"/>
                  </a:ext>
                </a:extLst>
              </p:cNvPr>
              <p:cNvPicPr>
                <a:picLocks noChangeAspect="1"/>
              </p:cNvPicPr>
              <p:nvPr/>
            </p:nvPicPr>
            <p:blipFill>
              <a:blip r:embed="rId6"/>
              <a:stretch>
                <a:fillRect/>
              </a:stretch>
            </p:blipFill>
            <p:spPr>
              <a:xfrm>
                <a:off x="2702656" y="3036982"/>
                <a:ext cx="1115113" cy="1115113"/>
              </a:xfrm>
              <a:prstGeom prst="rect">
                <a:avLst/>
              </a:prstGeom>
            </p:spPr>
          </p:pic>
        </p:grpSp>
      </p:grpSp>
      <p:grpSp>
        <p:nvGrpSpPr>
          <p:cNvPr id="5" name="Group 4">
            <a:extLst>
              <a:ext uri="{FF2B5EF4-FFF2-40B4-BE49-F238E27FC236}">
                <a16:creationId xmlns:a16="http://schemas.microsoft.com/office/drawing/2014/main" id="{78AE4154-B57F-7546-99AC-765150570DDF}"/>
              </a:ext>
            </a:extLst>
          </p:cNvPr>
          <p:cNvGrpSpPr/>
          <p:nvPr/>
        </p:nvGrpSpPr>
        <p:grpSpPr>
          <a:xfrm>
            <a:off x="7571404" y="1595930"/>
            <a:ext cx="4750971" cy="818227"/>
            <a:chOff x="7571404" y="1595930"/>
            <a:chExt cx="4750971" cy="818227"/>
          </a:xfrm>
        </p:grpSpPr>
        <p:sp>
          <p:nvSpPr>
            <p:cNvPr id="30" name="Rectangle 29">
              <a:extLst>
                <a:ext uri="{FF2B5EF4-FFF2-40B4-BE49-F238E27FC236}">
                  <a16:creationId xmlns:a16="http://schemas.microsoft.com/office/drawing/2014/main" id="{9CE60A55-4112-BE4E-B77C-47E105609BA7}"/>
                </a:ext>
              </a:extLst>
            </p:cNvPr>
            <p:cNvSpPr/>
            <p:nvPr/>
          </p:nvSpPr>
          <p:spPr>
            <a:xfrm>
              <a:off x="8333783" y="1722098"/>
              <a:ext cx="3988592" cy="456472"/>
            </a:xfrm>
            <a:prstGeom prst="rect">
              <a:avLst/>
            </a:prstGeom>
          </p:spPr>
          <p:txBody>
            <a:bodyPr wrap="none">
              <a:spAutoFit/>
            </a:bodyPr>
            <a:lstStyle/>
            <a:p>
              <a:pPr>
                <a:lnSpc>
                  <a:spcPct val="150000"/>
                </a:lnSpc>
                <a:buClr>
                  <a:srgbClr val="4B2E84"/>
                </a:buClr>
              </a:pPr>
              <a:r>
                <a:rPr lang="en-US" b="1" dirty="0">
                  <a:latin typeface="Arial" panose="020B0604020202020204" pitchFamily="34" charset="0"/>
                  <a:cs typeface="Arial" panose="020B0604020202020204" pitchFamily="34" charset="0"/>
                </a:rPr>
                <a:t>Cross-classified multilevel model</a:t>
              </a:r>
              <a:r>
                <a:rPr lang="en-US" b="1" baseline="30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p>
          </p:txBody>
        </p:sp>
        <p:pic>
          <p:nvPicPr>
            <p:cNvPr id="32" name="Picture 31" descr="Shape, arrow&#10;&#10;Description automatically generated">
              <a:extLst>
                <a:ext uri="{FF2B5EF4-FFF2-40B4-BE49-F238E27FC236}">
                  <a16:creationId xmlns:a16="http://schemas.microsoft.com/office/drawing/2014/main" id="{3470FCE2-8F71-9540-A9F9-810FD5AFD8E9}"/>
                </a:ext>
              </a:extLst>
            </p:cNvPr>
            <p:cNvPicPr>
              <a:picLocks noChangeAspect="1"/>
            </p:cNvPicPr>
            <p:nvPr/>
          </p:nvPicPr>
          <p:blipFill>
            <a:blip r:embed="rId8"/>
            <a:stretch>
              <a:fillRect/>
            </a:stretch>
          </p:blipFill>
          <p:spPr>
            <a:xfrm>
              <a:off x="7571404" y="1595930"/>
              <a:ext cx="752810" cy="818227"/>
            </a:xfrm>
            <a:prstGeom prst="rect">
              <a:avLst/>
            </a:prstGeom>
          </p:spPr>
        </p:pic>
      </p:grpSp>
      <p:sp>
        <p:nvSpPr>
          <p:cNvPr id="33" name="Slide Number Placeholder 32">
            <a:extLst>
              <a:ext uri="{FF2B5EF4-FFF2-40B4-BE49-F238E27FC236}">
                <a16:creationId xmlns:a16="http://schemas.microsoft.com/office/drawing/2014/main" id="{8A8D7D2C-F544-3C4F-8CF8-2E7DB03D1F8E}"/>
              </a:ext>
            </a:extLst>
          </p:cNvPr>
          <p:cNvSpPr>
            <a:spLocks noGrp="1"/>
          </p:cNvSpPr>
          <p:nvPr>
            <p:ph type="sldNum" idx="12"/>
          </p:nvPr>
        </p:nvSpPr>
        <p:spPr/>
        <p:txBody>
          <a:bodyPr/>
          <a:lstStyle/>
          <a:p>
            <a:fld id="{00000000-1234-1234-1234-123412341234}" type="slidenum">
              <a:rPr lang="en" smtClean="0"/>
              <a:pPr/>
              <a:t>17</a:t>
            </a:fld>
            <a:endParaRPr lang="en"/>
          </a:p>
        </p:txBody>
      </p:sp>
    </p:spTree>
    <p:extLst>
      <p:ext uri="{BB962C8B-B14F-4D97-AF65-F5344CB8AC3E}">
        <p14:creationId xmlns:p14="http://schemas.microsoft.com/office/powerpoint/2010/main" val="128402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solidFill>
                  <a:srgbClr val="4B2E84"/>
                </a:solidFill>
                <a:latin typeface="Arial" panose="020B0604020202020204" pitchFamily="34" charset="0"/>
                <a:cs typeface="Arial" panose="020B0604020202020204" pitchFamily="34" charset="0"/>
              </a:rPr>
              <a:t>Outline</a:t>
            </a:r>
            <a:endParaRPr dirty="0">
              <a:solidFill>
                <a:srgbClr val="4B2E84"/>
              </a:solidFill>
              <a:latin typeface="Arial" panose="020B0604020202020204" pitchFamily="34" charset="0"/>
              <a:cs typeface="Arial" panose="020B0604020202020204" pitchFamily="34" charset="0"/>
            </a:endParaRPr>
          </a:p>
        </p:txBody>
      </p:sp>
      <p:sp>
        <p:nvSpPr>
          <p:cNvPr id="123" name="Google Shape;123;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Introduction</a:t>
            </a:r>
            <a:endParaRPr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Material and Methods</a:t>
            </a:r>
            <a:endParaRPr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 b="1" dirty="0">
                <a:latin typeface="Arial" panose="020B0604020202020204" pitchFamily="34" charset="0"/>
                <a:cs typeface="Arial" panose="020B0604020202020204" pitchFamily="34" charset="0"/>
              </a:rPr>
              <a:t>Results</a:t>
            </a:r>
          </a:p>
          <a:p>
            <a:pPr>
              <a:lnSpc>
                <a:spcPct val="150000"/>
              </a:lnSpc>
              <a:buClr>
                <a:srgbClr val="4B2E84"/>
              </a:buClr>
              <a:buFont typeface="Wingdings" pitchFamily="2" charset="2"/>
              <a:buChar char="Ø"/>
            </a:pPr>
            <a:r>
              <a:rPr lang="en" dirty="0">
                <a:solidFill>
                  <a:schemeClr val="tx1">
                    <a:lumMod val="50000"/>
                    <a:lumOff val="50000"/>
                  </a:schemeClr>
                </a:solidFill>
                <a:latin typeface="Arial" panose="020B0604020202020204" pitchFamily="34" charset="0"/>
                <a:cs typeface="Arial" panose="020B0604020202020204" pitchFamily="34" charset="0"/>
              </a:rPr>
              <a:t>Application</a:t>
            </a:r>
          </a:p>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Conclusions</a:t>
            </a:r>
          </a:p>
        </p:txBody>
      </p:sp>
      <p:sp>
        <p:nvSpPr>
          <p:cNvPr id="4" name="TextBox 3">
            <a:extLst>
              <a:ext uri="{FF2B5EF4-FFF2-40B4-BE49-F238E27FC236}">
                <a16:creationId xmlns:a16="http://schemas.microsoft.com/office/drawing/2014/main" id="{41425B21-B48E-C741-9E92-C97D3216702F}"/>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5" name="Google Shape;122;p20">
            <a:extLst>
              <a:ext uri="{FF2B5EF4-FFF2-40B4-BE49-F238E27FC236}">
                <a16:creationId xmlns:a16="http://schemas.microsoft.com/office/drawing/2014/main" id="{506D3DF5-D9CD-2B4C-9378-C2C67110FD31}"/>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solidFill>
                  <a:srgbClr val="4B2E84"/>
                </a:solidFill>
                <a:latin typeface="Arial" panose="020B0604020202020204" pitchFamily="34" charset="0"/>
                <a:cs typeface="Arial" panose="020B0604020202020204" pitchFamily="34" charset="0"/>
              </a:rPr>
              <a:t>Outline</a:t>
            </a:r>
            <a:endParaRPr lang="en-US" dirty="0">
              <a:solidFill>
                <a:srgbClr val="4B2E84"/>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15368B3-71AB-2140-A23C-DD16F46455B7}"/>
              </a:ext>
            </a:extLst>
          </p:cNvPr>
          <p:cNvSpPr>
            <a:spLocks noGrp="1"/>
          </p:cNvSpPr>
          <p:nvPr>
            <p:ph type="sldNum" idx="12"/>
          </p:nvPr>
        </p:nvSpPr>
        <p:spPr/>
        <p:txBody>
          <a:bodyPr/>
          <a:lstStyle/>
          <a:p>
            <a:fld id="{00000000-1234-1234-1234-123412341234}" type="slidenum">
              <a:rPr lang="en" smtClean="0"/>
              <a:pPr/>
              <a:t>18</a:t>
            </a:fld>
            <a:endParaRPr lang="en"/>
          </a:p>
        </p:txBody>
      </p:sp>
    </p:spTree>
    <p:extLst>
      <p:ext uri="{BB962C8B-B14F-4D97-AF65-F5344CB8AC3E}">
        <p14:creationId xmlns:p14="http://schemas.microsoft.com/office/powerpoint/2010/main" val="4071082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TextBox 3">
            <a:extLst>
              <a:ext uri="{FF2B5EF4-FFF2-40B4-BE49-F238E27FC236}">
                <a16:creationId xmlns:a16="http://schemas.microsoft.com/office/drawing/2014/main" id="{D15FCB81-E5C3-4640-9045-392483B5856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5" name="Google Shape;122;p20">
            <a:extLst>
              <a:ext uri="{FF2B5EF4-FFF2-40B4-BE49-F238E27FC236}">
                <a16:creationId xmlns:a16="http://schemas.microsoft.com/office/drawing/2014/main" id="{A08769A3-4C35-9443-960B-169F247361B5}"/>
              </a:ext>
            </a:extLst>
          </p:cNvPr>
          <p:cNvSpPr txBox="1">
            <a:spLocks/>
          </p:cNvSpPr>
          <p:nvPr/>
        </p:nvSpPr>
        <p:spPr>
          <a:xfrm>
            <a:off x="415599" y="389327"/>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3600" dirty="0">
                <a:solidFill>
                  <a:srgbClr val="4B2E84"/>
                </a:solidFill>
                <a:latin typeface="Arial" panose="020B0604020202020204" pitchFamily="34" charset="0"/>
                <a:cs typeface="Arial" panose="020B0604020202020204" pitchFamily="34" charset="0"/>
              </a:rPr>
              <a:t>Viewing behaviors visualization</a:t>
            </a:r>
          </a:p>
        </p:txBody>
      </p:sp>
      <p:sp>
        <p:nvSpPr>
          <p:cNvPr id="2" name="Slide Number Placeholder 1">
            <a:extLst>
              <a:ext uri="{FF2B5EF4-FFF2-40B4-BE49-F238E27FC236}">
                <a16:creationId xmlns:a16="http://schemas.microsoft.com/office/drawing/2014/main" id="{96B80BF0-034E-604F-ADF1-6463AD41646B}"/>
              </a:ext>
            </a:extLst>
          </p:cNvPr>
          <p:cNvSpPr>
            <a:spLocks noGrp="1"/>
          </p:cNvSpPr>
          <p:nvPr>
            <p:ph type="sldNum" idx="12"/>
          </p:nvPr>
        </p:nvSpPr>
        <p:spPr/>
        <p:txBody>
          <a:bodyPr/>
          <a:lstStyle/>
          <a:p>
            <a:fld id="{00000000-1234-1234-1234-123412341234}" type="slidenum">
              <a:rPr lang="en" smtClean="0"/>
              <a:pPr/>
              <a:t>19</a:t>
            </a:fld>
            <a:endParaRPr lang="en"/>
          </a:p>
        </p:txBody>
      </p:sp>
      <p:pic>
        <p:nvPicPr>
          <p:cNvPr id="7" name="Picture 6" descr="Chart&#10;&#10;Description automatically generated">
            <a:extLst>
              <a:ext uri="{FF2B5EF4-FFF2-40B4-BE49-F238E27FC236}">
                <a16:creationId xmlns:a16="http://schemas.microsoft.com/office/drawing/2014/main" id="{D49C0013-7873-0C45-B03E-7A8DE5C8AC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576" r="9"/>
          <a:stretch/>
        </p:blipFill>
        <p:spPr>
          <a:xfrm>
            <a:off x="-94969" y="2138874"/>
            <a:ext cx="4586991" cy="4101645"/>
          </a:xfrm>
          <a:prstGeom prst="rect">
            <a:avLst/>
          </a:prstGeom>
        </p:spPr>
      </p:pic>
      <p:pic>
        <p:nvPicPr>
          <p:cNvPr id="8" name="Picture 7" descr="Chart, box and whisker chart&#10;&#10;Description automatically generated">
            <a:extLst>
              <a:ext uri="{FF2B5EF4-FFF2-40B4-BE49-F238E27FC236}">
                <a16:creationId xmlns:a16="http://schemas.microsoft.com/office/drawing/2014/main" id="{68241247-2BED-F140-B825-E144A0F780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59" t="10045" r="7337" b="6"/>
          <a:stretch/>
        </p:blipFill>
        <p:spPr>
          <a:xfrm>
            <a:off x="4063983" y="2140697"/>
            <a:ext cx="4061390" cy="4099822"/>
          </a:xfrm>
          <a:prstGeom prst="rect">
            <a:avLst/>
          </a:prstGeom>
        </p:spPr>
      </p:pic>
      <p:pic>
        <p:nvPicPr>
          <p:cNvPr id="11" name="Picture 10" descr="Chart, box and whisker chart&#10;&#10;Description automatically generated">
            <a:extLst>
              <a:ext uri="{FF2B5EF4-FFF2-40B4-BE49-F238E27FC236}">
                <a16:creationId xmlns:a16="http://schemas.microsoft.com/office/drawing/2014/main" id="{105F4D89-E43D-1F40-A043-FFF0961E98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7" t="10603" r="7249" b="1"/>
          <a:stretch/>
        </p:blipFill>
        <p:spPr>
          <a:xfrm>
            <a:off x="8009461" y="2138874"/>
            <a:ext cx="4269564" cy="4101645"/>
          </a:xfrm>
          <a:prstGeom prst="rect">
            <a:avLst/>
          </a:prstGeom>
        </p:spPr>
      </p:pic>
    </p:spTree>
    <p:extLst>
      <p:ext uri="{BB962C8B-B14F-4D97-AF65-F5344CB8AC3E}">
        <p14:creationId xmlns:p14="http://schemas.microsoft.com/office/powerpoint/2010/main" val="79082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buClr>
                <a:srgbClr val="4B2E84"/>
              </a:buClr>
              <a:buFont typeface="Wingdings" pitchFamily="2" charset="2"/>
              <a:buChar char="Ø"/>
            </a:pPr>
            <a:r>
              <a:rPr lang="en-US" dirty="0">
                <a:latin typeface="Arial" panose="020B0604020202020204" pitchFamily="34" charset="0"/>
                <a:cs typeface="Arial" panose="020B0604020202020204" pitchFamily="34" charset="0"/>
              </a:rPr>
              <a:t>Introduction</a:t>
            </a:r>
            <a:endParaRPr dirty="0">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US" dirty="0">
                <a:latin typeface="Arial" panose="020B0604020202020204" pitchFamily="34" charset="0"/>
                <a:cs typeface="Arial" panose="020B0604020202020204" pitchFamily="34" charset="0"/>
              </a:rPr>
              <a:t>Material and Methods</a:t>
            </a:r>
            <a:endParaRPr dirty="0">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 dirty="0">
                <a:latin typeface="Arial" panose="020B0604020202020204" pitchFamily="34" charset="0"/>
                <a:cs typeface="Arial" panose="020B0604020202020204" pitchFamily="34" charset="0"/>
              </a:rPr>
              <a:t>Results</a:t>
            </a:r>
          </a:p>
          <a:p>
            <a:pPr>
              <a:lnSpc>
                <a:spcPct val="150000"/>
              </a:lnSpc>
              <a:buClr>
                <a:srgbClr val="4B2E84"/>
              </a:buClr>
              <a:buFont typeface="Wingdings" pitchFamily="2" charset="2"/>
              <a:buChar char="Ø"/>
            </a:pPr>
            <a:r>
              <a:rPr lang="en" dirty="0">
                <a:latin typeface="Arial" panose="020B0604020202020204" pitchFamily="34" charset="0"/>
                <a:cs typeface="Arial" panose="020B0604020202020204" pitchFamily="34" charset="0"/>
              </a:rPr>
              <a:t>Application</a:t>
            </a:r>
          </a:p>
          <a:p>
            <a:pPr>
              <a:lnSpc>
                <a:spcPct val="150000"/>
              </a:lnSpc>
              <a:buClr>
                <a:srgbClr val="4B2E84"/>
              </a:buClr>
              <a:buFont typeface="Wingdings" pitchFamily="2" charset="2"/>
              <a:buChar char="Ø"/>
            </a:pPr>
            <a:r>
              <a:rPr lang="en-US" dirty="0">
                <a:latin typeface="Arial" panose="020B0604020202020204" pitchFamily="34" charset="0"/>
                <a:cs typeface="Arial" panose="020B0604020202020204" pitchFamily="34" charset="0"/>
              </a:rPr>
              <a:t>Conclusions</a:t>
            </a:r>
          </a:p>
        </p:txBody>
      </p:sp>
      <p:sp>
        <p:nvSpPr>
          <p:cNvPr id="5" name="TextBox 4">
            <a:extLst>
              <a:ext uri="{FF2B5EF4-FFF2-40B4-BE49-F238E27FC236}">
                <a16:creationId xmlns:a16="http://schemas.microsoft.com/office/drawing/2014/main" id="{DEB443DE-8AF0-6947-A0CF-563596558509}"/>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22" name="Google Shape;122;p20"/>
          <p:cNvSpPr txBox="1">
            <a:spLocks noGrp="1"/>
          </p:cNvSpPr>
          <p:nvPr>
            <p:ph type="title"/>
          </p:nvPr>
        </p:nvSpPr>
        <p:spPr>
          <a:xfrm>
            <a:off x="415599" y="435055"/>
            <a:ext cx="11360800" cy="763600"/>
          </a:xfrm>
          <a:prstGeom prst="rect">
            <a:avLst/>
          </a:prstGeom>
        </p:spPr>
        <p:txBody>
          <a:bodyPr spcFirstLastPara="1" vert="horz" wrap="square" lIns="121900" tIns="121900" rIns="121900" bIns="121900" rtlCol="0" anchor="t" anchorCtr="0">
            <a:noAutofit/>
          </a:bodyPr>
          <a:lstStyle/>
          <a:p>
            <a:r>
              <a:rPr lang="en" dirty="0">
                <a:solidFill>
                  <a:srgbClr val="4B2E84"/>
                </a:solidFill>
                <a:latin typeface="Arial" panose="020B0604020202020204" pitchFamily="34" charset="0"/>
                <a:cs typeface="Arial" panose="020B0604020202020204" pitchFamily="34" charset="0"/>
              </a:rPr>
              <a:t>Outline</a:t>
            </a:r>
            <a:endParaRPr dirty="0">
              <a:solidFill>
                <a:srgbClr val="4B2E84"/>
              </a:solidFill>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85E07CE4-DE77-1E4D-BB5C-C5853A18639F}"/>
              </a:ext>
            </a:extLst>
          </p:cNvPr>
          <p:cNvSpPr>
            <a:spLocks noGrp="1"/>
          </p:cNvSpPr>
          <p:nvPr>
            <p:ph type="sldNum" idx="12"/>
          </p:nvPr>
        </p:nvSpPr>
        <p:spPr/>
        <p:txBody>
          <a:bodyPr/>
          <a:lstStyle/>
          <a:p>
            <a:fld id="{00000000-1234-1234-1234-123412341234}" type="slidenum">
              <a:rPr lang="en" smtClean="0"/>
              <a:pPr/>
              <a:t>2</a:t>
            </a:fld>
            <a:endParaRPr lang="e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0"/>
          <p:cNvSpPr txBox="1">
            <a:spLocks noGrp="1"/>
          </p:cNvSpPr>
          <p:nvPr>
            <p:ph type="body" idx="1"/>
          </p:nvPr>
        </p:nvSpPr>
        <p:spPr>
          <a:xfrm>
            <a:off x="415599" y="1494589"/>
            <a:ext cx="11360800" cy="4555200"/>
          </a:xfrm>
          <a:prstGeom prst="rect">
            <a:avLst/>
          </a:prstGeom>
        </p:spPr>
        <p:txBody>
          <a:bodyPr spcFirstLastPara="1" vert="horz" wrap="square" lIns="121900" tIns="121900" rIns="121900" bIns="121900" rtlCol="0" anchor="t" anchorCtr="0">
            <a:noAutofit/>
          </a:bodyPr>
          <a:lstStyle/>
          <a:p>
            <a:pPr>
              <a:buFont typeface="Wingdings" pitchFamily="2" charset="2"/>
              <a:buChar char="Ø"/>
            </a:pPr>
            <a:r>
              <a:rPr lang="en-US" sz="2200" dirty="0">
                <a:latin typeface="Arial" panose="020B0604020202020204" pitchFamily="34" charset="0"/>
                <a:cs typeface="Arial" panose="020B0604020202020204" pitchFamily="34" charset="0"/>
              </a:rPr>
              <a:t>How do specific viewing behaviors contribute to diagnostic accuracy?</a:t>
            </a:r>
          </a:p>
          <a:p>
            <a:pPr>
              <a:buFont typeface="Wingdings" pitchFamily="2" charset="2"/>
              <a:buChar char="Ø"/>
            </a:pPr>
            <a:endParaRPr lang="en-US" sz="2200" dirty="0">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endParaRP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15FCB81-E5C3-4640-9045-392483B5856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5" name="Google Shape;122;p20">
            <a:extLst>
              <a:ext uri="{FF2B5EF4-FFF2-40B4-BE49-F238E27FC236}">
                <a16:creationId xmlns:a16="http://schemas.microsoft.com/office/drawing/2014/main" id="{A08769A3-4C35-9443-960B-169F247361B5}"/>
              </a:ext>
            </a:extLst>
          </p:cNvPr>
          <p:cNvSpPr txBox="1">
            <a:spLocks/>
          </p:cNvSpPr>
          <p:nvPr/>
        </p:nvSpPr>
        <p:spPr>
          <a:xfrm>
            <a:off x="415599" y="182807"/>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sz="3200" dirty="0">
                <a:solidFill>
                  <a:srgbClr val="4B2E84"/>
                </a:solidFill>
                <a:latin typeface="Arial" panose="020B0604020202020204" pitchFamily="34" charset="0"/>
                <a:cs typeface="Arial" panose="020B0604020202020204" pitchFamily="34" charset="0"/>
              </a:rPr>
              <a:t>Statistical analysis:</a:t>
            </a:r>
          </a:p>
          <a:p>
            <a:r>
              <a:rPr lang="en" sz="3200" dirty="0">
                <a:solidFill>
                  <a:srgbClr val="4B2E84"/>
                </a:solidFill>
                <a:latin typeface="Arial" panose="020B0604020202020204" pitchFamily="34" charset="0"/>
                <a:cs typeface="Arial" panose="020B0604020202020204" pitchFamily="34" charset="0"/>
              </a:rPr>
              <a:t>Diagnostic accuracy</a:t>
            </a:r>
            <a:endParaRPr lang="en-US" sz="3200" dirty="0">
              <a:solidFill>
                <a:srgbClr val="4B2E84"/>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6B80BF0-034E-604F-ADF1-6463AD41646B}"/>
              </a:ext>
            </a:extLst>
          </p:cNvPr>
          <p:cNvSpPr>
            <a:spLocks noGrp="1"/>
          </p:cNvSpPr>
          <p:nvPr>
            <p:ph type="sldNum" idx="12"/>
          </p:nvPr>
        </p:nvSpPr>
        <p:spPr/>
        <p:txBody>
          <a:bodyPr/>
          <a:lstStyle/>
          <a:p>
            <a:fld id="{00000000-1234-1234-1234-123412341234}" type="slidenum">
              <a:rPr lang="en" smtClean="0"/>
              <a:pPr/>
              <a:t>20</a:t>
            </a:fld>
            <a:endParaRPr lang="en"/>
          </a:p>
        </p:txBody>
      </p:sp>
      <p:pic>
        <p:nvPicPr>
          <p:cNvPr id="7" name="Picture 6" descr="Table&#10;&#10;Description automatically generated">
            <a:extLst>
              <a:ext uri="{FF2B5EF4-FFF2-40B4-BE49-F238E27FC236}">
                <a16:creationId xmlns:a16="http://schemas.microsoft.com/office/drawing/2014/main" id="{4DCE3B05-79AD-4E41-97D1-FCAAFBA75F58}"/>
              </a:ext>
            </a:extLst>
          </p:cNvPr>
          <p:cNvPicPr>
            <a:picLocks noChangeAspect="1"/>
          </p:cNvPicPr>
          <p:nvPr/>
        </p:nvPicPr>
        <p:blipFill rotWithShape="1">
          <a:blip r:embed="rId3"/>
          <a:srcRect r="9140"/>
          <a:stretch/>
        </p:blipFill>
        <p:spPr>
          <a:xfrm>
            <a:off x="681667" y="3724711"/>
            <a:ext cx="9319583" cy="2885182"/>
          </a:xfrm>
          <a:prstGeom prst="rect">
            <a:avLst/>
          </a:prstGeom>
        </p:spPr>
      </p:pic>
      <p:grpSp>
        <p:nvGrpSpPr>
          <p:cNvPr id="20" name="Group 19">
            <a:extLst>
              <a:ext uri="{FF2B5EF4-FFF2-40B4-BE49-F238E27FC236}">
                <a16:creationId xmlns:a16="http://schemas.microsoft.com/office/drawing/2014/main" id="{A5529035-D2A3-F64A-9443-7D77A3DA1595}"/>
              </a:ext>
            </a:extLst>
          </p:cNvPr>
          <p:cNvGrpSpPr/>
          <p:nvPr/>
        </p:nvGrpSpPr>
        <p:grpSpPr>
          <a:xfrm>
            <a:off x="5286374" y="4145715"/>
            <a:ext cx="6563242" cy="2007447"/>
            <a:chOff x="5286374" y="3300413"/>
            <a:chExt cx="6563242" cy="2007447"/>
          </a:xfrm>
        </p:grpSpPr>
        <p:sp>
          <p:nvSpPr>
            <p:cNvPr id="13" name="Rectangle 12">
              <a:extLst>
                <a:ext uri="{FF2B5EF4-FFF2-40B4-BE49-F238E27FC236}">
                  <a16:creationId xmlns:a16="http://schemas.microsoft.com/office/drawing/2014/main" id="{12AADEC0-AC85-5742-9840-72F112EA6A6D}"/>
                </a:ext>
              </a:extLst>
            </p:cNvPr>
            <p:cNvSpPr/>
            <p:nvPr/>
          </p:nvSpPr>
          <p:spPr>
            <a:xfrm>
              <a:off x="5286376" y="3300413"/>
              <a:ext cx="4300538" cy="1285875"/>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E9E161-975A-EF4D-9B82-D4DA1EC9F6A4}"/>
                </a:ext>
              </a:extLst>
            </p:cNvPr>
            <p:cNvSpPr/>
            <p:nvPr/>
          </p:nvSpPr>
          <p:spPr>
            <a:xfrm>
              <a:off x="5286374" y="5003627"/>
              <a:ext cx="4300538" cy="304233"/>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599DAE-35C8-4747-8577-F9DEA762754C}"/>
                </a:ext>
              </a:extLst>
            </p:cNvPr>
            <p:cNvSpPr txBox="1"/>
            <p:nvPr/>
          </p:nvSpPr>
          <p:spPr>
            <a:xfrm>
              <a:off x="10179843" y="3575899"/>
              <a:ext cx="1669773" cy="584775"/>
            </a:xfrm>
            <a:prstGeom prst="rect">
              <a:avLst/>
            </a:prstGeom>
            <a:noFill/>
            <a:ln>
              <a:solidFill>
                <a:srgbClr val="C00000"/>
              </a:solidFill>
            </a:ln>
          </p:spPr>
          <p:txBody>
            <a:bodyPr wrap="square" rtlCol="0">
              <a:spAutoFit/>
            </a:bodyPr>
            <a:lstStyle/>
            <a:p>
              <a:pPr algn="ctr"/>
              <a:r>
                <a:rPr lang="en-US" sz="1600" dirty="0">
                  <a:solidFill>
                    <a:srgbClr val="C00000"/>
                  </a:solidFill>
                  <a:latin typeface="Arial" panose="020B0604020202020204" pitchFamily="34" charset="0"/>
                  <a:cs typeface="Arial" panose="020B0604020202020204" pitchFamily="34" charset="0"/>
                </a:rPr>
                <a:t>P-value &lt; 0.05</a:t>
              </a:r>
            </a:p>
            <a:p>
              <a:pPr algn="ctr"/>
              <a:r>
                <a:rPr lang="en-US" sz="1600" dirty="0">
                  <a:solidFill>
                    <a:srgbClr val="C00000"/>
                  </a:solidFill>
                  <a:latin typeface="Arial" panose="020B0604020202020204" pitchFamily="34" charset="0"/>
                  <a:cs typeface="Arial" panose="020B0604020202020204" pitchFamily="34" charset="0"/>
                </a:rPr>
                <a:t>OR &gt; 1</a:t>
              </a:r>
            </a:p>
          </p:txBody>
        </p:sp>
      </p:grpSp>
      <p:grpSp>
        <p:nvGrpSpPr>
          <p:cNvPr id="23" name="Group 22">
            <a:extLst>
              <a:ext uri="{FF2B5EF4-FFF2-40B4-BE49-F238E27FC236}">
                <a16:creationId xmlns:a16="http://schemas.microsoft.com/office/drawing/2014/main" id="{D9026DDD-3C8F-904E-B786-EF557A2B7454}"/>
              </a:ext>
            </a:extLst>
          </p:cNvPr>
          <p:cNvGrpSpPr/>
          <p:nvPr/>
        </p:nvGrpSpPr>
        <p:grpSpPr>
          <a:xfrm>
            <a:off x="5286374" y="5328814"/>
            <a:ext cx="6563241" cy="584775"/>
            <a:chOff x="5286374" y="4483512"/>
            <a:chExt cx="6563241" cy="584775"/>
          </a:xfrm>
        </p:grpSpPr>
        <p:sp>
          <p:nvSpPr>
            <p:cNvPr id="17" name="Rectangle 16">
              <a:extLst>
                <a:ext uri="{FF2B5EF4-FFF2-40B4-BE49-F238E27FC236}">
                  <a16:creationId xmlns:a16="http://schemas.microsoft.com/office/drawing/2014/main" id="{0402ABDB-EE74-DA47-A9A4-4672CC73AB6C}"/>
                </a:ext>
              </a:extLst>
            </p:cNvPr>
            <p:cNvSpPr/>
            <p:nvPr/>
          </p:nvSpPr>
          <p:spPr>
            <a:xfrm>
              <a:off x="5286374" y="4642841"/>
              <a:ext cx="4300538" cy="304233"/>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666859E-38A9-7541-BCEE-5D878CDF7072}"/>
                </a:ext>
              </a:extLst>
            </p:cNvPr>
            <p:cNvSpPr txBox="1"/>
            <p:nvPr/>
          </p:nvSpPr>
          <p:spPr>
            <a:xfrm>
              <a:off x="10179842" y="4483512"/>
              <a:ext cx="1669773" cy="584775"/>
            </a:xfrm>
            <a:prstGeom prst="rect">
              <a:avLst/>
            </a:prstGeom>
            <a:noFill/>
            <a:ln>
              <a:solidFill>
                <a:schemeClr val="accent1"/>
              </a:solidFill>
            </a:ln>
          </p:spPr>
          <p:txBody>
            <a:bodyPr wrap="square" rtlCol="0">
              <a:spAutoFit/>
            </a:bodyPr>
            <a:lstStyle/>
            <a:p>
              <a:pPr algn="ctr"/>
              <a:r>
                <a:rPr lang="en-US" sz="1600" dirty="0">
                  <a:solidFill>
                    <a:schemeClr val="accent1"/>
                  </a:solidFill>
                  <a:latin typeface="Arial" panose="020B0604020202020204" pitchFamily="34" charset="0"/>
                  <a:cs typeface="Arial" panose="020B0604020202020204" pitchFamily="34" charset="0"/>
                </a:rPr>
                <a:t>P-value &lt; 0.05</a:t>
              </a:r>
            </a:p>
            <a:p>
              <a:pPr algn="ctr"/>
              <a:r>
                <a:rPr lang="en-US" sz="1600" dirty="0">
                  <a:solidFill>
                    <a:schemeClr val="accent1"/>
                  </a:solidFill>
                  <a:latin typeface="Arial" panose="020B0604020202020204" pitchFamily="34" charset="0"/>
                  <a:cs typeface="Arial" panose="020B0604020202020204" pitchFamily="34" charset="0"/>
                </a:rPr>
                <a:t>OR &lt; 1</a:t>
              </a:r>
            </a:p>
          </p:txBody>
        </p:sp>
      </p:grpSp>
      <p:grpSp>
        <p:nvGrpSpPr>
          <p:cNvPr id="24" name="Group 23">
            <a:extLst>
              <a:ext uri="{FF2B5EF4-FFF2-40B4-BE49-F238E27FC236}">
                <a16:creationId xmlns:a16="http://schemas.microsoft.com/office/drawing/2014/main" id="{75AF0D46-E4F8-C34E-90FC-62C92321445A}"/>
              </a:ext>
            </a:extLst>
          </p:cNvPr>
          <p:cNvGrpSpPr/>
          <p:nvPr/>
        </p:nvGrpSpPr>
        <p:grpSpPr>
          <a:xfrm>
            <a:off x="5286374" y="6118570"/>
            <a:ext cx="6741837" cy="584775"/>
            <a:chOff x="5286374" y="5273268"/>
            <a:chExt cx="6741837" cy="584775"/>
          </a:xfrm>
        </p:grpSpPr>
        <p:sp>
          <p:nvSpPr>
            <p:cNvPr id="19" name="Rectangle 18">
              <a:extLst>
                <a:ext uri="{FF2B5EF4-FFF2-40B4-BE49-F238E27FC236}">
                  <a16:creationId xmlns:a16="http://schemas.microsoft.com/office/drawing/2014/main" id="{FF038FA6-0FF6-7E41-BC5C-8D81641F2714}"/>
                </a:ext>
              </a:extLst>
            </p:cNvPr>
            <p:cNvSpPr/>
            <p:nvPr/>
          </p:nvSpPr>
          <p:spPr>
            <a:xfrm>
              <a:off x="5286374" y="5364413"/>
              <a:ext cx="4300538" cy="304233"/>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19FABEF-A7C0-EC41-A2A0-26E94FA20DDF}"/>
                </a:ext>
              </a:extLst>
            </p:cNvPr>
            <p:cNvSpPr txBox="1"/>
            <p:nvPr/>
          </p:nvSpPr>
          <p:spPr>
            <a:xfrm>
              <a:off x="10001250" y="5273268"/>
              <a:ext cx="2026961" cy="584775"/>
            </a:xfrm>
            <a:prstGeom prst="rect">
              <a:avLst/>
            </a:prstGeom>
            <a:noFill/>
            <a:ln>
              <a:solidFill>
                <a:schemeClr val="accent6"/>
              </a:solidFill>
            </a:ln>
          </p:spPr>
          <p:txBody>
            <a:bodyPr wrap="square" rtlCol="0">
              <a:spAutoFit/>
            </a:bodyPr>
            <a:lstStyle/>
            <a:p>
              <a:pPr algn="ctr"/>
              <a:r>
                <a:rPr lang="en-US" sz="1600" dirty="0">
                  <a:solidFill>
                    <a:schemeClr val="accent6"/>
                  </a:solidFill>
                  <a:latin typeface="Arial" panose="020B0604020202020204" pitchFamily="34" charset="0"/>
                  <a:cs typeface="Arial" panose="020B0604020202020204" pitchFamily="34" charset="0"/>
                </a:rPr>
                <a:t>0.05 &lt; P-value &lt; 0.1</a:t>
              </a:r>
            </a:p>
            <a:p>
              <a:pPr algn="ctr"/>
              <a:r>
                <a:rPr lang="en-US" sz="1600" dirty="0">
                  <a:solidFill>
                    <a:schemeClr val="accent6"/>
                  </a:solidFill>
                  <a:latin typeface="Arial" panose="020B0604020202020204" pitchFamily="34" charset="0"/>
                  <a:cs typeface="Arial" panose="020B0604020202020204" pitchFamily="34" charset="0"/>
                </a:rPr>
                <a:t>OR &gt; 1</a:t>
              </a:r>
            </a:p>
          </p:txBody>
        </p:sp>
      </p:grpSp>
      <p:sp>
        <p:nvSpPr>
          <p:cNvPr id="25" name="Rectangle 24">
            <a:extLst>
              <a:ext uri="{FF2B5EF4-FFF2-40B4-BE49-F238E27FC236}">
                <a16:creationId xmlns:a16="http://schemas.microsoft.com/office/drawing/2014/main" id="{C99ABE10-0DB3-7340-AD80-BD5D1A61C32F}"/>
              </a:ext>
            </a:extLst>
          </p:cNvPr>
          <p:cNvSpPr/>
          <p:nvPr/>
        </p:nvSpPr>
        <p:spPr>
          <a:xfrm>
            <a:off x="1104900" y="2085037"/>
            <a:ext cx="9074942" cy="1354217"/>
          </a:xfrm>
          <a:prstGeom prst="rect">
            <a:avLst/>
          </a:prstGeom>
        </p:spPr>
        <p:txBody>
          <a:bodyPr wrap="square">
            <a:spAutoFit/>
          </a:bodyPr>
          <a:lstStyle/>
          <a:p>
            <a:pPr marL="342900" indent="-342900">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Diagnostic accuracy is the agreement of a pathologist's diagnosis with the consensus diagnosis</a:t>
            </a:r>
          </a:p>
          <a:p>
            <a:pPr marL="342900" indent="-342900">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Separate models with each viewing behavior as the predictor variable</a:t>
            </a:r>
          </a:p>
          <a:p>
            <a:pPr marL="342900" indent="-342900">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Diagnostic accuracy is the outcome</a:t>
            </a:r>
          </a:p>
          <a:p>
            <a:pPr marL="342900" indent="-342900">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All models are adjusted for pathologists’ experience level and fellowship training</a:t>
            </a:r>
          </a:p>
        </p:txBody>
      </p:sp>
    </p:spTree>
    <p:extLst>
      <p:ext uri="{BB962C8B-B14F-4D97-AF65-F5344CB8AC3E}">
        <p14:creationId xmlns:p14="http://schemas.microsoft.com/office/powerpoint/2010/main" val="42228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3" name="Title 2">
            <a:extLst>
              <a:ext uri="{FF2B5EF4-FFF2-40B4-BE49-F238E27FC236}">
                <a16:creationId xmlns:a16="http://schemas.microsoft.com/office/drawing/2014/main" id="{7ABA1E37-CD0B-2E4B-B13E-543FCD3AFA1E}"/>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D36388E3-931B-5E42-82B5-0BC69ABEC960}"/>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7" name="Google Shape;122;p20">
            <a:extLst>
              <a:ext uri="{FF2B5EF4-FFF2-40B4-BE49-F238E27FC236}">
                <a16:creationId xmlns:a16="http://schemas.microsoft.com/office/drawing/2014/main" id="{C7477616-6EC3-1C4F-A63C-0FE09459C7D9}"/>
              </a:ext>
            </a:extLst>
          </p:cNvPr>
          <p:cNvSpPr txBox="1">
            <a:spLocks/>
          </p:cNvSpPr>
          <p:nvPr/>
        </p:nvSpPr>
        <p:spPr>
          <a:xfrm>
            <a:off x="415599" y="182807"/>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sz="3200" dirty="0">
                <a:solidFill>
                  <a:srgbClr val="4B2E84"/>
                </a:solidFill>
                <a:latin typeface="Arial" panose="020B0604020202020204" pitchFamily="34" charset="0"/>
                <a:cs typeface="Arial" panose="020B0604020202020204" pitchFamily="34" charset="0"/>
              </a:rPr>
              <a:t>Statistical analysis:</a:t>
            </a:r>
          </a:p>
          <a:p>
            <a:r>
              <a:rPr lang="en" sz="3200" dirty="0">
                <a:solidFill>
                  <a:srgbClr val="4B2E84"/>
                </a:solidFill>
                <a:latin typeface="Arial" panose="020B0604020202020204" pitchFamily="34" charset="0"/>
                <a:cs typeface="Arial" panose="020B0604020202020204" pitchFamily="34" charset="0"/>
              </a:rPr>
              <a:t>Diagnostic accuracy</a:t>
            </a:r>
            <a:r>
              <a:rPr lang="en-US" sz="3200" dirty="0">
                <a:solidFill>
                  <a:srgbClr val="4B2E84"/>
                </a:solidFill>
                <a:latin typeface="Arial" panose="020B0604020202020204" pitchFamily="34" charset="0"/>
                <a:cs typeface="Arial" panose="020B0604020202020204" pitchFamily="34" charset="0"/>
              </a:rPr>
              <a:t> - </a:t>
            </a:r>
            <a:r>
              <a:rPr lang="en" sz="3200" dirty="0">
                <a:solidFill>
                  <a:srgbClr val="4B2E84"/>
                </a:solidFill>
                <a:latin typeface="Arial" panose="020B0604020202020204" pitchFamily="34" charset="0"/>
                <a:cs typeface="Arial" panose="020B0604020202020204" pitchFamily="34" charset="0"/>
              </a:rPr>
              <a:t>Multivariate model</a:t>
            </a:r>
            <a:endParaRPr lang="en-US" sz="3200" dirty="0">
              <a:solidFill>
                <a:srgbClr val="4B2E84"/>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807C3C9-461E-2B44-B927-D87AB73F6D46}"/>
              </a:ext>
            </a:extLst>
          </p:cNvPr>
          <p:cNvSpPr>
            <a:spLocks noGrp="1"/>
          </p:cNvSpPr>
          <p:nvPr>
            <p:ph type="sldNum" idx="12"/>
          </p:nvPr>
        </p:nvSpPr>
        <p:spPr/>
        <p:txBody>
          <a:bodyPr/>
          <a:lstStyle/>
          <a:p>
            <a:fld id="{00000000-1234-1234-1234-123412341234}" type="slidenum">
              <a:rPr lang="en" smtClean="0"/>
              <a:pPr/>
              <a:t>21</a:t>
            </a:fld>
            <a:endParaRPr lang="en"/>
          </a:p>
        </p:txBody>
      </p:sp>
      <p:grpSp>
        <p:nvGrpSpPr>
          <p:cNvPr id="11" name="Group 10">
            <a:extLst>
              <a:ext uri="{FF2B5EF4-FFF2-40B4-BE49-F238E27FC236}">
                <a16:creationId xmlns:a16="http://schemas.microsoft.com/office/drawing/2014/main" id="{0DECBC56-FE09-C345-A63A-934BAF56A473}"/>
              </a:ext>
            </a:extLst>
          </p:cNvPr>
          <p:cNvGrpSpPr/>
          <p:nvPr/>
        </p:nvGrpSpPr>
        <p:grpSpPr>
          <a:xfrm>
            <a:off x="4129402" y="1608638"/>
            <a:ext cx="3933194" cy="2590500"/>
            <a:chOff x="4129402" y="1608638"/>
            <a:chExt cx="3933194" cy="2590500"/>
          </a:xfrm>
        </p:grpSpPr>
        <p:pic>
          <p:nvPicPr>
            <p:cNvPr id="10" name="Picture 9" descr="Table&#10;&#10;Description automatically generated">
              <a:extLst>
                <a:ext uri="{FF2B5EF4-FFF2-40B4-BE49-F238E27FC236}">
                  <a16:creationId xmlns:a16="http://schemas.microsoft.com/office/drawing/2014/main" id="{7C2607F1-D545-DB4F-91BF-78D350CBCCFB}"/>
                </a:ext>
              </a:extLst>
            </p:cNvPr>
            <p:cNvPicPr>
              <a:picLocks noChangeAspect="1"/>
            </p:cNvPicPr>
            <p:nvPr/>
          </p:nvPicPr>
          <p:blipFill rotWithShape="1">
            <a:blip r:embed="rId3"/>
            <a:srcRect l="-1" t="11741" r="56640"/>
            <a:stretch/>
          </p:blipFill>
          <p:spPr>
            <a:xfrm>
              <a:off x="4129402" y="1947192"/>
              <a:ext cx="3933194" cy="2251946"/>
            </a:xfrm>
            <a:prstGeom prst="rect">
              <a:avLst/>
            </a:prstGeom>
          </p:spPr>
        </p:pic>
        <p:sp>
          <p:nvSpPr>
            <p:cNvPr id="5" name="TextBox 4">
              <a:extLst>
                <a:ext uri="{FF2B5EF4-FFF2-40B4-BE49-F238E27FC236}">
                  <a16:creationId xmlns:a16="http://schemas.microsoft.com/office/drawing/2014/main" id="{884ADBE7-3038-6D4B-BE21-F4FF0C0C74A6}"/>
                </a:ext>
              </a:extLst>
            </p:cNvPr>
            <p:cNvSpPr txBox="1"/>
            <p:nvPr/>
          </p:nvSpPr>
          <p:spPr>
            <a:xfrm>
              <a:off x="4948078" y="1608638"/>
              <a:ext cx="2295842" cy="338554"/>
            </a:xfrm>
            <a:prstGeom prst="rect">
              <a:avLst/>
            </a:prstGeom>
            <a:solidFill>
              <a:schemeClr val="bg1"/>
            </a:solidFill>
          </p:spPr>
          <p:txBody>
            <a:bodyPr wrap="square" rtlCol="0">
              <a:spAutoFit/>
            </a:bodyPr>
            <a:lstStyle/>
            <a:p>
              <a:r>
                <a:rPr lang="en-US" sz="1600" b="1" dirty="0">
                  <a:latin typeface="Arial" panose="020B0604020202020204" pitchFamily="34" charset="0"/>
                  <a:cs typeface="Arial" panose="020B0604020202020204" pitchFamily="34" charset="0"/>
                </a:rPr>
                <a:t>Viewing Behaviors</a:t>
              </a:r>
            </a:p>
          </p:txBody>
        </p:sp>
      </p:grpSp>
      <p:sp>
        <p:nvSpPr>
          <p:cNvPr id="14" name="Rectangle 13">
            <a:extLst>
              <a:ext uri="{FF2B5EF4-FFF2-40B4-BE49-F238E27FC236}">
                <a16:creationId xmlns:a16="http://schemas.microsoft.com/office/drawing/2014/main" id="{2BD5C926-54B3-C041-9214-4F275DA2AF7A}"/>
              </a:ext>
            </a:extLst>
          </p:cNvPr>
          <p:cNvSpPr/>
          <p:nvPr/>
        </p:nvSpPr>
        <p:spPr>
          <a:xfrm>
            <a:off x="4129402" y="2338738"/>
            <a:ext cx="4057336" cy="833090"/>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F567533-72C7-9949-A819-CF23260A9219}"/>
              </a:ext>
            </a:extLst>
          </p:cNvPr>
          <p:cNvGrpSpPr/>
          <p:nvPr/>
        </p:nvGrpSpPr>
        <p:grpSpPr>
          <a:xfrm>
            <a:off x="4129402" y="3215393"/>
            <a:ext cx="4057336" cy="906099"/>
            <a:chOff x="4129402" y="3215393"/>
            <a:chExt cx="4057336" cy="906099"/>
          </a:xfrm>
        </p:grpSpPr>
        <p:sp>
          <p:nvSpPr>
            <p:cNvPr id="15" name="Rectangle 14">
              <a:extLst>
                <a:ext uri="{FF2B5EF4-FFF2-40B4-BE49-F238E27FC236}">
                  <a16:creationId xmlns:a16="http://schemas.microsoft.com/office/drawing/2014/main" id="{552B7462-0693-DE40-8279-24F8260FCC46}"/>
                </a:ext>
              </a:extLst>
            </p:cNvPr>
            <p:cNvSpPr/>
            <p:nvPr/>
          </p:nvSpPr>
          <p:spPr>
            <a:xfrm>
              <a:off x="4129402" y="3840791"/>
              <a:ext cx="4057336" cy="280701"/>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E48C-5AFD-DA40-87BE-9090A2EEAF57}"/>
                </a:ext>
              </a:extLst>
            </p:cNvPr>
            <p:cNvSpPr/>
            <p:nvPr/>
          </p:nvSpPr>
          <p:spPr>
            <a:xfrm>
              <a:off x="4129402" y="3215393"/>
              <a:ext cx="4057336" cy="280701"/>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9A15BF95-C6A0-3948-9B9B-B43AD6C4461A}"/>
              </a:ext>
            </a:extLst>
          </p:cNvPr>
          <p:cNvGrpSpPr/>
          <p:nvPr/>
        </p:nvGrpSpPr>
        <p:grpSpPr>
          <a:xfrm>
            <a:off x="1814353" y="2716512"/>
            <a:ext cx="2038845" cy="818227"/>
            <a:chOff x="1814353" y="2716512"/>
            <a:chExt cx="2038845" cy="818227"/>
          </a:xfrm>
        </p:grpSpPr>
        <p:sp>
          <p:nvSpPr>
            <p:cNvPr id="13" name="TextBox 12">
              <a:extLst>
                <a:ext uri="{FF2B5EF4-FFF2-40B4-BE49-F238E27FC236}">
                  <a16:creationId xmlns:a16="http://schemas.microsoft.com/office/drawing/2014/main" id="{A3CCE367-CB28-5E45-A524-22392905FE1B}"/>
                </a:ext>
              </a:extLst>
            </p:cNvPr>
            <p:cNvSpPr txBox="1"/>
            <p:nvPr/>
          </p:nvSpPr>
          <p:spPr>
            <a:xfrm>
              <a:off x="1814353" y="2780777"/>
              <a:ext cx="1286035" cy="584775"/>
            </a:xfrm>
            <a:prstGeom prst="rect">
              <a:avLst/>
            </a:prstGeom>
            <a:solidFill>
              <a:schemeClr val="bg1"/>
            </a:solidFill>
          </p:spPr>
          <p:txBody>
            <a:bodyPr wrap="square" rtlCol="0">
              <a:spAutoFit/>
            </a:bodyPr>
            <a:lstStyle/>
            <a:p>
              <a:r>
                <a:rPr lang="en-US" sz="3200" b="1" dirty="0">
                  <a:latin typeface="Arial" panose="020B0604020202020204" pitchFamily="34" charset="0"/>
                  <a:cs typeface="Arial" panose="020B0604020202020204" pitchFamily="34" charset="0"/>
                </a:rPr>
                <a:t>PCA</a:t>
              </a:r>
            </a:p>
          </p:txBody>
        </p:sp>
        <p:pic>
          <p:nvPicPr>
            <p:cNvPr id="18" name="Picture 17" descr="Shape, arrow&#10;&#10;Description automatically generated">
              <a:extLst>
                <a:ext uri="{FF2B5EF4-FFF2-40B4-BE49-F238E27FC236}">
                  <a16:creationId xmlns:a16="http://schemas.microsoft.com/office/drawing/2014/main" id="{AB68E9A9-1146-5744-97FD-34FFF2E83144}"/>
                </a:ext>
              </a:extLst>
            </p:cNvPr>
            <p:cNvPicPr>
              <a:picLocks noChangeAspect="1"/>
            </p:cNvPicPr>
            <p:nvPr/>
          </p:nvPicPr>
          <p:blipFill>
            <a:blip r:embed="rId4"/>
            <a:stretch>
              <a:fillRect/>
            </a:stretch>
          </p:blipFill>
          <p:spPr>
            <a:xfrm>
              <a:off x="3100388" y="2716512"/>
              <a:ext cx="752810" cy="818227"/>
            </a:xfrm>
            <a:prstGeom prst="rect">
              <a:avLst/>
            </a:prstGeom>
          </p:spPr>
        </p:pic>
      </p:grpSp>
      <p:grpSp>
        <p:nvGrpSpPr>
          <p:cNvPr id="12" name="Group 11">
            <a:extLst>
              <a:ext uri="{FF2B5EF4-FFF2-40B4-BE49-F238E27FC236}">
                <a16:creationId xmlns:a16="http://schemas.microsoft.com/office/drawing/2014/main" id="{58934B14-D0C4-6540-B94B-B12285C96417}"/>
              </a:ext>
            </a:extLst>
          </p:cNvPr>
          <p:cNvGrpSpPr/>
          <p:nvPr/>
        </p:nvGrpSpPr>
        <p:grpSpPr>
          <a:xfrm>
            <a:off x="4129402" y="2013931"/>
            <a:ext cx="4057336" cy="1794862"/>
            <a:chOff x="4129402" y="2013931"/>
            <a:chExt cx="4057336" cy="1794862"/>
          </a:xfrm>
        </p:grpSpPr>
        <p:sp>
          <p:nvSpPr>
            <p:cNvPr id="19" name="Rectangle 18">
              <a:extLst>
                <a:ext uri="{FF2B5EF4-FFF2-40B4-BE49-F238E27FC236}">
                  <a16:creationId xmlns:a16="http://schemas.microsoft.com/office/drawing/2014/main" id="{EE5B7004-C257-D142-BD86-C887E9A8D74D}"/>
                </a:ext>
              </a:extLst>
            </p:cNvPr>
            <p:cNvSpPr/>
            <p:nvPr/>
          </p:nvSpPr>
          <p:spPr>
            <a:xfrm>
              <a:off x="4129402" y="3528092"/>
              <a:ext cx="4057336" cy="28070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CCAA19-E82C-3F4A-ADD2-FD35679D0A38}"/>
                </a:ext>
              </a:extLst>
            </p:cNvPr>
            <p:cNvSpPr/>
            <p:nvPr/>
          </p:nvSpPr>
          <p:spPr>
            <a:xfrm>
              <a:off x="4129402" y="2013931"/>
              <a:ext cx="4057336" cy="28070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80961CDD-32EF-7345-9823-E98BA0216E2D}"/>
              </a:ext>
            </a:extLst>
          </p:cNvPr>
          <p:cNvGrpSpPr/>
          <p:nvPr/>
        </p:nvGrpSpPr>
        <p:grpSpPr>
          <a:xfrm>
            <a:off x="1111483" y="4441581"/>
            <a:ext cx="9705305" cy="2233612"/>
            <a:chOff x="1111483" y="4441581"/>
            <a:chExt cx="9705305" cy="2233612"/>
          </a:xfrm>
        </p:grpSpPr>
        <p:grpSp>
          <p:nvGrpSpPr>
            <p:cNvPr id="23" name="Group 22">
              <a:extLst>
                <a:ext uri="{FF2B5EF4-FFF2-40B4-BE49-F238E27FC236}">
                  <a16:creationId xmlns:a16="http://schemas.microsoft.com/office/drawing/2014/main" id="{4A01D136-283F-8D44-BF73-93F4ECA53597}"/>
                </a:ext>
              </a:extLst>
            </p:cNvPr>
            <p:cNvGrpSpPr/>
            <p:nvPr/>
          </p:nvGrpSpPr>
          <p:grpSpPr>
            <a:xfrm>
              <a:off x="1111483" y="4950273"/>
              <a:ext cx="9705305" cy="1724920"/>
              <a:chOff x="1209146" y="4340662"/>
              <a:chExt cx="10847318" cy="1985384"/>
            </a:xfrm>
          </p:grpSpPr>
          <p:grpSp>
            <p:nvGrpSpPr>
              <p:cNvPr id="24" name="Group 23">
                <a:extLst>
                  <a:ext uri="{FF2B5EF4-FFF2-40B4-BE49-F238E27FC236}">
                    <a16:creationId xmlns:a16="http://schemas.microsoft.com/office/drawing/2014/main" id="{7620467C-C201-D848-BBA5-6658334733FA}"/>
                  </a:ext>
                </a:extLst>
              </p:cNvPr>
              <p:cNvGrpSpPr/>
              <p:nvPr/>
            </p:nvGrpSpPr>
            <p:grpSpPr>
              <a:xfrm>
                <a:off x="1243263" y="5555483"/>
                <a:ext cx="385162" cy="324745"/>
                <a:chOff x="8204161" y="2291968"/>
                <a:chExt cx="868551" cy="818453"/>
              </a:xfrm>
            </p:grpSpPr>
            <p:pic>
              <p:nvPicPr>
                <p:cNvPr id="25" name="Picture 24" descr="Background pattern&#10;&#10;Description automatically generated">
                  <a:extLst>
                    <a:ext uri="{FF2B5EF4-FFF2-40B4-BE49-F238E27FC236}">
                      <a16:creationId xmlns:a16="http://schemas.microsoft.com/office/drawing/2014/main" id="{02E84CF6-32EC-EB46-9546-4E02AE0F279B}"/>
                    </a:ext>
                  </a:extLst>
                </p:cNvPr>
                <p:cNvPicPr>
                  <a:picLocks noChangeAspect="1"/>
                </p:cNvPicPr>
                <p:nvPr/>
              </p:nvPicPr>
              <p:blipFill rotWithShape="1">
                <a:blip r:embed="rId5"/>
                <a:srcRect l="5976"/>
                <a:stretch/>
              </p:blipFill>
              <p:spPr>
                <a:xfrm>
                  <a:off x="8204161" y="2291968"/>
                  <a:ext cx="868551" cy="818453"/>
                </a:xfrm>
                <a:prstGeom prst="rect">
                  <a:avLst/>
                </a:prstGeom>
                <a:ln>
                  <a:solidFill>
                    <a:schemeClr val="tx1"/>
                  </a:solidFill>
                </a:ln>
              </p:spPr>
            </p:pic>
            <p:sp>
              <p:nvSpPr>
                <p:cNvPr id="26" name="Frame 25">
                  <a:extLst>
                    <a:ext uri="{FF2B5EF4-FFF2-40B4-BE49-F238E27FC236}">
                      <a16:creationId xmlns:a16="http://schemas.microsoft.com/office/drawing/2014/main" id="{393B0DA2-5EF9-EC42-8EC3-38F7A141784A}"/>
                    </a:ext>
                  </a:extLst>
                </p:cNvPr>
                <p:cNvSpPr/>
                <p:nvPr/>
              </p:nvSpPr>
              <p:spPr>
                <a:xfrm>
                  <a:off x="8638436" y="2441773"/>
                  <a:ext cx="227299" cy="372524"/>
                </a:xfrm>
                <a:prstGeom prst="frame">
                  <a:avLst/>
                </a:prstGeom>
                <a:solidFill>
                  <a:srgbClr val="FF0000"/>
                </a:solidFill>
                <a:ln w="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26" descr="Icon&#10;&#10;Description automatically generated">
                <a:extLst>
                  <a:ext uri="{FF2B5EF4-FFF2-40B4-BE49-F238E27FC236}">
                    <a16:creationId xmlns:a16="http://schemas.microsoft.com/office/drawing/2014/main" id="{84385A5A-DB46-FB4D-B663-284629D753B4}"/>
                  </a:ext>
                </a:extLst>
              </p:cNvPr>
              <p:cNvPicPr>
                <a:picLocks noChangeAspect="1"/>
              </p:cNvPicPr>
              <p:nvPr/>
            </p:nvPicPr>
            <p:blipFill>
              <a:blip r:embed="rId6"/>
              <a:stretch>
                <a:fillRect/>
              </a:stretch>
            </p:blipFill>
            <p:spPr>
              <a:xfrm>
                <a:off x="1221914" y="5872648"/>
                <a:ext cx="453398" cy="453398"/>
              </a:xfrm>
              <a:prstGeom prst="rect">
                <a:avLst/>
              </a:prstGeom>
            </p:spPr>
          </p:pic>
          <p:pic>
            <p:nvPicPr>
              <p:cNvPr id="28" name="Picture 27" descr="Icon&#10;&#10;Description automatically generated">
                <a:extLst>
                  <a:ext uri="{FF2B5EF4-FFF2-40B4-BE49-F238E27FC236}">
                    <a16:creationId xmlns:a16="http://schemas.microsoft.com/office/drawing/2014/main" id="{F72C57B7-A881-2B4C-BE51-9E9324FDACD9}"/>
                  </a:ext>
                </a:extLst>
              </p:cNvPr>
              <p:cNvPicPr>
                <a:picLocks noChangeAspect="1"/>
              </p:cNvPicPr>
              <p:nvPr/>
            </p:nvPicPr>
            <p:blipFill>
              <a:blip r:embed="rId7"/>
              <a:stretch>
                <a:fillRect/>
              </a:stretch>
            </p:blipFill>
            <p:spPr>
              <a:xfrm>
                <a:off x="1209146" y="5069001"/>
                <a:ext cx="453397" cy="453397"/>
              </a:xfrm>
              <a:prstGeom prst="rect">
                <a:avLst/>
              </a:prstGeom>
            </p:spPr>
          </p:pic>
          <p:pic>
            <p:nvPicPr>
              <p:cNvPr id="29" name="Picture 28" descr="Icon&#10;&#10;Description automatically generated">
                <a:extLst>
                  <a:ext uri="{FF2B5EF4-FFF2-40B4-BE49-F238E27FC236}">
                    <a16:creationId xmlns:a16="http://schemas.microsoft.com/office/drawing/2014/main" id="{8444B2BC-5285-8D4E-AEA7-363B76C860BC}"/>
                  </a:ext>
                </a:extLst>
              </p:cNvPr>
              <p:cNvPicPr>
                <a:picLocks noChangeAspect="1"/>
              </p:cNvPicPr>
              <p:nvPr/>
            </p:nvPicPr>
            <p:blipFill>
              <a:blip r:embed="rId8"/>
              <a:stretch>
                <a:fillRect/>
              </a:stretch>
            </p:blipFill>
            <p:spPr>
              <a:xfrm>
                <a:off x="1221914" y="4650756"/>
                <a:ext cx="385160" cy="385160"/>
              </a:xfrm>
              <a:prstGeom prst="rect">
                <a:avLst/>
              </a:prstGeom>
            </p:spPr>
          </p:pic>
          <p:pic>
            <p:nvPicPr>
              <p:cNvPr id="30" name="Picture 29" descr="Text&#10;&#10;Description automatically generated with low confidence">
                <a:extLst>
                  <a:ext uri="{FF2B5EF4-FFF2-40B4-BE49-F238E27FC236}">
                    <a16:creationId xmlns:a16="http://schemas.microsoft.com/office/drawing/2014/main" id="{49EA2600-E7CA-9646-A2FA-1040F99CCE43}"/>
                  </a:ext>
                </a:extLst>
              </p:cNvPr>
              <p:cNvPicPr>
                <a:picLocks noChangeAspect="1"/>
              </p:cNvPicPr>
              <p:nvPr/>
            </p:nvPicPr>
            <p:blipFill rotWithShape="1">
              <a:blip r:embed="rId9"/>
              <a:srcRect r="8347"/>
              <a:stretch/>
            </p:blipFill>
            <p:spPr>
              <a:xfrm>
                <a:off x="1668242" y="4340662"/>
                <a:ext cx="10388222" cy="1985384"/>
              </a:xfrm>
              <a:prstGeom prst="rect">
                <a:avLst/>
              </a:prstGeom>
            </p:spPr>
          </p:pic>
        </p:grpSp>
        <p:sp>
          <p:nvSpPr>
            <p:cNvPr id="33" name="Rectangle 32">
              <a:extLst>
                <a:ext uri="{FF2B5EF4-FFF2-40B4-BE49-F238E27FC236}">
                  <a16:creationId xmlns:a16="http://schemas.microsoft.com/office/drawing/2014/main" id="{FF9434E6-F220-0347-ADBD-BE6E925B6826}"/>
                </a:ext>
              </a:extLst>
            </p:cNvPr>
            <p:cNvSpPr/>
            <p:nvPr/>
          </p:nvSpPr>
          <p:spPr>
            <a:xfrm>
              <a:off x="1404499" y="4441581"/>
              <a:ext cx="9074942" cy="523220"/>
            </a:xfrm>
            <a:prstGeom prst="rect">
              <a:avLst/>
            </a:prstGeom>
          </p:spPr>
          <p:txBody>
            <a:bodyPr wrap="square">
              <a:spAutoFit/>
            </a:bodyPr>
            <a:lstStyle/>
            <a:p>
              <a:pPr marL="342900" indent="-342900">
                <a:buFont typeface="Wingdings" pitchFamily="2" charset="2"/>
                <a:buChar char="ü"/>
              </a:pPr>
              <a:r>
                <a:rPr lang="en-US" sz="1400" dirty="0">
                  <a:solidFill>
                    <a:schemeClr val="bg2">
                      <a:lumMod val="25000"/>
                    </a:schemeClr>
                  </a:solidFill>
                  <a:latin typeface="Arial" panose="020B0604020202020204" pitchFamily="34" charset="0"/>
                  <a:cs typeface="Arial" panose="020B0604020202020204" pitchFamily="34" charset="0"/>
                </a:rPr>
                <a:t>Diagnostic accuracy is the outcome</a:t>
              </a:r>
            </a:p>
            <a:p>
              <a:pPr marL="342900" indent="-342900">
                <a:buFont typeface="Wingdings" pitchFamily="2" charset="2"/>
                <a:buChar char="ü"/>
              </a:pPr>
              <a:r>
                <a:rPr lang="en-US" sz="1400" dirty="0">
                  <a:solidFill>
                    <a:schemeClr val="bg2">
                      <a:lumMod val="25000"/>
                    </a:schemeClr>
                  </a:solidFill>
                  <a:latin typeface="Arial" panose="020B0604020202020204" pitchFamily="34" charset="0"/>
                  <a:cs typeface="Arial" panose="020B0604020202020204" pitchFamily="34" charset="0"/>
                </a:rPr>
                <a:t>Model is adjusted for pathologists’ experience level and fellowship training</a:t>
              </a:r>
            </a:p>
          </p:txBody>
        </p:sp>
      </p:grpSp>
    </p:spTree>
    <p:extLst>
      <p:ext uri="{BB962C8B-B14F-4D97-AF65-F5344CB8AC3E}">
        <p14:creationId xmlns:p14="http://schemas.microsoft.com/office/powerpoint/2010/main" val="33734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buFont typeface="Wingdings" pitchFamily="2" charset="2"/>
              <a:buChar char="Ø"/>
            </a:pPr>
            <a:r>
              <a:rPr lang="en-US" sz="2200" dirty="0">
                <a:latin typeface="Arial" panose="020B0604020202020204" pitchFamily="34" charset="0"/>
                <a:cs typeface="Arial" panose="020B0604020202020204" pitchFamily="34" charset="0"/>
              </a:rPr>
              <a:t>How are pathologists’ characteristics associated with specific viewing patterns?</a:t>
            </a:r>
          </a:p>
          <a:p>
            <a:pPr>
              <a:lnSpc>
                <a:spcPct val="150000"/>
              </a:lnSpc>
              <a:buClr>
                <a:srgbClr val="4B2E84"/>
              </a:buClr>
              <a:buFont typeface="Wingdings" pitchFamily="2" charset="2"/>
              <a:buChar char="Ø"/>
            </a:pPr>
            <a:endParaRP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43172D-BBFB-9B4C-884B-C5A2C36C3C2A}"/>
              </a:ext>
            </a:extLst>
          </p:cNvPr>
          <p:cNvSpPr txBox="1"/>
          <p:nvPr/>
        </p:nvSpPr>
        <p:spPr>
          <a:xfrm>
            <a:off x="-21462" y="1"/>
            <a:ext cx="12192001" cy="1536632"/>
          </a:xfrm>
          <a:prstGeom prst="rect">
            <a:avLst/>
          </a:prstGeom>
          <a:solidFill>
            <a:srgbClr val="E9D2A3"/>
          </a:solidFill>
        </p:spPr>
        <p:txBody>
          <a:bodyPr wrap="square" rtlCol="0">
            <a:spAutoFit/>
          </a:bodyPr>
          <a:lstStyle/>
          <a:p>
            <a:endParaRPr lang="en-US" dirty="0"/>
          </a:p>
        </p:txBody>
      </p:sp>
      <p:sp>
        <p:nvSpPr>
          <p:cNvPr id="5" name="Google Shape;122;p20">
            <a:extLst>
              <a:ext uri="{FF2B5EF4-FFF2-40B4-BE49-F238E27FC236}">
                <a16:creationId xmlns:a16="http://schemas.microsoft.com/office/drawing/2014/main" id="{1CB003FB-B9E2-EC4E-BF61-21831A36292A}"/>
              </a:ext>
            </a:extLst>
          </p:cNvPr>
          <p:cNvSpPr txBox="1">
            <a:spLocks/>
          </p:cNvSpPr>
          <p:nvPr/>
        </p:nvSpPr>
        <p:spPr>
          <a:xfrm>
            <a:off x="415600" y="154449"/>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sz="3600" dirty="0">
                <a:solidFill>
                  <a:srgbClr val="4B2E84"/>
                </a:solidFill>
                <a:latin typeface="Arial" panose="020B0604020202020204" pitchFamily="34" charset="0"/>
                <a:cs typeface="Arial" panose="020B0604020202020204" pitchFamily="34" charset="0"/>
              </a:rPr>
              <a:t>Statistical analysis:</a:t>
            </a:r>
          </a:p>
          <a:p>
            <a:r>
              <a:rPr lang="en" sz="3600" dirty="0">
                <a:solidFill>
                  <a:srgbClr val="4B2E84"/>
                </a:solidFill>
                <a:latin typeface="Arial" panose="020B0604020202020204" pitchFamily="34" charset="0"/>
                <a:cs typeface="Arial" panose="020B0604020202020204" pitchFamily="34" charset="0"/>
              </a:rPr>
              <a:t>Pathologists’ characteristics</a:t>
            </a:r>
            <a:endParaRPr lang="en-US" sz="3600" dirty="0">
              <a:solidFill>
                <a:srgbClr val="4B2E84"/>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94617FF-F2F6-C243-9DBE-8BBE02692FD3}"/>
              </a:ext>
            </a:extLst>
          </p:cNvPr>
          <p:cNvSpPr>
            <a:spLocks noGrp="1"/>
          </p:cNvSpPr>
          <p:nvPr>
            <p:ph type="sldNum" idx="12"/>
          </p:nvPr>
        </p:nvSpPr>
        <p:spPr/>
        <p:txBody>
          <a:bodyPr/>
          <a:lstStyle/>
          <a:p>
            <a:fld id="{00000000-1234-1234-1234-123412341234}" type="slidenum">
              <a:rPr lang="en" smtClean="0"/>
              <a:pPr/>
              <a:t>22</a:t>
            </a:fld>
            <a:endParaRPr lang="en"/>
          </a:p>
        </p:txBody>
      </p:sp>
      <p:pic>
        <p:nvPicPr>
          <p:cNvPr id="8" name="Picture 7" descr="Table&#10;&#10;Description automatically generated">
            <a:extLst>
              <a:ext uri="{FF2B5EF4-FFF2-40B4-BE49-F238E27FC236}">
                <a16:creationId xmlns:a16="http://schemas.microsoft.com/office/drawing/2014/main" id="{7118C459-2F0B-244E-97F1-DEB851DAEF94}"/>
              </a:ext>
            </a:extLst>
          </p:cNvPr>
          <p:cNvPicPr>
            <a:picLocks noChangeAspect="1"/>
          </p:cNvPicPr>
          <p:nvPr/>
        </p:nvPicPr>
        <p:blipFill>
          <a:blip r:embed="rId3"/>
          <a:stretch>
            <a:fillRect/>
          </a:stretch>
        </p:blipFill>
        <p:spPr>
          <a:xfrm>
            <a:off x="2885918" y="2819227"/>
            <a:ext cx="6058368" cy="4000809"/>
          </a:xfrm>
          <a:prstGeom prst="rect">
            <a:avLst/>
          </a:prstGeom>
        </p:spPr>
      </p:pic>
      <p:grpSp>
        <p:nvGrpSpPr>
          <p:cNvPr id="2" name="Group 1">
            <a:extLst>
              <a:ext uri="{FF2B5EF4-FFF2-40B4-BE49-F238E27FC236}">
                <a16:creationId xmlns:a16="http://schemas.microsoft.com/office/drawing/2014/main" id="{81C0778B-E95E-6E44-8400-FBC5BAB215F3}"/>
              </a:ext>
            </a:extLst>
          </p:cNvPr>
          <p:cNvGrpSpPr/>
          <p:nvPr/>
        </p:nvGrpSpPr>
        <p:grpSpPr>
          <a:xfrm>
            <a:off x="5273022" y="4185079"/>
            <a:ext cx="3671264" cy="2524177"/>
            <a:chOff x="5436935" y="3579060"/>
            <a:chExt cx="4300538" cy="3107032"/>
          </a:xfrm>
        </p:grpSpPr>
        <p:sp>
          <p:nvSpPr>
            <p:cNvPr id="9" name="Rectangle 8">
              <a:extLst>
                <a:ext uri="{FF2B5EF4-FFF2-40B4-BE49-F238E27FC236}">
                  <a16:creationId xmlns:a16="http://schemas.microsoft.com/office/drawing/2014/main" id="{06EECFE9-9DC8-0B4E-8B49-F0B48DD48439}"/>
                </a:ext>
              </a:extLst>
            </p:cNvPr>
            <p:cNvSpPr/>
            <p:nvPr/>
          </p:nvSpPr>
          <p:spPr>
            <a:xfrm>
              <a:off x="5436935" y="4285311"/>
              <a:ext cx="4300538" cy="304233"/>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ECB077-BE8B-4741-8577-D87A541A5C41}"/>
                </a:ext>
              </a:extLst>
            </p:cNvPr>
            <p:cNvSpPr/>
            <p:nvPr/>
          </p:nvSpPr>
          <p:spPr>
            <a:xfrm>
              <a:off x="5436935" y="5221311"/>
              <a:ext cx="4300538" cy="304233"/>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4ABED4-F2C1-F740-BBEA-707E9BAF25CF}"/>
                </a:ext>
              </a:extLst>
            </p:cNvPr>
            <p:cNvSpPr/>
            <p:nvPr/>
          </p:nvSpPr>
          <p:spPr>
            <a:xfrm>
              <a:off x="5436935" y="6381859"/>
              <a:ext cx="4300538" cy="304233"/>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87A871-D03D-684A-AB95-5BB069232D55}"/>
                </a:ext>
              </a:extLst>
            </p:cNvPr>
            <p:cNvSpPr/>
            <p:nvPr/>
          </p:nvSpPr>
          <p:spPr>
            <a:xfrm>
              <a:off x="8301037" y="3579060"/>
              <a:ext cx="1436435" cy="304233"/>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19ECEC83-CE5A-9540-B23D-3DDF8D004332}"/>
              </a:ext>
            </a:extLst>
          </p:cNvPr>
          <p:cNvSpPr/>
          <p:nvPr/>
        </p:nvSpPr>
        <p:spPr>
          <a:xfrm>
            <a:off x="1110436" y="2073895"/>
            <a:ext cx="8198456" cy="646331"/>
          </a:xfrm>
          <a:prstGeom prst="rect">
            <a:avLst/>
          </a:prstGeom>
        </p:spPr>
        <p:txBody>
          <a:bodyPr wrap="square">
            <a:spAutoFit/>
          </a:bodyPr>
          <a:lstStyle/>
          <a:p>
            <a:pPr marL="342900" indent="-342900">
              <a:buFont typeface="Wingdings" pitchFamily="2" charset="2"/>
              <a:buChar char="ü"/>
            </a:pPr>
            <a:r>
              <a:rPr lang="en-US" dirty="0">
                <a:solidFill>
                  <a:schemeClr val="bg2">
                    <a:lumMod val="25000"/>
                  </a:schemeClr>
                </a:solidFill>
                <a:latin typeface="Arial" panose="020B0604020202020204" pitchFamily="34" charset="0"/>
                <a:cs typeface="Arial" panose="020B0604020202020204" pitchFamily="34" charset="0"/>
              </a:rPr>
              <a:t>Separate models with each characteristic as the predictor variable</a:t>
            </a:r>
          </a:p>
          <a:p>
            <a:pPr marL="342900" indent="-342900">
              <a:buFont typeface="Wingdings" pitchFamily="2" charset="2"/>
              <a:buChar char="ü"/>
            </a:pPr>
            <a:r>
              <a:rPr lang="en-US" dirty="0">
                <a:solidFill>
                  <a:schemeClr val="bg2">
                    <a:lumMod val="25000"/>
                  </a:schemeClr>
                </a:solidFill>
                <a:latin typeface="Arial" panose="020B0604020202020204" pitchFamily="34" charset="0"/>
                <a:cs typeface="Arial" panose="020B0604020202020204" pitchFamily="34" charset="0"/>
              </a:rPr>
              <a:t>Pathologists’ viewing behaviors as the outcome</a:t>
            </a:r>
          </a:p>
        </p:txBody>
      </p:sp>
    </p:spTree>
    <p:extLst>
      <p:ext uri="{BB962C8B-B14F-4D97-AF65-F5344CB8AC3E}">
        <p14:creationId xmlns:p14="http://schemas.microsoft.com/office/powerpoint/2010/main" val="213949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0"/>
          <p:cNvSpPr txBox="1">
            <a:spLocks noGrp="1"/>
          </p:cNvSpPr>
          <p:nvPr>
            <p:ph type="body" idx="1"/>
          </p:nvPr>
        </p:nvSpPr>
        <p:spPr>
          <a:xfrm>
            <a:off x="163789" y="1627340"/>
            <a:ext cx="11360800" cy="4555200"/>
          </a:xfrm>
          <a:prstGeom prst="rect">
            <a:avLst/>
          </a:prstGeom>
        </p:spPr>
        <p:txBody>
          <a:bodyPr spcFirstLastPara="1" vert="horz" wrap="square" lIns="121900" tIns="121900" rIns="121900" bIns="121900" rtlCol="0" anchor="t" anchorCtr="0">
            <a:noAutofit/>
          </a:bodyPr>
          <a:lstStyle/>
          <a:p>
            <a:pPr>
              <a:buFont typeface="Wingdings" pitchFamily="2" charset="2"/>
              <a:buChar char="Ø"/>
            </a:pPr>
            <a:r>
              <a:rPr lang="en-US" sz="1800" dirty="0">
                <a:latin typeface="Arial" panose="020B0604020202020204" pitchFamily="34" charset="0"/>
                <a:cs typeface="Arial" panose="020B0604020202020204" pitchFamily="34" charset="0"/>
              </a:rPr>
              <a:t>How do specific viewing behaviors and search patterns contribute to diagnostic accuracy?</a:t>
            </a:r>
          </a:p>
          <a:p>
            <a:pPr>
              <a:buFont typeface="Wingdings" pitchFamily="2" charset="2"/>
              <a:buChar char="Ø"/>
            </a:pPr>
            <a:endParaRPr lang="en-US" sz="1800" dirty="0">
              <a:latin typeface="Arial" panose="020B0604020202020204" pitchFamily="34" charset="0"/>
              <a:cs typeface="Arial" panose="020B0604020202020204" pitchFamily="34" charset="0"/>
            </a:endParaRPr>
          </a:p>
          <a:p>
            <a:pPr>
              <a:buFont typeface="Wingdings" pitchFamily="2" charset="2"/>
              <a:buChar char="Ø"/>
            </a:pPr>
            <a:endParaRPr lang="en-US" sz="1800" dirty="0">
              <a:latin typeface="Arial" panose="020B0604020202020204" pitchFamily="34" charset="0"/>
              <a:cs typeface="Arial" panose="020B0604020202020204" pitchFamily="34" charset="0"/>
            </a:endParaRPr>
          </a:p>
          <a:p>
            <a:pPr>
              <a:buFont typeface="Wingdings" pitchFamily="2" charset="2"/>
              <a:buChar char="Ø"/>
            </a:pPr>
            <a:endParaRPr lang="en-US" sz="1800" dirty="0">
              <a:latin typeface="Arial" panose="020B0604020202020204" pitchFamily="34" charset="0"/>
              <a:cs typeface="Arial" panose="020B0604020202020204" pitchFamily="34" charset="0"/>
            </a:endParaRPr>
          </a:p>
          <a:p>
            <a:pPr>
              <a:buFont typeface="Wingdings" pitchFamily="2" charset="2"/>
              <a:buChar char="Ø"/>
            </a:pPr>
            <a:endParaRPr lang="en-US" sz="1800" dirty="0">
              <a:latin typeface="Arial" panose="020B0604020202020204" pitchFamily="34" charset="0"/>
              <a:cs typeface="Arial" panose="020B0604020202020204" pitchFamily="34" charset="0"/>
            </a:endParaRPr>
          </a:p>
          <a:p>
            <a:pPr>
              <a:buFont typeface="Wingdings" pitchFamily="2" charset="2"/>
              <a:buChar char="Ø"/>
            </a:pPr>
            <a:r>
              <a:rPr lang="en-US" sz="1800" dirty="0">
                <a:latin typeface="Arial" panose="020B0604020202020204" pitchFamily="34" charset="0"/>
                <a:cs typeface="Arial" panose="020B0604020202020204" pitchFamily="34" charset="0"/>
              </a:rPr>
              <a:t>How are pathologists’ characteristics associated with specific viewing patterns?</a:t>
            </a:r>
          </a:p>
          <a:p>
            <a:pPr>
              <a:buFont typeface="Wingdings" pitchFamily="2" charset="2"/>
              <a:buChar char="Ø"/>
            </a:pPr>
            <a:endParaRPr lang="en-US" sz="1800" dirty="0">
              <a:latin typeface="Arial" panose="020B0604020202020204" pitchFamily="34" charset="0"/>
              <a:cs typeface="Arial" panose="020B0604020202020204" pitchFamily="34" charset="0"/>
            </a:endParaRPr>
          </a:p>
          <a:p>
            <a:pPr>
              <a:buFont typeface="Wingdings" pitchFamily="2" charset="2"/>
              <a:buChar char="Ø"/>
            </a:pPr>
            <a:endParaRPr lang="en-US" sz="1800" dirty="0">
              <a:latin typeface="Arial" panose="020B0604020202020204" pitchFamily="34" charset="0"/>
              <a:cs typeface="Arial" panose="020B0604020202020204" pitchFamily="34" charset="0"/>
            </a:endParaRPr>
          </a:p>
          <a:p>
            <a:pPr>
              <a:buFont typeface="Wingdings" pitchFamily="2" charset="2"/>
              <a:buChar char="Ø"/>
            </a:pPr>
            <a:endParaRPr lang="en-US" sz="1800" dirty="0">
              <a:latin typeface="Arial" panose="020B0604020202020204" pitchFamily="34" charset="0"/>
              <a:cs typeface="Arial" panose="020B0604020202020204" pitchFamily="34" charset="0"/>
            </a:endParaRPr>
          </a:p>
          <a:p>
            <a:pPr>
              <a:buFont typeface="Wingdings" pitchFamily="2" charset="2"/>
              <a:buChar char="Ø"/>
            </a:pPr>
            <a:endParaRPr lang="en-US" sz="1800" dirty="0">
              <a:latin typeface="Arial" panose="020B0604020202020204" pitchFamily="34" charset="0"/>
              <a:cs typeface="Arial" panose="020B0604020202020204" pitchFamily="34" charset="0"/>
            </a:endParaRPr>
          </a:p>
          <a:p>
            <a:pPr>
              <a:buFont typeface="Wingdings" pitchFamily="2" charset="2"/>
              <a:buChar char="Ø"/>
            </a:pPr>
            <a:r>
              <a:rPr lang="en-US" sz="1800" dirty="0">
                <a:latin typeface="Arial" panose="020B0604020202020204" pitchFamily="34" charset="0"/>
                <a:cs typeface="Arial" panose="020B0604020202020204" pitchFamily="34" charset="0"/>
              </a:rPr>
              <a:t>How do viewing patterns change as pathologists gain more expertise in diagnosing melanocytic lesions?</a:t>
            </a:r>
          </a:p>
        </p:txBody>
      </p:sp>
      <p:sp>
        <p:nvSpPr>
          <p:cNvPr id="2" name="Slide Number Placeholder 1">
            <a:extLst>
              <a:ext uri="{FF2B5EF4-FFF2-40B4-BE49-F238E27FC236}">
                <a16:creationId xmlns:a16="http://schemas.microsoft.com/office/drawing/2014/main" id="{05066993-EE13-0B4B-A41D-9E4EAC92E9E7}"/>
              </a:ext>
            </a:extLst>
          </p:cNvPr>
          <p:cNvSpPr>
            <a:spLocks noGrp="1"/>
          </p:cNvSpPr>
          <p:nvPr>
            <p:ph type="sldNum" idx="12"/>
          </p:nvPr>
        </p:nvSpPr>
        <p:spPr/>
        <p:txBody>
          <a:bodyPr/>
          <a:lstStyle/>
          <a:p>
            <a:fld id="{00000000-1234-1234-1234-123412341234}" type="slidenum">
              <a:rPr lang="en" smtClean="0"/>
              <a:pPr/>
              <a:t>23</a:t>
            </a:fld>
            <a:endParaRPr lang="en"/>
          </a:p>
        </p:txBody>
      </p:sp>
      <p:sp>
        <p:nvSpPr>
          <p:cNvPr id="9" name="TextBox 8">
            <a:extLst>
              <a:ext uri="{FF2B5EF4-FFF2-40B4-BE49-F238E27FC236}">
                <a16:creationId xmlns:a16="http://schemas.microsoft.com/office/drawing/2014/main" id="{EC096345-FC75-AA40-BE59-51B021A3D0F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0" name="Google Shape;122;p20">
            <a:extLst>
              <a:ext uri="{FF2B5EF4-FFF2-40B4-BE49-F238E27FC236}">
                <a16:creationId xmlns:a16="http://schemas.microsoft.com/office/drawing/2014/main" id="{08522898-4A01-684F-85C8-0B24B78FF15B}"/>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Discussion</a:t>
            </a:r>
            <a:endParaRPr lang="en-US" dirty="0">
              <a:solidFill>
                <a:srgbClr val="4B2E84"/>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9B5D3D2-2C66-7844-81E4-B427A42A3E57}"/>
              </a:ext>
            </a:extLst>
          </p:cNvPr>
          <p:cNvSpPr/>
          <p:nvPr/>
        </p:nvSpPr>
        <p:spPr>
          <a:xfrm>
            <a:off x="781399" y="2221623"/>
            <a:ext cx="10881012" cy="785343"/>
          </a:xfrm>
          <a:prstGeom prst="rect">
            <a:avLst/>
          </a:prstGeom>
        </p:spPr>
        <p:txBody>
          <a:bodyPr wrap="square">
            <a:spAutoFit/>
          </a:bodyPr>
          <a:lstStyle/>
          <a:p>
            <a:pPr>
              <a:lnSpc>
                <a:spcPct val="150000"/>
              </a:lnSpc>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  More total time, zoom variables, and ROI time, and scanning percentage </a:t>
            </a:r>
          </a:p>
          <a:p>
            <a:pPr>
              <a:lnSpc>
                <a:spcPct val="150000"/>
              </a:lnSpc>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  Less magnification</a:t>
            </a:r>
          </a:p>
        </p:txBody>
      </p:sp>
      <p:sp>
        <p:nvSpPr>
          <p:cNvPr id="4" name="Rectangle 3">
            <a:extLst>
              <a:ext uri="{FF2B5EF4-FFF2-40B4-BE49-F238E27FC236}">
                <a16:creationId xmlns:a16="http://schemas.microsoft.com/office/drawing/2014/main" id="{3C2B06F9-534A-424A-A0ED-50DB2FEF248B}"/>
              </a:ext>
            </a:extLst>
          </p:cNvPr>
          <p:cNvSpPr/>
          <p:nvPr/>
        </p:nvSpPr>
        <p:spPr>
          <a:xfrm>
            <a:off x="781399" y="3824537"/>
            <a:ext cx="11296611" cy="830997"/>
          </a:xfrm>
          <a:prstGeom prst="rect">
            <a:avLst/>
          </a:prstGeom>
        </p:spPr>
        <p:txBody>
          <a:bodyPr wrap="square">
            <a:spAutoFit/>
          </a:bodyPr>
          <a:lstStyle/>
          <a:p>
            <a:pPr marL="285750" indent="-285750" fontAlgn="base">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Higher age category</a:t>
            </a:r>
          </a:p>
          <a:p>
            <a:pPr marL="285750" indent="-285750" fontAlgn="base">
              <a:buFont typeface="Wingdings" pitchFamily="2" charset="2"/>
              <a:buChar char="ü"/>
            </a:pPr>
            <a:endParaRPr lang="en-US" sz="1600" dirty="0">
              <a:solidFill>
                <a:schemeClr val="bg2">
                  <a:lumMod val="25000"/>
                </a:schemeClr>
              </a:solidFill>
              <a:latin typeface="Arial" panose="020B0604020202020204" pitchFamily="34" charset="0"/>
              <a:cs typeface="Arial" panose="020B0604020202020204" pitchFamily="34" charset="0"/>
            </a:endParaRPr>
          </a:p>
          <a:p>
            <a:pPr marL="285750" indent="-285750" fontAlgn="base">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Lower confidence level</a:t>
            </a:r>
          </a:p>
        </p:txBody>
      </p:sp>
      <p:sp>
        <p:nvSpPr>
          <p:cNvPr id="6" name="Rectangle 5">
            <a:extLst>
              <a:ext uri="{FF2B5EF4-FFF2-40B4-BE49-F238E27FC236}">
                <a16:creationId xmlns:a16="http://schemas.microsoft.com/office/drawing/2014/main" id="{23E4B370-2FA5-C040-90FF-143074E4755A}"/>
              </a:ext>
            </a:extLst>
          </p:cNvPr>
          <p:cNvSpPr/>
          <p:nvPr/>
        </p:nvSpPr>
        <p:spPr>
          <a:xfrm>
            <a:off x="781399" y="5655963"/>
            <a:ext cx="10514929" cy="830997"/>
          </a:xfrm>
          <a:prstGeom prst="rect">
            <a:avLst/>
          </a:prstGeom>
        </p:spPr>
        <p:txBody>
          <a:bodyPr wrap="square">
            <a:spAutoFit/>
          </a:bodyPr>
          <a:lstStyle/>
          <a:p>
            <a:pPr marL="285750" indent="-285750">
              <a:buClr>
                <a:schemeClr val="bg2">
                  <a:lumMod val="25000"/>
                </a:schemeClr>
              </a:buClr>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Having Board certification and/or fellowship training</a:t>
            </a:r>
          </a:p>
          <a:p>
            <a:pPr marL="285750" indent="-285750">
              <a:buClr>
                <a:schemeClr val="bg2">
                  <a:lumMod val="25000"/>
                </a:schemeClr>
              </a:buClr>
              <a:buFont typeface="Wingdings" pitchFamily="2" charset="2"/>
              <a:buChar char="ü"/>
            </a:pPr>
            <a:endParaRPr lang="en-US" sz="1600" dirty="0">
              <a:solidFill>
                <a:schemeClr val="bg2">
                  <a:lumMod val="25000"/>
                </a:schemeClr>
              </a:solidFill>
              <a:latin typeface="Arial" panose="020B0604020202020204" pitchFamily="34" charset="0"/>
              <a:cs typeface="Arial" panose="020B0604020202020204" pitchFamily="34" charset="0"/>
            </a:endParaRPr>
          </a:p>
          <a:p>
            <a:pPr marL="285750" indent="-285750">
              <a:buClr>
                <a:schemeClr val="bg2">
                  <a:lumMod val="25000"/>
                </a:schemeClr>
              </a:buClr>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Higher caseload of melanocytic skin lesions</a:t>
            </a:r>
          </a:p>
        </p:txBody>
      </p:sp>
      <p:sp>
        <p:nvSpPr>
          <p:cNvPr id="11" name="Rectangle 10">
            <a:extLst>
              <a:ext uri="{FF2B5EF4-FFF2-40B4-BE49-F238E27FC236}">
                <a16:creationId xmlns:a16="http://schemas.microsoft.com/office/drawing/2014/main" id="{B0ECAC92-A4CB-964B-A7A5-B0D3C8932DE3}"/>
              </a:ext>
            </a:extLst>
          </p:cNvPr>
          <p:cNvSpPr/>
          <p:nvPr/>
        </p:nvSpPr>
        <p:spPr>
          <a:xfrm>
            <a:off x="8849132" y="2483410"/>
            <a:ext cx="2225289" cy="338554"/>
          </a:xfrm>
          <a:prstGeom prst="rect">
            <a:avLst/>
          </a:prstGeom>
        </p:spPr>
        <p:txBody>
          <a:bodyPr wrap="square">
            <a:spAutoFit/>
          </a:bodyPr>
          <a:lstStyle/>
          <a:p>
            <a:r>
              <a:rPr lang="en-US" sz="1600" dirty="0">
                <a:solidFill>
                  <a:schemeClr val="bg2">
                    <a:lumMod val="25000"/>
                  </a:schemeClr>
                </a:solidFill>
                <a:latin typeface="Arial" panose="020B0604020202020204" pitchFamily="34" charset="0"/>
                <a:cs typeface="Arial" panose="020B0604020202020204" pitchFamily="34" charset="0"/>
              </a:rPr>
              <a:t>Higher accuracy</a:t>
            </a:r>
          </a:p>
        </p:txBody>
      </p:sp>
      <p:pic>
        <p:nvPicPr>
          <p:cNvPr id="12" name="Picture 11" descr="Shape, arrow&#10;&#10;Description automatically generated">
            <a:extLst>
              <a:ext uri="{FF2B5EF4-FFF2-40B4-BE49-F238E27FC236}">
                <a16:creationId xmlns:a16="http://schemas.microsoft.com/office/drawing/2014/main" id="{DD4A5B25-5BD4-9449-9630-8CCC7F0D38F1}"/>
              </a:ext>
            </a:extLst>
          </p:cNvPr>
          <p:cNvPicPr>
            <a:picLocks noChangeAspect="1"/>
          </p:cNvPicPr>
          <p:nvPr/>
        </p:nvPicPr>
        <p:blipFill>
          <a:blip r:embed="rId3"/>
          <a:stretch>
            <a:fillRect/>
          </a:stretch>
        </p:blipFill>
        <p:spPr>
          <a:xfrm>
            <a:off x="7872307" y="2318166"/>
            <a:ext cx="615553" cy="669042"/>
          </a:xfrm>
          <a:prstGeom prst="rect">
            <a:avLst/>
          </a:prstGeom>
        </p:spPr>
      </p:pic>
      <p:pic>
        <p:nvPicPr>
          <p:cNvPr id="19" name="Picture 18" descr="Shape, arrow&#10;&#10;Description automatically generated">
            <a:extLst>
              <a:ext uri="{FF2B5EF4-FFF2-40B4-BE49-F238E27FC236}">
                <a16:creationId xmlns:a16="http://schemas.microsoft.com/office/drawing/2014/main" id="{F23AD1BE-43FC-BD45-8A13-908AA2C9EA3B}"/>
              </a:ext>
            </a:extLst>
          </p:cNvPr>
          <p:cNvPicPr>
            <a:picLocks noChangeAspect="1"/>
          </p:cNvPicPr>
          <p:nvPr/>
        </p:nvPicPr>
        <p:blipFill>
          <a:blip r:embed="rId3"/>
          <a:stretch>
            <a:fillRect/>
          </a:stretch>
        </p:blipFill>
        <p:spPr>
          <a:xfrm>
            <a:off x="4281379" y="3676157"/>
            <a:ext cx="615553" cy="669042"/>
          </a:xfrm>
          <a:prstGeom prst="rect">
            <a:avLst/>
          </a:prstGeom>
        </p:spPr>
      </p:pic>
      <p:pic>
        <p:nvPicPr>
          <p:cNvPr id="20" name="Picture 19" descr="Shape, arrow&#10;&#10;Description automatically generated">
            <a:extLst>
              <a:ext uri="{FF2B5EF4-FFF2-40B4-BE49-F238E27FC236}">
                <a16:creationId xmlns:a16="http://schemas.microsoft.com/office/drawing/2014/main" id="{EF7FE24D-D3E7-B846-B10A-6A0E258961B4}"/>
              </a:ext>
            </a:extLst>
          </p:cNvPr>
          <p:cNvPicPr>
            <a:picLocks noChangeAspect="1"/>
          </p:cNvPicPr>
          <p:nvPr/>
        </p:nvPicPr>
        <p:blipFill>
          <a:blip r:embed="rId3"/>
          <a:stretch>
            <a:fillRect/>
          </a:stretch>
        </p:blipFill>
        <p:spPr>
          <a:xfrm>
            <a:off x="4281378" y="4219235"/>
            <a:ext cx="615553" cy="669042"/>
          </a:xfrm>
          <a:prstGeom prst="rect">
            <a:avLst/>
          </a:prstGeom>
        </p:spPr>
      </p:pic>
      <p:sp>
        <p:nvSpPr>
          <p:cNvPr id="5" name="Rectangle 4">
            <a:extLst>
              <a:ext uri="{FF2B5EF4-FFF2-40B4-BE49-F238E27FC236}">
                <a16:creationId xmlns:a16="http://schemas.microsoft.com/office/drawing/2014/main" id="{486915A7-FEA4-8F4B-B240-329EE4059D02}"/>
              </a:ext>
            </a:extLst>
          </p:cNvPr>
          <p:cNvSpPr/>
          <p:nvPr/>
        </p:nvSpPr>
        <p:spPr>
          <a:xfrm>
            <a:off x="5084584" y="4404776"/>
            <a:ext cx="5518947" cy="338554"/>
          </a:xfrm>
          <a:prstGeom prst="rect">
            <a:avLst/>
          </a:prstGeom>
        </p:spPr>
        <p:txBody>
          <a:bodyPr wrap="none">
            <a:spAutoFit/>
          </a:bodyPr>
          <a:lstStyle/>
          <a:p>
            <a:r>
              <a:rPr lang="en-US" sz="1600" dirty="0">
                <a:solidFill>
                  <a:schemeClr val="bg2">
                    <a:lumMod val="25000"/>
                  </a:schemeClr>
                </a:solidFill>
                <a:latin typeface="Arial" panose="020B0604020202020204" pitchFamily="34" charset="0"/>
                <a:cs typeface="Arial" panose="020B0604020202020204" pitchFamily="34" charset="0"/>
              </a:rPr>
              <a:t>Higher average zoom, maximum zoom, and zoom variance</a:t>
            </a:r>
            <a:endParaRPr lang="en-US" sz="1600" dirty="0"/>
          </a:p>
        </p:txBody>
      </p:sp>
      <p:sp>
        <p:nvSpPr>
          <p:cNvPr id="21" name="Rectangle 20">
            <a:extLst>
              <a:ext uri="{FF2B5EF4-FFF2-40B4-BE49-F238E27FC236}">
                <a16:creationId xmlns:a16="http://schemas.microsoft.com/office/drawing/2014/main" id="{7D27B88D-8B19-7441-9D6F-24207361BF54}"/>
              </a:ext>
            </a:extLst>
          </p:cNvPr>
          <p:cNvSpPr/>
          <p:nvPr/>
        </p:nvSpPr>
        <p:spPr>
          <a:xfrm>
            <a:off x="5113160" y="3842689"/>
            <a:ext cx="2178802" cy="338554"/>
          </a:xfrm>
          <a:prstGeom prst="rect">
            <a:avLst/>
          </a:prstGeom>
        </p:spPr>
        <p:txBody>
          <a:bodyPr wrap="none">
            <a:spAutoFit/>
          </a:bodyPr>
          <a:lstStyle/>
          <a:p>
            <a:r>
              <a:rPr lang="en-US" sz="1600" dirty="0">
                <a:solidFill>
                  <a:schemeClr val="bg2">
                    <a:lumMod val="25000"/>
                  </a:schemeClr>
                </a:solidFill>
                <a:latin typeface="Arial" panose="020B0604020202020204" pitchFamily="34" charset="0"/>
                <a:cs typeface="Arial" panose="020B0604020202020204" pitchFamily="34" charset="0"/>
              </a:rPr>
              <a:t>Higher zoom variance</a:t>
            </a:r>
            <a:endParaRPr lang="en-US" sz="1600" dirty="0"/>
          </a:p>
        </p:txBody>
      </p:sp>
      <p:pic>
        <p:nvPicPr>
          <p:cNvPr id="22" name="Picture 21" descr="Shape, arrow&#10;&#10;Description automatically generated">
            <a:extLst>
              <a:ext uri="{FF2B5EF4-FFF2-40B4-BE49-F238E27FC236}">
                <a16:creationId xmlns:a16="http://schemas.microsoft.com/office/drawing/2014/main" id="{BA1DB344-083B-8046-85B5-55EE5E85B12B}"/>
              </a:ext>
            </a:extLst>
          </p:cNvPr>
          <p:cNvPicPr>
            <a:picLocks noChangeAspect="1"/>
          </p:cNvPicPr>
          <p:nvPr/>
        </p:nvPicPr>
        <p:blipFill>
          <a:blip r:embed="rId3"/>
          <a:stretch>
            <a:fillRect/>
          </a:stretch>
        </p:blipFill>
        <p:spPr>
          <a:xfrm>
            <a:off x="5692907" y="5817918"/>
            <a:ext cx="615553" cy="669042"/>
          </a:xfrm>
          <a:prstGeom prst="rect">
            <a:avLst/>
          </a:prstGeom>
        </p:spPr>
      </p:pic>
      <p:sp>
        <p:nvSpPr>
          <p:cNvPr id="23" name="Rectangle 22">
            <a:extLst>
              <a:ext uri="{FF2B5EF4-FFF2-40B4-BE49-F238E27FC236}">
                <a16:creationId xmlns:a16="http://schemas.microsoft.com/office/drawing/2014/main" id="{B12F12B6-DAB1-C04C-B4BD-A85633E8151A}"/>
              </a:ext>
            </a:extLst>
          </p:cNvPr>
          <p:cNvSpPr/>
          <p:nvPr/>
        </p:nvSpPr>
        <p:spPr>
          <a:xfrm>
            <a:off x="6496113" y="6003459"/>
            <a:ext cx="5513048" cy="338554"/>
          </a:xfrm>
          <a:prstGeom prst="rect">
            <a:avLst/>
          </a:prstGeom>
        </p:spPr>
        <p:txBody>
          <a:bodyPr wrap="none">
            <a:spAutoFit/>
          </a:bodyPr>
          <a:lstStyle/>
          <a:p>
            <a:r>
              <a:rPr lang="en-US" sz="1600" dirty="0">
                <a:solidFill>
                  <a:schemeClr val="bg2">
                    <a:lumMod val="25000"/>
                  </a:schemeClr>
                </a:solidFill>
                <a:latin typeface="Arial" panose="020B0604020202020204" pitchFamily="34" charset="0"/>
                <a:cs typeface="Arial" panose="020B0604020202020204" pitchFamily="34" charset="0"/>
              </a:rPr>
              <a:t>Lower average zoom, maximum zoom, and zoom variance</a:t>
            </a:r>
            <a:endParaRPr lang="en-US" sz="1600" dirty="0"/>
          </a:p>
        </p:txBody>
      </p:sp>
      <p:sp>
        <p:nvSpPr>
          <p:cNvPr id="8" name="Rectangle 7">
            <a:extLst>
              <a:ext uri="{FF2B5EF4-FFF2-40B4-BE49-F238E27FC236}">
                <a16:creationId xmlns:a16="http://schemas.microsoft.com/office/drawing/2014/main" id="{42063796-42ED-F746-A09E-B68C65F61C7E}"/>
              </a:ext>
            </a:extLst>
          </p:cNvPr>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5213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21"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solidFill>
                  <a:srgbClr val="4B2E84"/>
                </a:solidFill>
                <a:latin typeface="Arial" panose="020B0604020202020204" pitchFamily="34" charset="0"/>
                <a:cs typeface="Arial" panose="020B0604020202020204" pitchFamily="34" charset="0"/>
              </a:rPr>
              <a:t>Outline</a:t>
            </a:r>
            <a:endParaRPr dirty="0">
              <a:solidFill>
                <a:srgbClr val="4B2E84"/>
              </a:solidFill>
              <a:latin typeface="Arial" panose="020B0604020202020204" pitchFamily="34" charset="0"/>
              <a:cs typeface="Arial" panose="020B0604020202020204" pitchFamily="34" charset="0"/>
            </a:endParaRPr>
          </a:p>
        </p:txBody>
      </p:sp>
      <p:sp>
        <p:nvSpPr>
          <p:cNvPr id="123" name="Google Shape;123;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Introduction</a:t>
            </a:r>
            <a:endParaRPr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Material and Methods</a:t>
            </a:r>
            <a:endParaRPr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 dirty="0">
                <a:solidFill>
                  <a:schemeClr val="tx1">
                    <a:lumMod val="50000"/>
                    <a:lumOff val="50000"/>
                  </a:schemeClr>
                </a:solidFill>
                <a:latin typeface="Arial" panose="020B0604020202020204" pitchFamily="34" charset="0"/>
                <a:cs typeface="Arial" panose="020B0604020202020204" pitchFamily="34" charset="0"/>
              </a:rPr>
              <a:t>Results</a:t>
            </a:r>
          </a:p>
          <a:p>
            <a:pPr>
              <a:lnSpc>
                <a:spcPct val="150000"/>
              </a:lnSpc>
              <a:buClr>
                <a:srgbClr val="4B2E84"/>
              </a:buClr>
              <a:buFont typeface="Wingdings" pitchFamily="2" charset="2"/>
              <a:buChar char="Ø"/>
            </a:pPr>
            <a:r>
              <a:rPr lang="en" b="1" dirty="0">
                <a:latin typeface="Arial" panose="020B0604020202020204" pitchFamily="34" charset="0"/>
                <a:cs typeface="Arial" panose="020B0604020202020204" pitchFamily="34" charset="0"/>
              </a:rPr>
              <a:t>Application</a:t>
            </a:r>
          </a:p>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Conclusions</a:t>
            </a:r>
          </a:p>
        </p:txBody>
      </p:sp>
      <p:sp>
        <p:nvSpPr>
          <p:cNvPr id="4" name="TextBox 3">
            <a:extLst>
              <a:ext uri="{FF2B5EF4-FFF2-40B4-BE49-F238E27FC236}">
                <a16:creationId xmlns:a16="http://schemas.microsoft.com/office/drawing/2014/main" id="{46A2E2D0-7B69-9E4C-BB71-5A8EBB840E1C}"/>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5" name="Google Shape;122;p20">
            <a:extLst>
              <a:ext uri="{FF2B5EF4-FFF2-40B4-BE49-F238E27FC236}">
                <a16:creationId xmlns:a16="http://schemas.microsoft.com/office/drawing/2014/main" id="{4F3743ED-0E81-E341-9685-B6A5597F1FF4}"/>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solidFill>
                  <a:srgbClr val="4B2E84"/>
                </a:solidFill>
                <a:latin typeface="Arial" panose="020B0604020202020204" pitchFamily="34" charset="0"/>
                <a:cs typeface="Arial" panose="020B0604020202020204" pitchFamily="34" charset="0"/>
              </a:rPr>
              <a:t>Outline</a:t>
            </a:r>
            <a:endParaRPr lang="en-US" dirty="0">
              <a:solidFill>
                <a:srgbClr val="4B2E84"/>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714DD4B-4E0B-0D47-BBFD-3B36603D00DD}"/>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1650599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9" name="TextBox 8">
            <a:extLst>
              <a:ext uri="{FF2B5EF4-FFF2-40B4-BE49-F238E27FC236}">
                <a16:creationId xmlns:a16="http://schemas.microsoft.com/office/drawing/2014/main" id="{EC096345-FC75-AA40-BE59-51B021A3D0F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0" name="Google Shape;122;p20">
            <a:extLst>
              <a:ext uri="{FF2B5EF4-FFF2-40B4-BE49-F238E27FC236}">
                <a16:creationId xmlns:a16="http://schemas.microsoft.com/office/drawing/2014/main" id="{08522898-4A01-684F-85C8-0B24B78FF15B}"/>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ROI localization</a:t>
            </a:r>
            <a:r>
              <a:rPr lang="en" baseline="30000" dirty="0">
                <a:solidFill>
                  <a:srgbClr val="4B2E84"/>
                </a:solidFill>
                <a:latin typeface="Arial" panose="020B0604020202020204" pitchFamily="34" charset="0"/>
                <a:cs typeface="Arial" panose="020B0604020202020204" pitchFamily="34" charset="0"/>
              </a:rPr>
              <a:t>1</a:t>
            </a:r>
            <a:endParaRPr lang="en-US" dirty="0">
              <a:solidFill>
                <a:srgbClr val="4B2E84"/>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3FAC87-43A1-6443-9798-519DAA303E28}"/>
              </a:ext>
            </a:extLst>
          </p:cNvPr>
          <p:cNvSpPr txBox="1"/>
          <p:nvPr/>
        </p:nvSpPr>
        <p:spPr>
          <a:xfrm>
            <a:off x="-1" y="6596390"/>
            <a:ext cx="10269158" cy="261610"/>
          </a:xfrm>
          <a:prstGeom prst="rect">
            <a:avLst/>
          </a:prstGeom>
          <a:noFill/>
        </p:spPr>
        <p:txBody>
          <a:bodyPr wrap="none" rtlCol="0">
            <a:spAutoFit/>
          </a:bodyPr>
          <a:lstStyle/>
          <a:p>
            <a:pPr marL="228600" indent="-228600">
              <a:buAutoNum type="arabicPeriod"/>
            </a:pPr>
            <a:r>
              <a:rPr lang="en-US" sz="1100" dirty="0"/>
              <a:t>Mercan, </a:t>
            </a:r>
            <a:r>
              <a:rPr lang="en-US" sz="1100" dirty="0" err="1"/>
              <a:t>Ezgi</a:t>
            </a:r>
            <a:r>
              <a:rPr lang="en-US" sz="1100" dirty="0"/>
              <a:t>, et al. "Localization of diagnostically relevant regions of interest in whole slide images." </a:t>
            </a:r>
            <a:r>
              <a:rPr lang="en-US" sz="1100" i="1" dirty="0"/>
              <a:t>2014 22nd International Conference on Pattern Recognition</a:t>
            </a:r>
            <a:r>
              <a:rPr lang="en-US" sz="1100" dirty="0"/>
              <a:t>. IEEE, 2014.</a:t>
            </a:r>
            <a:endParaRPr lang="en-US" sz="1100" dirty="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A94CE787-0C87-8249-A035-613E7A5D3560}"/>
              </a:ext>
            </a:extLst>
          </p:cNvPr>
          <p:cNvGrpSpPr/>
          <p:nvPr/>
        </p:nvGrpSpPr>
        <p:grpSpPr>
          <a:xfrm>
            <a:off x="1426038" y="2708287"/>
            <a:ext cx="9339922" cy="3433590"/>
            <a:chOff x="916257" y="1568469"/>
            <a:chExt cx="9854988" cy="3080582"/>
          </a:xfrm>
        </p:grpSpPr>
        <p:sp>
          <p:nvSpPr>
            <p:cNvPr id="6" name="Rectangle 5">
              <a:extLst>
                <a:ext uri="{FF2B5EF4-FFF2-40B4-BE49-F238E27FC236}">
                  <a16:creationId xmlns:a16="http://schemas.microsoft.com/office/drawing/2014/main" id="{E6479123-A681-C243-B465-81AC0FE16DBA}"/>
                </a:ext>
              </a:extLst>
            </p:cNvPr>
            <p:cNvSpPr/>
            <p:nvPr/>
          </p:nvSpPr>
          <p:spPr>
            <a:xfrm>
              <a:off x="916257" y="2033514"/>
              <a:ext cx="2000902" cy="96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Extracting viewing ROIs</a:t>
              </a:r>
              <a:endParaRPr lang="en-US" dirty="0"/>
            </a:p>
          </p:txBody>
        </p:sp>
        <p:grpSp>
          <p:nvGrpSpPr>
            <p:cNvPr id="25" name="Group 24">
              <a:extLst>
                <a:ext uri="{FF2B5EF4-FFF2-40B4-BE49-F238E27FC236}">
                  <a16:creationId xmlns:a16="http://schemas.microsoft.com/office/drawing/2014/main" id="{09B8BEB6-7CF9-A84C-A965-790779D19849}"/>
                </a:ext>
              </a:extLst>
            </p:cNvPr>
            <p:cNvGrpSpPr/>
            <p:nvPr/>
          </p:nvGrpSpPr>
          <p:grpSpPr>
            <a:xfrm>
              <a:off x="1719858" y="1568469"/>
              <a:ext cx="9051387" cy="3080582"/>
              <a:chOff x="1719858" y="1568469"/>
              <a:chExt cx="9051387" cy="3080582"/>
            </a:xfrm>
          </p:grpSpPr>
          <p:sp>
            <p:nvSpPr>
              <p:cNvPr id="7" name="Rectangle 6">
                <a:extLst>
                  <a:ext uri="{FF2B5EF4-FFF2-40B4-BE49-F238E27FC236}">
                    <a16:creationId xmlns:a16="http://schemas.microsoft.com/office/drawing/2014/main" id="{FC4E48A8-AD7A-F341-BB89-AF3606979AA6}"/>
                  </a:ext>
                </a:extLst>
              </p:cNvPr>
              <p:cNvSpPr/>
              <p:nvPr/>
            </p:nvSpPr>
            <p:spPr>
              <a:xfrm>
                <a:off x="2532076" y="3680458"/>
                <a:ext cx="2000902" cy="96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WSI</a:t>
                </a:r>
              </a:p>
              <a:p>
                <a:pPr algn="ctr"/>
                <a:r>
                  <a:rPr lang="en-US" dirty="0">
                    <a:latin typeface="Arial" panose="020B0604020202020204" pitchFamily="34" charset="0"/>
                    <a:cs typeface="Arial" panose="020B0604020202020204" pitchFamily="34" charset="0"/>
                  </a:rPr>
                  <a:t>To</a:t>
                </a:r>
              </a:p>
              <a:p>
                <a:pPr algn="ctr"/>
                <a:r>
                  <a:rPr lang="en-US" dirty="0">
                    <a:latin typeface="Arial" panose="020B0604020202020204" pitchFamily="34" charset="0"/>
                    <a:cs typeface="Arial" panose="020B0604020202020204" pitchFamily="34" charset="0"/>
                  </a:rPr>
                  <a:t>Image patches</a:t>
                </a:r>
                <a:endParaRPr lang="en-US" dirty="0"/>
              </a:p>
            </p:txBody>
          </p:sp>
          <p:sp>
            <p:nvSpPr>
              <p:cNvPr id="8" name="Rectangle 7">
                <a:extLst>
                  <a:ext uri="{FF2B5EF4-FFF2-40B4-BE49-F238E27FC236}">
                    <a16:creationId xmlns:a16="http://schemas.microsoft.com/office/drawing/2014/main" id="{65C5F5DB-07D4-5D44-A32D-EFAFF16EFBC2}"/>
                  </a:ext>
                </a:extLst>
              </p:cNvPr>
              <p:cNvSpPr/>
              <p:nvPr/>
            </p:nvSpPr>
            <p:spPr>
              <a:xfrm>
                <a:off x="4843476" y="3680458"/>
                <a:ext cx="2000903" cy="96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Feature Extraction from each patch</a:t>
                </a:r>
                <a:endParaRPr lang="en-US" dirty="0"/>
              </a:p>
            </p:txBody>
          </p:sp>
          <p:sp>
            <p:nvSpPr>
              <p:cNvPr id="11" name="Rectangle 10">
                <a:extLst>
                  <a:ext uri="{FF2B5EF4-FFF2-40B4-BE49-F238E27FC236}">
                    <a16:creationId xmlns:a16="http://schemas.microsoft.com/office/drawing/2014/main" id="{4FD95E26-C4AD-E44F-AEC8-46918C0E8B5E}"/>
                  </a:ext>
                </a:extLst>
              </p:cNvPr>
              <p:cNvSpPr/>
              <p:nvPr/>
            </p:nvSpPr>
            <p:spPr>
              <a:xfrm>
                <a:off x="7154877" y="3683646"/>
                <a:ext cx="2000903" cy="965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Clustering patches</a:t>
                </a:r>
              </a:p>
              <a:p>
                <a:pPr algn="ctr"/>
                <a:r>
                  <a:rPr lang="en-US" dirty="0">
                    <a:latin typeface="Arial" panose="020B0604020202020204" pitchFamily="34" charset="0"/>
                    <a:cs typeface="Arial" panose="020B0604020202020204" pitchFamily="34" charset="0"/>
                  </a:rPr>
                  <a:t>Using K-means</a:t>
                </a:r>
                <a:endParaRPr lang="en-US" dirty="0"/>
              </a:p>
            </p:txBody>
          </p:sp>
          <p:sp>
            <p:nvSpPr>
              <p:cNvPr id="12" name="Rectangle 11">
                <a:extLst>
                  <a:ext uri="{FF2B5EF4-FFF2-40B4-BE49-F238E27FC236}">
                    <a16:creationId xmlns:a16="http://schemas.microsoft.com/office/drawing/2014/main" id="{6044039C-1A6F-654B-B9E3-901258D94601}"/>
                  </a:ext>
                </a:extLst>
              </p:cNvPr>
              <p:cNvSpPr/>
              <p:nvPr/>
            </p:nvSpPr>
            <p:spPr>
              <a:xfrm>
                <a:off x="4843476" y="2033514"/>
                <a:ext cx="2000902" cy="96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Bag of Words</a:t>
                </a:r>
              </a:p>
              <a:p>
                <a:pPr algn="ctr"/>
                <a:r>
                  <a:rPr lang="en-US" dirty="0">
                    <a:latin typeface="Arial" panose="020B0604020202020204" pitchFamily="34" charset="0"/>
                    <a:cs typeface="Arial" panose="020B0604020202020204" pitchFamily="34" charset="0"/>
                  </a:rPr>
                  <a:t>Visual model</a:t>
                </a:r>
                <a:endParaRPr lang="en-US" dirty="0"/>
              </a:p>
            </p:txBody>
          </p:sp>
          <p:sp>
            <p:nvSpPr>
              <p:cNvPr id="13" name="Rectangle 12">
                <a:extLst>
                  <a:ext uri="{FF2B5EF4-FFF2-40B4-BE49-F238E27FC236}">
                    <a16:creationId xmlns:a16="http://schemas.microsoft.com/office/drawing/2014/main" id="{808AB338-5E95-F545-9095-68F214571121}"/>
                  </a:ext>
                </a:extLst>
              </p:cNvPr>
              <p:cNvSpPr/>
              <p:nvPr/>
            </p:nvSpPr>
            <p:spPr>
              <a:xfrm>
                <a:off x="8770342" y="2033515"/>
                <a:ext cx="2000903" cy="965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Binary classification</a:t>
                </a:r>
                <a:endParaRPr lang="en-US" dirty="0"/>
              </a:p>
            </p:txBody>
          </p:sp>
          <p:sp>
            <p:nvSpPr>
              <p:cNvPr id="2" name="Oval 1">
                <a:extLst>
                  <a:ext uri="{FF2B5EF4-FFF2-40B4-BE49-F238E27FC236}">
                    <a16:creationId xmlns:a16="http://schemas.microsoft.com/office/drawing/2014/main" id="{BB237646-A3A9-4841-83F1-743C6448C689}"/>
                  </a:ext>
                </a:extLst>
              </p:cNvPr>
              <p:cNvSpPr/>
              <p:nvPr/>
            </p:nvSpPr>
            <p:spPr>
              <a:xfrm>
                <a:off x="1719858" y="1580177"/>
                <a:ext cx="393700" cy="43505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4" name="Oval 13">
                <a:extLst>
                  <a:ext uri="{FF2B5EF4-FFF2-40B4-BE49-F238E27FC236}">
                    <a16:creationId xmlns:a16="http://schemas.microsoft.com/office/drawing/2014/main" id="{D97F9F41-0E06-C74B-BD39-304D06D41728}"/>
                  </a:ext>
                </a:extLst>
              </p:cNvPr>
              <p:cNvSpPr/>
              <p:nvPr/>
            </p:nvSpPr>
            <p:spPr>
              <a:xfrm>
                <a:off x="5646901" y="1574732"/>
                <a:ext cx="393700" cy="43505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Oval 14">
                <a:extLst>
                  <a:ext uri="{FF2B5EF4-FFF2-40B4-BE49-F238E27FC236}">
                    <a16:creationId xmlns:a16="http://schemas.microsoft.com/office/drawing/2014/main" id="{77FB40AB-661D-EF4F-97CA-2442E72B113E}"/>
                  </a:ext>
                </a:extLst>
              </p:cNvPr>
              <p:cNvSpPr/>
              <p:nvPr/>
            </p:nvSpPr>
            <p:spPr>
              <a:xfrm>
                <a:off x="9573944" y="1568469"/>
                <a:ext cx="393700" cy="43505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 name="Straight Arrow Connector 3">
                <a:extLst>
                  <a:ext uri="{FF2B5EF4-FFF2-40B4-BE49-F238E27FC236}">
                    <a16:creationId xmlns:a16="http://schemas.microsoft.com/office/drawing/2014/main" id="{C74F33DB-20E1-B747-8E5A-1A34BE04646B}"/>
                  </a:ext>
                </a:extLst>
              </p:cNvPr>
              <p:cNvCxnSpPr/>
              <p:nvPr/>
            </p:nvCxnSpPr>
            <p:spPr>
              <a:xfrm>
                <a:off x="3136900" y="2516217"/>
                <a:ext cx="1396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255EE64-67B6-6A41-99FA-972C3D958433}"/>
                  </a:ext>
                </a:extLst>
              </p:cNvPr>
              <p:cNvCxnSpPr>
                <a:cxnSpLocks/>
                <a:stCxn id="12" idx="2"/>
              </p:cNvCxnSpPr>
              <p:nvPr/>
            </p:nvCxnSpPr>
            <p:spPr>
              <a:xfrm flipH="1">
                <a:off x="3670300" y="2998920"/>
                <a:ext cx="2173627" cy="496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F1D3600-51C6-334F-978C-44EDEF16AF97}"/>
                  </a:ext>
                </a:extLst>
              </p:cNvPr>
              <p:cNvCxnSpPr>
                <a:cxnSpLocks/>
                <a:stCxn id="12" idx="2"/>
              </p:cNvCxnSpPr>
              <p:nvPr/>
            </p:nvCxnSpPr>
            <p:spPr>
              <a:xfrm>
                <a:off x="5843927" y="2998920"/>
                <a:ext cx="2311401" cy="496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C4B02A-A6D8-A348-9117-825D75E7B5FC}"/>
                  </a:ext>
                </a:extLst>
              </p:cNvPr>
              <p:cNvCxnSpPr>
                <a:cxnSpLocks/>
                <a:stCxn id="12" idx="2"/>
              </p:cNvCxnSpPr>
              <p:nvPr/>
            </p:nvCxnSpPr>
            <p:spPr>
              <a:xfrm>
                <a:off x="5843927" y="2998920"/>
                <a:ext cx="0" cy="649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5755C8F-E046-054F-A1A8-6FD45E50F25B}"/>
                  </a:ext>
                </a:extLst>
              </p:cNvPr>
              <p:cNvCxnSpPr/>
              <p:nvPr/>
            </p:nvCxnSpPr>
            <p:spPr>
              <a:xfrm>
                <a:off x="7154877" y="2517834"/>
                <a:ext cx="1396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3" name="Rectangle 2">
            <a:extLst>
              <a:ext uri="{FF2B5EF4-FFF2-40B4-BE49-F238E27FC236}">
                <a16:creationId xmlns:a16="http://schemas.microsoft.com/office/drawing/2014/main" id="{5BC9370D-4F45-9749-8AEC-945979B2568E}"/>
              </a:ext>
            </a:extLst>
          </p:cNvPr>
          <p:cNvSpPr/>
          <p:nvPr/>
        </p:nvSpPr>
        <p:spPr>
          <a:xfrm>
            <a:off x="838896" y="1660645"/>
            <a:ext cx="8978900" cy="369332"/>
          </a:xfrm>
          <a:prstGeom prst="rect">
            <a:avLst/>
          </a:prstGeom>
        </p:spPr>
        <p:txBody>
          <a:bodyPr wrap="square">
            <a:spAutoFit/>
          </a:bodyPr>
          <a:lstStyle/>
          <a:p>
            <a:pPr>
              <a:buFont typeface="Wingdings" pitchFamily="2" charset="2"/>
              <a:buChar char="Ø"/>
            </a:pPr>
            <a:r>
              <a:rPr lang="en-US" b="1" dirty="0">
                <a:latin typeface="Arial" panose="020B0604020202020204" pitchFamily="34" charset="0"/>
                <a:cs typeface="Arial" panose="020B0604020202020204" pitchFamily="34" charset="0"/>
              </a:rPr>
              <a:t>Problem</a:t>
            </a:r>
            <a:r>
              <a:rPr lang="en-US" dirty="0">
                <a:latin typeface="Arial" panose="020B0604020202020204" pitchFamily="34" charset="0"/>
                <a:cs typeface="Arial" panose="020B0604020202020204" pitchFamily="34" charset="0"/>
              </a:rPr>
              <a:t>: Predicting and Localizing diagnostically relevant Regions of Interest (ROIs)</a:t>
            </a:r>
          </a:p>
        </p:txBody>
      </p:sp>
    </p:spTree>
    <p:extLst>
      <p:ext uri="{BB962C8B-B14F-4D97-AF65-F5344CB8AC3E}">
        <p14:creationId xmlns:p14="http://schemas.microsoft.com/office/powerpoint/2010/main" val="596625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9" name="TextBox 8">
            <a:extLst>
              <a:ext uri="{FF2B5EF4-FFF2-40B4-BE49-F238E27FC236}">
                <a16:creationId xmlns:a16="http://schemas.microsoft.com/office/drawing/2014/main" id="{EC096345-FC75-AA40-BE59-51B021A3D0F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0" name="Google Shape;122;p20">
            <a:extLst>
              <a:ext uri="{FF2B5EF4-FFF2-40B4-BE49-F238E27FC236}">
                <a16:creationId xmlns:a16="http://schemas.microsoft.com/office/drawing/2014/main" id="{08522898-4A01-684F-85C8-0B24B78FF15B}"/>
              </a:ext>
            </a:extLst>
          </p:cNvPr>
          <p:cNvSpPr txBox="1">
            <a:spLocks/>
          </p:cNvSpPr>
          <p:nvPr/>
        </p:nvSpPr>
        <p:spPr>
          <a:xfrm>
            <a:off x="417603" y="17110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ROI localization</a:t>
            </a:r>
            <a:br>
              <a:rPr lang="en" dirty="0">
                <a:solidFill>
                  <a:srgbClr val="4B2E84"/>
                </a:solidFill>
                <a:latin typeface="Arial" panose="020B0604020202020204" pitchFamily="34" charset="0"/>
                <a:cs typeface="Arial" panose="020B0604020202020204" pitchFamily="34" charset="0"/>
              </a:rPr>
            </a:br>
            <a:r>
              <a:rPr lang="en" sz="3200" dirty="0">
                <a:solidFill>
                  <a:srgbClr val="4B2E84"/>
                </a:solidFill>
                <a:latin typeface="Arial" panose="020B0604020202020204" pitchFamily="34" charset="0"/>
                <a:cs typeface="Arial" panose="020B0604020202020204" pitchFamily="34" charset="0"/>
              </a:rPr>
              <a:t>Bag of Words</a:t>
            </a:r>
            <a:endParaRPr lang="en-US" dirty="0">
              <a:solidFill>
                <a:srgbClr val="4B2E84"/>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A94CE787-0C87-8249-A035-613E7A5D3560}"/>
              </a:ext>
            </a:extLst>
          </p:cNvPr>
          <p:cNvGrpSpPr/>
          <p:nvPr/>
        </p:nvGrpSpPr>
        <p:grpSpPr>
          <a:xfrm>
            <a:off x="9122109" y="34583"/>
            <a:ext cx="3049568" cy="1467466"/>
            <a:chOff x="916257" y="1568469"/>
            <a:chExt cx="10165482" cy="3080582"/>
          </a:xfrm>
        </p:grpSpPr>
        <p:sp>
          <p:nvSpPr>
            <p:cNvPr id="6" name="Rectangle 5">
              <a:extLst>
                <a:ext uri="{FF2B5EF4-FFF2-40B4-BE49-F238E27FC236}">
                  <a16:creationId xmlns:a16="http://schemas.microsoft.com/office/drawing/2014/main" id="{E6479123-A681-C243-B465-81AC0FE16DBA}"/>
                </a:ext>
              </a:extLst>
            </p:cNvPr>
            <p:cNvSpPr/>
            <p:nvPr/>
          </p:nvSpPr>
          <p:spPr>
            <a:xfrm>
              <a:off x="916257" y="2033514"/>
              <a:ext cx="2000902" cy="96540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Extracting viewing ROIs</a:t>
              </a:r>
              <a:endParaRPr lang="en-US" sz="700" dirty="0"/>
            </a:p>
          </p:txBody>
        </p:sp>
        <p:grpSp>
          <p:nvGrpSpPr>
            <p:cNvPr id="25" name="Group 24">
              <a:extLst>
                <a:ext uri="{FF2B5EF4-FFF2-40B4-BE49-F238E27FC236}">
                  <a16:creationId xmlns:a16="http://schemas.microsoft.com/office/drawing/2014/main" id="{09B8BEB6-7CF9-A84C-A965-790779D19849}"/>
                </a:ext>
              </a:extLst>
            </p:cNvPr>
            <p:cNvGrpSpPr/>
            <p:nvPr/>
          </p:nvGrpSpPr>
          <p:grpSpPr>
            <a:xfrm>
              <a:off x="1719858" y="1568469"/>
              <a:ext cx="9361881" cy="3080582"/>
              <a:chOff x="1719858" y="1568469"/>
              <a:chExt cx="9361881" cy="3080582"/>
            </a:xfrm>
          </p:grpSpPr>
          <p:sp>
            <p:nvSpPr>
              <p:cNvPr id="7" name="Rectangle 6">
                <a:extLst>
                  <a:ext uri="{FF2B5EF4-FFF2-40B4-BE49-F238E27FC236}">
                    <a16:creationId xmlns:a16="http://schemas.microsoft.com/office/drawing/2014/main" id="{FC4E48A8-AD7A-F341-BB89-AF3606979AA6}"/>
                  </a:ext>
                </a:extLst>
              </p:cNvPr>
              <p:cNvSpPr/>
              <p:nvPr/>
            </p:nvSpPr>
            <p:spPr>
              <a:xfrm>
                <a:off x="2532076" y="3680458"/>
                <a:ext cx="2000902" cy="96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WSI</a:t>
                </a:r>
              </a:p>
              <a:p>
                <a:pPr algn="ctr"/>
                <a:r>
                  <a:rPr lang="en-US" sz="700" dirty="0">
                    <a:latin typeface="Arial" panose="020B0604020202020204" pitchFamily="34" charset="0"/>
                    <a:cs typeface="Arial" panose="020B0604020202020204" pitchFamily="34" charset="0"/>
                  </a:rPr>
                  <a:t>To</a:t>
                </a:r>
              </a:p>
              <a:p>
                <a:pPr algn="ctr"/>
                <a:r>
                  <a:rPr lang="en-US" sz="700" dirty="0">
                    <a:latin typeface="Arial" panose="020B0604020202020204" pitchFamily="34" charset="0"/>
                    <a:cs typeface="Arial" panose="020B0604020202020204" pitchFamily="34" charset="0"/>
                  </a:rPr>
                  <a:t>Image patches</a:t>
                </a:r>
                <a:endParaRPr lang="en-US" sz="700" dirty="0"/>
              </a:p>
            </p:txBody>
          </p:sp>
          <p:sp>
            <p:nvSpPr>
              <p:cNvPr id="8" name="Rectangle 7">
                <a:extLst>
                  <a:ext uri="{FF2B5EF4-FFF2-40B4-BE49-F238E27FC236}">
                    <a16:creationId xmlns:a16="http://schemas.microsoft.com/office/drawing/2014/main" id="{65C5F5DB-07D4-5D44-A32D-EFAFF16EFBC2}"/>
                  </a:ext>
                </a:extLst>
              </p:cNvPr>
              <p:cNvSpPr/>
              <p:nvPr/>
            </p:nvSpPr>
            <p:spPr>
              <a:xfrm>
                <a:off x="4843476" y="3680458"/>
                <a:ext cx="2000903" cy="96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Feature Extraction from each patch</a:t>
                </a:r>
                <a:endParaRPr lang="en-US" sz="700" dirty="0"/>
              </a:p>
            </p:txBody>
          </p:sp>
          <p:sp>
            <p:nvSpPr>
              <p:cNvPr id="11" name="Rectangle 10">
                <a:extLst>
                  <a:ext uri="{FF2B5EF4-FFF2-40B4-BE49-F238E27FC236}">
                    <a16:creationId xmlns:a16="http://schemas.microsoft.com/office/drawing/2014/main" id="{4FD95E26-C4AD-E44F-AEC8-46918C0E8B5E}"/>
                  </a:ext>
                </a:extLst>
              </p:cNvPr>
              <p:cNvSpPr/>
              <p:nvPr/>
            </p:nvSpPr>
            <p:spPr>
              <a:xfrm>
                <a:off x="7154877" y="3683646"/>
                <a:ext cx="2000903" cy="965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Clustering patches</a:t>
                </a:r>
              </a:p>
              <a:p>
                <a:pPr algn="ctr"/>
                <a:r>
                  <a:rPr lang="en-US" sz="700" dirty="0">
                    <a:latin typeface="Arial" panose="020B0604020202020204" pitchFamily="34" charset="0"/>
                    <a:cs typeface="Arial" panose="020B0604020202020204" pitchFamily="34" charset="0"/>
                  </a:rPr>
                  <a:t>Using K-means</a:t>
                </a:r>
                <a:endParaRPr lang="en-US" sz="700" dirty="0"/>
              </a:p>
            </p:txBody>
          </p:sp>
          <p:sp>
            <p:nvSpPr>
              <p:cNvPr id="12" name="Rectangle 11">
                <a:extLst>
                  <a:ext uri="{FF2B5EF4-FFF2-40B4-BE49-F238E27FC236}">
                    <a16:creationId xmlns:a16="http://schemas.microsoft.com/office/drawing/2014/main" id="{6044039C-1A6F-654B-B9E3-901258D94601}"/>
                  </a:ext>
                </a:extLst>
              </p:cNvPr>
              <p:cNvSpPr/>
              <p:nvPr/>
            </p:nvSpPr>
            <p:spPr>
              <a:xfrm>
                <a:off x="4843476" y="2033514"/>
                <a:ext cx="2000902" cy="965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Bag of Words</a:t>
                </a:r>
              </a:p>
              <a:p>
                <a:pPr algn="ctr"/>
                <a:r>
                  <a:rPr lang="en-US" sz="700" dirty="0">
                    <a:latin typeface="Arial" panose="020B0604020202020204" pitchFamily="34" charset="0"/>
                    <a:cs typeface="Arial" panose="020B0604020202020204" pitchFamily="34" charset="0"/>
                  </a:rPr>
                  <a:t>Visual model</a:t>
                </a:r>
                <a:endParaRPr lang="en-US" sz="700" dirty="0"/>
              </a:p>
            </p:txBody>
          </p:sp>
          <p:sp>
            <p:nvSpPr>
              <p:cNvPr id="13" name="Rectangle 12">
                <a:extLst>
                  <a:ext uri="{FF2B5EF4-FFF2-40B4-BE49-F238E27FC236}">
                    <a16:creationId xmlns:a16="http://schemas.microsoft.com/office/drawing/2014/main" id="{808AB338-5E95-F545-9095-68F214571121}"/>
                  </a:ext>
                </a:extLst>
              </p:cNvPr>
              <p:cNvSpPr/>
              <p:nvPr/>
            </p:nvSpPr>
            <p:spPr>
              <a:xfrm>
                <a:off x="8770338" y="2033514"/>
                <a:ext cx="2311401" cy="96540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Binary classification</a:t>
                </a:r>
                <a:endParaRPr lang="en-US" sz="700" dirty="0"/>
              </a:p>
            </p:txBody>
          </p:sp>
          <p:sp>
            <p:nvSpPr>
              <p:cNvPr id="2" name="Oval 1">
                <a:extLst>
                  <a:ext uri="{FF2B5EF4-FFF2-40B4-BE49-F238E27FC236}">
                    <a16:creationId xmlns:a16="http://schemas.microsoft.com/office/drawing/2014/main" id="{BB237646-A3A9-4841-83F1-743C6448C689}"/>
                  </a:ext>
                </a:extLst>
              </p:cNvPr>
              <p:cNvSpPr/>
              <p:nvPr/>
            </p:nvSpPr>
            <p:spPr>
              <a:xfrm>
                <a:off x="1719858" y="1580177"/>
                <a:ext cx="393700" cy="43505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1</a:t>
                </a:r>
              </a:p>
            </p:txBody>
          </p:sp>
          <p:sp>
            <p:nvSpPr>
              <p:cNvPr id="14" name="Oval 13">
                <a:extLst>
                  <a:ext uri="{FF2B5EF4-FFF2-40B4-BE49-F238E27FC236}">
                    <a16:creationId xmlns:a16="http://schemas.microsoft.com/office/drawing/2014/main" id="{D97F9F41-0E06-C74B-BD39-304D06D41728}"/>
                  </a:ext>
                </a:extLst>
              </p:cNvPr>
              <p:cNvSpPr/>
              <p:nvPr/>
            </p:nvSpPr>
            <p:spPr>
              <a:xfrm>
                <a:off x="5646901" y="1574732"/>
                <a:ext cx="393700" cy="43505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2</a:t>
                </a:r>
              </a:p>
            </p:txBody>
          </p:sp>
          <p:sp>
            <p:nvSpPr>
              <p:cNvPr id="15" name="Oval 14">
                <a:extLst>
                  <a:ext uri="{FF2B5EF4-FFF2-40B4-BE49-F238E27FC236}">
                    <a16:creationId xmlns:a16="http://schemas.microsoft.com/office/drawing/2014/main" id="{77FB40AB-661D-EF4F-97CA-2442E72B113E}"/>
                  </a:ext>
                </a:extLst>
              </p:cNvPr>
              <p:cNvSpPr/>
              <p:nvPr/>
            </p:nvSpPr>
            <p:spPr>
              <a:xfrm>
                <a:off x="9573944" y="1568469"/>
                <a:ext cx="393700" cy="43505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3</a:t>
                </a:r>
              </a:p>
            </p:txBody>
          </p:sp>
          <p:cxnSp>
            <p:nvCxnSpPr>
              <p:cNvPr id="4" name="Straight Arrow Connector 3">
                <a:extLst>
                  <a:ext uri="{FF2B5EF4-FFF2-40B4-BE49-F238E27FC236}">
                    <a16:creationId xmlns:a16="http://schemas.microsoft.com/office/drawing/2014/main" id="{C74F33DB-20E1-B747-8E5A-1A34BE04646B}"/>
                  </a:ext>
                </a:extLst>
              </p:cNvPr>
              <p:cNvCxnSpPr/>
              <p:nvPr/>
            </p:nvCxnSpPr>
            <p:spPr>
              <a:xfrm>
                <a:off x="3136900" y="2516217"/>
                <a:ext cx="1396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255EE64-67B6-6A41-99FA-972C3D958433}"/>
                  </a:ext>
                </a:extLst>
              </p:cNvPr>
              <p:cNvCxnSpPr>
                <a:cxnSpLocks/>
                <a:stCxn id="12" idx="2"/>
              </p:cNvCxnSpPr>
              <p:nvPr/>
            </p:nvCxnSpPr>
            <p:spPr>
              <a:xfrm flipH="1">
                <a:off x="3670300" y="2998920"/>
                <a:ext cx="2173627" cy="496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F1D3600-51C6-334F-978C-44EDEF16AF97}"/>
                  </a:ext>
                </a:extLst>
              </p:cNvPr>
              <p:cNvCxnSpPr>
                <a:cxnSpLocks/>
                <a:stCxn id="12" idx="2"/>
              </p:cNvCxnSpPr>
              <p:nvPr/>
            </p:nvCxnSpPr>
            <p:spPr>
              <a:xfrm>
                <a:off x="5843927" y="2998920"/>
                <a:ext cx="2311401" cy="496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C4B02A-A6D8-A348-9117-825D75E7B5FC}"/>
                  </a:ext>
                </a:extLst>
              </p:cNvPr>
              <p:cNvCxnSpPr>
                <a:cxnSpLocks/>
                <a:stCxn id="12" idx="2"/>
              </p:cNvCxnSpPr>
              <p:nvPr/>
            </p:nvCxnSpPr>
            <p:spPr>
              <a:xfrm>
                <a:off x="5843927" y="2998920"/>
                <a:ext cx="0" cy="649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5755C8F-E046-054F-A1A8-6FD45E50F25B}"/>
                  </a:ext>
                </a:extLst>
              </p:cNvPr>
              <p:cNvCxnSpPr/>
              <p:nvPr/>
            </p:nvCxnSpPr>
            <p:spPr>
              <a:xfrm>
                <a:off x="7154877" y="2517834"/>
                <a:ext cx="1396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D3CF5D32-459F-BC40-9ACA-80184720A73D}"/>
              </a:ext>
            </a:extLst>
          </p:cNvPr>
          <p:cNvGrpSpPr/>
          <p:nvPr/>
        </p:nvGrpSpPr>
        <p:grpSpPr>
          <a:xfrm>
            <a:off x="120720" y="1536632"/>
            <a:ext cx="4152900" cy="5108491"/>
            <a:chOff x="120720" y="1536632"/>
            <a:chExt cx="4152900" cy="5108491"/>
          </a:xfrm>
        </p:grpSpPr>
        <p:pic>
          <p:nvPicPr>
            <p:cNvPr id="29" name="Picture 28" descr="Map&#10;&#10;Description automatically generated">
              <a:extLst>
                <a:ext uri="{FF2B5EF4-FFF2-40B4-BE49-F238E27FC236}">
                  <a16:creationId xmlns:a16="http://schemas.microsoft.com/office/drawing/2014/main" id="{24E87D42-1CA6-6E49-A0CE-F4FC28B5FF3C}"/>
                </a:ext>
              </a:extLst>
            </p:cNvPr>
            <p:cNvPicPr>
              <a:picLocks noChangeAspect="1"/>
            </p:cNvPicPr>
            <p:nvPr/>
          </p:nvPicPr>
          <p:blipFill>
            <a:blip r:embed="rId3"/>
            <a:stretch>
              <a:fillRect/>
            </a:stretch>
          </p:blipFill>
          <p:spPr>
            <a:xfrm>
              <a:off x="415599" y="1536632"/>
              <a:ext cx="3624601" cy="2441837"/>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E04744E8-08EC-424C-8B67-D599DD62F79E}"/>
                </a:ext>
              </a:extLst>
            </p:cNvPr>
            <p:cNvPicPr>
              <a:picLocks noChangeAspect="1"/>
            </p:cNvPicPr>
            <p:nvPr/>
          </p:nvPicPr>
          <p:blipFill>
            <a:blip r:embed="rId4"/>
            <a:stretch>
              <a:fillRect/>
            </a:stretch>
          </p:blipFill>
          <p:spPr>
            <a:xfrm>
              <a:off x="120720" y="4289273"/>
              <a:ext cx="4152900" cy="2355850"/>
            </a:xfrm>
            <a:prstGeom prst="rect">
              <a:avLst/>
            </a:prstGeom>
          </p:spPr>
        </p:pic>
      </p:grpSp>
      <p:grpSp>
        <p:nvGrpSpPr>
          <p:cNvPr id="37" name="Group 36">
            <a:extLst>
              <a:ext uri="{FF2B5EF4-FFF2-40B4-BE49-F238E27FC236}">
                <a16:creationId xmlns:a16="http://schemas.microsoft.com/office/drawing/2014/main" id="{0F1BEA49-22AA-9646-9009-603116F90E2B}"/>
              </a:ext>
            </a:extLst>
          </p:cNvPr>
          <p:cNvGrpSpPr/>
          <p:nvPr/>
        </p:nvGrpSpPr>
        <p:grpSpPr>
          <a:xfrm>
            <a:off x="5404042" y="4924352"/>
            <a:ext cx="4035341" cy="1419763"/>
            <a:chOff x="4603212" y="2884163"/>
            <a:chExt cx="4035341" cy="1419763"/>
          </a:xfrm>
        </p:grpSpPr>
        <p:pic>
          <p:nvPicPr>
            <p:cNvPr id="34" name="Picture 33" descr="A picture containing text, old, different&#10;&#10;Description automatically generated">
              <a:extLst>
                <a:ext uri="{FF2B5EF4-FFF2-40B4-BE49-F238E27FC236}">
                  <a16:creationId xmlns:a16="http://schemas.microsoft.com/office/drawing/2014/main" id="{C03A4689-185E-3D40-80F0-DD4F8B110DF0}"/>
                </a:ext>
              </a:extLst>
            </p:cNvPr>
            <p:cNvPicPr>
              <a:picLocks noChangeAspect="1"/>
            </p:cNvPicPr>
            <p:nvPr/>
          </p:nvPicPr>
          <p:blipFill>
            <a:blip r:embed="rId5"/>
            <a:stretch>
              <a:fillRect/>
            </a:stretch>
          </p:blipFill>
          <p:spPr>
            <a:xfrm>
              <a:off x="4603212" y="2884163"/>
              <a:ext cx="4035341" cy="680809"/>
            </a:xfrm>
            <a:prstGeom prst="rect">
              <a:avLst/>
            </a:prstGeom>
          </p:spPr>
        </p:pic>
        <p:pic>
          <p:nvPicPr>
            <p:cNvPr id="36" name="Picture 35" descr="Chart, histogram&#10;&#10;Description automatically generated">
              <a:extLst>
                <a:ext uri="{FF2B5EF4-FFF2-40B4-BE49-F238E27FC236}">
                  <a16:creationId xmlns:a16="http://schemas.microsoft.com/office/drawing/2014/main" id="{CB4F420A-079B-DD40-9CC5-76EAF9335801}"/>
                </a:ext>
              </a:extLst>
            </p:cNvPr>
            <p:cNvPicPr>
              <a:picLocks noChangeAspect="1"/>
            </p:cNvPicPr>
            <p:nvPr/>
          </p:nvPicPr>
          <p:blipFill>
            <a:blip r:embed="rId6"/>
            <a:stretch>
              <a:fillRect/>
            </a:stretch>
          </p:blipFill>
          <p:spPr>
            <a:xfrm>
              <a:off x="5283200" y="3687028"/>
              <a:ext cx="3355353" cy="616898"/>
            </a:xfrm>
            <a:prstGeom prst="rect">
              <a:avLst/>
            </a:prstGeom>
          </p:spPr>
        </p:pic>
      </p:grpSp>
      <p:pic>
        <p:nvPicPr>
          <p:cNvPr id="40" name="Picture 39" descr="Calendar&#10;&#10;Description automatically generated with medium confidence">
            <a:extLst>
              <a:ext uri="{FF2B5EF4-FFF2-40B4-BE49-F238E27FC236}">
                <a16:creationId xmlns:a16="http://schemas.microsoft.com/office/drawing/2014/main" id="{0232FEEF-1F70-8744-8F8F-BEEB1A686DE4}"/>
              </a:ext>
            </a:extLst>
          </p:cNvPr>
          <p:cNvPicPr>
            <a:picLocks noChangeAspect="1"/>
          </p:cNvPicPr>
          <p:nvPr/>
        </p:nvPicPr>
        <p:blipFill>
          <a:blip r:embed="rId7"/>
          <a:stretch>
            <a:fillRect/>
          </a:stretch>
        </p:blipFill>
        <p:spPr>
          <a:xfrm>
            <a:off x="7899880" y="1658688"/>
            <a:ext cx="4178651" cy="2781475"/>
          </a:xfrm>
          <a:prstGeom prst="rect">
            <a:avLst/>
          </a:prstGeom>
        </p:spPr>
      </p:pic>
      <p:sp>
        <p:nvSpPr>
          <p:cNvPr id="43" name="Right Arrow 42">
            <a:extLst>
              <a:ext uri="{FF2B5EF4-FFF2-40B4-BE49-F238E27FC236}">
                <a16:creationId xmlns:a16="http://schemas.microsoft.com/office/drawing/2014/main" id="{900225C8-347B-0640-8583-79431A6653DD}"/>
              </a:ext>
            </a:extLst>
          </p:cNvPr>
          <p:cNvSpPr/>
          <p:nvPr/>
        </p:nvSpPr>
        <p:spPr>
          <a:xfrm>
            <a:off x="4343400" y="5372100"/>
            <a:ext cx="933642"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6798775D-189F-1B49-AFDA-0DCA188F7F8E}"/>
              </a:ext>
            </a:extLst>
          </p:cNvPr>
          <p:cNvSpPr/>
          <p:nvPr/>
        </p:nvSpPr>
        <p:spPr>
          <a:xfrm rot="18658775">
            <a:off x="9655357" y="4875996"/>
            <a:ext cx="992696"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FF58B0C-46E1-FC4E-95AD-CE8EB9693A4E}"/>
              </a:ext>
            </a:extLst>
          </p:cNvPr>
          <p:cNvSpPr txBox="1"/>
          <p:nvPr/>
        </p:nvSpPr>
        <p:spPr>
          <a:xfrm>
            <a:off x="-1" y="3951296"/>
            <a:ext cx="5034480" cy="307777"/>
          </a:xfrm>
          <a:prstGeom prst="rect">
            <a:avLst/>
          </a:prstGeom>
          <a:noFill/>
        </p:spPr>
        <p:txBody>
          <a:bodyPr wrap="square" rtlCol="0">
            <a:spAutoFit/>
          </a:bodyPr>
          <a:lstStyle/>
          <a:p>
            <a:r>
              <a:rPr lang="en-US" sz="1400" b="1" dirty="0"/>
              <a:t>Whole slide image with a red Sliding window (3600 x 3600)</a:t>
            </a:r>
          </a:p>
        </p:txBody>
      </p:sp>
      <p:sp>
        <p:nvSpPr>
          <p:cNvPr id="47" name="TextBox 46">
            <a:extLst>
              <a:ext uri="{FF2B5EF4-FFF2-40B4-BE49-F238E27FC236}">
                <a16:creationId xmlns:a16="http://schemas.microsoft.com/office/drawing/2014/main" id="{0BE930B2-3865-A04B-B9D7-3C43358E3D8C}"/>
              </a:ext>
            </a:extLst>
          </p:cNvPr>
          <p:cNvSpPr txBox="1"/>
          <p:nvPr/>
        </p:nvSpPr>
        <p:spPr>
          <a:xfrm>
            <a:off x="6095999" y="6422945"/>
            <a:ext cx="4375080" cy="307777"/>
          </a:xfrm>
          <a:prstGeom prst="rect">
            <a:avLst/>
          </a:prstGeom>
          <a:noFill/>
        </p:spPr>
        <p:txBody>
          <a:bodyPr wrap="square" rtlCol="0">
            <a:spAutoFit/>
          </a:bodyPr>
          <a:lstStyle/>
          <a:p>
            <a:r>
              <a:rPr lang="en-US" sz="1400" b="1" dirty="0"/>
              <a:t>L*a*b color and LBP texture histograms</a:t>
            </a:r>
          </a:p>
        </p:txBody>
      </p:sp>
      <p:sp>
        <p:nvSpPr>
          <p:cNvPr id="48" name="TextBox 47">
            <a:extLst>
              <a:ext uri="{FF2B5EF4-FFF2-40B4-BE49-F238E27FC236}">
                <a16:creationId xmlns:a16="http://schemas.microsoft.com/office/drawing/2014/main" id="{AAF8B8C6-5884-3442-B945-1DC3B6451EEC}"/>
              </a:ext>
            </a:extLst>
          </p:cNvPr>
          <p:cNvSpPr txBox="1"/>
          <p:nvPr/>
        </p:nvSpPr>
        <p:spPr>
          <a:xfrm>
            <a:off x="9373559" y="4401659"/>
            <a:ext cx="1853372" cy="307777"/>
          </a:xfrm>
          <a:prstGeom prst="rect">
            <a:avLst/>
          </a:prstGeom>
          <a:noFill/>
        </p:spPr>
        <p:txBody>
          <a:bodyPr wrap="square" rtlCol="0">
            <a:spAutoFit/>
          </a:bodyPr>
          <a:lstStyle/>
          <a:p>
            <a:r>
              <a:rPr lang="en-US" sz="1400" b="1" dirty="0"/>
              <a:t>Clusters of Patches</a:t>
            </a:r>
          </a:p>
        </p:txBody>
      </p:sp>
      <p:sp>
        <p:nvSpPr>
          <p:cNvPr id="49" name="TextBox 48">
            <a:extLst>
              <a:ext uri="{FF2B5EF4-FFF2-40B4-BE49-F238E27FC236}">
                <a16:creationId xmlns:a16="http://schemas.microsoft.com/office/drawing/2014/main" id="{B201460F-E707-C24E-94CE-34ADE2DA7D58}"/>
              </a:ext>
            </a:extLst>
          </p:cNvPr>
          <p:cNvSpPr txBox="1"/>
          <p:nvPr/>
        </p:nvSpPr>
        <p:spPr>
          <a:xfrm>
            <a:off x="1052673" y="6569977"/>
            <a:ext cx="2350452" cy="307777"/>
          </a:xfrm>
          <a:prstGeom prst="rect">
            <a:avLst/>
          </a:prstGeom>
          <a:noFill/>
        </p:spPr>
        <p:txBody>
          <a:bodyPr wrap="square" rtlCol="0">
            <a:spAutoFit/>
          </a:bodyPr>
          <a:lstStyle/>
          <a:p>
            <a:r>
              <a:rPr lang="en-US" sz="1400" b="1" dirty="0"/>
              <a:t>Image Patches (120 * 120)</a:t>
            </a:r>
          </a:p>
        </p:txBody>
      </p:sp>
    </p:spTree>
    <p:extLst>
      <p:ext uri="{BB962C8B-B14F-4D97-AF65-F5344CB8AC3E}">
        <p14:creationId xmlns:p14="http://schemas.microsoft.com/office/powerpoint/2010/main" val="2383912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9" name="TextBox 8">
            <a:extLst>
              <a:ext uri="{FF2B5EF4-FFF2-40B4-BE49-F238E27FC236}">
                <a16:creationId xmlns:a16="http://schemas.microsoft.com/office/drawing/2014/main" id="{EC096345-FC75-AA40-BE59-51B021A3D0F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0" name="Google Shape;122;p20">
            <a:extLst>
              <a:ext uri="{FF2B5EF4-FFF2-40B4-BE49-F238E27FC236}">
                <a16:creationId xmlns:a16="http://schemas.microsoft.com/office/drawing/2014/main" id="{08522898-4A01-684F-85C8-0B24B78FF15B}"/>
              </a:ext>
            </a:extLst>
          </p:cNvPr>
          <p:cNvSpPr txBox="1">
            <a:spLocks/>
          </p:cNvSpPr>
          <p:nvPr/>
        </p:nvSpPr>
        <p:spPr>
          <a:xfrm>
            <a:off x="415599" y="166587"/>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ROI localization</a:t>
            </a:r>
          </a:p>
          <a:p>
            <a:r>
              <a:rPr lang="en" sz="3200" dirty="0">
                <a:solidFill>
                  <a:srgbClr val="4B2E84"/>
                </a:solidFill>
                <a:latin typeface="Arial" panose="020B0604020202020204" pitchFamily="34" charset="0"/>
                <a:cs typeface="Arial" panose="020B0604020202020204" pitchFamily="34" charset="0"/>
              </a:rPr>
              <a:t>Training classifier</a:t>
            </a:r>
            <a:endParaRPr lang="en-US" sz="3200" dirty="0">
              <a:solidFill>
                <a:srgbClr val="4B2E84"/>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A94CE787-0C87-8249-A035-613E7A5D3560}"/>
              </a:ext>
            </a:extLst>
          </p:cNvPr>
          <p:cNvGrpSpPr/>
          <p:nvPr/>
        </p:nvGrpSpPr>
        <p:grpSpPr>
          <a:xfrm>
            <a:off x="9122109" y="34583"/>
            <a:ext cx="3049568" cy="1467466"/>
            <a:chOff x="916257" y="1568469"/>
            <a:chExt cx="10165482" cy="3080582"/>
          </a:xfrm>
        </p:grpSpPr>
        <p:sp>
          <p:nvSpPr>
            <p:cNvPr id="6" name="Rectangle 5">
              <a:extLst>
                <a:ext uri="{FF2B5EF4-FFF2-40B4-BE49-F238E27FC236}">
                  <a16:creationId xmlns:a16="http://schemas.microsoft.com/office/drawing/2014/main" id="{E6479123-A681-C243-B465-81AC0FE16DBA}"/>
                </a:ext>
              </a:extLst>
            </p:cNvPr>
            <p:cNvSpPr/>
            <p:nvPr/>
          </p:nvSpPr>
          <p:spPr>
            <a:xfrm>
              <a:off x="916257" y="2033514"/>
              <a:ext cx="2000902" cy="96540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Extracting viewing ROIs</a:t>
              </a:r>
              <a:endParaRPr lang="en-US" sz="700" dirty="0"/>
            </a:p>
          </p:txBody>
        </p:sp>
        <p:grpSp>
          <p:nvGrpSpPr>
            <p:cNvPr id="25" name="Group 24">
              <a:extLst>
                <a:ext uri="{FF2B5EF4-FFF2-40B4-BE49-F238E27FC236}">
                  <a16:creationId xmlns:a16="http://schemas.microsoft.com/office/drawing/2014/main" id="{09B8BEB6-7CF9-A84C-A965-790779D19849}"/>
                </a:ext>
              </a:extLst>
            </p:cNvPr>
            <p:cNvGrpSpPr/>
            <p:nvPr/>
          </p:nvGrpSpPr>
          <p:grpSpPr>
            <a:xfrm>
              <a:off x="1719858" y="1568469"/>
              <a:ext cx="9361881" cy="3080582"/>
              <a:chOff x="1719858" y="1568469"/>
              <a:chExt cx="9361881" cy="3080582"/>
            </a:xfrm>
          </p:grpSpPr>
          <p:sp>
            <p:nvSpPr>
              <p:cNvPr id="7" name="Rectangle 6">
                <a:extLst>
                  <a:ext uri="{FF2B5EF4-FFF2-40B4-BE49-F238E27FC236}">
                    <a16:creationId xmlns:a16="http://schemas.microsoft.com/office/drawing/2014/main" id="{FC4E48A8-AD7A-F341-BB89-AF3606979AA6}"/>
                  </a:ext>
                </a:extLst>
              </p:cNvPr>
              <p:cNvSpPr/>
              <p:nvPr/>
            </p:nvSpPr>
            <p:spPr>
              <a:xfrm>
                <a:off x="2532076" y="3680458"/>
                <a:ext cx="2000902" cy="96540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WSI</a:t>
                </a:r>
              </a:p>
              <a:p>
                <a:pPr algn="ctr"/>
                <a:r>
                  <a:rPr lang="en-US" sz="700" dirty="0">
                    <a:latin typeface="Arial" panose="020B0604020202020204" pitchFamily="34" charset="0"/>
                    <a:cs typeface="Arial" panose="020B0604020202020204" pitchFamily="34" charset="0"/>
                  </a:rPr>
                  <a:t>To</a:t>
                </a:r>
              </a:p>
              <a:p>
                <a:pPr algn="ctr"/>
                <a:r>
                  <a:rPr lang="en-US" sz="700" dirty="0">
                    <a:latin typeface="Arial" panose="020B0604020202020204" pitchFamily="34" charset="0"/>
                    <a:cs typeface="Arial" panose="020B0604020202020204" pitchFamily="34" charset="0"/>
                  </a:rPr>
                  <a:t>Image patches</a:t>
                </a:r>
                <a:endParaRPr lang="en-US" sz="700" dirty="0"/>
              </a:p>
            </p:txBody>
          </p:sp>
          <p:sp>
            <p:nvSpPr>
              <p:cNvPr id="8" name="Rectangle 7">
                <a:extLst>
                  <a:ext uri="{FF2B5EF4-FFF2-40B4-BE49-F238E27FC236}">
                    <a16:creationId xmlns:a16="http://schemas.microsoft.com/office/drawing/2014/main" id="{65C5F5DB-07D4-5D44-A32D-EFAFF16EFBC2}"/>
                  </a:ext>
                </a:extLst>
              </p:cNvPr>
              <p:cNvSpPr/>
              <p:nvPr/>
            </p:nvSpPr>
            <p:spPr>
              <a:xfrm>
                <a:off x="4843476" y="3680458"/>
                <a:ext cx="2000903" cy="96540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Feature Extraction from each patch</a:t>
                </a:r>
                <a:endParaRPr lang="en-US" sz="700" dirty="0"/>
              </a:p>
            </p:txBody>
          </p:sp>
          <p:sp>
            <p:nvSpPr>
              <p:cNvPr id="11" name="Rectangle 10">
                <a:extLst>
                  <a:ext uri="{FF2B5EF4-FFF2-40B4-BE49-F238E27FC236}">
                    <a16:creationId xmlns:a16="http://schemas.microsoft.com/office/drawing/2014/main" id="{4FD95E26-C4AD-E44F-AEC8-46918C0E8B5E}"/>
                  </a:ext>
                </a:extLst>
              </p:cNvPr>
              <p:cNvSpPr/>
              <p:nvPr/>
            </p:nvSpPr>
            <p:spPr>
              <a:xfrm>
                <a:off x="7154877" y="3683646"/>
                <a:ext cx="2000903" cy="96540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Clustering patches</a:t>
                </a:r>
              </a:p>
              <a:p>
                <a:pPr algn="ctr"/>
                <a:r>
                  <a:rPr lang="en-US" sz="700" dirty="0">
                    <a:latin typeface="Arial" panose="020B0604020202020204" pitchFamily="34" charset="0"/>
                    <a:cs typeface="Arial" panose="020B0604020202020204" pitchFamily="34" charset="0"/>
                  </a:rPr>
                  <a:t>Using K-means</a:t>
                </a:r>
                <a:endParaRPr lang="en-US" sz="700" dirty="0"/>
              </a:p>
            </p:txBody>
          </p:sp>
          <p:sp>
            <p:nvSpPr>
              <p:cNvPr id="12" name="Rectangle 11">
                <a:extLst>
                  <a:ext uri="{FF2B5EF4-FFF2-40B4-BE49-F238E27FC236}">
                    <a16:creationId xmlns:a16="http://schemas.microsoft.com/office/drawing/2014/main" id="{6044039C-1A6F-654B-B9E3-901258D94601}"/>
                  </a:ext>
                </a:extLst>
              </p:cNvPr>
              <p:cNvSpPr/>
              <p:nvPr/>
            </p:nvSpPr>
            <p:spPr>
              <a:xfrm>
                <a:off x="4843476" y="2033514"/>
                <a:ext cx="2000902" cy="96540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Bag of Words</a:t>
                </a:r>
              </a:p>
              <a:p>
                <a:pPr algn="ctr"/>
                <a:r>
                  <a:rPr lang="en-US" sz="700" dirty="0">
                    <a:latin typeface="Arial" panose="020B0604020202020204" pitchFamily="34" charset="0"/>
                    <a:cs typeface="Arial" panose="020B0604020202020204" pitchFamily="34" charset="0"/>
                  </a:rPr>
                  <a:t>Visual model</a:t>
                </a:r>
                <a:endParaRPr lang="en-US" sz="700" dirty="0"/>
              </a:p>
            </p:txBody>
          </p:sp>
          <p:sp>
            <p:nvSpPr>
              <p:cNvPr id="13" name="Rectangle 12">
                <a:extLst>
                  <a:ext uri="{FF2B5EF4-FFF2-40B4-BE49-F238E27FC236}">
                    <a16:creationId xmlns:a16="http://schemas.microsoft.com/office/drawing/2014/main" id="{808AB338-5E95-F545-9095-68F214571121}"/>
                  </a:ext>
                </a:extLst>
              </p:cNvPr>
              <p:cNvSpPr/>
              <p:nvPr/>
            </p:nvSpPr>
            <p:spPr>
              <a:xfrm>
                <a:off x="8770338" y="2033514"/>
                <a:ext cx="2311401" cy="96540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Binary classification</a:t>
                </a:r>
                <a:endParaRPr lang="en-US" sz="700" dirty="0"/>
              </a:p>
            </p:txBody>
          </p:sp>
          <p:sp>
            <p:nvSpPr>
              <p:cNvPr id="2" name="Oval 1">
                <a:extLst>
                  <a:ext uri="{FF2B5EF4-FFF2-40B4-BE49-F238E27FC236}">
                    <a16:creationId xmlns:a16="http://schemas.microsoft.com/office/drawing/2014/main" id="{BB237646-A3A9-4841-83F1-743C6448C689}"/>
                  </a:ext>
                </a:extLst>
              </p:cNvPr>
              <p:cNvSpPr/>
              <p:nvPr/>
            </p:nvSpPr>
            <p:spPr>
              <a:xfrm>
                <a:off x="1719858" y="1580177"/>
                <a:ext cx="393700" cy="43505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1</a:t>
                </a:r>
              </a:p>
            </p:txBody>
          </p:sp>
          <p:sp>
            <p:nvSpPr>
              <p:cNvPr id="14" name="Oval 13">
                <a:extLst>
                  <a:ext uri="{FF2B5EF4-FFF2-40B4-BE49-F238E27FC236}">
                    <a16:creationId xmlns:a16="http://schemas.microsoft.com/office/drawing/2014/main" id="{D97F9F41-0E06-C74B-BD39-304D06D41728}"/>
                  </a:ext>
                </a:extLst>
              </p:cNvPr>
              <p:cNvSpPr/>
              <p:nvPr/>
            </p:nvSpPr>
            <p:spPr>
              <a:xfrm>
                <a:off x="5646901" y="1574732"/>
                <a:ext cx="393700" cy="43505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2</a:t>
                </a:r>
              </a:p>
            </p:txBody>
          </p:sp>
          <p:sp>
            <p:nvSpPr>
              <p:cNvPr id="15" name="Oval 14">
                <a:extLst>
                  <a:ext uri="{FF2B5EF4-FFF2-40B4-BE49-F238E27FC236}">
                    <a16:creationId xmlns:a16="http://schemas.microsoft.com/office/drawing/2014/main" id="{77FB40AB-661D-EF4F-97CA-2442E72B113E}"/>
                  </a:ext>
                </a:extLst>
              </p:cNvPr>
              <p:cNvSpPr/>
              <p:nvPr/>
            </p:nvSpPr>
            <p:spPr>
              <a:xfrm>
                <a:off x="9573944" y="1568469"/>
                <a:ext cx="393700" cy="43505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3</a:t>
                </a:r>
              </a:p>
            </p:txBody>
          </p:sp>
          <p:cxnSp>
            <p:nvCxnSpPr>
              <p:cNvPr id="4" name="Straight Arrow Connector 3">
                <a:extLst>
                  <a:ext uri="{FF2B5EF4-FFF2-40B4-BE49-F238E27FC236}">
                    <a16:creationId xmlns:a16="http://schemas.microsoft.com/office/drawing/2014/main" id="{C74F33DB-20E1-B747-8E5A-1A34BE04646B}"/>
                  </a:ext>
                </a:extLst>
              </p:cNvPr>
              <p:cNvCxnSpPr/>
              <p:nvPr/>
            </p:nvCxnSpPr>
            <p:spPr>
              <a:xfrm>
                <a:off x="3136900" y="2516217"/>
                <a:ext cx="1396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255EE64-67B6-6A41-99FA-972C3D958433}"/>
                  </a:ext>
                </a:extLst>
              </p:cNvPr>
              <p:cNvCxnSpPr>
                <a:cxnSpLocks/>
                <a:stCxn id="12" idx="2"/>
              </p:cNvCxnSpPr>
              <p:nvPr/>
            </p:nvCxnSpPr>
            <p:spPr>
              <a:xfrm flipH="1">
                <a:off x="3670300" y="2998920"/>
                <a:ext cx="2173627" cy="496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F1D3600-51C6-334F-978C-44EDEF16AF97}"/>
                  </a:ext>
                </a:extLst>
              </p:cNvPr>
              <p:cNvCxnSpPr>
                <a:cxnSpLocks/>
                <a:stCxn id="12" idx="2"/>
              </p:cNvCxnSpPr>
              <p:nvPr/>
            </p:nvCxnSpPr>
            <p:spPr>
              <a:xfrm>
                <a:off x="5843927" y="2998920"/>
                <a:ext cx="2311401" cy="496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C4B02A-A6D8-A348-9117-825D75E7B5FC}"/>
                  </a:ext>
                </a:extLst>
              </p:cNvPr>
              <p:cNvCxnSpPr>
                <a:cxnSpLocks/>
                <a:stCxn id="12" idx="2"/>
              </p:cNvCxnSpPr>
              <p:nvPr/>
            </p:nvCxnSpPr>
            <p:spPr>
              <a:xfrm>
                <a:off x="5843927" y="2998920"/>
                <a:ext cx="0" cy="649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5755C8F-E046-054F-A1A8-6FD45E50F25B}"/>
                  </a:ext>
                </a:extLst>
              </p:cNvPr>
              <p:cNvCxnSpPr/>
              <p:nvPr/>
            </p:nvCxnSpPr>
            <p:spPr>
              <a:xfrm>
                <a:off x="7154877" y="2517834"/>
                <a:ext cx="1396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368733E3-F86B-2347-9EB7-B665CD1F349F}"/>
              </a:ext>
            </a:extLst>
          </p:cNvPr>
          <p:cNvSpPr txBox="1"/>
          <p:nvPr/>
        </p:nvSpPr>
        <p:spPr>
          <a:xfrm>
            <a:off x="415599" y="1715575"/>
            <a:ext cx="6464300" cy="1295868"/>
          </a:xfrm>
          <a:prstGeom prst="rect">
            <a:avLst/>
          </a:prstGeom>
          <a:noFill/>
        </p:spPr>
        <p:txBody>
          <a:bodyPr wrap="square" rtlCol="0">
            <a:spAutoFit/>
          </a:bodyPr>
          <a:lstStyle/>
          <a:p>
            <a:pPr marL="285750" indent="-285750">
              <a:lnSpc>
                <a:spcPct val="150000"/>
              </a:lnSpc>
              <a:buFont typeface="Wingdings" pitchFamily="2" charset="2"/>
              <a:buChar char="Ø"/>
            </a:pPr>
            <a:r>
              <a:rPr lang="en-US" dirty="0"/>
              <a:t>Binary classification (relevant vs non-relevant) </a:t>
            </a:r>
          </a:p>
          <a:p>
            <a:pPr marL="742950" lvl="1" indent="-285750">
              <a:lnSpc>
                <a:spcPct val="150000"/>
              </a:lnSpc>
              <a:buFont typeface="Wingdings" pitchFamily="2" charset="2"/>
              <a:buChar char="Ø"/>
            </a:pPr>
            <a:r>
              <a:rPr lang="en-US" dirty="0"/>
              <a:t>Logistic regression</a:t>
            </a:r>
          </a:p>
          <a:p>
            <a:pPr marL="742950" lvl="1" indent="-285750">
              <a:lnSpc>
                <a:spcPct val="150000"/>
              </a:lnSpc>
              <a:buFont typeface="Wingdings" pitchFamily="2" charset="2"/>
              <a:buChar char="Ø"/>
            </a:pPr>
            <a:r>
              <a:rPr lang="en-US" dirty="0"/>
              <a:t>SVM</a:t>
            </a:r>
          </a:p>
        </p:txBody>
      </p:sp>
      <p:grpSp>
        <p:nvGrpSpPr>
          <p:cNvPr id="18" name="Group 17">
            <a:extLst>
              <a:ext uri="{FF2B5EF4-FFF2-40B4-BE49-F238E27FC236}">
                <a16:creationId xmlns:a16="http://schemas.microsoft.com/office/drawing/2014/main" id="{63AD3B36-84C8-784B-AD2A-22C3263BBDA7}"/>
              </a:ext>
            </a:extLst>
          </p:cNvPr>
          <p:cNvGrpSpPr/>
          <p:nvPr/>
        </p:nvGrpSpPr>
        <p:grpSpPr>
          <a:xfrm>
            <a:off x="-95088" y="3429000"/>
            <a:ext cx="7485673" cy="3270439"/>
            <a:chOff x="165096" y="3215440"/>
            <a:chExt cx="7485673" cy="3270439"/>
          </a:xfrm>
        </p:grpSpPr>
        <p:pic>
          <p:nvPicPr>
            <p:cNvPr id="35" name="Picture 34" descr="Map&#10;&#10;Description automatically generated">
              <a:extLst>
                <a:ext uri="{FF2B5EF4-FFF2-40B4-BE49-F238E27FC236}">
                  <a16:creationId xmlns:a16="http://schemas.microsoft.com/office/drawing/2014/main" id="{2D2E191D-2651-C545-AC82-7A727B8F0777}"/>
                </a:ext>
              </a:extLst>
            </p:cNvPr>
            <p:cNvPicPr>
              <a:picLocks noChangeAspect="1"/>
            </p:cNvPicPr>
            <p:nvPr/>
          </p:nvPicPr>
          <p:blipFill>
            <a:blip r:embed="rId3"/>
            <a:stretch>
              <a:fillRect/>
            </a:stretch>
          </p:blipFill>
          <p:spPr>
            <a:xfrm>
              <a:off x="817395" y="3215440"/>
              <a:ext cx="4397701" cy="2962662"/>
            </a:xfrm>
            <a:prstGeom prst="rect">
              <a:avLst/>
            </a:prstGeom>
          </p:spPr>
        </p:pic>
        <p:sp>
          <p:nvSpPr>
            <p:cNvPr id="39" name="TextBox 38">
              <a:extLst>
                <a:ext uri="{FF2B5EF4-FFF2-40B4-BE49-F238E27FC236}">
                  <a16:creationId xmlns:a16="http://schemas.microsoft.com/office/drawing/2014/main" id="{003391F7-11A0-A44C-B7C5-87EECE54A47B}"/>
                </a:ext>
              </a:extLst>
            </p:cNvPr>
            <p:cNvSpPr txBox="1"/>
            <p:nvPr/>
          </p:nvSpPr>
          <p:spPr>
            <a:xfrm>
              <a:off x="165096" y="6178102"/>
              <a:ext cx="5702301" cy="307777"/>
            </a:xfrm>
            <a:prstGeom prst="rect">
              <a:avLst/>
            </a:prstGeom>
            <a:noFill/>
          </p:spPr>
          <p:txBody>
            <a:bodyPr wrap="square" rtlCol="0">
              <a:spAutoFit/>
            </a:bodyPr>
            <a:lstStyle/>
            <a:p>
              <a:r>
                <a:rPr lang="en-US" sz="1400" b="1" dirty="0"/>
                <a:t>Whole slide image with ROI selected by expert pathologists marked in red</a:t>
              </a:r>
            </a:p>
          </p:txBody>
        </p:sp>
        <p:sp>
          <p:nvSpPr>
            <p:cNvPr id="5" name="Right Arrow 4">
              <a:extLst>
                <a:ext uri="{FF2B5EF4-FFF2-40B4-BE49-F238E27FC236}">
                  <a16:creationId xmlns:a16="http://schemas.microsoft.com/office/drawing/2014/main" id="{E02EB98D-7CAE-EC42-B865-5210AD16E704}"/>
                </a:ext>
              </a:extLst>
            </p:cNvPr>
            <p:cNvSpPr/>
            <p:nvPr/>
          </p:nvSpPr>
          <p:spPr>
            <a:xfrm>
              <a:off x="2476496" y="5105400"/>
              <a:ext cx="3670300" cy="190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B677EE8-7E75-2D4B-A2F9-69753C1E819D}"/>
                </a:ext>
              </a:extLst>
            </p:cNvPr>
            <p:cNvSpPr txBox="1"/>
            <p:nvPr/>
          </p:nvSpPr>
          <p:spPr>
            <a:xfrm>
              <a:off x="6196128" y="5015984"/>
              <a:ext cx="990600" cy="369332"/>
            </a:xfrm>
            <a:prstGeom prst="rect">
              <a:avLst/>
            </a:prstGeom>
            <a:noFill/>
            <a:ln>
              <a:solidFill>
                <a:schemeClr val="tx1"/>
              </a:solidFill>
            </a:ln>
          </p:spPr>
          <p:txBody>
            <a:bodyPr wrap="square" rtlCol="0">
              <a:spAutoFit/>
            </a:bodyPr>
            <a:lstStyle/>
            <a:p>
              <a:r>
                <a:rPr lang="en-US" dirty="0"/>
                <a:t>Relevant</a:t>
              </a:r>
            </a:p>
          </p:txBody>
        </p:sp>
        <p:sp>
          <p:nvSpPr>
            <p:cNvPr id="41" name="Right Arrow 40">
              <a:extLst>
                <a:ext uri="{FF2B5EF4-FFF2-40B4-BE49-F238E27FC236}">
                  <a16:creationId xmlns:a16="http://schemas.microsoft.com/office/drawing/2014/main" id="{8EFAFAEC-DCE9-1E48-B4D9-883323DC678C}"/>
                </a:ext>
              </a:extLst>
            </p:cNvPr>
            <p:cNvSpPr/>
            <p:nvPr/>
          </p:nvSpPr>
          <p:spPr>
            <a:xfrm>
              <a:off x="4032247" y="3571617"/>
              <a:ext cx="2114549" cy="190500"/>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62C850A2-0624-8343-945E-26AEAFEA11E4}"/>
                </a:ext>
              </a:extLst>
            </p:cNvPr>
            <p:cNvSpPr/>
            <p:nvPr/>
          </p:nvSpPr>
          <p:spPr>
            <a:xfrm rot="19984389">
              <a:off x="4648052" y="4113217"/>
              <a:ext cx="1593709" cy="180001"/>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26169B47-364F-3344-BE34-9CFDEA46F3B3}"/>
                </a:ext>
              </a:extLst>
            </p:cNvPr>
            <p:cNvSpPr/>
            <p:nvPr/>
          </p:nvSpPr>
          <p:spPr>
            <a:xfrm rot="21186463">
              <a:off x="2068015" y="3975765"/>
              <a:ext cx="3788830" cy="19340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1C40F427-1E3C-8D4D-8C41-0AB7436C2B49}"/>
                </a:ext>
              </a:extLst>
            </p:cNvPr>
            <p:cNvSpPr txBox="1"/>
            <p:nvPr/>
          </p:nvSpPr>
          <p:spPr>
            <a:xfrm>
              <a:off x="6196128" y="3556790"/>
              <a:ext cx="1454641" cy="369332"/>
            </a:xfrm>
            <a:prstGeom prst="rect">
              <a:avLst/>
            </a:prstGeom>
            <a:noFill/>
            <a:ln>
              <a:solidFill>
                <a:schemeClr val="tx1"/>
              </a:solidFill>
            </a:ln>
          </p:spPr>
          <p:txBody>
            <a:bodyPr wrap="square" rtlCol="0">
              <a:spAutoFit/>
            </a:bodyPr>
            <a:lstStyle/>
            <a:p>
              <a:r>
                <a:rPr lang="en-US" dirty="0"/>
                <a:t>Non-Relevant</a:t>
              </a:r>
            </a:p>
          </p:txBody>
        </p:sp>
      </p:grpSp>
      <p:sp>
        <p:nvSpPr>
          <p:cNvPr id="19" name="Right Arrow 18">
            <a:extLst>
              <a:ext uri="{FF2B5EF4-FFF2-40B4-BE49-F238E27FC236}">
                <a16:creationId xmlns:a16="http://schemas.microsoft.com/office/drawing/2014/main" id="{99F07274-3264-E247-A22B-3E5ED3D9950C}"/>
              </a:ext>
            </a:extLst>
          </p:cNvPr>
          <p:cNvSpPr/>
          <p:nvPr/>
        </p:nvSpPr>
        <p:spPr>
          <a:xfrm>
            <a:off x="7721600" y="4416777"/>
            <a:ext cx="1400509" cy="620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FD50A6F-96BE-4748-B3C7-56A606E112E1}"/>
              </a:ext>
            </a:extLst>
          </p:cNvPr>
          <p:cNvSpPr/>
          <p:nvPr/>
        </p:nvSpPr>
        <p:spPr>
          <a:xfrm>
            <a:off x="9516134" y="4188851"/>
            <a:ext cx="1896327" cy="1076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Train the classifier</a:t>
            </a:r>
            <a:endParaRPr lang="en-US" dirty="0"/>
          </a:p>
        </p:txBody>
      </p:sp>
    </p:spTree>
    <p:extLst>
      <p:ext uri="{BB962C8B-B14F-4D97-AF65-F5344CB8AC3E}">
        <p14:creationId xmlns:p14="http://schemas.microsoft.com/office/powerpoint/2010/main" val="352959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9" name="TextBox 8">
            <a:extLst>
              <a:ext uri="{FF2B5EF4-FFF2-40B4-BE49-F238E27FC236}">
                <a16:creationId xmlns:a16="http://schemas.microsoft.com/office/drawing/2014/main" id="{EC096345-FC75-AA40-BE59-51B021A3D0F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0" name="Google Shape;122;p20">
            <a:extLst>
              <a:ext uri="{FF2B5EF4-FFF2-40B4-BE49-F238E27FC236}">
                <a16:creationId xmlns:a16="http://schemas.microsoft.com/office/drawing/2014/main" id="{08522898-4A01-684F-85C8-0B24B78FF15B}"/>
              </a:ext>
            </a:extLst>
          </p:cNvPr>
          <p:cNvSpPr txBox="1">
            <a:spLocks/>
          </p:cNvSpPr>
          <p:nvPr/>
        </p:nvSpPr>
        <p:spPr>
          <a:xfrm>
            <a:off x="415599" y="169528"/>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ROI localization </a:t>
            </a:r>
            <a:br>
              <a:rPr lang="en" dirty="0">
                <a:solidFill>
                  <a:srgbClr val="4B2E84"/>
                </a:solidFill>
                <a:latin typeface="Arial" panose="020B0604020202020204" pitchFamily="34" charset="0"/>
                <a:cs typeface="Arial" panose="020B0604020202020204" pitchFamily="34" charset="0"/>
              </a:rPr>
            </a:br>
            <a:r>
              <a:rPr lang="en" sz="3200" dirty="0">
                <a:solidFill>
                  <a:srgbClr val="4B2E84"/>
                </a:solidFill>
                <a:latin typeface="Arial" panose="020B0604020202020204" pitchFamily="34" charset="0"/>
                <a:cs typeface="Arial" panose="020B0604020202020204" pitchFamily="34" charset="0"/>
              </a:rPr>
              <a:t>Extracting Viewing ROIs</a:t>
            </a:r>
            <a:endParaRPr lang="en-US" dirty="0">
              <a:solidFill>
                <a:srgbClr val="4B2E84"/>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A94CE787-0C87-8249-A035-613E7A5D3560}"/>
              </a:ext>
            </a:extLst>
          </p:cNvPr>
          <p:cNvGrpSpPr/>
          <p:nvPr/>
        </p:nvGrpSpPr>
        <p:grpSpPr>
          <a:xfrm>
            <a:off x="9122109" y="34583"/>
            <a:ext cx="3069890" cy="1467466"/>
            <a:chOff x="916257" y="1568469"/>
            <a:chExt cx="10233224" cy="3080582"/>
          </a:xfrm>
        </p:grpSpPr>
        <p:sp>
          <p:nvSpPr>
            <p:cNvPr id="6" name="Rectangle 5">
              <a:extLst>
                <a:ext uri="{FF2B5EF4-FFF2-40B4-BE49-F238E27FC236}">
                  <a16:creationId xmlns:a16="http://schemas.microsoft.com/office/drawing/2014/main" id="{E6479123-A681-C243-B465-81AC0FE16DBA}"/>
                </a:ext>
              </a:extLst>
            </p:cNvPr>
            <p:cNvSpPr/>
            <p:nvPr/>
          </p:nvSpPr>
          <p:spPr>
            <a:xfrm>
              <a:off x="916257" y="2033514"/>
              <a:ext cx="2000902" cy="96540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Extracting viewing ROIs</a:t>
              </a:r>
              <a:endParaRPr lang="en-US" sz="700" dirty="0"/>
            </a:p>
          </p:txBody>
        </p:sp>
        <p:grpSp>
          <p:nvGrpSpPr>
            <p:cNvPr id="25" name="Group 24">
              <a:extLst>
                <a:ext uri="{FF2B5EF4-FFF2-40B4-BE49-F238E27FC236}">
                  <a16:creationId xmlns:a16="http://schemas.microsoft.com/office/drawing/2014/main" id="{09B8BEB6-7CF9-A84C-A965-790779D19849}"/>
                </a:ext>
              </a:extLst>
            </p:cNvPr>
            <p:cNvGrpSpPr/>
            <p:nvPr/>
          </p:nvGrpSpPr>
          <p:grpSpPr>
            <a:xfrm>
              <a:off x="1719858" y="1568469"/>
              <a:ext cx="9429623" cy="3080582"/>
              <a:chOff x="1719858" y="1568469"/>
              <a:chExt cx="9429623" cy="3080582"/>
            </a:xfrm>
          </p:grpSpPr>
          <p:sp>
            <p:nvSpPr>
              <p:cNvPr id="7" name="Rectangle 6">
                <a:extLst>
                  <a:ext uri="{FF2B5EF4-FFF2-40B4-BE49-F238E27FC236}">
                    <a16:creationId xmlns:a16="http://schemas.microsoft.com/office/drawing/2014/main" id="{FC4E48A8-AD7A-F341-BB89-AF3606979AA6}"/>
                  </a:ext>
                </a:extLst>
              </p:cNvPr>
              <p:cNvSpPr/>
              <p:nvPr/>
            </p:nvSpPr>
            <p:spPr>
              <a:xfrm>
                <a:off x="2532076" y="3680458"/>
                <a:ext cx="2000902" cy="96540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WSI</a:t>
                </a:r>
              </a:p>
              <a:p>
                <a:pPr algn="ctr"/>
                <a:r>
                  <a:rPr lang="en-US" sz="700" dirty="0">
                    <a:latin typeface="Arial" panose="020B0604020202020204" pitchFamily="34" charset="0"/>
                    <a:cs typeface="Arial" panose="020B0604020202020204" pitchFamily="34" charset="0"/>
                  </a:rPr>
                  <a:t>To</a:t>
                </a:r>
              </a:p>
              <a:p>
                <a:pPr algn="ctr"/>
                <a:r>
                  <a:rPr lang="en-US" sz="700" dirty="0">
                    <a:latin typeface="Arial" panose="020B0604020202020204" pitchFamily="34" charset="0"/>
                    <a:cs typeface="Arial" panose="020B0604020202020204" pitchFamily="34" charset="0"/>
                  </a:rPr>
                  <a:t>Image patches</a:t>
                </a:r>
                <a:endParaRPr lang="en-US" sz="700" dirty="0"/>
              </a:p>
            </p:txBody>
          </p:sp>
          <p:sp>
            <p:nvSpPr>
              <p:cNvPr id="8" name="Rectangle 7">
                <a:extLst>
                  <a:ext uri="{FF2B5EF4-FFF2-40B4-BE49-F238E27FC236}">
                    <a16:creationId xmlns:a16="http://schemas.microsoft.com/office/drawing/2014/main" id="{65C5F5DB-07D4-5D44-A32D-EFAFF16EFBC2}"/>
                  </a:ext>
                </a:extLst>
              </p:cNvPr>
              <p:cNvSpPr/>
              <p:nvPr/>
            </p:nvSpPr>
            <p:spPr>
              <a:xfrm>
                <a:off x="4843476" y="3680458"/>
                <a:ext cx="2000903" cy="96540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Feature Extraction from each patch</a:t>
                </a:r>
                <a:endParaRPr lang="en-US" sz="700" dirty="0"/>
              </a:p>
            </p:txBody>
          </p:sp>
          <p:sp>
            <p:nvSpPr>
              <p:cNvPr id="11" name="Rectangle 10">
                <a:extLst>
                  <a:ext uri="{FF2B5EF4-FFF2-40B4-BE49-F238E27FC236}">
                    <a16:creationId xmlns:a16="http://schemas.microsoft.com/office/drawing/2014/main" id="{4FD95E26-C4AD-E44F-AEC8-46918C0E8B5E}"/>
                  </a:ext>
                </a:extLst>
              </p:cNvPr>
              <p:cNvSpPr/>
              <p:nvPr/>
            </p:nvSpPr>
            <p:spPr>
              <a:xfrm>
                <a:off x="7154877" y="3683646"/>
                <a:ext cx="2000903" cy="96540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Clustering patches</a:t>
                </a:r>
              </a:p>
              <a:p>
                <a:pPr algn="ctr"/>
                <a:r>
                  <a:rPr lang="en-US" sz="700" dirty="0">
                    <a:latin typeface="Arial" panose="020B0604020202020204" pitchFamily="34" charset="0"/>
                    <a:cs typeface="Arial" panose="020B0604020202020204" pitchFamily="34" charset="0"/>
                  </a:rPr>
                  <a:t>Using K-means</a:t>
                </a:r>
                <a:endParaRPr lang="en-US" sz="700" dirty="0"/>
              </a:p>
            </p:txBody>
          </p:sp>
          <p:sp>
            <p:nvSpPr>
              <p:cNvPr id="12" name="Rectangle 11">
                <a:extLst>
                  <a:ext uri="{FF2B5EF4-FFF2-40B4-BE49-F238E27FC236}">
                    <a16:creationId xmlns:a16="http://schemas.microsoft.com/office/drawing/2014/main" id="{6044039C-1A6F-654B-B9E3-901258D94601}"/>
                  </a:ext>
                </a:extLst>
              </p:cNvPr>
              <p:cNvSpPr/>
              <p:nvPr/>
            </p:nvSpPr>
            <p:spPr>
              <a:xfrm>
                <a:off x="4843476" y="2033514"/>
                <a:ext cx="2000902" cy="96540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Bag of Words</a:t>
                </a:r>
              </a:p>
              <a:p>
                <a:pPr algn="ctr"/>
                <a:r>
                  <a:rPr lang="en-US" sz="700" dirty="0">
                    <a:latin typeface="Arial" panose="020B0604020202020204" pitchFamily="34" charset="0"/>
                    <a:cs typeface="Arial" panose="020B0604020202020204" pitchFamily="34" charset="0"/>
                  </a:rPr>
                  <a:t>Visual model</a:t>
                </a:r>
                <a:endParaRPr lang="en-US" sz="700" dirty="0"/>
              </a:p>
            </p:txBody>
          </p:sp>
          <p:sp>
            <p:nvSpPr>
              <p:cNvPr id="13" name="Rectangle 12">
                <a:extLst>
                  <a:ext uri="{FF2B5EF4-FFF2-40B4-BE49-F238E27FC236}">
                    <a16:creationId xmlns:a16="http://schemas.microsoft.com/office/drawing/2014/main" id="{808AB338-5E95-F545-9095-68F214571121}"/>
                  </a:ext>
                </a:extLst>
              </p:cNvPr>
              <p:cNvSpPr/>
              <p:nvPr/>
            </p:nvSpPr>
            <p:spPr>
              <a:xfrm>
                <a:off x="8770338" y="2033514"/>
                <a:ext cx="2379143" cy="96540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Binary classification</a:t>
                </a:r>
                <a:endParaRPr lang="en-US" sz="700" dirty="0"/>
              </a:p>
            </p:txBody>
          </p:sp>
          <p:sp>
            <p:nvSpPr>
              <p:cNvPr id="2" name="Oval 1">
                <a:extLst>
                  <a:ext uri="{FF2B5EF4-FFF2-40B4-BE49-F238E27FC236}">
                    <a16:creationId xmlns:a16="http://schemas.microsoft.com/office/drawing/2014/main" id="{BB237646-A3A9-4841-83F1-743C6448C689}"/>
                  </a:ext>
                </a:extLst>
              </p:cNvPr>
              <p:cNvSpPr/>
              <p:nvPr/>
            </p:nvSpPr>
            <p:spPr>
              <a:xfrm>
                <a:off x="1719858" y="1580177"/>
                <a:ext cx="393700" cy="43505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1</a:t>
                </a:r>
              </a:p>
            </p:txBody>
          </p:sp>
          <p:sp>
            <p:nvSpPr>
              <p:cNvPr id="14" name="Oval 13">
                <a:extLst>
                  <a:ext uri="{FF2B5EF4-FFF2-40B4-BE49-F238E27FC236}">
                    <a16:creationId xmlns:a16="http://schemas.microsoft.com/office/drawing/2014/main" id="{D97F9F41-0E06-C74B-BD39-304D06D41728}"/>
                  </a:ext>
                </a:extLst>
              </p:cNvPr>
              <p:cNvSpPr/>
              <p:nvPr/>
            </p:nvSpPr>
            <p:spPr>
              <a:xfrm>
                <a:off x="5646901" y="1574732"/>
                <a:ext cx="393700" cy="43505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2</a:t>
                </a:r>
              </a:p>
            </p:txBody>
          </p:sp>
          <p:sp>
            <p:nvSpPr>
              <p:cNvPr id="15" name="Oval 14">
                <a:extLst>
                  <a:ext uri="{FF2B5EF4-FFF2-40B4-BE49-F238E27FC236}">
                    <a16:creationId xmlns:a16="http://schemas.microsoft.com/office/drawing/2014/main" id="{77FB40AB-661D-EF4F-97CA-2442E72B113E}"/>
                  </a:ext>
                </a:extLst>
              </p:cNvPr>
              <p:cNvSpPr/>
              <p:nvPr/>
            </p:nvSpPr>
            <p:spPr>
              <a:xfrm>
                <a:off x="9573944" y="1568469"/>
                <a:ext cx="393700" cy="435055"/>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3</a:t>
                </a:r>
              </a:p>
            </p:txBody>
          </p:sp>
          <p:cxnSp>
            <p:nvCxnSpPr>
              <p:cNvPr id="4" name="Straight Arrow Connector 3">
                <a:extLst>
                  <a:ext uri="{FF2B5EF4-FFF2-40B4-BE49-F238E27FC236}">
                    <a16:creationId xmlns:a16="http://schemas.microsoft.com/office/drawing/2014/main" id="{C74F33DB-20E1-B747-8E5A-1A34BE04646B}"/>
                  </a:ext>
                </a:extLst>
              </p:cNvPr>
              <p:cNvCxnSpPr/>
              <p:nvPr/>
            </p:nvCxnSpPr>
            <p:spPr>
              <a:xfrm>
                <a:off x="3136900" y="2516217"/>
                <a:ext cx="1396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255EE64-67B6-6A41-99FA-972C3D958433}"/>
                  </a:ext>
                </a:extLst>
              </p:cNvPr>
              <p:cNvCxnSpPr>
                <a:cxnSpLocks/>
                <a:stCxn id="12" idx="2"/>
              </p:cNvCxnSpPr>
              <p:nvPr/>
            </p:nvCxnSpPr>
            <p:spPr>
              <a:xfrm flipH="1">
                <a:off x="3670300" y="2998920"/>
                <a:ext cx="2173627" cy="496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F1D3600-51C6-334F-978C-44EDEF16AF97}"/>
                  </a:ext>
                </a:extLst>
              </p:cNvPr>
              <p:cNvCxnSpPr>
                <a:cxnSpLocks/>
                <a:stCxn id="12" idx="2"/>
              </p:cNvCxnSpPr>
              <p:nvPr/>
            </p:nvCxnSpPr>
            <p:spPr>
              <a:xfrm>
                <a:off x="5843927" y="2998920"/>
                <a:ext cx="2311401" cy="496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C4B02A-A6D8-A348-9117-825D75E7B5FC}"/>
                  </a:ext>
                </a:extLst>
              </p:cNvPr>
              <p:cNvCxnSpPr>
                <a:cxnSpLocks/>
                <a:stCxn id="12" idx="2"/>
              </p:cNvCxnSpPr>
              <p:nvPr/>
            </p:nvCxnSpPr>
            <p:spPr>
              <a:xfrm>
                <a:off x="5843927" y="2998920"/>
                <a:ext cx="0" cy="649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5755C8F-E046-054F-A1A8-6FD45E50F25B}"/>
                  </a:ext>
                </a:extLst>
              </p:cNvPr>
              <p:cNvCxnSpPr/>
              <p:nvPr/>
            </p:nvCxnSpPr>
            <p:spPr>
              <a:xfrm>
                <a:off x="7154877" y="2517834"/>
                <a:ext cx="13960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368733E3-F86B-2347-9EB7-B665CD1F349F}"/>
              </a:ext>
            </a:extLst>
          </p:cNvPr>
          <p:cNvSpPr txBox="1"/>
          <p:nvPr/>
        </p:nvSpPr>
        <p:spPr>
          <a:xfrm>
            <a:off x="415599" y="1500531"/>
            <a:ext cx="6464300" cy="880369"/>
          </a:xfrm>
          <a:prstGeom prst="rect">
            <a:avLst/>
          </a:prstGeom>
          <a:noFill/>
        </p:spPr>
        <p:txBody>
          <a:bodyPr wrap="square" rtlCol="0">
            <a:spAutoFit/>
          </a:bodyPr>
          <a:lstStyle/>
          <a:p>
            <a:pPr marL="285750" indent="-285750">
              <a:lnSpc>
                <a:spcPct val="150000"/>
              </a:lnSpc>
              <a:buFont typeface="Wingdings" pitchFamily="2" charset="2"/>
              <a:buChar char="Ø"/>
            </a:pPr>
            <a:r>
              <a:rPr lang="en-US" dirty="0">
                <a:latin typeface="Arial" panose="020B0604020202020204" pitchFamily="34" charset="0"/>
                <a:cs typeface="Arial" panose="020B0604020202020204" pitchFamily="34" charset="0"/>
              </a:rPr>
              <a:t>Use the viewing data from pathologists to extract regions</a:t>
            </a:r>
          </a:p>
          <a:p>
            <a:pPr marL="285750" indent="-285750">
              <a:lnSpc>
                <a:spcPct val="150000"/>
              </a:lnSpc>
              <a:buFont typeface="Wingdings" pitchFamily="2" charset="2"/>
              <a:buChar char="Ø"/>
            </a:pPr>
            <a:r>
              <a:rPr lang="en-US" dirty="0">
                <a:latin typeface="Arial" panose="020B0604020202020204" pitchFamily="34" charset="0"/>
                <a:cs typeface="Arial" panose="020B0604020202020204" pitchFamily="34" charset="0"/>
              </a:rPr>
              <a:t>Use these regions as ground truth for testing the classifier</a:t>
            </a:r>
          </a:p>
        </p:txBody>
      </p:sp>
      <p:sp>
        <p:nvSpPr>
          <p:cNvPr id="32" name="Google Shape;123;p20">
            <a:extLst>
              <a:ext uri="{FF2B5EF4-FFF2-40B4-BE49-F238E27FC236}">
                <a16:creationId xmlns:a16="http://schemas.microsoft.com/office/drawing/2014/main" id="{CFFD0D0C-D592-8B4D-81EE-DD46B75C6D35}"/>
              </a:ext>
            </a:extLst>
          </p:cNvPr>
          <p:cNvSpPr txBox="1">
            <a:spLocks noGrp="1"/>
          </p:cNvSpPr>
          <p:nvPr>
            <p:ph type="body" idx="1"/>
          </p:nvPr>
        </p:nvSpPr>
        <p:spPr>
          <a:xfrm>
            <a:off x="483698" y="2148135"/>
            <a:ext cx="6328101" cy="4555200"/>
          </a:xfrm>
          <a:prstGeom prst="rect">
            <a:avLst/>
          </a:prstGeom>
        </p:spPr>
        <p:txBody>
          <a:bodyPr spcFirstLastPara="1" vert="horz" wrap="square" lIns="121900" tIns="121900" rIns="121900" bIns="121900" rtlCol="0" anchor="t" anchorCtr="0">
            <a:noAutofit/>
          </a:bodyPr>
          <a:lstStyle/>
          <a:p>
            <a:pPr>
              <a:buFont typeface="Wingdings" pitchFamily="2" charset="2"/>
              <a:buChar char="Ø"/>
            </a:pPr>
            <a:endParaRPr lang="en-US" sz="1200" dirty="0">
              <a:latin typeface="Arial" panose="020B0604020202020204" pitchFamily="34" charset="0"/>
              <a:cs typeface="Arial" panose="020B0604020202020204" pitchFamily="34" charset="0"/>
            </a:endParaRPr>
          </a:p>
          <a:p>
            <a:pPr fontAlgn="base">
              <a:buFont typeface="+mj-lt"/>
              <a:buAutoNum type="arabicPeriod"/>
            </a:pPr>
            <a:r>
              <a:rPr lang="en-US" sz="1400" b="1" dirty="0">
                <a:solidFill>
                  <a:srgbClr val="FF0000"/>
                </a:solidFill>
                <a:latin typeface="Arial" panose="020B0604020202020204" pitchFamily="34" charset="0"/>
                <a:cs typeface="Arial" panose="020B0604020202020204" pitchFamily="34" charset="0"/>
              </a:rPr>
              <a:t>Zoom peaks</a:t>
            </a:r>
            <a:r>
              <a:rPr lang="en-US" sz="1400" dirty="0">
                <a:solidFill>
                  <a:srgbClr val="FF0000"/>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are the log entries where the zoom level is higher than the previous and the next entries. A zoom peak identifies a region where the pathologist intentionally zoomed to look at a higher magnification.</a:t>
            </a:r>
            <a:br>
              <a:rPr lang="en-US" sz="1400" dirty="0">
                <a:latin typeface="Arial" panose="020B0604020202020204" pitchFamily="34" charset="0"/>
                <a:cs typeface="Arial" panose="020B0604020202020204" pitchFamily="34" charset="0"/>
              </a:rPr>
            </a:b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fontAlgn="base">
              <a:buFont typeface="+mj-lt"/>
              <a:buAutoNum type="arabicPeriod"/>
            </a:pPr>
            <a:r>
              <a:rPr lang="en-US" sz="1400" b="1" dirty="0">
                <a:solidFill>
                  <a:srgbClr val="1700FF"/>
                </a:solidFill>
                <a:latin typeface="Arial" panose="020B0604020202020204" pitchFamily="34" charset="0"/>
                <a:cs typeface="Arial" panose="020B0604020202020204" pitchFamily="34" charset="0"/>
              </a:rPr>
              <a:t>Slow </a:t>
            </a:r>
            <a:r>
              <a:rPr lang="en-US" sz="1400" b="1" dirty="0" err="1">
                <a:solidFill>
                  <a:srgbClr val="1700FF"/>
                </a:solidFill>
                <a:latin typeface="Arial" panose="020B0604020202020204" pitchFamily="34" charset="0"/>
                <a:cs typeface="Arial" panose="020B0604020202020204" pitchFamily="34" charset="0"/>
              </a:rPr>
              <a:t>pannings</a:t>
            </a:r>
            <a:r>
              <a:rPr lang="en-US" sz="1400" dirty="0">
                <a:solidFill>
                  <a:srgbClr val="1700FF"/>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are the log entries where the zoom level is the same as the previous entry, and the displacement is small. Slow </a:t>
            </a:r>
            <a:r>
              <a:rPr lang="en-US" sz="1400" dirty="0" err="1">
                <a:latin typeface="Arial" panose="020B0604020202020204" pitchFamily="34" charset="0"/>
                <a:cs typeface="Arial" panose="020B0604020202020204" pitchFamily="34" charset="0"/>
              </a:rPr>
              <a:t>pannings</a:t>
            </a:r>
            <a:r>
              <a:rPr lang="en-US" sz="1400" dirty="0">
                <a:latin typeface="Arial" panose="020B0604020202020204" pitchFamily="34" charset="0"/>
                <a:cs typeface="Arial" panose="020B0604020202020204" pitchFamily="34" charset="0"/>
              </a:rPr>
              <a:t> are intended for investigating a slightly larger and closer area without completely moving the viewport. </a:t>
            </a:r>
            <a:br>
              <a:rPr lang="en-US" sz="1400" dirty="0">
                <a:latin typeface="Arial" panose="020B0604020202020204" pitchFamily="34" charset="0"/>
                <a:cs typeface="Arial" panose="020B0604020202020204" pitchFamily="34" charset="0"/>
              </a:rPr>
            </a:b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fontAlgn="base">
              <a:buFont typeface="+mj-lt"/>
              <a:buAutoNum type="arabicPeriod"/>
            </a:pPr>
            <a:r>
              <a:rPr lang="en-US" sz="1400" b="1" dirty="0">
                <a:solidFill>
                  <a:srgbClr val="0AFF00"/>
                </a:solidFill>
                <a:latin typeface="Arial" panose="020B0604020202020204" pitchFamily="34" charset="0"/>
                <a:cs typeface="Arial" panose="020B0604020202020204" pitchFamily="34" charset="0"/>
              </a:rPr>
              <a:t>Fixations</a:t>
            </a:r>
            <a:r>
              <a:rPr lang="en-US" sz="1400" dirty="0">
                <a:latin typeface="Arial" panose="020B0604020202020204" pitchFamily="34" charset="0"/>
                <a:cs typeface="Arial" panose="020B0604020202020204" pitchFamily="34" charset="0"/>
              </a:rPr>
              <a:t> are the log entries where the duration is longer than 2 seconds. Fixations identify the areas to which a pathologist focused extra attention by looking at them longer.</a:t>
            </a:r>
          </a:p>
        </p:txBody>
      </p:sp>
      <p:pic>
        <p:nvPicPr>
          <p:cNvPr id="22" name="Picture 21" descr="A picture containing text&#10;&#10;Description automatically generated">
            <a:extLst>
              <a:ext uri="{FF2B5EF4-FFF2-40B4-BE49-F238E27FC236}">
                <a16:creationId xmlns:a16="http://schemas.microsoft.com/office/drawing/2014/main" id="{CC8CC439-7716-D148-A9B3-7F4C589AEA76}"/>
              </a:ext>
            </a:extLst>
          </p:cNvPr>
          <p:cNvPicPr>
            <a:picLocks noChangeAspect="1"/>
          </p:cNvPicPr>
          <p:nvPr/>
        </p:nvPicPr>
        <p:blipFill>
          <a:blip r:embed="rId3"/>
          <a:stretch>
            <a:fillRect/>
          </a:stretch>
        </p:blipFill>
        <p:spPr>
          <a:xfrm>
            <a:off x="7504734" y="1574198"/>
            <a:ext cx="3907727" cy="2173835"/>
          </a:xfrm>
          <a:prstGeom prst="rect">
            <a:avLst/>
          </a:prstGeom>
        </p:spPr>
      </p:pic>
      <p:pic>
        <p:nvPicPr>
          <p:cNvPr id="28" name="Picture 27" descr="A screenshot of a computer&#10;&#10;Description automatically generated with low confidence">
            <a:extLst>
              <a:ext uri="{FF2B5EF4-FFF2-40B4-BE49-F238E27FC236}">
                <a16:creationId xmlns:a16="http://schemas.microsoft.com/office/drawing/2014/main" id="{0F967799-C69A-9E41-A70A-03DA682DBF9A}"/>
              </a:ext>
            </a:extLst>
          </p:cNvPr>
          <p:cNvPicPr>
            <a:picLocks noChangeAspect="1"/>
          </p:cNvPicPr>
          <p:nvPr/>
        </p:nvPicPr>
        <p:blipFill>
          <a:blip r:embed="rId4"/>
          <a:stretch>
            <a:fillRect/>
          </a:stretch>
        </p:blipFill>
        <p:spPr>
          <a:xfrm>
            <a:off x="6992774" y="3830972"/>
            <a:ext cx="4787900" cy="2857500"/>
          </a:xfrm>
          <a:prstGeom prst="rect">
            <a:avLst/>
          </a:prstGeom>
        </p:spPr>
      </p:pic>
    </p:spTree>
    <p:extLst>
      <p:ext uri="{BB962C8B-B14F-4D97-AF65-F5344CB8AC3E}">
        <p14:creationId xmlns:p14="http://schemas.microsoft.com/office/powerpoint/2010/main" val="2387306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9" name="TextBox 8">
            <a:extLst>
              <a:ext uri="{FF2B5EF4-FFF2-40B4-BE49-F238E27FC236}">
                <a16:creationId xmlns:a16="http://schemas.microsoft.com/office/drawing/2014/main" id="{EC096345-FC75-AA40-BE59-51B021A3D0FB}"/>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0" name="Google Shape;122;p20">
            <a:extLst>
              <a:ext uri="{FF2B5EF4-FFF2-40B4-BE49-F238E27FC236}">
                <a16:creationId xmlns:a16="http://schemas.microsoft.com/office/drawing/2014/main" id="{08522898-4A01-684F-85C8-0B24B78FF15B}"/>
              </a:ext>
            </a:extLst>
          </p:cNvPr>
          <p:cNvSpPr txBox="1">
            <a:spLocks/>
          </p:cNvSpPr>
          <p:nvPr/>
        </p:nvSpPr>
        <p:spPr>
          <a:xfrm>
            <a:off x="415599" y="434967"/>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ROI localization - Results </a:t>
            </a:r>
            <a:br>
              <a:rPr lang="en" dirty="0">
                <a:solidFill>
                  <a:srgbClr val="4B2E84"/>
                </a:solidFill>
                <a:latin typeface="Arial" panose="020B0604020202020204" pitchFamily="34" charset="0"/>
                <a:cs typeface="Arial" panose="020B0604020202020204" pitchFamily="34" charset="0"/>
              </a:rPr>
            </a:br>
            <a:endParaRPr lang="en-US" dirty="0">
              <a:solidFill>
                <a:srgbClr val="4B2E84"/>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5464B51-6DE0-C741-A84E-9E099CE964DE}"/>
              </a:ext>
            </a:extLst>
          </p:cNvPr>
          <p:cNvSpPr txBox="1"/>
          <p:nvPr/>
        </p:nvSpPr>
        <p:spPr>
          <a:xfrm>
            <a:off x="2501900" y="5712090"/>
            <a:ext cx="1828800" cy="646331"/>
          </a:xfrm>
          <a:prstGeom prst="rect">
            <a:avLst/>
          </a:prstGeom>
          <a:noFill/>
        </p:spPr>
        <p:txBody>
          <a:bodyPr wrap="square" rtlCol="0">
            <a:spAutoFit/>
          </a:bodyPr>
          <a:lstStyle/>
          <a:p>
            <a:r>
              <a:rPr lang="en-US" dirty="0"/>
              <a:t>Ground Truth</a:t>
            </a:r>
            <a:br>
              <a:rPr lang="en-US" dirty="0"/>
            </a:br>
            <a:r>
              <a:rPr lang="en-US" dirty="0"/>
              <a:t>Viewing ROIs</a:t>
            </a:r>
          </a:p>
        </p:txBody>
      </p:sp>
      <p:sp>
        <p:nvSpPr>
          <p:cNvPr id="29" name="TextBox 28">
            <a:extLst>
              <a:ext uri="{FF2B5EF4-FFF2-40B4-BE49-F238E27FC236}">
                <a16:creationId xmlns:a16="http://schemas.microsoft.com/office/drawing/2014/main" id="{4619D67C-4A6B-1140-BAB5-7E0CD9AD090C}"/>
              </a:ext>
            </a:extLst>
          </p:cNvPr>
          <p:cNvSpPr txBox="1"/>
          <p:nvPr/>
        </p:nvSpPr>
        <p:spPr>
          <a:xfrm>
            <a:off x="4908549" y="5850589"/>
            <a:ext cx="2374900" cy="369332"/>
          </a:xfrm>
          <a:prstGeom prst="rect">
            <a:avLst/>
          </a:prstGeom>
          <a:noFill/>
        </p:spPr>
        <p:txBody>
          <a:bodyPr wrap="square" rtlCol="0">
            <a:spAutoFit/>
          </a:bodyPr>
          <a:lstStyle/>
          <a:p>
            <a:r>
              <a:rPr lang="en-US" dirty="0"/>
              <a:t>Logistic Regression</a:t>
            </a:r>
          </a:p>
        </p:txBody>
      </p:sp>
      <p:sp>
        <p:nvSpPr>
          <p:cNvPr id="30" name="TextBox 29">
            <a:extLst>
              <a:ext uri="{FF2B5EF4-FFF2-40B4-BE49-F238E27FC236}">
                <a16:creationId xmlns:a16="http://schemas.microsoft.com/office/drawing/2014/main" id="{2A9C79DD-8DA2-F648-96FF-A9EAB42EE537}"/>
              </a:ext>
            </a:extLst>
          </p:cNvPr>
          <p:cNvSpPr txBox="1"/>
          <p:nvPr/>
        </p:nvSpPr>
        <p:spPr>
          <a:xfrm>
            <a:off x="8280400" y="5850589"/>
            <a:ext cx="1828800" cy="369332"/>
          </a:xfrm>
          <a:prstGeom prst="rect">
            <a:avLst/>
          </a:prstGeom>
          <a:noFill/>
        </p:spPr>
        <p:txBody>
          <a:bodyPr wrap="square" rtlCol="0">
            <a:spAutoFit/>
          </a:bodyPr>
          <a:lstStyle/>
          <a:p>
            <a:r>
              <a:rPr lang="en-US" dirty="0"/>
              <a:t>SVM</a:t>
            </a:r>
          </a:p>
        </p:txBody>
      </p:sp>
      <p:pic>
        <p:nvPicPr>
          <p:cNvPr id="34" name="Picture 33" descr="A picture containing text, painting, fabric&#10;&#10;Description automatically generated">
            <a:extLst>
              <a:ext uri="{FF2B5EF4-FFF2-40B4-BE49-F238E27FC236}">
                <a16:creationId xmlns:a16="http://schemas.microsoft.com/office/drawing/2014/main" id="{A5AA6E4F-F497-F842-BBEC-FF2A7C0B6AF5}"/>
              </a:ext>
            </a:extLst>
          </p:cNvPr>
          <p:cNvPicPr>
            <a:picLocks noChangeAspect="1"/>
          </p:cNvPicPr>
          <p:nvPr/>
        </p:nvPicPr>
        <p:blipFill>
          <a:blip r:embed="rId3"/>
          <a:stretch>
            <a:fillRect/>
          </a:stretch>
        </p:blipFill>
        <p:spPr>
          <a:xfrm>
            <a:off x="2133600" y="1941423"/>
            <a:ext cx="7612196" cy="3689042"/>
          </a:xfrm>
          <a:prstGeom prst="rect">
            <a:avLst/>
          </a:prstGeom>
        </p:spPr>
      </p:pic>
    </p:spTree>
    <p:extLst>
      <p:ext uri="{BB962C8B-B14F-4D97-AF65-F5344CB8AC3E}">
        <p14:creationId xmlns:p14="http://schemas.microsoft.com/office/powerpoint/2010/main" val="4181148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solidFill>
                  <a:srgbClr val="4B2E84"/>
                </a:solidFill>
                <a:latin typeface="Arial" panose="020B0604020202020204" pitchFamily="34" charset="0"/>
                <a:cs typeface="Arial" panose="020B0604020202020204" pitchFamily="34" charset="0"/>
              </a:rPr>
              <a:t>Outline</a:t>
            </a:r>
            <a:endParaRPr dirty="0">
              <a:solidFill>
                <a:srgbClr val="4B2E84"/>
              </a:solidFill>
              <a:latin typeface="Arial" panose="020B0604020202020204" pitchFamily="34" charset="0"/>
              <a:cs typeface="Arial" panose="020B0604020202020204" pitchFamily="34" charset="0"/>
            </a:endParaRPr>
          </a:p>
        </p:txBody>
      </p:sp>
      <p:sp>
        <p:nvSpPr>
          <p:cNvPr id="123" name="Google Shape;123;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buClr>
                <a:srgbClr val="4B2E84"/>
              </a:buClr>
              <a:buFont typeface="Wingdings" pitchFamily="2" charset="2"/>
              <a:buChar char="Ø"/>
            </a:pPr>
            <a:r>
              <a:rPr lang="en-US" b="1" dirty="0">
                <a:latin typeface="Arial" panose="020B0604020202020204" pitchFamily="34" charset="0"/>
                <a:cs typeface="Arial" panose="020B0604020202020204" pitchFamily="34" charset="0"/>
              </a:rPr>
              <a:t>Introduction</a:t>
            </a:r>
            <a:endParaRPr b="1" dirty="0">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Material and Methods</a:t>
            </a:r>
            <a:endParaRPr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 dirty="0">
                <a:solidFill>
                  <a:schemeClr val="tx1">
                    <a:lumMod val="50000"/>
                    <a:lumOff val="50000"/>
                  </a:schemeClr>
                </a:solidFill>
                <a:latin typeface="Arial" panose="020B0604020202020204" pitchFamily="34" charset="0"/>
                <a:cs typeface="Arial" panose="020B0604020202020204" pitchFamily="34" charset="0"/>
              </a:rPr>
              <a:t>Results</a:t>
            </a:r>
          </a:p>
          <a:p>
            <a:pPr>
              <a:lnSpc>
                <a:spcPct val="150000"/>
              </a:lnSpc>
              <a:buClr>
                <a:srgbClr val="4B2E84"/>
              </a:buClr>
              <a:buFont typeface="Wingdings" pitchFamily="2" charset="2"/>
              <a:buChar char="Ø"/>
            </a:pPr>
            <a:r>
              <a:rPr lang="en" dirty="0">
                <a:solidFill>
                  <a:schemeClr val="tx1">
                    <a:lumMod val="50000"/>
                    <a:lumOff val="50000"/>
                  </a:schemeClr>
                </a:solidFill>
                <a:latin typeface="Arial" panose="020B0604020202020204" pitchFamily="34" charset="0"/>
                <a:cs typeface="Arial" panose="020B0604020202020204" pitchFamily="34" charset="0"/>
              </a:rPr>
              <a:t>Application</a:t>
            </a:r>
          </a:p>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Conclusions</a:t>
            </a:r>
          </a:p>
        </p:txBody>
      </p:sp>
      <p:sp>
        <p:nvSpPr>
          <p:cNvPr id="4" name="TextBox 3">
            <a:extLst>
              <a:ext uri="{FF2B5EF4-FFF2-40B4-BE49-F238E27FC236}">
                <a16:creationId xmlns:a16="http://schemas.microsoft.com/office/drawing/2014/main" id="{1EBE178E-C646-2748-A2CF-39806F955C5C}"/>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5" name="Google Shape;122;p20">
            <a:extLst>
              <a:ext uri="{FF2B5EF4-FFF2-40B4-BE49-F238E27FC236}">
                <a16:creationId xmlns:a16="http://schemas.microsoft.com/office/drawing/2014/main" id="{DF25AEE5-C608-F949-9433-9FE806B9B60F}"/>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solidFill>
                  <a:srgbClr val="4B2E84"/>
                </a:solidFill>
                <a:latin typeface="Arial" panose="020B0604020202020204" pitchFamily="34" charset="0"/>
                <a:cs typeface="Arial" panose="020B0604020202020204" pitchFamily="34" charset="0"/>
              </a:rPr>
              <a:t>Outline</a:t>
            </a:r>
            <a:endParaRPr lang="en-US" dirty="0">
              <a:solidFill>
                <a:srgbClr val="4B2E84"/>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2901AB8-5E56-8E40-B613-7E6DD353C54C}"/>
              </a:ext>
            </a:extLst>
          </p:cNvPr>
          <p:cNvSpPr>
            <a:spLocks noGrp="1"/>
          </p:cNvSpPr>
          <p:nvPr>
            <p:ph type="sldNum" idx="12"/>
          </p:nvPr>
        </p:nvSpPr>
        <p:spPr/>
        <p:txBody>
          <a:bodyPr/>
          <a:lstStyle/>
          <a:p>
            <a:fld id="{00000000-1234-1234-1234-123412341234}" type="slidenum">
              <a:rPr lang="en" smtClean="0"/>
              <a:pPr/>
              <a:t>3</a:t>
            </a:fld>
            <a:endParaRPr lang="en"/>
          </a:p>
        </p:txBody>
      </p:sp>
    </p:spTree>
    <p:extLst>
      <p:ext uri="{BB962C8B-B14F-4D97-AF65-F5344CB8AC3E}">
        <p14:creationId xmlns:p14="http://schemas.microsoft.com/office/powerpoint/2010/main" val="984883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solidFill>
                  <a:srgbClr val="4B2E84"/>
                </a:solidFill>
                <a:latin typeface="Arial" panose="020B0604020202020204" pitchFamily="34" charset="0"/>
                <a:cs typeface="Arial" panose="020B0604020202020204" pitchFamily="34" charset="0"/>
              </a:rPr>
              <a:t>Outline</a:t>
            </a:r>
            <a:endParaRPr dirty="0">
              <a:solidFill>
                <a:srgbClr val="4B2E84"/>
              </a:solidFill>
              <a:latin typeface="Arial" panose="020B0604020202020204" pitchFamily="34" charset="0"/>
              <a:cs typeface="Arial" panose="020B0604020202020204" pitchFamily="34" charset="0"/>
            </a:endParaRPr>
          </a:p>
        </p:txBody>
      </p:sp>
      <p:sp>
        <p:nvSpPr>
          <p:cNvPr id="123" name="Google Shape;123;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Introduction</a:t>
            </a:r>
            <a:endParaRPr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US" dirty="0">
                <a:solidFill>
                  <a:schemeClr val="tx1">
                    <a:lumMod val="50000"/>
                    <a:lumOff val="50000"/>
                  </a:schemeClr>
                </a:solidFill>
                <a:latin typeface="Arial" panose="020B0604020202020204" pitchFamily="34" charset="0"/>
                <a:cs typeface="Arial" panose="020B0604020202020204" pitchFamily="34" charset="0"/>
              </a:rPr>
              <a:t>Material and Methods</a:t>
            </a:r>
            <a:endParaRPr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buClr>
                <a:srgbClr val="4B2E84"/>
              </a:buClr>
              <a:buFont typeface="Wingdings" pitchFamily="2" charset="2"/>
              <a:buChar char="Ø"/>
            </a:pPr>
            <a:r>
              <a:rPr lang="en" dirty="0">
                <a:solidFill>
                  <a:schemeClr val="tx1">
                    <a:lumMod val="50000"/>
                    <a:lumOff val="50000"/>
                  </a:schemeClr>
                </a:solidFill>
                <a:latin typeface="Arial" panose="020B0604020202020204" pitchFamily="34" charset="0"/>
                <a:cs typeface="Arial" panose="020B0604020202020204" pitchFamily="34" charset="0"/>
              </a:rPr>
              <a:t>Results</a:t>
            </a:r>
          </a:p>
          <a:p>
            <a:pPr>
              <a:lnSpc>
                <a:spcPct val="150000"/>
              </a:lnSpc>
              <a:buClr>
                <a:srgbClr val="4B2E84"/>
              </a:buClr>
              <a:buFont typeface="Wingdings" pitchFamily="2" charset="2"/>
              <a:buChar char="Ø"/>
            </a:pPr>
            <a:r>
              <a:rPr lang="en" dirty="0">
                <a:solidFill>
                  <a:schemeClr val="tx1">
                    <a:lumMod val="50000"/>
                    <a:lumOff val="50000"/>
                  </a:schemeClr>
                </a:solidFill>
                <a:latin typeface="Arial" panose="020B0604020202020204" pitchFamily="34" charset="0"/>
                <a:cs typeface="Arial" panose="020B0604020202020204" pitchFamily="34" charset="0"/>
              </a:rPr>
              <a:t>Application</a:t>
            </a:r>
          </a:p>
          <a:p>
            <a:pPr>
              <a:lnSpc>
                <a:spcPct val="150000"/>
              </a:lnSpc>
              <a:buClr>
                <a:srgbClr val="4B2E84"/>
              </a:buClr>
              <a:buFont typeface="Wingdings" pitchFamily="2" charset="2"/>
              <a:buChar char="Ø"/>
            </a:pPr>
            <a:r>
              <a:rPr lang="en" b="1" dirty="0">
                <a:latin typeface="Arial" panose="020B0604020202020204" pitchFamily="34" charset="0"/>
                <a:cs typeface="Arial" panose="020B0604020202020204" pitchFamily="34" charset="0"/>
              </a:rPr>
              <a:t>Conclusions</a:t>
            </a:r>
            <a:endParaRPr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1ECE434-02B5-4849-A7F3-E5AEAEF4030D}"/>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5" name="Google Shape;122;p20">
            <a:extLst>
              <a:ext uri="{FF2B5EF4-FFF2-40B4-BE49-F238E27FC236}">
                <a16:creationId xmlns:a16="http://schemas.microsoft.com/office/drawing/2014/main" id="{87B8FB35-9180-1F43-9424-86D1EA610EF1}"/>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solidFill>
                  <a:srgbClr val="4B2E84"/>
                </a:solidFill>
                <a:latin typeface="Arial" panose="020B0604020202020204" pitchFamily="34" charset="0"/>
                <a:cs typeface="Arial" panose="020B0604020202020204" pitchFamily="34" charset="0"/>
              </a:rPr>
              <a:t>Outline</a:t>
            </a:r>
            <a:endParaRPr lang="en-US" dirty="0">
              <a:solidFill>
                <a:srgbClr val="4B2E84"/>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67728A3-9538-5743-868D-D99C90C777CA}"/>
              </a:ext>
            </a:extLst>
          </p:cNvPr>
          <p:cNvSpPr>
            <a:spLocks noGrp="1"/>
          </p:cNvSpPr>
          <p:nvPr>
            <p:ph type="sldNum" idx="12"/>
          </p:nvPr>
        </p:nvSpPr>
        <p:spPr/>
        <p:txBody>
          <a:bodyPr/>
          <a:lstStyle/>
          <a:p>
            <a:fld id="{00000000-1234-1234-1234-123412341234}" type="slidenum">
              <a:rPr lang="en" smtClean="0"/>
              <a:pPr/>
              <a:t>30</a:t>
            </a:fld>
            <a:endParaRPr lang="en"/>
          </a:p>
        </p:txBody>
      </p:sp>
    </p:spTree>
    <p:extLst>
      <p:ext uri="{BB962C8B-B14F-4D97-AF65-F5344CB8AC3E}">
        <p14:creationId xmlns:p14="http://schemas.microsoft.com/office/powerpoint/2010/main" val="3879096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0"/>
          <p:cNvSpPr txBox="1">
            <a:spLocks noGrp="1"/>
          </p:cNvSpPr>
          <p:nvPr>
            <p:ph type="body" idx="1"/>
          </p:nvPr>
        </p:nvSpPr>
        <p:spPr>
          <a:xfrm>
            <a:off x="1562712" y="2021067"/>
            <a:ext cx="11360800" cy="4555200"/>
          </a:xfrm>
          <a:prstGeom prst="rect">
            <a:avLst/>
          </a:prstGeom>
        </p:spPr>
        <p:txBody>
          <a:bodyPr spcFirstLastPara="1" vert="horz" wrap="square" lIns="121900" tIns="121900" rIns="121900" bIns="121900" rtlCol="0" anchor="t" anchorCtr="0">
            <a:noAutofit/>
          </a:bodyPr>
          <a:lstStyle/>
          <a:p>
            <a:pPr marL="152396" indent="0">
              <a:lnSpc>
                <a:spcPct val="150000"/>
              </a:lnSpc>
              <a:buClr>
                <a:srgbClr val="4B2E84"/>
              </a:buClr>
              <a:buNone/>
            </a:pPr>
            <a:r>
              <a:rPr lang="en-US" sz="2000" dirty="0">
                <a:latin typeface="Arial" panose="020B0604020202020204" pitchFamily="34" charset="0"/>
                <a:cs typeface="Arial" panose="020B0604020202020204" pitchFamily="34" charset="0"/>
              </a:rPr>
              <a:t>High quality digital slide preparation is costly.</a:t>
            </a:r>
          </a:p>
          <a:p>
            <a:pPr marL="152396" indent="0">
              <a:lnSpc>
                <a:spcPct val="150000"/>
              </a:lnSpc>
              <a:buClr>
                <a:srgbClr val="4B2E84"/>
              </a:buClr>
              <a:buNone/>
            </a:pPr>
            <a:endParaRPr lang="en-US" sz="2000" dirty="0">
              <a:latin typeface="Arial" panose="020B0604020202020204" pitchFamily="34" charset="0"/>
              <a:cs typeface="Arial" panose="020B0604020202020204" pitchFamily="34" charset="0"/>
            </a:endParaRPr>
          </a:p>
          <a:p>
            <a:pPr marL="152396" indent="0">
              <a:lnSpc>
                <a:spcPct val="150000"/>
              </a:lnSpc>
              <a:buClr>
                <a:srgbClr val="4B2E84"/>
              </a:buClr>
              <a:buNone/>
            </a:pPr>
            <a:r>
              <a:rPr lang="en-US" sz="2000" dirty="0">
                <a:latin typeface="Arial" panose="020B0604020202020204" pitchFamily="34" charset="0"/>
                <a:cs typeface="Arial" panose="020B0604020202020204" pitchFamily="34" charset="0"/>
              </a:rPr>
              <a:t>Ethical issues must be resolved when sharing patient information across larger platforms.</a:t>
            </a:r>
          </a:p>
          <a:p>
            <a:pPr marL="152396" indent="0">
              <a:lnSpc>
                <a:spcPct val="150000"/>
              </a:lnSpc>
              <a:buClr>
                <a:srgbClr val="4B2E84"/>
              </a:buClr>
              <a:buNone/>
            </a:pPr>
            <a:endParaRPr lang="en-US" sz="2000" dirty="0">
              <a:latin typeface="Arial" panose="020B0604020202020204" pitchFamily="34" charset="0"/>
              <a:cs typeface="Arial" panose="020B0604020202020204" pitchFamily="34" charset="0"/>
            </a:endParaRPr>
          </a:p>
          <a:p>
            <a:pPr marL="152396" indent="0">
              <a:lnSpc>
                <a:spcPct val="150000"/>
              </a:lnSpc>
              <a:buClr>
                <a:srgbClr val="4B2E84"/>
              </a:buClr>
              <a:buNone/>
            </a:pPr>
            <a:r>
              <a:rPr lang="en-US" sz="2000" dirty="0">
                <a:latin typeface="Arial" panose="020B0604020202020204" pitchFamily="34" charset="0"/>
                <a:cs typeface="Arial" panose="020B0604020202020204" pitchFamily="34" charset="0"/>
              </a:rPr>
              <a:t>Experimental sample sizes in pathology studies are often small.</a:t>
            </a:r>
          </a:p>
          <a:p>
            <a:pPr marL="152396" indent="0">
              <a:lnSpc>
                <a:spcPct val="150000"/>
              </a:lnSpc>
              <a:buClr>
                <a:srgbClr val="4B2E84"/>
              </a:buClr>
              <a:buNone/>
            </a:pPr>
            <a:endParaRPr lang="en-US" sz="2000" dirty="0">
              <a:latin typeface="Arial" panose="020B0604020202020204" pitchFamily="34" charset="0"/>
              <a:cs typeface="Arial" panose="020B0604020202020204" pitchFamily="34" charset="0"/>
            </a:endParaRPr>
          </a:p>
          <a:p>
            <a:pPr marL="152396" indent="0">
              <a:lnSpc>
                <a:spcPct val="150000"/>
              </a:lnSpc>
              <a:buClr>
                <a:srgbClr val="4B2E84"/>
              </a:buClr>
              <a:buNone/>
            </a:pPr>
            <a:r>
              <a:rPr lang="en-US" sz="2000" dirty="0">
                <a:latin typeface="Arial" panose="020B0604020202020204" pitchFamily="34" charset="0"/>
                <a:cs typeface="Arial" panose="020B0604020202020204" pitchFamily="34" charset="0"/>
              </a:rPr>
              <a:t>A thorough understanding of a variety of statistical principles is required.</a:t>
            </a:r>
          </a:p>
          <a:p>
            <a:pPr marL="152396" indent="0">
              <a:lnSpc>
                <a:spcPct val="150000"/>
              </a:lnSpc>
              <a:buClr>
                <a:srgbClr val="4B2E84"/>
              </a:buClr>
              <a:buNone/>
            </a:pPr>
            <a:endParaRPr lang="en-US" sz="2000" dirty="0">
              <a:latin typeface="Arial" panose="020B0604020202020204" pitchFamily="34" charset="0"/>
              <a:cs typeface="Arial" panose="020B0604020202020204" pitchFamily="34" charset="0"/>
            </a:endParaRPr>
          </a:p>
          <a:p>
            <a:pPr marL="152396" indent="0">
              <a:lnSpc>
                <a:spcPct val="150000"/>
              </a:lnSpc>
              <a:buClr>
                <a:srgbClr val="4B2E84"/>
              </a:buClr>
              <a:buNone/>
            </a:pPr>
            <a:r>
              <a:rPr lang="en-US" sz="2000" dirty="0">
                <a:latin typeface="Arial" panose="020B0604020202020204" pitchFamily="34" charset="0"/>
                <a:cs typeface="Arial" panose="020B0604020202020204" pitchFamily="34" charset="0"/>
              </a:rPr>
              <a:t>Access to a multidisciplinary team of professionals, including statisticians and pathologists.</a:t>
            </a:r>
          </a:p>
          <a:p>
            <a:pPr>
              <a:lnSpc>
                <a:spcPct val="150000"/>
              </a:lnSpc>
              <a:buClr>
                <a:srgbClr val="4B2E84"/>
              </a:buClr>
              <a:buFont typeface="Wingdings" pitchFamily="2" charset="2"/>
              <a:buChar char="Ø"/>
            </a:pPr>
            <a:endParaRPr sz="10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3E86AE1-27F9-BB41-8A26-F6BF868C0796}"/>
              </a:ext>
            </a:extLst>
          </p:cNvPr>
          <p:cNvSpPr>
            <a:spLocks noGrp="1"/>
          </p:cNvSpPr>
          <p:nvPr>
            <p:ph type="sldNum" idx="12"/>
          </p:nvPr>
        </p:nvSpPr>
        <p:spPr/>
        <p:txBody>
          <a:bodyPr/>
          <a:lstStyle/>
          <a:p>
            <a:fld id="{00000000-1234-1234-1234-123412341234}" type="slidenum">
              <a:rPr lang="en" smtClean="0"/>
              <a:pPr/>
              <a:t>31</a:t>
            </a:fld>
            <a:endParaRPr lang="en"/>
          </a:p>
        </p:txBody>
      </p:sp>
      <p:sp>
        <p:nvSpPr>
          <p:cNvPr id="7" name="TextBox 6">
            <a:extLst>
              <a:ext uri="{FF2B5EF4-FFF2-40B4-BE49-F238E27FC236}">
                <a16:creationId xmlns:a16="http://schemas.microsoft.com/office/drawing/2014/main" id="{87C4896B-B8F1-5E4B-9D0B-F112D882E88D}"/>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8" name="Google Shape;122;p20">
            <a:extLst>
              <a:ext uri="{FF2B5EF4-FFF2-40B4-BE49-F238E27FC236}">
                <a16:creationId xmlns:a16="http://schemas.microsoft.com/office/drawing/2014/main" id="{489EAF24-ACCD-FD48-9B21-867CDC8EEAEF}"/>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Limitations</a:t>
            </a:r>
            <a:endParaRPr lang="en-US" dirty="0">
              <a:solidFill>
                <a:srgbClr val="4B2E84"/>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CB181A3A-5E00-D549-BA16-76D2F63C9AB8}"/>
              </a:ext>
            </a:extLst>
          </p:cNvPr>
          <p:cNvPicPr>
            <a:picLocks noChangeAspect="1"/>
          </p:cNvPicPr>
          <p:nvPr/>
        </p:nvPicPr>
        <p:blipFill>
          <a:blip r:embed="rId3"/>
          <a:stretch>
            <a:fillRect/>
          </a:stretch>
        </p:blipFill>
        <p:spPr>
          <a:xfrm>
            <a:off x="781424" y="5711448"/>
            <a:ext cx="847793" cy="847793"/>
          </a:xfrm>
          <a:prstGeom prst="rect">
            <a:avLst/>
          </a:prstGeom>
        </p:spPr>
      </p:pic>
      <p:pic>
        <p:nvPicPr>
          <p:cNvPr id="6" name="Picture 5" descr="Logo, icon&#10;&#10;Description automatically generated">
            <a:extLst>
              <a:ext uri="{FF2B5EF4-FFF2-40B4-BE49-F238E27FC236}">
                <a16:creationId xmlns:a16="http://schemas.microsoft.com/office/drawing/2014/main" id="{94216414-6996-A442-AC4F-66FB3ED410DC}"/>
              </a:ext>
            </a:extLst>
          </p:cNvPr>
          <p:cNvPicPr>
            <a:picLocks noChangeAspect="1"/>
          </p:cNvPicPr>
          <p:nvPr/>
        </p:nvPicPr>
        <p:blipFill>
          <a:blip r:embed="rId4"/>
          <a:stretch>
            <a:fillRect/>
          </a:stretch>
        </p:blipFill>
        <p:spPr>
          <a:xfrm>
            <a:off x="808740" y="4780650"/>
            <a:ext cx="740909" cy="740909"/>
          </a:xfrm>
          <a:prstGeom prst="rect">
            <a:avLst/>
          </a:prstGeom>
        </p:spPr>
      </p:pic>
      <p:pic>
        <p:nvPicPr>
          <p:cNvPr id="10" name="Picture 9" descr="Logo, icon&#10;&#10;Description automatically generated">
            <a:extLst>
              <a:ext uri="{FF2B5EF4-FFF2-40B4-BE49-F238E27FC236}">
                <a16:creationId xmlns:a16="http://schemas.microsoft.com/office/drawing/2014/main" id="{7D6DC042-470B-134C-A5FE-47344577BEBC}"/>
              </a:ext>
            </a:extLst>
          </p:cNvPr>
          <p:cNvPicPr>
            <a:picLocks noChangeAspect="1"/>
          </p:cNvPicPr>
          <p:nvPr/>
        </p:nvPicPr>
        <p:blipFill>
          <a:blip r:embed="rId5"/>
          <a:stretch>
            <a:fillRect/>
          </a:stretch>
        </p:blipFill>
        <p:spPr>
          <a:xfrm>
            <a:off x="780234" y="3797600"/>
            <a:ext cx="740909" cy="740909"/>
          </a:xfrm>
          <a:prstGeom prst="rect">
            <a:avLst/>
          </a:prstGeom>
        </p:spPr>
      </p:pic>
      <p:pic>
        <p:nvPicPr>
          <p:cNvPr id="12" name="Picture 11" descr="Icon&#10;&#10;Description automatically generated">
            <a:extLst>
              <a:ext uri="{FF2B5EF4-FFF2-40B4-BE49-F238E27FC236}">
                <a16:creationId xmlns:a16="http://schemas.microsoft.com/office/drawing/2014/main" id="{12976C99-91C6-6740-B410-EAF198B2237E}"/>
              </a:ext>
            </a:extLst>
          </p:cNvPr>
          <p:cNvPicPr>
            <a:picLocks noChangeAspect="1"/>
          </p:cNvPicPr>
          <p:nvPr/>
        </p:nvPicPr>
        <p:blipFill>
          <a:blip r:embed="rId6"/>
          <a:stretch>
            <a:fillRect/>
          </a:stretch>
        </p:blipFill>
        <p:spPr>
          <a:xfrm>
            <a:off x="727983" y="1789920"/>
            <a:ext cx="847792" cy="847792"/>
          </a:xfrm>
          <a:prstGeom prst="rect">
            <a:avLst/>
          </a:prstGeom>
        </p:spPr>
      </p:pic>
      <p:pic>
        <p:nvPicPr>
          <p:cNvPr id="14" name="Picture 13" descr="Icon&#10;&#10;Description automatically generated">
            <a:extLst>
              <a:ext uri="{FF2B5EF4-FFF2-40B4-BE49-F238E27FC236}">
                <a16:creationId xmlns:a16="http://schemas.microsoft.com/office/drawing/2014/main" id="{B22859F2-8218-3C42-8A96-D2725469C8F3}"/>
              </a:ext>
            </a:extLst>
          </p:cNvPr>
          <p:cNvPicPr>
            <a:picLocks noChangeAspect="1"/>
          </p:cNvPicPr>
          <p:nvPr/>
        </p:nvPicPr>
        <p:blipFill>
          <a:blip r:embed="rId7"/>
          <a:stretch>
            <a:fillRect/>
          </a:stretch>
        </p:blipFill>
        <p:spPr>
          <a:xfrm>
            <a:off x="727982" y="2790369"/>
            <a:ext cx="847793" cy="847793"/>
          </a:xfrm>
          <a:prstGeom prst="rect">
            <a:avLst/>
          </a:prstGeom>
        </p:spPr>
      </p:pic>
    </p:spTree>
    <p:extLst>
      <p:ext uri="{BB962C8B-B14F-4D97-AF65-F5344CB8AC3E}">
        <p14:creationId xmlns:p14="http://schemas.microsoft.com/office/powerpoint/2010/main" val="30223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20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Diagnosis of pathology slides is a complex task and requires years of training</a:t>
            </a:r>
          </a:p>
          <a:p>
            <a:pPr>
              <a:lnSpc>
                <a:spcPct val="20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It is essential to study pathologists’ viewing behaviors</a:t>
            </a:r>
          </a:p>
          <a:p>
            <a:pPr>
              <a:lnSpc>
                <a:spcPct val="20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Digital pathology has made it possible to record and study these viewing behaviors</a:t>
            </a:r>
          </a:p>
          <a:p>
            <a:pPr>
              <a:lnSpc>
                <a:spcPct val="20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We showed various ways of quantifying these behaviors</a:t>
            </a:r>
          </a:p>
          <a:p>
            <a:pPr>
              <a:lnSpc>
                <a:spcPct val="20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We investigated the association of these viewing behaviors with accuracy</a:t>
            </a:r>
          </a:p>
          <a:p>
            <a:pPr>
              <a:lnSpc>
                <a:spcPct val="200000"/>
              </a:lnSpc>
              <a:buClr>
                <a:srgbClr val="4B2E84"/>
              </a:buClr>
              <a:buFont typeface="Wingdings" pitchFamily="2" charset="2"/>
              <a:buChar char="Ø"/>
            </a:pPr>
            <a:r>
              <a:rPr lang="en-US" sz="1800" dirty="0">
                <a:latin typeface="Arial" panose="020B0604020202020204" pitchFamily="34" charset="0"/>
                <a:cs typeface="Arial" panose="020B0604020202020204" pitchFamily="34" charset="0"/>
              </a:rPr>
              <a:t>The results of such behavioral studies can be beneficial in various areas</a:t>
            </a:r>
            <a:endParaRPr lang="en-US" sz="1000" dirty="0"/>
          </a:p>
          <a:p>
            <a:pPr>
              <a:lnSpc>
                <a:spcPct val="150000"/>
              </a:lnSpc>
              <a:buClr>
                <a:srgbClr val="4B2E84"/>
              </a:buClr>
              <a:buFont typeface="Wingdings" pitchFamily="2" charset="2"/>
              <a:buChar char="Ø"/>
            </a:pPr>
            <a:endParaRPr lang="en-US"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05520A7-7D8C-474D-A95E-EC1DB5D6DA61}"/>
              </a:ext>
            </a:extLst>
          </p:cNvPr>
          <p:cNvSpPr>
            <a:spLocks noGrp="1"/>
          </p:cNvSpPr>
          <p:nvPr>
            <p:ph type="sldNum" idx="12"/>
          </p:nvPr>
        </p:nvSpPr>
        <p:spPr/>
        <p:txBody>
          <a:bodyPr/>
          <a:lstStyle/>
          <a:p>
            <a:fld id="{00000000-1234-1234-1234-123412341234}" type="slidenum">
              <a:rPr lang="en" smtClean="0"/>
              <a:pPr/>
              <a:t>32</a:t>
            </a:fld>
            <a:endParaRPr lang="en"/>
          </a:p>
        </p:txBody>
      </p:sp>
      <p:sp>
        <p:nvSpPr>
          <p:cNvPr id="5" name="TextBox 4">
            <a:extLst>
              <a:ext uri="{FF2B5EF4-FFF2-40B4-BE49-F238E27FC236}">
                <a16:creationId xmlns:a16="http://schemas.microsoft.com/office/drawing/2014/main" id="{5158F80E-A8AF-3349-B13C-0BB28CC479E3}"/>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6" name="Google Shape;122;p20">
            <a:extLst>
              <a:ext uri="{FF2B5EF4-FFF2-40B4-BE49-F238E27FC236}">
                <a16:creationId xmlns:a16="http://schemas.microsoft.com/office/drawing/2014/main" id="{B0BADE36-5EB6-B44C-9587-4A649DBF9882}"/>
              </a:ext>
            </a:extLst>
          </p:cNvPr>
          <p:cNvSpPr txBox="1">
            <a:spLocks/>
          </p:cNvSpPr>
          <p:nvPr/>
        </p:nvSpPr>
        <p:spPr>
          <a:xfrm>
            <a:off x="415599" y="435055"/>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dirty="0">
                <a:solidFill>
                  <a:srgbClr val="4B2E84"/>
                </a:solidFill>
                <a:latin typeface="Arial" panose="020B0604020202020204" pitchFamily="34" charset="0"/>
                <a:cs typeface="Arial" panose="020B0604020202020204" pitchFamily="34" charset="0"/>
              </a:rPr>
              <a:t>Conclusions</a:t>
            </a:r>
            <a:endParaRPr lang="en-US" dirty="0">
              <a:solidFill>
                <a:srgbClr val="4B2E84"/>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9DEB9A9-C193-3E42-9ADA-966C330AC2B6}"/>
              </a:ext>
            </a:extLst>
          </p:cNvPr>
          <p:cNvSpPr/>
          <p:nvPr/>
        </p:nvSpPr>
        <p:spPr>
          <a:xfrm>
            <a:off x="631372" y="5030245"/>
            <a:ext cx="9296400" cy="1154675"/>
          </a:xfrm>
          <a:prstGeom prst="rect">
            <a:avLst/>
          </a:prstGeom>
        </p:spPr>
        <p:txBody>
          <a:bodyPr wrap="square">
            <a:spAutoFit/>
          </a:bodyPr>
          <a:lstStyle/>
          <a:p>
            <a:pPr marL="742950" lvl="1" indent="-285750">
              <a:lnSpc>
                <a:spcPct val="150000"/>
              </a:lnSpc>
              <a:buClr>
                <a:srgbClr val="4B2E84"/>
              </a:buClr>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Improving the training and education of younger pathologists</a:t>
            </a:r>
          </a:p>
          <a:p>
            <a:pPr marL="742950" lvl="1" indent="-285750">
              <a:lnSpc>
                <a:spcPct val="150000"/>
              </a:lnSpc>
              <a:buClr>
                <a:srgbClr val="4B2E84"/>
              </a:buClr>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Determining the reasons for diagnostic errors</a:t>
            </a:r>
          </a:p>
          <a:p>
            <a:pPr marL="742950" lvl="1" indent="-285750">
              <a:lnSpc>
                <a:spcPct val="150000"/>
              </a:lnSpc>
              <a:buClr>
                <a:srgbClr val="4B2E84"/>
              </a:buClr>
              <a:buFont typeface="Wingdings" pitchFamily="2" charset="2"/>
              <a:buChar char="ü"/>
            </a:pPr>
            <a:r>
              <a:rPr lang="en-US" sz="1600" dirty="0">
                <a:solidFill>
                  <a:schemeClr val="bg2">
                    <a:lumMod val="25000"/>
                  </a:schemeClr>
                </a:solidFill>
                <a:latin typeface="Arial" panose="020B0604020202020204" pitchFamily="34" charset="0"/>
                <a:cs typeface="Arial" panose="020B0604020202020204" pitchFamily="34" charset="0"/>
              </a:rPr>
              <a:t>Assisting with the development of computer-aided tools for diagnosis purposes</a:t>
            </a:r>
          </a:p>
        </p:txBody>
      </p:sp>
    </p:spTree>
    <p:extLst>
      <p:ext uri="{BB962C8B-B14F-4D97-AF65-F5344CB8AC3E}">
        <p14:creationId xmlns:p14="http://schemas.microsoft.com/office/powerpoint/2010/main" val="36511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9D2A3"/>
        </a:solidFill>
        <a:effectLst/>
      </p:bgPr>
    </p:bg>
    <p:spTree>
      <p:nvGrpSpPr>
        <p:cNvPr id="1" name="Shape 121"/>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1786D8F-65A4-6447-9234-65D9F0791D00}"/>
              </a:ext>
            </a:extLst>
          </p:cNvPr>
          <p:cNvSpPr>
            <a:spLocks noGrp="1"/>
          </p:cNvSpPr>
          <p:nvPr>
            <p:ph type="sldNum" idx="12"/>
          </p:nvPr>
        </p:nvSpPr>
        <p:spPr/>
        <p:txBody>
          <a:bodyPr/>
          <a:lstStyle/>
          <a:p>
            <a:fld id="{00000000-1234-1234-1234-123412341234}" type="slidenum">
              <a:rPr lang="en" smtClean="0"/>
              <a:pPr/>
              <a:t>33</a:t>
            </a:fld>
            <a:endParaRPr lang="en"/>
          </a:p>
        </p:txBody>
      </p:sp>
      <p:grpSp>
        <p:nvGrpSpPr>
          <p:cNvPr id="12" name="Group 11">
            <a:extLst>
              <a:ext uri="{FF2B5EF4-FFF2-40B4-BE49-F238E27FC236}">
                <a16:creationId xmlns:a16="http://schemas.microsoft.com/office/drawing/2014/main" id="{B5C83F6A-CFE5-1D4D-9DED-59A776D71329}"/>
              </a:ext>
            </a:extLst>
          </p:cNvPr>
          <p:cNvGrpSpPr/>
          <p:nvPr/>
        </p:nvGrpSpPr>
        <p:grpSpPr>
          <a:xfrm>
            <a:off x="4935700" y="1968254"/>
            <a:ext cx="2320600" cy="3370445"/>
            <a:chOff x="4583237" y="1968254"/>
            <a:chExt cx="2320600" cy="3370445"/>
          </a:xfrm>
        </p:grpSpPr>
        <p:pic>
          <p:nvPicPr>
            <p:cNvPr id="4" name="Picture 3" descr="Icon&#10;&#10;Description automatically generated">
              <a:extLst>
                <a:ext uri="{FF2B5EF4-FFF2-40B4-BE49-F238E27FC236}">
                  <a16:creationId xmlns:a16="http://schemas.microsoft.com/office/drawing/2014/main" id="{1EAB8732-0810-0849-94EF-2DA32884A454}"/>
                </a:ext>
              </a:extLst>
            </p:cNvPr>
            <p:cNvPicPr>
              <a:picLocks noChangeAspect="1"/>
            </p:cNvPicPr>
            <p:nvPr/>
          </p:nvPicPr>
          <p:blipFill>
            <a:blip r:embed="rId3"/>
            <a:stretch>
              <a:fillRect/>
            </a:stretch>
          </p:blipFill>
          <p:spPr>
            <a:xfrm>
              <a:off x="4583237" y="3784453"/>
              <a:ext cx="1554246" cy="1554246"/>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87E0A667-36A1-BA4C-B1BF-D436FD3B67D1}"/>
                </a:ext>
              </a:extLst>
            </p:cNvPr>
            <p:cNvPicPr>
              <a:picLocks noChangeAspect="1"/>
            </p:cNvPicPr>
            <p:nvPr/>
          </p:nvPicPr>
          <p:blipFill>
            <a:blip r:embed="rId4"/>
            <a:stretch>
              <a:fillRect/>
            </a:stretch>
          </p:blipFill>
          <p:spPr>
            <a:xfrm>
              <a:off x="4583237" y="1968254"/>
              <a:ext cx="2320600" cy="2320600"/>
            </a:xfrm>
            <a:prstGeom prst="rect">
              <a:avLst/>
            </a:prstGeom>
          </p:spPr>
        </p:pic>
      </p:grpSp>
      <p:sp>
        <p:nvSpPr>
          <p:cNvPr id="7" name="Rectangle 6">
            <a:extLst>
              <a:ext uri="{FF2B5EF4-FFF2-40B4-BE49-F238E27FC236}">
                <a16:creationId xmlns:a16="http://schemas.microsoft.com/office/drawing/2014/main" id="{8737AC8D-33B2-1940-870C-5A8E497FE3AD}"/>
              </a:ext>
            </a:extLst>
          </p:cNvPr>
          <p:cNvSpPr/>
          <p:nvPr/>
        </p:nvSpPr>
        <p:spPr>
          <a:xfrm>
            <a:off x="0" y="6598200"/>
            <a:ext cx="12821265" cy="254237"/>
          </a:xfrm>
          <a:prstGeom prst="rect">
            <a:avLst/>
          </a:prstGeom>
        </p:spPr>
        <p:txBody>
          <a:bodyPr wrap="square">
            <a:spAutoFit/>
          </a:bodyPr>
          <a:lstStyle/>
          <a:p>
            <a:pPr marL="457200" indent="-457200">
              <a:lnSpc>
                <a:spcPct val="115000"/>
              </a:lnSpc>
            </a:pPr>
            <a:r>
              <a:rPr lang="en-US" sz="1000" dirty="0">
                <a:latin typeface="Arial" panose="020B0604020202020204" pitchFamily="34" charset="0"/>
                <a:ea typeface="Calibri" panose="020F0502020204030204" pitchFamily="34" charset="0"/>
                <a:cs typeface="Arial" panose="020B0604020202020204" pitchFamily="34" charset="0"/>
              </a:rPr>
              <a:t>All icons taken from https://</a:t>
            </a:r>
            <a:r>
              <a:rPr lang="en-US" sz="1000" dirty="0" err="1">
                <a:latin typeface="Arial" panose="020B0604020202020204" pitchFamily="34" charset="0"/>
                <a:ea typeface="Calibri" panose="020F0502020204030204" pitchFamily="34" charset="0"/>
                <a:cs typeface="Arial" panose="020B0604020202020204" pitchFamily="34" charset="0"/>
              </a:rPr>
              <a:t>www.flaticon.com</a:t>
            </a:r>
            <a:r>
              <a:rPr lang="en-US" sz="10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62880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D2A3"/>
        </a:solidFill>
        <a:effectLst/>
      </p:bgPr>
    </p:bg>
    <p:spTree>
      <p:nvGrpSpPr>
        <p:cNvPr id="1" name="Shape 121"/>
        <p:cNvGrpSpPr/>
        <p:nvPr/>
      </p:nvGrpSpPr>
      <p:grpSpPr>
        <a:xfrm>
          <a:off x="0" y="0"/>
          <a:ext cx="0" cy="0"/>
          <a:chOff x="0" y="0"/>
          <a:chExt cx="0" cy="0"/>
        </a:xfrm>
      </p:grpSpPr>
      <p:sp>
        <p:nvSpPr>
          <p:cNvPr id="23" name="Rectangle 22">
            <a:extLst>
              <a:ext uri="{FF2B5EF4-FFF2-40B4-BE49-F238E27FC236}">
                <a16:creationId xmlns:a16="http://schemas.microsoft.com/office/drawing/2014/main" id="{DF430764-06CD-A842-8BB8-526C9C190134}"/>
              </a:ext>
            </a:extLst>
          </p:cNvPr>
          <p:cNvSpPr/>
          <p:nvPr/>
        </p:nvSpPr>
        <p:spPr>
          <a:xfrm>
            <a:off x="250562" y="1312368"/>
            <a:ext cx="12759396" cy="646331"/>
          </a:xfrm>
          <a:prstGeom prst="rect">
            <a:avLst/>
          </a:prstGeom>
        </p:spPr>
        <p:txBody>
          <a:bodyPr wrap="square">
            <a:spAutoFit/>
          </a:bodyPr>
          <a:lstStyle/>
          <a:p>
            <a:r>
              <a:rPr lang="en-US" sz="3600" b="1" dirty="0">
                <a:solidFill>
                  <a:srgbClr val="4A2E85"/>
                </a:solidFill>
                <a:latin typeface="Arial" panose="020B0604020202020204" pitchFamily="34" charset="0"/>
                <a:cs typeface="Arial" panose="020B0604020202020204" pitchFamily="34" charset="0"/>
              </a:rPr>
              <a:t>Skin cancer</a:t>
            </a:r>
            <a:r>
              <a:rPr lang="en-US" sz="3200" b="1" dirty="0">
                <a:solidFill>
                  <a:srgbClr val="4A2E85"/>
                </a:solidFill>
                <a:latin typeface="Arial" panose="020B0604020202020204" pitchFamily="34" charset="0"/>
                <a:cs typeface="Arial" panose="020B0604020202020204" pitchFamily="34" charset="0"/>
              </a:rPr>
              <a:t> </a:t>
            </a:r>
            <a:r>
              <a:rPr lang="en-US" sz="2400" b="1" dirty="0">
                <a:solidFill>
                  <a:srgbClr val="4A2E85"/>
                </a:solidFill>
                <a:latin typeface="Arial" panose="020B0604020202020204" pitchFamily="34" charset="0"/>
                <a:cs typeface="Arial" panose="020B0604020202020204" pitchFamily="34" charset="0"/>
              </a:rPr>
              <a:t>is the most</a:t>
            </a:r>
            <a:r>
              <a:rPr lang="fa-IR" sz="2400" b="1" dirty="0">
                <a:solidFill>
                  <a:srgbClr val="4A2E85"/>
                </a:solidFill>
                <a:latin typeface="Arial" panose="020B0604020202020204" pitchFamily="34" charset="0"/>
                <a:cs typeface="Arial" panose="020B0604020202020204" pitchFamily="34" charset="0"/>
              </a:rPr>
              <a:t> </a:t>
            </a:r>
            <a:r>
              <a:rPr lang="en-US" sz="2400" b="1" dirty="0">
                <a:solidFill>
                  <a:srgbClr val="4A2E85"/>
                </a:solidFill>
                <a:latin typeface="Arial" panose="020B0604020202020204" pitchFamily="34" charset="0"/>
                <a:cs typeface="Arial" panose="020B0604020202020204" pitchFamily="34" charset="0"/>
              </a:rPr>
              <a:t>commonly diagnosed cancer in the United States!</a:t>
            </a:r>
          </a:p>
        </p:txBody>
      </p:sp>
      <p:grpSp>
        <p:nvGrpSpPr>
          <p:cNvPr id="25" name="Group 24">
            <a:extLst>
              <a:ext uri="{FF2B5EF4-FFF2-40B4-BE49-F238E27FC236}">
                <a16:creationId xmlns:a16="http://schemas.microsoft.com/office/drawing/2014/main" id="{C63BFBDC-CA48-864A-AEC5-3E86AA28C058}"/>
              </a:ext>
            </a:extLst>
          </p:cNvPr>
          <p:cNvGrpSpPr/>
          <p:nvPr/>
        </p:nvGrpSpPr>
        <p:grpSpPr>
          <a:xfrm>
            <a:off x="250562" y="2766820"/>
            <a:ext cx="6096000" cy="2358358"/>
            <a:chOff x="5924533" y="2845404"/>
            <a:chExt cx="6096000" cy="2358358"/>
          </a:xfrm>
        </p:grpSpPr>
        <p:grpSp>
          <p:nvGrpSpPr>
            <p:cNvPr id="14" name="Group 13">
              <a:extLst>
                <a:ext uri="{FF2B5EF4-FFF2-40B4-BE49-F238E27FC236}">
                  <a16:creationId xmlns:a16="http://schemas.microsoft.com/office/drawing/2014/main" id="{DE12B02B-0CC9-814F-85E3-59857CFD95F7}"/>
                </a:ext>
              </a:extLst>
            </p:cNvPr>
            <p:cNvGrpSpPr/>
            <p:nvPr/>
          </p:nvGrpSpPr>
          <p:grpSpPr>
            <a:xfrm>
              <a:off x="6096000" y="2845404"/>
              <a:ext cx="5328724" cy="1930791"/>
              <a:chOff x="4504592" y="1617783"/>
              <a:chExt cx="6805243" cy="2268417"/>
            </a:xfrm>
          </p:grpSpPr>
          <p:pic>
            <p:nvPicPr>
              <p:cNvPr id="8" name="Graphic 7" descr="Man with solid fill">
                <a:extLst>
                  <a:ext uri="{FF2B5EF4-FFF2-40B4-BE49-F238E27FC236}">
                    <a16:creationId xmlns:a16="http://schemas.microsoft.com/office/drawing/2014/main" id="{57B1E2F8-58E8-924D-BBD4-1AB003B255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799" y="1617785"/>
                <a:ext cx="2268415" cy="2268415"/>
              </a:xfrm>
              <a:prstGeom prst="rect">
                <a:avLst/>
              </a:prstGeom>
            </p:spPr>
          </p:pic>
          <p:pic>
            <p:nvPicPr>
              <p:cNvPr id="10" name="Graphic 9" descr="Man with solid fill">
                <a:extLst>
                  <a:ext uri="{FF2B5EF4-FFF2-40B4-BE49-F238E27FC236}">
                    <a16:creationId xmlns:a16="http://schemas.microsoft.com/office/drawing/2014/main" id="{BE627DD4-77FA-BB42-BF6B-B752F6FEE1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3006" y="1617784"/>
                <a:ext cx="2268415" cy="2268415"/>
              </a:xfrm>
              <a:prstGeom prst="rect">
                <a:avLst/>
              </a:prstGeom>
            </p:spPr>
          </p:pic>
          <p:pic>
            <p:nvPicPr>
              <p:cNvPr id="11" name="Graphic 10" descr="Man with solid fill">
                <a:extLst>
                  <a:ext uri="{FF2B5EF4-FFF2-40B4-BE49-F238E27FC236}">
                    <a16:creationId xmlns:a16="http://schemas.microsoft.com/office/drawing/2014/main" id="{04D10E05-6A75-7D42-B382-D15922B4B7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7213" y="1617784"/>
                <a:ext cx="2268415" cy="2268415"/>
              </a:xfrm>
              <a:prstGeom prst="rect">
                <a:avLst/>
              </a:prstGeom>
            </p:spPr>
          </p:pic>
          <p:pic>
            <p:nvPicPr>
              <p:cNvPr id="12" name="Graphic 11" descr="Man with solid fill">
                <a:extLst>
                  <a:ext uri="{FF2B5EF4-FFF2-40B4-BE49-F238E27FC236}">
                    <a16:creationId xmlns:a16="http://schemas.microsoft.com/office/drawing/2014/main" id="{53EF6CFD-ACA0-A44E-9718-7F977548F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1420" y="1617783"/>
                <a:ext cx="2268415" cy="2268415"/>
              </a:xfrm>
              <a:prstGeom prst="rect">
                <a:avLst/>
              </a:prstGeom>
            </p:spPr>
          </p:pic>
          <p:pic>
            <p:nvPicPr>
              <p:cNvPr id="13" name="Graphic 12" descr="Man with solid fill">
                <a:extLst>
                  <a:ext uri="{FF2B5EF4-FFF2-40B4-BE49-F238E27FC236}">
                    <a16:creationId xmlns:a16="http://schemas.microsoft.com/office/drawing/2014/main" id="{C69415BE-D32F-7C46-92AB-1FFE48C3F8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4592" y="1617783"/>
                <a:ext cx="2268415" cy="2268415"/>
              </a:xfrm>
              <a:prstGeom prst="rect">
                <a:avLst/>
              </a:prstGeom>
            </p:spPr>
          </p:pic>
        </p:grpSp>
        <p:sp>
          <p:nvSpPr>
            <p:cNvPr id="24" name="Rectangle 23">
              <a:extLst>
                <a:ext uri="{FF2B5EF4-FFF2-40B4-BE49-F238E27FC236}">
                  <a16:creationId xmlns:a16="http://schemas.microsoft.com/office/drawing/2014/main" id="{B6799242-339B-4745-8544-08074257CBA8}"/>
                </a:ext>
              </a:extLst>
            </p:cNvPr>
            <p:cNvSpPr/>
            <p:nvPr/>
          </p:nvSpPr>
          <p:spPr>
            <a:xfrm>
              <a:off x="5924533" y="4865208"/>
              <a:ext cx="6096000" cy="338554"/>
            </a:xfrm>
            <a:prstGeom prst="rect">
              <a:avLst/>
            </a:prstGeom>
          </p:spPr>
          <p:txBody>
            <a:bodyPr>
              <a:spAutoFit/>
            </a:bodyPr>
            <a:lstStyle/>
            <a:p>
              <a:r>
                <a:rPr lang="en-US" sz="1600" b="1" dirty="0">
                  <a:solidFill>
                    <a:srgbClr val="4A2E85"/>
                  </a:solidFill>
                  <a:latin typeface="Arial" panose="020B0604020202020204" pitchFamily="34" charset="0"/>
                  <a:cs typeface="Arial" panose="020B0604020202020204" pitchFamily="34" charset="0"/>
                </a:rPr>
                <a:t>1 in 5 Americans</a:t>
              </a:r>
              <a:r>
                <a:rPr lang="en-US" sz="1600" dirty="0">
                  <a:solidFill>
                    <a:srgbClr val="4A2E85"/>
                  </a:solidFill>
                  <a:latin typeface="Arial" panose="020B0604020202020204" pitchFamily="34" charset="0"/>
                  <a:cs typeface="Arial" panose="020B0604020202020204" pitchFamily="34" charset="0"/>
                </a:rPr>
                <a:t> will develop skin cancer by the age of 70.</a:t>
              </a:r>
              <a:r>
                <a:rPr lang="en-US" sz="1600" baseline="30000" dirty="0">
                  <a:solidFill>
                    <a:srgbClr val="4A2E85"/>
                  </a:solidFill>
                  <a:latin typeface="Arial" panose="020B0604020202020204" pitchFamily="34" charset="0"/>
                  <a:cs typeface="Arial" panose="020B0604020202020204" pitchFamily="34" charset="0"/>
                </a:rPr>
                <a:t>1</a:t>
              </a:r>
              <a:endParaRPr lang="en-US" sz="1600" dirty="0">
                <a:solidFill>
                  <a:srgbClr val="4A2E85"/>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D3A72CC-C319-7443-B951-E3B2B7964E6B}"/>
              </a:ext>
            </a:extLst>
          </p:cNvPr>
          <p:cNvGrpSpPr/>
          <p:nvPr/>
        </p:nvGrpSpPr>
        <p:grpSpPr>
          <a:xfrm>
            <a:off x="6113341" y="2716900"/>
            <a:ext cx="6096000" cy="2408278"/>
            <a:chOff x="334970" y="2760613"/>
            <a:chExt cx="6096000" cy="2408278"/>
          </a:xfrm>
        </p:grpSpPr>
        <p:pic>
          <p:nvPicPr>
            <p:cNvPr id="22" name="Picture 21" descr="A picture containing text, white, gauge&#10;&#10;Description automatically generated">
              <a:extLst>
                <a:ext uri="{FF2B5EF4-FFF2-40B4-BE49-F238E27FC236}">
                  <a16:creationId xmlns:a16="http://schemas.microsoft.com/office/drawing/2014/main" id="{FB1B035B-5B0C-6B4E-941C-9F44844E217D}"/>
                </a:ext>
              </a:extLst>
            </p:cNvPr>
            <p:cNvPicPr>
              <a:picLocks noChangeAspect="1"/>
            </p:cNvPicPr>
            <p:nvPr/>
          </p:nvPicPr>
          <p:blipFill>
            <a:blip r:embed="rId7"/>
            <a:stretch>
              <a:fillRect/>
            </a:stretch>
          </p:blipFill>
          <p:spPr>
            <a:xfrm>
              <a:off x="2117311" y="2760613"/>
              <a:ext cx="2037816" cy="2030628"/>
            </a:xfrm>
            <a:prstGeom prst="rect">
              <a:avLst/>
            </a:prstGeom>
          </p:spPr>
        </p:pic>
        <p:sp>
          <p:nvSpPr>
            <p:cNvPr id="26" name="Rectangle 25">
              <a:extLst>
                <a:ext uri="{FF2B5EF4-FFF2-40B4-BE49-F238E27FC236}">
                  <a16:creationId xmlns:a16="http://schemas.microsoft.com/office/drawing/2014/main" id="{E028C0CA-6A47-C643-8611-9C75DD872AAC}"/>
                </a:ext>
              </a:extLst>
            </p:cNvPr>
            <p:cNvSpPr/>
            <p:nvPr/>
          </p:nvSpPr>
          <p:spPr>
            <a:xfrm>
              <a:off x="334970" y="4830337"/>
              <a:ext cx="6096000" cy="338554"/>
            </a:xfrm>
            <a:prstGeom prst="rect">
              <a:avLst/>
            </a:prstGeom>
          </p:spPr>
          <p:txBody>
            <a:bodyPr>
              <a:spAutoFit/>
            </a:bodyPr>
            <a:lstStyle/>
            <a:p>
              <a:r>
                <a:rPr lang="en-US" sz="1600" b="1" dirty="0">
                  <a:solidFill>
                    <a:srgbClr val="4A2E85"/>
                  </a:solidFill>
                  <a:latin typeface="Arial" panose="020B0604020202020204" pitchFamily="34" charset="0"/>
                  <a:cs typeface="Arial" panose="020B0604020202020204" pitchFamily="34" charset="0"/>
                </a:rPr>
                <a:t>More than 2 people</a:t>
              </a:r>
              <a:r>
                <a:rPr lang="en-US" sz="1600" dirty="0">
                  <a:solidFill>
                    <a:srgbClr val="4A2E85"/>
                  </a:solidFill>
                  <a:latin typeface="Arial" panose="020B0604020202020204" pitchFamily="34" charset="0"/>
                  <a:cs typeface="Arial" panose="020B0604020202020204" pitchFamily="34" charset="0"/>
                </a:rPr>
                <a:t> die of skin cancer in the U.S. every hour.</a:t>
              </a:r>
              <a:r>
                <a:rPr lang="en-US" sz="1600" baseline="30000" dirty="0">
                  <a:solidFill>
                    <a:srgbClr val="4A2E85"/>
                  </a:solidFill>
                  <a:latin typeface="Arial" panose="020B0604020202020204" pitchFamily="34" charset="0"/>
                  <a:cs typeface="Arial" panose="020B0604020202020204" pitchFamily="34" charset="0"/>
                </a:rPr>
                <a:t>1</a:t>
              </a:r>
              <a:endParaRPr lang="en-US" sz="1600" dirty="0"/>
            </a:p>
          </p:txBody>
        </p:sp>
      </p:grpSp>
      <p:sp>
        <p:nvSpPr>
          <p:cNvPr id="30" name="Rectangle 29">
            <a:extLst>
              <a:ext uri="{FF2B5EF4-FFF2-40B4-BE49-F238E27FC236}">
                <a16:creationId xmlns:a16="http://schemas.microsoft.com/office/drawing/2014/main" id="{21AC9108-DAD6-FA4A-8D1D-394312EA2C94}"/>
              </a:ext>
            </a:extLst>
          </p:cNvPr>
          <p:cNvSpPr/>
          <p:nvPr/>
        </p:nvSpPr>
        <p:spPr>
          <a:xfrm>
            <a:off x="17341" y="6596390"/>
            <a:ext cx="6096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1.   https://www.skincancer.org/skin-cancer-information/skin-cancer-facts/</a:t>
            </a:r>
          </a:p>
        </p:txBody>
      </p:sp>
      <p:sp>
        <p:nvSpPr>
          <p:cNvPr id="32" name="Slide Number Placeholder 31">
            <a:extLst>
              <a:ext uri="{FF2B5EF4-FFF2-40B4-BE49-F238E27FC236}">
                <a16:creationId xmlns:a16="http://schemas.microsoft.com/office/drawing/2014/main" id="{A3E05692-BEDF-954C-8825-AB49B86CB48C}"/>
              </a:ext>
            </a:extLst>
          </p:cNvPr>
          <p:cNvSpPr>
            <a:spLocks noGrp="1"/>
          </p:cNvSpPr>
          <p:nvPr>
            <p:ph type="sldNum" idx="12"/>
          </p:nvPr>
        </p:nvSpPr>
        <p:spPr/>
        <p:txBody>
          <a:bodyPr/>
          <a:lstStyle/>
          <a:p>
            <a:fld id="{00000000-1234-1234-1234-123412341234}" type="slidenum">
              <a:rPr lang="en" smtClean="0"/>
              <a:pPr/>
              <a:t>4</a:t>
            </a:fld>
            <a:endParaRPr lang="en"/>
          </a:p>
        </p:txBody>
      </p:sp>
    </p:spTree>
    <p:extLst>
      <p:ext uri="{BB962C8B-B14F-4D97-AF65-F5344CB8AC3E}">
        <p14:creationId xmlns:p14="http://schemas.microsoft.com/office/powerpoint/2010/main" val="1148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5"/>
                                        </p:tgtEl>
                                      </p:cBhvr>
                                      <p:by x="110000" y="11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500" fill="hold"/>
                                        <p:tgtEl>
                                          <p:spTgt spid="25"/>
                                        </p:tgtEl>
                                      </p:cBhvr>
                                      <p:by x="90000" y="9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29"/>
                                        </p:tgtEl>
                                      </p:cBhvr>
                                      <p:by x="110000" y="11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500" fill="hold"/>
                                        <p:tgtEl>
                                          <p:spTgt spid="29"/>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1"/>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Google Shape;123;p20"/>
          <p:cNvSpPr txBox="1">
            <a:spLocks noGrp="1"/>
          </p:cNvSpPr>
          <p:nvPr>
            <p:ph type="body" idx="1"/>
          </p:nvPr>
        </p:nvSpPr>
        <p:spPr>
          <a:xfrm>
            <a:off x="-88394" y="6447424"/>
            <a:ext cx="6759839" cy="410576"/>
          </a:xfrm>
          <a:prstGeom prst="rect">
            <a:avLst/>
          </a:prstGeom>
        </p:spPr>
        <p:txBody>
          <a:bodyPr spcFirstLastPara="1" vert="horz" lIns="91440" tIns="45720" rIns="91440" bIns="45720" rtlCol="0" anchorCtr="0">
            <a:noAutofit/>
          </a:bodyPr>
          <a:lstStyle/>
          <a:p>
            <a:pPr marL="114300" indent="0">
              <a:lnSpc>
                <a:spcPct val="90000"/>
              </a:lnSpc>
              <a:spcAft>
                <a:spcPts val="600"/>
              </a:spcAft>
              <a:buNone/>
            </a:pPr>
            <a:r>
              <a:rPr lang="en-US" sz="1000" dirty="0">
                <a:latin typeface="Arial" panose="020B0604020202020204" pitchFamily="34" charset="0"/>
                <a:cs typeface="Arial" panose="020B0604020202020204" pitchFamily="34" charset="0"/>
              </a:rPr>
              <a:t>1.    https://www.cancer.org/cancer/melanoma-skin-cancer/about/what-is-melanoma.html</a:t>
            </a:r>
          </a:p>
          <a:p>
            <a:pPr marL="114300" indent="0">
              <a:lnSpc>
                <a:spcPct val="90000"/>
              </a:lnSpc>
              <a:spcAft>
                <a:spcPts val="600"/>
              </a:spcAft>
              <a:buNone/>
            </a:pPr>
            <a:r>
              <a:rPr lang="en-US" sz="1000" dirty="0">
                <a:latin typeface="Arial" panose="020B0604020202020204" pitchFamily="34" charset="0"/>
                <a:cs typeface="Arial" panose="020B0604020202020204" pitchFamily="34" charset="0"/>
              </a:rPr>
              <a:t>2.    https://</a:t>
            </a:r>
            <a:r>
              <a:rPr lang="en-US" sz="1000" dirty="0" err="1">
                <a:latin typeface="Arial" panose="020B0604020202020204" pitchFamily="34" charset="0"/>
                <a:cs typeface="Arial" panose="020B0604020202020204" pitchFamily="34" charset="0"/>
              </a:rPr>
              <a:t>smart.servier.com</a:t>
            </a:r>
            <a:endParaRPr lang="en-US" sz="1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B92EB66-C0D2-844C-9D3B-B7D9BB69E137}"/>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8" name="Google Shape;122;p20">
            <a:extLst>
              <a:ext uri="{FF2B5EF4-FFF2-40B4-BE49-F238E27FC236}">
                <a16:creationId xmlns:a16="http://schemas.microsoft.com/office/drawing/2014/main" id="{C5ED3C62-3D47-DF4E-AAAF-B2799CBF3698}"/>
              </a:ext>
            </a:extLst>
          </p:cNvPr>
          <p:cNvSpPr txBox="1">
            <a:spLocks/>
          </p:cNvSpPr>
          <p:nvPr/>
        </p:nvSpPr>
        <p:spPr>
          <a:xfrm>
            <a:off x="412981" y="1115454"/>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lang="en-US" dirty="0">
              <a:solidFill>
                <a:srgbClr val="4B2E84"/>
              </a:solidFill>
              <a:latin typeface="Arial" panose="020B0604020202020204" pitchFamily="34" charset="0"/>
              <a:cs typeface="Arial" panose="020B0604020202020204" pitchFamily="34" charset="0"/>
            </a:endParaRPr>
          </a:p>
        </p:txBody>
      </p:sp>
      <p:sp>
        <p:nvSpPr>
          <p:cNvPr id="16" name="Title 15">
            <a:extLst>
              <a:ext uri="{FF2B5EF4-FFF2-40B4-BE49-F238E27FC236}">
                <a16:creationId xmlns:a16="http://schemas.microsoft.com/office/drawing/2014/main" id="{541A56AC-4B31-3F4D-A4C1-840BB885F74A}"/>
              </a:ext>
            </a:extLst>
          </p:cNvPr>
          <p:cNvSpPr>
            <a:spLocks noGrp="1"/>
          </p:cNvSpPr>
          <p:nvPr>
            <p:ph type="title"/>
          </p:nvPr>
        </p:nvSpPr>
        <p:spPr>
          <a:xfrm>
            <a:off x="415600" y="434871"/>
            <a:ext cx="11360800" cy="763600"/>
          </a:xfrm>
        </p:spPr>
        <p:txBody>
          <a:bodyPr/>
          <a:lstStyle/>
          <a:p>
            <a:r>
              <a:rPr lang="en-US" dirty="0">
                <a:solidFill>
                  <a:srgbClr val="4A2E85"/>
                </a:solidFill>
                <a:latin typeface="Arial" panose="020B0604020202020204" pitchFamily="34" charset="0"/>
                <a:cs typeface="Arial" panose="020B0604020202020204" pitchFamily="34" charset="0"/>
              </a:rPr>
              <a:t>Where do skin cancers start?</a:t>
            </a:r>
            <a:endParaRPr lang="en-US" dirty="0"/>
          </a:p>
        </p:txBody>
      </p:sp>
      <p:grpSp>
        <p:nvGrpSpPr>
          <p:cNvPr id="19" name="Group 18">
            <a:extLst>
              <a:ext uri="{FF2B5EF4-FFF2-40B4-BE49-F238E27FC236}">
                <a16:creationId xmlns:a16="http://schemas.microsoft.com/office/drawing/2014/main" id="{ED01AD17-AE8A-B341-B73F-5DD6D5627D49}"/>
              </a:ext>
            </a:extLst>
          </p:cNvPr>
          <p:cNvGrpSpPr/>
          <p:nvPr/>
        </p:nvGrpSpPr>
        <p:grpSpPr>
          <a:xfrm>
            <a:off x="76943" y="1745741"/>
            <a:ext cx="6205725" cy="4421465"/>
            <a:chOff x="76943" y="2121409"/>
            <a:chExt cx="5586105" cy="3933398"/>
          </a:xfrm>
        </p:grpSpPr>
        <p:pic>
          <p:nvPicPr>
            <p:cNvPr id="4" name="Picture 3" descr="Diagram&#10;&#10;Description automatically generated">
              <a:extLst>
                <a:ext uri="{FF2B5EF4-FFF2-40B4-BE49-F238E27FC236}">
                  <a16:creationId xmlns:a16="http://schemas.microsoft.com/office/drawing/2014/main" id="{01227110-E748-B745-9C83-44E5DE49B24A}"/>
                </a:ext>
              </a:extLst>
            </p:cNvPr>
            <p:cNvPicPr>
              <a:picLocks noChangeAspect="1"/>
            </p:cNvPicPr>
            <p:nvPr/>
          </p:nvPicPr>
          <p:blipFill>
            <a:blip r:embed="rId3"/>
            <a:stretch>
              <a:fillRect/>
            </a:stretch>
          </p:blipFill>
          <p:spPr>
            <a:xfrm>
              <a:off x="76943" y="2121409"/>
              <a:ext cx="5586105" cy="3770620"/>
            </a:xfrm>
            <a:prstGeom prst="rect">
              <a:avLst/>
            </a:prstGeom>
          </p:spPr>
        </p:pic>
        <p:sp>
          <p:nvSpPr>
            <p:cNvPr id="22" name="Google Shape;123;p20">
              <a:extLst>
                <a:ext uri="{FF2B5EF4-FFF2-40B4-BE49-F238E27FC236}">
                  <a16:creationId xmlns:a16="http://schemas.microsoft.com/office/drawing/2014/main" id="{8F7946AB-9F70-6D40-AC84-65985221EB7B}"/>
                </a:ext>
              </a:extLst>
            </p:cNvPr>
            <p:cNvSpPr txBox="1">
              <a:spLocks/>
            </p:cNvSpPr>
            <p:nvPr/>
          </p:nvSpPr>
          <p:spPr>
            <a:xfrm>
              <a:off x="1964411" y="5813966"/>
              <a:ext cx="1851685" cy="240841"/>
            </a:xfrm>
            <a:prstGeom prst="rect">
              <a:avLst/>
            </a:prstGeom>
            <a:noFill/>
            <a:ln>
              <a:noFill/>
            </a:ln>
          </p:spPr>
          <p:txBody>
            <a:bodyPr spcFirstLastPara="1" vert="horz" wrap="square" lIns="91440" tIns="45720" rIns="91440" bIns="45720" rtlCol="0" anchor="t" anchorCtr="0">
              <a:noAutofit/>
            </a:bodyPr>
            <a:lstStyle>
              <a:lvl1pPr marL="609585" lvl="0" indent="-457189" algn="l" defTabSz="914400" rtl="0" eaLnBrk="1" latinLnBrk="0" hangingPunct="1">
                <a:lnSpc>
                  <a:spcPct val="115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115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114300" indent="0">
                <a:lnSpc>
                  <a:spcPct val="90000"/>
                </a:lnSpc>
                <a:spcAft>
                  <a:spcPts val="600"/>
                </a:spcAft>
                <a:buFont typeface="Arial" panose="020B0604020202020204" pitchFamily="34" charset="0"/>
                <a:buNone/>
              </a:pPr>
              <a:r>
                <a:rPr lang="en-US" sz="1200" dirty="0">
                  <a:latin typeface="Arial" panose="020B0604020202020204" pitchFamily="34" charset="0"/>
                  <a:cs typeface="Arial" panose="020B0604020202020204" pitchFamily="34" charset="0"/>
                </a:rPr>
                <a:t>Skin structure</a:t>
              </a:r>
              <a:r>
                <a:rPr lang="en-US" sz="1200" baseline="30000" dirty="0">
                  <a:latin typeface="Arial" panose="020B0604020202020204" pitchFamily="34" charset="0"/>
                  <a:cs typeface="Arial" panose="020B0604020202020204" pitchFamily="34" charset="0"/>
                </a:rPr>
                <a:t>1</a:t>
              </a:r>
              <a:endParaRPr lang="en-US" sz="1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0D030C47-5FBA-0143-A8C3-2ACBE13531F1}"/>
              </a:ext>
            </a:extLst>
          </p:cNvPr>
          <p:cNvGrpSpPr/>
          <p:nvPr/>
        </p:nvGrpSpPr>
        <p:grpSpPr>
          <a:xfrm>
            <a:off x="6626030" y="2168416"/>
            <a:ext cx="4804389" cy="4057799"/>
            <a:chOff x="6756790" y="1574905"/>
            <a:chExt cx="3325118" cy="2501990"/>
          </a:xfrm>
        </p:grpSpPr>
        <p:pic>
          <p:nvPicPr>
            <p:cNvPr id="7" name="Picture 6" descr="Diagram&#10;&#10;Description automatically generated">
              <a:extLst>
                <a:ext uri="{FF2B5EF4-FFF2-40B4-BE49-F238E27FC236}">
                  <a16:creationId xmlns:a16="http://schemas.microsoft.com/office/drawing/2014/main" id="{AF4209ED-ACD0-2147-B3F3-D4090093E9C6}"/>
                </a:ext>
              </a:extLst>
            </p:cNvPr>
            <p:cNvPicPr>
              <a:picLocks noChangeAspect="1"/>
            </p:cNvPicPr>
            <p:nvPr/>
          </p:nvPicPr>
          <p:blipFill rotWithShape="1">
            <a:blip r:embed="rId4"/>
            <a:srcRect l="7981" t="39531" r="14387" b="5999"/>
            <a:stretch/>
          </p:blipFill>
          <p:spPr>
            <a:xfrm>
              <a:off x="6756790" y="1574905"/>
              <a:ext cx="3325118" cy="2333051"/>
            </a:xfrm>
            <a:prstGeom prst="rect">
              <a:avLst/>
            </a:prstGeom>
          </p:spPr>
        </p:pic>
        <p:sp>
          <p:nvSpPr>
            <p:cNvPr id="24" name="Google Shape;123;p20">
              <a:extLst>
                <a:ext uri="{FF2B5EF4-FFF2-40B4-BE49-F238E27FC236}">
                  <a16:creationId xmlns:a16="http://schemas.microsoft.com/office/drawing/2014/main" id="{F23D6095-6F64-FA47-AF5D-17EF0E2C733A}"/>
                </a:ext>
              </a:extLst>
            </p:cNvPr>
            <p:cNvSpPr txBox="1">
              <a:spLocks/>
            </p:cNvSpPr>
            <p:nvPr/>
          </p:nvSpPr>
          <p:spPr>
            <a:xfrm>
              <a:off x="7794674" y="3836054"/>
              <a:ext cx="1851685" cy="240841"/>
            </a:xfrm>
            <a:prstGeom prst="rect">
              <a:avLst/>
            </a:prstGeom>
            <a:noFill/>
            <a:ln>
              <a:noFill/>
            </a:ln>
          </p:spPr>
          <p:txBody>
            <a:bodyPr spcFirstLastPara="1" vert="horz" wrap="square" lIns="91440" tIns="45720" rIns="91440" bIns="45720" rtlCol="0" anchor="t" anchorCtr="0">
              <a:noAutofit/>
            </a:bodyPr>
            <a:lstStyle>
              <a:lvl1pPr marL="609585" lvl="0" indent="-457189" algn="l" defTabSz="914400" rtl="0" eaLnBrk="1" latinLnBrk="0" hangingPunct="1">
                <a:lnSpc>
                  <a:spcPct val="115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115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114300" indent="0">
                <a:lnSpc>
                  <a:spcPct val="90000"/>
                </a:lnSpc>
                <a:spcAft>
                  <a:spcPts val="600"/>
                </a:spcAft>
                <a:buFont typeface="Arial" panose="020B0604020202020204" pitchFamily="34" charset="0"/>
                <a:buNone/>
              </a:pPr>
              <a:r>
                <a:rPr lang="en-US" sz="1200" dirty="0">
                  <a:latin typeface="Arial" panose="020B0604020202020204" pitchFamily="34" charset="0"/>
                  <a:cs typeface="Arial" panose="020B0604020202020204" pitchFamily="34" charset="0"/>
                </a:rPr>
                <a:t>Skin cancer types</a:t>
              </a:r>
              <a:r>
                <a:rPr lang="en-US" sz="1200" baseline="30000" dirty="0">
                  <a:latin typeface="Arial" panose="020B0604020202020204" pitchFamily="34" charset="0"/>
                  <a:cs typeface="Arial" panose="020B0604020202020204" pitchFamily="34" charset="0"/>
                </a:rPr>
                <a:t>2</a:t>
              </a:r>
              <a:endParaRPr lang="en-US" sz="1200" dirty="0">
                <a:latin typeface="Arial" panose="020B0604020202020204" pitchFamily="34" charset="0"/>
                <a:cs typeface="Arial" panose="020B0604020202020204" pitchFamily="34" charset="0"/>
              </a:endParaRPr>
            </a:p>
          </p:txBody>
        </p:sp>
      </p:grpSp>
      <p:sp>
        <p:nvSpPr>
          <p:cNvPr id="26" name="Slide Number Placeholder 25">
            <a:extLst>
              <a:ext uri="{FF2B5EF4-FFF2-40B4-BE49-F238E27FC236}">
                <a16:creationId xmlns:a16="http://schemas.microsoft.com/office/drawing/2014/main" id="{0DF53EDF-FFA4-FA4D-A762-F1D22348314E}"/>
              </a:ext>
            </a:extLst>
          </p:cNvPr>
          <p:cNvSpPr>
            <a:spLocks noGrp="1"/>
          </p:cNvSpPr>
          <p:nvPr>
            <p:ph type="sldNum" idx="12"/>
          </p:nvPr>
        </p:nvSpPr>
        <p:spPr/>
        <p:txBody>
          <a:bodyPr/>
          <a:lstStyle/>
          <a:p>
            <a:fld id="{00000000-1234-1234-1234-123412341234}" type="slidenum">
              <a:rPr lang="en" smtClean="0"/>
              <a:pPr/>
              <a:t>5</a:t>
            </a:fld>
            <a:endParaRPr lang="en"/>
          </a:p>
        </p:txBody>
      </p:sp>
    </p:spTree>
    <p:extLst>
      <p:ext uri="{BB962C8B-B14F-4D97-AF65-F5344CB8AC3E}">
        <p14:creationId xmlns:p14="http://schemas.microsoft.com/office/powerpoint/2010/main" val="57498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 name="TextBox 1">
            <a:extLst>
              <a:ext uri="{FF2B5EF4-FFF2-40B4-BE49-F238E27FC236}">
                <a16:creationId xmlns:a16="http://schemas.microsoft.com/office/drawing/2014/main" id="{2B92EB66-C0D2-844C-9D3B-B7D9BB69E137}"/>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22" name="Google Shape;122;p20"/>
          <p:cNvSpPr txBox="1">
            <a:spLocks noGrp="1"/>
          </p:cNvSpPr>
          <p:nvPr>
            <p:ph type="title"/>
          </p:nvPr>
        </p:nvSpPr>
        <p:spPr>
          <a:xfrm>
            <a:off x="303056" y="88939"/>
            <a:ext cx="11676486" cy="763600"/>
          </a:xfrm>
          <a:prstGeom prst="rect">
            <a:avLst/>
          </a:prstGeom>
        </p:spPr>
        <p:txBody>
          <a:bodyPr spcFirstLastPara="1" vert="horz" wrap="square" lIns="121900" tIns="121900" rIns="121900" bIns="121900" rtlCol="0" anchor="t" anchorCtr="0">
            <a:noAutofit/>
          </a:bodyPr>
          <a:lstStyle/>
          <a:p>
            <a:r>
              <a:rPr lang="en" sz="4000" dirty="0">
                <a:solidFill>
                  <a:srgbClr val="4B2E84"/>
                </a:solidFill>
                <a:latin typeface="Arial" panose="020B0604020202020204" pitchFamily="34" charset="0"/>
                <a:cs typeface="Arial" panose="020B0604020202020204" pitchFamily="34" charset="0"/>
              </a:rPr>
              <a:t>Melanoma diagnosis:</a:t>
            </a:r>
            <a:br>
              <a:rPr lang="en" sz="4000" dirty="0">
                <a:solidFill>
                  <a:srgbClr val="4B2E84"/>
                </a:solidFill>
                <a:latin typeface="Arial" panose="020B0604020202020204" pitchFamily="34" charset="0"/>
                <a:cs typeface="Arial" panose="020B0604020202020204" pitchFamily="34" charset="0"/>
              </a:rPr>
            </a:br>
            <a:r>
              <a:rPr lang="en" sz="4000" dirty="0">
                <a:solidFill>
                  <a:srgbClr val="4B2E84"/>
                </a:solidFill>
                <a:latin typeface="Arial" panose="020B0604020202020204" pitchFamily="34" charset="0"/>
                <a:cs typeface="Arial" panose="020B0604020202020204" pitchFamily="34" charset="0"/>
              </a:rPr>
              <a:t>Traditional Microscopy to Whole Slide Imaging</a:t>
            </a:r>
            <a:endParaRPr sz="4000" dirty="0">
              <a:solidFill>
                <a:srgbClr val="4B2E84"/>
              </a:solidFill>
              <a:latin typeface="Arial" panose="020B0604020202020204" pitchFamily="34" charset="0"/>
              <a:cs typeface="Arial" panose="020B0604020202020204" pitchFamily="34" charset="0"/>
            </a:endParaRPr>
          </a:p>
        </p:txBody>
      </p:sp>
      <p:sp>
        <p:nvSpPr>
          <p:cNvPr id="32" name="Slide Number Placeholder 31">
            <a:extLst>
              <a:ext uri="{FF2B5EF4-FFF2-40B4-BE49-F238E27FC236}">
                <a16:creationId xmlns:a16="http://schemas.microsoft.com/office/drawing/2014/main" id="{DE9F4820-DBBE-5A47-89E2-97542ECAD8F4}"/>
              </a:ext>
            </a:extLst>
          </p:cNvPr>
          <p:cNvSpPr>
            <a:spLocks noGrp="1"/>
          </p:cNvSpPr>
          <p:nvPr>
            <p:ph type="sldNum" idx="12"/>
          </p:nvPr>
        </p:nvSpPr>
        <p:spPr/>
        <p:txBody>
          <a:bodyPr/>
          <a:lstStyle/>
          <a:p>
            <a:fld id="{00000000-1234-1234-1234-123412341234}" type="slidenum">
              <a:rPr lang="en" smtClean="0"/>
              <a:pPr/>
              <a:t>6</a:t>
            </a:fld>
            <a:endParaRPr lang="en"/>
          </a:p>
        </p:txBody>
      </p:sp>
      <p:grpSp>
        <p:nvGrpSpPr>
          <p:cNvPr id="9" name="Group 8">
            <a:extLst>
              <a:ext uri="{FF2B5EF4-FFF2-40B4-BE49-F238E27FC236}">
                <a16:creationId xmlns:a16="http://schemas.microsoft.com/office/drawing/2014/main" id="{E21CF27D-9706-B949-AC27-65781C41CABF}"/>
              </a:ext>
            </a:extLst>
          </p:cNvPr>
          <p:cNvGrpSpPr/>
          <p:nvPr/>
        </p:nvGrpSpPr>
        <p:grpSpPr>
          <a:xfrm rot="5400000">
            <a:off x="4592221" y="2059148"/>
            <a:ext cx="1742388" cy="654720"/>
            <a:chOff x="6314523" y="5309163"/>
            <a:chExt cx="3880526" cy="1216410"/>
          </a:xfrm>
        </p:grpSpPr>
        <p:pic>
          <p:nvPicPr>
            <p:cNvPr id="8" name="Picture 7" descr="Shape&#10;&#10;Description automatically generated">
              <a:extLst>
                <a:ext uri="{FF2B5EF4-FFF2-40B4-BE49-F238E27FC236}">
                  <a16:creationId xmlns:a16="http://schemas.microsoft.com/office/drawing/2014/main" id="{9DC470B2-1458-4D49-A0F7-08C71B91C278}"/>
                </a:ext>
              </a:extLst>
            </p:cNvPr>
            <p:cNvPicPr>
              <a:picLocks noChangeAspect="1"/>
            </p:cNvPicPr>
            <p:nvPr/>
          </p:nvPicPr>
          <p:blipFill>
            <a:blip r:embed="rId3"/>
            <a:stretch>
              <a:fillRect/>
            </a:stretch>
          </p:blipFill>
          <p:spPr>
            <a:xfrm>
              <a:off x="6314523" y="5309163"/>
              <a:ext cx="3880526" cy="1215898"/>
            </a:xfrm>
            <a:prstGeom prst="rect">
              <a:avLst/>
            </a:prstGeom>
          </p:spPr>
        </p:pic>
        <p:pic>
          <p:nvPicPr>
            <p:cNvPr id="6" name="Picture 5">
              <a:extLst>
                <a:ext uri="{FF2B5EF4-FFF2-40B4-BE49-F238E27FC236}">
                  <a16:creationId xmlns:a16="http://schemas.microsoft.com/office/drawing/2014/main" id="{E33CA415-200E-434C-B2F4-751E9561F2A9}"/>
                </a:ext>
              </a:extLst>
            </p:cNvPr>
            <p:cNvPicPr>
              <a:picLocks noChangeAspect="1"/>
            </p:cNvPicPr>
            <p:nvPr/>
          </p:nvPicPr>
          <p:blipFill>
            <a:blip r:embed="rId4"/>
            <a:stretch>
              <a:fillRect/>
            </a:stretch>
          </p:blipFill>
          <p:spPr>
            <a:xfrm rot="16018235">
              <a:off x="7994994" y="5378757"/>
              <a:ext cx="1161881" cy="1131752"/>
            </a:xfrm>
            <a:prstGeom prst="rect">
              <a:avLst/>
            </a:prstGeom>
          </p:spPr>
        </p:pic>
      </p:grpSp>
      <p:grpSp>
        <p:nvGrpSpPr>
          <p:cNvPr id="37" name="Group 36">
            <a:extLst>
              <a:ext uri="{FF2B5EF4-FFF2-40B4-BE49-F238E27FC236}">
                <a16:creationId xmlns:a16="http://schemas.microsoft.com/office/drawing/2014/main" id="{E431FAFF-6E00-7249-A821-54D7E5113293}"/>
              </a:ext>
            </a:extLst>
          </p:cNvPr>
          <p:cNvGrpSpPr/>
          <p:nvPr/>
        </p:nvGrpSpPr>
        <p:grpSpPr>
          <a:xfrm>
            <a:off x="-327770" y="1402726"/>
            <a:ext cx="5330166" cy="5366335"/>
            <a:chOff x="-327770" y="1402726"/>
            <a:chExt cx="5330166" cy="5366335"/>
          </a:xfrm>
        </p:grpSpPr>
        <p:pic>
          <p:nvPicPr>
            <p:cNvPr id="22" name="Picture 21" descr="Icon&#10;&#10;Description automatically generated">
              <a:extLst>
                <a:ext uri="{FF2B5EF4-FFF2-40B4-BE49-F238E27FC236}">
                  <a16:creationId xmlns:a16="http://schemas.microsoft.com/office/drawing/2014/main" id="{7E37B131-0720-754E-89E0-86D1D787B52A}"/>
                </a:ext>
              </a:extLst>
            </p:cNvPr>
            <p:cNvPicPr>
              <a:picLocks noChangeAspect="1"/>
            </p:cNvPicPr>
            <p:nvPr/>
          </p:nvPicPr>
          <p:blipFill>
            <a:blip r:embed="rId5"/>
            <a:stretch>
              <a:fillRect/>
            </a:stretch>
          </p:blipFill>
          <p:spPr>
            <a:xfrm>
              <a:off x="-327770" y="2531820"/>
              <a:ext cx="3978921" cy="3685803"/>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8AEAE6C7-B8AB-9B40-8A73-0184BC8BD82A}"/>
                </a:ext>
              </a:extLst>
            </p:cNvPr>
            <p:cNvPicPr>
              <a:picLocks noChangeAspect="1"/>
            </p:cNvPicPr>
            <p:nvPr/>
          </p:nvPicPr>
          <p:blipFill>
            <a:blip r:embed="rId6"/>
            <a:stretch>
              <a:fillRect/>
            </a:stretch>
          </p:blipFill>
          <p:spPr>
            <a:xfrm>
              <a:off x="2885787" y="1402726"/>
              <a:ext cx="1232735" cy="1995677"/>
            </a:xfrm>
            <a:prstGeom prst="rect">
              <a:avLst/>
            </a:prstGeom>
          </p:spPr>
        </p:pic>
        <p:sp>
          <p:nvSpPr>
            <p:cNvPr id="12" name="Right Arrow 11">
              <a:extLst>
                <a:ext uri="{FF2B5EF4-FFF2-40B4-BE49-F238E27FC236}">
                  <a16:creationId xmlns:a16="http://schemas.microsoft.com/office/drawing/2014/main" id="{8A78A114-D23D-0746-A888-F366E682A040}"/>
                </a:ext>
              </a:extLst>
            </p:cNvPr>
            <p:cNvSpPr/>
            <p:nvPr/>
          </p:nvSpPr>
          <p:spPr>
            <a:xfrm rot="10800000">
              <a:off x="4160908" y="2115661"/>
              <a:ext cx="841488" cy="466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urved Connector 33">
              <a:extLst>
                <a:ext uri="{FF2B5EF4-FFF2-40B4-BE49-F238E27FC236}">
                  <a16:creationId xmlns:a16="http://schemas.microsoft.com/office/drawing/2014/main" id="{3F16E083-482D-854B-A1F5-75A68683751D}"/>
                </a:ext>
              </a:extLst>
            </p:cNvPr>
            <p:cNvCxnSpPr>
              <a:cxnSpLocks/>
            </p:cNvCxnSpPr>
            <p:nvPr/>
          </p:nvCxnSpPr>
          <p:spPr>
            <a:xfrm flipH="1">
              <a:off x="1662404" y="2261670"/>
              <a:ext cx="945574" cy="347078"/>
            </a:xfrm>
            <a:prstGeom prst="curvedConnector2">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05C7C15-CAB9-D84F-B02C-913FE8A17E0D}"/>
                </a:ext>
              </a:extLst>
            </p:cNvPr>
            <p:cNvSpPr txBox="1"/>
            <p:nvPr/>
          </p:nvSpPr>
          <p:spPr>
            <a:xfrm>
              <a:off x="544629" y="6368951"/>
              <a:ext cx="318112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Traditional Microscopy</a:t>
              </a:r>
            </a:p>
          </p:txBody>
        </p:sp>
      </p:grpSp>
      <p:grpSp>
        <p:nvGrpSpPr>
          <p:cNvPr id="39" name="Group 38">
            <a:extLst>
              <a:ext uri="{FF2B5EF4-FFF2-40B4-BE49-F238E27FC236}">
                <a16:creationId xmlns:a16="http://schemas.microsoft.com/office/drawing/2014/main" id="{8E08ADE4-204C-E149-98D6-404F8A43A92E}"/>
              </a:ext>
            </a:extLst>
          </p:cNvPr>
          <p:cNvGrpSpPr/>
          <p:nvPr/>
        </p:nvGrpSpPr>
        <p:grpSpPr>
          <a:xfrm>
            <a:off x="5921263" y="1582280"/>
            <a:ext cx="6270737" cy="5097798"/>
            <a:chOff x="5921263" y="1582280"/>
            <a:chExt cx="6270737" cy="5097798"/>
          </a:xfrm>
        </p:grpSpPr>
        <p:pic>
          <p:nvPicPr>
            <p:cNvPr id="15" name="Picture 14" descr="A picture containing text, vector graphics&#10;&#10;Description automatically generated">
              <a:extLst>
                <a:ext uri="{FF2B5EF4-FFF2-40B4-BE49-F238E27FC236}">
                  <a16:creationId xmlns:a16="http://schemas.microsoft.com/office/drawing/2014/main" id="{16FF47F0-FEBD-FB4E-9E46-B0B3F2C8E846}"/>
                </a:ext>
              </a:extLst>
            </p:cNvPr>
            <p:cNvPicPr>
              <a:picLocks noChangeAspect="1"/>
            </p:cNvPicPr>
            <p:nvPr/>
          </p:nvPicPr>
          <p:blipFill>
            <a:blip r:embed="rId7"/>
            <a:stretch>
              <a:fillRect/>
            </a:stretch>
          </p:blipFill>
          <p:spPr>
            <a:xfrm>
              <a:off x="8211652" y="2703486"/>
              <a:ext cx="3980348" cy="3511219"/>
            </a:xfrm>
            <a:prstGeom prst="rect">
              <a:avLst/>
            </a:prstGeom>
          </p:spPr>
        </p:pic>
        <p:pic>
          <p:nvPicPr>
            <p:cNvPr id="17" name="Picture 16">
              <a:extLst>
                <a:ext uri="{FF2B5EF4-FFF2-40B4-BE49-F238E27FC236}">
                  <a16:creationId xmlns:a16="http://schemas.microsoft.com/office/drawing/2014/main" id="{CBE4BF16-FF24-4843-ACBB-E40B64B0818A}"/>
                </a:ext>
              </a:extLst>
            </p:cNvPr>
            <p:cNvPicPr>
              <a:picLocks noChangeAspect="1"/>
            </p:cNvPicPr>
            <p:nvPr/>
          </p:nvPicPr>
          <p:blipFill>
            <a:blip r:embed="rId4"/>
            <a:stretch>
              <a:fillRect/>
            </a:stretch>
          </p:blipFill>
          <p:spPr>
            <a:xfrm>
              <a:off x="9256252" y="3317146"/>
              <a:ext cx="872370" cy="686734"/>
            </a:xfrm>
            <a:prstGeom prst="rect">
              <a:avLst/>
            </a:prstGeom>
          </p:spPr>
        </p:pic>
        <p:pic>
          <p:nvPicPr>
            <p:cNvPr id="20" name="Picture 19" descr="A picture containing electronics, electronic&#10;&#10;Description automatically generated">
              <a:extLst>
                <a:ext uri="{FF2B5EF4-FFF2-40B4-BE49-F238E27FC236}">
                  <a16:creationId xmlns:a16="http://schemas.microsoft.com/office/drawing/2014/main" id="{2E4810C2-DF15-D244-9CD4-9264A86A26FC}"/>
                </a:ext>
              </a:extLst>
            </p:cNvPr>
            <p:cNvPicPr>
              <a:picLocks noChangeAspect="1"/>
            </p:cNvPicPr>
            <p:nvPr/>
          </p:nvPicPr>
          <p:blipFill rotWithShape="1">
            <a:blip r:embed="rId8"/>
            <a:srcRect t="11206"/>
            <a:stretch/>
          </p:blipFill>
          <p:spPr>
            <a:xfrm>
              <a:off x="6712805" y="1582280"/>
              <a:ext cx="2265638" cy="1995677"/>
            </a:xfrm>
            <a:prstGeom prst="rect">
              <a:avLst/>
            </a:prstGeom>
          </p:spPr>
        </p:pic>
        <p:sp>
          <p:nvSpPr>
            <p:cNvPr id="25" name="Right Arrow 24">
              <a:extLst>
                <a:ext uri="{FF2B5EF4-FFF2-40B4-BE49-F238E27FC236}">
                  <a16:creationId xmlns:a16="http://schemas.microsoft.com/office/drawing/2014/main" id="{1D9158FF-F4F6-BB49-90AE-9871B0E47C7E}"/>
                </a:ext>
              </a:extLst>
            </p:cNvPr>
            <p:cNvSpPr/>
            <p:nvPr/>
          </p:nvSpPr>
          <p:spPr>
            <a:xfrm>
              <a:off x="5921263" y="2115662"/>
              <a:ext cx="841488" cy="466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urved Connector 27">
              <a:extLst>
                <a:ext uri="{FF2B5EF4-FFF2-40B4-BE49-F238E27FC236}">
                  <a16:creationId xmlns:a16="http://schemas.microsoft.com/office/drawing/2014/main" id="{6CB2BECC-D4A4-B44F-9160-DD28BDFBAC66}"/>
                </a:ext>
              </a:extLst>
            </p:cNvPr>
            <p:cNvCxnSpPr>
              <a:endCxn id="15" idx="0"/>
            </p:cNvCxnSpPr>
            <p:nvPr/>
          </p:nvCxnSpPr>
          <p:spPr>
            <a:xfrm>
              <a:off x="9256252" y="2356407"/>
              <a:ext cx="945574" cy="347078"/>
            </a:xfrm>
            <a:prstGeom prst="curvedConnector2">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25479BD-A00D-D345-A87E-0207E80391BB}"/>
                </a:ext>
              </a:extLst>
            </p:cNvPr>
            <p:cNvSpPr txBox="1"/>
            <p:nvPr/>
          </p:nvSpPr>
          <p:spPr>
            <a:xfrm>
              <a:off x="8737392" y="6279968"/>
              <a:ext cx="318112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Whole Slide Imaging</a:t>
              </a:r>
            </a:p>
          </p:txBody>
        </p:sp>
      </p:grpSp>
      <p:grpSp>
        <p:nvGrpSpPr>
          <p:cNvPr id="5" name="Group 4">
            <a:extLst>
              <a:ext uri="{FF2B5EF4-FFF2-40B4-BE49-F238E27FC236}">
                <a16:creationId xmlns:a16="http://schemas.microsoft.com/office/drawing/2014/main" id="{37A2FD35-9DE8-B64C-9F5B-AEE18484D503}"/>
              </a:ext>
            </a:extLst>
          </p:cNvPr>
          <p:cNvGrpSpPr/>
          <p:nvPr/>
        </p:nvGrpSpPr>
        <p:grpSpPr>
          <a:xfrm>
            <a:off x="4751445" y="4096647"/>
            <a:ext cx="3181124" cy="2383376"/>
            <a:chOff x="4525551" y="4156986"/>
            <a:chExt cx="3349981" cy="2528168"/>
          </a:xfrm>
        </p:grpSpPr>
        <p:pic>
          <p:nvPicPr>
            <p:cNvPr id="4" name="Picture 3" descr="A picture containing text&#10;&#10;Description automatically generated">
              <a:extLst>
                <a:ext uri="{FF2B5EF4-FFF2-40B4-BE49-F238E27FC236}">
                  <a16:creationId xmlns:a16="http://schemas.microsoft.com/office/drawing/2014/main" id="{798C2FB8-E983-9541-8723-C4D4E4056397}"/>
                </a:ext>
              </a:extLst>
            </p:cNvPr>
            <p:cNvPicPr>
              <a:picLocks noChangeAspect="1"/>
            </p:cNvPicPr>
            <p:nvPr/>
          </p:nvPicPr>
          <p:blipFill>
            <a:blip r:embed="rId9"/>
            <a:stretch>
              <a:fillRect/>
            </a:stretch>
          </p:blipFill>
          <p:spPr>
            <a:xfrm>
              <a:off x="4525551" y="4156986"/>
              <a:ext cx="2669361" cy="2189614"/>
            </a:xfrm>
            <a:prstGeom prst="rect">
              <a:avLst/>
            </a:prstGeom>
          </p:spPr>
        </p:pic>
        <p:sp>
          <p:nvSpPr>
            <p:cNvPr id="23" name="TextBox 22">
              <a:extLst>
                <a:ext uri="{FF2B5EF4-FFF2-40B4-BE49-F238E27FC236}">
                  <a16:creationId xmlns:a16="http://schemas.microsoft.com/office/drawing/2014/main" id="{9E6C6F56-4A59-654E-888E-A7806C8C9D64}"/>
                </a:ext>
              </a:extLst>
            </p:cNvPr>
            <p:cNvSpPr txBox="1"/>
            <p:nvPr/>
          </p:nvSpPr>
          <p:spPr>
            <a:xfrm>
              <a:off x="4694409" y="6346600"/>
              <a:ext cx="318112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Region of Interest (ROI)</a:t>
              </a:r>
            </a:p>
          </p:txBody>
        </p:sp>
      </p:grpSp>
      <p:sp>
        <p:nvSpPr>
          <p:cNvPr id="7" name="TextBox 6">
            <a:extLst>
              <a:ext uri="{FF2B5EF4-FFF2-40B4-BE49-F238E27FC236}">
                <a16:creationId xmlns:a16="http://schemas.microsoft.com/office/drawing/2014/main" id="{D60F525F-8483-C84D-B9F8-58693AAF77D7}"/>
              </a:ext>
            </a:extLst>
          </p:cNvPr>
          <p:cNvSpPr txBox="1"/>
          <p:nvPr/>
        </p:nvSpPr>
        <p:spPr>
          <a:xfrm>
            <a:off x="6479177" y="192024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35496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D2A3"/>
        </a:solidFill>
        <a:effectLst/>
      </p:bgPr>
    </p:bg>
    <p:spTree>
      <p:nvGrpSpPr>
        <p:cNvPr id="1" name="Shape 121"/>
        <p:cNvGrpSpPr/>
        <p:nvPr/>
      </p:nvGrpSpPr>
      <p:grpSpPr>
        <a:xfrm>
          <a:off x="0" y="0"/>
          <a:ext cx="0" cy="0"/>
          <a:chOff x="0" y="0"/>
          <a:chExt cx="0" cy="0"/>
        </a:xfrm>
      </p:grpSpPr>
      <p:sp>
        <p:nvSpPr>
          <p:cNvPr id="5" name="Rectangle 4">
            <a:extLst>
              <a:ext uri="{FF2B5EF4-FFF2-40B4-BE49-F238E27FC236}">
                <a16:creationId xmlns:a16="http://schemas.microsoft.com/office/drawing/2014/main" id="{0545BC2F-E24E-9B4B-AA75-4076C213194E}"/>
              </a:ext>
            </a:extLst>
          </p:cNvPr>
          <p:cNvSpPr/>
          <p:nvPr/>
        </p:nvSpPr>
        <p:spPr>
          <a:xfrm>
            <a:off x="0" y="6598200"/>
            <a:ext cx="12821265" cy="254237"/>
          </a:xfrm>
          <a:prstGeom prst="rect">
            <a:avLst/>
          </a:prstGeom>
        </p:spPr>
        <p:txBody>
          <a:bodyPr wrap="square">
            <a:spAutoFit/>
          </a:bodyPr>
          <a:lstStyle/>
          <a:p>
            <a:pPr marL="457200" indent="-457200">
              <a:lnSpc>
                <a:spcPct val="115000"/>
              </a:lnSpc>
            </a:pPr>
            <a:r>
              <a:rPr lang="en-US" sz="1000" dirty="0">
                <a:latin typeface="Arial" panose="020B0604020202020204" pitchFamily="34" charset="0"/>
                <a:ea typeface="Calibri" panose="020F0502020204030204" pitchFamily="34" charset="0"/>
                <a:cs typeface="Arial" panose="020B0604020202020204" pitchFamily="34" charset="0"/>
              </a:rPr>
              <a:t>Boyce, B., </a:t>
            </a:r>
            <a:r>
              <a:rPr lang="en-US" sz="1000" i="1" dirty="0">
                <a:latin typeface="Arial" panose="020B0604020202020204" pitchFamily="34" charset="0"/>
                <a:ea typeface="Calibri" panose="020F0502020204030204" pitchFamily="34" charset="0"/>
                <a:cs typeface="Arial" panose="020B0604020202020204" pitchFamily="34" charset="0"/>
              </a:rPr>
              <a:t>An update on the validation of whole slide imaging systems following FDA approval of a system for a routine pathology diagnostic service in the United States.</a:t>
            </a:r>
            <a:r>
              <a:rPr lang="en-US" sz="1000" dirty="0">
                <a:latin typeface="Arial" panose="020B0604020202020204" pitchFamily="34" charset="0"/>
                <a:ea typeface="Calibri" panose="020F0502020204030204" pitchFamily="34" charset="0"/>
                <a:cs typeface="Arial" panose="020B0604020202020204" pitchFamily="34" charset="0"/>
              </a:rPr>
              <a:t> Biotechnic &amp; Histochemistry,2017.</a:t>
            </a:r>
          </a:p>
        </p:txBody>
      </p:sp>
      <p:pic>
        <p:nvPicPr>
          <p:cNvPr id="9" name="Picture 8" descr="Icon&#10;&#10;Description automatically generated">
            <a:extLst>
              <a:ext uri="{FF2B5EF4-FFF2-40B4-BE49-F238E27FC236}">
                <a16:creationId xmlns:a16="http://schemas.microsoft.com/office/drawing/2014/main" id="{86564EEE-A549-F24A-8D4E-F208E314B30C}"/>
              </a:ext>
            </a:extLst>
          </p:cNvPr>
          <p:cNvPicPr>
            <a:picLocks noChangeAspect="1"/>
          </p:cNvPicPr>
          <p:nvPr/>
        </p:nvPicPr>
        <p:blipFill>
          <a:blip r:embed="rId3"/>
          <a:stretch>
            <a:fillRect/>
          </a:stretch>
        </p:blipFill>
        <p:spPr>
          <a:xfrm>
            <a:off x="7873463" y="1808161"/>
            <a:ext cx="2475270" cy="2475270"/>
          </a:xfrm>
          <a:prstGeom prst="rect">
            <a:avLst/>
          </a:prstGeom>
        </p:spPr>
      </p:pic>
      <p:grpSp>
        <p:nvGrpSpPr>
          <p:cNvPr id="21" name="Group 20">
            <a:extLst>
              <a:ext uri="{FF2B5EF4-FFF2-40B4-BE49-F238E27FC236}">
                <a16:creationId xmlns:a16="http://schemas.microsoft.com/office/drawing/2014/main" id="{004E193F-810D-0941-AC1A-B87C51D9024C}"/>
              </a:ext>
            </a:extLst>
          </p:cNvPr>
          <p:cNvGrpSpPr/>
          <p:nvPr/>
        </p:nvGrpSpPr>
        <p:grpSpPr>
          <a:xfrm>
            <a:off x="1884176" y="5563"/>
            <a:ext cx="7720993" cy="5720548"/>
            <a:chOff x="1884176" y="5563"/>
            <a:chExt cx="7720993" cy="5720548"/>
          </a:xfrm>
        </p:grpSpPr>
        <p:pic>
          <p:nvPicPr>
            <p:cNvPr id="7" name="Picture 6" descr="A black background with white text&#10;&#10;Description automatically generated with low confidence">
              <a:extLst>
                <a:ext uri="{FF2B5EF4-FFF2-40B4-BE49-F238E27FC236}">
                  <a16:creationId xmlns:a16="http://schemas.microsoft.com/office/drawing/2014/main" id="{E2D1C288-3792-6C4B-9708-2FDF413A3E1A}"/>
                </a:ext>
              </a:extLst>
            </p:cNvPr>
            <p:cNvPicPr>
              <a:picLocks noChangeAspect="1"/>
            </p:cNvPicPr>
            <p:nvPr/>
          </p:nvPicPr>
          <p:blipFill>
            <a:blip r:embed="rId4"/>
            <a:stretch>
              <a:fillRect/>
            </a:stretch>
          </p:blipFill>
          <p:spPr>
            <a:xfrm>
              <a:off x="2179737" y="3961425"/>
              <a:ext cx="7425432" cy="1764686"/>
            </a:xfrm>
            <a:prstGeom prst="rect">
              <a:avLst/>
            </a:prstGeom>
          </p:spPr>
        </p:pic>
        <p:grpSp>
          <p:nvGrpSpPr>
            <p:cNvPr id="14" name="Group 13">
              <a:extLst>
                <a:ext uri="{FF2B5EF4-FFF2-40B4-BE49-F238E27FC236}">
                  <a16:creationId xmlns:a16="http://schemas.microsoft.com/office/drawing/2014/main" id="{90DFCAD5-D474-6648-9273-D70753382D25}"/>
                </a:ext>
              </a:extLst>
            </p:cNvPr>
            <p:cNvGrpSpPr/>
            <p:nvPr/>
          </p:nvGrpSpPr>
          <p:grpSpPr>
            <a:xfrm>
              <a:off x="4654628" y="1888047"/>
              <a:ext cx="2475271" cy="2315497"/>
              <a:chOff x="3657600" y="2602522"/>
              <a:chExt cx="3264877" cy="3264877"/>
            </a:xfrm>
          </p:grpSpPr>
          <p:pic>
            <p:nvPicPr>
              <p:cNvPr id="12" name="Picture 11" descr="A picture containing text, monitor, electronics, display&#10;&#10;Description automatically generated">
                <a:extLst>
                  <a:ext uri="{FF2B5EF4-FFF2-40B4-BE49-F238E27FC236}">
                    <a16:creationId xmlns:a16="http://schemas.microsoft.com/office/drawing/2014/main" id="{6009CFDF-52FF-FA42-81A7-859E8C62DD56}"/>
                  </a:ext>
                </a:extLst>
              </p:cNvPr>
              <p:cNvPicPr>
                <a:picLocks noChangeAspect="1"/>
              </p:cNvPicPr>
              <p:nvPr/>
            </p:nvPicPr>
            <p:blipFill>
              <a:blip r:embed="rId5"/>
              <a:stretch>
                <a:fillRect/>
              </a:stretch>
            </p:blipFill>
            <p:spPr>
              <a:xfrm>
                <a:off x="3657600" y="2602522"/>
                <a:ext cx="3264877" cy="3264877"/>
              </a:xfrm>
              <a:prstGeom prst="rect">
                <a:avLst/>
              </a:prstGeom>
            </p:spPr>
          </p:pic>
          <p:pic>
            <p:nvPicPr>
              <p:cNvPr id="13" name="Picture 12">
                <a:extLst>
                  <a:ext uri="{FF2B5EF4-FFF2-40B4-BE49-F238E27FC236}">
                    <a16:creationId xmlns:a16="http://schemas.microsoft.com/office/drawing/2014/main" id="{1494B93B-EB1F-854A-848C-FEB036D814A7}"/>
                  </a:ext>
                </a:extLst>
              </p:cNvPr>
              <p:cNvPicPr>
                <a:picLocks noChangeAspect="1"/>
              </p:cNvPicPr>
              <p:nvPr/>
            </p:nvPicPr>
            <p:blipFill>
              <a:blip r:embed="rId6"/>
              <a:stretch>
                <a:fillRect/>
              </a:stretch>
            </p:blipFill>
            <p:spPr>
              <a:xfrm>
                <a:off x="4140159" y="3230576"/>
                <a:ext cx="1211911" cy="1029892"/>
              </a:xfrm>
              <a:prstGeom prst="rect">
                <a:avLst/>
              </a:prstGeom>
            </p:spPr>
          </p:pic>
          <p:pic>
            <p:nvPicPr>
              <p:cNvPr id="19" name="Picture 18">
                <a:extLst>
                  <a:ext uri="{FF2B5EF4-FFF2-40B4-BE49-F238E27FC236}">
                    <a16:creationId xmlns:a16="http://schemas.microsoft.com/office/drawing/2014/main" id="{6EA74A04-B2F6-5E43-A9C1-DF573C925BF6}"/>
                  </a:ext>
                </a:extLst>
              </p:cNvPr>
              <p:cNvPicPr>
                <a:picLocks noChangeAspect="1"/>
              </p:cNvPicPr>
              <p:nvPr/>
            </p:nvPicPr>
            <p:blipFill>
              <a:blip r:embed="rId6"/>
              <a:stretch>
                <a:fillRect/>
              </a:stretch>
            </p:blipFill>
            <p:spPr>
              <a:xfrm>
                <a:off x="5236494" y="3205068"/>
                <a:ext cx="1211911" cy="1029892"/>
              </a:xfrm>
              <a:prstGeom prst="rect">
                <a:avLst/>
              </a:prstGeom>
            </p:spPr>
          </p:pic>
        </p:grpSp>
        <p:pic>
          <p:nvPicPr>
            <p:cNvPr id="16" name="Picture 15" descr="Icon&#10;&#10;Description automatically generated">
              <a:extLst>
                <a:ext uri="{FF2B5EF4-FFF2-40B4-BE49-F238E27FC236}">
                  <a16:creationId xmlns:a16="http://schemas.microsoft.com/office/drawing/2014/main" id="{9B7A6FDB-F1A4-3146-9AA9-0704DE1F515F}"/>
                </a:ext>
              </a:extLst>
            </p:cNvPr>
            <p:cNvPicPr>
              <a:picLocks noChangeAspect="1"/>
            </p:cNvPicPr>
            <p:nvPr/>
          </p:nvPicPr>
          <p:blipFill>
            <a:blip r:embed="rId7"/>
            <a:stretch>
              <a:fillRect/>
            </a:stretch>
          </p:blipFill>
          <p:spPr>
            <a:xfrm>
              <a:off x="1884176" y="5563"/>
              <a:ext cx="2293686" cy="2475270"/>
            </a:xfrm>
            <a:prstGeom prst="rect">
              <a:avLst/>
            </a:prstGeom>
          </p:spPr>
        </p:pic>
      </p:grpSp>
      <p:sp>
        <p:nvSpPr>
          <p:cNvPr id="20" name="Slide Number Placeholder 19">
            <a:extLst>
              <a:ext uri="{FF2B5EF4-FFF2-40B4-BE49-F238E27FC236}">
                <a16:creationId xmlns:a16="http://schemas.microsoft.com/office/drawing/2014/main" id="{030BF303-DE9B-804C-BE6F-C9E1260956B2}"/>
              </a:ext>
            </a:extLst>
          </p:cNvPr>
          <p:cNvSpPr>
            <a:spLocks noGrp="1"/>
          </p:cNvSpPr>
          <p:nvPr>
            <p:ph type="sldNum" idx="12"/>
          </p:nvPr>
        </p:nvSpPr>
        <p:spPr/>
        <p:txBody>
          <a:bodyPr/>
          <a:lstStyle/>
          <a:p>
            <a:fld id="{00000000-1234-1234-1234-123412341234}" type="slidenum">
              <a:rPr lang="en" smtClean="0"/>
              <a:pPr/>
              <a:t>7</a:t>
            </a:fld>
            <a:endParaRPr lang="en" dirty="0"/>
          </a:p>
        </p:txBody>
      </p:sp>
    </p:spTree>
    <p:extLst>
      <p:ext uri="{BB962C8B-B14F-4D97-AF65-F5344CB8AC3E}">
        <p14:creationId xmlns:p14="http://schemas.microsoft.com/office/powerpoint/2010/main" val="236748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TextBox 3">
            <a:extLst>
              <a:ext uri="{FF2B5EF4-FFF2-40B4-BE49-F238E27FC236}">
                <a16:creationId xmlns:a16="http://schemas.microsoft.com/office/drawing/2014/main" id="{893A128A-3593-3A42-9D3A-BC51FFAAA9F6}"/>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7" name="Google Shape;122;p20">
            <a:extLst>
              <a:ext uri="{FF2B5EF4-FFF2-40B4-BE49-F238E27FC236}">
                <a16:creationId xmlns:a16="http://schemas.microsoft.com/office/drawing/2014/main" id="{1072B516-51DE-FC43-BD80-DFEBE3B90E3E}"/>
              </a:ext>
            </a:extLst>
          </p:cNvPr>
          <p:cNvSpPr txBox="1">
            <a:spLocks noGrp="1"/>
          </p:cNvSpPr>
          <p:nvPr>
            <p:ph type="title"/>
          </p:nvPr>
        </p:nvSpPr>
        <p:spPr>
          <a:xfrm>
            <a:off x="415600" y="129762"/>
            <a:ext cx="11360800" cy="763600"/>
          </a:xfrm>
          <a:prstGeom prst="rect">
            <a:avLst/>
          </a:prstGeom>
        </p:spPr>
        <p:txBody>
          <a:bodyPr spcFirstLastPara="1" vert="horz" wrap="square" lIns="121900" tIns="121900" rIns="121900" bIns="121900" rtlCol="0" anchor="t" anchorCtr="0">
            <a:noAutofit/>
          </a:bodyPr>
          <a:lstStyle/>
          <a:p>
            <a:r>
              <a:rPr lang="en" sz="3600" dirty="0">
                <a:solidFill>
                  <a:srgbClr val="4B2E84"/>
                </a:solidFill>
                <a:latin typeface="Arial" panose="020B0604020202020204" pitchFamily="34" charset="0"/>
                <a:cs typeface="Arial" panose="020B0604020202020204" pitchFamily="34" charset="0"/>
              </a:rPr>
              <a:t>Pathologists’ Viewing behavior:</a:t>
            </a:r>
            <a:br>
              <a:rPr lang="en" sz="3600" dirty="0">
                <a:solidFill>
                  <a:srgbClr val="4B2E84"/>
                </a:solidFill>
                <a:latin typeface="Arial" panose="020B0604020202020204" pitchFamily="34" charset="0"/>
                <a:cs typeface="Arial" panose="020B0604020202020204" pitchFamily="34" charset="0"/>
              </a:rPr>
            </a:br>
            <a:r>
              <a:rPr lang="en" sz="3600" dirty="0">
                <a:solidFill>
                  <a:srgbClr val="4B2E84"/>
                </a:solidFill>
                <a:latin typeface="Arial" panose="020B0604020202020204" pitchFamily="34" charset="0"/>
                <a:cs typeface="Arial" panose="020B0604020202020204" pitchFamily="34" charset="0"/>
              </a:rPr>
              <a:t>Why is it important?</a:t>
            </a:r>
            <a:endParaRPr sz="3600" dirty="0">
              <a:solidFill>
                <a:srgbClr val="4B2E84"/>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1ACAAAFE-B757-D84E-9FE8-BAE4FA2BF0ED}"/>
              </a:ext>
            </a:extLst>
          </p:cNvPr>
          <p:cNvGrpSpPr/>
          <p:nvPr/>
        </p:nvGrpSpPr>
        <p:grpSpPr>
          <a:xfrm>
            <a:off x="415600" y="1246584"/>
            <a:ext cx="2362295" cy="1908292"/>
            <a:chOff x="467799" y="1913497"/>
            <a:chExt cx="2403968" cy="1895002"/>
          </a:xfrm>
        </p:grpSpPr>
        <p:pic>
          <p:nvPicPr>
            <p:cNvPr id="22" name="Picture 21" descr="Icon&#10;&#10;Description automatically generated">
              <a:extLst>
                <a:ext uri="{FF2B5EF4-FFF2-40B4-BE49-F238E27FC236}">
                  <a16:creationId xmlns:a16="http://schemas.microsoft.com/office/drawing/2014/main" id="{A62FC8C7-717C-C94E-8E5A-797E0B562FAD}"/>
                </a:ext>
              </a:extLst>
            </p:cNvPr>
            <p:cNvPicPr>
              <a:picLocks noChangeAspect="1"/>
            </p:cNvPicPr>
            <p:nvPr/>
          </p:nvPicPr>
          <p:blipFill>
            <a:blip r:embed="rId3"/>
            <a:stretch>
              <a:fillRect/>
            </a:stretch>
          </p:blipFill>
          <p:spPr>
            <a:xfrm>
              <a:off x="784198" y="1913497"/>
              <a:ext cx="1670337" cy="1670337"/>
            </a:xfrm>
            <a:prstGeom prst="rect">
              <a:avLst/>
            </a:prstGeom>
          </p:spPr>
        </p:pic>
        <p:sp>
          <p:nvSpPr>
            <p:cNvPr id="25" name="TextBox 24">
              <a:extLst>
                <a:ext uri="{FF2B5EF4-FFF2-40B4-BE49-F238E27FC236}">
                  <a16:creationId xmlns:a16="http://schemas.microsoft.com/office/drawing/2014/main" id="{9FAD0689-0EC8-A145-B3E6-61A4D25B365A}"/>
                </a:ext>
              </a:extLst>
            </p:cNvPr>
            <p:cNvSpPr txBox="1"/>
            <p:nvPr/>
          </p:nvSpPr>
          <p:spPr>
            <a:xfrm>
              <a:off x="467799" y="3223724"/>
              <a:ext cx="2403968"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Digital pathology and Whole Slide Imaging </a:t>
              </a:r>
            </a:p>
          </p:txBody>
        </p:sp>
      </p:grpSp>
      <p:sp>
        <p:nvSpPr>
          <p:cNvPr id="27" name="TextBox 26">
            <a:extLst>
              <a:ext uri="{FF2B5EF4-FFF2-40B4-BE49-F238E27FC236}">
                <a16:creationId xmlns:a16="http://schemas.microsoft.com/office/drawing/2014/main" id="{76962D76-4AD7-DD42-A4C1-E8576A920EA7}"/>
              </a:ext>
            </a:extLst>
          </p:cNvPr>
          <p:cNvSpPr txBox="1"/>
          <p:nvPr/>
        </p:nvSpPr>
        <p:spPr>
          <a:xfrm>
            <a:off x="2678810" y="1938676"/>
            <a:ext cx="7028374" cy="1010226"/>
          </a:xfrm>
          <a:prstGeom prst="rect">
            <a:avLst/>
          </a:prstGeom>
          <a:noFill/>
        </p:spPr>
        <p:txBody>
          <a:bodyPr wrap="square" rtlCol="0">
            <a:spAutoFit/>
          </a:bodyPr>
          <a:lstStyle/>
          <a:p>
            <a:pPr marL="285750" indent="-285750">
              <a:buFont typeface="Wingdings" pitchFamily="2" charset="2"/>
              <a:buChar char="Ø"/>
            </a:pPr>
            <a:r>
              <a:rPr lang="en-US" sz="1600" dirty="0">
                <a:latin typeface="Arial" panose="020B0604020202020204" pitchFamily="34" charset="0"/>
                <a:cs typeface="Arial" panose="020B0604020202020204" pitchFamily="34" charset="0"/>
              </a:rPr>
              <a:t>More cases are being interpreted in digital format</a:t>
            </a:r>
          </a:p>
          <a:p>
            <a:pPr marL="285750" indent="-285750">
              <a:buFont typeface="Wingdings" pitchFamily="2" charset="2"/>
              <a:buChar char="Ø"/>
            </a:pPr>
            <a:endParaRPr lang="en-US" sz="1600" dirty="0">
              <a:latin typeface="Arial" panose="020B0604020202020204" pitchFamily="34" charset="0"/>
              <a:cs typeface="Arial" panose="020B0604020202020204" pitchFamily="34" charset="0"/>
            </a:endParaRPr>
          </a:p>
          <a:p>
            <a:pPr marL="285750" indent="-285750">
              <a:buFont typeface="Wingdings" pitchFamily="2" charset="2"/>
              <a:buChar char="Ø"/>
            </a:pPr>
            <a:r>
              <a:rPr lang="en-US" sz="1600" dirty="0">
                <a:latin typeface="Arial" panose="020B0604020202020204" pitchFamily="34" charset="0"/>
                <a:cs typeface="Arial" panose="020B0604020202020204" pitchFamily="34" charset="0"/>
              </a:rPr>
              <a:t>Computer-based technologies are being developed for diagnosis </a:t>
            </a:r>
          </a:p>
        </p:txBody>
      </p:sp>
      <p:grpSp>
        <p:nvGrpSpPr>
          <p:cNvPr id="30" name="Group 29">
            <a:extLst>
              <a:ext uri="{FF2B5EF4-FFF2-40B4-BE49-F238E27FC236}">
                <a16:creationId xmlns:a16="http://schemas.microsoft.com/office/drawing/2014/main" id="{9472E23E-52CC-C040-A691-7DA9D1364FE4}"/>
              </a:ext>
            </a:extLst>
          </p:cNvPr>
          <p:cNvGrpSpPr/>
          <p:nvPr/>
        </p:nvGrpSpPr>
        <p:grpSpPr>
          <a:xfrm>
            <a:off x="8685547" y="1520263"/>
            <a:ext cx="3090853" cy="1626333"/>
            <a:chOff x="8831437" y="1819468"/>
            <a:chExt cx="3145379" cy="1615007"/>
          </a:xfrm>
        </p:grpSpPr>
        <p:sp>
          <p:nvSpPr>
            <p:cNvPr id="29" name="TextBox 28">
              <a:extLst>
                <a:ext uri="{FF2B5EF4-FFF2-40B4-BE49-F238E27FC236}">
                  <a16:creationId xmlns:a16="http://schemas.microsoft.com/office/drawing/2014/main" id="{A536231A-68BD-6B47-AA25-27701B0BE0FD}"/>
                </a:ext>
              </a:extLst>
            </p:cNvPr>
            <p:cNvSpPr txBox="1"/>
            <p:nvPr/>
          </p:nvSpPr>
          <p:spPr>
            <a:xfrm>
              <a:off x="8831437" y="1819468"/>
              <a:ext cx="207932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Pathological examination</a:t>
              </a:r>
            </a:p>
          </p:txBody>
        </p:sp>
        <p:pic>
          <p:nvPicPr>
            <p:cNvPr id="24" name="Picture 23" descr="Icon&#10;&#10;Description automatically generated">
              <a:extLst>
                <a:ext uri="{FF2B5EF4-FFF2-40B4-BE49-F238E27FC236}">
                  <a16:creationId xmlns:a16="http://schemas.microsoft.com/office/drawing/2014/main" id="{39307E2C-6781-524E-AF61-28F35E44F502}"/>
                </a:ext>
              </a:extLst>
            </p:cNvPr>
            <p:cNvPicPr>
              <a:picLocks noChangeAspect="1"/>
            </p:cNvPicPr>
            <p:nvPr/>
          </p:nvPicPr>
          <p:blipFill>
            <a:blip r:embed="rId4"/>
            <a:stretch>
              <a:fillRect/>
            </a:stretch>
          </p:blipFill>
          <p:spPr>
            <a:xfrm>
              <a:off x="10560980" y="2018639"/>
              <a:ext cx="1415836" cy="1415836"/>
            </a:xfrm>
            <a:prstGeom prst="rect">
              <a:avLst/>
            </a:prstGeom>
          </p:spPr>
        </p:pic>
      </p:grpSp>
      <p:sp>
        <p:nvSpPr>
          <p:cNvPr id="32" name="TextBox 31">
            <a:extLst>
              <a:ext uri="{FF2B5EF4-FFF2-40B4-BE49-F238E27FC236}">
                <a16:creationId xmlns:a16="http://schemas.microsoft.com/office/drawing/2014/main" id="{62BA388D-9675-E847-88D3-EC8A51116A59}"/>
              </a:ext>
            </a:extLst>
          </p:cNvPr>
          <p:cNvSpPr txBox="1"/>
          <p:nvPr/>
        </p:nvSpPr>
        <p:spPr>
          <a:xfrm>
            <a:off x="276160" y="3191571"/>
            <a:ext cx="12037512"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However,</a:t>
            </a:r>
          </a:p>
          <a:p>
            <a:r>
              <a:rPr lang="en-US" sz="1600" b="1" dirty="0">
                <a:latin typeface="Arial" panose="020B0604020202020204" pitchFamily="34" charset="0"/>
                <a:cs typeface="Arial" panose="020B0604020202020204" pitchFamily="34" charset="0"/>
              </a:rPr>
              <a:t>There is discordance among pathologists' diagnoses even when they observe similar features on a biopsy sample slide.</a:t>
            </a:r>
          </a:p>
          <a:p>
            <a:r>
              <a:rPr lang="en-US" sz="1600" b="1" dirty="0">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pic>
        <p:nvPicPr>
          <p:cNvPr id="11" name="Picture 10" descr="A picture containing text, electronics, display, picture frame&#10;&#10;Description automatically generated">
            <a:extLst>
              <a:ext uri="{FF2B5EF4-FFF2-40B4-BE49-F238E27FC236}">
                <a16:creationId xmlns:a16="http://schemas.microsoft.com/office/drawing/2014/main" id="{C02EFAE4-F021-A748-A1A0-8F4CFB890D8A}"/>
              </a:ext>
            </a:extLst>
          </p:cNvPr>
          <p:cNvPicPr>
            <a:picLocks noChangeAspect="1"/>
          </p:cNvPicPr>
          <p:nvPr/>
        </p:nvPicPr>
        <p:blipFill>
          <a:blip r:embed="rId5"/>
          <a:stretch>
            <a:fillRect/>
          </a:stretch>
        </p:blipFill>
        <p:spPr>
          <a:xfrm>
            <a:off x="7298530" y="5275739"/>
            <a:ext cx="1708849" cy="1592843"/>
          </a:xfrm>
          <a:prstGeom prst="rect">
            <a:avLst/>
          </a:prstGeom>
        </p:spPr>
      </p:pic>
      <p:grpSp>
        <p:nvGrpSpPr>
          <p:cNvPr id="18" name="Group 17">
            <a:extLst>
              <a:ext uri="{FF2B5EF4-FFF2-40B4-BE49-F238E27FC236}">
                <a16:creationId xmlns:a16="http://schemas.microsoft.com/office/drawing/2014/main" id="{0DEE7B92-AB3D-C449-BED7-A95B39486D09}"/>
              </a:ext>
            </a:extLst>
          </p:cNvPr>
          <p:cNvGrpSpPr/>
          <p:nvPr/>
        </p:nvGrpSpPr>
        <p:grpSpPr>
          <a:xfrm>
            <a:off x="6589443" y="4279618"/>
            <a:ext cx="1802942" cy="959674"/>
            <a:chOff x="994397" y="2995126"/>
            <a:chExt cx="1903433" cy="909561"/>
          </a:xfrm>
        </p:grpSpPr>
        <p:pic>
          <p:nvPicPr>
            <p:cNvPr id="15" name="Picture 14" descr="Icon&#10;&#10;Description automatically generated">
              <a:extLst>
                <a:ext uri="{FF2B5EF4-FFF2-40B4-BE49-F238E27FC236}">
                  <a16:creationId xmlns:a16="http://schemas.microsoft.com/office/drawing/2014/main" id="{47FBD40B-328A-1548-9185-00DA72089E15}"/>
                </a:ext>
              </a:extLst>
            </p:cNvPr>
            <p:cNvPicPr>
              <a:picLocks noChangeAspect="1"/>
            </p:cNvPicPr>
            <p:nvPr/>
          </p:nvPicPr>
          <p:blipFill>
            <a:blip r:embed="rId6"/>
            <a:stretch>
              <a:fillRect/>
            </a:stretch>
          </p:blipFill>
          <p:spPr>
            <a:xfrm>
              <a:off x="1988269" y="2995126"/>
              <a:ext cx="909561" cy="909561"/>
            </a:xfrm>
            <a:prstGeom prst="rect">
              <a:avLst/>
            </a:prstGeom>
          </p:spPr>
        </p:pic>
        <p:pic>
          <p:nvPicPr>
            <p:cNvPr id="17" name="Picture 16" descr="Icon&#10;&#10;Description automatically generated">
              <a:extLst>
                <a:ext uri="{FF2B5EF4-FFF2-40B4-BE49-F238E27FC236}">
                  <a16:creationId xmlns:a16="http://schemas.microsoft.com/office/drawing/2014/main" id="{547319F9-001C-9940-9D6A-006E55A47B2B}"/>
                </a:ext>
              </a:extLst>
            </p:cNvPr>
            <p:cNvPicPr>
              <a:picLocks noChangeAspect="1"/>
            </p:cNvPicPr>
            <p:nvPr/>
          </p:nvPicPr>
          <p:blipFill>
            <a:blip r:embed="rId7"/>
            <a:stretch>
              <a:fillRect/>
            </a:stretch>
          </p:blipFill>
          <p:spPr>
            <a:xfrm>
              <a:off x="994397" y="2995127"/>
              <a:ext cx="909560" cy="909560"/>
            </a:xfrm>
            <a:prstGeom prst="rect">
              <a:avLst/>
            </a:prstGeom>
          </p:spPr>
        </p:pic>
      </p:grpSp>
      <p:grpSp>
        <p:nvGrpSpPr>
          <p:cNvPr id="19" name="Group 18">
            <a:extLst>
              <a:ext uri="{FF2B5EF4-FFF2-40B4-BE49-F238E27FC236}">
                <a16:creationId xmlns:a16="http://schemas.microsoft.com/office/drawing/2014/main" id="{82CB62FA-0ACE-BA42-B6A2-B2E7F20C3569}"/>
              </a:ext>
            </a:extLst>
          </p:cNvPr>
          <p:cNvGrpSpPr/>
          <p:nvPr/>
        </p:nvGrpSpPr>
        <p:grpSpPr>
          <a:xfrm>
            <a:off x="8471901" y="4147899"/>
            <a:ext cx="1582087" cy="1364426"/>
            <a:chOff x="2254686" y="3620873"/>
            <a:chExt cx="1615857" cy="1264708"/>
          </a:xfrm>
        </p:grpSpPr>
        <p:pic>
          <p:nvPicPr>
            <p:cNvPr id="13" name="Picture 12" descr="Icon&#10;&#10;Description automatically generated">
              <a:extLst>
                <a:ext uri="{FF2B5EF4-FFF2-40B4-BE49-F238E27FC236}">
                  <a16:creationId xmlns:a16="http://schemas.microsoft.com/office/drawing/2014/main" id="{723440D9-E729-0142-BE74-A4E8F82F3078}"/>
                </a:ext>
              </a:extLst>
            </p:cNvPr>
            <p:cNvPicPr>
              <a:picLocks noChangeAspect="1"/>
            </p:cNvPicPr>
            <p:nvPr/>
          </p:nvPicPr>
          <p:blipFill>
            <a:blip r:embed="rId8"/>
            <a:stretch>
              <a:fillRect/>
            </a:stretch>
          </p:blipFill>
          <p:spPr>
            <a:xfrm>
              <a:off x="2254686" y="3620873"/>
              <a:ext cx="869514" cy="869514"/>
            </a:xfrm>
            <a:prstGeom prst="rect">
              <a:avLst/>
            </a:prstGeom>
          </p:spPr>
        </p:pic>
        <p:pic>
          <p:nvPicPr>
            <p:cNvPr id="6" name="Picture 5" descr="Icon&#10;&#10;Description automatically generated">
              <a:extLst>
                <a:ext uri="{FF2B5EF4-FFF2-40B4-BE49-F238E27FC236}">
                  <a16:creationId xmlns:a16="http://schemas.microsoft.com/office/drawing/2014/main" id="{B3AB36A2-D45F-AD41-8711-5796EF7E7AD3}"/>
                </a:ext>
              </a:extLst>
            </p:cNvPr>
            <p:cNvPicPr>
              <a:picLocks noChangeAspect="1"/>
            </p:cNvPicPr>
            <p:nvPr/>
          </p:nvPicPr>
          <p:blipFill>
            <a:blip r:embed="rId9"/>
            <a:stretch>
              <a:fillRect/>
            </a:stretch>
          </p:blipFill>
          <p:spPr>
            <a:xfrm>
              <a:off x="2797622" y="3812660"/>
              <a:ext cx="1072921" cy="1072921"/>
            </a:xfrm>
            <a:prstGeom prst="rect">
              <a:avLst/>
            </a:prstGeom>
          </p:spPr>
        </p:pic>
      </p:grpSp>
      <p:sp>
        <p:nvSpPr>
          <p:cNvPr id="33" name="TextBox 32">
            <a:extLst>
              <a:ext uri="{FF2B5EF4-FFF2-40B4-BE49-F238E27FC236}">
                <a16:creationId xmlns:a16="http://schemas.microsoft.com/office/drawing/2014/main" id="{FE3E6460-3748-564D-8B17-A04AD53425A0}"/>
              </a:ext>
            </a:extLst>
          </p:cNvPr>
          <p:cNvSpPr txBox="1"/>
          <p:nvPr/>
        </p:nvSpPr>
        <p:spPr>
          <a:xfrm>
            <a:off x="134889" y="4492534"/>
            <a:ext cx="6321468" cy="416011"/>
          </a:xfrm>
          <a:prstGeom prst="rect">
            <a:avLst/>
          </a:prstGeom>
          <a:noFill/>
        </p:spPr>
        <p:txBody>
          <a:bodyPr wrap="square" rtlCol="0">
            <a:spAutoFit/>
          </a:bodyPr>
          <a:lstStyle/>
          <a:p>
            <a:pPr marL="152396" indent="0">
              <a:lnSpc>
                <a:spcPct val="150000"/>
              </a:lnSpc>
              <a:buClr>
                <a:srgbClr val="4B2E84"/>
              </a:buClr>
              <a:buNone/>
            </a:pPr>
            <a:r>
              <a:rPr lang="en-US" sz="1600" dirty="0">
                <a:latin typeface="Arial" panose="020B0604020202020204" pitchFamily="34" charset="0"/>
                <a:cs typeface="Arial" panose="020B0604020202020204" pitchFamily="34" charset="0"/>
              </a:rPr>
              <a:t>Diagnostic accuracy varies due to the interaction among</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2E48942-B424-D845-A847-46ECF1E67DAF}"/>
              </a:ext>
            </a:extLst>
          </p:cNvPr>
          <p:cNvSpPr txBox="1"/>
          <p:nvPr/>
        </p:nvSpPr>
        <p:spPr>
          <a:xfrm>
            <a:off x="280713" y="4870450"/>
            <a:ext cx="3457921" cy="830997"/>
          </a:xfrm>
          <a:prstGeom prst="rect">
            <a:avLst/>
          </a:prstGeom>
          <a:noFill/>
        </p:spPr>
        <p:txBody>
          <a:bodyPr wrap="square" rtlCol="0">
            <a:spAutoFit/>
          </a:bodyPr>
          <a:lstStyle/>
          <a:p>
            <a:pPr marL="285750" indent="-285750">
              <a:buFont typeface="Wingdings" pitchFamily="2" charset="2"/>
              <a:buChar char="Ø"/>
            </a:pPr>
            <a:r>
              <a:rPr lang="en-US" sz="1600" dirty="0">
                <a:latin typeface="Arial" panose="020B0604020202020204" pitchFamily="34" charset="0"/>
                <a:cs typeface="Arial" panose="020B0604020202020204" pitchFamily="34" charset="0"/>
              </a:rPr>
              <a:t>Case characteristics</a:t>
            </a:r>
          </a:p>
          <a:p>
            <a:pPr marL="285750" indent="-285750">
              <a:buFont typeface="Wingdings" pitchFamily="2" charset="2"/>
              <a:buChar char="Ø"/>
            </a:pPr>
            <a:r>
              <a:rPr lang="en-US" sz="1600" dirty="0">
                <a:latin typeface="Arial" panose="020B0604020202020204" pitchFamily="34" charset="0"/>
                <a:cs typeface="Arial" panose="020B0604020202020204" pitchFamily="34" charset="0"/>
              </a:rPr>
              <a:t>Pathologist characteristics</a:t>
            </a:r>
          </a:p>
          <a:p>
            <a:pPr marL="285750" indent="-285750">
              <a:buFont typeface="Wingdings" pitchFamily="2" charset="2"/>
              <a:buChar char="Ø"/>
            </a:pPr>
            <a:r>
              <a:rPr lang="en-US" sz="1600" dirty="0">
                <a:latin typeface="Arial" panose="020B0604020202020204" pitchFamily="34" charset="0"/>
                <a:cs typeface="Arial" panose="020B0604020202020204" pitchFamily="34" charset="0"/>
              </a:rPr>
              <a:t>Visual search process</a:t>
            </a:r>
            <a:r>
              <a:rPr lang="en-US" sz="1600" baseline="30000" dirty="0">
                <a:latin typeface="Arial" panose="020B0604020202020204" pitchFamily="34" charset="0"/>
                <a:cs typeface="Arial" panose="020B0604020202020204" pitchFamily="34" charset="0"/>
              </a:rPr>
              <a:t>1</a:t>
            </a:r>
            <a:endParaRPr lang="en-US" sz="1600" dirty="0"/>
          </a:p>
        </p:txBody>
      </p:sp>
      <p:sp>
        <p:nvSpPr>
          <p:cNvPr id="36" name="TextBox 35">
            <a:extLst>
              <a:ext uri="{FF2B5EF4-FFF2-40B4-BE49-F238E27FC236}">
                <a16:creationId xmlns:a16="http://schemas.microsoft.com/office/drawing/2014/main" id="{FAE87CA7-084B-984B-B621-83B47248AE9F}"/>
              </a:ext>
            </a:extLst>
          </p:cNvPr>
          <p:cNvSpPr txBox="1"/>
          <p:nvPr/>
        </p:nvSpPr>
        <p:spPr>
          <a:xfrm>
            <a:off x="-1" y="6468472"/>
            <a:ext cx="7019870" cy="400110"/>
          </a:xfrm>
          <a:prstGeom prst="rect">
            <a:avLst/>
          </a:prstGeom>
          <a:noFill/>
        </p:spPr>
        <p:txBody>
          <a:bodyPr wrap="none" rtlCol="0">
            <a:spAutoFit/>
          </a:bodyPr>
          <a:lstStyle/>
          <a:p>
            <a:pPr marL="228600" indent="-228600">
              <a:buAutoNum type="arabicPeriod"/>
            </a:pPr>
            <a:r>
              <a:rPr lang="en-US" sz="1000" dirty="0" err="1">
                <a:latin typeface="Arial" panose="020B0604020202020204" pitchFamily="34" charset="0"/>
                <a:cs typeface="Arial" panose="020B0604020202020204" pitchFamily="34" charset="0"/>
              </a:rPr>
              <a:t>Brunyé</a:t>
            </a:r>
            <a:r>
              <a:rPr lang="en-US" sz="1000" dirty="0">
                <a:latin typeface="Arial" panose="020B0604020202020204" pitchFamily="34" charset="0"/>
                <a:cs typeface="Arial" panose="020B0604020202020204" pitchFamily="34" charset="0"/>
              </a:rPr>
              <a:t>, T.T., et al., </a:t>
            </a:r>
            <a:r>
              <a:rPr lang="en-US" sz="1000" i="1" dirty="0">
                <a:latin typeface="Arial" panose="020B0604020202020204" pitchFamily="34" charset="0"/>
                <a:cs typeface="Arial" panose="020B0604020202020204" pitchFamily="34" charset="0"/>
              </a:rPr>
              <a:t>Accuracy is in the eyes of the pathologist: the visual interpretive process and diagnostic accuracy</a:t>
            </a:r>
          </a:p>
          <a:p>
            <a:r>
              <a:rPr lang="en-US" sz="1000" i="1" dirty="0">
                <a:latin typeface="Arial" panose="020B0604020202020204" pitchFamily="34" charset="0"/>
                <a:cs typeface="Arial" panose="020B0604020202020204" pitchFamily="34" charset="0"/>
              </a:rPr>
              <a:t> with digital whole slide images.</a:t>
            </a:r>
            <a:r>
              <a:rPr lang="en-US" sz="1000" dirty="0">
                <a:latin typeface="Arial" panose="020B0604020202020204" pitchFamily="34" charset="0"/>
                <a:cs typeface="Arial" panose="020B0604020202020204" pitchFamily="34" charset="0"/>
              </a:rPr>
              <a:t> Journal of biomedical informatics, 2017. 66: p. 171-179.</a:t>
            </a:r>
          </a:p>
        </p:txBody>
      </p:sp>
      <p:sp>
        <p:nvSpPr>
          <p:cNvPr id="37" name="Slide Number Placeholder 36">
            <a:extLst>
              <a:ext uri="{FF2B5EF4-FFF2-40B4-BE49-F238E27FC236}">
                <a16:creationId xmlns:a16="http://schemas.microsoft.com/office/drawing/2014/main" id="{18B6B186-EC0C-D046-99AB-260EBA7D6571}"/>
              </a:ext>
            </a:extLst>
          </p:cNvPr>
          <p:cNvSpPr>
            <a:spLocks noGrp="1"/>
          </p:cNvSpPr>
          <p:nvPr>
            <p:ph type="sldNum" idx="12"/>
          </p:nvPr>
        </p:nvSpPr>
        <p:spPr/>
        <p:txBody>
          <a:bodyPr/>
          <a:lstStyle/>
          <a:p>
            <a:fld id="{00000000-1234-1234-1234-123412341234}" type="slidenum">
              <a:rPr lang="en" smtClean="0"/>
              <a:pPr/>
              <a:t>8</a:t>
            </a:fld>
            <a:endParaRPr lang="en"/>
          </a:p>
        </p:txBody>
      </p:sp>
      <p:sp>
        <p:nvSpPr>
          <p:cNvPr id="2" name="Rectangle 1">
            <a:extLst>
              <a:ext uri="{FF2B5EF4-FFF2-40B4-BE49-F238E27FC236}">
                <a16:creationId xmlns:a16="http://schemas.microsoft.com/office/drawing/2014/main" id="{39BCD36F-E57A-E34C-9C56-DA5722BB53A3}"/>
              </a:ext>
            </a:extLst>
          </p:cNvPr>
          <p:cNvSpPr/>
          <p:nvPr/>
        </p:nvSpPr>
        <p:spPr>
          <a:xfrm>
            <a:off x="278268" y="3955852"/>
            <a:ext cx="8120743" cy="338554"/>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Errors made in cancer diagnosis are one of the main reasons that cause death. </a:t>
            </a:r>
            <a:endParaRPr lang="en-US" sz="1600" b="1" dirty="0"/>
          </a:p>
        </p:txBody>
      </p:sp>
    </p:spTree>
    <p:extLst>
      <p:ext uri="{BB962C8B-B14F-4D97-AF65-F5344CB8AC3E}">
        <p14:creationId xmlns:p14="http://schemas.microsoft.com/office/powerpoint/2010/main" val="209975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1" name="Title 10">
            <a:extLst>
              <a:ext uri="{FF2B5EF4-FFF2-40B4-BE49-F238E27FC236}">
                <a16:creationId xmlns:a16="http://schemas.microsoft.com/office/drawing/2014/main" id="{6A8101E8-4D38-7647-958C-967C0E485E9F}"/>
              </a:ext>
            </a:extLst>
          </p:cNvPr>
          <p:cNvSpPr>
            <a:spLocks noGrp="1"/>
          </p:cNvSpPr>
          <p:nvPr>
            <p:ph type="title"/>
          </p:nvPr>
        </p:nvSpPr>
        <p:spPr/>
        <p:txBody>
          <a:bodyPr/>
          <a:lstStyle/>
          <a:p>
            <a:endParaRPr lang="en-US"/>
          </a:p>
        </p:txBody>
      </p:sp>
      <p:sp>
        <p:nvSpPr>
          <p:cNvPr id="14" name="TextBox 13">
            <a:extLst>
              <a:ext uri="{FF2B5EF4-FFF2-40B4-BE49-F238E27FC236}">
                <a16:creationId xmlns:a16="http://schemas.microsoft.com/office/drawing/2014/main" id="{105B3EF4-7C3B-3047-9E7A-E66B324A4239}"/>
              </a:ext>
            </a:extLst>
          </p:cNvPr>
          <p:cNvSpPr txBox="1"/>
          <p:nvPr/>
        </p:nvSpPr>
        <p:spPr>
          <a:xfrm>
            <a:off x="-1" y="0"/>
            <a:ext cx="12192001" cy="1536632"/>
          </a:xfrm>
          <a:prstGeom prst="rect">
            <a:avLst/>
          </a:prstGeom>
          <a:solidFill>
            <a:srgbClr val="E9D2A3"/>
          </a:solidFill>
        </p:spPr>
        <p:txBody>
          <a:bodyPr wrap="square" rtlCol="0">
            <a:spAutoFit/>
          </a:bodyPr>
          <a:lstStyle/>
          <a:p>
            <a:endParaRPr lang="en-US" dirty="0"/>
          </a:p>
        </p:txBody>
      </p:sp>
      <p:sp>
        <p:nvSpPr>
          <p:cNvPr id="15" name="Google Shape;122;p20">
            <a:extLst>
              <a:ext uri="{FF2B5EF4-FFF2-40B4-BE49-F238E27FC236}">
                <a16:creationId xmlns:a16="http://schemas.microsoft.com/office/drawing/2014/main" id="{F74E5D7B-13E7-D247-B818-7F83E252B069}"/>
              </a:ext>
            </a:extLst>
          </p:cNvPr>
          <p:cNvSpPr txBox="1">
            <a:spLocks/>
          </p:cNvSpPr>
          <p:nvPr/>
        </p:nvSpPr>
        <p:spPr>
          <a:xfrm>
            <a:off x="415600" y="169394"/>
            <a:ext cx="11360800" cy="763600"/>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3600" dirty="0">
                <a:solidFill>
                  <a:srgbClr val="4B2E84"/>
                </a:solidFill>
                <a:latin typeface="Arial" panose="020B0604020202020204" pitchFamily="34" charset="0"/>
                <a:cs typeface="Arial" panose="020B0604020202020204" pitchFamily="34" charset="0"/>
              </a:rPr>
              <a:t>Pathologists’ Viewing behavior:</a:t>
            </a:r>
          </a:p>
          <a:p>
            <a:r>
              <a:rPr lang="en-US" sz="3600" dirty="0">
                <a:solidFill>
                  <a:srgbClr val="4B2E84"/>
                </a:solidFill>
                <a:latin typeface="Arial" panose="020B0604020202020204" pitchFamily="34" charset="0"/>
                <a:cs typeface="Arial" panose="020B0604020202020204" pitchFamily="34" charset="0"/>
              </a:rPr>
              <a:t>Study workflow </a:t>
            </a:r>
          </a:p>
        </p:txBody>
      </p:sp>
      <p:grpSp>
        <p:nvGrpSpPr>
          <p:cNvPr id="42" name="Group 41">
            <a:extLst>
              <a:ext uri="{FF2B5EF4-FFF2-40B4-BE49-F238E27FC236}">
                <a16:creationId xmlns:a16="http://schemas.microsoft.com/office/drawing/2014/main" id="{B8CEE08F-3F59-614C-80C6-B3B4D2374160}"/>
              </a:ext>
            </a:extLst>
          </p:cNvPr>
          <p:cNvGrpSpPr/>
          <p:nvPr/>
        </p:nvGrpSpPr>
        <p:grpSpPr>
          <a:xfrm>
            <a:off x="5688196" y="2396731"/>
            <a:ext cx="2508574" cy="4201013"/>
            <a:chOff x="5688196" y="2396731"/>
            <a:chExt cx="2508574" cy="4201013"/>
          </a:xfrm>
        </p:grpSpPr>
        <p:pic>
          <p:nvPicPr>
            <p:cNvPr id="13" name="Picture 12">
              <a:extLst>
                <a:ext uri="{FF2B5EF4-FFF2-40B4-BE49-F238E27FC236}">
                  <a16:creationId xmlns:a16="http://schemas.microsoft.com/office/drawing/2014/main" id="{CD190427-C283-484C-B067-0645C5BBCDE1}"/>
                </a:ext>
              </a:extLst>
            </p:cNvPr>
            <p:cNvPicPr>
              <a:picLocks noChangeAspect="1"/>
            </p:cNvPicPr>
            <p:nvPr/>
          </p:nvPicPr>
          <p:blipFill>
            <a:blip r:embed="rId3"/>
            <a:stretch>
              <a:fillRect/>
            </a:stretch>
          </p:blipFill>
          <p:spPr>
            <a:xfrm flipH="1">
              <a:off x="5688196" y="2396731"/>
              <a:ext cx="2102680" cy="2285396"/>
            </a:xfrm>
            <a:prstGeom prst="rect">
              <a:avLst/>
            </a:prstGeom>
          </p:spPr>
        </p:pic>
        <p:sp>
          <p:nvSpPr>
            <p:cNvPr id="26" name="TextBox 25">
              <a:extLst>
                <a:ext uri="{FF2B5EF4-FFF2-40B4-BE49-F238E27FC236}">
                  <a16:creationId xmlns:a16="http://schemas.microsoft.com/office/drawing/2014/main" id="{29595732-D05A-6D48-B1DB-22BF4C657A7D}"/>
                </a:ext>
              </a:extLst>
            </p:cNvPr>
            <p:cNvSpPr txBox="1"/>
            <p:nvPr/>
          </p:nvSpPr>
          <p:spPr>
            <a:xfrm>
              <a:off x="6222142" y="4864058"/>
              <a:ext cx="1974628" cy="1733686"/>
            </a:xfrm>
            <a:prstGeom prst="rect">
              <a:avLst/>
            </a:prstGeom>
            <a:noFill/>
          </p:spPr>
          <p:txBody>
            <a:bodyPr wrap="none" rtlCol="0">
              <a:spAutoFit/>
            </a:bodyPr>
            <a:lstStyle/>
            <a:p>
              <a:pPr marL="285750" indent="-285750">
                <a:buFont typeface="Wingdings" pitchFamily="2" charset="2"/>
                <a:buChar char="Ø"/>
              </a:pPr>
              <a:r>
                <a:rPr lang="en-US" sz="1600" dirty="0">
                  <a:latin typeface="Arial" panose="020B0604020202020204" pitchFamily="34" charset="0"/>
                  <a:cs typeface="Arial" panose="020B0604020202020204" pitchFamily="34" charset="0"/>
                </a:rPr>
                <a:t>Eye fixation</a:t>
              </a:r>
            </a:p>
            <a:p>
              <a:pPr marL="285750" indent="-285750">
                <a:buFont typeface="Wingdings" pitchFamily="2" charset="2"/>
                <a:buChar char="Ø"/>
              </a:pPr>
              <a:r>
                <a:rPr lang="en-US" sz="1600" dirty="0">
                  <a:latin typeface="Arial" panose="020B0604020202020204" pitchFamily="34" charset="0"/>
                  <a:cs typeface="Arial" panose="020B0604020202020204" pitchFamily="34" charset="0"/>
                </a:rPr>
                <a:t>Saccade</a:t>
              </a:r>
            </a:p>
            <a:p>
              <a:pPr marL="285750" indent="-285750">
                <a:buFont typeface="Wingdings" pitchFamily="2" charset="2"/>
                <a:buChar char="Ø"/>
              </a:pPr>
              <a:r>
                <a:rPr lang="en-US" sz="1600" dirty="0">
                  <a:latin typeface="Arial" panose="020B0604020202020204" pitchFamily="34" charset="0"/>
                  <a:cs typeface="Arial" panose="020B0604020202020204" pitchFamily="34" charset="0"/>
                </a:rPr>
                <a:t>Timestamp</a:t>
              </a:r>
            </a:p>
            <a:p>
              <a:pPr marL="285750" indent="-285750">
                <a:buFont typeface="Wingdings" pitchFamily="2" charset="2"/>
                <a:buChar char="Ø"/>
              </a:pPr>
              <a:r>
                <a:rPr lang="en-US" sz="1600" dirty="0">
                  <a:latin typeface="Arial" panose="020B0604020202020204" pitchFamily="34" charset="0"/>
                  <a:cs typeface="Arial" panose="020B0604020202020204" pitchFamily="34" charset="0"/>
                </a:rPr>
                <a:t>Zoom level</a:t>
              </a:r>
            </a:p>
            <a:p>
              <a:pPr marL="285750" indent="-285750">
                <a:buFont typeface="Wingdings" pitchFamily="2" charset="2"/>
                <a:buChar char="Ø"/>
              </a:pPr>
              <a:r>
                <a:rPr lang="en-US" sz="1600" dirty="0">
                  <a:latin typeface="Arial" panose="020B0604020202020204" pitchFamily="34" charset="0"/>
                  <a:cs typeface="Arial" panose="020B0604020202020204" pitchFamily="34" charset="0"/>
                </a:rPr>
                <a:t>Mouse click</a:t>
              </a:r>
            </a:p>
            <a:p>
              <a:pPr marL="285750" indent="-285750">
                <a:buFont typeface="Wingdings" pitchFamily="2" charset="2"/>
                <a:buChar char="Ø"/>
              </a:pPr>
              <a:r>
                <a:rPr lang="en-US" sz="1600" dirty="0">
                  <a:latin typeface="Arial" panose="020B0604020202020204" pitchFamily="34" charset="0"/>
                  <a:cs typeface="Arial" panose="020B0604020202020204" pitchFamily="34" charset="0"/>
                </a:rPr>
                <a:t>Screen viewport</a:t>
              </a:r>
            </a:p>
          </p:txBody>
        </p:sp>
      </p:grpSp>
      <p:sp>
        <p:nvSpPr>
          <p:cNvPr id="39" name="Slide Number Placeholder 38">
            <a:extLst>
              <a:ext uri="{FF2B5EF4-FFF2-40B4-BE49-F238E27FC236}">
                <a16:creationId xmlns:a16="http://schemas.microsoft.com/office/drawing/2014/main" id="{FE6DD7D7-CFC6-994D-9106-B94321BB8085}"/>
              </a:ext>
            </a:extLst>
          </p:cNvPr>
          <p:cNvSpPr>
            <a:spLocks noGrp="1"/>
          </p:cNvSpPr>
          <p:nvPr>
            <p:ph type="sldNum" idx="12"/>
          </p:nvPr>
        </p:nvSpPr>
        <p:spPr/>
        <p:txBody>
          <a:bodyPr/>
          <a:lstStyle/>
          <a:p>
            <a:fld id="{00000000-1234-1234-1234-123412341234}" type="slidenum">
              <a:rPr lang="en" smtClean="0"/>
              <a:pPr/>
              <a:t>9</a:t>
            </a:fld>
            <a:endParaRPr lang="en"/>
          </a:p>
        </p:txBody>
      </p:sp>
      <p:grpSp>
        <p:nvGrpSpPr>
          <p:cNvPr id="45" name="Group 44">
            <a:extLst>
              <a:ext uri="{FF2B5EF4-FFF2-40B4-BE49-F238E27FC236}">
                <a16:creationId xmlns:a16="http://schemas.microsoft.com/office/drawing/2014/main" id="{3E12B8B9-2011-B946-9014-82F7D4486225}"/>
              </a:ext>
            </a:extLst>
          </p:cNvPr>
          <p:cNvGrpSpPr/>
          <p:nvPr/>
        </p:nvGrpSpPr>
        <p:grpSpPr>
          <a:xfrm>
            <a:off x="190576" y="2302497"/>
            <a:ext cx="1974628" cy="4035323"/>
            <a:chOff x="190576" y="2302497"/>
            <a:chExt cx="1974628" cy="4035323"/>
          </a:xfrm>
        </p:grpSpPr>
        <p:grpSp>
          <p:nvGrpSpPr>
            <p:cNvPr id="40" name="Group 39">
              <a:extLst>
                <a:ext uri="{FF2B5EF4-FFF2-40B4-BE49-F238E27FC236}">
                  <a16:creationId xmlns:a16="http://schemas.microsoft.com/office/drawing/2014/main" id="{1E2F86E5-48DE-9C48-83AB-6C728E533CFD}"/>
                </a:ext>
              </a:extLst>
            </p:cNvPr>
            <p:cNvGrpSpPr/>
            <p:nvPr/>
          </p:nvGrpSpPr>
          <p:grpSpPr>
            <a:xfrm>
              <a:off x="239114" y="2302497"/>
              <a:ext cx="1499801" cy="3194693"/>
              <a:chOff x="239114" y="2302497"/>
              <a:chExt cx="1499801" cy="3194693"/>
            </a:xfrm>
          </p:grpSpPr>
          <p:pic>
            <p:nvPicPr>
              <p:cNvPr id="20" name="Picture 19">
                <a:extLst>
                  <a:ext uri="{FF2B5EF4-FFF2-40B4-BE49-F238E27FC236}">
                    <a16:creationId xmlns:a16="http://schemas.microsoft.com/office/drawing/2014/main" id="{F2E36D75-CE9B-EF4F-A7A7-2517C1CD8193}"/>
                  </a:ext>
                </a:extLst>
              </p:cNvPr>
              <p:cNvPicPr>
                <a:picLocks noChangeAspect="1"/>
              </p:cNvPicPr>
              <p:nvPr/>
            </p:nvPicPr>
            <p:blipFill>
              <a:blip r:embed="rId4"/>
              <a:stretch>
                <a:fillRect/>
              </a:stretch>
            </p:blipFill>
            <p:spPr>
              <a:xfrm>
                <a:off x="239114" y="3867062"/>
                <a:ext cx="1499801" cy="1630128"/>
              </a:xfrm>
              <a:prstGeom prst="rect">
                <a:avLst/>
              </a:prstGeom>
            </p:spPr>
          </p:pic>
          <p:pic>
            <p:nvPicPr>
              <p:cNvPr id="24" name="Picture 23">
                <a:extLst>
                  <a:ext uri="{FF2B5EF4-FFF2-40B4-BE49-F238E27FC236}">
                    <a16:creationId xmlns:a16="http://schemas.microsoft.com/office/drawing/2014/main" id="{191A0AAF-89CA-BD4F-A92B-CFFFFA344C72}"/>
                  </a:ext>
                </a:extLst>
              </p:cNvPr>
              <p:cNvPicPr>
                <a:picLocks noChangeAspect="1"/>
              </p:cNvPicPr>
              <p:nvPr/>
            </p:nvPicPr>
            <p:blipFill>
              <a:blip r:embed="rId5"/>
              <a:stretch>
                <a:fillRect/>
              </a:stretch>
            </p:blipFill>
            <p:spPr>
              <a:xfrm>
                <a:off x="407799" y="2302497"/>
                <a:ext cx="1224863" cy="1331300"/>
              </a:xfrm>
              <a:prstGeom prst="rect">
                <a:avLst/>
              </a:prstGeom>
            </p:spPr>
          </p:pic>
        </p:grpSp>
        <p:sp>
          <p:nvSpPr>
            <p:cNvPr id="43" name="TextBox 42">
              <a:extLst>
                <a:ext uri="{FF2B5EF4-FFF2-40B4-BE49-F238E27FC236}">
                  <a16:creationId xmlns:a16="http://schemas.microsoft.com/office/drawing/2014/main" id="{F82A0EF7-05C3-034E-8C06-07E021A2BEBB}"/>
                </a:ext>
              </a:extLst>
            </p:cNvPr>
            <p:cNvSpPr txBox="1"/>
            <p:nvPr/>
          </p:nvSpPr>
          <p:spPr>
            <a:xfrm>
              <a:off x="190576" y="5999266"/>
              <a:ext cx="197462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Tracking Devices</a:t>
              </a:r>
            </a:p>
          </p:txBody>
        </p:sp>
      </p:grpSp>
      <p:grpSp>
        <p:nvGrpSpPr>
          <p:cNvPr id="46" name="Group 45">
            <a:extLst>
              <a:ext uri="{FF2B5EF4-FFF2-40B4-BE49-F238E27FC236}">
                <a16:creationId xmlns:a16="http://schemas.microsoft.com/office/drawing/2014/main" id="{15A9CBBE-EE79-F046-B80E-184A4BA9B326}"/>
              </a:ext>
            </a:extLst>
          </p:cNvPr>
          <p:cNvGrpSpPr/>
          <p:nvPr/>
        </p:nvGrpSpPr>
        <p:grpSpPr>
          <a:xfrm>
            <a:off x="1912774" y="2033383"/>
            <a:ext cx="3684309" cy="4304437"/>
            <a:chOff x="1912774" y="2033383"/>
            <a:chExt cx="3684309" cy="4304437"/>
          </a:xfrm>
        </p:grpSpPr>
        <p:pic>
          <p:nvPicPr>
            <p:cNvPr id="16" name="Picture 15" descr="A picture containing text, electronics, display, picture frame&#10;&#10;Description automatically generated">
              <a:extLst>
                <a:ext uri="{FF2B5EF4-FFF2-40B4-BE49-F238E27FC236}">
                  <a16:creationId xmlns:a16="http://schemas.microsoft.com/office/drawing/2014/main" id="{7C47F3AD-FF17-5047-AE5A-CA53ACE78F9C}"/>
                </a:ext>
              </a:extLst>
            </p:cNvPr>
            <p:cNvPicPr>
              <a:picLocks noChangeAspect="1"/>
            </p:cNvPicPr>
            <p:nvPr/>
          </p:nvPicPr>
          <p:blipFill>
            <a:blip r:embed="rId6"/>
            <a:stretch>
              <a:fillRect/>
            </a:stretch>
          </p:blipFill>
          <p:spPr>
            <a:xfrm>
              <a:off x="1912774" y="2033383"/>
              <a:ext cx="3684309" cy="3732618"/>
            </a:xfrm>
            <a:prstGeom prst="rect">
              <a:avLst/>
            </a:prstGeom>
          </p:spPr>
        </p:pic>
        <p:sp>
          <p:nvSpPr>
            <p:cNvPr id="47" name="TextBox 46">
              <a:extLst>
                <a:ext uri="{FF2B5EF4-FFF2-40B4-BE49-F238E27FC236}">
                  <a16:creationId xmlns:a16="http://schemas.microsoft.com/office/drawing/2014/main" id="{F3C53587-5977-2044-9991-86C8589ACA80}"/>
                </a:ext>
              </a:extLst>
            </p:cNvPr>
            <p:cNvSpPr txBox="1"/>
            <p:nvPr/>
          </p:nvSpPr>
          <p:spPr>
            <a:xfrm>
              <a:off x="2632603" y="5999266"/>
              <a:ext cx="22896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Interpretation session</a:t>
              </a:r>
            </a:p>
          </p:txBody>
        </p:sp>
      </p:grpSp>
      <p:grpSp>
        <p:nvGrpSpPr>
          <p:cNvPr id="50" name="Group 49">
            <a:extLst>
              <a:ext uri="{FF2B5EF4-FFF2-40B4-BE49-F238E27FC236}">
                <a16:creationId xmlns:a16="http://schemas.microsoft.com/office/drawing/2014/main" id="{4AA13D9E-C056-2245-82B0-FEE05491A0D9}"/>
              </a:ext>
            </a:extLst>
          </p:cNvPr>
          <p:cNvGrpSpPr/>
          <p:nvPr/>
        </p:nvGrpSpPr>
        <p:grpSpPr>
          <a:xfrm>
            <a:off x="7946222" y="2033383"/>
            <a:ext cx="4081989" cy="4304437"/>
            <a:chOff x="7946222" y="2033383"/>
            <a:chExt cx="4081989" cy="4304437"/>
          </a:xfrm>
        </p:grpSpPr>
        <p:pic>
          <p:nvPicPr>
            <p:cNvPr id="36" name="Picture 35" descr="Shape, arrow&#10;&#10;Description automatically generated">
              <a:extLst>
                <a:ext uri="{FF2B5EF4-FFF2-40B4-BE49-F238E27FC236}">
                  <a16:creationId xmlns:a16="http://schemas.microsoft.com/office/drawing/2014/main" id="{00A82ADE-66F2-534E-8A86-CAAD3CF88DDA}"/>
                </a:ext>
              </a:extLst>
            </p:cNvPr>
            <p:cNvPicPr>
              <a:picLocks noChangeAspect="1"/>
            </p:cNvPicPr>
            <p:nvPr/>
          </p:nvPicPr>
          <p:blipFill>
            <a:blip r:embed="rId7"/>
            <a:stretch>
              <a:fillRect/>
            </a:stretch>
          </p:blipFill>
          <p:spPr>
            <a:xfrm>
              <a:off x="7946222" y="3082157"/>
              <a:ext cx="1018310" cy="1106797"/>
            </a:xfrm>
            <a:prstGeom prst="rect">
              <a:avLst/>
            </a:prstGeom>
          </p:spPr>
        </p:pic>
        <p:grpSp>
          <p:nvGrpSpPr>
            <p:cNvPr id="48" name="Group 47">
              <a:extLst>
                <a:ext uri="{FF2B5EF4-FFF2-40B4-BE49-F238E27FC236}">
                  <a16:creationId xmlns:a16="http://schemas.microsoft.com/office/drawing/2014/main" id="{A523B60C-0700-5541-A53A-F5734EE12BC9}"/>
                </a:ext>
              </a:extLst>
            </p:cNvPr>
            <p:cNvGrpSpPr/>
            <p:nvPr/>
          </p:nvGrpSpPr>
          <p:grpSpPr>
            <a:xfrm>
              <a:off x="8862702" y="2033383"/>
              <a:ext cx="3165509" cy="4304437"/>
              <a:chOff x="8862702" y="2033383"/>
              <a:chExt cx="3165509" cy="4304437"/>
            </a:xfrm>
          </p:grpSpPr>
          <p:pic>
            <p:nvPicPr>
              <p:cNvPr id="28" name="Picture 27" descr="Icon&#10;&#10;Description automatically generated">
                <a:extLst>
                  <a:ext uri="{FF2B5EF4-FFF2-40B4-BE49-F238E27FC236}">
                    <a16:creationId xmlns:a16="http://schemas.microsoft.com/office/drawing/2014/main" id="{62DC0001-D254-5F4A-90C9-1A402DBBC2AB}"/>
                  </a:ext>
                </a:extLst>
              </p:cNvPr>
              <p:cNvPicPr>
                <a:picLocks noChangeAspect="1"/>
              </p:cNvPicPr>
              <p:nvPr/>
            </p:nvPicPr>
            <p:blipFill>
              <a:blip r:embed="rId8"/>
              <a:stretch>
                <a:fillRect/>
              </a:stretch>
            </p:blipFill>
            <p:spPr>
              <a:xfrm>
                <a:off x="8862702" y="2033383"/>
                <a:ext cx="3090184" cy="3358710"/>
              </a:xfrm>
              <a:prstGeom prst="rect">
                <a:avLst/>
              </a:prstGeom>
            </p:spPr>
          </p:pic>
          <p:sp>
            <p:nvSpPr>
              <p:cNvPr id="49" name="TextBox 48">
                <a:extLst>
                  <a:ext uri="{FF2B5EF4-FFF2-40B4-BE49-F238E27FC236}">
                    <a16:creationId xmlns:a16="http://schemas.microsoft.com/office/drawing/2014/main" id="{E220B7B0-D0A3-354B-959B-A45D8508C603}"/>
                  </a:ext>
                </a:extLst>
              </p:cNvPr>
              <p:cNvSpPr txBox="1"/>
              <p:nvPr/>
            </p:nvSpPr>
            <p:spPr>
              <a:xfrm>
                <a:off x="9738515" y="5999266"/>
                <a:ext cx="22896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Data Analysis</a:t>
                </a:r>
              </a:p>
            </p:txBody>
          </p:sp>
        </p:grpSp>
      </p:grpSp>
    </p:spTree>
    <p:extLst>
      <p:ext uri="{BB962C8B-B14F-4D97-AF65-F5344CB8AC3E}">
        <p14:creationId xmlns:p14="http://schemas.microsoft.com/office/powerpoint/2010/main" val="16617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10594</TotalTime>
  <Words>1531</Words>
  <Application>Microsoft Macintosh PowerPoint</Application>
  <PresentationFormat>Widescreen</PresentationFormat>
  <Paragraphs>336</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Cambria Math</vt:lpstr>
      <vt:lpstr>Wingdings</vt:lpstr>
      <vt:lpstr>Office Theme</vt:lpstr>
      <vt:lpstr>PowerPoint Presentation</vt:lpstr>
      <vt:lpstr>Outline</vt:lpstr>
      <vt:lpstr>Outline</vt:lpstr>
      <vt:lpstr>PowerPoint Presentation</vt:lpstr>
      <vt:lpstr>Where do skin cancers start?</vt:lpstr>
      <vt:lpstr>Melanoma diagnosis: Traditional Microscopy to Whole Slide Imaging</vt:lpstr>
      <vt:lpstr>PowerPoint Presentation</vt:lpstr>
      <vt:lpstr>Pathologists’ Viewing behavior: Why is it important?</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Fatemeh Ghezloo</dc:creator>
  <cp:lastModifiedBy>Fatemeh Ghezloo</cp:lastModifiedBy>
  <cp:revision>30</cp:revision>
  <dcterms:created xsi:type="dcterms:W3CDTF">2021-11-02T00:30:02Z</dcterms:created>
  <dcterms:modified xsi:type="dcterms:W3CDTF">2022-02-25T23:20:51Z</dcterms:modified>
</cp:coreProperties>
</file>