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98" r:id="rId5"/>
    <p:sldId id="259" r:id="rId6"/>
    <p:sldId id="299" r:id="rId7"/>
    <p:sldId id="260" r:id="rId8"/>
    <p:sldId id="261" r:id="rId9"/>
    <p:sldId id="300" r:id="rId10"/>
    <p:sldId id="262" r:id="rId11"/>
    <p:sldId id="263" r:id="rId12"/>
    <p:sldId id="264" r:id="rId13"/>
    <p:sldId id="265" r:id="rId14"/>
    <p:sldId id="272" r:id="rId15"/>
    <p:sldId id="291" r:id="rId16"/>
    <p:sldId id="276" r:id="rId17"/>
    <p:sldId id="301" r:id="rId18"/>
    <p:sldId id="302" r:id="rId19"/>
    <p:sldId id="285" r:id="rId20"/>
    <p:sldId id="287" r:id="rId21"/>
    <p:sldId id="288" r:id="rId22"/>
    <p:sldId id="304" r:id="rId23"/>
    <p:sldId id="289" r:id="rId24"/>
    <p:sldId id="305" r:id="rId25"/>
    <p:sldId id="290" r:id="rId26"/>
    <p:sldId id="306" r:id="rId27"/>
    <p:sldId id="292" r:id="rId28"/>
    <p:sldId id="303" r:id="rId29"/>
    <p:sldId id="294" r:id="rId30"/>
    <p:sldId id="295" r:id="rId31"/>
    <p:sldId id="278" r:id="rId32"/>
    <p:sldId id="293" r:id="rId33"/>
    <p:sldId id="280" r:id="rId34"/>
    <p:sldId id="281" r:id="rId35"/>
    <p:sldId id="282" r:id="rId36"/>
    <p:sldId id="283" r:id="rId37"/>
    <p:sldId id="296" r:id="rId38"/>
    <p:sldId id="297" r:id="rId39"/>
    <p:sldId id="284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  <a:srgbClr val="6600CC"/>
    <a:srgbClr val="CC0000"/>
    <a:srgbClr val="8000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08" autoAdjust="0"/>
  </p:normalViewPr>
  <p:slideViewPr>
    <p:cSldViewPr>
      <p:cViewPr varScale="1">
        <p:scale>
          <a:sx n="63" d="100"/>
          <a:sy n="63" d="100"/>
        </p:scale>
        <p:origin x="1376" y="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01CDAD-7B6B-4ED7-899E-5720512B5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75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26B75B-B51C-45B7-9BE1-1C9F8D9A3BAA}" type="slidenum">
              <a:rPr lang="en-US" altLang="en-US" sz="1200" smtClean="0"/>
              <a:pPr eaLnBrk="1" hangingPunct="1"/>
              <a:t>14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30787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19" tIns="45660" rIns="91319" bIns="45660"/>
          <a:lstStyle/>
          <a:p>
            <a:pPr marL="228600" indent="-228600" defTabSz="890588" eaLnBrk="1" hangingPunct="1"/>
            <a:r>
              <a:rPr lang="en-US" altLang="en-US"/>
              <a:t>States = cities</a:t>
            </a:r>
          </a:p>
          <a:p>
            <a:pPr marL="228600" indent="-228600" defTabSz="890588" eaLnBrk="1" hangingPunct="1"/>
            <a:r>
              <a:rPr lang="en-US" altLang="en-US"/>
              <a:t>Start state = starting city</a:t>
            </a:r>
          </a:p>
          <a:p>
            <a:pPr marL="228600" indent="-228600" defTabSz="890588" eaLnBrk="1" hangingPunct="1"/>
            <a:r>
              <a:rPr lang="en-US" altLang="en-US"/>
              <a:t>Goal state test = is state the destination city?</a:t>
            </a:r>
          </a:p>
          <a:p>
            <a:pPr marL="228600" indent="-228600" defTabSz="890588" eaLnBrk="1" hangingPunct="1"/>
            <a:r>
              <a:rPr lang="en-US" altLang="en-US"/>
              <a:t>Operators = move to an adjacent city; cost = distance</a:t>
            </a:r>
          </a:p>
          <a:p>
            <a:pPr marL="228600" indent="-228600" defTabSz="890588" eaLnBrk="1" hangingPunct="1"/>
            <a:endParaRPr lang="en-US" altLang="en-US"/>
          </a:p>
          <a:p>
            <a:pPr marL="228600" indent="-228600" defTabSz="890588" eaLnBrk="1" hangingPunct="1"/>
            <a:r>
              <a:rPr lang="en-US" altLang="en-US"/>
              <a:t>Output: a shortest path from start state to goal state</a:t>
            </a:r>
          </a:p>
          <a:p>
            <a:pPr marL="228600" indent="-228600" defTabSz="890588" eaLnBrk="1" hangingPunct="1"/>
            <a:endParaRPr lang="en-US" altLang="en-US"/>
          </a:p>
          <a:p>
            <a:pPr marL="228600" indent="-228600" defTabSz="890588" eaLnBrk="1" hangingPunct="1"/>
            <a:r>
              <a:rPr lang="en-US" altLang="en-US"/>
              <a:t>SUPPOSE WE REVERSE START AND GOAL STATES?</a:t>
            </a:r>
          </a:p>
          <a:p>
            <a:pPr marL="228600" indent="-228600" defTabSz="890588"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01CDAD-7B6B-4ED7-899E-5720512B50D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22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01CDAD-7B6B-4ED7-899E-5720512B50D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22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3D0C5-F9D1-403C-8C7D-6DB6B4B02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22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75849-7618-4780-A198-8F0519170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06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2D42F-DB65-4F46-8854-A553A01D4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8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D04E2-4DA4-47AF-9B20-C76A65E86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7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9437B-55B5-485F-83B8-321D396DB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1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F8BEA-BB92-48CD-84E4-C41EEDAFA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7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8ABA7-AE1B-4AEC-9567-7808DDC99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7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83178-F6FA-43B7-9D32-303E7459E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1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6FD6A-9A96-4AEE-8BE2-001419BF5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9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74C3F-35EE-4651-AD12-72F71A33D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61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251C1-C04E-4057-8806-0CF80F5E2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1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9A63FDE-1423-4AD6-B899-FEEEA255F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FA3A57-9D31-427D-A39C-9BF8E3B3193B}" type="slidenum">
              <a:rPr lang="en-US" altLang="en-US" sz="1400" smtClean="0"/>
              <a:pPr eaLnBrk="1" hangingPunct="1"/>
              <a:t>1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Solving Problems by Searching</a:t>
            </a:r>
          </a:p>
        </p:txBody>
      </p:sp>
      <p:sp>
        <p:nvSpPr>
          <p:cNvPr id="5124" name="Oval 6"/>
          <p:cNvSpPr>
            <a:spLocks noChangeArrowheads="1"/>
          </p:cNvSpPr>
          <p:nvPr/>
        </p:nvSpPr>
        <p:spPr bwMode="auto">
          <a:xfrm>
            <a:off x="4267200" y="2971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7"/>
          <p:cNvSpPr>
            <a:spLocks noChangeArrowheads="1"/>
          </p:cNvSpPr>
          <p:nvPr/>
        </p:nvSpPr>
        <p:spPr bwMode="auto">
          <a:xfrm>
            <a:off x="36576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8"/>
          <p:cNvSpPr>
            <a:spLocks noChangeArrowheads="1"/>
          </p:cNvSpPr>
          <p:nvPr/>
        </p:nvSpPr>
        <p:spPr bwMode="auto">
          <a:xfrm>
            <a:off x="43434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9"/>
          <p:cNvSpPr>
            <a:spLocks noChangeArrowheads="1"/>
          </p:cNvSpPr>
          <p:nvPr/>
        </p:nvSpPr>
        <p:spPr bwMode="auto">
          <a:xfrm>
            <a:off x="50292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0"/>
          <p:cNvSpPr>
            <a:spLocks noChangeArrowheads="1"/>
          </p:cNvSpPr>
          <p:nvPr/>
        </p:nvSpPr>
        <p:spPr bwMode="auto">
          <a:xfrm>
            <a:off x="32004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1"/>
          <p:cNvSpPr>
            <a:spLocks noChangeArrowheads="1"/>
          </p:cNvSpPr>
          <p:nvPr/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2"/>
          <p:cNvSpPr>
            <a:spLocks noChangeArrowheads="1"/>
          </p:cNvSpPr>
          <p:nvPr/>
        </p:nvSpPr>
        <p:spPr bwMode="auto">
          <a:xfrm>
            <a:off x="45720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3"/>
          <p:cNvSpPr>
            <a:spLocks noChangeArrowheads="1"/>
          </p:cNvSpPr>
          <p:nvPr/>
        </p:nvSpPr>
        <p:spPr bwMode="auto">
          <a:xfrm>
            <a:off x="52578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Oval 14"/>
          <p:cNvSpPr>
            <a:spLocks noChangeArrowheads="1"/>
          </p:cNvSpPr>
          <p:nvPr/>
        </p:nvSpPr>
        <p:spPr bwMode="auto">
          <a:xfrm>
            <a:off x="59436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3" name="Oval 15"/>
          <p:cNvSpPr>
            <a:spLocks noChangeArrowheads="1"/>
          </p:cNvSpPr>
          <p:nvPr/>
        </p:nvSpPr>
        <p:spPr bwMode="auto">
          <a:xfrm>
            <a:off x="25908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4" name="Oval 16"/>
          <p:cNvSpPr>
            <a:spLocks noChangeArrowheads="1"/>
          </p:cNvSpPr>
          <p:nvPr/>
        </p:nvSpPr>
        <p:spPr bwMode="auto">
          <a:xfrm>
            <a:off x="20574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5" name="Oval 17"/>
          <p:cNvSpPr>
            <a:spLocks noChangeArrowheads="1"/>
          </p:cNvSpPr>
          <p:nvPr/>
        </p:nvSpPr>
        <p:spPr bwMode="auto">
          <a:xfrm>
            <a:off x="25908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6" name="Oval 18"/>
          <p:cNvSpPr>
            <a:spLocks noChangeArrowheads="1"/>
          </p:cNvSpPr>
          <p:nvPr/>
        </p:nvSpPr>
        <p:spPr bwMode="auto">
          <a:xfrm>
            <a:off x="31242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Oval 19"/>
          <p:cNvSpPr>
            <a:spLocks noChangeArrowheads="1"/>
          </p:cNvSpPr>
          <p:nvPr/>
        </p:nvSpPr>
        <p:spPr bwMode="auto">
          <a:xfrm>
            <a:off x="36576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Oval 20"/>
          <p:cNvSpPr>
            <a:spLocks noChangeArrowheads="1"/>
          </p:cNvSpPr>
          <p:nvPr/>
        </p:nvSpPr>
        <p:spPr bwMode="auto">
          <a:xfrm>
            <a:off x="41910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9" name="Oval 21"/>
          <p:cNvSpPr>
            <a:spLocks noChangeArrowheads="1"/>
          </p:cNvSpPr>
          <p:nvPr/>
        </p:nvSpPr>
        <p:spPr bwMode="auto">
          <a:xfrm>
            <a:off x="47244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0" name="Oval 22"/>
          <p:cNvSpPr>
            <a:spLocks noChangeArrowheads="1"/>
          </p:cNvSpPr>
          <p:nvPr/>
        </p:nvSpPr>
        <p:spPr bwMode="auto">
          <a:xfrm>
            <a:off x="52578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1" name="Oval 23"/>
          <p:cNvSpPr>
            <a:spLocks noChangeArrowheads="1"/>
          </p:cNvSpPr>
          <p:nvPr/>
        </p:nvSpPr>
        <p:spPr bwMode="auto">
          <a:xfrm>
            <a:off x="57912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2" name="Oval 24"/>
          <p:cNvSpPr>
            <a:spLocks noChangeArrowheads="1"/>
          </p:cNvSpPr>
          <p:nvPr/>
        </p:nvSpPr>
        <p:spPr bwMode="auto">
          <a:xfrm>
            <a:off x="63246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3" name="Line 25"/>
          <p:cNvSpPr>
            <a:spLocks noChangeShapeType="1"/>
          </p:cNvSpPr>
          <p:nvPr/>
        </p:nvSpPr>
        <p:spPr bwMode="auto">
          <a:xfrm flipH="1">
            <a:off x="3886200" y="32766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6"/>
          <p:cNvSpPr>
            <a:spLocks noChangeShapeType="1"/>
          </p:cNvSpPr>
          <p:nvPr/>
        </p:nvSpPr>
        <p:spPr bwMode="auto">
          <a:xfrm flipH="1">
            <a:off x="2819400" y="3810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27"/>
          <p:cNvSpPr>
            <a:spLocks noChangeShapeType="1"/>
          </p:cNvSpPr>
          <p:nvPr/>
        </p:nvSpPr>
        <p:spPr bwMode="auto">
          <a:xfrm flipH="1">
            <a:off x="3429000" y="3886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29"/>
          <p:cNvSpPr>
            <a:spLocks noChangeShapeType="1"/>
          </p:cNvSpPr>
          <p:nvPr/>
        </p:nvSpPr>
        <p:spPr bwMode="auto">
          <a:xfrm>
            <a:off x="44196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30"/>
          <p:cNvSpPr>
            <a:spLocks noChangeShapeType="1"/>
          </p:cNvSpPr>
          <p:nvPr/>
        </p:nvSpPr>
        <p:spPr bwMode="auto">
          <a:xfrm>
            <a:off x="4419600" y="32766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1"/>
          <p:cNvSpPr>
            <a:spLocks noChangeShapeType="1"/>
          </p:cNvSpPr>
          <p:nvPr/>
        </p:nvSpPr>
        <p:spPr bwMode="auto">
          <a:xfrm flipH="1">
            <a:off x="4038600" y="3886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2"/>
          <p:cNvSpPr>
            <a:spLocks noChangeShapeType="1"/>
          </p:cNvSpPr>
          <p:nvPr/>
        </p:nvSpPr>
        <p:spPr bwMode="auto">
          <a:xfrm>
            <a:off x="4495800" y="3886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3"/>
          <p:cNvSpPr>
            <a:spLocks noChangeShapeType="1"/>
          </p:cNvSpPr>
          <p:nvPr/>
        </p:nvSpPr>
        <p:spPr bwMode="auto">
          <a:xfrm>
            <a:off x="5181600" y="3886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Line 34"/>
          <p:cNvSpPr>
            <a:spLocks noChangeShapeType="1"/>
          </p:cNvSpPr>
          <p:nvPr/>
        </p:nvSpPr>
        <p:spPr bwMode="auto">
          <a:xfrm>
            <a:off x="5181600" y="38862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2" name="Line 35"/>
          <p:cNvSpPr>
            <a:spLocks noChangeShapeType="1"/>
          </p:cNvSpPr>
          <p:nvPr/>
        </p:nvSpPr>
        <p:spPr bwMode="auto">
          <a:xfrm flipH="1">
            <a:off x="2209800" y="4495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3" name="Line 36"/>
          <p:cNvSpPr>
            <a:spLocks noChangeShapeType="1"/>
          </p:cNvSpPr>
          <p:nvPr/>
        </p:nvSpPr>
        <p:spPr bwMode="auto">
          <a:xfrm flipH="1">
            <a:off x="2819400" y="4495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7"/>
          <p:cNvSpPr>
            <a:spLocks noChangeShapeType="1"/>
          </p:cNvSpPr>
          <p:nvPr/>
        </p:nvSpPr>
        <p:spPr bwMode="auto">
          <a:xfrm flipH="1">
            <a:off x="3276600" y="44958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38"/>
          <p:cNvSpPr>
            <a:spLocks noChangeShapeType="1"/>
          </p:cNvSpPr>
          <p:nvPr/>
        </p:nvSpPr>
        <p:spPr bwMode="auto">
          <a:xfrm>
            <a:off x="3352800" y="4495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Line 39"/>
          <p:cNvSpPr>
            <a:spLocks noChangeShapeType="1"/>
          </p:cNvSpPr>
          <p:nvPr/>
        </p:nvSpPr>
        <p:spPr bwMode="auto">
          <a:xfrm>
            <a:off x="41148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7" name="Line 40"/>
          <p:cNvSpPr>
            <a:spLocks noChangeShapeType="1"/>
          </p:cNvSpPr>
          <p:nvPr/>
        </p:nvSpPr>
        <p:spPr bwMode="auto">
          <a:xfrm flipH="1">
            <a:off x="4953000" y="4419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8" name="Line 41"/>
          <p:cNvSpPr>
            <a:spLocks noChangeShapeType="1"/>
          </p:cNvSpPr>
          <p:nvPr/>
        </p:nvSpPr>
        <p:spPr bwMode="auto">
          <a:xfrm>
            <a:off x="54102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9" name="Line 42"/>
          <p:cNvSpPr>
            <a:spLocks noChangeShapeType="1"/>
          </p:cNvSpPr>
          <p:nvPr/>
        </p:nvSpPr>
        <p:spPr bwMode="auto">
          <a:xfrm flipH="1">
            <a:off x="59436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0" name="Line 43"/>
          <p:cNvSpPr>
            <a:spLocks noChangeShapeType="1"/>
          </p:cNvSpPr>
          <p:nvPr/>
        </p:nvSpPr>
        <p:spPr bwMode="auto">
          <a:xfrm>
            <a:off x="6096000" y="4495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AE875A-6278-4745-8E36-FCD355E9D235}" type="slidenum">
              <a:rPr lang="en-US" altLang="en-US" sz="1400" smtClean="0"/>
              <a:pPr eaLnBrk="1" hangingPunct="1"/>
              <a:t>10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How do we build a search tree for the modified 3 coins problem?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3810000" y="18288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667000" y="1828800"/>
            <a:ext cx="881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initial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state</a:t>
            </a:r>
          </a:p>
        </p:txBody>
      </p:sp>
      <p:sp>
        <p:nvSpPr>
          <p:cNvPr id="11270" name="Oval 9"/>
          <p:cNvSpPr>
            <a:spLocks noChangeArrowheads="1"/>
          </p:cNvSpPr>
          <p:nvPr/>
        </p:nvSpPr>
        <p:spPr bwMode="auto">
          <a:xfrm>
            <a:off x="2057400" y="29718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10"/>
          <p:cNvSpPr>
            <a:spLocks noChangeArrowheads="1"/>
          </p:cNvSpPr>
          <p:nvPr/>
        </p:nvSpPr>
        <p:spPr bwMode="auto">
          <a:xfrm>
            <a:off x="3886200" y="28956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Oval 11"/>
          <p:cNvSpPr>
            <a:spLocks noChangeArrowheads="1"/>
          </p:cNvSpPr>
          <p:nvPr/>
        </p:nvSpPr>
        <p:spPr bwMode="auto">
          <a:xfrm>
            <a:off x="5638800" y="28956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Oval 12"/>
          <p:cNvSpPr>
            <a:spLocks noChangeArrowheads="1"/>
          </p:cNvSpPr>
          <p:nvPr/>
        </p:nvSpPr>
        <p:spPr bwMode="auto">
          <a:xfrm>
            <a:off x="1143000" y="39624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Oval 13"/>
          <p:cNvSpPr>
            <a:spLocks noChangeArrowheads="1"/>
          </p:cNvSpPr>
          <p:nvPr/>
        </p:nvSpPr>
        <p:spPr bwMode="auto">
          <a:xfrm>
            <a:off x="533400" y="49530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Oval 14"/>
          <p:cNvSpPr>
            <a:spLocks noChangeArrowheads="1"/>
          </p:cNvSpPr>
          <p:nvPr/>
        </p:nvSpPr>
        <p:spPr bwMode="auto">
          <a:xfrm>
            <a:off x="152400" y="58674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15"/>
          <p:cNvSpPr>
            <a:spLocks noChangeArrowheads="1"/>
          </p:cNvSpPr>
          <p:nvPr/>
        </p:nvSpPr>
        <p:spPr bwMode="auto">
          <a:xfrm>
            <a:off x="2743200" y="39624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16"/>
          <p:cNvSpPr>
            <a:spLocks noChangeArrowheads="1"/>
          </p:cNvSpPr>
          <p:nvPr/>
        </p:nvSpPr>
        <p:spPr bwMode="auto">
          <a:xfrm>
            <a:off x="4267200" y="39624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Line 17"/>
          <p:cNvSpPr>
            <a:spLocks noChangeShapeType="1"/>
          </p:cNvSpPr>
          <p:nvPr/>
        </p:nvSpPr>
        <p:spPr bwMode="auto">
          <a:xfrm>
            <a:off x="44958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8"/>
          <p:cNvSpPr>
            <a:spLocks noChangeShapeType="1"/>
          </p:cNvSpPr>
          <p:nvPr/>
        </p:nvSpPr>
        <p:spPr bwMode="auto">
          <a:xfrm flipH="1">
            <a:off x="3200400" y="2590800"/>
            <a:ext cx="1295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9"/>
          <p:cNvSpPr>
            <a:spLocks noChangeShapeType="1"/>
          </p:cNvSpPr>
          <p:nvPr/>
        </p:nvSpPr>
        <p:spPr bwMode="auto">
          <a:xfrm>
            <a:off x="4495800" y="25908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Text Box 20"/>
          <p:cNvSpPr txBox="1">
            <a:spLocks noChangeArrowheads="1"/>
          </p:cNvSpPr>
          <p:nvPr/>
        </p:nvSpPr>
        <p:spPr bwMode="auto">
          <a:xfrm>
            <a:off x="3336925" y="2601913"/>
            <a:ext cx="2284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1          2              3</a:t>
            </a:r>
          </a:p>
        </p:txBody>
      </p:sp>
      <p:sp>
        <p:nvSpPr>
          <p:cNvPr id="11282" name="Line 22"/>
          <p:cNvSpPr>
            <a:spLocks noChangeShapeType="1"/>
          </p:cNvSpPr>
          <p:nvPr/>
        </p:nvSpPr>
        <p:spPr bwMode="auto">
          <a:xfrm flipH="1">
            <a:off x="1981200" y="37338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23"/>
          <p:cNvSpPr>
            <a:spLocks noChangeShapeType="1"/>
          </p:cNvSpPr>
          <p:nvPr/>
        </p:nvSpPr>
        <p:spPr bwMode="auto">
          <a:xfrm>
            <a:off x="2743200" y="3733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4"/>
          <p:cNvSpPr>
            <a:spLocks noChangeShapeType="1"/>
          </p:cNvSpPr>
          <p:nvPr/>
        </p:nvSpPr>
        <p:spPr bwMode="auto">
          <a:xfrm>
            <a:off x="2743200" y="3733800"/>
            <a:ext cx="2057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5"/>
          <p:cNvSpPr>
            <a:spLocks noChangeShapeType="1"/>
          </p:cNvSpPr>
          <p:nvPr/>
        </p:nvSpPr>
        <p:spPr bwMode="auto">
          <a:xfrm flipH="1">
            <a:off x="1295400" y="4724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6"/>
          <p:cNvSpPr>
            <a:spLocks noChangeShapeType="1"/>
          </p:cNvSpPr>
          <p:nvPr/>
        </p:nvSpPr>
        <p:spPr bwMode="auto">
          <a:xfrm flipH="1">
            <a:off x="838200" y="57150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1F39D7-F025-452D-A4EC-E4AF765F71DA}" type="slidenum">
              <a:rPr lang="en-US" altLang="en-US" sz="1400" smtClean="0"/>
              <a:pPr eaLnBrk="1" hangingPunct="1"/>
              <a:t>11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The 8-Puzzle Problem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590800" y="1600200"/>
            <a:ext cx="107315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1  2  3</a:t>
            </a:r>
          </a:p>
          <a:p>
            <a:pPr eaLnBrk="1" hangingPunct="1"/>
            <a:r>
              <a:rPr lang="en-US" altLang="en-US"/>
              <a:t>8  </a:t>
            </a:r>
            <a:r>
              <a:rPr lang="en-US" altLang="en-US">
                <a:solidFill>
                  <a:srgbClr val="000099"/>
                </a:solidFill>
              </a:rPr>
              <a:t>B</a:t>
            </a:r>
            <a:r>
              <a:rPr lang="en-US" altLang="en-US"/>
              <a:t>  4</a:t>
            </a:r>
          </a:p>
          <a:p>
            <a:pPr eaLnBrk="1" hangingPunct="1"/>
            <a:r>
              <a:rPr lang="en-US" altLang="en-US"/>
              <a:t>7  6  5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410200" y="1600200"/>
            <a:ext cx="107315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9"/>
                </a:solidFill>
              </a:rPr>
              <a:t>B</a:t>
            </a:r>
            <a:r>
              <a:rPr lang="en-US" altLang="en-US"/>
              <a:t>  1  2</a:t>
            </a:r>
          </a:p>
          <a:p>
            <a:pPr eaLnBrk="1" hangingPunct="1"/>
            <a:r>
              <a:rPr lang="en-US" altLang="en-US"/>
              <a:t>3  4  5</a:t>
            </a:r>
          </a:p>
          <a:p>
            <a:pPr eaLnBrk="1" hangingPunct="1"/>
            <a:r>
              <a:rPr lang="en-US" altLang="en-US"/>
              <a:t>6  7  8</a:t>
            </a:r>
          </a:p>
        </p:txBody>
      </p:sp>
      <p:sp>
        <p:nvSpPr>
          <p:cNvPr id="12294" name="Line 7"/>
          <p:cNvSpPr>
            <a:spLocks noChangeShapeType="1"/>
          </p:cNvSpPr>
          <p:nvPr/>
        </p:nvSpPr>
        <p:spPr bwMode="auto">
          <a:xfrm>
            <a:off x="2590800" y="1981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8"/>
          <p:cNvSpPr>
            <a:spLocks noChangeShapeType="1"/>
          </p:cNvSpPr>
          <p:nvPr/>
        </p:nvSpPr>
        <p:spPr bwMode="auto">
          <a:xfrm>
            <a:off x="2590800" y="2362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10"/>
          <p:cNvSpPr>
            <a:spLocks noChangeShapeType="1"/>
          </p:cNvSpPr>
          <p:nvPr/>
        </p:nvSpPr>
        <p:spPr bwMode="auto">
          <a:xfrm>
            <a:off x="2971800" y="1600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11"/>
          <p:cNvSpPr>
            <a:spLocks noChangeShapeType="1"/>
          </p:cNvSpPr>
          <p:nvPr/>
        </p:nvSpPr>
        <p:spPr bwMode="auto">
          <a:xfrm>
            <a:off x="3276600" y="1600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3"/>
          <p:cNvSpPr>
            <a:spLocks noChangeShapeType="1"/>
          </p:cNvSpPr>
          <p:nvPr/>
        </p:nvSpPr>
        <p:spPr bwMode="auto">
          <a:xfrm>
            <a:off x="5410200" y="1981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4"/>
          <p:cNvSpPr>
            <a:spLocks noChangeShapeType="1"/>
          </p:cNvSpPr>
          <p:nvPr/>
        </p:nvSpPr>
        <p:spPr bwMode="auto">
          <a:xfrm>
            <a:off x="5410200" y="2362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5"/>
          <p:cNvSpPr>
            <a:spLocks noChangeShapeType="1"/>
          </p:cNvSpPr>
          <p:nvPr/>
        </p:nvSpPr>
        <p:spPr bwMode="auto">
          <a:xfrm>
            <a:off x="5791200" y="1600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6"/>
          <p:cNvSpPr>
            <a:spLocks noChangeShapeType="1"/>
          </p:cNvSpPr>
          <p:nvPr/>
        </p:nvSpPr>
        <p:spPr bwMode="auto">
          <a:xfrm>
            <a:off x="6096000" y="1600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Text Box 17"/>
          <p:cNvSpPr txBox="1">
            <a:spLocks noChangeArrowheads="1"/>
          </p:cNvSpPr>
          <p:nvPr/>
        </p:nvSpPr>
        <p:spPr bwMode="auto">
          <a:xfrm>
            <a:off x="1447800" y="1676400"/>
            <a:ext cx="8810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one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initial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state</a:t>
            </a:r>
          </a:p>
        </p:txBody>
      </p:sp>
      <p:sp>
        <p:nvSpPr>
          <p:cNvPr id="12303" name="Text Box 18"/>
          <p:cNvSpPr txBox="1">
            <a:spLocks noChangeArrowheads="1"/>
          </p:cNvSpPr>
          <p:nvPr/>
        </p:nvSpPr>
        <p:spPr bwMode="auto">
          <a:xfrm>
            <a:off x="4495800" y="1828800"/>
            <a:ext cx="844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goal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state</a:t>
            </a:r>
          </a:p>
        </p:txBody>
      </p:sp>
      <p:sp>
        <p:nvSpPr>
          <p:cNvPr id="12304" name="Text Box 19"/>
          <p:cNvSpPr txBox="1">
            <a:spLocks noChangeArrowheads="1"/>
          </p:cNvSpPr>
          <p:nvPr/>
        </p:nvSpPr>
        <p:spPr bwMode="auto">
          <a:xfrm>
            <a:off x="6994525" y="1792288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9"/>
                </a:solidFill>
              </a:rPr>
              <a:t>B=blank</a:t>
            </a:r>
          </a:p>
        </p:txBody>
      </p:sp>
      <p:sp>
        <p:nvSpPr>
          <p:cNvPr id="12305" name="Text Box 20"/>
          <p:cNvSpPr txBox="1">
            <a:spLocks noChangeArrowheads="1"/>
          </p:cNvSpPr>
          <p:nvPr/>
        </p:nvSpPr>
        <p:spPr bwMode="auto">
          <a:xfrm>
            <a:off x="974725" y="3087688"/>
            <a:ext cx="737894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en-US" dirty="0"/>
              <a:t>What data structure easily represents a state?</a:t>
            </a:r>
          </a:p>
          <a:p>
            <a:pPr eaLnBrk="1" hangingPunct="1">
              <a:buFontTx/>
              <a:buAutoNum type="arabicPeriod"/>
            </a:pPr>
            <a:r>
              <a:rPr lang="en-US" altLang="en-US" dirty="0"/>
              <a:t>How many possible states are there?</a:t>
            </a:r>
          </a:p>
          <a:p>
            <a:pPr eaLnBrk="1" hangingPunct="1">
              <a:buFontTx/>
              <a:buAutoNum type="arabicPeriod"/>
            </a:pPr>
            <a:r>
              <a:rPr lang="en-US" altLang="en-US" dirty="0"/>
              <a:t>How would you specify the state-change function?</a:t>
            </a:r>
          </a:p>
          <a:p>
            <a:pPr eaLnBrk="1" hangingPunct="1">
              <a:buFontTx/>
              <a:buAutoNum type="arabicPeriod"/>
            </a:pPr>
            <a:endParaRPr lang="en-US" altLang="en-US" dirty="0"/>
          </a:p>
          <a:p>
            <a:pPr eaLnBrk="1" hangingPunct="1">
              <a:buFontTx/>
              <a:buAutoNum type="arabicPeriod"/>
            </a:pPr>
            <a:endParaRPr lang="en-US" altLang="en-US" dirty="0"/>
          </a:p>
          <a:p>
            <a:pPr eaLnBrk="1" hangingPunct="1">
              <a:buFontTx/>
              <a:buAutoNum type="arabicPeriod"/>
            </a:pPr>
            <a:r>
              <a:rPr lang="en-US" altLang="en-US" dirty="0"/>
              <a:t>What is the path cost function?  </a:t>
            </a:r>
          </a:p>
          <a:p>
            <a:pPr marL="0" indent="0" eaLnBrk="1" hangingPunct="1"/>
            <a:r>
              <a:rPr lang="en-US" altLang="en-US" dirty="0"/>
              <a:t>     </a:t>
            </a:r>
            <a:r>
              <a:rPr lang="en-US" altLang="en-US" dirty="0">
                <a:solidFill>
                  <a:srgbClr val="FF0000"/>
                </a:solidFill>
              </a:rPr>
              <a:t>uniform cost (=1)</a:t>
            </a:r>
          </a:p>
          <a:p>
            <a:pPr marL="0" indent="0" eaLnBrk="1" hangingPunct="1"/>
            <a:r>
              <a:rPr lang="en-US" altLang="en-US" dirty="0"/>
              <a:t>5.  What is the complexity of the search?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5B44F0-42C6-44B8-B6F4-EE690D11B82A}" type="slidenum">
              <a:rPr lang="en-US" altLang="en-US" sz="1400" smtClean="0"/>
              <a:pPr eaLnBrk="1" hangingPunct="1"/>
              <a:t>12</a:t>
            </a:fld>
            <a:endParaRPr lang="en-US" altLang="en-US" sz="140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839200" cy="9017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Search Tree Example: </a:t>
            </a:r>
            <a:br>
              <a:rPr lang="en-US" altLang="en-US" sz="4000">
                <a:solidFill>
                  <a:srgbClr val="0033CC"/>
                </a:solidFill>
              </a:rPr>
            </a:br>
            <a:r>
              <a:rPr lang="en-US" altLang="en-US" sz="4000">
                <a:solidFill>
                  <a:srgbClr val="0033CC"/>
                </a:solidFill>
              </a:rPr>
              <a:t>Fragment of 8-Puzzle Problem Space</a:t>
            </a:r>
            <a:r>
              <a:rPr lang="en-US" altLang="en-US" sz="4000"/>
              <a:t> 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04800" y="1524000"/>
          <a:ext cx="8305800" cy="497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Bitmap Image" r:id="rId3" imgW="7497221" imgH="4495238" progId="Paint.Picture">
                  <p:embed/>
                </p:oleObj>
              </mc:Choice>
              <mc:Fallback>
                <p:oleObj name="Bitmap Image" r:id="rId3" imgW="7497221" imgH="4495238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0"/>
                        <a:ext cx="8305800" cy="497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9B1FF0-BACF-4F42-AA20-95095E59C521}" type="slidenum">
              <a:rPr lang="en-US" altLang="en-US" sz="1400" smtClean="0"/>
              <a:pPr eaLnBrk="1" hangingPunct="1"/>
              <a:t>13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47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0033CC"/>
                </a:solidFill>
              </a:rPr>
              <a:t>Another Example: N Queens</a:t>
            </a:r>
            <a:br>
              <a:rPr lang="en-US" altLang="en-US" sz="4000" dirty="0">
                <a:solidFill>
                  <a:srgbClr val="0033CC"/>
                </a:solidFill>
              </a:rPr>
            </a:br>
            <a:r>
              <a:rPr lang="en-US" altLang="en-US" sz="2800" dirty="0">
                <a:solidFill>
                  <a:srgbClr val="FF0000"/>
                </a:solidFill>
              </a:rPr>
              <a:t>Place exactly one Q in each column so that no two Q’s are in the same row or diagonal</a:t>
            </a:r>
            <a:endParaRPr lang="en-US" altLang="en-US" sz="4000" dirty="0">
              <a:solidFill>
                <a:srgbClr val="0033CC"/>
              </a:solidFill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1628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Input:</a:t>
            </a:r>
          </a:p>
          <a:p>
            <a:pPr lvl="1" eaLnBrk="1" hangingPunct="1"/>
            <a:r>
              <a:rPr lang="en-US" altLang="en-US" dirty="0"/>
              <a:t>Set of states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Operators [and costs]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Start state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Goal state (test)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Output</a:t>
            </a:r>
          </a:p>
        </p:txBody>
      </p:sp>
      <p:grpSp>
        <p:nvGrpSpPr>
          <p:cNvPr id="13317" name="Group 4"/>
          <p:cNvGrpSpPr>
            <a:grpSpLocks/>
          </p:cNvGrpSpPr>
          <p:nvPr/>
        </p:nvGrpSpPr>
        <p:grpSpPr bwMode="auto">
          <a:xfrm>
            <a:off x="6629400" y="1752600"/>
            <a:ext cx="1828800" cy="1833563"/>
            <a:chOff x="3456" y="1248"/>
            <a:chExt cx="1152" cy="1155"/>
          </a:xfrm>
        </p:grpSpPr>
        <p:sp>
          <p:nvSpPr>
            <p:cNvPr id="13318" name="Rectangle 5"/>
            <p:cNvSpPr>
              <a:spLocks noChangeArrowheads="1"/>
            </p:cNvSpPr>
            <p:nvPr/>
          </p:nvSpPr>
          <p:spPr bwMode="auto">
            <a:xfrm>
              <a:off x="3456" y="12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19" name="Rectangle 6"/>
            <p:cNvSpPr>
              <a:spLocks noChangeArrowheads="1"/>
            </p:cNvSpPr>
            <p:nvPr/>
          </p:nvSpPr>
          <p:spPr bwMode="auto">
            <a:xfrm>
              <a:off x="4032" y="12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0" name="Rectangle 7"/>
            <p:cNvSpPr>
              <a:spLocks noChangeArrowheads="1"/>
            </p:cNvSpPr>
            <p:nvPr/>
          </p:nvSpPr>
          <p:spPr bwMode="auto">
            <a:xfrm>
              <a:off x="3456" y="15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1" name="Rectangle 8"/>
            <p:cNvSpPr>
              <a:spLocks noChangeArrowheads="1"/>
            </p:cNvSpPr>
            <p:nvPr/>
          </p:nvSpPr>
          <p:spPr bwMode="auto">
            <a:xfrm>
              <a:off x="4032" y="15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2" name="Rectangle 9"/>
            <p:cNvSpPr>
              <a:spLocks noChangeArrowheads="1"/>
            </p:cNvSpPr>
            <p:nvPr/>
          </p:nvSpPr>
          <p:spPr bwMode="auto">
            <a:xfrm>
              <a:off x="3456" y="18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3" name="Rectangle 10"/>
            <p:cNvSpPr>
              <a:spLocks noChangeArrowheads="1"/>
            </p:cNvSpPr>
            <p:nvPr/>
          </p:nvSpPr>
          <p:spPr bwMode="auto">
            <a:xfrm>
              <a:off x="4320" y="18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4" name="Rectangle 11"/>
            <p:cNvSpPr>
              <a:spLocks noChangeArrowheads="1"/>
            </p:cNvSpPr>
            <p:nvPr/>
          </p:nvSpPr>
          <p:spPr bwMode="auto">
            <a:xfrm>
              <a:off x="3456" y="211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5" name="Rectangle 12"/>
            <p:cNvSpPr>
              <a:spLocks noChangeArrowheads="1"/>
            </p:cNvSpPr>
            <p:nvPr/>
          </p:nvSpPr>
          <p:spPr bwMode="auto">
            <a:xfrm>
              <a:off x="3744" y="211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6" name="Text Box 13"/>
            <p:cNvSpPr txBox="1">
              <a:spLocks noChangeArrowheads="1"/>
            </p:cNvSpPr>
            <p:nvPr/>
          </p:nvSpPr>
          <p:spPr bwMode="auto">
            <a:xfrm>
              <a:off x="4032" y="1251"/>
              <a:ext cx="2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AE1A95"/>
                  </a:solidFill>
                  <a:latin typeface="Comic Sans MS" pitchFamily="66" charset="0"/>
                </a:rPr>
                <a:t>Q</a:t>
              </a:r>
            </a:p>
          </p:txBody>
        </p:sp>
        <p:sp>
          <p:nvSpPr>
            <p:cNvPr id="13327" name="Text Box 14"/>
            <p:cNvSpPr txBox="1">
              <a:spLocks noChangeArrowheads="1"/>
            </p:cNvSpPr>
            <p:nvPr/>
          </p:nvSpPr>
          <p:spPr bwMode="auto">
            <a:xfrm>
              <a:off x="3744" y="2115"/>
              <a:ext cx="2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AE1A95"/>
                  </a:solidFill>
                  <a:latin typeface="Comic Sans MS" pitchFamily="66" charset="0"/>
                </a:rPr>
                <a:t>Q</a:t>
              </a:r>
            </a:p>
          </p:txBody>
        </p:sp>
        <p:sp>
          <p:nvSpPr>
            <p:cNvPr id="13328" name="Text Box 15"/>
            <p:cNvSpPr txBox="1">
              <a:spLocks noChangeArrowheads="1"/>
            </p:cNvSpPr>
            <p:nvPr/>
          </p:nvSpPr>
          <p:spPr bwMode="auto">
            <a:xfrm>
              <a:off x="3456" y="1539"/>
              <a:ext cx="2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AE1A95"/>
                  </a:solidFill>
                  <a:latin typeface="Comic Sans MS" pitchFamily="66" charset="0"/>
                </a:rPr>
                <a:t>Q</a:t>
              </a:r>
            </a:p>
          </p:txBody>
        </p:sp>
        <p:sp>
          <p:nvSpPr>
            <p:cNvPr id="13329" name="Rectangle 16"/>
            <p:cNvSpPr>
              <a:spLocks noChangeArrowheads="1"/>
            </p:cNvSpPr>
            <p:nvPr/>
          </p:nvSpPr>
          <p:spPr bwMode="auto">
            <a:xfrm>
              <a:off x="3744" y="12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0" name="Rectangle 17"/>
            <p:cNvSpPr>
              <a:spLocks noChangeArrowheads="1"/>
            </p:cNvSpPr>
            <p:nvPr/>
          </p:nvSpPr>
          <p:spPr bwMode="auto">
            <a:xfrm>
              <a:off x="4320" y="12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1" name="Rectangle 18"/>
            <p:cNvSpPr>
              <a:spLocks noChangeArrowheads="1"/>
            </p:cNvSpPr>
            <p:nvPr/>
          </p:nvSpPr>
          <p:spPr bwMode="auto">
            <a:xfrm>
              <a:off x="3744" y="15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2" name="Rectangle 19"/>
            <p:cNvSpPr>
              <a:spLocks noChangeArrowheads="1"/>
            </p:cNvSpPr>
            <p:nvPr/>
          </p:nvSpPr>
          <p:spPr bwMode="auto">
            <a:xfrm>
              <a:off x="4320" y="15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3" name="Rectangle 20"/>
            <p:cNvSpPr>
              <a:spLocks noChangeArrowheads="1"/>
            </p:cNvSpPr>
            <p:nvPr/>
          </p:nvSpPr>
          <p:spPr bwMode="auto">
            <a:xfrm>
              <a:off x="3744" y="18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4" name="Rectangle 21"/>
            <p:cNvSpPr>
              <a:spLocks noChangeArrowheads="1"/>
            </p:cNvSpPr>
            <p:nvPr/>
          </p:nvSpPr>
          <p:spPr bwMode="auto">
            <a:xfrm>
              <a:off x="4032" y="18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5" name="Rectangle 22"/>
            <p:cNvSpPr>
              <a:spLocks noChangeArrowheads="1"/>
            </p:cNvSpPr>
            <p:nvPr/>
          </p:nvSpPr>
          <p:spPr bwMode="auto">
            <a:xfrm>
              <a:off x="4032" y="211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6" name="Rectangle 23"/>
            <p:cNvSpPr>
              <a:spLocks noChangeArrowheads="1"/>
            </p:cNvSpPr>
            <p:nvPr/>
          </p:nvSpPr>
          <p:spPr bwMode="auto">
            <a:xfrm>
              <a:off x="4320" y="211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7" name="Text Box 24"/>
            <p:cNvSpPr txBox="1">
              <a:spLocks noChangeArrowheads="1"/>
            </p:cNvSpPr>
            <p:nvPr/>
          </p:nvSpPr>
          <p:spPr bwMode="auto">
            <a:xfrm>
              <a:off x="4320" y="1827"/>
              <a:ext cx="2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AE1A95"/>
                  </a:solidFill>
                  <a:latin typeface="Comic Sans MS" pitchFamily="66" charset="0"/>
                </a:rPr>
                <a:t>Q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7095D7-5235-4422-AA0A-233EF5736096}" type="slidenum">
              <a:rPr lang="en-US" altLang="en-US" sz="1400" smtClean="0"/>
              <a:pPr eaLnBrk="1" hangingPunct="1"/>
              <a:t>14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191375" cy="901700"/>
          </a:xfrm>
        </p:spPr>
        <p:txBody>
          <a:bodyPr/>
          <a:lstStyle/>
          <a:p>
            <a:pPr algn="l" eaLnBrk="1" hangingPunct="1"/>
            <a:r>
              <a:rPr lang="en-US" altLang="en-US" sz="3600" dirty="0">
                <a:solidFill>
                  <a:srgbClr val="0033CC"/>
                </a:solidFill>
              </a:rPr>
              <a:t>Example: Route Planning</a:t>
            </a:r>
            <a:br>
              <a:rPr lang="en-US" altLang="en-US" sz="3600" dirty="0">
                <a:solidFill>
                  <a:srgbClr val="0033CC"/>
                </a:solidFill>
              </a:rPr>
            </a:br>
            <a:r>
              <a:rPr lang="en-US" altLang="en-US" sz="2400" dirty="0">
                <a:solidFill>
                  <a:srgbClr val="FF0000"/>
                </a:solidFill>
              </a:rPr>
              <a:t>Find the shortest route from</a:t>
            </a:r>
            <a:br>
              <a:rPr lang="en-US" altLang="en-US" sz="2400" dirty="0">
                <a:solidFill>
                  <a:srgbClr val="FF0000"/>
                </a:solidFill>
              </a:rPr>
            </a:br>
            <a:r>
              <a:rPr lang="en-US" altLang="en-US" sz="2400" dirty="0">
                <a:solidFill>
                  <a:srgbClr val="FF0000"/>
                </a:solidFill>
              </a:rPr>
              <a:t>the starting city to the goal</a:t>
            </a:r>
            <a:br>
              <a:rPr lang="en-US" altLang="en-US" sz="2400" dirty="0">
                <a:solidFill>
                  <a:srgbClr val="FF0000"/>
                </a:solidFill>
              </a:rPr>
            </a:br>
            <a:r>
              <a:rPr lang="en-US" altLang="en-US" sz="2400" dirty="0">
                <a:solidFill>
                  <a:srgbClr val="FF0000"/>
                </a:solidFill>
              </a:rPr>
              <a:t>city given roads and distances.</a:t>
            </a:r>
            <a:endParaRPr lang="en-US" altLang="en-US" sz="2400" dirty="0">
              <a:solidFill>
                <a:srgbClr val="0033CC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162800" cy="44958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Input:</a:t>
            </a:r>
          </a:p>
          <a:p>
            <a:pPr lvl="1" eaLnBrk="1" hangingPunct="1"/>
            <a:r>
              <a:rPr lang="en-US" altLang="en-US" sz="2400" dirty="0"/>
              <a:t>Set of states</a:t>
            </a:r>
          </a:p>
          <a:p>
            <a:pPr lvl="1" eaLnBrk="1" hangingPunct="1"/>
            <a:endParaRPr lang="en-US" altLang="en-US" sz="2400" dirty="0"/>
          </a:p>
          <a:p>
            <a:pPr lvl="1" eaLnBrk="1" hangingPunct="1"/>
            <a:r>
              <a:rPr lang="en-US" altLang="en-US" sz="2400" dirty="0"/>
              <a:t>Operators [and costs]</a:t>
            </a:r>
          </a:p>
          <a:p>
            <a:pPr lvl="1" eaLnBrk="1" hangingPunct="1"/>
            <a:endParaRPr lang="en-US" altLang="en-US" sz="2400" dirty="0"/>
          </a:p>
          <a:p>
            <a:pPr lvl="1" eaLnBrk="1" hangingPunct="1"/>
            <a:r>
              <a:rPr lang="en-US" altLang="en-US" sz="2400" dirty="0"/>
              <a:t>Start state</a:t>
            </a:r>
          </a:p>
          <a:p>
            <a:pPr lvl="1" eaLnBrk="1" hangingPunct="1"/>
            <a:endParaRPr lang="en-US" altLang="en-US" sz="2400" dirty="0"/>
          </a:p>
          <a:p>
            <a:pPr lvl="1" eaLnBrk="1" hangingPunct="1"/>
            <a:r>
              <a:rPr lang="en-US" altLang="en-US" sz="2400" dirty="0"/>
              <a:t>Goal state (test)</a:t>
            </a:r>
          </a:p>
          <a:p>
            <a:pPr lvl="1" eaLnBrk="1" hangingPunct="1">
              <a:buFontTx/>
              <a:buNone/>
            </a:pPr>
            <a:endParaRPr lang="en-US" altLang="en-US" sz="2400" dirty="0"/>
          </a:p>
          <a:p>
            <a:pPr eaLnBrk="1" hangingPunct="1"/>
            <a:r>
              <a:rPr lang="en-US" altLang="en-US" sz="2400" dirty="0"/>
              <a:t>Output:</a:t>
            </a:r>
          </a:p>
        </p:txBody>
      </p:sp>
      <p:pic>
        <p:nvPicPr>
          <p:cNvPr id="14341" name="Picture 4" descr="washroa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990600"/>
            <a:ext cx="3657600" cy="252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Oval 5"/>
          <p:cNvSpPr>
            <a:spLocks noChangeArrowheads="1"/>
          </p:cNvSpPr>
          <p:nvPr/>
        </p:nvSpPr>
        <p:spPr bwMode="auto">
          <a:xfrm>
            <a:off x="6324600" y="1981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3" name="Oval 6"/>
          <p:cNvSpPr>
            <a:spLocks noChangeArrowheads="1"/>
          </p:cNvSpPr>
          <p:nvPr/>
        </p:nvSpPr>
        <p:spPr bwMode="auto">
          <a:xfrm>
            <a:off x="6324600" y="1371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4" name="Oval 7"/>
          <p:cNvSpPr>
            <a:spLocks noChangeArrowheads="1"/>
          </p:cNvSpPr>
          <p:nvPr/>
        </p:nvSpPr>
        <p:spPr bwMode="auto">
          <a:xfrm>
            <a:off x="6019800" y="2286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5" name="Oval 8"/>
          <p:cNvSpPr>
            <a:spLocks noChangeArrowheads="1"/>
          </p:cNvSpPr>
          <p:nvPr/>
        </p:nvSpPr>
        <p:spPr bwMode="auto">
          <a:xfrm>
            <a:off x="6096000" y="2743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6" name="Oval 9"/>
          <p:cNvSpPr>
            <a:spLocks noChangeArrowheads="1"/>
          </p:cNvSpPr>
          <p:nvPr/>
        </p:nvSpPr>
        <p:spPr bwMode="auto">
          <a:xfrm>
            <a:off x="5715000" y="2286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7" name="Oval 10"/>
          <p:cNvSpPr>
            <a:spLocks noChangeArrowheads="1"/>
          </p:cNvSpPr>
          <p:nvPr/>
        </p:nvSpPr>
        <p:spPr bwMode="auto">
          <a:xfrm>
            <a:off x="5486400" y="1828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8" name="Oval 11"/>
          <p:cNvSpPr>
            <a:spLocks noChangeArrowheads="1"/>
          </p:cNvSpPr>
          <p:nvPr/>
        </p:nvSpPr>
        <p:spPr bwMode="auto">
          <a:xfrm>
            <a:off x="7010400" y="2590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9" name="Oval 12"/>
          <p:cNvSpPr>
            <a:spLocks noChangeArrowheads="1"/>
          </p:cNvSpPr>
          <p:nvPr/>
        </p:nvSpPr>
        <p:spPr bwMode="auto">
          <a:xfrm>
            <a:off x="8153400" y="1981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0" name="Oval 13"/>
          <p:cNvSpPr>
            <a:spLocks noChangeArrowheads="1"/>
          </p:cNvSpPr>
          <p:nvPr/>
        </p:nvSpPr>
        <p:spPr bwMode="auto">
          <a:xfrm>
            <a:off x="7162800" y="1828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562600" y="1981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7"/>
          <p:cNvSpPr>
            <a:spLocks noChangeShapeType="1"/>
          </p:cNvSpPr>
          <p:nvPr/>
        </p:nvSpPr>
        <p:spPr bwMode="auto">
          <a:xfrm>
            <a:off x="6400800" y="152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8"/>
          <p:cNvSpPr>
            <a:spLocks noChangeShapeType="1"/>
          </p:cNvSpPr>
          <p:nvPr/>
        </p:nvSpPr>
        <p:spPr bwMode="auto">
          <a:xfrm>
            <a:off x="5867400" y="2362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9"/>
          <p:cNvSpPr>
            <a:spLocks noChangeShapeType="1"/>
          </p:cNvSpPr>
          <p:nvPr/>
        </p:nvSpPr>
        <p:spPr bwMode="auto">
          <a:xfrm>
            <a:off x="6096000" y="24384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0"/>
          <p:cNvSpPr>
            <a:spLocks noChangeShapeType="1"/>
          </p:cNvSpPr>
          <p:nvPr/>
        </p:nvSpPr>
        <p:spPr bwMode="auto">
          <a:xfrm>
            <a:off x="6477000" y="2133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1"/>
          <p:cNvSpPr>
            <a:spLocks noChangeShapeType="1"/>
          </p:cNvSpPr>
          <p:nvPr/>
        </p:nvSpPr>
        <p:spPr bwMode="auto">
          <a:xfrm>
            <a:off x="6477000" y="1524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2"/>
          <p:cNvSpPr>
            <a:spLocks noChangeShapeType="1"/>
          </p:cNvSpPr>
          <p:nvPr/>
        </p:nvSpPr>
        <p:spPr bwMode="auto">
          <a:xfrm flipV="1">
            <a:off x="6477000" y="19050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3"/>
          <p:cNvSpPr>
            <a:spLocks noChangeShapeType="1"/>
          </p:cNvSpPr>
          <p:nvPr/>
        </p:nvSpPr>
        <p:spPr bwMode="auto">
          <a:xfrm flipH="1">
            <a:off x="7086600" y="1981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4"/>
          <p:cNvSpPr>
            <a:spLocks noChangeShapeType="1"/>
          </p:cNvSpPr>
          <p:nvPr/>
        </p:nvSpPr>
        <p:spPr bwMode="auto">
          <a:xfrm flipV="1">
            <a:off x="6248400" y="2667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5"/>
          <p:cNvSpPr>
            <a:spLocks noChangeShapeType="1"/>
          </p:cNvSpPr>
          <p:nvPr/>
        </p:nvSpPr>
        <p:spPr bwMode="auto">
          <a:xfrm>
            <a:off x="7315200" y="19050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26"/>
          <p:cNvSpPr>
            <a:spLocks noChangeShapeType="1"/>
          </p:cNvSpPr>
          <p:nvPr/>
        </p:nvSpPr>
        <p:spPr bwMode="auto">
          <a:xfrm flipH="1">
            <a:off x="7162800" y="21336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7"/>
          <p:cNvSpPr>
            <a:spLocks noChangeShapeType="1"/>
          </p:cNvSpPr>
          <p:nvPr/>
        </p:nvSpPr>
        <p:spPr bwMode="auto">
          <a:xfrm>
            <a:off x="6172200" y="23622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Search in AI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Search in Data Structures</a:t>
            </a:r>
          </a:p>
          <a:p>
            <a:pPr lvl="1" eaLnBrk="1" hangingPunct="1"/>
            <a:r>
              <a:rPr lang="en-US" altLang="en-US" dirty="0"/>
              <a:t>You’re given an existent tree.</a:t>
            </a:r>
          </a:p>
          <a:p>
            <a:pPr lvl="1" eaLnBrk="1" hangingPunct="1"/>
            <a:r>
              <a:rPr lang="en-US" altLang="en-US" dirty="0"/>
              <a:t> You search it in different orders.</a:t>
            </a:r>
          </a:p>
          <a:p>
            <a:pPr lvl="1" eaLnBrk="1" hangingPunct="1"/>
            <a:r>
              <a:rPr lang="en-US" altLang="en-US" dirty="0"/>
              <a:t> It resides in memory.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Search in Artificial Intelligence</a:t>
            </a:r>
          </a:p>
          <a:p>
            <a:pPr lvl="1" eaLnBrk="1" hangingPunct="1"/>
            <a:r>
              <a:rPr lang="en-US" altLang="en-US" dirty="0"/>
              <a:t>The tree does not exist.</a:t>
            </a:r>
          </a:p>
          <a:p>
            <a:pPr lvl="1" eaLnBrk="1" hangingPunct="1"/>
            <a:r>
              <a:rPr lang="en-US" altLang="en-US" dirty="0"/>
              <a:t>You have to generate it as you go.</a:t>
            </a:r>
          </a:p>
          <a:p>
            <a:pPr lvl="1" eaLnBrk="1" hangingPunct="1"/>
            <a:r>
              <a:rPr lang="en-US" altLang="en-US" dirty="0"/>
              <a:t>For realistic problems, it does not fit in memory.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988917-18BF-4383-AB2F-D0D9B47B8CFF}" type="slidenum">
              <a:rPr lang="en-US" altLang="en-US" sz="1400" smtClean="0"/>
              <a:pPr eaLnBrk="1" hangingPunct="1"/>
              <a:t>15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79E4C1-8D2C-4D66-B823-3B2037A0C642}" type="slidenum">
              <a:rPr lang="en-US" altLang="en-US" sz="1400" smtClean="0"/>
              <a:pPr eaLnBrk="1" hangingPunct="1"/>
              <a:t>16</a:t>
            </a:fld>
            <a:endParaRPr lang="en-US" alt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677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Search Strategies (Ch 3)</a:t>
            </a:r>
            <a:r>
              <a:rPr lang="en-US" altLang="en-US"/>
              <a:t>  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295400"/>
            <a:ext cx="7543800" cy="4800600"/>
          </a:xfrm>
          <a:noFill/>
        </p:spPr>
        <p:txBody>
          <a:bodyPr lIns="92075" tIns="46038" rIns="92075" bIns="46038"/>
          <a:lstStyle/>
          <a:p>
            <a:pPr marL="469900" indent="-469900" eaLnBrk="1" hangingPunct="1"/>
            <a:r>
              <a:rPr lang="en-US" altLang="en-US" sz="4000" dirty="0"/>
              <a:t>Uninformed Search</a:t>
            </a:r>
          </a:p>
          <a:p>
            <a:pPr marL="469900" indent="-469900" eaLnBrk="1" hangingPunct="1">
              <a:buFontTx/>
              <a:buNone/>
            </a:pPr>
            <a:r>
              <a:rPr lang="en-US" altLang="en-US" sz="4000" dirty="0"/>
              <a:t>	</a:t>
            </a:r>
            <a:r>
              <a:rPr lang="en-US" altLang="en-US" dirty="0">
                <a:solidFill>
                  <a:srgbClr val="C00000"/>
                </a:solidFill>
              </a:rPr>
              <a:t>The search is blind, only the order of search is important.</a:t>
            </a:r>
          </a:p>
          <a:p>
            <a:pPr marL="469900" indent="-469900" eaLnBrk="1" hangingPunct="1"/>
            <a:r>
              <a:rPr lang="en-US" alt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Informed Search</a:t>
            </a:r>
          </a:p>
          <a:p>
            <a:pPr marL="469900" indent="-469900" eaLnBrk="1" hangingPunct="1">
              <a:buFontTx/>
              <a:buNone/>
            </a:pPr>
            <a:r>
              <a:rPr lang="en-US" altLang="en-US" sz="4000" dirty="0"/>
              <a:t>	</a:t>
            </a:r>
            <a:r>
              <a:rPr lang="en-US" altLang="en-US" dirty="0">
                <a:solidFill>
                  <a:schemeClr val="bg2"/>
                </a:solidFill>
              </a:rPr>
              <a:t>The search uses a heuristic function to estimate the goodness of each state.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1752600" y="1447800"/>
            <a:ext cx="6096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69900" indent="-469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33CC"/>
                </a:solidFill>
              </a:rPr>
              <a:t>Depth-First Search by Recursion*</a:t>
            </a:r>
            <a:br>
              <a:rPr lang="en-US" sz="3600" dirty="0">
                <a:solidFill>
                  <a:srgbClr val="0033CC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You will use this for Missionary-Cannibal Problem.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is a recursive procedure that is called with the start node and has </a:t>
            </a:r>
            <a:r>
              <a:rPr lang="en-US" dirty="0" err="1"/>
              <a:t>arg</a:t>
            </a:r>
            <a:r>
              <a:rPr lang="en-US" dirty="0"/>
              <a:t> s.</a:t>
            </a:r>
          </a:p>
          <a:p>
            <a:r>
              <a:rPr lang="en-US" dirty="0"/>
              <a:t>It checks first if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 is the goal.</a:t>
            </a:r>
          </a:p>
          <a:p>
            <a:r>
              <a:rPr lang="en-US" dirty="0"/>
              <a:t>It also checks if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 is illegal or too deep.</a:t>
            </a:r>
          </a:p>
          <a:p>
            <a:r>
              <a:rPr lang="en-US" dirty="0"/>
              <a:t>If neither, it generates the list </a:t>
            </a:r>
            <a:r>
              <a:rPr lang="en-US" dirty="0">
                <a:solidFill>
                  <a:srgbClr val="0033CC"/>
                </a:solidFill>
              </a:rPr>
              <a:t>L</a:t>
            </a:r>
            <a:r>
              <a:rPr lang="en-US" dirty="0"/>
              <a:t> of successors of its argument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.</a:t>
            </a:r>
          </a:p>
          <a:p>
            <a:r>
              <a:rPr lang="en-US" dirty="0"/>
              <a:t>It iterates through list </a:t>
            </a:r>
            <a:r>
              <a:rPr lang="en-US" dirty="0">
                <a:solidFill>
                  <a:srgbClr val="0033CC"/>
                </a:solidFill>
              </a:rPr>
              <a:t>L</a:t>
            </a:r>
            <a:r>
              <a:rPr lang="en-US" dirty="0"/>
              <a:t>, calling itself recursively for each state in </a:t>
            </a:r>
            <a:r>
              <a:rPr lang="en-US" dirty="0">
                <a:solidFill>
                  <a:srgbClr val="0033CC"/>
                </a:solidFill>
              </a:rPr>
              <a:t>L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D04E2-4DA4-47AF-9B20-C76A65E86AB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7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33CC"/>
                </a:solidFill>
              </a:rPr>
              <a:t>Depth-First Search by Recursion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83178-F6FA-43B7-9D32-303E7459E0D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267200" y="12192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645568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693842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654299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642392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1981200" y="2489054"/>
            <a:ext cx="5943600" cy="13209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10200" y="1676400"/>
            <a:ext cx="2355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 state (root)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268" y="2556301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successor </a:t>
            </a:r>
          </a:p>
          <a:p>
            <a:r>
              <a:rPr lang="en-US" dirty="0"/>
              <a:t>list of root</a:t>
            </a:r>
          </a:p>
        </p:txBody>
      </p:sp>
      <p:cxnSp>
        <p:nvCxnSpPr>
          <p:cNvPr id="10" name="Straight Arrow Connector 9"/>
          <p:cNvCxnSpPr>
            <a:stCxn id="4" idx="3"/>
            <a:endCxn id="6" idx="1"/>
          </p:cNvCxnSpPr>
          <p:nvPr/>
        </p:nvCxnSpPr>
        <p:spPr>
          <a:xfrm flipH="1">
            <a:off x="2851620" y="2129771"/>
            <a:ext cx="1582968" cy="552731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844963" y="4267200"/>
            <a:ext cx="658091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591313" y="4264891"/>
            <a:ext cx="658091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314058" y="4267200"/>
            <a:ext cx="658091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524000" y="4114800"/>
            <a:ext cx="27432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6312" y="4241800"/>
            <a:ext cx="21515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successor</a:t>
            </a:r>
          </a:p>
          <a:p>
            <a:r>
              <a:rPr lang="en-US" dirty="0"/>
              <a:t>list of</a:t>
            </a:r>
          </a:p>
          <a:p>
            <a:r>
              <a:rPr lang="en-US" dirty="0"/>
              <a:t>first successor</a:t>
            </a:r>
          </a:p>
          <a:p>
            <a:r>
              <a:rPr lang="en-US" dirty="0"/>
              <a:t>of root</a:t>
            </a:r>
          </a:p>
        </p:txBody>
      </p:sp>
      <p:cxnSp>
        <p:nvCxnSpPr>
          <p:cNvPr id="18" name="Straight Arrow Connector 17"/>
          <p:cNvCxnSpPr>
            <a:stCxn id="4098" idx="2"/>
          </p:cNvCxnSpPr>
          <p:nvPr/>
        </p:nvCxnSpPr>
        <p:spPr>
          <a:xfrm flipH="1">
            <a:off x="2174008" y="3583781"/>
            <a:ext cx="809699" cy="683419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743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D3E836-B3AD-4079-8301-8F8CAA8C9EA8}" type="slidenum">
              <a:rPr lang="en-US" altLang="en-US" sz="1400" smtClean="0"/>
              <a:pPr eaLnBrk="1" hangingPunct="1"/>
              <a:t>19</a:t>
            </a:fld>
            <a:endParaRPr lang="en-US" alt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0033CC"/>
                </a:solidFill>
              </a:rPr>
              <a:t>The Missionaries and Cannibals Problem</a:t>
            </a:r>
            <a:br>
              <a:rPr lang="en-US" altLang="en-US" sz="3200" dirty="0">
                <a:solidFill>
                  <a:srgbClr val="0033CC"/>
                </a:solidFill>
              </a:rPr>
            </a:br>
            <a:endParaRPr lang="en-US" altLang="en-US" sz="3200" dirty="0">
              <a:solidFill>
                <a:srgbClr val="0033CC"/>
              </a:solidFill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Three missionaries and three cannibals are on one side (left) of a river, along with a boat that can hold one or two people.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If there are ever more cannibals than missionaries on one side of the river, the cannibals will eat the missionaries. </a:t>
            </a:r>
            <a:r>
              <a:rPr lang="en-US" altLang="en-US" sz="2400" dirty="0">
                <a:solidFill>
                  <a:srgbClr val="6600CC"/>
                </a:solidFill>
              </a:rPr>
              <a:t>(We call this a “dead” state.)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rgbClr val="6600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Find a way to get everyone to the other side (right), without ever leaving a group of missionaries in one place (left or right) outnumbered by the cannibals in that place, </a:t>
            </a:r>
            <a:r>
              <a:rPr lang="en-US" altLang="en-US" sz="2400" dirty="0" err="1"/>
              <a:t>ie</a:t>
            </a:r>
            <a:r>
              <a:rPr lang="en-US" altLang="en-US" sz="2400" dirty="0"/>
              <a:t>. without anyone getting eaten.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4022DF-876C-4579-B5C3-D9389171AF49}" type="slidenum">
              <a:rPr lang="en-US" altLang="en-US" sz="1400" smtClean="0"/>
              <a:pPr eaLnBrk="1" hangingPunct="1"/>
              <a:t>2</a:t>
            </a:fld>
            <a:endParaRPr lang="en-US" altLang="en-US" sz="14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Terminology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State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State Space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Initial State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Goal Test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Step Cost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Path Cost </a:t>
            </a:r>
            <a:endParaRPr lang="en-US" altLang="en-US" dirty="0">
              <a:latin typeface="Centaur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State Change Function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State-Space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C28271-DA7A-4D89-9ECC-2C11596B7F82}" type="slidenum">
              <a:rPr lang="en-US" altLang="en-US" sz="1400" smtClean="0"/>
              <a:pPr eaLnBrk="1" hangingPunct="1"/>
              <a:t>20</a:t>
            </a:fld>
            <a:endParaRPr lang="en-US" alt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0033CC"/>
                </a:solidFill>
              </a:rPr>
              <a:t>Missionaries and Cannibals Problem</a:t>
            </a:r>
          </a:p>
        </p:txBody>
      </p:sp>
      <p:pic>
        <p:nvPicPr>
          <p:cNvPr id="24580" name="Picture 7" descr="miscandiagra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1676400"/>
            <a:ext cx="4495800" cy="3001963"/>
          </a:xfrm>
          <a:noFill/>
        </p:spPr>
      </p:pic>
      <p:sp>
        <p:nvSpPr>
          <p:cNvPr id="24581" name="Rectangle 8"/>
          <p:cNvSpPr>
            <a:spLocks noChangeArrowheads="1"/>
          </p:cNvSpPr>
          <p:nvPr/>
        </p:nvSpPr>
        <p:spPr bwMode="auto">
          <a:xfrm>
            <a:off x="2209800" y="1676400"/>
            <a:ext cx="4648200" cy="297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2" name="Text Box 9"/>
          <p:cNvSpPr txBox="1">
            <a:spLocks noChangeArrowheads="1"/>
          </p:cNvSpPr>
          <p:nvPr/>
        </p:nvSpPr>
        <p:spPr bwMode="auto">
          <a:xfrm>
            <a:off x="2422525" y="4687888"/>
            <a:ext cx="4057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Left Bank             Right Bank</a:t>
            </a:r>
          </a:p>
        </p:txBody>
      </p:sp>
      <p:sp>
        <p:nvSpPr>
          <p:cNvPr id="24583" name="Text Box 10"/>
          <p:cNvSpPr txBox="1">
            <a:spLocks noChangeArrowheads="1"/>
          </p:cNvSpPr>
          <p:nvPr/>
        </p:nvSpPr>
        <p:spPr bwMode="auto">
          <a:xfrm>
            <a:off x="4038600" y="5257800"/>
            <a:ext cx="896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River</a:t>
            </a:r>
          </a:p>
        </p:txBody>
      </p:sp>
      <p:sp>
        <p:nvSpPr>
          <p:cNvPr id="24584" name="Line 12"/>
          <p:cNvSpPr>
            <a:spLocks noChangeShapeType="1"/>
          </p:cNvSpPr>
          <p:nvPr/>
        </p:nvSpPr>
        <p:spPr bwMode="auto">
          <a:xfrm flipV="1">
            <a:off x="4495800" y="4648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6243D1-4241-4010-8C20-9F705D7E2206}" type="slidenum">
              <a:rPr lang="en-US" altLang="en-US" sz="1400" smtClean="0"/>
              <a:pPr eaLnBrk="1" hangingPunct="1"/>
              <a:t>21</a:t>
            </a:fld>
            <a:endParaRPr lang="en-US" alt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Missionary and Cannibals Notes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Define your state as (M,C,S)</a:t>
            </a:r>
          </a:p>
          <a:p>
            <a:pPr lvl="1" eaLnBrk="1" hangingPunct="1"/>
            <a:r>
              <a:rPr lang="en-US" altLang="en-US" dirty="0">
                <a:solidFill>
                  <a:srgbClr val="CC0000"/>
                </a:solidFill>
              </a:rPr>
              <a:t>M: number of missionaries on left bank</a:t>
            </a:r>
          </a:p>
          <a:p>
            <a:pPr lvl="1" eaLnBrk="1" hangingPunct="1"/>
            <a:r>
              <a:rPr lang="en-US" altLang="en-US" dirty="0">
                <a:solidFill>
                  <a:srgbClr val="CC0000"/>
                </a:solidFill>
              </a:rPr>
              <a:t>C:  number of cannibals on left bank</a:t>
            </a:r>
          </a:p>
          <a:p>
            <a:pPr lvl="1" eaLnBrk="1" hangingPunct="1"/>
            <a:r>
              <a:rPr lang="en-US" altLang="en-US" dirty="0">
                <a:solidFill>
                  <a:srgbClr val="CC0000"/>
                </a:solidFill>
              </a:rPr>
              <a:t>S:   side of the river that the boat is on</a:t>
            </a:r>
          </a:p>
          <a:p>
            <a:pPr lvl="1" eaLnBrk="1" hangingPunct="1"/>
            <a:endParaRPr lang="en-US" altLang="en-US" dirty="0">
              <a:solidFill>
                <a:srgbClr val="CC0000"/>
              </a:solidFill>
            </a:endParaRPr>
          </a:p>
          <a:p>
            <a:pPr eaLnBrk="1" hangingPunct="1"/>
            <a:r>
              <a:rPr lang="en-US" altLang="en-US" dirty="0"/>
              <a:t>When the boat is moving, we are in between states. When it arrives, everyone gets out.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600200" y="5892876"/>
            <a:ext cx="2656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(3,3,L)  </a:t>
            </a:r>
            <a:r>
              <a:rPr lang="en-US" dirty="0">
                <a:solidFill>
                  <a:srgbClr val="0033CC"/>
                </a:solidFill>
                <a:sym typeface="Wingdings" panose="05000000000000000000" pitchFamily="2" charset="2"/>
              </a:rPr>
              <a:t>  (3,1,R)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38963" y="5846618"/>
            <a:ext cx="3470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action did I apply?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all the actions?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Left to right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MCR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MMR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?</a:t>
            </a:r>
          </a:p>
          <a:p>
            <a:r>
              <a:rPr lang="en-US" dirty="0">
                <a:solidFill>
                  <a:srgbClr val="FF0000"/>
                </a:solidFill>
              </a:rPr>
              <a:t>Right to left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MCL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MML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D04E2-4DA4-47AF-9B20-C76A65E86AB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27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8C0205-624E-4081-BF4B-D42AC6E905C4}" type="slidenum">
              <a:rPr lang="en-US" altLang="en-US" sz="1400" smtClean="0"/>
              <a:pPr eaLnBrk="1" hangingPunct="1"/>
              <a:t>23</a:t>
            </a:fld>
            <a:endParaRPr lang="en-US" alt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solidFill>
                  <a:srgbClr val="0033CC"/>
                </a:solidFill>
              </a:rPr>
              <a:t>When is a state considered “DEAD”?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z="2800" dirty="0"/>
              <a:t>There are more cannibals than missionaries on the left bank.       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en-US" sz="2800" dirty="0">
              <a:solidFill>
                <a:srgbClr val="CC0000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dirty="0"/>
              <a:t>There are more cannibals than missionaries on the right bank.     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en-US" sz="2800" dirty="0">
              <a:solidFill>
                <a:srgbClr val="CC0000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dirty="0"/>
              <a:t>There is an ancestor state of this state that is exactly the same as this state. </a:t>
            </a:r>
            <a:r>
              <a:rPr lang="en-US" altLang="en-US" sz="2800" dirty="0">
                <a:solidFill>
                  <a:srgbClr val="CC0000"/>
                </a:solidFill>
              </a:rPr>
              <a:t>(Why?)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 Ancestor State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83178-F6FA-43B7-9D32-303E7459E0D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29000" y="1981200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(3,3,L)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43200" y="2971800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(3,1,R)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8400" y="4191000"/>
            <a:ext cx="10743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(3,3,L)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 flipH="1">
            <a:off x="3306015" y="2442865"/>
            <a:ext cx="660152" cy="5289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6" idx="0"/>
          </p:cNvCxnSpPr>
          <p:nvPr/>
        </p:nvCxnSpPr>
        <p:spPr>
          <a:xfrm flipH="1">
            <a:off x="2975567" y="3433465"/>
            <a:ext cx="330448" cy="7575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90598" y="1524000"/>
            <a:ext cx="112562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Stack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(3,3,L)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(3,1,R)</a:t>
            </a:r>
          </a:p>
        </p:txBody>
      </p:sp>
    </p:spTree>
    <p:extLst>
      <p:ext uri="{BB962C8B-B14F-4D97-AF65-F5344CB8AC3E}">
        <p14:creationId xmlns:p14="http://schemas.microsoft.com/office/powerpoint/2010/main" val="2007798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798FCF-9FDC-435C-B393-127F3AA5FEBC}" type="slidenum">
              <a:rPr lang="en-US" altLang="en-US" sz="1400" smtClean="0"/>
              <a:pPr eaLnBrk="1" hangingPunct="1"/>
              <a:t>25</a:t>
            </a:fld>
            <a:endParaRPr lang="en-US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0033CC"/>
                </a:solidFill>
              </a:rPr>
              <a:t>Assignment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0386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/>
              <a:t>Implement and solve the problem</a:t>
            </a:r>
          </a:p>
          <a:p>
            <a:pPr lvl="1" eaLnBrk="1" hangingPunct="1"/>
            <a:r>
              <a:rPr lang="en-US" altLang="en-US" sz="2400" dirty="0">
                <a:solidFill>
                  <a:srgbClr val="0033CC"/>
                </a:solidFill>
              </a:rPr>
              <a:t>You MUST use recursive depth-first blind search.</a:t>
            </a:r>
          </a:p>
          <a:p>
            <a:pPr lvl="1" eaLnBrk="1" hangingPunct="1"/>
            <a:r>
              <a:rPr lang="en-US" altLang="en-US" sz="2400" dirty="0">
                <a:solidFill>
                  <a:srgbClr val="CC0000"/>
                </a:solidFill>
              </a:rPr>
              <a:t>You must detect illegal states (cannibals can eat missionaries) and repeated states along a path.</a:t>
            </a:r>
          </a:p>
          <a:p>
            <a:pPr lvl="1" eaLnBrk="1" hangingPunct="1"/>
            <a:r>
              <a:rPr lang="en-US" altLang="en-US" sz="2400" dirty="0">
                <a:solidFill>
                  <a:srgbClr val="CC0000"/>
                </a:solidFill>
              </a:rPr>
              <a:t>You must keep going and print out all </a:t>
            </a:r>
            <a:r>
              <a:rPr lang="en-US" altLang="en-US" sz="2400" b="1" dirty="0">
                <a:solidFill>
                  <a:srgbClr val="CC0000"/>
                </a:solidFill>
              </a:rPr>
              <a:t>four</a:t>
            </a:r>
            <a:r>
              <a:rPr lang="en-US" altLang="en-US" sz="2400" dirty="0">
                <a:solidFill>
                  <a:srgbClr val="CC0000"/>
                </a:solidFill>
              </a:rPr>
              <a:t> solutions.</a:t>
            </a:r>
          </a:p>
          <a:p>
            <a:pPr eaLnBrk="1" hangingPunct="1"/>
            <a:r>
              <a:rPr lang="en-US" altLang="en-US" dirty="0"/>
              <a:t>You must use Python</a:t>
            </a:r>
          </a:p>
          <a:p>
            <a:pPr eaLnBrk="1" hangingPunct="1"/>
            <a:r>
              <a:rPr lang="en-US" altLang="en-US" dirty="0"/>
              <a:t>Full instructions will be on the assignment page.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material that follows is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for HW1.</a:t>
            </a:r>
          </a:p>
          <a:p>
            <a:r>
              <a:rPr lang="en-US" dirty="0"/>
              <a:t>HW1 is to be done with a recursive, depth-first search.</a:t>
            </a:r>
          </a:p>
          <a:p>
            <a:r>
              <a:rPr lang="en-US" dirty="0"/>
              <a:t>It does not use the general paradigm we are about to go into.</a:t>
            </a:r>
          </a:p>
          <a:p>
            <a:r>
              <a:rPr lang="en-US" dirty="0"/>
              <a:t>It is a beginning exercise.</a:t>
            </a:r>
          </a:p>
          <a:p>
            <a:r>
              <a:rPr lang="en-US" dirty="0"/>
              <a:t>You will use the more general framework along with a heuristic in HW2.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D04E2-4DA4-47AF-9B20-C76A65E86AB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06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General Search Paradigm</a:t>
            </a:r>
            <a:br>
              <a:rPr lang="en-US" altLang="en-US" dirty="0"/>
            </a:br>
            <a:endParaRPr lang="en-US" altLang="en-US" sz="3200" dirty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8475FF-EECE-42B4-9C5C-545F6C8AC583}" type="slidenum">
              <a:rPr lang="en-US" altLang="en-US" sz="1400" smtClean="0"/>
              <a:pPr eaLnBrk="1" hangingPunct="1"/>
              <a:t>27</a:t>
            </a:fld>
            <a:endParaRPr lang="en-US" altLang="en-US" sz="1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function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TREE-SEARCH</a:t>
            </a:r>
            <a:r>
              <a:rPr lang="en-US" sz="2400" dirty="0"/>
              <a:t>(</a:t>
            </a:r>
            <a:r>
              <a:rPr lang="en-US" sz="2400" i="1" dirty="0"/>
              <a:t>problem</a:t>
            </a:r>
            <a:r>
              <a:rPr lang="en-US" sz="2400" dirty="0"/>
              <a:t>) </a:t>
            </a:r>
            <a:r>
              <a:rPr lang="en-US" sz="2400" b="1" dirty="0"/>
              <a:t>returns</a:t>
            </a:r>
            <a:r>
              <a:rPr lang="en-US" sz="2400" dirty="0"/>
              <a:t> solution or failure</a:t>
            </a:r>
          </a:p>
          <a:p>
            <a:pPr marL="0" indent="0">
              <a:buNone/>
            </a:pPr>
            <a:r>
              <a:rPr lang="en-US" sz="2400" dirty="0"/>
              <a:t>   initialize </a:t>
            </a:r>
            <a:r>
              <a:rPr lang="en-US" sz="2400" i="1" dirty="0"/>
              <a:t>frontier</a:t>
            </a:r>
            <a:r>
              <a:rPr lang="en-US" sz="2400" dirty="0"/>
              <a:t> using the initial state of </a:t>
            </a:r>
            <a:r>
              <a:rPr lang="en-US" sz="2400" i="1" dirty="0"/>
              <a:t>problem</a:t>
            </a:r>
          </a:p>
          <a:p>
            <a:pPr marL="0" indent="0">
              <a:buNone/>
            </a:pPr>
            <a:r>
              <a:rPr lang="en-US" sz="2400" i="1" dirty="0"/>
              <a:t>   </a:t>
            </a:r>
            <a:r>
              <a:rPr lang="en-US" sz="2400" b="1" dirty="0"/>
              <a:t>loop do</a:t>
            </a:r>
          </a:p>
          <a:p>
            <a:pPr marL="0" indent="0">
              <a:buNone/>
            </a:pPr>
            <a:r>
              <a:rPr lang="en-US" sz="2400" i="1" dirty="0"/>
              <a:t>      </a:t>
            </a:r>
            <a:r>
              <a:rPr lang="en-US" sz="2400" b="1" dirty="0">
                <a:solidFill>
                  <a:srgbClr val="C00000"/>
                </a:solidFill>
              </a:rPr>
              <a:t>if</a:t>
            </a:r>
            <a:r>
              <a:rPr lang="en-US" sz="2400" i="1" dirty="0">
                <a:solidFill>
                  <a:srgbClr val="C00000"/>
                </a:solidFill>
              </a:rPr>
              <a:t> frontier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is empty </a:t>
            </a:r>
            <a:r>
              <a:rPr lang="en-US" sz="2400" b="1" dirty="0">
                <a:solidFill>
                  <a:srgbClr val="C00000"/>
                </a:solidFill>
              </a:rPr>
              <a:t>then return </a:t>
            </a:r>
            <a:r>
              <a:rPr lang="en-US" sz="2400" dirty="0">
                <a:solidFill>
                  <a:srgbClr val="C00000"/>
                </a:solidFill>
              </a:rPr>
              <a:t>failure</a:t>
            </a:r>
          </a:p>
          <a:p>
            <a:pPr marL="0" indent="0">
              <a:buNone/>
            </a:pPr>
            <a:r>
              <a:rPr lang="en-US" sz="2400" i="1" dirty="0"/>
              <a:t>      </a:t>
            </a:r>
            <a:r>
              <a:rPr lang="en-US" sz="2400" dirty="0">
                <a:solidFill>
                  <a:srgbClr val="0033CC"/>
                </a:solidFill>
              </a:rPr>
              <a:t>choose a leaf node and remove it from </a:t>
            </a:r>
            <a:r>
              <a:rPr lang="en-US" sz="2400" i="1" dirty="0">
                <a:solidFill>
                  <a:srgbClr val="0033CC"/>
                </a:solidFill>
              </a:rPr>
              <a:t>frontier</a:t>
            </a:r>
          </a:p>
          <a:p>
            <a:pPr marL="0" indent="0">
              <a:buNone/>
            </a:pPr>
            <a:r>
              <a:rPr lang="en-US" sz="2400" i="1" dirty="0"/>
              <a:t>      </a:t>
            </a:r>
            <a:r>
              <a:rPr lang="en-US" sz="2400" b="1" dirty="0">
                <a:solidFill>
                  <a:srgbClr val="7030A0"/>
                </a:solidFill>
              </a:rPr>
              <a:t>if </a:t>
            </a:r>
            <a:r>
              <a:rPr lang="en-US" sz="2400" dirty="0">
                <a:solidFill>
                  <a:srgbClr val="7030A0"/>
                </a:solidFill>
              </a:rPr>
              <a:t>the node contains a goal state </a:t>
            </a:r>
            <a:r>
              <a:rPr lang="en-US" sz="2400" b="1" dirty="0">
                <a:solidFill>
                  <a:srgbClr val="7030A0"/>
                </a:solidFill>
              </a:rPr>
              <a:t>then return </a:t>
            </a:r>
            <a:r>
              <a:rPr lang="en-US" sz="2400" dirty="0">
                <a:solidFill>
                  <a:srgbClr val="7030A0"/>
                </a:solidFill>
              </a:rPr>
              <a:t>the solution</a:t>
            </a:r>
          </a:p>
          <a:p>
            <a:pPr marL="0" indent="0">
              <a:buNone/>
            </a:pPr>
            <a:r>
              <a:rPr lang="en-US" sz="2400" i="1" dirty="0"/>
              <a:t>      </a:t>
            </a:r>
            <a:r>
              <a:rPr lang="en-US" sz="2400" dirty="0"/>
              <a:t>expand the node, adding the resulting nodes to frontier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5105400"/>
            <a:ext cx="42418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What is the </a:t>
            </a:r>
            <a:r>
              <a:rPr lang="en-US" i="1" dirty="0">
                <a:solidFill>
                  <a:srgbClr val="FF0000"/>
                </a:solidFill>
              </a:rPr>
              <a:t>frontier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How do we choose?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What does expand mean?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General Search Paradigm</a:t>
            </a:r>
            <a:br>
              <a:rPr lang="en-US" altLang="en-US"/>
            </a:br>
            <a:endParaRPr lang="en-US" altLang="en-US" sz="3200" dirty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8475FF-EECE-42B4-9C5C-545F6C8AC583}" type="slidenum">
              <a:rPr lang="en-US" altLang="en-US" sz="1400" smtClean="0"/>
              <a:pPr eaLnBrk="1" hangingPunct="1"/>
              <a:t>28</a:t>
            </a:fld>
            <a:endParaRPr lang="en-US" altLang="en-US" sz="1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function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GRAPH</a:t>
            </a:r>
            <a:r>
              <a:rPr lang="en-US" sz="2400" dirty="0"/>
              <a:t>-SEARCH(</a:t>
            </a:r>
            <a:r>
              <a:rPr lang="en-US" sz="2400" i="1" dirty="0"/>
              <a:t>problem</a:t>
            </a:r>
            <a:r>
              <a:rPr lang="en-US" sz="2400" dirty="0"/>
              <a:t>) </a:t>
            </a:r>
            <a:r>
              <a:rPr lang="en-US" sz="2400" b="1" dirty="0"/>
              <a:t>returns</a:t>
            </a:r>
            <a:r>
              <a:rPr lang="en-US" sz="2400" dirty="0"/>
              <a:t> solution or failure</a:t>
            </a:r>
          </a:p>
          <a:p>
            <a:pPr marL="0" indent="0">
              <a:buNone/>
            </a:pPr>
            <a:r>
              <a:rPr lang="en-US" sz="2400" dirty="0"/>
              <a:t>   initialize </a:t>
            </a:r>
            <a:r>
              <a:rPr lang="en-US" sz="2400" i="1" dirty="0"/>
              <a:t>frontier</a:t>
            </a:r>
            <a:r>
              <a:rPr lang="en-US" sz="2400" dirty="0"/>
              <a:t> using the initial state of </a:t>
            </a:r>
            <a:r>
              <a:rPr lang="en-US" sz="2400" i="1" dirty="0"/>
              <a:t>problem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FF0000"/>
                </a:solidFill>
              </a:rPr>
              <a:t>   </a:t>
            </a:r>
            <a:r>
              <a:rPr lang="en-US" sz="2400" dirty="0">
                <a:solidFill>
                  <a:srgbClr val="FF0000"/>
                </a:solidFill>
              </a:rPr>
              <a:t>initialize the </a:t>
            </a:r>
            <a:r>
              <a:rPr lang="en-US" sz="2400" i="1" dirty="0">
                <a:solidFill>
                  <a:srgbClr val="FF0000"/>
                </a:solidFill>
              </a:rPr>
              <a:t>explored set </a:t>
            </a:r>
            <a:r>
              <a:rPr lang="en-US" sz="2400" dirty="0">
                <a:solidFill>
                  <a:srgbClr val="FF0000"/>
                </a:solidFill>
              </a:rPr>
              <a:t>to be </a:t>
            </a:r>
            <a:r>
              <a:rPr lang="en-US" sz="2400" i="1" dirty="0">
                <a:solidFill>
                  <a:srgbClr val="FF0000"/>
                </a:solidFill>
              </a:rPr>
              <a:t>empty</a:t>
            </a:r>
          </a:p>
          <a:p>
            <a:pPr marL="0" indent="0">
              <a:buNone/>
            </a:pPr>
            <a:r>
              <a:rPr lang="en-US" sz="2400" i="1" dirty="0"/>
              <a:t>   </a:t>
            </a:r>
            <a:r>
              <a:rPr lang="en-US" sz="2400" b="1" dirty="0"/>
              <a:t>loop do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C00000"/>
                </a:solidFill>
              </a:rPr>
              <a:t>      </a:t>
            </a:r>
            <a:r>
              <a:rPr lang="en-US" sz="2400" b="1" dirty="0">
                <a:solidFill>
                  <a:srgbClr val="C00000"/>
                </a:solidFill>
              </a:rPr>
              <a:t>if</a:t>
            </a:r>
            <a:r>
              <a:rPr lang="en-US" sz="2400" i="1" dirty="0">
                <a:solidFill>
                  <a:srgbClr val="C00000"/>
                </a:solidFill>
              </a:rPr>
              <a:t> frontier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is empty </a:t>
            </a:r>
            <a:r>
              <a:rPr lang="en-US" sz="2400" b="1" dirty="0">
                <a:solidFill>
                  <a:srgbClr val="C00000"/>
                </a:solidFill>
              </a:rPr>
              <a:t>then return </a:t>
            </a:r>
            <a:r>
              <a:rPr lang="en-US" sz="2400" dirty="0">
                <a:solidFill>
                  <a:srgbClr val="C00000"/>
                </a:solidFill>
              </a:rPr>
              <a:t>failure</a:t>
            </a:r>
          </a:p>
          <a:p>
            <a:pPr marL="0" indent="0">
              <a:buNone/>
            </a:pPr>
            <a:r>
              <a:rPr lang="en-US" sz="2400" i="1" dirty="0"/>
              <a:t>      </a:t>
            </a:r>
            <a:r>
              <a:rPr lang="en-US" sz="2400" dirty="0">
                <a:solidFill>
                  <a:srgbClr val="0033CC"/>
                </a:solidFill>
              </a:rPr>
              <a:t>choose a leaf node and remove it from </a:t>
            </a:r>
            <a:r>
              <a:rPr lang="en-US" sz="2400" i="1" dirty="0">
                <a:solidFill>
                  <a:srgbClr val="0033CC"/>
                </a:solidFill>
              </a:rPr>
              <a:t>frontier</a:t>
            </a:r>
          </a:p>
          <a:p>
            <a:pPr marL="0" indent="0">
              <a:buNone/>
            </a:pPr>
            <a:r>
              <a:rPr lang="en-US" sz="2400" i="1" dirty="0"/>
              <a:t>      </a:t>
            </a:r>
            <a:r>
              <a:rPr lang="en-US" sz="2400" b="1" dirty="0">
                <a:solidFill>
                  <a:srgbClr val="6600CC"/>
                </a:solidFill>
              </a:rPr>
              <a:t>if </a:t>
            </a:r>
            <a:r>
              <a:rPr lang="en-US" sz="2400" dirty="0">
                <a:solidFill>
                  <a:srgbClr val="6600CC"/>
                </a:solidFill>
              </a:rPr>
              <a:t>the node contains a goal state </a:t>
            </a:r>
            <a:r>
              <a:rPr lang="en-US" sz="2400" b="1" dirty="0">
                <a:solidFill>
                  <a:srgbClr val="6600CC"/>
                </a:solidFill>
              </a:rPr>
              <a:t>then return </a:t>
            </a:r>
            <a:r>
              <a:rPr lang="en-US" sz="2400" dirty="0">
                <a:solidFill>
                  <a:srgbClr val="6600CC"/>
                </a:solidFill>
              </a:rPr>
              <a:t>the solution</a:t>
            </a:r>
          </a:p>
          <a:p>
            <a:pPr marL="0" indent="0">
              <a:buNone/>
            </a:pPr>
            <a:r>
              <a:rPr lang="en-US" sz="2400" dirty="0"/>
              <a:t>      </a:t>
            </a:r>
            <a:r>
              <a:rPr lang="en-US" sz="2400" dirty="0">
                <a:solidFill>
                  <a:srgbClr val="FF0000"/>
                </a:solidFill>
              </a:rPr>
              <a:t>add the node to </a:t>
            </a:r>
            <a:r>
              <a:rPr lang="en-US" sz="2400" i="1" dirty="0">
                <a:solidFill>
                  <a:srgbClr val="FF0000"/>
                </a:solidFill>
              </a:rPr>
              <a:t>the explored set</a:t>
            </a:r>
            <a:endParaRPr lang="en-US" sz="2400" i="1" dirty="0"/>
          </a:p>
          <a:p>
            <a:pPr marL="0" indent="0">
              <a:buNone/>
            </a:pPr>
            <a:r>
              <a:rPr lang="en-US" sz="2400" i="1" dirty="0"/>
              <a:t>      </a:t>
            </a:r>
            <a:r>
              <a:rPr lang="en-US" sz="2400" dirty="0"/>
              <a:t>expand the node, adding the resulting nodes to frontier</a:t>
            </a:r>
          </a:p>
          <a:p>
            <a:pPr marL="0" indent="0">
              <a:buNone/>
            </a:pPr>
            <a:r>
              <a:rPr lang="en-US" sz="2400" dirty="0"/>
              <a:t>         </a:t>
            </a:r>
            <a:r>
              <a:rPr lang="en-US" sz="2400" i="1" dirty="0">
                <a:solidFill>
                  <a:srgbClr val="FF0000"/>
                </a:solidFill>
              </a:rPr>
              <a:t>only if they are not in the frontier or the explored set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6096000"/>
            <a:ext cx="3427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OPEN             CLOSED</a:t>
            </a:r>
          </a:p>
        </p:txBody>
      </p:sp>
    </p:spTree>
    <p:extLst>
      <p:ext uri="{BB962C8B-B14F-4D97-AF65-F5344CB8AC3E}">
        <p14:creationId xmlns:p14="http://schemas.microsoft.com/office/powerpoint/2010/main" val="317913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Idea</a:t>
            </a:r>
            <a:endParaRPr lang="en-US" alt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05400"/>
          </a:xfrm>
        </p:spPr>
        <p:txBody>
          <a:bodyPr/>
          <a:lstStyle/>
          <a:p>
            <a:pPr eaLnBrk="1" hangingPunct="1"/>
            <a:r>
              <a:rPr lang="en-US" altLang="en-US" dirty="0"/>
              <a:t>Start with the initial state</a:t>
            </a:r>
          </a:p>
          <a:p>
            <a:pPr eaLnBrk="1" hangingPunct="1"/>
            <a:r>
              <a:rPr lang="en-US" altLang="en-US" dirty="0"/>
              <a:t>Maintain a (general) queue of states to visit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</a:rPr>
              <a:t>Depth-First search: </a:t>
            </a:r>
            <a:r>
              <a:rPr lang="en-US" altLang="en-US" dirty="0"/>
              <a:t>the queue is LIFO </a:t>
            </a:r>
            <a:r>
              <a:rPr lang="en-US" altLang="en-US" dirty="0">
                <a:solidFill>
                  <a:srgbClr val="C00000"/>
                </a:solidFill>
              </a:rPr>
              <a:t>(stack)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</a:rPr>
              <a:t>Breadth-First</a:t>
            </a:r>
            <a:r>
              <a:rPr lang="en-US" altLang="en-US" dirty="0"/>
              <a:t> search: the queue is FIFO </a:t>
            </a:r>
            <a:r>
              <a:rPr lang="en-US" altLang="en-US" dirty="0">
                <a:solidFill>
                  <a:srgbClr val="C00000"/>
                </a:solidFill>
              </a:rPr>
              <a:t>(queue)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</a:rPr>
              <a:t>Uniform-Cost </a:t>
            </a:r>
            <a:r>
              <a:rPr lang="en-US" altLang="en-US" dirty="0"/>
              <a:t>search: the queue is ordered by lowest path cost g (path from start to node)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</a:rPr>
              <a:t>Depth-Limited</a:t>
            </a:r>
            <a:r>
              <a:rPr lang="en-US" altLang="en-US" dirty="0"/>
              <a:t> search: DFS with a depth limit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</a:rPr>
              <a:t>Iterative-Deepening </a:t>
            </a:r>
            <a:r>
              <a:rPr lang="en-US" altLang="en-US" dirty="0"/>
              <a:t>search: DFS with depth limit sequence 1, 2, 3, ….  till memory runs out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</a:rPr>
              <a:t>Bidirectional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C00000"/>
                </a:solidFill>
              </a:rPr>
              <a:t>Search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00986A7-3C8C-4D86-86C5-15CB7E815423}" type="slidenum">
              <a:rPr lang="en-US" altLang="en-US" sz="1400" smtClean="0"/>
              <a:pPr eaLnBrk="1" hangingPunct="1"/>
              <a:t>29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F2D0E4-63E9-4A94-9223-6DF5D7DDEF30}" type="slidenum">
              <a:rPr lang="en-US" altLang="en-US" sz="1400" smtClean="0"/>
              <a:pPr eaLnBrk="1" hangingPunct="1"/>
              <a:t>3</a:t>
            </a:fld>
            <a:endParaRPr lang="en-US" altLang="en-US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Formal State-Space Model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219200" y="1371600"/>
            <a:ext cx="48434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FF0000"/>
                </a:solidFill>
              </a:rPr>
              <a:t>Problem = (S, s, A, f, g, c)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914400" y="2133600"/>
            <a:ext cx="4660250" cy="267765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/>
              <a:t>S = state space</a:t>
            </a:r>
          </a:p>
          <a:p>
            <a:pPr eaLnBrk="1" hangingPunct="1"/>
            <a:r>
              <a:rPr lang="en-US" altLang="en-US" sz="2800" dirty="0"/>
              <a:t>s = initial state</a:t>
            </a:r>
          </a:p>
          <a:p>
            <a:pPr eaLnBrk="1" hangingPunct="1"/>
            <a:r>
              <a:rPr lang="en-US" altLang="en-US" sz="2800" dirty="0"/>
              <a:t>A = set of actions</a:t>
            </a:r>
          </a:p>
          <a:p>
            <a:pPr eaLnBrk="1" hangingPunct="1"/>
            <a:r>
              <a:rPr lang="en-US" altLang="en-US" sz="2800" dirty="0"/>
              <a:t>f = state change function    </a:t>
            </a:r>
            <a:endParaRPr lang="en-US" altLang="en-US" sz="2800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 dirty="0"/>
              <a:t>g = goal test function          </a:t>
            </a:r>
            <a:endParaRPr lang="en-US" altLang="en-US" sz="2800" dirty="0">
              <a:solidFill>
                <a:srgbClr val="0033CC"/>
              </a:solidFill>
            </a:endParaRPr>
          </a:p>
          <a:p>
            <a:pPr eaLnBrk="1" hangingPunct="1"/>
            <a:r>
              <a:rPr lang="en-US" altLang="en-US" sz="2800" dirty="0"/>
              <a:t>c = cost function                </a:t>
            </a:r>
            <a:endParaRPr lang="en-US" altLang="en-US" sz="2800" dirty="0">
              <a:solidFill>
                <a:srgbClr val="800080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62000" y="5181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x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819400" y="5181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y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1143000" y="5410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676400" y="4994701"/>
            <a:ext cx="7152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a</a:t>
            </a:r>
          </a:p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c(a)</a:t>
            </a: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762000" y="5257800"/>
            <a:ext cx="381000" cy="304800"/>
          </a:xfrm>
          <a:prstGeom prst="ellips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2819400" y="5257800"/>
            <a:ext cx="381000" cy="304800"/>
          </a:xfrm>
          <a:prstGeom prst="ellips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Performance Criteria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Completeness: </a:t>
            </a:r>
            <a:r>
              <a:rPr lang="en-US" altLang="en-US"/>
              <a:t>Does it find a solution when there is one?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Optimality:</a:t>
            </a:r>
            <a:r>
              <a:rPr lang="en-US" altLang="en-US"/>
              <a:t> Does it find the optimal solution in terms of cost?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Time complexity: </a:t>
            </a:r>
            <a:r>
              <a:rPr lang="en-US" altLang="en-US"/>
              <a:t>How long does it take to find a solution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Space Complexity: </a:t>
            </a:r>
            <a:r>
              <a:rPr lang="en-US" altLang="en-US"/>
              <a:t>How much memory is needed?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2814DC-2021-4991-A591-154B060594F9}" type="slidenum">
              <a:rPr lang="en-US" altLang="en-US" sz="1400" smtClean="0"/>
              <a:pPr eaLnBrk="1" hangingPunct="1"/>
              <a:t>30</a:t>
            </a:fld>
            <a:endParaRPr lang="en-US" altLang="en-US" sz="1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39470E-DC69-4969-80EF-6EABE79FA771}" type="slidenum">
              <a:rPr lang="en-US" altLang="en-US" sz="1400" smtClean="0"/>
              <a:pPr eaLnBrk="1" hangingPunct="1"/>
              <a:t>31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Breadth-First Search</a:t>
            </a:r>
          </a:p>
        </p:txBody>
      </p:sp>
      <p:sp>
        <p:nvSpPr>
          <p:cNvPr id="20484" name="Oval 3"/>
          <p:cNvSpPr>
            <a:spLocks noChangeArrowheads="1"/>
          </p:cNvSpPr>
          <p:nvPr/>
        </p:nvSpPr>
        <p:spPr bwMode="auto">
          <a:xfrm>
            <a:off x="5349875" y="3235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5334000" y="31242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a</a:t>
            </a:r>
          </a:p>
        </p:txBody>
      </p:sp>
      <p:sp>
        <p:nvSpPr>
          <p:cNvPr id="20486" name="Oval 5"/>
          <p:cNvSpPr>
            <a:spLocks noChangeArrowheads="1"/>
          </p:cNvSpPr>
          <p:nvPr/>
        </p:nvSpPr>
        <p:spPr bwMode="auto">
          <a:xfrm>
            <a:off x="4740275" y="4225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4724400" y="4114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b</a:t>
            </a:r>
          </a:p>
        </p:txBody>
      </p:sp>
      <p:sp>
        <p:nvSpPr>
          <p:cNvPr id="20488" name="Oval 7"/>
          <p:cNvSpPr>
            <a:spLocks noChangeArrowheads="1"/>
          </p:cNvSpPr>
          <p:nvPr/>
        </p:nvSpPr>
        <p:spPr bwMode="auto">
          <a:xfrm>
            <a:off x="6340475" y="4302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6324600" y="41910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c</a:t>
            </a:r>
          </a:p>
        </p:txBody>
      </p:sp>
      <p:sp>
        <p:nvSpPr>
          <p:cNvPr id="20490" name="Oval 9"/>
          <p:cNvSpPr>
            <a:spLocks noChangeArrowheads="1"/>
          </p:cNvSpPr>
          <p:nvPr/>
        </p:nvSpPr>
        <p:spPr bwMode="auto">
          <a:xfrm>
            <a:off x="40544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4038600" y="5181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d</a:t>
            </a:r>
          </a:p>
        </p:txBody>
      </p:sp>
      <p:sp>
        <p:nvSpPr>
          <p:cNvPr id="20492" name="Oval 11"/>
          <p:cNvSpPr>
            <a:spLocks noChangeArrowheads="1"/>
          </p:cNvSpPr>
          <p:nvPr/>
        </p:nvSpPr>
        <p:spPr bwMode="auto">
          <a:xfrm>
            <a:off x="51212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5105400" y="51816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e</a:t>
            </a:r>
          </a:p>
        </p:txBody>
      </p:sp>
      <p:sp>
        <p:nvSpPr>
          <p:cNvPr id="20494" name="Oval 13"/>
          <p:cNvSpPr>
            <a:spLocks noChangeArrowheads="1"/>
          </p:cNvSpPr>
          <p:nvPr/>
        </p:nvSpPr>
        <p:spPr bwMode="auto">
          <a:xfrm>
            <a:off x="61118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6096000" y="51816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f</a:t>
            </a:r>
          </a:p>
        </p:txBody>
      </p:sp>
      <p:sp>
        <p:nvSpPr>
          <p:cNvPr id="20496" name="Oval 15"/>
          <p:cNvSpPr>
            <a:spLocks noChangeArrowheads="1"/>
          </p:cNvSpPr>
          <p:nvPr/>
        </p:nvSpPr>
        <p:spPr bwMode="auto">
          <a:xfrm>
            <a:off x="6873875" y="5216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6858000" y="5105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g</a:t>
            </a:r>
          </a:p>
        </p:txBody>
      </p:sp>
      <p:sp>
        <p:nvSpPr>
          <p:cNvPr id="20498" name="Oval 17"/>
          <p:cNvSpPr>
            <a:spLocks noChangeArrowheads="1"/>
          </p:cNvSpPr>
          <p:nvPr/>
        </p:nvSpPr>
        <p:spPr bwMode="auto">
          <a:xfrm>
            <a:off x="7635875" y="5216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7620000" y="5105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h</a:t>
            </a:r>
          </a:p>
        </p:txBody>
      </p:sp>
      <p:sp>
        <p:nvSpPr>
          <p:cNvPr id="20500" name="Line 19"/>
          <p:cNvSpPr>
            <a:spLocks noChangeShapeType="1"/>
          </p:cNvSpPr>
          <p:nvPr/>
        </p:nvSpPr>
        <p:spPr bwMode="auto">
          <a:xfrm flipH="1">
            <a:off x="4953000" y="3505200"/>
            <a:ext cx="609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Line 20"/>
          <p:cNvSpPr>
            <a:spLocks noChangeShapeType="1"/>
          </p:cNvSpPr>
          <p:nvPr/>
        </p:nvSpPr>
        <p:spPr bwMode="auto">
          <a:xfrm>
            <a:off x="5562600" y="3505200"/>
            <a:ext cx="762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Line 21"/>
          <p:cNvSpPr>
            <a:spLocks noChangeShapeType="1"/>
          </p:cNvSpPr>
          <p:nvPr/>
        </p:nvSpPr>
        <p:spPr bwMode="auto">
          <a:xfrm flipH="1">
            <a:off x="4267200" y="4495800"/>
            <a:ext cx="533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Line 22"/>
          <p:cNvSpPr>
            <a:spLocks noChangeShapeType="1"/>
          </p:cNvSpPr>
          <p:nvPr/>
        </p:nvSpPr>
        <p:spPr bwMode="auto">
          <a:xfrm>
            <a:off x="4953000" y="4495800"/>
            <a:ext cx="304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Line 23"/>
          <p:cNvSpPr>
            <a:spLocks noChangeShapeType="1"/>
          </p:cNvSpPr>
          <p:nvPr/>
        </p:nvSpPr>
        <p:spPr bwMode="auto">
          <a:xfrm flipH="1">
            <a:off x="6248400" y="46482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Line 24"/>
          <p:cNvSpPr>
            <a:spLocks noChangeShapeType="1"/>
          </p:cNvSpPr>
          <p:nvPr/>
        </p:nvSpPr>
        <p:spPr bwMode="auto">
          <a:xfrm>
            <a:off x="6629400" y="4648200"/>
            <a:ext cx="381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Line 25"/>
          <p:cNvSpPr>
            <a:spLocks noChangeShapeType="1"/>
          </p:cNvSpPr>
          <p:nvPr/>
        </p:nvSpPr>
        <p:spPr bwMode="auto">
          <a:xfrm>
            <a:off x="6705600" y="4572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382000" cy="47244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Maintain FIFO queue of nodes to visit</a:t>
            </a:r>
          </a:p>
          <a:p>
            <a:pPr eaLnBrk="1" hangingPunct="1"/>
            <a:r>
              <a:rPr lang="en-US" altLang="en-US" sz="3600" dirty="0"/>
              <a:t>Evaluation </a:t>
            </a:r>
            <a:r>
              <a:rPr lang="en-US" altLang="en-US" sz="3600" dirty="0">
                <a:solidFill>
                  <a:srgbClr val="0033CC"/>
                </a:solidFill>
              </a:rPr>
              <a:t>(</a:t>
            </a:r>
            <a:r>
              <a:rPr lang="en-US" altLang="en-US" sz="2400" dirty="0">
                <a:solidFill>
                  <a:srgbClr val="0033CC"/>
                </a:solidFill>
              </a:rPr>
              <a:t>branching factor b; solution at depth d)</a:t>
            </a:r>
          </a:p>
          <a:p>
            <a:pPr lvl="1" eaLnBrk="1" hangingPunct="1"/>
            <a:r>
              <a:rPr lang="en-US" altLang="en-US" sz="3200" dirty="0"/>
              <a:t>Complete?</a:t>
            </a:r>
          </a:p>
          <a:p>
            <a:pPr lvl="2" eaLnBrk="1" hangingPunct="1"/>
            <a:endParaRPr lang="en-US" altLang="en-US" sz="2800" dirty="0"/>
          </a:p>
          <a:p>
            <a:pPr lvl="1" eaLnBrk="1" hangingPunct="1"/>
            <a:r>
              <a:rPr lang="en-US" altLang="en-US" sz="3200" dirty="0"/>
              <a:t>Time Complexity?</a:t>
            </a:r>
          </a:p>
          <a:p>
            <a:pPr lvl="1" eaLnBrk="1" hangingPunct="1"/>
            <a:endParaRPr lang="en-US" altLang="en-US" sz="3200" dirty="0"/>
          </a:p>
          <a:p>
            <a:pPr lvl="1" eaLnBrk="1" hangingPunct="1"/>
            <a:r>
              <a:rPr lang="en-US" altLang="en-US" sz="3200" dirty="0"/>
              <a:t>Space?</a:t>
            </a:r>
          </a:p>
          <a:p>
            <a:pPr lvl="1" eaLnBrk="1" hangingPunct="1"/>
            <a:endParaRPr lang="en-US" altLang="en-US" sz="3200" dirty="0"/>
          </a:p>
          <a:p>
            <a:pPr lvl="1" eaLnBrk="1" hangingPunct="1"/>
            <a:endParaRPr lang="en-US" altLang="en-US" sz="3200" dirty="0"/>
          </a:p>
        </p:txBody>
      </p:sp>
      <p:sp>
        <p:nvSpPr>
          <p:cNvPr id="79899" name="Text Box 27"/>
          <p:cNvSpPr txBox="1">
            <a:spLocks noChangeArrowheads="1"/>
          </p:cNvSpPr>
          <p:nvPr/>
        </p:nvSpPr>
        <p:spPr bwMode="auto">
          <a:xfrm>
            <a:off x="1371600" y="3657600"/>
            <a:ext cx="3694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Yes (if enough memory)</a:t>
            </a:r>
          </a:p>
        </p:txBody>
      </p:sp>
      <p:sp>
        <p:nvSpPr>
          <p:cNvPr id="79900" name="Text Box 28"/>
          <p:cNvSpPr txBox="1">
            <a:spLocks noChangeArrowheads="1"/>
          </p:cNvSpPr>
          <p:nvPr/>
        </p:nvSpPr>
        <p:spPr bwMode="auto">
          <a:xfrm>
            <a:off x="1219200" y="4648200"/>
            <a:ext cx="1195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O(b^d)</a:t>
            </a:r>
          </a:p>
        </p:txBody>
      </p:sp>
      <p:sp>
        <p:nvSpPr>
          <p:cNvPr id="79901" name="Text Box 29"/>
          <p:cNvSpPr txBox="1">
            <a:spLocks noChangeArrowheads="1"/>
          </p:cNvSpPr>
          <p:nvPr/>
        </p:nvSpPr>
        <p:spPr bwMode="auto">
          <a:xfrm>
            <a:off x="1219200" y="5867400"/>
            <a:ext cx="1195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O(b^d)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9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9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9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9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9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9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utoUpdateAnimBg="0"/>
      <p:bldP spid="79878" grpId="0" autoUpdateAnimBg="0"/>
      <p:bldP spid="79880" grpId="0" autoUpdateAnimBg="0"/>
      <p:bldP spid="79882" grpId="0" autoUpdateAnimBg="0"/>
      <p:bldP spid="79884" grpId="0" autoUpdateAnimBg="0"/>
      <p:bldP spid="79886" grpId="0" autoUpdateAnimBg="0"/>
      <p:bldP spid="79888" grpId="0" autoUpdateAnimBg="0"/>
      <p:bldP spid="79890" grpId="0" autoUpdateAnimBg="0"/>
      <p:bldP spid="79899" grpId="0" autoUpdateAnimBg="0"/>
      <p:bldP spid="79900" grpId="0" autoUpdateAnimBg="0"/>
      <p:bldP spid="79901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B223C4-363F-4344-8EA1-EA9DBBB958BF}" type="slidenum">
              <a:rPr lang="en-US" altLang="en-US" sz="1400" smtClean="0"/>
              <a:pPr eaLnBrk="1" hangingPunct="1"/>
              <a:t>32</a:t>
            </a:fld>
            <a:endParaRPr lang="en-US" alt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Depth-First Search</a:t>
            </a:r>
          </a:p>
        </p:txBody>
      </p:sp>
      <p:sp>
        <p:nvSpPr>
          <p:cNvPr id="21508" name="Oval 3"/>
          <p:cNvSpPr>
            <a:spLocks noChangeArrowheads="1"/>
          </p:cNvSpPr>
          <p:nvPr/>
        </p:nvSpPr>
        <p:spPr bwMode="auto">
          <a:xfrm>
            <a:off x="5349875" y="3235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5334000" y="31242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a</a:t>
            </a:r>
          </a:p>
        </p:txBody>
      </p:sp>
      <p:sp>
        <p:nvSpPr>
          <p:cNvPr id="21510" name="Oval 5"/>
          <p:cNvSpPr>
            <a:spLocks noChangeArrowheads="1"/>
          </p:cNvSpPr>
          <p:nvPr/>
        </p:nvSpPr>
        <p:spPr bwMode="auto">
          <a:xfrm>
            <a:off x="4740275" y="4225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4724400" y="4114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b</a:t>
            </a:r>
          </a:p>
        </p:txBody>
      </p:sp>
      <p:sp>
        <p:nvSpPr>
          <p:cNvPr id="21512" name="Oval 7"/>
          <p:cNvSpPr>
            <a:spLocks noChangeArrowheads="1"/>
          </p:cNvSpPr>
          <p:nvPr/>
        </p:nvSpPr>
        <p:spPr bwMode="auto">
          <a:xfrm>
            <a:off x="6340475" y="4302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4038600" y="51816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c</a:t>
            </a:r>
          </a:p>
        </p:txBody>
      </p:sp>
      <p:sp>
        <p:nvSpPr>
          <p:cNvPr id="21514" name="Oval 9"/>
          <p:cNvSpPr>
            <a:spLocks noChangeArrowheads="1"/>
          </p:cNvSpPr>
          <p:nvPr/>
        </p:nvSpPr>
        <p:spPr bwMode="auto">
          <a:xfrm>
            <a:off x="40544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5105400" y="5181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d</a:t>
            </a:r>
          </a:p>
        </p:txBody>
      </p:sp>
      <p:sp>
        <p:nvSpPr>
          <p:cNvPr id="21516" name="Oval 11"/>
          <p:cNvSpPr>
            <a:spLocks noChangeArrowheads="1"/>
          </p:cNvSpPr>
          <p:nvPr/>
        </p:nvSpPr>
        <p:spPr bwMode="auto">
          <a:xfrm>
            <a:off x="51212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6324600" y="41910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e</a:t>
            </a:r>
          </a:p>
        </p:txBody>
      </p:sp>
      <p:sp>
        <p:nvSpPr>
          <p:cNvPr id="21518" name="Oval 13"/>
          <p:cNvSpPr>
            <a:spLocks noChangeArrowheads="1"/>
          </p:cNvSpPr>
          <p:nvPr/>
        </p:nvSpPr>
        <p:spPr bwMode="auto">
          <a:xfrm>
            <a:off x="61118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6096000" y="51816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f</a:t>
            </a:r>
          </a:p>
        </p:txBody>
      </p:sp>
      <p:sp>
        <p:nvSpPr>
          <p:cNvPr id="21520" name="Oval 15"/>
          <p:cNvSpPr>
            <a:spLocks noChangeArrowheads="1"/>
          </p:cNvSpPr>
          <p:nvPr/>
        </p:nvSpPr>
        <p:spPr bwMode="auto">
          <a:xfrm>
            <a:off x="6873875" y="5216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6858000" y="5105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g</a:t>
            </a:r>
          </a:p>
        </p:txBody>
      </p:sp>
      <p:sp>
        <p:nvSpPr>
          <p:cNvPr id="21522" name="Oval 17"/>
          <p:cNvSpPr>
            <a:spLocks noChangeArrowheads="1"/>
          </p:cNvSpPr>
          <p:nvPr/>
        </p:nvSpPr>
        <p:spPr bwMode="auto">
          <a:xfrm>
            <a:off x="7635875" y="5216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7620000" y="5105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h</a:t>
            </a:r>
          </a:p>
        </p:txBody>
      </p:sp>
      <p:sp>
        <p:nvSpPr>
          <p:cNvPr id="21524" name="Line 19"/>
          <p:cNvSpPr>
            <a:spLocks noChangeShapeType="1"/>
          </p:cNvSpPr>
          <p:nvPr/>
        </p:nvSpPr>
        <p:spPr bwMode="auto">
          <a:xfrm flipH="1">
            <a:off x="4953000" y="3505200"/>
            <a:ext cx="609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Line 20"/>
          <p:cNvSpPr>
            <a:spLocks noChangeShapeType="1"/>
          </p:cNvSpPr>
          <p:nvPr/>
        </p:nvSpPr>
        <p:spPr bwMode="auto">
          <a:xfrm>
            <a:off x="5562600" y="3505200"/>
            <a:ext cx="762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Line 21"/>
          <p:cNvSpPr>
            <a:spLocks noChangeShapeType="1"/>
          </p:cNvSpPr>
          <p:nvPr/>
        </p:nvSpPr>
        <p:spPr bwMode="auto">
          <a:xfrm flipH="1">
            <a:off x="4267200" y="4495800"/>
            <a:ext cx="533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Line 22"/>
          <p:cNvSpPr>
            <a:spLocks noChangeShapeType="1"/>
          </p:cNvSpPr>
          <p:nvPr/>
        </p:nvSpPr>
        <p:spPr bwMode="auto">
          <a:xfrm>
            <a:off x="4953000" y="4495800"/>
            <a:ext cx="304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Line 23"/>
          <p:cNvSpPr>
            <a:spLocks noChangeShapeType="1"/>
          </p:cNvSpPr>
          <p:nvPr/>
        </p:nvSpPr>
        <p:spPr bwMode="auto">
          <a:xfrm flipH="1">
            <a:off x="6248400" y="46482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Line 24"/>
          <p:cNvSpPr>
            <a:spLocks noChangeShapeType="1"/>
          </p:cNvSpPr>
          <p:nvPr/>
        </p:nvSpPr>
        <p:spPr bwMode="auto">
          <a:xfrm>
            <a:off x="6629400" y="4648200"/>
            <a:ext cx="381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Line 25"/>
          <p:cNvSpPr>
            <a:spLocks noChangeShapeType="1"/>
          </p:cNvSpPr>
          <p:nvPr/>
        </p:nvSpPr>
        <p:spPr bwMode="auto">
          <a:xfrm>
            <a:off x="6705600" y="4572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1981200"/>
          </a:xfrm>
        </p:spPr>
        <p:txBody>
          <a:bodyPr/>
          <a:lstStyle/>
          <a:p>
            <a:pPr eaLnBrk="1" hangingPunct="1"/>
            <a:r>
              <a:rPr lang="en-US" altLang="en-US" sz="3600"/>
              <a:t>Maintain stack of nodes to visit</a:t>
            </a:r>
          </a:p>
          <a:p>
            <a:pPr eaLnBrk="1" hangingPunct="1"/>
            <a:r>
              <a:rPr lang="en-US" altLang="en-US" sz="3600"/>
              <a:t>Evaluation </a:t>
            </a:r>
            <a:r>
              <a:rPr lang="en-US" altLang="en-US" sz="2800">
                <a:solidFill>
                  <a:srgbClr val="0033CC"/>
                </a:solidFill>
              </a:rPr>
              <a:t>(branching factor b; solution at depth d)</a:t>
            </a:r>
          </a:p>
          <a:p>
            <a:pPr lvl="1" eaLnBrk="1" hangingPunct="1"/>
            <a:r>
              <a:rPr lang="en-US" altLang="en-US" sz="3200"/>
              <a:t>Complete?</a:t>
            </a:r>
          </a:p>
          <a:p>
            <a:pPr lvl="2" eaLnBrk="1" hangingPunct="1"/>
            <a:endParaRPr lang="en-US" altLang="en-US" sz="2800"/>
          </a:p>
          <a:p>
            <a:pPr lvl="1" eaLnBrk="1" hangingPunct="1"/>
            <a:r>
              <a:rPr lang="en-US" altLang="en-US" sz="3200"/>
              <a:t>Time Complexity?</a:t>
            </a:r>
          </a:p>
          <a:p>
            <a:pPr lvl="1" eaLnBrk="1" hangingPunct="1"/>
            <a:endParaRPr lang="en-US" altLang="en-US" sz="3200"/>
          </a:p>
          <a:p>
            <a:pPr lvl="1" eaLnBrk="1" hangingPunct="1"/>
            <a:r>
              <a:rPr lang="en-US" altLang="en-US" sz="3200"/>
              <a:t>Space ?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</p:txBody>
      </p:sp>
      <p:sp>
        <p:nvSpPr>
          <p:cNvPr id="78875" name="Text Box 27"/>
          <p:cNvSpPr txBox="1">
            <a:spLocks noChangeArrowheads="1"/>
          </p:cNvSpPr>
          <p:nvPr/>
        </p:nvSpPr>
        <p:spPr bwMode="auto">
          <a:xfrm>
            <a:off x="1066800" y="3276600"/>
            <a:ext cx="3594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Not for infinite spaces</a:t>
            </a:r>
          </a:p>
        </p:txBody>
      </p:sp>
      <p:sp>
        <p:nvSpPr>
          <p:cNvPr id="78876" name="Text Box 28"/>
          <p:cNvSpPr txBox="1">
            <a:spLocks noChangeArrowheads="1"/>
          </p:cNvSpPr>
          <p:nvPr/>
        </p:nvSpPr>
        <p:spPr bwMode="auto">
          <a:xfrm>
            <a:off x="1066800" y="4343400"/>
            <a:ext cx="1195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O(b^d)</a:t>
            </a:r>
          </a:p>
        </p:txBody>
      </p:sp>
      <p:sp>
        <p:nvSpPr>
          <p:cNvPr id="78877" name="Text Box 29"/>
          <p:cNvSpPr txBox="1">
            <a:spLocks noChangeArrowheads="1"/>
          </p:cNvSpPr>
          <p:nvPr/>
        </p:nvSpPr>
        <p:spPr bwMode="auto">
          <a:xfrm>
            <a:off x="990600" y="5562600"/>
            <a:ext cx="82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O(d)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8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8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utoUpdateAnimBg="0"/>
      <p:bldP spid="78854" grpId="0" autoUpdateAnimBg="0"/>
      <p:bldP spid="78856" grpId="0" autoUpdateAnimBg="0"/>
      <p:bldP spid="78858" grpId="0" autoUpdateAnimBg="0"/>
      <p:bldP spid="78860" grpId="0" autoUpdateAnimBg="0"/>
      <p:bldP spid="78862" grpId="0" autoUpdateAnimBg="0"/>
      <p:bldP spid="78864" grpId="0" autoUpdateAnimBg="0"/>
      <p:bldP spid="78866" grpId="0" autoUpdateAnimBg="0"/>
      <p:bldP spid="78875" grpId="0" autoUpdateAnimBg="0"/>
      <p:bldP spid="78876" grpId="0" autoUpdateAnimBg="0"/>
      <p:bldP spid="78877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6BFE9D-2190-4BD2-8912-9FD7ECECA441}" type="slidenum">
              <a:rPr lang="en-US" altLang="en-US" sz="1400" smtClean="0"/>
              <a:pPr eaLnBrk="1" hangingPunct="1"/>
              <a:t>33</a:t>
            </a:fld>
            <a:endParaRPr lang="en-US" alt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Iterative Deepening Search</a:t>
            </a:r>
          </a:p>
        </p:txBody>
      </p:sp>
      <p:sp>
        <p:nvSpPr>
          <p:cNvPr id="28676" name="Oval 3"/>
          <p:cNvSpPr>
            <a:spLocks noChangeArrowheads="1"/>
          </p:cNvSpPr>
          <p:nvPr/>
        </p:nvSpPr>
        <p:spPr bwMode="auto">
          <a:xfrm>
            <a:off x="5349875" y="3235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5334000" y="31242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a</a:t>
            </a:r>
          </a:p>
        </p:txBody>
      </p:sp>
      <p:sp>
        <p:nvSpPr>
          <p:cNvPr id="28678" name="Oval 5"/>
          <p:cNvSpPr>
            <a:spLocks noChangeArrowheads="1"/>
          </p:cNvSpPr>
          <p:nvPr/>
        </p:nvSpPr>
        <p:spPr bwMode="auto">
          <a:xfrm>
            <a:off x="4740275" y="4225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5638800" y="3200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b</a:t>
            </a:r>
          </a:p>
        </p:txBody>
      </p:sp>
      <p:sp>
        <p:nvSpPr>
          <p:cNvPr id="28680" name="Oval 7"/>
          <p:cNvSpPr>
            <a:spLocks noChangeArrowheads="1"/>
          </p:cNvSpPr>
          <p:nvPr/>
        </p:nvSpPr>
        <p:spPr bwMode="auto">
          <a:xfrm>
            <a:off x="6340475" y="4302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4724400" y="41148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c</a:t>
            </a:r>
          </a:p>
        </p:txBody>
      </p:sp>
      <p:sp>
        <p:nvSpPr>
          <p:cNvPr id="28682" name="Oval 9"/>
          <p:cNvSpPr>
            <a:spLocks noChangeArrowheads="1"/>
          </p:cNvSpPr>
          <p:nvPr/>
        </p:nvSpPr>
        <p:spPr bwMode="auto">
          <a:xfrm>
            <a:off x="40544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6324600" y="4191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d</a:t>
            </a:r>
          </a:p>
        </p:txBody>
      </p:sp>
      <p:sp>
        <p:nvSpPr>
          <p:cNvPr id="28684" name="Oval 11"/>
          <p:cNvSpPr>
            <a:spLocks noChangeArrowheads="1"/>
          </p:cNvSpPr>
          <p:nvPr/>
        </p:nvSpPr>
        <p:spPr bwMode="auto">
          <a:xfrm>
            <a:off x="51212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5943600" y="32004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e</a:t>
            </a:r>
          </a:p>
        </p:txBody>
      </p:sp>
      <p:sp>
        <p:nvSpPr>
          <p:cNvPr id="28686" name="Oval 13"/>
          <p:cNvSpPr>
            <a:spLocks noChangeArrowheads="1"/>
          </p:cNvSpPr>
          <p:nvPr/>
        </p:nvSpPr>
        <p:spPr bwMode="auto">
          <a:xfrm>
            <a:off x="6111875" y="5292725"/>
            <a:ext cx="365125" cy="3460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5029200" y="41910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f</a:t>
            </a:r>
          </a:p>
        </p:txBody>
      </p:sp>
      <p:sp>
        <p:nvSpPr>
          <p:cNvPr id="28688" name="Oval 15"/>
          <p:cNvSpPr>
            <a:spLocks noChangeArrowheads="1"/>
          </p:cNvSpPr>
          <p:nvPr/>
        </p:nvSpPr>
        <p:spPr bwMode="auto">
          <a:xfrm>
            <a:off x="6873875" y="5216525"/>
            <a:ext cx="441325" cy="3460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36" name="Text Box 16"/>
          <p:cNvSpPr txBox="1">
            <a:spLocks noChangeArrowheads="1"/>
          </p:cNvSpPr>
          <p:nvPr/>
        </p:nvSpPr>
        <p:spPr bwMode="auto">
          <a:xfrm>
            <a:off x="4038600" y="5181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g</a:t>
            </a:r>
          </a:p>
        </p:txBody>
      </p:sp>
      <p:sp>
        <p:nvSpPr>
          <p:cNvPr id="28690" name="Oval 17"/>
          <p:cNvSpPr>
            <a:spLocks noChangeArrowheads="1"/>
          </p:cNvSpPr>
          <p:nvPr/>
        </p:nvSpPr>
        <p:spPr bwMode="auto">
          <a:xfrm>
            <a:off x="7635875" y="5216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38" name="Text Box 18"/>
          <p:cNvSpPr txBox="1">
            <a:spLocks noChangeArrowheads="1"/>
          </p:cNvSpPr>
          <p:nvPr/>
        </p:nvSpPr>
        <p:spPr bwMode="auto">
          <a:xfrm>
            <a:off x="5105400" y="5181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h</a:t>
            </a:r>
          </a:p>
        </p:txBody>
      </p:sp>
      <p:sp>
        <p:nvSpPr>
          <p:cNvPr id="28692" name="Line 19"/>
          <p:cNvSpPr>
            <a:spLocks noChangeShapeType="1"/>
          </p:cNvSpPr>
          <p:nvPr/>
        </p:nvSpPr>
        <p:spPr bwMode="auto">
          <a:xfrm flipH="1">
            <a:off x="4953000" y="3505200"/>
            <a:ext cx="609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Line 20"/>
          <p:cNvSpPr>
            <a:spLocks noChangeShapeType="1"/>
          </p:cNvSpPr>
          <p:nvPr/>
        </p:nvSpPr>
        <p:spPr bwMode="auto">
          <a:xfrm>
            <a:off x="5562600" y="3505200"/>
            <a:ext cx="762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Line 21"/>
          <p:cNvSpPr>
            <a:spLocks noChangeShapeType="1"/>
          </p:cNvSpPr>
          <p:nvPr/>
        </p:nvSpPr>
        <p:spPr bwMode="auto">
          <a:xfrm flipH="1">
            <a:off x="4267200" y="4495800"/>
            <a:ext cx="533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Line 22"/>
          <p:cNvSpPr>
            <a:spLocks noChangeShapeType="1"/>
          </p:cNvSpPr>
          <p:nvPr/>
        </p:nvSpPr>
        <p:spPr bwMode="auto">
          <a:xfrm>
            <a:off x="4953000" y="4495800"/>
            <a:ext cx="304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Line 23"/>
          <p:cNvSpPr>
            <a:spLocks noChangeShapeType="1"/>
          </p:cNvSpPr>
          <p:nvPr/>
        </p:nvSpPr>
        <p:spPr bwMode="auto">
          <a:xfrm flipH="1">
            <a:off x="6248400" y="46482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Line 24"/>
          <p:cNvSpPr>
            <a:spLocks noChangeShapeType="1"/>
          </p:cNvSpPr>
          <p:nvPr/>
        </p:nvSpPr>
        <p:spPr bwMode="auto">
          <a:xfrm>
            <a:off x="6629400" y="4648200"/>
            <a:ext cx="381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Line 25"/>
          <p:cNvSpPr>
            <a:spLocks noChangeShapeType="1"/>
          </p:cNvSpPr>
          <p:nvPr/>
        </p:nvSpPr>
        <p:spPr bwMode="auto">
          <a:xfrm>
            <a:off x="6705600" y="4572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7646598" cy="1954213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DFS with depth limit; incrementally grow limit </a:t>
            </a:r>
            <a:r>
              <a:rPr lang="en-US" altLang="en-US" sz="3600" dirty="0">
                <a:solidFill>
                  <a:srgbClr val="FF0000"/>
                </a:solidFill>
                <a:latin typeface="Script MT Bold" pitchFamily="66" charset="0"/>
              </a:rPr>
              <a:t>l = 0, 1, 2, ...</a:t>
            </a:r>
            <a:endParaRPr lang="en-US" altLang="en-US" sz="3600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3600" dirty="0"/>
              <a:t>Evaluation </a:t>
            </a:r>
            <a:r>
              <a:rPr lang="en-US" altLang="en-US" dirty="0">
                <a:solidFill>
                  <a:srgbClr val="0033CC"/>
                </a:solidFill>
              </a:rPr>
              <a:t>(for solution at depth d)</a:t>
            </a:r>
          </a:p>
          <a:p>
            <a:pPr lvl="1" eaLnBrk="1" hangingPunct="1"/>
            <a:r>
              <a:rPr lang="en-US" altLang="en-US" sz="3200" dirty="0"/>
              <a:t>Complete?</a:t>
            </a:r>
          </a:p>
          <a:p>
            <a:pPr lvl="2" eaLnBrk="1" hangingPunct="1"/>
            <a:endParaRPr lang="en-US" altLang="en-US" sz="2800" dirty="0"/>
          </a:p>
          <a:p>
            <a:pPr lvl="1" eaLnBrk="1" hangingPunct="1"/>
            <a:r>
              <a:rPr lang="en-US" altLang="en-US" sz="3200" dirty="0"/>
              <a:t>Time Complexity?</a:t>
            </a:r>
          </a:p>
          <a:p>
            <a:pPr lvl="1" eaLnBrk="1" hangingPunct="1"/>
            <a:endParaRPr lang="en-US" altLang="en-US" sz="3200" dirty="0"/>
          </a:p>
          <a:p>
            <a:pPr lvl="1" eaLnBrk="1" hangingPunct="1"/>
            <a:r>
              <a:rPr lang="en-US" altLang="en-US" sz="3200" dirty="0"/>
              <a:t>Space Complexity?</a:t>
            </a:r>
          </a:p>
          <a:p>
            <a:pPr lvl="1" eaLnBrk="1" hangingPunct="1"/>
            <a:endParaRPr lang="en-US" altLang="en-US" sz="3200" dirty="0"/>
          </a:p>
          <a:p>
            <a:pPr lvl="1" eaLnBrk="1" hangingPunct="1"/>
            <a:endParaRPr lang="en-US" altLang="en-US" sz="3200" dirty="0"/>
          </a:p>
        </p:txBody>
      </p:sp>
      <p:sp>
        <p:nvSpPr>
          <p:cNvPr id="81947" name="Text Box 27"/>
          <p:cNvSpPr txBox="1">
            <a:spLocks noChangeArrowheads="1"/>
          </p:cNvSpPr>
          <p:nvPr/>
        </p:nvSpPr>
        <p:spPr bwMode="auto">
          <a:xfrm>
            <a:off x="1219200" y="3962400"/>
            <a:ext cx="2265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Yes, if </a:t>
            </a:r>
            <a:r>
              <a:rPr lang="en-US" altLang="en-US">
                <a:solidFill>
                  <a:srgbClr val="FF0000"/>
                </a:solidFill>
                <a:latin typeface="Script MT Bold" pitchFamily="66" charset="0"/>
              </a:rPr>
              <a:t>l</a:t>
            </a:r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 &gt;= d</a:t>
            </a:r>
          </a:p>
        </p:txBody>
      </p:sp>
      <p:sp>
        <p:nvSpPr>
          <p:cNvPr id="81948" name="Text Box 28"/>
          <p:cNvSpPr txBox="1">
            <a:spLocks noChangeArrowheads="1"/>
          </p:cNvSpPr>
          <p:nvPr/>
        </p:nvSpPr>
        <p:spPr bwMode="auto">
          <a:xfrm>
            <a:off x="1143000" y="5029200"/>
            <a:ext cx="1195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O(b^d)</a:t>
            </a:r>
          </a:p>
        </p:txBody>
      </p:sp>
      <p:sp>
        <p:nvSpPr>
          <p:cNvPr id="81949" name="Text Box 29"/>
          <p:cNvSpPr txBox="1">
            <a:spLocks noChangeArrowheads="1"/>
          </p:cNvSpPr>
          <p:nvPr/>
        </p:nvSpPr>
        <p:spPr bwMode="auto">
          <a:xfrm>
            <a:off x="1295400" y="6096000"/>
            <a:ext cx="82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O(d)</a:t>
            </a:r>
          </a:p>
        </p:txBody>
      </p:sp>
      <p:sp>
        <p:nvSpPr>
          <p:cNvPr id="81950" name="Text Box 30"/>
          <p:cNvSpPr txBox="1">
            <a:spLocks noChangeArrowheads="1"/>
          </p:cNvSpPr>
          <p:nvPr/>
        </p:nvSpPr>
        <p:spPr bwMode="auto">
          <a:xfrm>
            <a:off x="6172200" y="5181600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j</a:t>
            </a:r>
          </a:p>
        </p:txBody>
      </p:sp>
      <p:sp>
        <p:nvSpPr>
          <p:cNvPr id="81951" name="Text Box 31"/>
          <p:cNvSpPr txBox="1">
            <a:spLocks noChangeArrowheads="1"/>
          </p:cNvSpPr>
          <p:nvPr/>
        </p:nvSpPr>
        <p:spPr bwMode="auto">
          <a:xfrm>
            <a:off x="6705600" y="4191000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i</a:t>
            </a:r>
          </a:p>
        </p:txBody>
      </p:sp>
      <p:sp>
        <p:nvSpPr>
          <p:cNvPr id="81952" name="Text Box 32"/>
          <p:cNvSpPr txBox="1">
            <a:spLocks noChangeArrowheads="1"/>
          </p:cNvSpPr>
          <p:nvPr/>
        </p:nvSpPr>
        <p:spPr bwMode="auto">
          <a:xfrm>
            <a:off x="6934200" y="5181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k</a:t>
            </a:r>
          </a:p>
        </p:txBody>
      </p:sp>
      <p:sp>
        <p:nvSpPr>
          <p:cNvPr id="81953" name="Text Box 33"/>
          <p:cNvSpPr txBox="1">
            <a:spLocks noChangeArrowheads="1"/>
          </p:cNvSpPr>
          <p:nvPr/>
        </p:nvSpPr>
        <p:spPr bwMode="auto">
          <a:xfrm>
            <a:off x="7620000" y="5154613"/>
            <a:ext cx="2551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Times New Roman" pitchFamily="18" charset="0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1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1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1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1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autoUpdateAnimBg="0"/>
      <p:bldP spid="81926" grpId="0" autoUpdateAnimBg="0"/>
      <p:bldP spid="81928" grpId="0" autoUpdateAnimBg="0"/>
      <p:bldP spid="81930" grpId="0" autoUpdateAnimBg="0"/>
      <p:bldP spid="81932" grpId="0" autoUpdateAnimBg="0"/>
      <p:bldP spid="81934" grpId="0" autoUpdateAnimBg="0"/>
      <p:bldP spid="81936" grpId="0" autoUpdateAnimBg="0"/>
      <p:bldP spid="81938" grpId="0" autoUpdateAnimBg="0"/>
      <p:bldP spid="81947" grpId="0" autoUpdateAnimBg="0"/>
      <p:bldP spid="81948" grpId="0" autoUpdateAnimBg="0"/>
      <p:bldP spid="81949" grpId="0" autoUpdateAnimBg="0"/>
      <p:bldP spid="81950" grpId="0" autoUpdateAnimBg="0"/>
      <p:bldP spid="81951" grpId="0" autoUpdateAnimBg="0"/>
      <p:bldP spid="81952" grpId="0" autoUpdateAnimBg="0"/>
      <p:bldP spid="81953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BA375D-85FF-43D9-A593-81EACFAE04AD}" type="slidenum">
              <a:rPr lang="en-US" altLang="en-US" sz="1400" smtClean="0"/>
              <a:pPr eaLnBrk="1" hangingPunct="1"/>
              <a:t>34</a:t>
            </a:fld>
            <a:endParaRPr lang="en-US" alt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Cost of Iterative Deepening</a:t>
            </a:r>
          </a:p>
        </p:txBody>
      </p:sp>
      <p:graphicFrame>
        <p:nvGraphicFramePr>
          <p:cNvPr id="82947" name="Group 3"/>
          <p:cNvGraphicFramePr>
            <a:graphicFrameLocks noGrp="1"/>
          </p:cNvGraphicFramePr>
          <p:nvPr/>
        </p:nvGraphicFramePr>
        <p:xfrm>
          <a:off x="1524000" y="1397000"/>
          <a:ext cx="6096000" cy="4064001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E1A95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E1A95"/>
                          </a:solidFill>
                          <a:effectLst/>
                          <a:latin typeface="Arial" charset="0"/>
                        </a:rPr>
                        <a:t>ratio IDS to DFS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1.08:1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1.02:1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9726" name="Line 29"/>
          <p:cNvSpPr>
            <a:spLocks noChangeShapeType="1"/>
          </p:cNvSpPr>
          <p:nvPr/>
        </p:nvSpPr>
        <p:spPr bwMode="auto">
          <a:xfrm>
            <a:off x="1524000" y="198120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41A899-539B-490A-B4C5-74D1F36A98D2}" type="slidenum">
              <a:rPr lang="en-US" altLang="en-US" sz="1400" smtClean="0"/>
              <a:pPr eaLnBrk="1" hangingPunct="1"/>
              <a:t>35</a:t>
            </a:fld>
            <a:endParaRPr lang="en-US" altLang="en-US" sz="140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996950" y="115888"/>
            <a:ext cx="7191375" cy="9017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Forwards </a:t>
            </a:r>
            <a:r>
              <a:rPr lang="en-US" altLang="en-US" i="1">
                <a:solidFill>
                  <a:srgbClr val="0033CC"/>
                </a:solidFill>
              </a:rPr>
              <a:t>vs.</a:t>
            </a:r>
            <a:r>
              <a:rPr lang="en-US" altLang="en-US">
                <a:solidFill>
                  <a:srgbClr val="0033CC"/>
                </a:solidFill>
              </a:rPr>
              <a:t> Backwards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85800" y="1219200"/>
          <a:ext cx="7661275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Bitmap Image" r:id="rId3" imgW="7923810" imgH="4885714" progId="Paint.Picture">
                  <p:embed/>
                </p:oleObj>
              </mc:Choice>
              <mc:Fallback>
                <p:oleObj name="Bitmap Image" r:id="rId3" imgW="7923810" imgH="4885714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7661275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009650" y="2543175"/>
            <a:ext cx="152400" cy="1333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7124700" y="3228975"/>
            <a:ext cx="155575" cy="1333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 rot="-3668237">
            <a:off x="41275" y="1922463"/>
            <a:ext cx="933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63DE8"/>
                </a:solidFill>
                <a:latin typeface="Comic Sans MS" pitchFamily="66" charset="0"/>
              </a:rPr>
              <a:t>start</a:t>
            </a: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 rot="2088574">
            <a:off x="7686675" y="2332038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63DE8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2057" name="AutoShape 8"/>
          <p:cNvSpPr>
            <a:spLocks noChangeArrowheads="1"/>
          </p:cNvSpPr>
          <p:nvPr/>
        </p:nvSpPr>
        <p:spPr bwMode="auto">
          <a:xfrm rot="2790446">
            <a:off x="620713" y="2284413"/>
            <a:ext cx="415925" cy="104775"/>
          </a:xfrm>
          <a:prstGeom prst="rightArrow">
            <a:avLst>
              <a:gd name="adj1" fmla="val 50000"/>
              <a:gd name="adj2" fmla="val 9924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8" name="AutoShape 9"/>
          <p:cNvSpPr>
            <a:spLocks noChangeArrowheads="1"/>
          </p:cNvSpPr>
          <p:nvPr/>
        </p:nvSpPr>
        <p:spPr bwMode="auto">
          <a:xfrm rot="8617947">
            <a:off x="7177088" y="2901950"/>
            <a:ext cx="808037" cy="85725"/>
          </a:xfrm>
          <a:prstGeom prst="rightArrow">
            <a:avLst>
              <a:gd name="adj1" fmla="val 50000"/>
              <a:gd name="adj2" fmla="val 235648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A38285-3944-4169-B12A-79552CC7424B}" type="slidenum">
              <a:rPr lang="en-US" altLang="en-US" sz="1400" smtClean="0"/>
              <a:pPr eaLnBrk="1" hangingPunct="1"/>
              <a:t>36</a:t>
            </a:fld>
            <a:endParaRPr lang="en-US" altLang="en-US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>
                <a:solidFill>
                  <a:srgbClr val="0033CC"/>
                </a:solidFill>
              </a:rPr>
              <a:t>vs.</a:t>
            </a:r>
            <a:r>
              <a:rPr lang="en-US" altLang="en-US">
                <a:solidFill>
                  <a:srgbClr val="0033CC"/>
                </a:solidFill>
              </a:rPr>
              <a:t> Bidirectional</a:t>
            </a:r>
            <a:endParaRPr lang="en-US" altLang="en-US" i="1">
              <a:solidFill>
                <a:srgbClr val="0033CC"/>
              </a:solidFill>
            </a:endParaRP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806450" y="1639888"/>
          <a:ext cx="7162800" cy="362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Bitmap Image" r:id="rId3" imgW="9495238" imgH="4800000" progId="Paint.Picture">
                  <p:embed/>
                </p:oleObj>
              </mc:Choice>
              <mc:Fallback>
                <p:oleObj name="Bitmap Image" r:id="rId3" imgW="9495238" imgH="4800000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" y="1639888"/>
                        <a:ext cx="7162800" cy="362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990600" y="5410200"/>
            <a:ext cx="6810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dirty="0"/>
              <a:t> Replace the goal test with a check to see if the </a:t>
            </a:r>
          </a:p>
          <a:p>
            <a:pPr eaLnBrk="1" hangingPunct="1"/>
            <a:r>
              <a:rPr lang="en-US" altLang="en-US" dirty="0"/>
              <a:t>   frontiers of the two searches intersect.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dirty="0"/>
              <a:t> </a:t>
            </a:r>
            <a:r>
              <a:rPr lang="en-US" altLang="en-US" dirty="0">
                <a:solidFill>
                  <a:srgbClr val="C00000"/>
                </a:solidFill>
              </a:rPr>
              <a:t>How might this be done efficiently?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Uniform-Cost Search</a:t>
            </a:r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720D7A-14B5-43A5-9A1C-5FC805D2664F}" type="slidenum">
              <a:rPr lang="en-US" altLang="en-US" sz="1400" smtClean="0"/>
              <a:pPr eaLnBrk="1" hangingPunct="1"/>
              <a:t>37</a:t>
            </a:fld>
            <a:endParaRPr lang="en-US" altLang="en-US" sz="1400"/>
          </a:p>
        </p:txBody>
      </p:sp>
      <p:sp>
        <p:nvSpPr>
          <p:cNvPr id="30724" name="TextBox 3"/>
          <p:cNvSpPr txBox="1">
            <a:spLocks noChangeArrowheads="1"/>
          </p:cNvSpPr>
          <p:nvPr/>
        </p:nvSpPr>
        <p:spPr bwMode="auto">
          <a:xfrm>
            <a:off x="1066800" y="1828800"/>
            <a:ext cx="74104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/>
              <a:t> Expand the node </a:t>
            </a:r>
            <a:r>
              <a:rPr lang="en-US" altLang="en-US">
                <a:solidFill>
                  <a:srgbClr val="C00000"/>
                </a:solidFill>
              </a:rPr>
              <a:t>n</a:t>
            </a:r>
            <a:r>
              <a:rPr lang="en-US" altLang="en-US"/>
              <a:t> with the lowest path cost </a:t>
            </a:r>
            <a:r>
              <a:rPr lang="en-US" altLang="en-US">
                <a:solidFill>
                  <a:srgbClr val="C00000"/>
                </a:solidFill>
              </a:rPr>
              <a:t>g(n)</a:t>
            </a:r>
          </a:p>
          <a:p>
            <a:pPr eaLnBrk="1" hangingPunct="1"/>
            <a:endParaRPr lang="en-US" altLang="en-US">
              <a:solidFill>
                <a:srgbClr val="C00000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en-US" altLang="en-US"/>
              <a:t> Implement by storing the frontier as a </a:t>
            </a:r>
            <a:r>
              <a:rPr lang="en-US" altLang="en-US">
                <a:solidFill>
                  <a:srgbClr val="0033CC"/>
                </a:solidFill>
              </a:rPr>
              <a:t>priority queue</a:t>
            </a:r>
          </a:p>
          <a:p>
            <a:pPr eaLnBrk="1" hangingPunct="1"/>
            <a:r>
              <a:rPr lang="en-US" altLang="en-US"/>
              <a:t>   ordered by </a:t>
            </a:r>
            <a:r>
              <a:rPr lang="en-US" altLang="en-US">
                <a:solidFill>
                  <a:srgbClr val="C00000"/>
                </a:solidFill>
              </a:rPr>
              <a:t>g(n)</a:t>
            </a:r>
            <a:r>
              <a:rPr lang="en-US" altLang="en-US"/>
              <a:t>.</a:t>
            </a:r>
          </a:p>
          <a:p>
            <a:pPr eaLnBrk="1" hangingPunct="1"/>
            <a:endParaRPr lang="en-US" altLang="en-US"/>
          </a:p>
          <a:p>
            <a:pPr eaLnBrk="1" hangingPunct="1">
              <a:buFont typeface="Arial" charset="0"/>
              <a:buChar char="•"/>
            </a:pPr>
            <a:r>
              <a:rPr lang="en-US" altLang="en-US"/>
              <a:t>  Apply the goal test when the node is selected for </a:t>
            </a:r>
          </a:p>
          <a:p>
            <a:pPr eaLnBrk="1" hangingPunct="1"/>
            <a:r>
              <a:rPr lang="en-US" altLang="en-US"/>
              <a:t>   expansion</a:t>
            </a:r>
          </a:p>
          <a:p>
            <a:pPr eaLnBrk="1" hangingPunct="1"/>
            <a:endParaRPr lang="en-US" altLang="en-US"/>
          </a:p>
          <a:p>
            <a:pPr eaLnBrk="1" hangingPunct="1">
              <a:buFont typeface="Arial" charset="0"/>
              <a:buChar char="•"/>
            </a:pPr>
            <a:r>
              <a:rPr lang="en-US" altLang="en-US"/>
              <a:t>  If a newly generated node </a:t>
            </a:r>
            <a:r>
              <a:rPr lang="en-US" altLang="en-US">
                <a:solidFill>
                  <a:srgbClr val="C00000"/>
                </a:solidFill>
              </a:rPr>
              <a:t>n</a:t>
            </a:r>
            <a:r>
              <a:rPr lang="en-US" altLang="en-US"/>
              <a:t> is already on the </a:t>
            </a:r>
          </a:p>
          <a:p>
            <a:pPr eaLnBrk="1" hangingPunct="1"/>
            <a:r>
              <a:rPr lang="en-US" altLang="en-US"/>
              <a:t>   frontier as node </a:t>
            </a:r>
            <a:r>
              <a:rPr lang="en-US" altLang="en-US">
                <a:solidFill>
                  <a:srgbClr val="C00000"/>
                </a:solidFill>
              </a:rPr>
              <a:t>n´ </a:t>
            </a:r>
            <a:r>
              <a:rPr lang="en-US" altLang="en-US"/>
              <a:t>and if </a:t>
            </a:r>
            <a:r>
              <a:rPr lang="en-US" altLang="en-US">
                <a:solidFill>
                  <a:srgbClr val="C00000"/>
                </a:solidFill>
              </a:rPr>
              <a:t>pathcost(n) &lt; pathcost(n´),</a:t>
            </a:r>
          </a:p>
          <a:p>
            <a:pPr eaLnBrk="1" hangingPunct="1"/>
            <a:r>
              <a:rPr lang="en-US" altLang="en-US"/>
              <a:t>   then replace </a:t>
            </a:r>
            <a:r>
              <a:rPr lang="en-US" altLang="en-US">
                <a:solidFill>
                  <a:srgbClr val="C00000"/>
                </a:solidFill>
              </a:rPr>
              <a:t>n’ </a:t>
            </a:r>
            <a:r>
              <a:rPr lang="en-US" altLang="en-US"/>
              <a:t>with </a:t>
            </a:r>
            <a:r>
              <a:rPr lang="en-US" altLang="en-US">
                <a:solidFill>
                  <a:srgbClr val="C00000"/>
                </a:solidFill>
              </a:rPr>
              <a:t>n</a:t>
            </a:r>
            <a:r>
              <a:rPr lang="en-US" altLang="en-US"/>
              <a:t>.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Comparison of Blind Methods</a:t>
            </a:r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DDEC02-EEB0-4345-981F-4D8C4FACADD5}" type="slidenum">
              <a:rPr lang="en-US" altLang="en-US" sz="1400" smtClean="0"/>
              <a:pPr eaLnBrk="1" hangingPunct="1"/>
              <a:t>38</a:t>
            </a:fld>
            <a:endParaRPr lang="en-US" altLang="en-US" sz="1400"/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74" t="28906" r="8749" b="17188"/>
          <a:stretch>
            <a:fillRect/>
          </a:stretch>
        </p:blipFill>
        <p:spPr bwMode="auto">
          <a:xfrm>
            <a:off x="533400" y="1371600"/>
            <a:ext cx="8153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759301-6EBF-436C-BC57-4C75494F1426}" type="slidenum">
              <a:rPr lang="en-US" altLang="en-US" sz="1400" smtClean="0"/>
              <a:pPr eaLnBrk="1" hangingPunct="1"/>
              <a:t>39</a:t>
            </a:fld>
            <a:endParaRPr lang="en-US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Problem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763000" cy="41148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FF0000"/>
                </a:solidFill>
              </a:rPr>
              <a:t>All these blind methods are too slow for real applications </a:t>
            </a:r>
          </a:p>
          <a:p>
            <a:pPr eaLnBrk="1" hangingPunct="1"/>
            <a:endParaRPr lang="en-US" altLang="en-US" sz="360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3600"/>
              <a:t>Solution	</a:t>
            </a:r>
            <a:r>
              <a:rPr lang="en-US" altLang="en-US" sz="3600">
                <a:sym typeface="Wingdings" pitchFamily="2" charset="2"/>
              </a:rPr>
              <a:t></a:t>
            </a:r>
            <a:r>
              <a:rPr lang="en-US" altLang="en-US" sz="3600"/>
              <a:t> add guidance </a:t>
            </a:r>
          </a:p>
          <a:p>
            <a:pPr eaLnBrk="1" hangingPunct="1"/>
            <a:endParaRPr lang="en-US" altLang="en-US" sz="3600"/>
          </a:p>
          <a:p>
            <a:pPr eaLnBrk="1" hangingPunct="1"/>
            <a:r>
              <a:rPr lang="en-US" altLang="en-US" sz="3600"/>
              <a:t>		    	</a:t>
            </a:r>
            <a:r>
              <a:rPr lang="en-US" altLang="en-US" sz="3600">
                <a:sym typeface="Wingdings" pitchFamily="2" charset="2"/>
              </a:rPr>
              <a:t> </a:t>
            </a:r>
            <a:r>
              <a:rPr lang="en-US" altLang="en-US" sz="3600">
                <a:solidFill>
                  <a:srgbClr val="800080"/>
                </a:solidFill>
                <a:sym typeface="Wingdings" pitchFamily="2" charset="2"/>
              </a:rPr>
              <a:t>“</a:t>
            </a:r>
            <a:r>
              <a:rPr lang="en-US" altLang="en-US" sz="3600">
                <a:solidFill>
                  <a:srgbClr val="AE1A95"/>
                </a:solidFill>
                <a:sym typeface="Wingdings" pitchFamily="2" charset="2"/>
              </a:rPr>
              <a:t>informed search</a:t>
            </a:r>
            <a:r>
              <a:rPr lang="en-US" altLang="en-US" sz="3600">
                <a:solidFill>
                  <a:srgbClr val="800080"/>
                </a:solidFill>
                <a:sym typeface="Wingdings" pitchFamily="2" charset="2"/>
              </a:rPr>
              <a:t>”</a:t>
            </a:r>
          </a:p>
          <a:p>
            <a:pPr eaLnBrk="1" hangingPunct="1">
              <a:buFontTx/>
              <a:buNone/>
            </a:pPr>
            <a:r>
              <a:rPr lang="en-US" altLang="en-US" sz="3600">
                <a:sym typeface="Wingdings" pitchFamily="2" charset="2"/>
              </a:rPr>
              <a:t>	</a:t>
            </a:r>
            <a:endParaRPr lang="en-US" altLang="en-US"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State-Space Model (</a:t>
            </a:r>
            <a:r>
              <a:rPr lang="en-US" dirty="0" err="1">
                <a:solidFill>
                  <a:srgbClr val="0033CC"/>
                </a:solidFill>
              </a:rPr>
              <a:t>cont</a:t>
            </a:r>
            <a:r>
              <a:rPr lang="en-US" dirty="0">
                <a:solidFill>
                  <a:srgbClr val="0033CC"/>
                </a:solidFill>
              </a:rPr>
              <a:t>)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Problem = (S, s, A, f, g, c)</a:t>
            </a:r>
            <a:br>
              <a:rPr lang="en-US" sz="3200" dirty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How do we define a solution?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How about an optimal solution?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D04E2-4DA4-47AF-9B20-C76A65E86AB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0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3B1EE3-B1B2-4F1F-8BB6-860A18B113BC}" type="slidenum">
              <a:rPr lang="en-US" altLang="en-US" sz="1400" smtClean="0"/>
              <a:pPr eaLnBrk="1" hangingPunct="1"/>
              <a:t>5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3 Coins Problem</a:t>
            </a:r>
            <a:br>
              <a:rPr lang="en-US" altLang="en-US" sz="4000">
                <a:solidFill>
                  <a:srgbClr val="0033CC"/>
                </a:solidFill>
              </a:rPr>
            </a:br>
            <a:r>
              <a:rPr lang="en-US" altLang="en-US" sz="4000">
                <a:solidFill>
                  <a:srgbClr val="0033CC"/>
                </a:solidFill>
              </a:rPr>
              <a:t>A Very Small State Space Problem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886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There are 3 (distinct) coins:  </a:t>
            </a:r>
            <a:r>
              <a:rPr lang="en-US" altLang="en-US" sz="2400" dirty="0">
                <a:solidFill>
                  <a:srgbClr val="0033CC"/>
                </a:solidFill>
              </a:rPr>
              <a:t>coin1, coin2, coin3</a:t>
            </a:r>
            <a:r>
              <a:rPr lang="en-US" altLang="en-US" sz="2400" dirty="0"/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 initial state is                      </a:t>
            </a:r>
            <a:r>
              <a:rPr lang="en-US" altLang="en-US" sz="2400" dirty="0">
                <a:solidFill>
                  <a:srgbClr val="FF0000"/>
                </a:solidFill>
              </a:rPr>
              <a:t>H       </a:t>
            </a:r>
            <a:r>
              <a:rPr lang="en-US" altLang="en-US" sz="2400" dirty="0" err="1">
                <a:solidFill>
                  <a:srgbClr val="FF0000"/>
                </a:solidFill>
              </a:rPr>
              <a:t>H</a:t>
            </a:r>
            <a:r>
              <a:rPr lang="en-US" altLang="en-US" sz="2400" dirty="0">
                <a:solidFill>
                  <a:srgbClr val="FF0000"/>
                </a:solidFill>
              </a:rPr>
              <a:t>        T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 legal operations are to turn over exactly one coin.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800080"/>
                </a:solidFill>
              </a:rPr>
              <a:t>1 (flip coin1), 2 (flip coin2), 3 (flip coin3)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rgbClr val="80008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There are two goal states:         </a:t>
            </a:r>
            <a:r>
              <a:rPr lang="en-US" altLang="en-US" sz="2400" dirty="0">
                <a:solidFill>
                  <a:srgbClr val="FF0000"/>
                </a:solidFill>
              </a:rPr>
              <a:t>H       </a:t>
            </a:r>
            <a:r>
              <a:rPr lang="en-US" altLang="en-US" sz="2400" dirty="0" err="1">
                <a:solidFill>
                  <a:srgbClr val="FF0000"/>
                </a:solidFill>
              </a:rPr>
              <a:t>H</a:t>
            </a:r>
            <a:r>
              <a:rPr lang="en-US" altLang="en-US" sz="2400" dirty="0">
                <a:solidFill>
                  <a:srgbClr val="FF0000"/>
                </a:solidFill>
              </a:rPr>
              <a:t>        </a:t>
            </a:r>
            <a:r>
              <a:rPr lang="en-US" altLang="en-US" sz="2400" dirty="0" err="1">
                <a:solidFill>
                  <a:srgbClr val="FF0000"/>
                </a:solidFill>
              </a:rPr>
              <a:t>H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                                                       T        </a:t>
            </a:r>
            <a:r>
              <a:rPr lang="en-US" altLang="en-US" sz="2400" dirty="0" err="1">
                <a:solidFill>
                  <a:srgbClr val="FF0000"/>
                </a:solidFill>
              </a:rPr>
              <a:t>T</a:t>
            </a:r>
            <a:r>
              <a:rPr lang="en-US" altLang="en-US" sz="2400" dirty="0">
                <a:solidFill>
                  <a:srgbClr val="FF0000"/>
                </a:solidFill>
              </a:rPr>
              <a:t>        </a:t>
            </a:r>
            <a:r>
              <a:rPr lang="en-US" altLang="en-US" sz="2400" dirty="0" err="1">
                <a:solidFill>
                  <a:srgbClr val="FF0000"/>
                </a:solidFill>
              </a:rPr>
              <a:t>T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822325" y="5983288"/>
            <a:ext cx="3649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What are </a:t>
            </a:r>
            <a:r>
              <a:rPr lang="en-US" altLang="en-US">
                <a:solidFill>
                  <a:srgbClr val="FF0000"/>
                </a:solidFill>
              </a:rPr>
              <a:t>S, s, A, f, g, c </a:t>
            </a:r>
            <a:r>
              <a:rPr lang="en-US" altLang="en-US"/>
              <a:t>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3200" dirty="0">
                <a:solidFill>
                  <a:srgbClr val="0033CC"/>
                </a:solidFill>
              </a:rPr>
              <a:t>3 Coins Problem: </a:t>
            </a:r>
            <a:r>
              <a:rPr lang="en-US" sz="3200" dirty="0">
                <a:solidFill>
                  <a:srgbClr val="FF0000"/>
                </a:solidFill>
              </a:rPr>
              <a:t>Get from HHT to either HHH or TTT via operators: flip coin 1, flip coin 2, and flip coin 3 (flip = turn over)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500"/>
              </a:spcAft>
            </a:pPr>
            <a:r>
              <a:rPr lang="en-US" dirty="0"/>
              <a:t>S</a:t>
            </a:r>
          </a:p>
          <a:p>
            <a:pPr>
              <a:spcAft>
                <a:spcPts val="1500"/>
              </a:spcAft>
            </a:pPr>
            <a:r>
              <a:rPr lang="en-US" dirty="0"/>
              <a:t>s</a:t>
            </a:r>
          </a:p>
          <a:p>
            <a:pPr>
              <a:spcAft>
                <a:spcPts val="1500"/>
              </a:spcAft>
            </a:pPr>
            <a:r>
              <a:rPr lang="en-US" dirty="0"/>
              <a:t>A</a:t>
            </a:r>
          </a:p>
          <a:p>
            <a:pPr>
              <a:spcAft>
                <a:spcPts val="1500"/>
              </a:spcAft>
            </a:pPr>
            <a:r>
              <a:rPr lang="en-US" dirty="0"/>
              <a:t>f</a:t>
            </a:r>
          </a:p>
          <a:p>
            <a:pPr>
              <a:spcAft>
                <a:spcPts val="1500"/>
              </a:spcAft>
            </a:pPr>
            <a:r>
              <a:rPr lang="en-US" dirty="0"/>
              <a:t>g</a:t>
            </a:r>
          </a:p>
          <a:p>
            <a:pPr>
              <a:spcAft>
                <a:spcPts val="1500"/>
              </a:spcAft>
            </a:pPr>
            <a:r>
              <a:rPr lang="en-US" dirty="0"/>
              <a:t>c</a:t>
            </a:r>
          </a:p>
          <a:p>
            <a:pPr>
              <a:spcAft>
                <a:spcPts val="15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D04E2-4DA4-47AF-9B20-C76A65E86AB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19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A43CB7-53C6-4060-89BE-C3EEA17F0DE7}" type="slidenum">
              <a:rPr lang="en-US" altLang="en-US" sz="1400" smtClean="0"/>
              <a:pPr eaLnBrk="1" hangingPunct="1"/>
              <a:t>7</a:t>
            </a:fld>
            <a:endParaRPr lang="en-US" altLang="en-US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State-Space Graph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203325" y="2630488"/>
            <a:ext cx="7858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HTT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1219200" y="3810000"/>
            <a:ext cx="7508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6600CC"/>
                </a:solidFill>
              </a:rPr>
              <a:t>TTT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6842125" y="2554288"/>
            <a:ext cx="8207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THH</a:t>
            </a: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6858000" y="3657600"/>
            <a:ext cx="8556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6600CC"/>
                </a:solidFill>
              </a:rPr>
              <a:t>HHH</a:t>
            </a: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2895600" y="1828800"/>
            <a:ext cx="8207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HHT</a:t>
            </a: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4953000" y="1828800"/>
            <a:ext cx="7858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THT</a:t>
            </a:r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2879725" y="4687888"/>
            <a:ext cx="7858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TTH</a:t>
            </a: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4953000" y="4648200"/>
            <a:ext cx="8207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HTH</a:t>
            </a:r>
          </a:p>
        </p:txBody>
      </p:sp>
      <p:sp>
        <p:nvSpPr>
          <p:cNvPr id="9228" name="Line 13"/>
          <p:cNvSpPr>
            <a:spLocks noChangeShapeType="1"/>
          </p:cNvSpPr>
          <p:nvPr/>
        </p:nvSpPr>
        <p:spPr bwMode="auto">
          <a:xfrm>
            <a:off x="3733800" y="2057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/>
        </p:nvSpPr>
        <p:spPr bwMode="auto">
          <a:xfrm>
            <a:off x="3657600" y="4953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/>
        </p:nvSpPr>
        <p:spPr bwMode="auto">
          <a:xfrm>
            <a:off x="1600200" y="3124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/>
        </p:nvSpPr>
        <p:spPr bwMode="auto">
          <a:xfrm>
            <a:off x="7239000" y="3048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/>
        </p:nvSpPr>
        <p:spPr bwMode="auto">
          <a:xfrm flipV="1">
            <a:off x="1981200" y="22860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/>
        </p:nvSpPr>
        <p:spPr bwMode="auto">
          <a:xfrm>
            <a:off x="5715000" y="228600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/>
        </p:nvSpPr>
        <p:spPr bwMode="auto">
          <a:xfrm flipV="1">
            <a:off x="5791200" y="41148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/>
        </p:nvSpPr>
        <p:spPr bwMode="auto">
          <a:xfrm>
            <a:off x="1981200" y="42672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2"/>
          <p:cNvSpPr>
            <a:spLocks noChangeShapeType="1"/>
          </p:cNvSpPr>
          <p:nvPr/>
        </p:nvSpPr>
        <p:spPr bwMode="auto">
          <a:xfrm>
            <a:off x="3733800" y="2286000"/>
            <a:ext cx="3124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/>
        </p:nvSpPr>
        <p:spPr bwMode="auto">
          <a:xfrm>
            <a:off x="1981200" y="3048000"/>
            <a:ext cx="2971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4"/>
          <p:cNvSpPr>
            <a:spLocks noChangeShapeType="1"/>
          </p:cNvSpPr>
          <p:nvPr/>
        </p:nvSpPr>
        <p:spPr bwMode="auto">
          <a:xfrm flipV="1">
            <a:off x="1981200" y="2286000"/>
            <a:ext cx="2971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5"/>
          <p:cNvSpPr>
            <a:spLocks noChangeShapeType="1"/>
          </p:cNvSpPr>
          <p:nvPr/>
        </p:nvSpPr>
        <p:spPr bwMode="auto">
          <a:xfrm flipV="1">
            <a:off x="3657600" y="2971800"/>
            <a:ext cx="3200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Text Box 26"/>
          <p:cNvSpPr txBox="1">
            <a:spLocks noChangeArrowheads="1"/>
          </p:cNvSpPr>
          <p:nvPr/>
        </p:nvSpPr>
        <p:spPr bwMode="auto">
          <a:xfrm>
            <a:off x="4098925" y="1563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1" name="Text Box 27"/>
          <p:cNvSpPr txBox="1">
            <a:spLocks noChangeArrowheads="1"/>
          </p:cNvSpPr>
          <p:nvPr/>
        </p:nvSpPr>
        <p:spPr bwMode="auto">
          <a:xfrm>
            <a:off x="2117725" y="20208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2" name="Text Box 28"/>
          <p:cNvSpPr txBox="1">
            <a:spLocks noChangeArrowheads="1"/>
          </p:cNvSpPr>
          <p:nvPr/>
        </p:nvSpPr>
        <p:spPr bwMode="auto">
          <a:xfrm>
            <a:off x="1219200" y="32004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3" name="Text Box 29"/>
          <p:cNvSpPr txBox="1">
            <a:spLocks noChangeArrowheads="1"/>
          </p:cNvSpPr>
          <p:nvPr/>
        </p:nvSpPr>
        <p:spPr bwMode="auto">
          <a:xfrm>
            <a:off x="2041525" y="4459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44" name="Text Box 30"/>
          <p:cNvSpPr txBox="1">
            <a:spLocks noChangeArrowheads="1"/>
          </p:cNvSpPr>
          <p:nvPr/>
        </p:nvSpPr>
        <p:spPr bwMode="auto">
          <a:xfrm>
            <a:off x="3946525" y="4992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5" name="Text Box 31"/>
          <p:cNvSpPr txBox="1">
            <a:spLocks noChangeArrowheads="1"/>
          </p:cNvSpPr>
          <p:nvPr/>
        </p:nvSpPr>
        <p:spPr bwMode="auto">
          <a:xfrm>
            <a:off x="6232525" y="43830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6" name="Text Box 32"/>
          <p:cNvSpPr txBox="1">
            <a:spLocks noChangeArrowheads="1"/>
          </p:cNvSpPr>
          <p:nvPr/>
        </p:nvSpPr>
        <p:spPr bwMode="auto">
          <a:xfrm>
            <a:off x="7299325" y="3087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7" name="Text Box 33"/>
          <p:cNvSpPr txBox="1">
            <a:spLocks noChangeArrowheads="1"/>
          </p:cNvSpPr>
          <p:nvPr/>
        </p:nvSpPr>
        <p:spPr bwMode="auto">
          <a:xfrm>
            <a:off x="6080125" y="18684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48" name="Text Box 34"/>
          <p:cNvSpPr txBox="1">
            <a:spLocks noChangeArrowheads="1"/>
          </p:cNvSpPr>
          <p:nvPr/>
        </p:nvSpPr>
        <p:spPr bwMode="auto">
          <a:xfrm>
            <a:off x="5241925" y="24780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49" name="Text Box 35"/>
          <p:cNvSpPr txBox="1">
            <a:spLocks noChangeArrowheads="1"/>
          </p:cNvSpPr>
          <p:nvPr/>
        </p:nvSpPr>
        <p:spPr bwMode="auto">
          <a:xfrm>
            <a:off x="3641725" y="3468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50" name="Text Box 36"/>
          <p:cNvSpPr txBox="1">
            <a:spLocks noChangeArrowheads="1"/>
          </p:cNvSpPr>
          <p:nvPr/>
        </p:nvSpPr>
        <p:spPr bwMode="auto">
          <a:xfrm>
            <a:off x="3184525" y="26304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51" name="Text Box 37"/>
          <p:cNvSpPr txBox="1">
            <a:spLocks noChangeArrowheads="1"/>
          </p:cNvSpPr>
          <p:nvPr/>
        </p:nvSpPr>
        <p:spPr bwMode="auto">
          <a:xfrm>
            <a:off x="4860925" y="33924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52" name="Text Box 38"/>
          <p:cNvSpPr txBox="1">
            <a:spLocks noChangeArrowheads="1"/>
          </p:cNvSpPr>
          <p:nvPr/>
        </p:nvSpPr>
        <p:spPr bwMode="auto">
          <a:xfrm>
            <a:off x="533400" y="5562600"/>
            <a:ext cx="7826375" cy="831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 What are some solutions?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 What if the problem is changed to allow only 3 actions?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31A92B-C6C8-4F1C-A2A7-F42ABDF4D448}" type="slidenum">
              <a:rPr lang="en-US" altLang="en-US" sz="1400" smtClean="0"/>
              <a:pPr eaLnBrk="1" hangingPunct="1"/>
              <a:t>8</a:t>
            </a:fld>
            <a:endParaRPr lang="en-US" alt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Modified State-Space Problem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would you define a state for the new problem requiring exactly 3 actions?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How do you define the operations (1, 2, 3) with this new state definition?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Modified State-Space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What do the paths to the goal states look like now?</a:t>
            </a:r>
          </a:p>
          <a:p>
            <a:r>
              <a:rPr lang="en-US" dirty="0"/>
              <a:t>(H,H,T,0) -&gt;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D04E2-4DA4-47AF-9B20-C76A65E86AB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684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1879</Words>
  <Application>Microsoft Office PowerPoint</Application>
  <PresentationFormat>On-screen Show (4:3)</PresentationFormat>
  <Paragraphs>411</Paragraphs>
  <Slides>39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Centaur</vt:lpstr>
      <vt:lpstr>Comic Sans MS</vt:lpstr>
      <vt:lpstr>Script MT Bold</vt:lpstr>
      <vt:lpstr>Times New Roman</vt:lpstr>
      <vt:lpstr>Wingdings</vt:lpstr>
      <vt:lpstr>Default Design</vt:lpstr>
      <vt:lpstr>Bitmap Image</vt:lpstr>
      <vt:lpstr>Solving Problems by Searching</vt:lpstr>
      <vt:lpstr>Terminology</vt:lpstr>
      <vt:lpstr>Formal State-Space Model</vt:lpstr>
      <vt:lpstr>State-Space Model (cont) Problem = (S, s, A, f, g, c) </vt:lpstr>
      <vt:lpstr>3 Coins Problem A Very Small State Space Problem</vt:lpstr>
      <vt:lpstr>3 Coins Problem: Get from HHT to either HHH or TTT via operators: flip coin 1, flip coin 2, and flip coin 3 (flip = turn over) </vt:lpstr>
      <vt:lpstr>State-Space Graph</vt:lpstr>
      <vt:lpstr>Modified State-Space Problem</vt:lpstr>
      <vt:lpstr>Modified State-Space Problem</vt:lpstr>
      <vt:lpstr>How do we build a search tree for the modified 3 coins problem?</vt:lpstr>
      <vt:lpstr>The 8-Puzzle Problem</vt:lpstr>
      <vt:lpstr>Search Tree Example:  Fragment of 8-Puzzle Problem Space </vt:lpstr>
      <vt:lpstr>Another Example: N Queens Place exactly one Q in each column so that no two Q’s are in the same row or diagonal</vt:lpstr>
      <vt:lpstr>Example: Route Planning Find the shortest route from the starting city to the goal city given roads and distances.</vt:lpstr>
      <vt:lpstr>Search in AI</vt:lpstr>
      <vt:lpstr>Search Strategies (Ch 3)  </vt:lpstr>
      <vt:lpstr>Depth-First Search by Recursion* You will use this for Missionary-Cannibal Problem.</vt:lpstr>
      <vt:lpstr>Depth-First Search by Recursion</vt:lpstr>
      <vt:lpstr>The Missionaries and Cannibals Problem </vt:lpstr>
      <vt:lpstr>Missionaries and Cannibals Problem</vt:lpstr>
      <vt:lpstr>Missionary and Cannibals Notes</vt:lpstr>
      <vt:lpstr>What are all the actions?</vt:lpstr>
      <vt:lpstr>When is a state considered “DEAD”?</vt:lpstr>
      <vt:lpstr>Same Ancestor State</vt:lpstr>
      <vt:lpstr>Assignment</vt:lpstr>
      <vt:lpstr>Warning</vt:lpstr>
      <vt:lpstr>General Search Paradigm </vt:lpstr>
      <vt:lpstr>General Search Paradigm </vt:lpstr>
      <vt:lpstr>Basic Idea</vt:lpstr>
      <vt:lpstr>Performance Criteria</vt:lpstr>
      <vt:lpstr>Breadth-First Search</vt:lpstr>
      <vt:lpstr>Depth-First Search</vt:lpstr>
      <vt:lpstr>Iterative Deepening Search</vt:lpstr>
      <vt:lpstr>Cost of Iterative Deepening</vt:lpstr>
      <vt:lpstr>Forwards vs. Backwards</vt:lpstr>
      <vt:lpstr>vs. Bidirectional</vt:lpstr>
      <vt:lpstr>Uniform-Cost Search</vt:lpstr>
      <vt:lpstr>Comparison of Blind Methods</vt:lpstr>
      <vt:lpstr>Problem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Artificial Intelligence</dc:title>
  <dc:creator>Linda Shapiro</dc:creator>
  <cp:lastModifiedBy>shapiro</cp:lastModifiedBy>
  <cp:revision>92</cp:revision>
  <dcterms:created xsi:type="dcterms:W3CDTF">2005-09-19T20:30:33Z</dcterms:created>
  <dcterms:modified xsi:type="dcterms:W3CDTF">2021-12-27T23:59:20Z</dcterms:modified>
</cp:coreProperties>
</file>