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4" r:id="rId12"/>
    <p:sldId id="264" r:id="rId13"/>
    <p:sldId id="265" r:id="rId14"/>
    <p:sldId id="268" r:id="rId15"/>
    <p:sldId id="266" r:id="rId16"/>
    <p:sldId id="279" r:id="rId17"/>
    <p:sldId id="267" r:id="rId18"/>
    <p:sldId id="269" r:id="rId19"/>
    <p:sldId id="275" r:id="rId20"/>
    <p:sldId id="278" r:id="rId21"/>
    <p:sldId id="276" r:id="rId22"/>
    <p:sldId id="277" r:id="rId23"/>
    <p:sldId id="270" r:id="rId24"/>
    <p:sldId id="273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000099"/>
    <a:srgbClr val="80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B0CEFE-FE43-4342-B457-9655461B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0CEFE-FE43-4342-B457-9655461B13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08871-6A3F-4343-8579-1D6DFBD6B4E0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/>
              <a:t>Remove arrow</a:t>
            </a:r>
          </a:p>
          <a:p>
            <a:pPr eaLnBrk="1" hangingPunct="1"/>
            <a:r>
              <a:rPr lang="en-US" altLang="zh-CN"/>
              <a:t>Dot!</a:t>
            </a:r>
          </a:p>
          <a:p>
            <a:pPr eaLnBrk="1" hangingPunct="1"/>
            <a:r>
              <a:rPr lang="en-US" altLang="zh-CN"/>
              <a:t>Our </a:t>
            </a:r>
          </a:p>
          <a:p>
            <a:pPr eaLnBrk="1" hangingPunct="1"/>
            <a:r>
              <a:rPr lang="en-US" altLang="zh-CN"/>
              <a:t>Give title/description of each system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58A7-9D23-4936-9590-21A5965B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E75BE-5036-4C1F-A4B0-3D103A794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0EE1-B7C9-4D61-A390-842D19D3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5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3B09A-AF38-4441-8CC7-8B78B796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715A-C793-4835-815C-CAAB9E1D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0F588-5879-4159-A72C-4AEA9000B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6921-81B2-4892-AC9C-BE1AA1783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A74-BFBA-4179-ACC7-512BCFA4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620D-2845-4E36-AA40-33B91D767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1EA7-1CBC-464D-ADC8-344761D6B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04B4-1F41-47FC-9693-5DB06024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2CF6-4C0F-494E-A183-26CC342F3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F597B-5400-40B1-8A81-5E71B090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piro@c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urses.cs.washington.edu/courses/cse473/19wi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5AC180-71F3-484E-A3F5-F1AAA14A844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Introduction to </a:t>
            </a:r>
            <a:br>
              <a:rPr lang="en-US" altLang="en-US" dirty="0"/>
            </a:br>
            <a:r>
              <a:rPr lang="en-US" altLang="en-US" dirty="0"/>
              <a:t>Artificial Intelligence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473</a:t>
            </a:r>
          </a:p>
          <a:p>
            <a:pPr eaLnBrk="1" hangingPunct="1"/>
            <a:r>
              <a:rPr lang="en-US" altLang="en-US" dirty="0"/>
              <a:t>Winter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9816E0-3B93-48A3-9B13-AF4B4D256CF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an intelligent agent?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an agent? Perceives and acts</a:t>
            </a:r>
          </a:p>
          <a:p>
            <a:pPr eaLnBrk="1" hangingPunct="1"/>
            <a:r>
              <a:rPr lang="en-US" altLang="en-US" dirty="0"/>
              <a:t>What does </a:t>
            </a:r>
            <a:r>
              <a:rPr lang="en-US" altLang="en-US" dirty="0">
                <a:solidFill>
                  <a:srgbClr val="FF0000"/>
                </a:solidFill>
              </a:rPr>
              <a:t>rational</a:t>
            </a:r>
            <a:r>
              <a:rPr lang="en-US" altLang="en-US" dirty="0"/>
              <a:t> mean? Logical, right</a:t>
            </a:r>
          </a:p>
          <a:p>
            <a:pPr eaLnBrk="1" hangingPunct="1"/>
            <a:r>
              <a:rPr lang="en-US" altLang="en-US" dirty="0"/>
              <a:t>Are humans always rational? No</a:t>
            </a:r>
          </a:p>
          <a:p>
            <a:pPr eaLnBrk="1" hangingPunct="1"/>
            <a:r>
              <a:rPr lang="en-US" altLang="en-US" dirty="0"/>
              <a:t>Can a computer always do the right thing? No</a:t>
            </a:r>
          </a:p>
          <a:p>
            <a:pPr eaLnBrk="1" hangingPunct="1"/>
            <a:r>
              <a:rPr lang="en-US" altLang="en-US" dirty="0"/>
              <a:t>What can we substitute for the right thing?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Evaluate a function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Intelligent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agents already exist today?</a:t>
            </a:r>
          </a:p>
          <a:p>
            <a:r>
              <a:rPr lang="en-US" dirty="0"/>
              <a:t>Siri, Cortana, Alexa</a:t>
            </a:r>
          </a:p>
          <a:p>
            <a:r>
              <a:rPr lang="en-US" dirty="0"/>
              <a:t>Navigation Systems (on car or phone)</a:t>
            </a:r>
          </a:p>
          <a:p>
            <a:r>
              <a:rPr lang="en-US" dirty="0"/>
              <a:t>Google Maps (optimal route)</a:t>
            </a:r>
          </a:p>
          <a:p>
            <a:r>
              <a:rPr lang="en-US" dirty="0"/>
              <a:t>Intelligent shopper agent</a:t>
            </a:r>
          </a:p>
          <a:p>
            <a:r>
              <a:rPr lang="en-US" dirty="0" err="1"/>
              <a:t>Alexnet</a:t>
            </a:r>
            <a:r>
              <a:rPr lang="en-US" dirty="0"/>
              <a:t> for image classification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7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8BFF2A-360C-45B8-9408-3670366312F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Problem Solving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0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    </a:t>
            </a:r>
            <a:r>
              <a:rPr lang="en-US" altLang="en-US" sz="2800">
                <a:solidFill>
                  <a:srgbClr val="0033CC"/>
                </a:solidFill>
              </a:rPr>
              <a:t>Find a sequence of operations to produce the desired situation from the initial situation.</a:t>
            </a:r>
          </a:p>
        </p:txBody>
      </p:sp>
      <p:pic>
        <p:nvPicPr>
          <p:cNvPr id="12293" name="Picture 6" descr="HangingBananaBun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371600"/>
            <a:ext cx="9794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12096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609600" y="1219200"/>
            <a:ext cx="8229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5638800" y="3505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6994525" y="156051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2743200" y="4191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609600" y="3200400"/>
            <a:ext cx="990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>
            <a:off x="8839200" y="3200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8"/>
          <p:cNvSpPr>
            <a:spLocks noChangeShapeType="1"/>
          </p:cNvSpPr>
          <p:nvPr/>
        </p:nvSpPr>
        <p:spPr bwMode="auto">
          <a:xfrm>
            <a:off x="1600200" y="5029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2" name="Picture 19" descr="Mon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71725"/>
            <a:ext cx="1905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C4E1FD-14B5-4ADB-B812-727F1CB8931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Game Playing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Given:</a:t>
            </a:r>
          </a:p>
          <a:p>
            <a:pPr lvl="1" eaLnBrk="1" hangingPunct="1"/>
            <a:r>
              <a:rPr lang="en-US" altLang="en-US"/>
              <a:t> An initial position in the game</a:t>
            </a:r>
          </a:p>
          <a:p>
            <a:pPr lvl="1" eaLnBrk="1" hangingPunct="1"/>
            <a:r>
              <a:rPr lang="en-US" altLang="en-US"/>
              <a:t> The rules of the game</a:t>
            </a:r>
          </a:p>
          <a:p>
            <a:pPr lvl="1" eaLnBrk="1" hangingPunct="1"/>
            <a:r>
              <a:rPr lang="en-US" altLang="en-US"/>
              <a:t> The criteria for winning the game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WIN!</a:t>
            </a:r>
          </a:p>
        </p:txBody>
      </p:sp>
      <p:pic>
        <p:nvPicPr>
          <p:cNvPr id="13317" name="Picture 4" descr="kalah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743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5B77F8-2ADD-4651-8E6B-483101F774D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Constraint Satisfaction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Example: Map Coloring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22DA93-BF0D-453D-9938-78D7673EE1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Reasoning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43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Given: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animal(x))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(animal(x) -&gt; (eats(x)  drinks(x)))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Prove:</a:t>
            </a:r>
          </a:p>
          <a:p>
            <a:pPr lvl="1" eaLnBrk="1" hangingPunct="1"/>
            <a:r>
              <a:rPr lang="en-US" altLang="en-US" dirty="0">
                <a:sym typeface="Symbol" pitchFamily="18" charset="2"/>
              </a:rPr>
              <a:t>x (human(x) -&gt; eats(x))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Neural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20574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916690-160E-44DA-A88A-D17705D6B4D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Natural Language Understanding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Pick up a big red block.</a:t>
            </a:r>
          </a:p>
          <a:p>
            <a:pPr eaLnBrk="1" hangingPunct="1">
              <a:defRPr/>
            </a:pPr>
            <a:r>
              <a:rPr lang="en-US" altLang="en-US" sz="2800" dirty="0"/>
              <a:t>OK.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While hunting in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Africa, I shot an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elephant in my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   pajamas.</a:t>
            </a:r>
          </a:p>
          <a:p>
            <a:pPr eaLnBrk="1" hangingPunct="1">
              <a:defRPr/>
            </a:pPr>
            <a:r>
              <a:rPr lang="en-US" altLang="en-US" sz="2800" dirty="0"/>
              <a:t> I don’t understand.</a:t>
            </a:r>
          </a:p>
        </p:txBody>
      </p:sp>
      <p:pic>
        <p:nvPicPr>
          <p:cNvPr id="15365" name="Picture 6" descr="natural_langu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514600"/>
            <a:ext cx="4038600" cy="266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FFE4-8FA7-40A0-AF32-BD33445EA8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2057400" y="3625850"/>
            <a:ext cx="158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14400" y="2101850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000" b="1">
                <a:ea typeface="SimSun" pitchFamily="2" charset="-122"/>
              </a:rPr>
              <a:t>Given</a:t>
            </a:r>
            <a:r>
              <a:rPr lang="en-US" altLang="zh-CN" sz="2000">
                <a:ea typeface="SimSun" pitchFamily="2" charset="-122"/>
              </a:rPr>
              <a:t>: Some images and their corresponding descriptions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533400" y="4038600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{trees, grass, cherry trees}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362200" y="4027488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{cheetah, trunk}</a:t>
            </a:r>
          </a:p>
        </p:txBody>
      </p:sp>
      <p:pic>
        <p:nvPicPr>
          <p:cNvPr id="1741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4724400" y="4027488"/>
            <a:ext cx="153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{mountains, sky}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172200" y="4027488"/>
            <a:ext cx="223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latin typeface="Tahoma" pitchFamily="34" charset="0"/>
                <a:ea typeface="SimSun" pitchFamily="2" charset="-122"/>
              </a:rPr>
              <a:t>{beach, sky, trees, water}</a:t>
            </a:r>
          </a:p>
        </p:txBody>
      </p:sp>
      <p:cxnSp>
        <p:nvCxnSpPr>
          <p:cNvPr id="17418" name="AutoShape 9"/>
          <p:cNvCxnSpPr>
            <a:cxnSpLocks noChangeShapeType="1"/>
            <a:endCxn id="17416" idx="0"/>
          </p:cNvCxnSpPr>
          <p:nvPr/>
        </p:nvCxnSpPr>
        <p:spPr bwMode="auto">
          <a:xfrm flipH="1">
            <a:off x="549275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10"/>
          <p:cNvCxnSpPr>
            <a:cxnSpLocks noChangeShapeType="1"/>
            <a:endCxn id="17417" idx="0"/>
          </p:cNvCxnSpPr>
          <p:nvPr/>
        </p:nvCxnSpPr>
        <p:spPr bwMode="auto">
          <a:xfrm>
            <a:off x="7291388" y="3808413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11"/>
          <p:cNvCxnSpPr>
            <a:cxnSpLocks noChangeShapeType="1"/>
            <a:endCxn id="17414" idx="0"/>
          </p:cNvCxnSpPr>
          <p:nvPr/>
        </p:nvCxnSpPr>
        <p:spPr bwMode="auto">
          <a:xfrm flipH="1">
            <a:off x="3771900" y="3808413"/>
            <a:ext cx="1588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76400" y="6049963"/>
            <a:ext cx="5949950" cy="566737"/>
            <a:chOff x="1056" y="3811"/>
            <a:chExt cx="3748" cy="357"/>
          </a:xfrm>
        </p:grpSpPr>
        <p:sp>
          <p:nvSpPr>
            <p:cNvPr id="17434" name="Text Box 13"/>
            <p:cNvSpPr txBox="1">
              <a:spLocks noChangeArrowheads="1"/>
            </p:cNvSpPr>
            <p:nvPr/>
          </p:nvSpPr>
          <p:spPr bwMode="auto">
            <a:xfrm>
              <a:off x="1056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cxnSp>
          <p:nvCxnSpPr>
            <p:cNvPr id="17435" name="AutoShape 14"/>
            <p:cNvCxnSpPr>
              <a:cxnSpLocks noChangeShapeType="1"/>
              <a:endCxn id="17440" idx="0"/>
            </p:cNvCxnSpPr>
            <p:nvPr/>
          </p:nvCxnSpPr>
          <p:spPr bwMode="auto">
            <a:xfrm flipH="1">
              <a:off x="3484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6" name="AutoShape 15"/>
            <p:cNvCxnSpPr>
              <a:cxnSpLocks noChangeShapeType="1"/>
              <a:endCxn id="17441" idx="0"/>
            </p:cNvCxnSpPr>
            <p:nvPr/>
          </p:nvCxnSpPr>
          <p:spPr bwMode="auto">
            <a:xfrm flipH="1">
              <a:off x="4588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7" name="AutoShape 16"/>
            <p:cNvCxnSpPr>
              <a:cxnSpLocks noChangeShapeType="1"/>
              <a:endCxn id="17439" idx="0"/>
            </p:cNvCxnSpPr>
            <p:nvPr/>
          </p:nvCxnSpPr>
          <p:spPr bwMode="auto">
            <a:xfrm flipH="1">
              <a:off x="2380" y="3811"/>
              <a:ext cx="1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8" name="AutoShape 17"/>
            <p:cNvCxnSpPr>
              <a:cxnSpLocks noChangeShapeType="1"/>
              <a:endCxn id="17434" idx="0"/>
            </p:cNvCxnSpPr>
            <p:nvPr/>
          </p:nvCxnSpPr>
          <p:spPr bwMode="auto">
            <a:xfrm flipH="1">
              <a:off x="1272" y="3811"/>
              <a:ext cx="5" cy="1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9" name="Text Box 18"/>
            <p:cNvSpPr txBox="1">
              <a:spLocks noChangeArrowheads="1"/>
            </p:cNvSpPr>
            <p:nvPr/>
          </p:nvSpPr>
          <p:spPr bwMode="auto">
            <a:xfrm>
              <a:off x="2164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0" name="Text Box 19"/>
            <p:cNvSpPr txBox="1">
              <a:spLocks noChangeArrowheads="1"/>
            </p:cNvSpPr>
            <p:nvPr/>
          </p:nvSpPr>
          <p:spPr bwMode="auto">
            <a:xfrm>
              <a:off x="3268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  <p:sp>
          <p:nvSpPr>
            <p:cNvPr id="17441" name="Text Box 20"/>
            <p:cNvSpPr txBox="1">
              <a:spLocks noChangeArrowheads="1"/>
            </p:cNvSpPr>
            <p:nvPr/>
          </p:nvSpPr>
          <p:spPr bwMode="auto">
            <a:xfrm>
              <a:off x="4372" y="3956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1600">
                  <a:latin typeface="CMBX5" pitchFamily="82" charset="0"/>
                  <a:ea typeface="SimSun" pitchFamily="2" charset="-122"/>
                  <a:sym typeface="Symbol" pitchFamily="18" charset="2"/>
                </a:rPr>
                <a:t>?</a:t>
              </a:r>
            </a:p>
          </p:txBody>
        </p:sp>
      </p:grpSp>
      <p:pic>
        <p:nvPicPr>
          <p:cNvPr id="17422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2" descr="Sample Comp Imag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3" descr="Sample Comp Imag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711450"/>
            <a:ext cx="14620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4"/>
          <p:cNvSpPr txBox="1">
            <a:spLocks noChangeArrowheads="1"/>
          </p:cNvSpPr>
          <p:nvPr/>
        </p:nvSpPr>
        <p:spPr bwMode="auto">
          <a:xfrm>
            <a:off x="8153400" y="354965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SimSun" pitchFamily="2" charset="-122"/>
                <a:sym typeface="Symbol" pitchFamily="18" charset="2"/>
              </a:rPr>
              <a:t>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14400" y="4495800"/>
            <a:ext cx="8001000" cy="1554163"/>
            <a:chOff x="576" y="2832"/>
            <a:chExt cx="5040" cy="979"/>
          </a:xfrm>
        </p:grpSpPr>
        <p:sp>
          <p:nvSpPr>
            <p:cNvPr id="17428" name="Rectangle 26"/>
            <p:cNvSpPr>
              <a:spLocks noChangeArrowheads="1"/>
            </p:cNvSpPr>
            <p:nvPr/>
          </p:nvSpPr>
          <p:spPr bwMode="auto">
            <a:xfrm>
              <a:off x="576" y="2832"/>
              <a:ext cx="44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 b="1">
                  <a:ea typeface="SimSun" pitchFamily="2" charset="-122"/>
                </a:rPr>
                <a:t>To solve</a:t>
              </a:r>
              <a:r>
                <a:rPr lang="en-US" altLang="zh-CN" sz="2000">
                  <a:ea typeface="SimSun" pitchFamily="2" charset="-122"/>
                </a:rPr>
                <a:t>: What object classes are present in new images</a:t>
              </a:r>
            </a:p>
          </p:txBody>
        </p:sp>
        <p:pic>
          <p:nvPicPr>
            <p:cNvPr id="17429" name="Picture 2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Picture 2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9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30" descr="Sample Comp Image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120"/>
              <a:ext cx="921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Text Box 31"/>
            <p:cNvSpPr txBox="1">
              <a:spLocks noChangeArrowheads="1"/>
            </p:cNvSpPr>
            <p:nvPr/>
          </p:nvSpPr>
          <p:spPr bwMode="auto">
            <a:xfrm>
              <a:off x="5136" y="3544"/>
              <a:ext cx="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Tahoma" pitchFamily="34" charset="0"/>
                  <a:ea typeface="SimSun" pitchFamily="2" charset="-122"/>
                  <a:sym typeface="Symbol" pitchFamily="18" charset="2"/>
                </a:rPr>
                <a:t></a:t>
              </a:r>
            </a:p>
          </p:txBody>
        </p:sp>
      </p:grpSp>
      <p:sp>
        <p:nvSpPr>
          <p:cNvPr id="17427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>
                <a:solidFill>
                  <a:srgbClr val="0033CC"/>
                </a:solidFill>
                <a:ea typeface="SimSun" pitchFamily="2" charset="-122"/>
              </a:rPr>
              <a:t>Computer Vision with 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Groundtruth Data Set: Annotation Samples</a:t>
            </a:r>
          </a:p>
        </p:txBody>
      </p:sp>
      <p:pic>
        <p:nvPicPr>
          <p:cNvPr id="49155" name="Picture 3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362200"/>
            <a:ext cx="1919288" cy="1279525"/>
          </a:xfrm>
          <a:noFill/>
        </p:spPr>
      </p:pic>
      <p:pic>
        <p:nvPicPr>
          <p:cNvPr id="49156" name="Picture 4" descr="gt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78075"/>
            <a:ext cx="1919288" cy="1279525"/>
          </a:xfr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553200" y="2168525"/>
            <a:ext cx="31242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(99.8), </a:t>
            </a:r>
          </a:p>
          <a:p>
            <a:r>
              <a:rPr lang="en-US" altLang="zh-CN" sz="1400" b="1">
                <a:ea typeface="SimSun" pitchFamily="2" charset="-122"/>
              </a:rPr>
              <a:t>Columbia gorge</a:t>
            </a:r>
            <a:r>
              <a:rPr lang="en-US" altLang="zh-CN" sz="1400">
                <a:ea typeface="SimSun" pitchFamily="2" charset="-122"/>
              </a:rPr>
              <a:t>(98.8),</a:t>
            </a:r>
          </a:p>
          <a:p>
            <a:r>
              <a:rPr lang="en-US" altLang="zh-CN" sz="1400">
                <a:ea typeface="SimSun" pitchFamily="2" charset="-122"/>
              </a:rPr>
              <a:t>lantern(94.2), </a:t>
            </a:r>
            <a:r>
              <a:rPr lang="en-US" altLang="zh-CN" sz="1400" b="1">
                <a:ea typeface="SimSun" pitchFamily="2" charset="-122"/>
              </a:rPr>
              <a:t>street</a:t>
            </a:r>
            <a:r>
              <a:rPr lang="en-US" altLang="zh-CN" sz="1400">
                <a:ea typeface="SimSun" pitchFamily="2" charset="-122"/>
              </a:rPr>
              <a:t>(89.2),</a:t>
            </a:r>
          </a:p>
          <a:p>
            <a:r>
              <a:rPr lang="en-US" altLang="zh-CN" sz="1400">
                <a:ea typeface="SimSun" pitchFamily="2" charset="-122"/>
              </a:rPr>
              <a:t>house(85.8), bridge(80.8), </a:t>
            </a:r>
          </a:p>
          <a:p>
            <a:r>
              <a:rPr lang="en-US" altLang="zh-CN" sz="1400">
                <a:ea typeface="SimSun" pitchFamily="2" charset="-122"/>
              </a:rPr>
              <a:t>car(80.5), hill(78.3), </a:t>
            </a:r>
          </a:p>
          <a:p>
            <a:r>
              <a:rPr lang="en-US" altLang="zh-CN" sz="1400">
                <a:ea typeface="SimSun" pitchFamily="2" charset="-122"/>
              </a:rPr>
              <a:t>boat(73.1), pole(72.3),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(64.3), mountain(63.8),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(9.5)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362200" y="2168525"/>
            <a:ext cx="2057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(97.3), </a:t>
            </a:r>
            <a:r>
              <a:rPr lang="en-US" altLang="zh-CN" sz="1400" b="1">
                <a:ea typeface="SimSun" pitchFamily="2" charset="-122"/>
              </a:rPr>
              <a:t>bush</a:t>
            </a:r>
            <a:r>
              <a:rPr lang="en-US" altLang="zh-CN" sz="1400">
                <a:ea typeface="SimSun" pitchFamily="2" charset="-122"/>
              </a:rPr>
              <a:t>(91.6), </a:t>
            </a:r>
          </a:p>
          <a:p>
            <a:r>
              <a:rPr lang="en-US" altLang="zh-CN" sz="1400" b="1">
                <a:ea typeface="SimSun" pitchFamily="2" charset="-122"/>
              </a:rPr>
              <a:t>spring flowers</a:t>
            </a:r>
            <a:r>
              <a:rPr lang="en-US" altLang="zh-CN" sz="1400">
                <a:ea typeface="SimSun" pitchFamily="2" charset="-122"/>
              </a:rPr>
              <a:t>(90.3),</a:t>
            </a:r>
          </a:p>
          <a:p>
            <a:r>
              <a:rPr lang="en-US" altLang="zh-CN" sz="1400" b="1">
                <a:ea typeface="SimSun" pitchFamily="2" charset="-122"/>
              </a:rPr>
              <a:t>flower</a:t>
            </a:r>
            <a:r>
              <a:rPr lang="en-US" altLang="zh-CN" sz="1400">
                <a:ea typeface="SimSun" pitchFamily="2" charset="-122"/>
              </a:rPr>
              <a:t>(84.4), park(84.3),</a:t>
            </a:r>
          </a:p>
          <a:p>
            <a:r>
              <a:rPr lang="en-US" altLang="zh-CN" sz="1400" b="1">
                <a:ea typeface="SimSun" pitchFamily="2" charset="-122"/>
              </a:rPr>
              <a:t>sidewalk</a:t>
            </a:r>
            <a:r>
              <a:rPr lang="en-US" altLang="zh-CN" sz="1400">
                <a:ea typeface="SimSun" pitchFamily="2" charset="-122"/>
              </a:rPr>
              <a:t>(67.5),</a:t>
            </a:r>
          </a:p>
          <a:p>
            <a:r>
              <a:rPr lang="en-US" altLang="zh-CN" sz="1400" b="1">
                <a:ea typeface="SimSun" pitchFamily="2" charset="-122"/>
              </a:rPr>
              <a:t>grass</a:t>
            </a:r>
            <a:r>
              <a:rPr lang="en-US" altLang="zh-CN" sz="1400">
                <a:ea typeface="SimSun" pitchFamily="2" charset="-122"/>
              </a:rPr>
              <a:t>(52.5), </a:t>
            </a:r>
            <a:r>
              <a:rPr lang="en-US" altLang="zh-CN" sz="1400" b="1">
                <a:ea typeface="SimSun" pitchFamily="2" charset="-122"/>
              </a:rPr>
              <a:t>pole</a:t>
            </a:r>
            <a:r>
              <a:rPr lang="en-US" altLang="zh-CN" sz="1400">
                <a:ea typeface="SimSun" pitchFamily="2" charset="-122"/>
              </a:rPr>
              <a:t>(34.1)</a:t>
            </a:r>
          </a:p>
        </p:txBody>
      </p:sp>
      <p:pic>
        <p:nvPicPr>
          <p:cNvPr id="49159" name="Picture 7" descr="g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 descr="gt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19192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62200" y="4495800"/>
            <a:ext cx="28194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>
                <a:ea typeface="SimSun" pitchFamily="2" charset="-122"/>
              </a:rPr>
              <a:t>sky(95.1), </a:t>
            </a:r>
            <a:r>
              <a:rPr lang="en-US" altLang="zh-CN" sz="1400" b="1">
                <a:ea typeface="SimSun" pitchFamily="2" charset="-122"/>
              </a:rPr>
              <a:t>Iran</a:t>
            </a:r>
            <a:r>
              <a:rPr lang="en-US" altLang="zh-CN" sz="1400">
                <a:ea typeface="SimSun" pitchFamily="2" charset="-122"/>
              </a:rPr>
              <a:t>(89.3),</a:t>
            </a:r>
          </a:p>
          <a:p>
            <a:r>
              <a:rPr lang="en-US" altLang="zh-CN" sz="1400">
                <a:ea typeface="SimSun" pitchFamily="2" charset="-122"/>
              </a:rPr>
              <a:t>house(88.6), </a:t>
            </a:r>
          </a:p>
          <a:p>
            <a:r>
              <a:rPr lang="en-US" altLang="zh-CN" sz="1400" b="1">
                <a:ea typeface="SimSun" pitchFamily="2" charset="-122"/>
              </a:rPr>
              <a:t>building</a:t>
            </a:r>
            <a:r>
              <a:rPr lang="en-US" altLang="zh-CN" sz="1400">
                <a:ea typeface="SimSun" pitchFamily="2" charset="-122"/>
              </a:rPr>
              <a:t>(80.1),</a:t>
            </a:r>
          </a:p>
          <a:p>
            <a:r>
              <a:rPr lang="en-US" altLang="zh-CN" sz="1400">
                <a:ea typeface="SimSun" pitchFamily="2" charset="-122"/>
              </a:rPr>
              <a:t>boat(71.7), bridge(67.0),</a:t>
            </a:r>
          </a:p>
          <a:p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(13.5), </a:t>
            </a:r>
            <a:r>
              <a:rPr lang="en-US" altLang="zh-CN" sz="1400" b="1">
                <a:ea typeface="SimSun" pitchFamily="2" charset="-122"/>
              </a:rPr>
              <a:t>tree</a:t>
            </a:r>
            <a:r>
              <a:rPr lang="en-US" altLang="zh-CN" sz="1400">
                <a:ea typeface="SimSun" pitchFamily="2" charset="-122"/>
              </a:rPr>
              <a:t>(7.7)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553200" y="4419600"/>
            <a:ext cx="274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zh-CN" sz="1400" b="1">
                <a:ea typeface="SimSun" pitchFamily="2" charset="-122"/>
              </a:rPr>
              <a:t>Italy</a:t>
            </a:r>
            <a:r>
              <a:rPr lang="en-US" altLang="zh-CN" sz="1400">
                <a:ea typeface="SimSun" pitchFamily="2" charset="-122"/>
              </a:rPr>
              <a:t>(99.9), grass(98.5), </a:t>
            </a:r>
          </a:p>
          <a:p>
            <a:r>
              <a:rPr lang="en-US" altLang="zh-CN" sz="1400" b="1">
                <a:ea typeface="SimSun" pitchFamily="2" charset="-122"/>
              </a:rPr>
              <a:t>sky</a:t>
            </a:r>
            <a:r>
              <a:rPr lang="en-US" altLang="zh-CN" sz="1400">
                <a:ea typeface="SimSun" pitchFamily="2" charset="-122"/>
              </a:rPr>
              <a:t>(93.8), rock(88.8), </a:t>
            </a:r>
          </a:p>
          <a:p>
            <a:r>
              <a:rPr lang="en-US" altLang="zh-CN" sz="1400" b="1">
                <a:ea typeface="SimSun" pitchFamily="2" charset="-122"/>
              </a:rPr>
              <a:t>boat</a:t>
            </a:r>
            <a:r>
              <a:rPr lang="en-US" altLang="zh-CN" sz="1400">
                <a:ea typeface="SimSun" pitchFamily="2" charset="-122"/>
              </a:rPr>
              <a:t>(80.1), </a:t>
            </a:r>
            <a:r>
              <a:rPr lang="en-US" altLang="zh-CN" sz="1400" b="1">
                <a:ea typeface="SimSun" pitchFamily="2" charset="-122"/>
              </a:rPr>
              <a:t>water</a:t>
            </a:r>
            <a:r>
              <a:rPr lang="en-US" altLang="zh-CN" sz="1400">
                <a:ea typeface="SimSun" pitchFamily="2" charset="-122"/>
              </a:rPr>
              <a:t>(77.1),</a:t>
            </a:r>
          </a:p>
          <a:p>
            <a:r>
              <a:rPr lang="en-US" altLang="zh-CN" sz="1400">
                <a:ea typeface="SimSun" pitchFamily="2" charset="-122"/>
              </a:rPr>
              <a:t>Iran(64.2), stone(63.9), </a:t>
            </a:r>
          </a:p>
          <a:p>
            <a:r>
              <a:rPr lang="en-US" altLang="zh-CN" sz="1400">
                <a:ea typeface="SimSun" pitchFamily="2" charset="-122"/>
              </a:rPr>
              <a:t>bridge(59.6), </a:t>
            </a:r>
            <a:r>
              <a:rPr lang="en-US" altLang="zh-CN" sz="1400" b="1">
                <a:ea typeface="SimSun" pitchFamily="2" charset="-122"/>
              </a:rPr>
              <a:t>European</a:t>
            </a:r>
            <a:r>
              <a:rPr lang="en-US" altLang="zh-CN" sz="1400">
                <a:ea typeface="SimSun" pitchFamily="2" charset="-122"/>
              </a:rPr>
              <a:t>(56.3), </a:t>
            </a:r>
          </a:p>
          <a:p>
            <a:r>
              <a:rPr lang="en-US" altLang="zh-CN" sz="1400">
                <a:ea typeface="SimSun" pitchFamily="2" charset="-122"/>
              </a:rPr>
              <a:t>sidewalk(51.1), </a:t>
            </a:r>
            <a:r>
              <a:rPr lang="en-US" altLang="zh-CN" sz="1400" b="1">
                <a:ea typeface="SimSun" pitchFamily="2" charset="-122"/>
              </a:rPr>
              <a:t>house</a:t>
            </a:r>
            <a:r>
              <a:rPr lang="en-US" altLang="zh-CN" sz="1400">
                <a:ea typeface="SimSun" pitchFamily="2" charset="-122"/>
              </a:rPr>
              <a:t>(5.3)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C5697C-8C07-4FD2-952F-FF42CB6BF1C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altLang="en-US" dirty="0"/>
              <a:t>Administrative Details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5715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Instructor:  Linda Shapiro, 634 CSE,                               </a:t>
            </a:r>
            <a:r>
              <a:rPr lang="en-US" altLang="en-US" sz="2400" dirty="0">
                <a:hlinkClick r:id="rId3"/>
              </a:rPr>
              <a:t>shapiro@cs.washington.edu</a:t>
            </a:r>
            <a:endParaRPr lang="en-US" altLang="en-US" sz="2400" dirty="0"/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TAs: Emilia Gan, efgan@uw.edu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</a:t>
            </a:r>
            <a:r>
              <a:rPr lang="en-US" altLang="en-US" sz="2400" dirty="0" err="1"/>
              <a:t>Sadjyot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Gangolli</a:t>
            </a:r>
            <a:r>
              <a:rPr lang="en-US" altLang="en-US" sz="2400" dirty="0"/>
              <a:t>, sadjyotg@uw.edu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Pranav Kamath, pranavpk@uw.edu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            Prashant Rangarajan, prashr@uw.edu</a:t>
            </a:r>
          </a:p>
          <a:p>
            <a:pPr marL="0" indent="0" eaLnBrk="1" hangingPunct="1">
              <a:spcAft>
                <a:spcPts val="1200"/>
              </a:spcAft>
              <a:buNone/>
              <a:defRPr/>
            </a:pPr>
            <a:r>
              <a:rPr lang="en-US" altLang="en-US" sz="2400" dirty="0"/>
              <a:t>	 Jackson Stokes, stokesjv@uw.edu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US" altLang="en-US" sz="2400" dirty="0"/>
              <a:t>Course Home Page: </a:t>
            </a:r>
            <a:r>
              <a:rPr lang="en-US" altLang="en-US" sz="2400" dirty="0">
                <a:hlinkClick r:id="rId4"/>
              </a:rPr>
              <a:t>https://courses.cs.washington.edu/courses/cse473/19wi/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/>
              <a:t>Text: </a:t>
            </a:r>
            <a:r>
              <a:rPr lang="en-US" altLang="en-US" sz="2400" dirty="0">
                <a:solidFill>
                  <a:srgbClr val="000099"/>
                </a:solidFill>
              </a:rPr>
              <a:t>Artificial Intelligence: A Modern Approach (3-4 edition), Russell and </a:t>
            </a:r>
            <a:r>
              <a:rPr lang="en-US" altLang="en-US" sz="2400" dirty="0" err="1">
                <a:solidFill>
                  <a:srgbClr val="000099"/>
                </a:solidFill>
              </a:rPr>
              <a:t>Norvig</a:t>
            </a:r>
            <a:r>
              <a:rPr lang="en-US" altLang="en-US" sz="2400" dirty="0">
                <a:solidFill>
                  <a:srgbClr val="000099"/>
                </a:solidFill>
              </a:rPr>
              <a:t> (recommended for first half)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8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58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2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1EA7-1CBC-464D-ADC8-344761D6B08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9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3D9D05-A7D9-4109-93A7-E013EF104A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33CC"/>
                </a:solidFill>
              </a:rPr>
              <a:t>Stuart Russell’s “Potted History of AI”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1943         McCulloch &amp; Pitts: neural nets model of the brain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         Turing’s “Computing Machinery and Intelligence”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1952-69</a:t>
            </a:r>
            <a:r>
              <a:rPr lang="en-US" altLang="en-US" sz="2000" dirty="0">
                <a:solidFill>
                  <a:srgbClr val="0033CC"/>
                </a:solidFill>
              </a:rPr>
              <a:t>    Look Ma, no hands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1950s        Early AI Programs: Logic Theorist, Checker Player, </a:t>
            </a:r>
            <a:r>
              <a:rPr lang="en-US" altLang="en-US" sz="2000" dirty="0" err="1"/>
              <a:t>Geom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1956          Term </a:t>
            </a:r>
            <a:r>
              <a:rPr lang="en-US" altLang="en-US" sz="2000" dirty="0">
                <a:solidFill>
                  <a:srgbClr val="FF0000"/>
                </a:solidFill>
              </a:rPr>
              <a:t>“Artificial Intelligence”</a:t>
            </a:r>
            <a:r>
              <a:rPr lang="en-US" altLang="en-US" sz="2000" dirty="0"/>
              <a:t> adopted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1965          Robinson’s complete algorithm for logical reasoning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1966-74     AI discovers computational complexity; </a:t>
            </a:r>
            <a:r>
              <a:rPr lang="en-US" altLang="en-US" sz="2000" dirty="0">
                <a:solidFill>
                  <a:srgbClr val="800080"/>
                </a:solidFill>
              </a:rPr>
              <a:t>neural nets go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1969-79     Early development of knowledge-based </a:t>
            </a:r>
            <a:r>
              <a:rPr lang="en-US" altLang="en-US" sz="2000" dirty="0">
                <a:solidFill>
                  <a:srgbClr val="0033CC"/>
                </a:solidFill>
              </a:rPr>
              <a:t>“expert systems”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1980-88     </a:t>
            </a:r>
            <a:r>
              <a:rPr lang="en-US" altLang="en-US" sz="2000" dirty="0">
                <a:solidFill>
                  <a:srgbClr val="FF0000"/>
                </a:solidFill>
              </a:rPr>
              <a:t>Expert systems boom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1988-93     </a:t>
            </a:r>
            <a:r>
              <a:rPr lang="en-US" altLang="en-US" sz="2000" dirty="0">
                <a:solidFill>
                  <a:srgbClr val="000099"/>
                </a:solidFill>
              </a:rPr>
              <a:t>Expert systems bust: “AI Winter”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1985-95     </a:t>
            </a:r>
            <a:r>
              <a:rPr lang="en-US" altLang="en-US" sz="2000" dirty="0">
                <a:solidFill>
                  <a:srgbClr val="800080"/>
                </a:solidFill>
              </a:rPr>
              <a:t>Neural networks return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1988-         </a:t>
            </a:r>
            <a:r>
              <a:rPr lang="en-US" altLang="en-US" sz="2000" dirty="0">
                <a:solidFill>
                  <a:srgbClr val="0033CC"/>
                </a:solidFill>
              </a:rPr>
              <a:t>AI and Statistics together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1995-         </a:t>
            </a:r>
            <a:r>
              <a:rPr lang="en-US" altLang="en-US" sz="2000" dirty="0">
                <a:solidFill>
                  <a:srgbClr val="0070C0"/>
                </a:solidFill>
              </a:rPr>
              <a:t>Agents, agents everywhere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PROBABILITY EVERYWHERE!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Learning, Learning,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C0000"/>
                </a:solidFill>
              </a:rPr>
              <a:t>NOW-        </a:t>
            </a:r>
            <a:r>
              <a:rPr lang="en-US" altLang="en-US" sz="2000" dirty="0">
                <a:solidFill>
                  <a:srgbClr val="0033CC"/>
                </a:solidFill>
              </a:rPr>
              <a:t>DEEP</a:t>
            </a:r>
            <a:r>
              <a:rPr lang="en-US" altLang="en-US" sz="2000" dirty="0">
                <a:solidFill>
                  <a:srgbClr val="CC0000"/>
                </a:solidFill>
              </a:rPr>
              <a:t> Learning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Intended Topics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3AE21C-7A43-448E-8D8F-C0C7A0505ED8}" type="slidenum">
              <a:rPr lang="en-US" altLang="en-US" smtClean="0"/>
              <a:pPr eaLnBrk="1" hangingPunct="1"/>
              <a:t>24</a:t>
            </a:fld>
            <a:endParaRPr lang="en-US" altLang="en-US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72202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Introduction to AI (</a:t>
            </a:r>
            <a:r>
              <a:rPr lang="en-US" altLang="en-US" sz="2400" dirty="0" err="1"/>
              <a:t>Chs</a:t>
            </a:r>
            <a:r>
              <a:rPr lang="en-US" altLang="en-US" sz="2400" dirty="0"/>
              <a:t>. 1-2, done)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Problem Solving by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3) “Big Chapter”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Beyond Classical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4)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Adversarial Search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5) “Game Playing”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Constraint Satisfaction Problems (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6)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Learning (related to </a:t>
            </a:r>
            <a:r>
              <a:rPr lang="en-US" altLang="en-US" sz="2400" dirty="0" err="1"/>
              <a:t>Ch</a:t>
            </a:r>
            <a:r>
              <a:rPr lang="en-US" altLang="en-US" sz="2400" dirty="0"/>
              <a:t> 18 and 20)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altLang="en-US" sz="2400" dirty="0"/>
              <a:t>Computer Vision (not from book)</a:t>
            </a:r>
          </a:p>
          <a:p>
            <a:pPr marL="0" indent="0" eaLnBrk="1" hangingPunct="1"/>
            <a:r>
              <a:rPr lang="en-US" altLang="en-US" sz="2400" dirty="0"/>
              <a:t>8.  Other Applications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Intended Assignments </a:t>
            </a:r>
            <a:r>
              <a:rPr lang="en-US" dirty="0">
                <a:solidFill>
                  <a:srgbClr val="CC0000"/>
                </a:solidFill>
              </a:rPr>
              <a:t>(tentative)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Blind search (easy Python warmup)</a:t>
            </a:r>
          </a:p>
          <a:p>
            <a:r>
              <a:rPr lang="en-US" dirty="0"/>
              <a:t>Heuristic search for robot planning</a:t>
            </a:r>
          </a:p>
          <a:p>
            <a:r>
              <a:rPr lang="en-US" dirty="0"/>
              <a:t>Game playing with </a:t>
            </a:r>
            <a:r>
              <a:rPr lang="en-US" dirty="0" err="1"/>
              <a:t>Kalah</a:t>
            </a:r>
            <a:r>
              <a:rPr lang="en-US" dirty="0"/>
              <a:t> game</a:t>
            </a:r>
          </a:p>
          <a:p>
            <a:r>
              <a:rPr lang="en-US" dirty="0"/>
              <a:t>A computer vision assignment</a:t>
            </a:r>
          </a:p>
          <a:p>
            <a:r>
              <a:rPr lang="en-US" dirty="0"/>
              <a:t>A machine learning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715A-C793-4835-815C-CAAB9E1D7B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This Lecture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 is AI all about, roughly from Chapters 1 and 2.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3DA81-6545-4A40-9CB6-8E39FB8AFD76}" type="slidenum">
              <a:rPr lang="en-US" altLang="en-US" smtClean="0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67E63B-5B52-4AB7-8D20-503566D96BA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What is intelligence?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capabilities should a machine have for us to call it intelligent?</a:t>
            </a:r>
          </a:p>
          <a:p>
            <a:pPr eaLnBrk="1" hangingPunct="1"/>
            <a:r>
              <a:rPr lang="en-US" altLang="en-US" sz="2000" dirty="0"/>
              <a:t>Makes decisions independently</a:t>
            </a:r>
          </a:p>
          <a:p>
            <a:pPr eaLnBrk="1" hangingPunct="1"/>
            <a:r>
              <a:rPr lang="en-US" altLang="en-US" sz="2000" dirty="0"/>
              <a:t>Gets better through learning</a:t>
            </a:r>
          </a:p>
          <a:p>
            <a:pPr eaLnBrk="1" hangingPunct="1"/>
            <a:r>
              <a:rPr lang="en-US" altLang="en-US" sz="2000" dirty="0"/>
              <a:t>Reacts to stimuli</a:t>
            </a:r>
          </a:p>
          <a:p>
            <a:pPr eaLnBrk="1" hangingPunct="1"/>
            <a:r>
              <a:rPr lang="en-US" altLang="en-US" sz="2000" dirty="0"/>
              <a:t>Makes most decisions correctly</a:t>
            </a:r>
          </a:p>
          <a:p>
            <a:pPr eaLnBrk="1" hangingPunct="1"/>
            <a:r>
              <a:rPr lang="en-US" altLang="en-US" sz="2000" dirty="0"/>
              <a:t>Complex problems</a:t>
            </a:r>
          </a:p>
          <a:p>
            <a:pPr eaLnBrk="1" hangingPunct="1"/>
            <a:r>
              <a:rPr lang="en-US" altLang="en-US" sz="2000" dirty="0"/>
              <a:t>Creativity</a:t>
            </a:r>
          </a:p>
          <a:p>
            <a:pPr eaLnBrk="1" hangingPunct="1"/>
            <a:r>
              <a:rPr lang="en-US" altLang="en-US" sz="2000" dirty="0"/>
              <a:t>Makes predictions</a:t>
            </a:r>
          </a:p>
          <a:p>
            <a:pPr eaLnBrk="1" hangingPunct="1"/>
            <a:r>
              <a:rPr lang="en-US" altLang="en-US" sz="2000" dirty="0"/>
              <a:t>Understands patterns</a:t>
            </a:r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E34313-5469-4615-8469-864CDEA7D81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Turing’s Test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18288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/>
              <a:t>If the human cannot tell whether the responses from the other side of a wall are coming from a human or computer, then the computer is intelligent.</a:t>
            </a:r>
          </a:p>
        </p:txBody>
      </p:sp>
      <p:pic>
        <p:nvPicPr>
          <p:cNvPr id="6149" name="Picture 4" descr="turingstest_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5"/>
          <a:stretch>
            <a:fillRect/>
          </a:stretch>
        </p:blipFill>
        <p:spPr>
          <a:xfrm>
            <a:off x="1981200" y="3810000"/>
            <a:ext cx="5257800" cy="25304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F20394-6DC1-420D-A933-A1858BAFBD3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Performance vs. Humanlike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/>
              <a:t>What is more important: how the program performs or how well it mimics a human?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Can you get a computer to do something that you don’t know how to do? Like what?</a:t>
            </a:r>
          </a:p>
          <a:p>
            <a:pPr eaLnBrk="1" hangingPunct="1"/>
            <a:r>
              <a:rPr lang="en-US" altLang="en-US" sz="2400" dirty="0"/>
              <a:t>Help with math, learn to cure diseases, evaluate my decisions</a:t>
            </a:r>
          </a:p>
          <a:p>
            <a:pPr eaLnBrk="1" hangingPunct="1"/>
            <a:r>
              <a:rPr lang="en-US" altLang="en-US" dirty="0"/>
              <a:t>What about creativity?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8BE71A-B698-4989-99C4-61F24A709F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Mundane Tasks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Speech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Natural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800080"/>
                </a:solidFill>
              </a:rPr>
              <a:t>Translation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Reasoning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Robot 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995473-715C-4B93-AEDE-0AB25669837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Formal Tasks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Checkers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Kalah, Othello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Mathematics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Geometry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Calculus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Proving properties of programs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ACB3A0-C848-4BB8-B4A5-7C72FCCFD5B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Expert Tasks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Engineering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Fault Finding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Manufacturing planning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Medical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Medical Image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Financial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800080"/>
                </a:solidFill>
              </a:rPr>
              <a:t>Stock market predictions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1009</Words>
  <Application>Microsoft Office PowerPoint</Application>
  <PresentationFormat>On-screen Show (4:3)</PresentationFormat>
  <Paragraphs>205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SimSun</vt:lpstr>
      <vt:lpstr>SimSun</vt:lpstr>
      <vt:lpstr>Arial</vt:lpstr>
      <vt:lpstr>CMBX5</vt:lpstr>
      <vt:lpstr>Symbol</vt:lpstr>
      <vt:lpstr>Tahoma</vt:lpstr>
      <vt:lpstr>Default Design</vt:lpstr>
      <vt:lpstr>Introduction to  Artificial Intelligence </vt:lpstr>
      <vt:lpstr>Administrative Details</vt:lpstr>
      <vt:lpstr>This Lecture</vt:lpstr>
      <vt:lpstr>What is intelligence?</vt:lpstr>
      <vt:lpstr>Turing’s Test</vt:lpstr>
      <vt:lpstr>Performance vs. Humanlike</vt:lpstr>
      <vt:lpstr>Mundane Tasks</vt:lpstr>
      <vt:lpstr>Formal Tasks</vt:lpstr>
      <vt:lpstr>Expert Tasks</vt:lpstr>
      <vt:lpstr>What is an intelligent agent?</vt:lpstr>
      <vt:lpstr>Intelligent Agents</vt:lpstr>
      <vt:lpstr>Problem Solving</vt:lpstr>
      <vt:lpstr>Game Playing</vt:lpstr>
      <vt:lpstr>Constraint Satisfaction</vt:lpstr>
      <vt:lpstr>Reasoning</vt:lpstr>
      <vt:lpstr>Learning</vt:lpstr>
      <vt:lpstr>Natural Language Understanding</vt:lpstr>
      <vt:lpstr>Computer Vision with Machine Learning</vt:lpstr>
      <vt:lpstr>Groundtruth Data Set: Annotation Samples</vt:lpstr>
      <vt:lpstr>PowerPoint Presentation</vt:lpstr>
      <vt:lpstr>PowerPoint Presentation</vt:lpstr>
      <vt:lpstr>PowerPoint Presentation</vt:lpstr>
      <vt:lpstr>Stuart Russell’s “Potted History of AI”</vt:lpstr>
      <vt:lpstr>Overview of Intended Topics</vt:lpstr>
      <vt:lpstr>Overview of Intended Assignments (tentative)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Artificial Intelligence</dc:title>
  <dc:creator>Linda Shapiro</dc:creator>
  <cp:lastModifiedBy>shapiro</cp:lastModifiedBy>
  <cp:revision>49</cp:revision>
  <dcterms:created xsi:type="dcterms:W3CDTF">2005-09-19T20:30:33Z</dcterms:created>
  <dcterms:modified xsi:type="dcterms:W3CDTF">2022-01-03T23:23:48Z</dcterms:modified>
</cp:coreProperties>
</file>