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327" r:id="rId3"/>
    <p:sldId id="323" r:id="rId4"/>
    <p:sldId id="324" r:id="rId5"/>
    <p:sldId id="325" r:id="rId6"/>
    <p:sldId id="326" r:id="rId7"/>
    <p:sldId id="301" r:id="rId8"/>
    <p:sldId id="311" r:id="rId9"/>
    <p:sldId id="312" r:id="rId10"/>
    <p:sldId id="308" r:id="rId11"/>
    <p:sldId id="309" r:id="rId12"/>
    <p:sldId id="313" r:id="rId13"/>
    <p:sldId id="310" r:id="rId14"/>
    <p:sldId id="314" r:id="rId15"/>
    <p:sldId id="315" r:id="rId16"/>
    <p:sldId id="316" r:id="rId17"/>
    <p:sldId id="322" r:id="rId18"/>
    <p:sldId id="320" r:id="rId19"/>
    <p:sldId id="328" r:id="rId20"/>
    <p:sldId id="329" r:id="rId21"/>
    <p:sldId id="330" r:id="rId2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CC"/>
    <a:srgbClr val="0033CC"/>
    <a:srgbClr val="FF0000"/>
    <a:srgbClr val="07E126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3" d="100"/>
          <a:sy n="63" d="100"/>
        </p:scale>
        <p:origin x="68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C0A350-EB29-47F6-BAD5-7A78C8435A97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6C5954-B645-4452-9C51-8852A1D7830E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9400E1-1C71-4286-B5E3-6868E513E802}"/>
              </a:ext>
            </a:extLst>
          </p:cNvPr>
          <p:cNvSpPr txBox="1"/>
          <p:nvPr/>
        </p:nvSpPr>
        <p:spPr>
          <a:xfrm>
            <a:off x="774227" y="603012"/>
            <a:ext cx="7086600" cy="63802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600" dirty="0"/>
              <a:t>1. For the start state s</a:t>
            </a:r>
            <a:r>
              <a:rPr lang="en-US" sz="1600" baseline="-25000" dirty="0"/>
              <a:t>0</a:t>
            </a:r>
            <a:r>
              <a:rPr lang="en-US" sz="1600" dirty="0"/>
              <a:t>, compute f(s</a:t>
            </a:r>
            <a:r>
              <a:rPr lang="en-US" sz="1600" baseline="-25000" dirty="0"/>
              <a:t>0</a:t>
            </a:r>
            <a:r>
              <a:rPr lang="en-US" sz="1600" dirty="0"/>
              <a:t>) = g(s</a:t>
            </a:r>
            <a:r>
              <a:rPr lang="en-US" sz="1600" baseline="-25000" dirty="0"/>
              <a:t>0</a:t>
            </a:r>
            <a:r>
              <a:rPr lang="en-US" sz="1600" dirty="0"/>
              <a:t>)+h(s</a:t>
            </a:r>
            <a:r>
              <a:rPr lang="en-US" sz="1600" baseline="-25000" dirty="0"/>
              <a:t>0</a:t>
            </a:r>
            <a:r>
              <a:rPr lang="en-US" sz="1600" dirty="0"/>
              <a:t>) = h(s</a:t>
            </a:r>
            <a:r>
              <a:rPr lang="en-US" sz="1600" baseline="-25000" dirty="0"/>
              <a:t>0</a:t>
            </a:r>
            <a:r>
              <a:rPr lang="en-US" sz="1600" dirty="0"/>
              <a:t>) and put [s</a:t>
            </a:r>
            <a:r>
              <a:rPr lang="en-US" sz="1600" baseline="-25000" dirty="0"/>
              <a:t>0</a:t>
            </a:r>
            <a:r>
              <a:rPr lang="en-US" sz="1600" dirty="0"/>
              <a:t>,f(s</a:t>
            </a:r>
            <a:r>
              <a:rPr lang="en-US" sz="1600" baseline="-25000" dirty="0"/>
              <a:t>0</a:t>
            </a:r>
            <a:r>
              <a:rPr lang="en-US" sz="1600" dirty="0"/>
              <a:t>)] on a list (priority queue) OPEN.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2. If OPEN is empty, output “DONE” and stop.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3</a:t>
            </a:r>
            <a:r>
              <a:rPr lang="en-US" sz="1600" dirty="0">
                <a:solidFill>
                  <a:srgbClr val="FF0000"/>
                </a:solidFill>
              </a:rPr>
              <a:t>. Find and remove the item [</a:t>
            </a:r>
            <a:r>
              <a:rPr lang="en-US" sz="1600" dirty="0" err="1">
                <a:solidFill>
                  <a:srgbClr val="FF0000"/>
                </a:solidFill>
              </a:rPr>
              <a:t>s,p</a:t>
            </a:r>
            <a:r>
              <a:rPr lang="en-US" sz="1600" dirty="0">
                <a:solidFill>
                  <a:srgbClr val="FF0000"/>
                </a:solidFill>
              </a:rPr>
              <a:t>] on OPEN having </a:t>
            </a:r>
            <a:r>
              <a:rPr lang="en-US" sz="1600" b="1" dirty="0">
                <a:solidFill>
                  <a:srgbClr val="FF0000"/>
                </a:solidFill>
              </a:rPr>
              <a:t>lowest</a:t>
            </a:r>
            <a:r>
              <a:rPr lang="en-US" sz="1600" dirty="0">
                <a:solidFill>
                  <a:srgbClr val="FF0000"/>
                </a:solidFill>
              </a:rPr>
              <a:t> p.  Break ties arbitrarily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Put [</a:t>
            </a:r>
            <a:r>
              <a:rPr lang="en-US" sz="1600" dirty="0" err="1"/>
              <a:t>s,p</a:t>
            </a:r>
            <a:r>
              <a:rPr lang="en-US" sz="1600" dirty="0"/>
              <a:t>] on CLOSED.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If s is a goal state:  output its description (and </a:t>
            </a:r>
            <a:r>
              <a:rPr lang="en-US" sz="1600" dirty="0" err="1"/>
              <a:t>backtrace</a:t>
            </a:r>
            <a:r>
              <a:rPr lang="en-US" sz="1600" dirty="0"/>
              <a:t> a path), and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                                  if h is known to be admissible, halt.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4</a:t>
            </a:r>
            <a:r>
              <a:rPr lang="en-US" sz="1600" dirty="0">
                <a:solidFill>
                  <a:srgbClr val="FF0000"/>
                </a:solidFill>
              </a:rPr>
              <a:t>. Generate the list L of [</a:t>
            </a:r>
            <a:r>
              <a:rPr lang="en-US" sz="1600" dirty="0" err="1">
                <a:solidFill>
                  <a:srgbClr val="FF0000"/>
                </a:solidFill>
              </a:rPr>
              <a:t>s',f</a:t>
            </a:r>
            <a:r>
              <a:rPr lang="en-US" sz="1600" dirty="0">
                <a:solidFill>
                  <a:srgbClr val="FF0000"/>
                </a:solidFill>
              </a:rPr>
              <a:t>(s')] pairs where the s' are the successors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of s and their f values are computed using  f(s') = g(s')+h(s'). 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Consider each [</a:t>
            </a:r>
            <a:r>
              <a:rPr lang="en-US" sz="1600" dirty="0" err="1">
                <a:solidFill>
                  <a:srgbClr val="FF0000"/>
                </a:solidFill>
              </a:rPr>
              <a:t>s',f</a:t>
            </a:r>
            <a:r>
              <a:rPr lang="en-US" sz="1600" dirty="0">
                <a:solidFill>
                  <a:srgbClr val="FF0000"/>
                </a:solidFill>
              </a:rPr>
              <a:t>(s')]. 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6600CC"/>
                </a:solidFill>
              </a:rPr>
              <a:t>          If there is already a pair [s', q] on CLOSED (for any value q):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6600CC"/>
                </a:solidFill>
              </a:rPr>
              <a:t>                if f(s') &gt; q, then remove [</a:t>
            </a:r>
            <a:r>
              <a:rPr lang="en-US" sz="1600" dirty="0" err="1">
                <a:solidFill>
                  <a:srgbClr val="6600CC"/>
                </a:solidFill>
              </a:rPr>
              <a:t>s',f</a:t>
            </a:r>
            <a:r>
              <a:rPr lang="en-US" sz="1600" dirty="0">
                <a:solidFill>
                  <a:srgbClr val="6600CC"/>
                </a:solidFill>
              </a:rPr>
              <a:t>(s')] from L.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6600CC"/>
                </a:solidFill>
              </a:rPr>
              <a:t>                If f(s') </a:t>
            </a:r>
            <a:r>
              <a:rPr lang="en-US" sz="1600" dirty="0">
                <a:solidFill>
                  <a:srgbClr val="6600CC"/>
                </a:solidFill>
                <a:sym typeface="Symbol" panose="05050102010706020507" pitchFamily="18" charset="2"/>
              </a:rPr>
              <a:t></a:t>
            </a:r>
            <a:r>
              <a:rPr lang="en-US" sz="1600" dirty="0">
                <a:solidFill>
                  <a:srgbClr val="6600CC"/>
                </a:solidFill>
              </a:rPr>
              <a:t> q, then remove [</a:t>
            </a:r>
            <a:r>
              <a:rPr lang="en-US" sz="1600" dirty="0" err="1">
                <a:solidFill>
                  <a:srgbClr val="6600CC"/>
                </a:solidFill>
              </a:rPr>
              <a:t>s',q</a:t>
            </a:r>
            <a:r>
              <a:rPr lang="en-US" sz="1600" dirty="0">
                <a:solidFill>
                  <a:srgbClr val="6600CC"/>
                </a:solidFill>
              </a:rPr>
              <a:t>] from CLOSED</a:t>
            </a:r>
            <a:r>
              <a:rPr lang="en-US" sz="1600" dirty="0"/>
              <a:t>. 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CC0000"/>
                </a:solidFill>
              </a:rPr>
              <a:t>          Else if there is already a pair [s', q] on OPEN (for any value q):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CC0000"/>
                </a:solidFill>
              </a:rPr>
              <a:t>                if f(s') &gt; q, then remove [</a:t>
            </a:r>
            <a:r>
              <a:rPr lang="en-US" sz="1600" dirty="0" err="1">
                <a:solidFill>
                  <a:srgbClr val="CC0000"/>
                </a:solidFill>
              </a:rPr>
              <a:t>s',f</a:t>
            </a:r>
            <a:r>
              <a:rPr lang="en-US" sz="1600" dirty="0">
                <a:solidFill>
                  <a:srgbClr val="CC0000"/>
                </a:solidFill>
              </a:rPr>
              <a:t>(s')] from L.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CC0000"/>
                </a:solidFill>
              </a:rPr>
              <a:t>                If f(s') </a:t>
            </a:r>
            <a:r>
              <a:rPr lang="en-US" sz="1600" dirty="0">
                <a:solidFill>
                  <a:srgbClr val="CC0000"/>
                </a:solidFill>
                <a:sym typeface="Symbol" panose="05050102010706020507" pitchFamily="18" charset="2"/>
              </a:rPr>
              <a:t></a:t>
            </a:r>
            <a:r>
              <a:rPr lang="en-US" sz="1600" dirty="0">
                <a:solidFill>
                  <a:srgbClr val="CC0000"/>
                </a:solidFill>
              </a:rPr>
              <a:t> q, then remove [</a:t>
            </a:r>
            <a:r>
              <a:rPr lang="en-US" sz="1600" dirty="0" err="1">
                <a:solidFill>
                  <a:srgbClr val="CC0000"/>
                </a:solidFill>
              </a:rPr>
              <a:t>s',q</a:t>
            </a:r>
            <a:r>
              <a:rPr lang="en-US" sz="1600" dirty="0">
                <a:solidFill>
                  <a:srgbClr val="CC0000"/>
                </a:solidFill>
              </a:rPr>
              <a:t>] from OPEN. 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5. Insert all members of L onto OPEN. 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6. Go to Step 2.</a:t>
            </a:r>
          </a:p>
          <a:p>
            <a:endParaRPr lang="en-US" sz="1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79E202-F964-4AAB-B698-31218A4969E3}"/>
              </a:ext>
            </a:extLst>
          </p:cNvPr>
          <p:cNvSpPr txBox="1"/>
          <p:nvPr/>
        </p:nvSpPr>
        <p:spPr>
          <a:xfrm>
            <a:off x="2895600" y="228600"/>
            <a:ext cx="284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Steve </a:t>
            </a:r>
            <a:r>
              <a:rPr lang="en-US" sz="1800" dirty="0" err="1"/>
              <a:t>Tanimoto’s</a:t>
            </a:r>
            <a:r>
              <a:rPr lang="en-US" sz="1800" dirty="0"/>
              <a:t> latest A*</a:t>
            </a:r>
          </a:p>
        </p:txBody>
      </p:sp>
    </p:spTree>
    <p:extLst>
      <p:ext uri="{BB962C8B-B14F-4D97-AF65-F5344CB8AC3E}">
        <p14:creationId xmlns:p14="http://schemas.microsoft.com/office/powerpoint/2010/main" val="310048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00CC"/>
                </a:solidFill>
              </a:rPr>
              <a:t>Solving the Memory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Iterative Deepening A*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Recursive Best-First Search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Depth-First Branch-and-Bound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Simplified Memory-Bounded A*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Iterative-Deepening A*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90600"/>
            <a:ext cx="6994525" cy="2819400"/>
          </a:xfrm>
        </p:spPr>
        <p:txBody>
          <a:bodyPr/>
          <a:lstStyle/>
          <a:p>
            <a:r>
              <a:rPr lang="en-US" altLang="en-US" sz="2800" dirty="0"/>
              <a:t>Like iterative-deepening depth-first, but...</a:t>
            </a:r>
          </a:p>
          <a:p>
            <a:r>
              <a:rPr lang="en-US" altLang="en-US" sz="2800" dirty="0"/>
              <a:t>Depth bound modified to be an </a:t>
            </a:r>
            <a:r>
              <a:rPr lang="en-US" altLang="en-US" sz="2800" b="1" dirty="0">
                <a:solidFill>
                  <a:srgbClr val="FF0000"/>
                </a:solidFill>
              </a:rPr>
              <a:t>f-limit</a:t>
            </a:r>
          </a:p>
          <a:p>
            <a:pPr lvl="1"/>
            <a:r>
              <a:rPr lang="en-US" altLang="en-US" sz="2400" dirty="0"/>
              <a:t>Start with  f-limit = h(start)</a:t>
            </a:r>
          </a:p>
          <a:p>
            <a:pPr lvl="1"/>
            <a:r>
              <a:rPr lang="en-US" altLang="en-US" sz="2400" dirty="0"/>
              <a:t>Prune any node if f(node) &gt; f-limit</a:t>
            </a:r>
          </a:p>
          <a:p>
            <a:pPr lvl="1"/>
            <a:r>
              <a:rPr lang="en-US" altLang="en-US" sz="2400" dirty="0"/>
              <a:t>Next f-limit=min-cost of any node pruned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822325" y="4413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965325" y="50228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717925" y="60896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641725" y="44132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089525" y="4032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651125" y="39560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898525" y="403225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651125" y="403225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98525" y="456565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041525" y="403225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041525" y="509905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794125" y="4184650"/>
            <a:ext cx="1371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3717925" y="456565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01650" y="40735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720850" y="5140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946525" y="60547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26050" y="3997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35250" y="34639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54450" y="414972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 rot="-1316754">
            <a:off x="212725" y="3727450"/>
            <a:ext cx="3276600" cy="1676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263650" y="3768725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FL=15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325" y="3422650"/>
            <a:ext cx="4826000" cy="2590800"/>
            <a:chOff x="288" y="1968"/>
            <a:chExt cx="3040" cy="1632"/>
          </a:xfrm>
        </p:grpSpPr>
        <p:sp>
          <p:nvSpPr>
            <p:cNvPr id="36891" name="Oval 26"/>
            <p:cNvSpPr>
              <a:spLocks noChangeArrowheads="1"/>
            </p:cNvSpPr>
            <p:nvPr/>
          </p:nvSpPr>
          <p:spPr bwMode="auto">
            <a:xfrm>
              <a:off x="288" y="2016"/>
              <a:ext cx="2784" cy="158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Text Box 27"/>
            <p:cNvSpPr txBox="1">
              <a:spLocks noChangeArrowheads="1"/>
            </p:cNvSpPr>
            <p:nvPr/>
          </p:nvSpPr>
          <p:spPr bwMode="auto">
            <a:xfrm>
              <a:off x="2688" y="1968"/>
              <a:ext cx="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033CC"/>
                  </a:solidFill>
                  <a:latin typeface="Times New Roman" pitchFamily="18" charset="0"/>
                </a:rPr>
                <a:t>FL=21</a:t>
              </a:r>
            </a:p>
          </p:txBody>
        </p:sp>
      </p:grpSp>
      <p:sp>
        <p:nvSpPr>
          <p:cNvPr id="36890" name="Text Box 28"/>
          <p:cNvSpPr txBox="1">
            <a:spLocks noChangeArrowheads="1"/>
          </p:cNvSpPr>
          <p:nvPr/>
        </p:nvSpPr>
        <p:spPr bwMode="auto">
          <a:xfrm>
            <a:off x="5638800" y="4876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 animBg="1"/>
      <p:bldP spid="645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Recursive Best-First Search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Use a variable called </a:t>
            </a:r>
            <a:r>
              <a:rPr lang="en-US" altLang="en-US" sz="2800">
                <a:solidFill>
                  <a:srgbClr val="0033CC"/>
                </a:solidFill>
              </a:rPr>
              <a:t>f-limit</a:t>
            </a:r>
            <a:r>
              <a:rPr lang="en-US" altLang="en-US" sz="2800"/>
              <a:t> to keep track of the best alternative path available from any ancestor of the current node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If </a:t>
            </a:r>
            <a:r>
              <a:rPr lang="en-US" altLang="en-US" sz="2800">
                <a:solidFill>
                  <a:srgbClr val="0033CC"/>
                </a:solidFill>
              </a:rPr>
              <a:t>f(current node) &gt; f-limit</a:t>
            </a:r>
            <a:r>
              <a:rPr lang="en-US" altLang="en-US" sz="2800"/>
              <a:t>, back up to try that alternative path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As the recursion unwinds, replace the f-value of each node along the path with the </a:t>
            </a:r>
            <a:r>
              <a:rPr lang="en-US" altLang="en-US" sz="2800">
                <a:solidFill>
                  <a:srgbClr val="0033CC"/>
                </a:solidFill>
              </a:rPr>
              <a:t>backed-up value</a:t>
            </a:r>
            <a:r>
              <a:rPr lang="en-US" altLang="en-US" sz="2800"/>
              <a:t>: the best f-value of its children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Depth-First Branch &amp; Bound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Single DF search </a:t>
            </a:r>
          </a:p>
          <a:p>
            <a:pPr lvl="1"/>
            <a:r>
              <a:rPr lang="en-US" altLang="en-US">
                <a:sym typeface="Wingdings" pitchFamily="2" charset="2"/>
              </a:rPr>
              <a:t> uses linear space</a:t>
            </a:r>
          </a:p>
          <a:p>
            <a:r>
              <a:rPr lang="en-US" altLang="en-US">
                <a:sym typeface="Wingdings" pitchFamily="2" charset="2"/>
              </a:rPr>
              <a:t>Keep track of best solution so far</a:t>
            </a:r>
          </a:p>
          <a:p>
            <a:r>
              <a:rPr lang="en-US" altLang="en-US">
                <a:sym typeface="Wingdings" pitchFamily="2" charset="2"/>
              </a:rPr>
              <a:t>If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f(n) = g(n)+h(n) </a:t>
            </a:r>
            <a:r>
              <a:rPr lang="en-US" altLang="en-US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cost(best-soln)</a:t>
            </a:r>
          </a:p>
          <a:p>
            <a:pPr lvl="1"/>
            <a:r>
              <a:rPr lang="en-US" altLang="en-US">
                <a:sym typeface="Wingdings" pitchFamily="2" charset="2"/>
              </a:rPr>
              <a:t>Then prune n</a:t>
            </a:r>
          </a:p>
          <a:p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Requires</a:t>
            </a:r>
          </a:p>
          <a:p>
            <a:pPr lvl="1"/>
            <a:r>
              <a:rPr lang="en-US" altLang="en-US"/>
              <a:t>Finite search tree, or</a:t>
            </a:r>
          </a:p>
          <a:p>
            <a:pPr lvl="1"/>
            <a:r>
              <a:rPr lang="en-US" altLang="en-US"/>
              <a:t>Good upper bound on solution cost</a:t>
            </a:r>
          </a:p>
          <a:p>
            <a:endParaRPr lang="en-US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altLang="en-US" sz="1200"/>
              <a:t>Adapted from Richard Korf presentation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Simplified Memory-Bounded A*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dirty="0"/>
              <a:t>Works like A* until memory is full</a:t>
            </a:r>
          </a:p>
          <a:p>
            <a:endParaRPr lang="en-US" altLang="en-US" sz="2800" dirty="0"/>
          </a:p>
          <a:p>
            <a:r>
              <a:rPr lang="en-US" altLang="en-US" sz="2800" dirty="0"/>
              <a:t>When memory is full, </a:t>
            </a:r>
            <a:r>
              <a:rPr lang="en-US" altLang="en-US" sz="2800" dirty="0">
                <a:solidFill>
                  <a:srgbClr val="0033CC"/>
                </a:solidFill>
              </a:rPr>
              <a:t>drop </a:t>
            </a:r>
            <a:r>
              <a:rPr lang="en-US" altLang="en-US" sz="2800" dirty="0">
                <a:solidFill>
                  <a:srgbClr val="FF0000"/>
                </a:solidFill>
              </a:rPr>
              <a:t>the leaf node </a:t>
            </a:r>
            <a:r>
              <a:rPr lang="en-US" altLang="en-US" sz="2800" dirty="0">
                <a:solidFill>
                  <a:srgbClr val="0033CC"/>
                </a:solidFill>
              </a:rPr>
              <a:t>with the highest f-value</a:t>
            </a:r>
            <a:r>
              <a:rPr lang="en-US" altLang="en-US" sz="2800" dirty="0"/>
              <a:t> (the worst leaf), keeping track of that worst value in the parent</a:t>
            </a:r>
          </a:p>
          <a:p>
            <a:endParaRPr lang="en-US" altLang="en-US" sz="2800" dirty="0"/>
          </a:p>
          <a:p>
            <a:r>
              <a:rPr lang="en-US" altLang="en-US" sz="2800" dirty="0"/>
              <a:t>Complete if any solution is reachable</a:t>
            </a:r>
          </a:p>
          <a:p>
            <a:r>
              <a:rPr lang="en-US" altLang="en-US" sz="2800" dirty="0"/>
              <a:t>Optimal if any optimal solution is reachable</a:t>
            </a:r>
          </a:p>
          <a:p>
            <a:r>
              <a:rPr lang="en-US" altLang="en-US" sz="2800" dirty="0"/>
              <a:t>Otherwise, returns the best reachable solution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E5A34E-6935-4D5D-A5E2-C134FC0FD06B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of Heuristics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do we evaluate a heuristic function?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effective branching factor b*</a:t>
            </a:r>
          </a:p>
          <a:p>
            <a:pPr lvl="1"/>
            <a:r>
              <a:rPr lang="en-US" altLang="en-US" dirty="0"/>
              <a:t>If A* using h finds a solution at depth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dirty="0"/>
              <a:t> using </a:t>
            </a:r>
            <a:r>
              <a:rPr lang="en-US" altLang="en-US" dirty="0">
                <a:solidFill>
                  <a:srgbClr val="FF0000"/>
                </a:solidFill>
              </a:rPr>
              <a:t>N</a:t>
            </a:r>
            <a:r>
              <a:rPr lang="en-US" altLang="en-US" dirty="0"/>
              <a:t> nodes, then the effective branching factor is</a:t>
            </a:r>
          </a:p>
          <a:p>
            <a:pPr lvl="1">
              <a:buFontTx/>
              <a:buNone/>
            </a:pPr>
            <a:r>
              <a:rPr lang="en-US" altLang="en-US" dirty="0"/>
              <a:t>   	</a:t>
            </a:r>
            <a:r>
              <a:rPr lang="en-US" altLang="en-US" dirty="0">
                <a:solidFill>
                  <a:srgbClr val="6600CC"/>
                </a:solidFill>
              </a:rPr>
              <a:t>b* where N =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1 + b* +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2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   +  . . . + 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d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Example:                               depth 0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d=2                                        depth 1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b=3                                        depth 2</a:t>
            </a:r>
          </a:p>
        </p:txBody>
      </p:sp>
      <p:sp>
        <p:nvSpPr>
          <p:cNvPr id="40965" name="Oval 9"/>
          <p:cNvSpPr>
            <a:spLocks noChangeArrowheads="1"/>
          </p:cNvSpPr>
          <p:nvPr/>
        </p:nvSpPr>
        <p:spPr bwMode="auto">
          <a:xfrm>
            <a:off x="3886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Oval 10"/>
          <p:cNvSpPr>
            <a:spLocks noChangeArrowheads="1"/>
          </p:cNvSpPr>
          <p:nvPr/>
        </p:nvSpPr>
        <p:spPr bwMode="auto">
          <a:xfrm>
            <a:off x="25908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Oval 11"/>
          <p:cNvSpPr>
            <a:spLocks noChangeArrowheads="1"/>
          </p:cNvSpPr>
          <p:nvPr/>
        </p:nvSpPr>
        <p:spPr bwMode="auto">
          <a:xfrm>
            <a:off x="25908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Oval 12"/>
          <p:cNvSpPr>
            <a:spLocks noChangeArrowheads="1"/>
          </p:cNvSpPr>
          <p:nvPr/>
        </p:nvSpPr>
        <p:spPr bwMode="auto">
          <a:xfrm>
            <a:off x="38862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Oval 13"/>
          <p:cNvSpPr>
            <a:spLocks noChangeArrowheads="1"/>
          </p:cNvSpPr>
          <p:nvPr/>
        </p:nvSpPr>
        <p:spPr bwMode="auto">
          <a:xfrm>
            <a:off x="51054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Oval 14"/>
          <p:cNvSpPr>
            <a:spLocks noChangeArrowheads="1"/>
          </p:cNvSpPr>
          <p:nvPr/>
        </p:nvSpPr>
        <p:spPr bwMode="auto">
          <a:xfrm>
            <a:off x="30480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Oval 15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Oval 16"/>
          <p:cNvSpPr>
            <a:spLocks noChangeArrowheads="1"/>
          </p:cNvSpPr>
          <p:nvPr/>
        </p:nvSpPr>
        <p:spPr bwMode="auto">
          <a:xfrm>
            <a:off x="3886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Oval 17"/>
          <p:cNvSpPr>
            <a:spLocks noChangeArrowheads="1"/>
          </p:cNvSpPr>
          <p:nvPr/>
        </p:nvSpPr>
        <p:spPr bwMode="auto">
          <a:xfrm>
            <a:off x="4267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4" name="Oval 18"/>
          <p:cNvSpPr>
            <a:spLocks noChangeArrowheads="1"/>
          </p:cNvSpPr>
          <p:nvPr/>
        </p:nvSpPr>
        <p:spPr bwMode="auto">
          <a:xfrm>
            <a:off x="4724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5" name="Oval 19"/>
          <p:cNvSpPr>
            <a:spLocks noChangeArrowheads="1"/>
          </p:cNvSpPr>
          <p:nvPr/>
        </p:nvSpPr>
        <p:spPr bwMode="auto">
          <a:xfrm>
            <a:off x="5105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Oval 20"/>
          <p:cNvSpPr>
            <a:spLocks noChangeArrowheads="1"/>
          </p:cNvSpPr>
          <p:nvPr/>
        </p:nvSpPr>
        <p:spPr bwMode="auto">
          <a:xfrm>
            <a:off x="5486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Oval 21"/>
          <p:cNvSpPr>
            <a:spLocks noChangeArrowheads="1"/>
          </p:cNvSpPr>
          <p:nvPr/>
        </p:nvSpPr>
        <p:spPr bwMode="auto">
          <a:xfrm>
            <a:off x="21336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Line 22"/>
          <p:cNvSpPr>
            <a:spLocks noChangeShapeType="1"/>
          </p:cNvSpPr>
          <p:nvPr/>
        </p:nvSpPr>
        <p:spPr bwMode="auto">
          <a:xfrm>
            <a:off x="27432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3"/>
          <p:cNvSpPr>
            <a:spLocks noChangeShapeType="1"/>
          </p:cNvSpPr>
          <p:nvPr/>
        </p:nvSpPr>
        <p:spPr bwMode="auto">
          <a:xfrm flipH="1">
            <a:off x="2362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4"/>
          <p:cNvSpPr>
            <a:spLocks noChangeShapeType="1"/>
          </p:cNvSpPr>
          <p:nvPr/>
        </p:nvSpPr>
        <p:spPr bwMode="auto">
          <a:xfrm>
            <a:off x="2743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>
            <a:off x="4038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 flipH="1">
            <a:off x="2895600" y="4724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7"/>
          <p:cNvSpPr>
            <a:spLocks noChangeShapeType="1"/>
          </p:cNvSpPr>
          <p:nvPr/>
        </p:nvSpPr>
        <p:spPr bwMode="auto">
          <a:xfrm>
            <a:off x="4038600" y="4724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8"/>
          <p:cNvSpPr>
            <a:spLocks noChangeShapeType="1"/>
          </p:cNvSpPr>
          <p:nvPr/>
        </p:nvSpPr>
        <p:spPr bwMode="auto">
          <a:xfrm flipH="1">
            <a:off x="3657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9"/>
          <p:cNvSpPr>
            <a:spLocks noChangeShapeType="1"/>
          </p:cNvSpPr>
          <p:nvPr/>
        </p:nvSpPr>
        <p:spPr bwMode="auto">
          <a:xfrm>
            <a:off x="4038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30"/>
          <p:cNvSpPr>
            <a:spLocks noChangeShapeType="1"/>
          </p:cNvSpPr>
          <p:nvPr/>
        </p:nvSpPr>
        <p:spPr bwMode="auto">
          <a:xfrm>
            <a:off x="4038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31"/>
          <p:cNvSpPr>
            <a:spLocks noChangeShapeType="1"/>
          </p:cNvSpPr>
          <p:nvPr/>
        </p:nvSpPr>
        <p:spPr bwMode="auto">
          <a:xfrm>
            <a:off x="4038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32"/>
          <p:cNvSpPr>
            <a:spLocks noChangeShapeType="1"/>
          </p:cNvSpPr>
          <p:nvPr/>
        </p:nvSpPr>
        <p:spPr bwMode="auto">
          <a:xfrm>
            <a:off x="5257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3"/>
          <p:cNvSpPr>
            <a:spLocks noChangeShapeType="1"/>
          </p:cNvSpPr>
          <p:nvPr/>
        </p:nvSpPr>
        <p:spPr bwMode="auto">
          <a:xfrm flipH="1">
            <a:off x="4876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4"/>
          <p:cNvSpPr>
            <a:spLocks noChangeShapeType="1"/>
          </p:cNvSpPr>
          <p:nvPr/>
        </p:nvSpPr>
        <p:spPr bwMode="auto">
          <a:xfrm>
            <a:off x="5257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58D1A7-BCA7-446D-907A-00E9FEA6D838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0033CC"/>
                </a:solidFill>
              </a:rPr>
              <a:t>Table of Effective Branching Factors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667000" y="1981200"/>
            <a:ext cx="3549650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	d	N</a:t>
            </a:r>
          </a:p>
          <a:p>
            <a:pPr eaLnBrk="1" hangingPunct="1"/>
            <a:r>
              <a:rPr lang="en-US" altLang="en-US"/>
              <a:t>2	2	7</a:t>
            </a:r>
          </a:p>
          <a:p>
            <a:pPr eaLnBrk="1" hangingPunct="1"/>
            <a:r>
              <a:rPr lang="en-US" altLang="en-US"/>
              <a:t>2	5	63</a:t>
            </a:r>
          </a:p>
          <a:p>
            <a:pPr eaLnBrk="1" hangingPunct="1"/>
            <a:r>
              <a:rPr lang="en-US" altLang="en-US"/>
              <a:t>3	2	13</a:t>
            </a:r>
          </a:p>
          <a:p>
            <a:pPr eaLnBrk="1" hangingPunct="1"/>
            <a:r>
              <a:rPr lang="en-US" altLang="en-US"/>
              <a:t>3	5	364</a:t>
            </a:r>
          </a:p>
          <a:p>
            <a:pPr eaLnBrk="1" hangingPunct="1"/>
            <a:r>
              <a:rPr lang="en-US" altLang="en-US"/>
              <a:t>3	10	88573</a:t>
            </a:r>
          </a:p>
          <a:p>
            <a:pPr eaLnBrk="1" hangingPunct="1"/>
            <a:r>
              <a:rPr lang="en-US" altLang="en-US"/>
              <a:t>6	2	43</a:t>
            </a:r>
          </a:p>
          <a:p>
            <a:pPr eaLnBrk="1" hangingPunct="1"/>
            <a:r>
              <a:rPr lang="en-US" altLang="en-US"/>
              <a:t>6	5	9331</a:t>
            </a:r>
          </a:p>
          <a:p>
            <a:pPr eaLnBrk="1" hangingPunct="1"/>
            <a:r>
              <a:rPr lang="en-US" altLang="en-US"/>
              <a:t>6	10	72,559,411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3528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2672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279525" y="5754688"/>
            <a:ext cx="711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might we use this idea to evaluate a heuristic?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Can Heuristics be Generated?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Relaxed Problems </a:t>
            </a:r>
            <a:r>
              <a:rPr lang="en-US" dirty="0"/>
              <a:t>that have fewer constraints but give you ideas for the heuristic function.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 err="1">
                <a:solidFill>
                  <a:srgbClr val="FF0000"/>
                </a:solidFill>
              </a:rPr>
              <a:t>Subproblems</a:t>
            </a:r>
            <a:r>
              <a:rPr lang="en-US" dirty="0"/>
              <a:t> that are easier to solve and whose exact cost solutions are known.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666" y="5655314"/>
            <a:ext cx="8263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cost of solving a relaxed problem or </a:t>
            </a:r>
            <a:r>
              <a:rPr lang="en-US" dirty="0" err="1">
                <a:solidFill>
                  <a:srgbClr val="FF0000"/>
                </a:solidFill>
              </a:rPr>
              <a:t>subproblem</a:t>
            </a:r>
            <a:r>
              <a:rPr lang="en-US" dirty="0">
                <a:solidFill>
                  <a:srgbClr val="FF0000"/>
                </a:solidFill>
              </a:rPr>
              <a:t> is not </a:t>
            </a:r>
          </a:p>
          <a:p>
            <a:r>
              <a:rPr lang="en-US" dirty="0">
                <a:solidFill>
                  <a:srgbClr val="FF0000"/>
                </a:solidFill>
              </a:rPr>
              <a:t>greater than the cost of solving the full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Still may not succeed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In spite of the use of heuristics and various smart search algorithms, not all problems can be solved.</a:t>
            </a:r>
          </a:p>
          <a:p>
            <a:endParaRPr lang="en-US" altLang="en-US"/>
          </a:p>
          <a:p>
            <a:r>
              <a:rPr lang="en-US" altLang="en-US"/>
              <a:t>Some search spaces are just too big for a classical search.</a:t>
            </a:r>
          </a:p>
          <a:p>
            <a:endParaRPr lang="en-US" altLang="en-US"/>
          </a:p>
          <a:p>
            <a:r>
              <a:rPr lang="en-US" altLang="en-US"/>
              <a:t>So we have to look at other kinds of tools.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EEE4B6-FB1C-409C-ACEB-89AAA1823EAC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2: A*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robot moves in a 2D space.</a:t>
            </a:r>
          </a:p>
          <a:p>
            <a:r>
              <a:rPr lang="en-US" dirty="0"/>
              <a:t>It starts at a start point (x0,y0) and wants to get to a goal point (</a:t>
            </a:r>
            <a:r>
              <a:rPr lang="en-US" dirty="0" err="1"/>
              <a:t>xg,yg</a:t>
            </a:r>
            <a:r>
              <a:rPr lang="en-US" dirty="0"/>
              <a:t>).</a:t>
            </a:r>
          </a:p>
          <a:p>
            <a:r>
              <a:rPr lang="en-US" dirty="0"/>
              <a:t>There are rectangular obstacles in the space. </a:t>
            </a:r>
          </a:p>
          <a:p>
            <a:r>
              <a:rPr lang="en-US" dirty="0"/>
              <a:t>It cannot go THROUGH the obstacles.</a:t>
            </a:r>
          </a:p>
          <a:p>
            <a:r>
              <a:rPr lang="en-US" dirty="0"/>
              <a:t>It can only move to corners of the obstacles, </a:t>
            </a:r>
            <a:r>
              <a:rPr lang="en-US" dirty="0" err="1"/>
              <a:t>ie</a:t>
            </a:r>
            <a:r>
              <a:rPr lang="en-US" dirty="0"/>
              <a:t>. search space limited.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have to keep the list of successors for each node through the whole search?</a:t>
            </a:r>
          </a:p>
          <a:p>
            <a:r>
              <a:rPr lang="en-US" dirty="0"/>
              <a:t>Rich/Knight did (why?)</a:t>
            </a:r>
          </a:p>
          <a:p>
            <a:r>
              <a:rPr lang="en-US" dirty="0" err="1"/>
              <a:t>Tanimoto</a:t>
            </a:r>
            <a:r>
              <a:rPr lang="en-US" dirty="0"/>
              <a:t> did not</a:t>
            </a:r>
          </a:p>
          <a:p>
            <a:r>
              <a:rPr lang="en-US" dirty="0"/>
              <a:t>If you keep it, what might it be used for?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4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Data Set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12929-51C9-4ED7-B9D6-A93A36F719D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2" y="1719262"/>
            <a:ext cx="3343275" cy="3419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783560"/>
            <a:ext cx="5846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can the robot get from (0,0) to (9,6)?</a:t>
            </a:r>
          </a:p>
          <a:p>
            <a:r>
              <a:rPr lang="en-US" dirty="0">
                <a:solidFill>
                  <a:srgbClr val="FF0000"/>
                </a:solidFill>
              </a:rPr>
              <a:t>What is the minimal length path?</a:t>
            </a:r>
          </a:p>
        </p:txBody>
      </p:sp>
    </p:spTree>
    <p:extLst>
      <p:ext uri="{BB962C8B-B14F-4D97-AF65-F5344CB8AC3E}">
        <p14:creationId xmlns:p14="http://schemas.microsoft.com/office/powerpoint/2010/main" val="1521767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2819400"/>
            <a:ext cx="4432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More next time.</a:t>
            </a:r>
          </a:p>
        </p:txBody>
      </p:sp>
    </p:spTree>
    <p:extLst>
      <p:ext uri="{BB962C8B-B14F-4D97-AF65-F5344CB8AC3E}">
        <p14:creationId xmlns:p14="http://schemas.microsoft.com/office/powerpoint/2010/main" val="240545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A* Extra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what happens when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encounters a node whose state is already on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encounters a node whose state is already on CLOSED</a:t>
            </a:r>
          </a:p>
        </p:txBody>
      </p:sp>
    </p:spTree>
    <p:extLst>
      <p:ext uri="{BB962C8B-B14F-4D97-AF65-F5344CB8AC3E}">
        <p14:creationId xmlns:p14="http://schemas.microsoft.com/office/powerpoint/2010/main" val="65492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609600" y="228600"/>
            <a:ext cx="9367838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A* Example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Newly generated node s, but OLD on OPEN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has the same state.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Shortest path in Romania, but the goal is now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Giurgiu, not Bucharest.</a:t>
            </a:r>
          </a:p>
          <a:p>
            <a:pPr eaLnBrk="1" hangingPunct="1"/>
            <a:endParaRPr lang="en-US" altLang="en-US" sz="3200">
              <a:latin typeface="Calibri" pitchFamily="34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762000" y="2971800"/>
            <a:ext cx="7162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7030A0"/>
                </a:solidFill>
                <a:latin typeface="Calibri" pitchFamily="34" charset="0"/>
              </a:rPr>
              <a:t>Straight line distances to Giurgiu (I made them up)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Arad 		390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Sibiu 		275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Fagaras 	200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Rimnicu  	205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Pitesi 		125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Craiova 	120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Bucharest 	80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Drobeta 	240</a:t>
            </a:r>
          </a:p>
        </p:txBody>
      </p:sp>
    </p:spTree>
    <p:extLst>
      <p:ext uri="{BB962C8B-B14F-4D97-AF65-F5344CB8AC3E}">
        <p14:creationId xmlns:p14="http://schemas.microsoft.com/office/powerpoint/2010/main" val="306533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752600" y="152400"/>
            <a:ext cx="625475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latin typeface="Calibri" pitchFamily="34" charset="0"/>
              </a:rPr>
              <a:t>Arad</a:t>
            </a:r>
          </a:p>
          <a:p>
            <a:pPr eaLnBrk="1" hangingPunct="1"/>
            <a:r>
              <a:rPr lang="en-US" altLang="en-US" sz="1800" dirty="0">
                <a:latin typeface="Calibri" pitchFamily="34" charset="0"/>
              </a:rPr>
              <a:t>390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275792" y="1143000"/>
            <a:ext cx="1560042" cy="7386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Sibiu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415 =140+27</a:t>
            </a:r>
            <a:r>
              <a:rPr lang="en-US" altLang="en-US" dirty="0">
                <a:latin typeface="Calibri" pitchFamily="34" charset="0"/>
              </a:rPr>
              <a:t>5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04800" y="21336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Fagaras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439=239+200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667000" y="21336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Rimnicu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425=220+205</a:t>
            </a: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81000" y="3200400"/>
            <a:ext cx="1350963" cy="646113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Bucharest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530</a:t>
            </a:r>
            <a:r>
              <a:rPr lang="en-US" altLang="en-US" sz="1800" dirty="0">
                <a:latin typeface="Calibri" pitchFamily="34" charset="0"/>
              </a:rPr>
              <a:t>=450+80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2057400" y="32004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Pitesi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442=317+125</a:t>
            </a:r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auto">
          <a:xfrm>
            <a:off x="6019800" y="32004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Craiova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486</a:t>
            </a:r>
            <a:r>
              <a:rPr lang="en-US" altLang="en-US" sz="1800" dirty="0">
                <a:latin typeface="Calibri" pitchFamily="34" charset="0"/>
              </a:rPr>
              <a:t>=366+120</a:t>
            </a: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1218856" y="4267200"/>
            <a:ext cx="1351652" cy="92333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Bucharest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498=418+80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BETTER</a:t>
            </a:r>
          </a:p>
        </p:txBody>
      </p:sp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2743083" y="4267200"/>
            <a:ext cx="1468672" cy="92333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Craiova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575</a:t>
            </a:r>
            <a:r>
              <a:rPr lang="en-US" altLang="en-US" sz="1800" dirty="0">
                <a:latin typeface="Calibri" pitchFamily="34" charset="0"/>
              </a:rPr>
              <a:t>=455+120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4343400" y="42672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Drobeta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726=486+240</a:t>
            </a: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5943483" y="4267200"/>
            <a:ext cx="1468672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Rimnicu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717=512+205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7543800" y="4267200"/>
            <a:ext cx="1468438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Pitesi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629=504+125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6" name="TextBox 17"/>
          <p:cNvSpPr txBox="1">
            <a:spLocks noChangeArrowheads="1"/>
          </p:cNvSpPr>
          <p:nvPr/>
        </p:nvSpPr>
        <p:spPr bwMode="auto">
          <a:xfrm>
            <a:off x="533400" y="5486400"/>
            <a:ext cx="123507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Giurgiu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508=508+0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GOAL</a:t>
            </a:r>
          </a:p>
        </p:txBody>
      </p: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2133600" y="5486400"/>
            <a:ext cx="944563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Urziceni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etc</a:t>
            </a:r>
            <a:endParaRPr lang="en-US" altLang="en-US" sz="1800" dirty="0">
              <a:latin typeface="Calibri" pitchFamily="34" charset="0"/>
            </a:endParaRPr>
          </a:p>
        </p:txBody>
      </p:sp>
      <p:cxnSp>
        <p:nvCxnSpPr>
          <p:cNvPr id="21" name="Straight Connector 20"/>
          <p:cNvCxnSpPr>
            <a:stCxn id="3074" idx="2"/>
            <a:endCxn id="3075" idx="0"/>
          </p:cNvCxnSpPr>
          <p:nvPr/>
        </p:nvCxnSpPr>
        <p:spPr>
          <a:xfrm rot="5400000">
            <a:off x="1888332" y="965994"/>
            <a:ext cx="34448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2209800" y="8382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140</a:t>
            </a: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3276600" y="1219200"/>
            <a:ext cx="189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70C0"/>
                </a:solidFill>
                <a:latin typeface="Calibri" pitchFamily="34" charset="0"/>
              </a:rPr>
              <a:t>Forget the other 2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1219200" y="18288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400" y="18288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TextBox 30"/>
          <p:cNvSpPr txBox="1">
            <a:spLocks noChangeArrowheads="1"/>
          </p:cNvSpPr>
          <p:nvPr/>
        </p:nvSpPr>
        <p:spPr bwMode="auto">
          <a:xfrm>
            <a:off x="990600" y="1752600"/>
            <a:ext cx="218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99                             80</a:t>
            </a:r>
          </a:p>
        </p:txBody>
      </p:sp>
      <p:cxnSp>
        <p:nvCxnSpPr>
          <p:cNvPr id="33" name="Straight Connector 32"/>
          <p:cNvCxnSpPr>
            <a:stCxn id="3076" idx="2"/>
            <a:endCxn id="3078" idx="0"/>
          </p:cNvCxnSpPr>
          <p:nvPr/>
        </p:nvCxnSpPr>
        <p:spPr>
          <a:xfrm rot="16200000" flipH="1">
            <a:off x="838200" y="2981326"/>
            <a:ext cx="420687" cy="1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5" name="TextBox 34"/>
          <p:cNvSpPr txBox="1">
            <a:spLocks noChangeArrowheads="1"/>
          </p:cNvSpPr>
          <p:nvPr/>
        </p:nvSpPr>
        <p:spPr bwMode="auto">
          <a:xfrm>
            <a:off x="609600" y="28956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211</a:t>
            </a:r>
          </a:p>
        </p:txBody>
      </p:sp>
      <p:cxnSp>
        <p:nvCxnSpPr>
          <p:cNvPr id="37" name="Straight Connector 36"/>
          <p:cNvCxnSpPr>
            <a:endCxn id="3079" idx="0"/>
          </p:cNvCxnSpPr>
          <p:nvPr/>
        </p:nvCxnSpPr>
        <p:spPr>
          <a:xfrm rot="5400000">
            <a:off x="2729707" y="2882106"/>
            <a:ext cx="381000" cy="255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7" name="TextBox 37"/>
          <p:cNvSpPr txBox="1">
            <a:spLocks noChangeArrowheads="1"/>
          </p:cNvSpPr>
          <p:nvPr/>
        </p:nvSpPr>
        <p:spPr bwMode="auto">
          <a:xfrm>
            <a:off x="2362200" y="28956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97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962400" y="2819400"/>
            <a:ext cx="2057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9" name="TextBox 43"/>
          <p:cNvSpPr txBox="1">
            <a:spLocks noChangeArrowheads="1"/>
          </p:cNvSpPr>
          <p:nvPr/>
        </p:nvSpPr>
        <p:spPr bwMode="auto">
          <a:xfrm>
            <a:off x="4724400" y="25908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146</a:t>
            </a:r>
          </a:p>
        </p:txBody>
      </p:sp>
      <p:cxnSp>
        <p:nvCxnSpPr>
          <p:cNvPr id="46" name="Straight Connector 45"/>
          <p:cNvCxnSpPr>
            <a:endCxn id="3081" idx="0"/>
          </p:cNvCxnSpPr>
          <p:nvPr/>
        </p:nvCxnSpPr>
        <p:spPr>
          <a:xfrm rot="10800000" flipV="1">
            <a:off x="1895475" y="3886200"/>
            <a:ext cx="39052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079" idx="2"/>
          </p:cNvCxnSpPr>
          <p:nvPr/>
        </p:nvCxnSpPr>
        <p:spPr>
          <a:xfrm rot="16200000" flipH="1">
            <a:off x="2786063" y="3852863"/>
            <a:ext cx="420687" cy="407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TextBox 49"/>
          <p:cNvSpPr txBox="1">
            <a:spLocks noChangeArrowheads="1"/>
          </p:cNvSpPr>
          <p:nvPr/>
        </p:nvSpPr>
        <p:spPr bwMode="auto">
          <a:xfrm>
            <a:off x="1600200" y="3886200"/>
            <a:ext cx="2051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101                      138</a:t>
            </a:r>
          </a:p>
        </p:txBody>
      </p:sp>
      <p:cxnSp>
        <p:nvCxnSpPr>
          <p:cNvPr id="52" name="Straight Connector 51"/>
          <p:cNvCxnSpPr>
            <a:stCxn id="3080" idx="2"/>
            <a:endCxn id="3084" idx="0"/>
          </p:cNvCxnSpPr>
          <p:nvPr/>
        </p:nvCxnSpPr>
        <p:spPr>
          <a:xfrm rot="5400000">
            <a:off x="6506369" y="4018757"/>
            <a:ext cx="420687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 flipV="1">
            <a:off x="5486400" y="38862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162800" y="38862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3086" idx="0"/>
          </p:cNvCxnSpPr>
          <p:nvPr/>
        </p:nvCxnSpPr>
        <p:spPr>
          <a:xfrm rot="10800000" flipV="1">
            <a:off x="1150938" y="5181600"/>
            <a:ext cx="449262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3087" idx="0"/>
          </p:cNvCxnSpPr>
          <p:nvPr/>
        </p:nvCxnSpPr>
        <p:spPr>
          <a:xfrm>
            <a:off x="2209800" y="5181600"/>
            <a:ext cx="39528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8" name="TextBox 65"/>
          <p:cNvSpPr txBox="1">
            <a:spLocks noChangeArrowheads="1"/>
          </p:cNvSpPr>
          <p:nvPr/>
        </p:nvSpPr>
        <p:spPr bwMode="auto">
          <a:xfrm>
            <a:off x="914400" y="5105400"/>
            <a:ext cx="1922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90                        85</a:t>
            </a:r>
          </a:p>
        </p:txBody>
      </p:sp>
      <p:sp>
        <p:nvSpPr>
          <p:cNvPr id="3109" name="TextBox 66"/>
          <p:cNvSpPr txBox="1">
            <a:spLocks noChangeArrowheads="1"/>
          </p:cNvSpPr>
          <p:nvPr/>
        </p:nvSpPr>
        <p:spPr bwMode="auto">
          <a:xfrm>
            <a:off x="5334000" y="3810000"/>
            <a:ext cx="261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120           146               138</a:t>
            </a:r>
          </a:p>
        </p:txBody>
      </p:sp>
      <p:sp>
        <p:nvSpPr>
          <p:cNvPr id="68" name="Oval 67"/>
          <p:cNvSpPr/>
          <p:nvPr/>
        </p:nvSpPr>
        <p:spPr>
          <a:xfrm>
            <a:off x="1066800" y="228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1" name="TextBox 68"/>
          <p:cNvSpPr txBox="1">
            <a:spLocks noChangeArrowheads="1"/>
          </p:cNvSpPr>
          <p:nvPr/>
        </p:nvSpPr>
        <p:spPr bwMode="auto">
          <a:xfrm>
            <a:off x="1143000" y="2286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0" name="Oval 69"/>
          <p:cNvSpPr/>
          <p:nvPr/>
        </p:nvSpPr>
        <p:spPr>
          <a:xfrm>
            <a:off x="609600" y="1143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71" name="Oval 70"/>
          <p:cNvSpPr/>
          <p:nvPr/>
        </p:nvSpPr>
        <p:spPr>
          <a:xfrm>
            <a:off x="4191000" y="2133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4" name="TextBox 71"/>
          <p:cNvSpPr txBox="1">
            <a:spLocks noChangeArrowheads="1"/>
          </p:cNvSpPr>
          <p:nvPr/>
        </p:nvSpPr>
        <p:spPr bwMode="auto">
          <a:xfrm>
            <a:off x="4267200" y="21336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73" name="Oval 72"/>
          <p:cNvSpPr/>
          <p:nvPr/>
        </p:nvSpPr>
        <p:spPr>
          <a:xfrm>
            <a:off x="1905000" y="2209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74" name="Oval 73"/>
          <p:cNvSpPr/>
          <p:nvPr/>
        </p:nvSpPr>
        <p:spPr>
          <a:xfrm>
            <a:off x="3581400" y="3276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75" name="Oval 74"/>
          <p:cNvSpPr/>
          <p:nvPr/>
        </p:nvSpPr>
        <p:spPr>
          <a:xfrm>
            <a:off x="7620000" y="3276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76" name="Oval 75"/>
          <p:cNvSpPr/>
          <p:nvPr/>
        </p:nvSpPr>
        <p:spPr>
          <a:xfrm>
            <a:off x="609600" y="43434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77" name="Oval 76"/>
          <p:cNvSpPr/>
          <p:nvPr/>
        </p:nvSpPr>
        <p:spPr>
          <a:xfrm>
            <a:off x="381000" y="51054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3120" name="TextBox 77"/>
          <p:cNvSpPr txBox="1">
            <a:spLocks noChangeArrowheads="1"/>
          </p:cNvSpPr>
          <p:nvPr/>
        </p:nvSpPr>
        <p:spPr bwMode="auto">
          <a:xfrm>
            <a:off x="3962400" y="228600"/>
            <a:ext cx="199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Calibri" pitchFamily="34" charset="0"/>
              </a:rPr>
              <a:t>Goal is Giurgiu</a:t>
            </a:r>
          </a:p>
        </p:txBody>
      </p:sp>
      <p:sp>
        <p:nvSpPr>
          <p:cNvPr id="3121" name="TextBox 78"/>
          <p:cNvSpPr txBox="1">
            <a:spLocks noChangeArrowheads="1"/>
          </p:cNvSpPr>
          <p:nvPr/>
        </p:nvSpPr>
        <p:spPr bwMode="auto">
          <a:xfrm>
            <a:off x="304800" y="3810000"/>
            <a:ext cx="1458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7030A0"/>
                </a:solidFill>
                <a:latin typeface="Calibri" pitchFamily="34" charset="0"/>
              </a:rPr>
              <a:t>OLD on OPEN</a:t>
            </a:r>
          </a:p>
        </p:txBody>
      </p:sp>
    </p:spTree>
    <p:extLst>
      <p:ext uri="{BB962C8B-B14F-4D97-AF65-F5344CB8AC3E}">
        <p14:creationId xmlns:p14="http://schemas.microsoft.com/office/powerpoint/2010/main" val="361374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81000" y="762000"/>
            <a:ext cx="84042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A* Example (abstract, pretend it’s time)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Newly generated node s, but OLD on CLOSED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has the same state.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810000" y="2514600"/>
            <a:ext cx="3619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itchFamily="34" charset="0"/>
              </a:rPr>
              <a:t>A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286000" y="3429000"/>
            <a:ext cx="9588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B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9=5+4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4800600" y="34290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C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16=6+10</a:t>
            </a: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1143000" y="4724400"/>
            <a:ext cx="1114425" cy="830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D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14=9+5</a:t>
            </a: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2971800" y="4724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E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19=13+6</a:t>
            </a: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4876800" y="4724400"/>
            <a:ext cx="1114425" cy="120015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D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13=8+5</a:t>
            </a:r>
          </a:p>
          <a:p>
            <a:pPr algn="ctr" eaLnBrk="1" hangingPunct="1"/>
            <a:r>
              <a:rPr lang="en-US" altLang="en-US" sz="2400">
                <a:solidFill>
                  <a:srgbClr val="C00000"/>
                </a:solidFill>
                <a:latin typeface="Calibri" pitchFamily="34" charset="0"/>
              </a:rPr>
              <a:t>BETTER</a:t>
            </a:r>
          </a:p>
        </p:txBody>
      </p:sp>
      <p:sp>
        <p:nvSpPr>
          <p:cNvPr id="4105" name="TextBox 10"/>
          <p:cNvSpPr txBox="1">
            <a:spLocks noChangeArrowheads="1"/>
          </p:cNvSpPr>
          <p:nvPr/>
        </p:nvSpPr>
        <p:spPr bwMode="auto">
          <a:xfrm>
            <a:off x="381000" y="5867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F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24=19+5</a:t>
            </a:r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>
            <a:off x="2057400" y="5867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G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24=19+5</a:t>
            </a:r>
          </a:p>
        </p:txBody>
      </p:sp>
      <p:cxnSp>
        <p:nvCxnSpPr>
          <p:cNvPr id="14" name="Straight Connector 13"/>
          <p:cNvCxnSpPr>
            <a:stCxn id="4099" idx="2"/>
            <a:endCxn id="4100" idx="0"/>
          </p:cNvCxnSpPr>
          <p:nvPr/>
        </p:nvCxnSpPr>
        <p:spPr>
          <a:xfrm rot="5400000">
            <a:off x="3151981" y="2590007"/>
            <a:ext cx="452437" cy="122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099" idx="2"/>
            <a:endCxn id="4101" idx="0"/>
          </p:cNvCxnSpPr>
          <p:nvPr/>
        </p:nvCxnSpPr>
        <p:spPr>
          <a:xfrm rot="16200000" flipH="1">
            <a:off x="4487069" y="2480469"/>
            <a:ext cx="452437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100" idx="2"/>
            <a:endCxn id="4102" idx="0"/>
          </p:cNvCxnSpPr>
          <p:nvPr/>
        </p:nvCxnSpPr>
        <p:spPr>
          <a:xfrm rot="5400000">
            <a:off x="2000250" y="3959226"/>
            <a:ext cx="465137" cy="106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100" idx="2"/>
            <a:endCxn id="4103" idx="0"/>
          </p:cNvCxnSpPr>
          <p:nvPr/>
        </p:nvCxnSpPr>
        <p:spPr>
          <a:xfrm rot="16200000" flipH="1">
            <a:off x="2953544" y="4071144"/>
            <a:ext cx="465137" cy="84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101" idx="2"/>
            <a:endCxn id="4104" idx="0"/>
          </p:cNvCxnSpPr>
          <p:nvPr/>
        </p:nvCxnSpPr>
        <p:spPr>
          <a:xfrm rot="5400000">
            <a:off x="5202238" y="4491038"/>
            <a:ext cx="4651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102" idx="2"/>
            <a:endCxn id="4105" idx="0"/>
          </p:cNvCxnSpPr>
          <p:nvPr/>
        </p:nvCxnSpPr>
        <p:spPr>
          <a:xfrm rot="5400000">
            <a:off x="1201738" y="5368925"/>
            <a:ext cx="312737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102" idx="2"/>
            <a:endCxn id="4106" idx="0"/>
          </p:cNvCxnSpPr>
          <p:nvPr/>
        </p:nvCxnSpPr>
        <p:spPr>
          <a:xfrm rot="16200000" flipH="1">
            <a:off x="2039938" y="5214938"/>
            <a:ext cx="312737" cy="992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TextBox 26"/>
          <p:cNvSpPr txBox="1">
            <a:spLocks noChangeArrowheads="1"/>
          </p:cNvSpPr>
          <p:nvPr/>
        </p:nvSpPr>
        <p:spPr bwMode="auto">
          <a:xfrm>
            <a:off x="2971800" y="2895600"/>
            <a:ext cx="211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5                                6</a:t>
            </a:r>
          </a:p>
        </p:txBody>
      </p:sp>
      <p:sp>
        <p:nvSpPr>
          <p:cNvPr id="4115" name="TextBox 27"/>
          <p:cNvSpPr txBox="1">
            <a:spLocks noChangeArrowheads="1"/>
          </p:cNvSpPr>
          <p:nvPr/>
        </p:nvSpPr>
        <p:spPr bwMode="auto">
          <a:xfrm>
            <a:off x="1676400" y="4343400"/>
            <a:ext cx="413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4                              8                                      2</a:t>
            </a:r>
          </a:p>
        </p:txBody>
      </p:sp>
      <p:sp>
        <p:nvSpPr>
          <p:cNvPr id="4116" name="TextBox 28"/>
          <p:cNvSpPr txBox="1">
            <a:spLocks noChangeArrowheads="1"/>
          </p:cNvSpPr>
          <p:nvPr/>
        </p:nvSpPr>
        <p:spPr bwMode="auto">
          <a:xfrm>
            <a:off x="990600" y="5486400"/>
            <a:ext cx="171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10                    10</a:t>
            </a:r>
          </a:p>
        </p:txBody>
      </p:sp>
      <p:sp>
        <p:nvSpPr>
          <p:cNvPr id="31" name="Oval 30"/>
          <p:cNvSpPr/>
          <p:nvPr/>
        </p:nvSpPr>
        <p:spPr>
          <a:xfrm>
            <a:off x="4267200" y="2286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76400" y="3352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838200" y="42672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34" name="Oval 33"/>
          <p:cNvSpPr/>
          <p:nvPr/>
        </p:nvSpPr>
        <p:spPr>
          <a:xfrm>
            <a:off x="6324600" y="3352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4121" name="TextBox 34"/>
          <p:cNvSpPr txBox="1">
            <a:spLocks noChangeArrowheads="1"/>
          </p:cNvSpPr>
          <p:nvPr/>
        </p:nvSpPr>
        <p:spPr bwMode="auto">
          <a:xfrm>
            <a:off x="4343400" y="22860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122" name="TextBox 35"/>
          <p:cNvSpPr txBox="1">
            <a:spLocks noChangeArrowheads="1"/>
          </p:cNvSpPr>
          <p:nvPr/>
        </p:nvSpPr>
        <p:spPr bwMode="auto">
          <a:xfrm>
            <a:off x="152400" y="4724400"/>
            <a:ext cx="9933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7030A0"/>
                </a:solidFill>
                <a:latin typeface="Calibri" pitchFamily="34" charset="0"/>
              </a:rPr>
              <a:t>OLD on</a:t>
            </a:r>
          </a:p>
          <a:p>
            <a:pPr eaLnBrk="1" hangingPunct="1"/>
            <a:r>
              <a:rPr lang="en-US" altLang="en-US" sz="2000" dirty="0">
                <a:solidFill>
                  <a:srgbClr val="7030A0"/>
                </a:solidFill>
                <a:latin typeface="Calibri" pitchFamily="34" charset="0"/>
              </a:rPr>
              <a:t>CLOSED</a:t>
            </a:r>
          </a:p>
        </p:txBody>
      </p:sp>
    </p:spTree>
    <p:extLst>
      <p:ext uri="{BB962C8B-B14F-4D97-AF65-F5344CB8AC3E}">
        <p14:creationId xmlns:p14="http://schemas.microsoft.com/office/powerpoint/2010/main" val="278263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DD6DB5-2994-41C2-9521-60529C0F2291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Heuristic Function </a:t>
            </a:r>
            <a:r>
              <a:rPr lang="en-US" altLang="en-US" b="1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a </a:t>
            </a:r>
            <a:r>
              <a:rPr lang="en-US" altLang="en-US" sz="2400" dirty="0">
                <a:solidFill>
                  <a:srgbClr val="000099"/>
                </a:solidFill>
              </a:rPr>
              <a:t>perfect estimator</a:t>
            </a:r>
            <a:r>
              <a:rPr lang="en-US" altLang="en-US" sz="2400" dirty="0"/>
              <a:t> of the true cost then A* will always pick the correct successor with no search.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chemeClr val="hlink"/>
                </a:solidFill>
              </a:rPr>
              <a:t>admissible</a:t>
            </a:r>
            <a:r>
              <a:rPr lang="en-US" altLang="en-US" sz="2400" dirty="0"/>
              <a:t>, A* with TREE-SEARCH is guaranteed to give the optimal solution.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rgbClr val="FF0000"/>
                </a:solidFill>
              </a:rPr>
              <a:t>consistent</a:t>
            </a:r>
            <a:r>
              <a:rPr lang="en-US" altLang="en-US" sz="2400" dirty="0"/>
              <a:t>, too, then GRAPH-SEARCH is optimal.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not </a:t>
            </a:r>
            <a:r>
              <a:rPr lang="en-US" altLang="en-US" sz="2400" dirty="0" err="1"/>
              <a:t>admissable</a:t>
            </a:r>
            <a:r>
              <a:rPr lang="en-US" altLang="en-US" sz="2400" dirty="0"/>
              <a:t>, no guarantees, but it can work well if h is not often greater than the true cost.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Complexity of A*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Time complexity is exponential in the length of the solution path </a:t>
            </a:r>
            <a:r>
              <a:rPr lang="en-US" altLang="en-US" sz="2800" dirty="0">
                <a:solidFill>
                  <a:srgbClr val="6600CC"/>
                </a:solidFill>
              </a:rPr>
              <a:t>unless </a:t>
            </a:r>
            <a:r>
              <a:rPr lang="en-US" altLang="en-US" sz="2800" dirty="0"/>
              <a:t>for “true” distance h*</a:t>
            </a:r>
            <a:endParaRPr lang="en-US" altLang="en-US" sz="2800" dirty="0">
              <a:solidFill>
                <a:srgbClr val="6600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|h(n) – h*(n)| &lt; O(log h*(n))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which we can’t guarantee.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But, this is AI, computers are fast, and a good heuristic helps a lot.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Space complexity is also exponential, because it </a:t>
            </a:r>
            <a:r>
              <a:rPr lang="en-US" altLang="en-US" sz="2800" dirty="0">
                <a:solidFill>
                  <a:srgbClr val="FF0000"/>
                </a:solidFill>
              </a:rPr>
              <a:t>keeps all generated nodes in memory</a:t>
            </a:r>
            <a:r>
              <a:rPr lang="en-US" altLang="en-US" sz="2800" dirty="0"/>
              <a:t>.</a:t>
            </a:r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3124200" y="2667000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1066800" y="6248400"/>
            <a:ext cx="7272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Big Theta notation says 2 functions have about the same growth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Why not always use A*?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1365</Words>
  <Application>Microsoft Office PowerPoint</Application>
  <PresentationFormat>On-screen Show (4:3)</PresentationFormat>
  <Paragraphs>243</Paragraphs>
  <Slides>21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Thought Question</vt:lpstr>
      <vt:lpstr>A* Extra Examples</vt:lpstr>
      <vt:lpstr>PowerPoint Presentation</vt:lpstr>
      <vt:lpstr>PowerPoint Presentation</vt:lpstr>
      <vt:lpstr>PowerPoint Presentation</vt:lpstr>
      <vt:lpstr>The Heuristic Function h</vt:lpstr>
      <vt:lpstr>Complexity of A*</vt:lpstr>
      <vt:lpstr>Why not always use A*?</vt:lpstr>
      <vt:lpstr>Solving the Memory Problem</vt:lpstr>
      <vt:lpstr>Iterative-Deepening A*</vt:lpstr>
      <vt:lpstr>Recursive Best-First Search</vt:lpstr>
      <vt:lpstr>Depth-First Branch &amp; Bound</vt:lpstr>
      <vt:lpstr>Simplified Memory-Bounded A*</vt:lpstr>
      <vt:lpstr>Performance of Heuristics</vt:lpstr>
      <vt:lpstr>Table of Effective Branching Factors</vt:lpstr>
      <vt:lpstr>How Can Heuristics be Generated?</vt:lpstr>
      <vt:lpstr>Still may not succeed</vt:lpstr>
      <vt:lpstr>HW 2: A* Search</vt:lpstr>
      <vt:lpstr>Simple Data Set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129</cp:revision>
  <dcterms:created xsi:type="dcterms:W3CDTF">2005-09-19T20:30:33Z</dcterms:created>
  <dcterms:modified xsi:type="dcterms:W3CDTF">2022-01-07T18:29:44Z</dcterms:modified>
</cp:coreProperties>
</file>