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Encode Sans" panose="020B0604020202020204" charset="0"/>
      <p:regular r:id="rId54"/>
      <p:bold r:id="rId55"/>
    </p:embeddedFont>
    <p:embeddedFont>
      <p:font typeface="Open Sans" panose="020B0604020202020204" charset="0"/>
      <p:regular r:id="rId56"/>
      <p:bold r:id="rId57"/>
      <p:italic r:id="rId58"/>
      <p:boldItalic r:id="rId59"/>
    </p:embeddedFont>
    <p:embeddedFont>
      <p:font typeface="Roboto" panose="020B060402020202020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16144844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116144844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16144844e9_0_3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116144844e9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16144844e9_0_3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116144844e9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16144844e9_0_3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116144844e9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16144844e9_0_3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116144844e9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16144844e9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16144844e9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16144844e9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16144844e9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16144844e9_0_4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116144844e9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16144844e9_0_4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116144844e9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16144844e9_0_9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116144844e9_0_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16144844e9_0_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16144844e9_0_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16144844e9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16144844e9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16144844e9_0_4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16144844e9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16144844e9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16144844e9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16144844e9_0_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16144844e9_0_9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16144844e9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16144844e9_0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16144844e9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16144844e9_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16144844e9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16144844e9_0_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16144844e9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16144844e9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16144844e9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16144844e9_0_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16144844e9_0_5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g116144844e9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16144844e9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16144844e9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6144844e9_0_9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116144844e9_0_9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last few years, deep neural networks have attained human-level performance across several tasks. However, these deep networks are slow and power hungry.</a:t>
            </a:r>
            <a:endParaRPr/>
          </a:p>
        </p:txBody>
      </p:sp>
      <p:sp>
        <p:nvSpPr>
          <p:cNvPr id="127" name="Google Shape;127;g116144844e9_0_9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16144844e9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16144844e9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16144844e9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16144844e9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16144844e9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16144844e9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16144844e9_0_9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16144844e9_0_9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16144844e9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116144844e9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16144844e9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g116144844e9_0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16144844e9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3" name="Google Shape;523;g116144844e9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16144844e9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g116144844e9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116144844e9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g116144844e9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16144844e9_0_1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116144844e9_0_1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16144844e9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116144844e9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16144844e9_0_1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16144844e9_0_1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16144844e9_0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g116144844e9_0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16144844e9_0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g116144844e9_0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16144844e9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116144844e9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116144844e9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116144844e9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16144844e9_0_10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116144844e9_0_10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6144844e9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16144844e9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16144844e9_0_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116144844e9_0_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16144844e9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16144844e9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16144844e9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116144844e9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6144844e9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16144844e9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16144844e9_0_3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116144844e9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16144844e9_0_3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116144844e9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W Fonts and Colors">
  <p:cSld name="ONE_COLUM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4B2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5754D"/>
              </a:buClr>
              <a:buSzPts val="1800"/>
              <a:buChar char="●"/>
              <a:defRPr>
                <a:solidFill>
                  <a:srgbClr val="85754D"/>
                </a:solidFill>
              </a:defRPr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5754D"/>
              </a:buClr>
              <a:buSzPts val="1400"/>
              <a:buChar char="○"/>
              <a:defRPr>
                <a:solidFill>
                  <a:srgbClr val="85754D"/>
                </a:solidFill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5754D"/>
              </a:buClr>
              <a:buSzPts val="1400"/>
              <a:buChar char="■"/>
              <a:defRPr>
                <a:solidFill>
                  <a:srgbClr val="85754D"/>
                </a:solidFill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5754D"/>
              </a:buClr>
              <a:buSzPts val="1400"/>
              <a:buChar char="●"/>
              <a:defRPr>
                <a:solidFill>
                  <a:srgbClr val="85754D"/>
                </a:solidFill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5754D"/>
              </a:buClr>
              <a:buSzPts val="1400"/>
              <a:buChar char="○"/>
              <a:defRPr>
                <a:solidFill>
                  <a:srgbClr val="85754D"/>
                </a:solidFill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5754D"/>
              </a:buClr>
              <a:buSzPts val="1400"/>
              <a:buChar char="■"/>
              <a:defRPr>
                <a:solidFill>
                  <a:srgbClr val="85754D"/>
                </a:solidFill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5754D"/>
              </a:buClr>
              <a:buSzPts val="1400"/>
              <a:buChar char="●"/>
              <a:defRPr>
                <a:solidFill>
                  <a:srgbClr val="85754D"/>
                </a:solidFill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5754D"/>
              </a:buClr>
              <a:buSzPts val="1400"/>
              <a:buChar char="○"/>
              <a:defRPr>
                <a:solidFill>
                  <a:srgbClr val="85754D"/>
                </a:solidFill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85754D"/>
              </a:buClr>
              <a:buSzPts val="1400"/>
              <a:buChar char="■"/>
              <a:defRPr>
                <a:solidFill>
                  <a:srgbClr val="85754D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8" name="Google Shape;98;p1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_2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  <a:defRPr sz="4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160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/>
        </p:nvSpPr>
        <p:spPr>
          <a:xfrm>
            <a:off x="0" y="0"/>
            <a:ext cx="9144000" cy="3834000"/>
          </a:xfrm>
          <a:prstGeom prst="rect">
            <a:avLst/>
          </a:prstGeom>
          <a:solidFill>
            <a:srgbClr val="4B2E8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67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Main Title Goes Here</a:t>
            </a:r>
            <a:endParaRPr sz="67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3600" i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Sub-title Comes Here</a:t>
            </a:r>
            <a:endParaRPr sz="3600" i="1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5" name="Google Shape;15;p3"/>
          <p:cNvSpPr txBox="1"/>
          <p:nvPr/>
        </p:nvSpPr>
        <p:spPr>
          <a:xfrm>
            <a:off x="0" y="4225500"/>
            <a:ext cx="91440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8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Author Name</a:t>
            </a:r>
            <a:endParaRPr sz="18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8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Sept/13/2077</a:t>
            </a:r>
            <a:endParaRPr sz="18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-119250" y="3834000"/>
            <a:ext cx="9382500" cy="166500"/>
          </a:xfrm>
          <a:prstGeom prst="roundRect">
            <a:avLst>
              <a:gd name="adj" fmla="val 16667"/>
            </a:avLst>
          </a:prstGeom>
          <a:solidFill>
            <a:srgbClr val="E8D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59700" y="3759175"/>
            <a:ext cx="1384300" cy="138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/>
        </p:nvSpPr>
        <p:spPr>
          <a:xfrm>
            <a:off x="311700" y="470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92A7C"/>
                </a:solidFill>
                <a:latin typeface="Encode Sans"/>
                <a:ea typeface="Encode Sans"/>
                <a:cs typeface="Encode Sans"/>
                <a:sym typeface="Encode Sans"/>
              </a:rPr>
              <a:t>Timeline Example</a:t>
            </a:r>
            <a:endParaRPr b="1">
              <a:solidFill>
                <a:srgbClr val="492A7C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l="9281" t="50187" r="72921" b="23931"/>
          <a:stretch/>
        </p:blipFill>
        <p:spPr>
          <a:xfrm rot="5400000">
            <a:off x="2101899" y="3282101"/>
            <a:ext cx="914402" cy="91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 l="11145" t="51669" r="66259" b="15475"/>
          <a:stretch/>
        </p:blipFill>
        <p:spPr>
          <a:xfrm rot="5400000">
            <a:off x="2254299" y="3434501"/>
            <a:ext cx="914402" cy="91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 l="11244" t="23399" r="68544" b="47210"/>
          <a:stretch/>
        </p:blipFill>
        <p:spPr>
          <a:xfrm rot="5400000">
            <a:off x="2406699" y="3586901"/>
            <a:ext cx="914402" cy="91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l="1872" t="23443" r="65272" b="28780"/>
          <a:stretch/>
        </p:blipFill>
        <p:spPr>
          <a:xfrm rot="5400000">
            <a:off x="2559099" y="3739301"/>
            <a:ext cx="914402" cy="91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" name="Google Shape;25;p4"/>
          <p:cNvSpPr txBox="1"/>
          <p:nvPr/>
        </p:nvSpPr>
        <p:spPr>
          <a:xfrm>
            <a:off x="311700" y="3442913"/>
            <a:ext cx="1521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Breast Cancer</a:t>
            </a:r>
            <a:endParaRPr sz="16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" name="Google Shape;2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0325" y="3229263"/>
            <a:ext cx="1558050" cy="110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8638" y="3472825"/>
            <a:ext cx="1071975" cy="83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0386" y="3400474"/>
            <a:ext cx="1145079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/>
          <p:nvPr/>
        </p:nvSpPr>
        <p:spPr>
          <a:xfrm>
            <a:off x="311700" y="1114650"/>
            <a:ext cx="3792300" cy="75900"/>
          </a:xfrm>
          <a:prstGeom prst="roundRect">
            <a:avLst>
              <a:gd name="adj" fmla="val 16667"/>
            </a:avLst>
          </a:prstGeom>
          <a:solidFill>
            <a:srgbClr val="E8D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342434" y="1640500"/>
            <a:ext cx="1872300" cy="745500"/>
          </a:xfrm>
          <a:prstGeom prst="homePlate">
            <a:avLst>
              <a:gd name="adj" fmla="val 50000"/>
            </a:avLst>
          </a:prstGeom>
          <a:solidFill>
            <a:srgbClr val="4B2E8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 txBox="1"/>
          <p:nvPr/>
        </p:nvSpPr>
        <p:spPr>
          <a:xfrm>
            <a:off x="342423" y="1778050"/>
            <a:ext cx="14556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Define the Problem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" name="Google Shape;32;p4"/>
          <p:cNvSpPr/>
          <p:nvPr/>
        </p:nvSpPr>
        <p:spPr>
          <a:xfrm>
            <a:off x="1818554" y="16405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4B2E8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 txBox="1"/>
          <p:nvPr/>
        </p:nvSpPr>
        <p:spPr>
          <a:xfrm>
            <a:off x="2127817" y="1778050"/>
            <a:ext cx="13155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Collect Data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3473473" y="16405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4B2E8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 txBox="1"/>
          <p:nvPr/>
        </p:nvSpPr>
        <p:spPr>
          <a:xfrm>
            <a:off x="3769255" y="1778050"/>
            <a:ext cx="13155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Train Model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5128393" y="16405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4B2E8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 txBox="1"/>
          <p:nvPr/>
        </p:nvSpPr>
        <p:spPr>
          <a:xfrm>
            <a:off x="5418199" y="1778050"/>
            <a:ext cx="13155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Evaluate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6783313" y="16405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4B2E8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7113012" y="1778050"/>
            <a:ext cx="13155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Deploy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0" name="Google Shape;40;p4"/>
          <p:cNvGrpSpPr/>
          <p:nvPr/>
        </p:nvGrpSpPr>
        <p:grpSpPr>
          <a:xfrm>
            <a:off x="970782" y="2377440"/>
            <a:ext cx="198900" cy="593656"/>
            <a:chOff x="2223534" y="2938958"/>
            <a:chExt cx="198900" cy="593656"/>
          </a:xfrm>
        </p:grpSpPr>
        <p:cxnSp>
          <p:nvCxnSpPr>
            <p:cNvPr id="41" name="Google Shape;41;p4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2" name="Google Shape;42;p4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rgbClr val="F4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4"/>
          <p:cNvGrpSpPr/>
          <p:nvPr/>
        </p:nvGrpSpPr>
        <p:grpSpPr>
          <a:xfrm>
            <a:off x="2762332" y="2377440"/>
            <a:ext cx="198900" cy="593656"/>
            <a:chOff x="2223534" y="2938958"/>
            <a:chExt cx="198900" cy="593656"/>
          </a:xfrm>
        </p:grpSpPr>
        <p:cxnSp>
          <p:nvCxnSpPr>
            <p:cNvPr id="44" name="Google Shape;44;p4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5" name="Google Shape;45;p4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rgbClr val="F4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6;p4"/>
          <p:cNvGrpSpPr/>
          <p:nvPr/>
        </p:nvGrpSpPr>
        <p:grpSpPr>
          <a:xfrm>
            <a:off x="4327557" y="2377440"/>
            <a:ext cx="198900" cy="593656"/>
            <a:chOff x="2223534" y="2938958"/>
            <a:chExt cx="198900" cy="593656"/>
          </a:xfrm>
        </p:grpSpPr>
        <p:cxnSp>
          <p:nvCxnSpPr>
            <p:cNvPr id="47" name="Google Shape;47;p4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8" name="Google Shape;48;p4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rgbClr val="F4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4"/>
          <p:cNvGrpSpPr/>
          <p:nvPr/>
        </p:nvGrpSpPr>
        <p:grpSpPr>
          <a:xfrm>
            <a:off x="5976507" y="2377440"/>
            <a:ext cx="198900" cy="593656"/>
            <a:chOff x="2223534" y="2938958"/>
            <a:chExt cx="198900" cy="593656"/>
          </a:xfrm>
        </p:grpSpPr>
        <p:cxnSp>
          <p:nvCxnSpPr>
            <p:cNvPr id="50" name="Google Shape;50;p4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1" name="Google Shape;51;p4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rgbClr val="F4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4"/>
          <p:cNvGrpSpPr/>
          <p:nvPr/>
        </p:nvGrpSpPr>
        <p:grpSpPr>
          <a:xfrm>
            <a:off x="7793070" y="2377440"/>
            <a:ext cx="198900" cy="593656"/>
            <a:chOff x="2223534" y="2938958"/>
            <a:chExt cx="198900" cy="593656"/>
          </a:xfrm>
        </p:grpSpPr>
        <p:cxnSp>
          <p:nvCxnSpPr>
            <p:cNvPr id="53" name="Google Shape;53;p4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4" name="Google Shape;54;p4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rgbClr val="F4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rgbClr val="4B2E83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754D"/>
              </a:buClr>
              <a:buSzPts val="3600"/>
              <a:buNone/>
              <a:defRPr sz="3600">
                <a:solidFill>
                  <a:srgbClr val="8575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754D"/>
              </a:buClr>
              <a:buSzPts val="3600"/>
              <a:buNone/>
              <a:defRPr sz="3600">
                <a:solidFill>
                  <a:srgbClr val="85754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754D"/>
              </a:buClr>
              <a:buSzPts val="3600"/>
              <a:buNone/>
              <a:defRPr sz="3600">
                <a:solidFill>
                  <a:srgbClr val="85754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754D"/>
              </a:buClr>
              <a:buSzPts val="3600"/>
              <a:buNone/>
              <a:defRPr sz="3600">
                <a:solidFill>
                  <a:srgbClr val="85754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754D"/>
              </a:buClr>
              <a:buSzPts val="3600"/>
              <a:buNone/>
              <a:defRPr sz="3600">
                <a:solidFill>
                  <a:srgbClr val="85754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754D"/>
              </a:buClr>
              <a:buSzPts val="3600"/>
              <a:buNone/>
              <a:defRPr sz="3600">
                <a:solidFill>
                  <a:srgbClr val="85754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754D"/>
              </a:buClr>
              <a:buSzPts val="3600"/>
              <a:buNone/>
              <a:defRPr sz="3600">
                <a:solidFill>
                  <a:srgbClr val="85754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754D"/>
              </a:buClr>
              <a:buSzPts val="3600"/>
              <a:buNone/>
              <a:defRPr sz="3600">
                <a:solidFill>
                  <a:srgbClr val="85754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754D"/>
              </a:buClr>
              <a:buSzPts val="3600"/>
              <a:buNone/>
              <a:defRPr sz="3600">
                <a:solidFill>
                  <a:srgbClr val="85754D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">
  <p:cSld name="SECTION_HEADER_1_1">
    <p:bg>
      <p:bgPr>
        <a:solidFill>
          <a:srgbClr val="E8D3A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600"/>
              <a:buNone/>
              <a:defRPr sz="3600">
                <a:solidFill>
                  <a:srgbClr val="4B2E8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600"/>
              <a:buNone/>
              <a:defRPr sz="3600">
                <a:solidFill>
                  <a:srgbClr val="4B2E8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600"/>
              <a:buNone/>
              <a:defRPr sz="3600">
                <a:solidFill>
                  <a:srgbClr val="4B2E8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600"/>
              <a:buNone/>
              <a:defRPr sz="3600">
                <a:solidFill>
                  <a:srgbClr val="4B2E8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600"/>
              <a:buNone/>
              <a:defRPr sz="3600">
                <a:solidFill>
                  <a:srgbClr val="4B2E8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600"/>
              <a:buNone/>
              <a:defRPr sz="3600">
                <a:solidFill>
                  <a:srgbClr val="4B2E8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600"/>
              <a:buNone/>
              <a:defRPr sz="3600">
                <a:solidFill>
                  <a:srgbClr val="4B2E8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600"/>
              <a:buNone/>
              <a:defRPr sz="3600">
                <a:solidFill>
                  <a:srgbClr val="4B2E8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600"/>
              <a:buNone/>
              <a:defRPr sz="3600">
                <a:solidFill>
                  <a:srgbClr val="4B2E83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8"/>
          <p:cNvSpPr/>
          <p:nvPr/>
        </p:nvSpPr>
        <p:spPr>
          <a:xfrm>
            <a:off x="410150" y="1017725"/>
            <a:ext cx="3792300" cy="75900"/>
          </a:xfrm>
          <a:prstGeom prst="roundRect">
            <a:avLst>
              <a:gd name="adj" fmla="val 16667"/>
            </a:avLst>
          </a:prstGeom>
          <a:solidFill>
            <a:srgbClr val="E8D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800"/>
              <a:buFont typeface="Encode Sans"/>
              <a:buNone/>
              <a:defRPr sz="2800" b="1" i="0" u="none" strike="noStrike" cap="none">
                <a:solidFill>
                  <a:srgbClr val="4B2E83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800"/>
              <a:buFont typeface="Encode Sans"/>
              <a:buNone/>
              <a:defRPr sz="2800" i="0" u="none" strike="noStrike" cap="none">
                <a:solidFill>
                  <a:srgbClr val="4B2E83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800"/>
              <a:buFont typeface="Encode Sans"/>
              <a:buNone/>
              <a:defRPr sz="2800" i="0" u="none" strike="noStrike" cap="none">
                <a:solidFill>
                  <a:srgbClr val="4B2E83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800"/>
              <a:buFont typeface="Encode Sans"/>
              <a:buNone/>
              <a:defRPr sz="2800" i="0" u="none" strike="noStrike" cap="none">
                <a:solidFill>
                  <a:srgbClr val="4B2E83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800"/>
              <a:buFont typeface="Encode Sans"/>
              <a:buNone/>
              <a:defRPr sz="2800" i="0" u="none" strike="noStrike" cap="none">
                <a:solidFill>
                  <a:srgbClr val="4B2E83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800"/>
              <a:buFont typeface="Encode Sans"/>
              <a:buNone/>
              <a:defRPr sz="2800" i="0" u="none" strike="noStrike" cap="none">
                <a:solidFill>
                  <a:srgbClr val="4B2E83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800"/>
              <a:buFont typeface="Encode Sans"/>
              <a:buNone/>
              <a:defRPr sz="2800" i="0" u="none" strike="noStrike" cap="none">
                <a:solidFill>
                  <a:srgbClr val="4B2E83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800"/>
              <a:buFont typeface="Encode Sans"/>
              <a:buNone/>
              <a:defRPr sz="2800" i="0" u="none" strike="noStrike" cap="none">
                <a:solidFill>
                  <a:srgbClr val="4B2E83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800"/>
              <a:buFont typeface="Encode Sans"/>
              <a:buNone/>
              <a:defRPr sz="2800" i="0" u="none" strike="noStrike" cap="none">
                <a:solidFill>
                  <a:srgbClr val="4B2E83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Open Sans"/>
              <a:buChar char="●"/>
              <a:defRPr sz="180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Open Sans"/>
              <a:buChar char="○"/>
              <a:defRPr sz="140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Open Sans"/>
              <a:buChar char="■"/>
              <a:defRPr sz="140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Open Sans"/>
              <a:buChar char="●"/>
              <a:defRPr sz="140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Open Sans"/>
              <a:buChar char="○"/>
              <a:defRPr sz="140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Open Sans"/>
              <a:buChar char="■"/>
              <a:defRPr sz="140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Open Sans"/>
              <a:buChar char="●"/>
              <a:defRPr sz="140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Open Sans"/>
              <a:buChar char="○"/>
              <a:defRPr sz="140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B2E83"/>
              </a:buClr>
              <a:buSzPts val="1400"/>
              <a:buFont typeface="Open Sans"/>
              <a:buChar char="■"/>
              <a:defRPr sz="140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dprogrammer.org/rnn-lstm-gru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hyperlink" Target="https://towardsdatascience.com/grus-and-lstm-s-741709a9b9b1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EdwinEfranJimnezLepe/example-feedforward-backpropagatio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hyperlink" Target="https://medium.com/@2017csm1006/forward-and-backpropagation-in-convolutional-neural-network-4dfa96d7b37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Neural Network</a:t>
            </a:r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6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UW CSE 473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Feb/23/2022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Beibin Li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"/>
          <p:cNvSpPr txBox="1">
            <a:spLocks noGrp="1"/>
          </p:cNvSpPr>
          <p:nvPr>
            <p:ph type="title"/>
          </p:nvPr>
        </p:nvSpPr>
        <p:spPr>
          <a:xfrm>
            <a:off x="471488" y="205383"/>
            <a:ext cx="59151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Convolutional Unit (CU) - VGG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38" name="Google Shape;238;p28"/>
          <p:cNvSpPr/>
          <p:nvPr/>
        </p:nvSpPr>
        <p:spPr>
          <a:xfrm>
            <a:off x="1062990" y="2222778"/>
            <a:ext cx="1397100" cy="6858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3x3 Conv Layer</a:t>
            </a:r>
            <a:endParaRPr sz="1100"/>
          </a:p>
        </p:txBody>
      </p:sp>
      <p:sp>
        <p:nvSpPr>
          <p:cNvPr id="239" name="Google Shape;239;p28"/>
          <p:cNvSpPr/>
          <p:nvPr/>
        </p:nvSpPr>
        <p:spPr>
          <a:xfrm>
            <a:off x="1062990" y="3388995"/>
            <a:ext cx="1397100" cy="6858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3x3 Conv Layer</a:t>
            </a:r>
            <a:endParaRPr sz="1100"/>
          </a:p>
        </p:txBody>
      </p:sp>
      <p:sp>
        <p:nvSpPr>
          <p:cNvPr id="240" name="Google Shape;240;p28"/>
          <p:cNvSpPr/>
          <p:nvPr/>
        </p:nvSpPr>
        <p:spPr>
          <a:xfrm>
            <a:off x="1624489" y="1468041"/>
            <a:ext cx="274200" cy="2742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1" name="Google Shape;241;p28"/>
          <p:cNvCxnSpPr>
            <a:stCxn id="240" idx="4"/>
            <a:endCxn id="238" idx="0"/>
          </p:cNvCxnSpPr>
          <p:nvPr/>
        </p:nvCxnSpPr>
        <p:spPr>
          <a:xfrm>
            <a:off x="1761589" y="1742241"/>
            <a:ext cx="0" cy="4806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242" name="Google Shape;242;p28"/>
          <p:cNvCxnSpPr>
            <a:stCxn id="238" idx="2"/>
            <a:endCxn id="239" idx="0"/>
          </p:cNvCxnSpPr>
          <p:nvPr/>
        </p:nvCxnSpPr>
        <p:spPr>
          <a:xfrm>
            <a:off x="1761540" y="2908578"/>
            <a:ext cx="0" cy="4803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243" name="Google Shape;243;p28"/>
          <p:cNvCxnSpPr>
            <a:stCxn id="239" idx="2"/>
            <a:endCxn id="244" idx="0"/>
          </p:cNvCxnSpPr>
          <p:nvPr/>
        </p:nvCxnSpPr>
        <p:spPr>
          <a:xfrm>
            <a:off x="1761540" y="4074795"/>
            <a:ext cx="0" cy="4803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244" name="Google Shape;244;p28"/>
          <p:cNvSpPr/>
          <p:nvPr/>
        </p:nvSpPr>
        <p:spPr>
          <a:xfrm>
            <a:off x="1624489" y="4555212"/>
            <a:ext cx="274200" cy="2742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28" descr="A picture containing shoji, athletic game, build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6486" y="1034110"/>
            <a:ext cx="3843338" cy="3357563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8"/>
          <p:cNvSpPr/>
          <p:nvPr/>
        </p:nvSpPr>
        <p:spPr>
          <a:xfrm>
            <a:off x="2230651" y="4593600"/>
            <a:ext cx="5235000" cy="549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Calibri"/>
                <a:ea typeface="Calibri"/>
                <a:cs typeface="Calibri"/>
                <a:sym typeface="Calibri"/>
              </a:rPr>
              <a:t>Image Source (Inception):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 Szegedy, Christian, et al. "Rethinking the inception architecture for computer vision." </a:t>
            </a:r>
            <a:r>
              <a:rPr lang="en" sz="1400" i="1">
                <a:latin typeface="Calibri"/>
                <a:ea typeface="Calibri"/>
                <a:cs typeface="Calibri"/>
                <a:sym typeface="Calibri"/>
              </a:rPr>
              <a:t>CVPR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. 2016.</a:t>
            </a:r>
            <a:endParaRPr sz="1100"/>
          </a:p>
        </p:txBody>
      </p:sp>
      <p:pic>
        <p:nvPicPr>
          <p:cNvPr id="247" name="Google Shape;24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836649" y="1883752"/>
            <a:ext cx="4970452" cy="13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"/>
          <p:cNvSpPr txBox="1">
            <a:spLocks noGrp="1"/>
          </p:cNvSpPr>
          <p:nvPr>
            <p:ph type="title"/>
          </p:nvPr>
        </p:nvSpPr>
        <p:spPr>
          <a:xfrm>
            <a:off x="471488" y="205383"/>
            <a:ext cx="59151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Basic Block in ResNet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53" name="Google Shape;253;p29"/>
          <p:cNvSpPr/>
          <p:nvPr/>
        </p:nvSpPr>
        <p:spPr>
          <a:xfrm>
            <a:off x="1062990" y="1765578"/>
            <a:ext cx="1397100" cy="6858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3x3 Conv Layer</a:t>
            </a:r>
            <a:endParaRPr sz="1100"/>
          </a:p>
        </p:txBody>
      </p:sp>
      <p:sp>
        <p:nvSpPr>
          <p:cNvPr id="254" name="Google Shape;254;p29"/>
          <p:cNvSpPr/>
          <p:nvPr/>
        </p:nvSpPr>
        <p:spPr>
          <a:xfrm>
            <a:off x="1062990" y="2820352"/>
            <a:ext cx="1397100" cy="6858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3x3 Conv Layer</a:t>
            </a:r>
            <a:endParaRPr sz="1100"/>
          </a:p>
        </p:txBody>
      </p:sp>
      <p:sp>
        <p:nvSpPr>
          <p:cNvPr id="255" name="Google Shape;255;p29"/>
          <p:cNvSpPr/>
          <p:nvPr/>
        </p:nvSpPr>
        <p:spPr>
          <a:xfrm>
            <a:off x="1624489" y="1113949"/>
            <a:ext cx="274200" cy="2742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6" name="Google Shape;256;p29"/>
          <p:cNvCxnSpPr>
            <a:stCxn id="255" idx="4"/>
            <a:endCxn id="253" idx="0"/>
          </p:cNvCxnSpPr>
          <p:nvPr/>
        </p:nvCxnSpPr>
        <p:spPr>
          <a:xfrm>
            <a:off x="1761589" y="1388149"/>
            <a:ext cx="0" cy="3774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257" name="Google Shape;257;p29"/>
          <p:cNvCxnSpPr>
            <a:stCxn id="253" idx="2"/>
            <a:endCxn id="254" idx="0"/>
          </p:cNvCxnSpPr>
          <p:nvPr/>
        </p:nvCxnSpPr>
        <p:spPr>
          <a:xfrm>
            <a:off x="1761540" y="2451378"/>
            <a:ext cx="0" cy="3690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258" name="Google Shape;258;p29"/>
          <p:cNvCxnSpPr>
            <a:stCxn id="254" idx="2"/>
            <a:endCxn id="259" idx="0"/>
          </p:cNvCxnSpPr>
          <p:nvPr/>
        </p:nvCxnSpPr>
        <p:spPr>
          <a:xfrm>
            <a:off x="1761540" y="3506152"/>
            <a:ext cx="0" cy="3030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260" name="Google Shape;260;p29"/>
          <p:cNvSpPr/>
          <p:nvPr/>
        </p:nvSpPr>
        <p:spPr>
          <a:xfrm>
            <a:off x="1624439" y="4494920"/>
            <a:ext cx="274200" cy="2742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9"/>
          <p:cNvSpPr/>
          <p:nvPr/>
        </p:nvSpPr>
        <p:spPr>
          <a:xfrm>
            <a:off x="1624489" y="3809285"/>
            <a:ext cx="274200" cy="274200"/>
          </a:xfrm>
          <a:prstGeom prst="flowChartOr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1" name="Google Shape;261;p29"/>
          <p:cNvCxnSpPr>
            <a:stCxn id="259" idx="4"/>
            <a:endCxn id="260" idx="0"/>
          </p:cNvCxnSpPr>
          <p:nvPr/>
        </p:nvCxnSpPr>
        <p:spPr>
          <a:xfrm>
            <a:off x="1761589" y="4083485"/>
            <a:ext cx="0" cy="4113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262" name="Google Shape;262;p29"/>
          <p:cNvCxnSpPr>
            <a:stCxn id="255" idx="6"/>
            <a:endCxn id="259" idx="6"/>
          </p:cNvCxnSpPr>
          <p:nvPr/>
        </p:nvCxnSpPr>
        <p:spPr>
          <a:xfrm>
            <a:off x="1898689" y="1251049"/>
            <a:ext cx="600" cy="2695200"/>
          </a:xfrm>
          <a:prstGeom prst="bentConnector3">
            <a:avLst>
              <a:gd name="adj1" fmla="val 198120000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263" name="Google Shape;263;p29"/>
          <p:cNvSpPr/>
          <p:nvPr/>
        </p:nvSpPr>
        <p:spPr>
          <a:xfrm>
            <a:off x="4650586" y="852344"/>
            <a:ext cx="4102200" cy="535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Calibri"/>
                <a:ea typeface="Calibri"/>
                <a:cs typeface="Calibri"/>
                <a:sym typeface="Calibri"/>
              </a:rPr>
              <a:t>ResNet: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 He, Kaiming, et al. "Deep residual learning for image recognition." CVPR. 2016.</a:t>
            </a:r>
            <a:endParaRPr sz="1100"/>
          </a:p>
        </p:txBody>
      </p:sp>
      <p:sp>
        <p:nvSpPr>
          <p:cNvPr id="264" name="Google Shape;264;p29"/>
          <p:cNvSpPr txBox="1"/>
          <p:nvPr/>
        </p:nvSpPr>
        <p:spPr>
          <a:xfrm>
            <a:off x="3896600" y="1708300"/>
            <a:ext cx="5096100" cy="25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Residual Connection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Element-wise addition of input and output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Improves gradient flow and accuracy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In ResNet-18 and ResNet-34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Still computationally expensive</a:t>
            </a:r>
            <a:endParaRPr sz="1800"/>
          </a:p>
          <a:p>
            <a:pPr marL="558800" marR="0" lvl="1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 b="0" i="0" u="none" strike="noStrike" cap="none">
                <a:latin typeface="Calibri"/>
                <a:ea typeface="Calibri"/>
                <a:cs typeface="Calibri"/>
                <a:sym typeface="Calibri"/>
              </a:rPr>
              <a:t>Hard to train very deep networks (&gt; 10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" sz="1800" b="0" i="0" u="none" strike="noStrike" cap="none">
                <a:latin typeface="Calibri"/>
                <a:ea typeface="Calibri"/>
                <a:cs typeface="Calibri"/>
                <a:sym typeface="Calibri"/>
              </a:rPr>
              <a:t> layers)</a:t>
            </a:r>
            <a:endParaRPr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0"/>
          <p:cNvSpPr txBox="1">
            <a:spLocks noGrp="1"/>
          </p:cNvSpPr>
          <p:nvPr>
            <p:ph type="title"/>
          </p:nvPr>
        </p:nvSpPr>
        <p:spPr>
          <a:xfrm>
            <a:off x="2931950" y="205375"/>
            <a:ext cx="61056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Bottleneck in ResNet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70" name="Google Shape;270;p30"/>
          <p:cNvSpPr/>
          <p:nvPr/>
        </p:nvSpPr>
        <p:spPr>
          <a:xfrm>
            <a:off x="279075" y="1829275"/>
            <a:ext cx="1397100" cy="7971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3x3 Depth-Conv Layer</a:t>
            </a:r>
            <a:endParaRPr sz="1800"/>
          </a:p>
        </p:txBody>
      </p:sp>
      <p:sp>
        <p:nvSpPr>
          <p:cNvPr id="271" name="Google Shape;271;p30"/>
          <p:cNvSpPr/>
          <p:nvPr/>
        </p:nvSpPr>
        <p:spPr>
          <a:xfrm>
            <a:off x="279082" y="2982516"/>
            <a:ext cx="1397100" cy="6858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1x1 Conv Layer</a:t>
            </a:r>
            <a:endParaRPr sz="1800"/>
          </a:p>
        </p:txBody>
      </p:sp>
      <p:sp>
        <p:nvSpPr>
          <p:cNvPr id="272" name="Google Shape;272;p30"/>
          <p:cNvSpPr/>
          <p:nvPr/>
        </p:nvSpPr>
        <p:spPr>
          <a:xfrm>
            <a:off x="840631" y="317544"/>
            <a:ext cx="274200" cy="2742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3" name="Google Shape;273;p30"/>
          <p:cNvCxnSpPr>
            <a:stCxn id="272" idx="4"/>
            <a:endCxn id="274" idx="0"/>
          </p:cNvCxnSpPr>
          <p:nvPr/>
        </p:nvCxnSpPr>
        <p:spPr>
          <a:xfrm>
            <a:off x="977731" y="591744"/>
            <a:ext cx="0" cy="3024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275" name="Google Shape;275;p30"/>
          <p:cNvCxnSpPr>
            <a:stCxn id="270" idx="2"/>
            <a:endCxn id="271" idx="0"/>
          </p:cNvCxnSpPr>
          <p:nvPr/>
        </p:nvCxnSpPr>
        <p:spPr>
          <a:xfrm>
            <a:off x="977625" y="2626375"/>
            <a:ext cx="0" cy="3561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276" name="Google Shape;276;p30"/>
          <p:cNvCxnSpPr>
            <a:stCxn id="271" idx="2"/>
            <a:endCxn id="277" idx="0"/>
          </p:cNvCxnSpPr>
          <p:nvPr/>
        </p:nvCxnSpPr>
        <p:spPr>
          <a:xfrm>
            <a:off x="977632" y="3668316"/>
            <a:ext cx="0" cy="3240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278" name="Google Shape;278;p30"/>
          <p:cNvSpPr/>
          <p:nvPr/>
        </p:nvSpPr>
        <p:spPr>
          <a:xfrm>
            <a:off x="840631" y="4550000"/>
            <a:ext cx="274200" cy="2742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0"/>
          <p:cNvSpPr/>
          <p:nvPr/>
        </p:nvSpPr>
        <p:spPr>
          <a:xfrm>
            <a:off x="840631" y="3992223"/>
            <a:ext cx="274200" cy="274200"/>
          </a:xfrm>
          <a:prstGeom prst="flowChartOr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9" name="Google Shape;279;p30"/>
          <p:cNvCxnSpPr>
            <a:stCxn id="277" idx="4"/>
            <a:endCxn id="278" idx="0"/>
          </p:cNvCxnSpPr>
          <p:nvPr/>
        </p:nvCxnSpPr>
        <p:spPr>
          <a:xfrm>
            <a:off x="977731" y="4266423"/>
            <a:ext cx="0" cy="2835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280" name="Google Shape;280;p30"/>
          <p:cNvCxnSpPr>
            <a:stCxn id="272" idx="6"/>
            <a:endCxn id="277" idx="6"/>
          </p:cNvCxnSpPr>
          <p:nvPr/>
        </p:nvCxnSpPr>
        <p:spPr>
          <a:xfrm>
            <a:off x="1114831" y="454644"/>
            <a:ext cx="600" cy="3674700"/>
          </a:xfrm>
          <a:prstGeom prst="bentConnector3">
            <a:avLst>
              <a:gd name="adj1" fmla="val 203453125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281" name="Google Shape;281;p30"/>
          <p:cNvSpPr txBox="1"/>
          <p:nvPr/>
        </p:nvSpPr>
        <p:spPr>
          <a:xfrm>
            <a:off x="2931948" y="950855"/>
            <a:ext cx="5691900" cy="38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Used in ResNet-50, ResNet-101, ResNet-152, etc...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Computationally Efficient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Influence: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Bottleneck unit with Depth-wise convs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558800" marR="0" lvl="1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 b="0" i="0" u="none" strike="noStrike" cap="none">
                <a:latin typeface="Calibri"/>
                <a:ea typeface="Calibri"/>
                <a:cs typeface="Calibri"/>
                <a:sym typeface="Calibri"/>
              </a:rPr>
              <a:t>MobileNetv2</a:t>
            </a:r>
            <a:endParaRPr sz="1100"/>
          </a:p>
          <a:p>
            <a:pPr marL="558800" marR="0" lvl="1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 b="0" i="0" u="none" strike="noStrike" cap="none">
                <a:latin typeface="Calibri"/>
                <a:ea typeface="Calibri"/>
                <a:cs typeface="Calibri"/>
                <a:sym typeface="Calibri"/>
              </a:rPr>
              <a:t>ShuffleNetv2</a:t>
            </a:r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15900" lvl="0" indent="-215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MobileNetv2: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Sandler, Mark, et al. "Mobilenetv2: Inverted residuals and linear bottlenecks." CVPR,  2018.</a:t>
            </a:r>
            <a:endParaRPr sz="1100">
              <a:solidFill>
                <a:schemeClr val="dk1"/>
              </a:solidFill>
            </a:endParaRPr>
          </a:p>
          <a:p>
            <a:pPr marL="215900" lvl="0" indent="-215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ShuffleNetv2: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Ma, Ningning, et al. "Shufflenet v2: Practical guidelines for efficient cnn architecture design." ECCV, 2018.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101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0"/>
          <p:cNvSpPr/>
          <p:nvPr/>
        </p:nvSpPr>
        <p:spPr>
          <a:xfrm>
            <a:off x="279082" y="894278"/>
            <a:ext cx="1397100" cy="6858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1x1 Conv Layer</a:t>
            </a:r>
            <a:endParaRPr sz="1800"/>
          </a:p>
        </p:txBody>
      </p:sp>
      <p:cxnSp>
        <p:nvCxnSpPr>
          <p:cNvPr id="282" name="Google Shape;282;p30"/>
          <p:cNvCxnSpPr>
            <a:stCxn id="274" idx="2"/>
            <a:endCxn id="270" idx="0"/>
          </p:cNvCxnSpPr>
          <p:nvPr/>
        </p:nvCxnSpPr>
        <p:spPr>
          <a:xfrm>
            <a:off x="977632" y="1580078"/>
            <a:ext cx="0" cy="2493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lg" len="lg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 txBox="1">
            <a:spLocks noGrp="1"/>
          </p:cNvSpPr>
          <p:nvPr>
            <p:ph type="ctr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</a:pPr>
            <a:r>
              <a:rPr lang="en" sz="4800">
                <a:solidFill>
                  <a:srgbClr val="000000"/>
                </a:solidFill>
              </a:rPr>
              <a:t>CNN Structures</a:t>
            </a:r>
            <a:endParaRPr sz="4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</a:pPr>
            <a:r>
              <a:rPr lang="en" sz="4000">
                <a:solidFill>
                  <a:srgbClr val="000000"/>
                </a:solidFill>
              </a:rPr>
              <a:t>Semantic Segmentation</a:t>
            </a:r>
            <a:endParaRPr sz="4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7425" y="152400"/>
            <a:ext cx="598916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69688"/>
            <a:ext cx="8839201" cy="420411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3"/>
          <p:cNvSpPr txBox="1">
            <a:spLocks noGrp="1"/>
          </p:cNvSpPr>
          <p:nvPr>
            <p:ph type="ctrTitle"/>
          </p:nvPr>
        </p:nvSpPr>
        <p:spPr>
          <a:xfrm>
            <a:off x="471488" y="205383"/>
            <a:ext cx="59151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Encoder-Decoder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4"/>
          <p:cNvSpPr txBox="1">
            <a:spLocks noGrp="1"/>
          </p:cNvSpPr>
          <p:nvPr>
            <p:ph type="title"/>
          </p:nvPr>
        </p:nvSpPr>
        <p:spPr>
          <a:xfrm>
            <a:off x="471500" y="205375"/>
            <a:ext cx="83655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Encoder-Decoder in Semantic Segmentation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304" name="Google Shape;304;p34"/>
          <p:cNvGrpSpPr/>
          <p:nvPr/>
        </p:nvGrpSpPr>
        <p:grpSpPr>
          <a:xfrm>
            <a:off x="794989" y="1232741"/>
            <a:ext cx="7561245" cy="2129564"/>
            <a:chOff x="465785" y="1690688"/>
            <a:chExt cx="10081660" cy="2839419"/>
          </a:xfrm>
        </p:grpSpPr>
        <p:sp>
          <p:nvSpPr>
            <p:cNvPr id="305" name="Google Shape;305;p34"/>
            <p:cNvSpPr/>
            <p:nvPr/>
          </p:nvSpPr>
          <p:spPr>
            <a:xfrm>
              <a:off x="3127986" y="1988736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306" name="Google Shape;306;p34"/>
            <p:cNvSpPr/>
            <p:nvPr/>
          </p:nvSpPr>
          <p:spPr>
            <a:xfrm>
              <a:off x="4821751" y="1988751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DU</a:t>
              </a:r>
              <a:endParaRPr sz="1100"/>
            </a:p>
          </p:txBody>
        </p:sp>
        <p:sp>
          <p:nvSpPr>
            <p:cNvPr id="307" name="Google Shape;307;p34"/>
            <p:cNvSpPr/>
            <p:nvPr/>
          </p:nvSpPr>
          <p:spPr>
            <a:xfrm>
              <a:off x="6342665" y="1988717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308" name="Google Shape;308;p34"/>
            <p:cNvSpPr/>
            <p:nvPr/>
          </p:nvSpPr>
          <p:spPr>
            <a:xfrm>
              <a:off x="8046597" y="1988717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DU</a:t>
              </a:r>
              <a:endParaRPr sz="1100"/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9787245" y="1988800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cxnSp>
          <p:nvCxnSpPr>
            <p:cNvPr id="310" name="Google Shape;310;p34"/>
            <p:cNvCxnSpPr>
              <a:stCxn id="311" idx="3"/>
              <a:endCxn id="305" idx="1"/>
            </p:cNvCxnSpPr>
            <p:nvPr/>
          </p:nvCxnSpPr>
          <p:spPr>
            <a:xfrm>
              <a:off x="1777871" y="2255997"/>
              <a:ext cx="13500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12" name="Google Shape;312;p34"/>
            <p:cNvCxnSpPr>
              <a:stCxn id="305" idx="3"/>
              <a:endCxn id="306" idx="1"/>
            </p:cNvCxnSpPr>
            <p:nvPr/>
          </p:nvCxnSpPr>
          <p:spPr>
            <a:xfrm>
              <a:off x="3888186" y="2255886"/>
              <a:ext cx="933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13" name="Google Shape;313;p34"/>
            <p:cNvCxnSpPr>
              <a:stCxn id="306" idx="3"/>
              <a:endCxn id="307" idx="1"/>
            </p:cNvCxnSpPr>
            <p:nvPr/>
          </p:nvCxnSpPr>
          <p:spPr>
            <a:xfrm>
              <a:off x="5581951" y="2255901"/>
              <a:ext cx="7608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14" name="Google Shape;314;p34"/>
            <p:cNvCxnSpPr>
              <a:stCxn id="307" idx="3"/>
              <a:endCxn id="308" idx="1"/>
            </p:cNvCxnSpPr>
            <p:nvPr/>
          </p:nvCxnSpPr>
          <p:spPr>
            <a:xfrm>
              <a:off x="7102865" y="2255867"/>
              <a:ext cx="9438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15" name="Google Shape;315;p34"/>
            <p:cNvCxnSpPr>
              <a:stCxn id="308" idx="3"/>
              <a:endCxn id="309" idx="1"/>
            </p:cNvCxnSpPr>
            <p:nvPr/>
          </p:nvCxnSpPr>
          <p:spPr>
            <a:xfrm>
              <a:off x="8806797" y="2255867"/>
              <a:ext cx="9804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316" name="Google Shape;316;p34"/>
            <p:cNvSpPr/>
            <p:nvPr/>
          </p:nvSpPr>
          <p:spPr>
            <a:xfrm>
              <a:off x="8046583" y="3622871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UU</a:t>
              </a:r>
              <a:endParaRPr sz="1100"/>
            </a:p>
          </p:txBody>
        </p:sp>
        <p:sp>
          <p:nvSpPr>
            <p:cNvPr id="317" name="Google Shape;317;p34"/>
            <p:cNvSpPr/>
            <p:nvPr/>
          </p:nvSpPr>
          <p:spPr>
            <a:xfrm>
              <a:off x="6342670" y="3622870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318" name="Google Shape;318;p34"/>
            <p:cNvSpPr/>
            <p:nvPr/>
          </p:nvSpPr>
          <p:spPr>
            <a:xfrm>
              <a:off x="4813752" y="3622852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UU</a:t>
              </a:r>
              <a:endParaRPr sz="1100"/>
            </a:p>
          </p:txBody>
        </p:sp>
        <p:sp>
          <p:nvSpPr>
            <p:cNvPr id="319" name="Google Shape;319;p34"/>
            <p:cNvSpPr/>
            <p:nvPr/>
          </p:nvSpPr>
          <p:spPr>
            <a:xfrm>
              <a:off x="3127986" y="3622801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cxnSp>
          <p:nvCxnSpPr>
            <p:cNvPr id="320" name="Google Shape;320;p34"/>
            <p:cNvCxnSpPr>
              <a:stCxn id="309" idx="2"/>
              <a:endCxn id="316" idx="3"/>
            </p:cNvCxnSpPr>
            <p:nvPr/>
          </p:nvCxnSpPr>
          <p:spPr>
            <a:xfrm rot="5400000">
              <a:off x="8803695" y="2526250"/>
              <a:ext cx="1366800" cy="1360500"/>
            </a:xfrm>
            <a:prstGeom prst="bentConnector2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21" name="Google Shape;321;p34"/>
            <p:cNvCxnSpPr>
              <a:stCxn id="316" idx="1"/>
              <a:endCxn id="317" idx="3"/>
            </p:cNvCxnSpPr>
            <p:nvPr/>
          </p:nvCxnSpPr>
          <p:spPr>
            <a:xfrm rot="10800000">
              <a:off x="7102783" y="3890021"/>
              <a:ext cx="9438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22" name="Google Shape;322;p34"/>
            <p:cNvCxnSpPr>
              <a:stCxn id="317" idx="1"/>
              <a:endCxn id="318" idx="3"/>
            </p:cNvCxnSpPr>
            <p:nvPr/>
          </p:nvCxnSpPr>
          <p:spPr>
            <a:xfrm rot="10800000">
              <a:off x="5574070" y="3890020"/>
              <a:ext cx="768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23" name="Google Shape;323;p34"/>
            <p:cNvCxnSpPr>
              <a:stCxn id="318" idx="1"/>
              <a:endCxn id="319" idx="3"/>
            </p:cNvCxnSpPr>
            <p:nvPr/>
          </p:nvCxnSpPr>
          <p:spPr>
            <a:xfrm rot="10800000">
              <a:off x="3888252" y="3890002"/>
              <a:ext cx="9255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pic>
          <p:nvPicPr>
            <p:cNvPr id="324" name="Google Shape;324;p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785" y="3249947"/>
              <a:ext cx="1280160" cy="128016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11" name="Google Shape;311;p34" descr="A person riding a horse in a field&#10;&#10;Description generated with very high confidenc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1023" y="1690688"/>
              <a:ext cx="1276848" cy="1130617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325" name="Google Shape;325;p34"/>
            <p:cNvCxnSpPr>
              <a:stCxn id="319" idx="1"/>
              <a:endCxn id="324" idx="3"/>
            </p:cNvCxnSpPr>
            <p:nvPr/>
          </p:nvCxnSpPr>
          <p:spPr>
            <a:xfrm rot="10800000">
              <a:off x="1745886" y="3889951"/>
              <a:ext cx="13821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</p:grpSp>
      <p:sp>
        <p:nvSpPr>
          <p:cNvPr id="326" name="Google Shape;326;p34"/>
          <p:cNvSpPr/>
          <p:nvPr/>
        </p:nvSpPr>
        <p:spPr>
          <a:xfrm>
            <a:off x="225007" y="4637449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CU</a:t>
            </a:r>
            <a:endParaRPr sz="1100"/>
          </a:p>
        </p:txBody>
      </p:sp>
      <p:sp>
        <p:nvSpPr>
          <p:cNvPr id="327" name="Google Shape;327;p34"/>
          <p:cNvSpPr/>
          <p:nvPr/>
        </p:nvSpPr>
        <p:spPr>
          <a:xfrm>
            <a:off x="4854407" y="4647102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DU</a:t>
            </a:r>
            <a:endParaRPr sz="1100"/>
          </a:p>
        </p:txBody>
      </p:sp>
      <p:sp>
        <p:nvSpPr>
          <p:cNvPr id="328" name="Google Shape;328;p34"/>
          <p:cNvSpPr/>
          <p:nvPr/>
        </p:nvSpPr>
        <p:spPr>
          <a:xfrm>
            <a:off x="7174337" y="4637447"/>
            <a:ext cx="6474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GAP</a:t>
            </a:r>
            <a:endParaRPr sz="1100"/>
          </a:p>
        </p:txBody>
      </p:sp>
      <p:sp>
        <p:nvSpPr>
          <p:cNvPr id="329" name="Google Shape;329;p34"/>
          <p:cNvSpPr/>
          <p:nvPr/>
        </p:nvSpPr>
        <p:spPr>
          <a:xfrm>
            <a:off x="2549474" y="4637449"/>
            <a:ext cx="6474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FC</a:t>
            </a:r>
            <a:endParaRPr sz="1100"/>
          </a:p>
        </p:txBody>
      </p:sp>
      <p:sp>
        <p:nvSpPr>
          <p:cNvPr id="330" name="Google Shape;330;p34"/>
          <p:cNvSpPr txBox="1"/>
          <p:nvPr/>
        </p:nvSpPr>
        <p:spPr>
          <a:xfrm>
            <a:off x="983188" y="4595455"/>
            <a:ext cx="1152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Convolutional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  <p:sp>
        <p:nvSpPr>
          <p:cNvPr id="331" name="Google Shape;331;p34"/>
          <p:cNvSpPr txBox="1"/>
          <p:nvPr/>
        </p:nvSpPr>
        <p:spPr>
          <a:xfrm>
            <a:off x="5546038" y="4595455"/>
            <a:ext cx="12765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Down-sampling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  <p:sp>
        <p:nvSpPr>
          <p:cNvPr id="332" name="Google Shape;332;p34"/>
          <p:cNvSpPr txBox="1"/>
          <p:nvPr/>
        </p:nvSpPr>
        <p:spPr>
          <a:xfrm>
            <a:off x="3378225" y="4595450"/>
            <a:ext cx="14277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Fully-connected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Or Linear Layer</a:t>
            </a:r>
            <a:endParaRPr sz="1100"/>
          </a:p>
        </p:txBody>
      </p:sp>
      <p:sp>
        <p:nvSpPr>
          <p:cNvPr id="333" name="Google Shape;333;p34"/>
          <p:cNvSpPr txBox="1"/>
          <p:nvPr/>
        </p:nvSpPr>
        <p:spPr>
          <a:xfrm>
            <a:off x="7881101" y="4595450"/>
            <a:ext cx="1152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Global Avg.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Pooling</a:t>
            </a:r>
            <a:endParaRPr sz="1100"/>
          </a:p>
        </p:txBody>
      </p:sp>
      <p:sp>
        <p:nvSpPr>
          <p:cNvPr id="334" name="Google Shape;334;p34"/>
          <p:cNvSpPr/>
          <p:nvPr/>
        </p:nvSpPr>
        <p:spPr>
          <a:xfrm>
            <a:off x="225007" y="3928211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UU</a:t>
            </a:r>
            <a:endParaRPr sz="1100"/>
          </a:p>
        </p:txBody>
      </p:sp>
      <p:sp>
        <p:nvSpPr>
          <p:cNvPr id="335" name="Google Shape;335;p34"/>
          <p:cNvSpPr txBox="1"/>
          <p:nvPr/>
        </p:nvSpPr>
        <p:spPr>
          <a:xfrm>
            <a:off x="1110683" y="3886218"/>
            <a:ext cx="1065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Up-sampling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5"/>
          <p:cNvSpPr txBox="1">
            <a:spLocks noGrp="1"/>
          </p:cNvSpPr>
          <p:nvPr>
            <p:ph type="title"/>
          </p:nvPr>
        </p:nvSpPr>
        <p:spPr>
          <a:xfrm>
            <a:off x="471503" y="205375"/>
            <a:ext cx="74478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U-Net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41" name="Google Shape;341;p35"/>
          <p:cNvSpPr/>
          <p:nvPr/>
        </p:nvSpPr>
        <p:spPr>
          <a:xfrm>
            <a:off x="225007" y="4637449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CU</a:t>
            </a:r>
            <a:endParaRPr sz="1100"/>
          </a:p>
        </p:txBody>
      </p:sp>
      <p:sp>
        <p:nvSpPr>
          <p:cNvPr id="342" name="Google Shape;342;p35"/>
          <p:cNvSpPr/>
          <p:nvPr/>
        </p:nvSpPr>
        <p:spPr>
          <a:xfrm>
            <a:off x="4854407" y="4647102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DU</a:t>
            </a:r>
            <a:endParaRPr sz="1100"/>
          </a:p>
        </p:txBody>
      </p:sp>
      <p:sp>
        <p:nvSpPr>
          <p:cNvPr id="343" name="Google Shape;343;p35"/>
          <p:cNvSpPr/>
          <p:nvPr/>
        </p:nvSpPr>
        <p:spPr>
          <a:xfrm>
            <a:off x="7174337" y="4637447"/>
            <a:ext cx="6474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GAP</a:t>
            </a:r>
            <a:endParaRPr sz="1100"/>
          </a:p>
        </p:txBody>
      </p:sp>
      <p:sp>
        <p:nvSpPr>
          <p:cNvPr id="344" name="Google Shape;344;p35"/>
          <p:cNvSpPr/>
          <p:nvPr/>
        </p:nvSpPr>
        <p:spPr>
          <a:xfrm>
            <a:off x="2549474" y="4637449"/>
            <a:ext cx="6474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FC</a:t>
            </a:r>
            <a:endParaRPr sz="1100"/>
          </a:p>
        </p:txBody>
      </p:sp>
      <p:sp>
        <p:nvSpPr>
          <p:cNvPr id="345" name="Google Shape;345;p35"/>
          <p:cNvSpPr txBox="1"/>
          <p:nvPr/>
        </p:nvSpPr>
        <p:spPr>
          <a:xfrm>
            <a:off x="983188" y="4595455"/>
            <a:ext cx="1152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Convolutional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  <p:sp>
        <p:nvSpPr>
          <p:cNvPr id="346" name="Google Shape;346;p35"/>
          <p:cNvSpPr txBox="1"/>
          <p:nvPr/>
        </p:nvSpPr>
        <p:spPr>
          <a:xfrm>
            <a:off x="5546038" y="4595455"/>
            <a:ext cx="12765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Down-sampling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  <p:sp>
        <p:nvSpPr>
          <p:cNvPr id="347" name="Google Shape;347;p35"/>
          <p:cNvSpPr txBox="1"/>
          <p:nvPr/>
        </p:nvSpPr>
        <p:spPr>
          <a:xfrm>
            <a:off x="3378225" y="4595450"/>
            <a:ext cx="14277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Fully-connected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Or Linear Layer</a:t>
            </a:r>
            <a:endParaRPr sz="1100"/>
          </a:p>
        </p:txBody>
      </p:sp>
      <p:sp>
        <p:nvSpPr>
          <p:cNvPr id="348" name="Google Shape;348;p35"/>
          <p:cNvSpPr txBox="1"/>
          <p:nvPr/>
        </p:nvSpPr>
        <p:spPr>
          <a:xfrm>
            <a:off x="7881101" y="4595450"/>
            <a:ext cx="1152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Global Avg.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Pooling</a:t>
            </a:r>
            <a:endParaRPr sz="1100"/>
          </a:p>
        </p:txBody>
      </p:sp>
      <p:sp>
        <p:nvSpPr>
          <p:cNvPr id="349" name="Google Shape;349;p35"/>
          <p:cNvSpPr/>
          <p:nvPr/>
        </p:nvSpPr>
        <p:spPr>
          <a:xfrm>
            <a:off x="225007" y="3928211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UU</a:t>
            </a:r>
            <a:endParaRPr sz="1100"/>
          </a:p>
        </p:txBody>
      </p:sp>
      <p:sp>
        <p:nvSpPr>
          <p:cNvPr id="350" name="Google Shape;350;p35"/>
          <p:cNvSpPr txBox="1"/>
          <p:nvPr/>
        </p:nvSpPr>
        <p:spPr>
          <a:xfrm>
            <a:off x="1110683" y="3886218"/>
            <a:ext cx="1065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Up-sampling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  <p:grpSp>
        <p:nvGrpSpPr>
          <p:cNvPr id="351" name="Google Shape;351;p35"/>
          <p:cNvGrpSpPr/>
          <p:nvPr/>
        </p:nvGrpSpPr>
        <p:grpSpPr>
          <a:xfrm>
            <a:off x="794989" y="1232741"/>
            <a:ext cx="7561245" cy="2129564"/>
            <a:chOff x="465785" y="1690688"/>
            <a:chExt cx="10081660" cy="2839419"/>
          </a:xfrm>
        </p:grpSpPr>
        <p:sp>
          <p:nvSpPr>
            <p:cNvPr id="352" name="Google Shape;352;p35"/>
            <p:cNvSpPr/>
            <p:nvPr/>
          </p:nvSpPr>
          <p:spPr>
            <a:xfrm>
              <a:off x="3127986" y="1988736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4821751" y="1988751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DU</a:t>
              </a:r>
              <a:endParaRPr sz="1100"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6342665" y="1988717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8046597" y="1988717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DU</a:t>
              </a:r>
              <a:endParaRPr sz="1100"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9787245" y="1988800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cxnSp>
          <p:nvCxnSpPr>
            <p:cNvPr id="357" name="Google Shape;357;p35"/>
            <p:cNvCxnSpPr>
              <a:stCxn id="358" idx="3"/>
              <a:endCxn id="352" idx="1"/>
            </p:cNvCxnSpPr>
            <p:nvPr/>
          </p:nvCxnSpPr>
          <p:spPr>
            <a:xfrm>
              <a:off x="1777871" y="2255997"/>
              <a:ext cx="13500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59" name="Google Shape;359;p35"/>
            <p:cNvCxnSpPr>
              <a:stCxn id="352" idx="3"/>
              <a:endCxn id="353" idx="1"/>
            </p:cNvCxnSpPr>
            <p:nvPr/>
          </p:nvCxnSpPr>
          <p:spPr>
            <a:xfrm>
              <a:off x="3888186" y="2255886"/>
              <a:ext cx="933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60" name="Google Shape;360;p35"/>
            <p:cNvCxnSpPr>
              <a:stCxn id="353" idx="3"/>
              <a:endCxn id="354" idx="1"/>
            </p:cNvCxnSpPr>
            <p:nvPr/>
          </p:nvCxnSpPr>
          <p:spPr>
            <a:xfrm>
              <a:off x="5581951" y="2255901"/>
              <a:ext cx="7608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61" name="Google Shape;361;p35"/>
            <p:cNvCxnSpPr>
              <a:stCxn id="354" idx="3"/>
              <a:endCxn id="355" idx="1"/>
            </p:cNvCxnSpPr>
            <p:nvPr/>
          </p:nvCxnSpPr>
          <p:spPr>
            <a:xfrm>
              <a:off x="7102865" y="2255867"/>
              <a:ext cx="9438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62" name="Google Shape;362;p35"/>
            <p:cNvCxnSpPr>
              <a:stCxn id="355" idx="3"/>
              <a:endCxn id="356" idx="1"/>
            </p:cNvCxnSpPr>
            <p:nvPr/>
          </p:nvCxnSpPr>
          <p:spPr>
            <a:xfrm>
              <a:off x="8806797" y="2255867"/>
              <a:ext cx="9804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363" name="Google Shape;363;p35"/>
            <p:cNvSpPr/>
            <p:nvPr/>
          </p:nvSpPr>
          <p:spPr>
            <a:xfrm>
              <a:off x="8046583" y="3622871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UU</a:t>
              </a:r>
              <a:endParaRPr sz="1100"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6342670" y="3622870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4813752" y="3622852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UU</a:t>
              </a:r>
              <a:endParaRPr sz="1100"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3127986" y="3622801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cxnSp>
          <p:nvCxnSpPr>
            <p:cNvPr id="367" name="Google Shape;367;p35"/>
            <p:cNvCxnSpPr>
              <a:stCxn id="356" idx="2"/>
              <a:endCxn id="363" idx="3"/>
            </p:cNvCxnSpPr>
            <p:nvPr/>
          </p:nvCxnSpPr>
          <p:spPr>
            <a:xfrm rot="5400000">
              <a:off x="8803695" y="2526250"/>
              <a:ext cx="1366800" cy="1360500"/>
            </a:xfrm>
            <a:prstGeom prst="bentConnector2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68" name="Google Shape;368;p35"/>
            <p:cNvCxnSpPr>
              <a:stCxn id="363" idx="1"/>
              <a:endCxn id="364" idx="3"/>
            </p:cNvCxnSpPr>
            <p:nvPr/>
          </p:nvCxnSpPr>
          <p:spPr>
            <a:xfrm rot="10800000">
              <a:off x="7102783" y="3890021"/>
              <a:ext cx="9438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69" name="Google Shape;369;p35"/>
            <p:cNvCxnSpPr>
              <a:stCxn id="364" idx="1"/>
              <a:endCxn id="365" idx="3"/>
            </p:cNvCxnSpPr>
            <p:nvPr/>
          </p:nvCxnSpPr>
          <p:spPr>
            <a:xfrm rot="10800000">
              <a:off x="5574070" y="3890020"/>
              <a:ext cx="768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70" name="Google Shape;370;p35"/>
            <p:cNvCxnSpPr>
              <a:stCxn id="365" idx="1"/>
              <a:endCxn id="366" idx="3"/>
            </p:cNvCxnSpPr>
            <p:nvPr/>
          </p:nvCxnSpPr>
          <p:spPr>
            <a:xfrm rot="10800000">
              <a:off x="3888252" y="3890002"/>
              <a:ext cx="9255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pic>
          <p:nvPicPr>
            <p:cNvPr id="371" name="Google Shape;371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785" y="3249947"/>
              <a:ext cx="1280160" cy="128016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58" name="Google Shape;358;p35" descr="A person riding a horse in a field&#10;&#10;Description generated with very high confidenc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1023" y="1690688"/>
              <a:ext cx="1276848" cy="1130617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372" name="Google Shape;372;p35"/>
            <p:cNvCxnSpPr>
              <a:stCxn id="366" idx="1"/>
              <a:endCxn id="371" idx="3"/>
            </p:cNvCxnSpPr>
            <p:nvPr/>
          </p:nvCxnSpPr>
          <p:spPr>
            <a:xfrm rot="10800000">
              <a:off x="1745886" y="3889951"/>
              <a:ext cx="13821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73" name="Google Shape;373;p35"/>
            <p:cNvCxnSpPr/>
            <p:nvPr/>
          </p:nvCxnSpPr>
          <p:spPr>
            <a:xfrm>
              <a:off x="5979955" y="2255927"/>
              <a:ext cx="0" cy="163410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74" name="Google Shape;374;p35"/>
            <p:cNvCxnSpPr/>
            <p:nvPr/>
          </p:nvCxnSpPr>
          <p:spPr>
            <a:xfrm>
              <a:off x="4362057" y="2255894"/>
              <a:ext cx="0" cy="163410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75" name="Google Shape;375;p35"/>
            <p:cNvCxnSpPr/>
            <p:nvPr/>
          </p:nvCxnSpPr>
          <p:spPr>
            <a:xfrm>
              <a:off x="7517727" y="2255861"/>
              <a:ext cx="0" cy="163410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6"/>
          <p:cNvSpPr txBox="1">
            <a:spLocks noGrp="1"/>
          </p:cNvSpPr>
          <p:nvPr>
            <p:ph type="ctr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</a:pPr>
            <a:r>
              <a:rPr lang="en" sz="4800">
                <a:solidFill>
                  <a:srgbClr val="000000"/>
                </a:solidFill>
              </a:rPr>
              <a:t>CNN Structures</a:t>
            </a:r>
            <a:endParaRPr sz="4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</a:pPr>
            <a:r>
              <a:rPr lang="en" sz="4000">
                <a:solidFill>
                  <a:srgbClr val="000000"/>
                </a:solidFill>
              </a:rPr>
              <a:t>Detection</a:t>
            </a:r>
            <a:endParaRPr sz="4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NN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CNN</a:t>
            </a:r>
            <a:endParaRPr sz="20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Image Classification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Semantic Segmentation</a:t>
            </a:r>
            <a:endParaRPr sz="16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RNN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Transformer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RL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PyTorch</a:t>
            </a:r>
            <a:endParaRPr sz="2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RNN Structures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90" name="Google Shape;390;p3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for time-series signals</a:t>
            </a:r>
            <a:endParaRPr/>
          </a:p>
        </p:txBody>
      </p:sp>
      <p:sp>
        <p:nvSpPr>
          <p:cNvPr id="396" name="Google Shape;396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36400" cy="9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Different signal length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Online inference for new timepoint</a:t>
            </a:r>
            <a:endParaRPr/>
          </a:p>
        </p:txBody>
      </p:sp>
      <p:sp>
        <p:nvSpPr>
          <p:cNvPr id="397" name="Google Shape;397;p39"/>
          <p:cNvSpPr txBox="1"/>
          <p:nvPr/>
        </p:nvSpPr>
        <p:spPr>
          <a:xfrm>
            <a:off x="6133675" y="1951650"/>
            <a:ext cx="27687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Hidden Markov Model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Andrew Viterbi, 1967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Lawrence Rabiner, 1989</a:t>
            </a:r>
            <a:endParaRPr sz="1100"/>
          </a:p>
        </p:txBody>
      </p:sp>
      <p:pic>
        <p:nvPicPr>
          <p:cNvPr id="398" name="Google Shape;39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7145" y="2733950"/>
            <a:ext cx="3431449" cy="224424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/>
          <p:nvPr/>
        </p:nvSpPr>
        <p:spPr>
          <a:xfrm>
            <a:off x="1229100" y="1999730"/>
            <a:ext cx="27687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(Vanilla) Neural Network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1940s - 1980s</a:t>
            </a:r>
            <a:endParaRPr sz="1100"/>
          </a:p>
        </p:txBody>
      </p:sp>
      <p:pic>
        <p:nvPicPr>
          <p:cNvPr id="400" name="Google Shape;40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6525" y="3055000"/>
            <a:ext cx="3002999" cy="16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2575" y="2391050"/>
            <a:ext cx="2676450" cy="155837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0"/>
          <p:cNvSpPr txBox="1">
            <a:spLocks noGrp="1"/>
          </p:cNvSpPr>
          <p:nvPr>
            <p:ph type="title" idx="4294967295"/>
          </p:nvPr>
        </p:nvSpPr>
        <p:spPr>
          <a:xfrm>
            <a:off x="6518725" y="991450"/>
            <a:ext cx="2280300" cy="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Graded state machines</a:t>
            </a:r>
            <a:endParaRPr sz="12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Servan-Schreiber, Cleeremans, and McClelland (1991)</a:t>
            </a:r>
            <a:endParaRPr sz="1200"/>
          </a:p>
        </p:txBody>
      </p:sp>
      <p:pic>
        <p:nvPicPr>
          <p:cNvPr id="407" name="Google Shape;40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3300" y="1727600"/>
            <a:ext cx="1441200" cy="2558399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0"/>
          <p:cNvSpPr txBox="1">
            <a:spLocks noGrp="1"/>
          </p:cNvSpPr>
          <p:nvPr>
            <p:ph type="title" idx="4294967295"/>
          </p:nvPr>
        </p:nvSpPr>
        <p:spPr>
          <a:xfrm>
            <a:off x="3233750" y="881425"/>
            <a:ext cx="2280300" cy="9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A parallel distributed processing approach</a:t>
            </a:r>
            <a:endParaRPr sz="12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Jordan (1986)</a:t>
            </a:r>
            <a:endParaRPr sz="1200"/>
          </a:p>
        </p:txBody>
      </p:sp>
      <p:pic>
        <p:nvPicPr>
          <p:cNvPr id="409" name="Google Shape;40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750" y="2080522"/>
            <a:ext cx="1692700" cy="216022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0"/>
          <p:cNvSpPr txBox="1">
            <a:spLocks noGrp="1"/>
          </p:cNvSpPr>
          <p:nvPr>
            <p:ph type="title" idx="4294967295"/>
          </p:nvPr>
        </p:nvSpPr>
        <p:spPr>
          <a:xfrm>
            <a:off x="344950" y="857500"/>
            <a:ext cx="2280300" cy="11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Learning internal representations by error propagation</a:t>
            </a:r>
            <a:endParaRPr sz="12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Rumelhart, Hinton, and Williams (1985)</a:t>
            </a:r>
            <a:endParaRPr sz="1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Recurrent Neural Network</a:t>
            </a:r>
            <a:endParaRPr/>
          </a:p>
        </p:txBody>
      </p:sp>
      <p:pic>
        <p:nvPicPr>
          <p:cNvPr id="416" name="Google Shape;41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775" y="1825125"/>
            <a:ext cx="8839199" cy="2315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Parameters in Recurrent Neural Network</a:t>
            </a:r>
            <a:endParaRPr/>
          </a:p>
        </p:txBody>
      </p:sp>
      <p:pic>
        <p:nvPicPr>
          <p:cNvPr id="422" name="Google Shape;42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000" y="1482650"/>
            <a:ext cx="4308275" cy="27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8274" y="3972875"/>
            <a:ext cx="2752725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0174" y="4221775"/>
            <a:ext cx="2085975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8274" y="1397737"/>
            <a:ext cx="3356850" cy="23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LSTM and GRU: Memory for RNNs</a:t>
            </a:r>
            <a:endParaRPr/>
          </a:p>
        </p:txBody>
      </p:sp>
      <p:sp>
        <p:nvSpPr>
          <p:cNvPr id="431" name="Google Shape;431;p43"/>
          <p:cNvSpPr txBox="1"/>
          <p:nvPr/>
        </p:nvSpPr>
        <p:spPr>
          <a:xfrm>
            <a:off x="4188925" y="4570950"/>
            <a:ext cx="4955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hlinkClick r:id="rId3"/>
              </a:rPr>
              <a:t>http://dprogrammer.org/rnn-lstm-gru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hlinkClick r:id="rId4"/>
              </a:rPr>
              <a:t>https://towardsdatascience.com/grus-and-lstm-s-741709a9b9b1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</p:txBody>
      </p:sp>
      <p:pic>
        <p:nvPicPr>
          <p:cNvPr id="432" name="Google Shape;432;p43"/>
          <p:cNvPicPr preferRelativeResize="0"/>
          <p:nvPr/>
        </p:nvPicPr>
        <p:blipFill rotWithShape="1">
          <a:blip r:embed="rId5">
            <a:alphaModFix/>
          </a:blip>
          <a:srcRect l="18628" r="19421"/>
          <a:stretch/>
        </p:blipFill>
        <p:spPr>
          <a:xfrm>
            <a:off x="1020575" y="1099050"/>
            <a:ext cx="7012028" cy="321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Seq-2-Seq</a:t>
            </a:r>
            <a:endParaRPr/>
          </a:p>
        </p:txBody>
      </p:sp>
      <p:pic>
        <p:nvPicPr>
          <p:cNvPr id="438" name="Google Shape;43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66313"/>
            <a:ext cx="8839200" cy="2665571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4"/>
          <p:cNvSpPr txBox="1"/>
          <p:nvPr/>
        </p:nvSpPr>
        <p:spPr>
          <a:xfrm>
            <a:off x="406200" y="3980750"/>
            <a:ext cx="8403300" cy="10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Encoder maps a variable-length source sequence (input) to a fixed-length vector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Decoder maps the vector representation back to a variable-length target sequence (output)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Two RNNs are trained jointly to maximize the conditional probability of the target sequence given a source sequence</a:t>
            </a:r>
            <a:endParaRPr sz="15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Seq-2-Seq with Attention</a:t>
            </a:r>
            <a:endParaRPr/>
          </a:p>
        </p:txBody>
      </p:sp>
      <p:pic>
        <p:nvPicPr>
          <p:cNvPr id="445" name="Google Shape;44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50" y="1093975"/>
            <a:ext cx="7993111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Transformer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51" name="Google Shape;451;p4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 of CNN and RNN</a:t>
            </a:r>
            <a:endParaRPr/>
          </a:p>
        </p:txBody>
      </p:sp>
      <p:sp>
        <p:nvSpPr>
          <p:cNvPr id="457" name="Google Shape;457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“Locality” of the convolution operation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Reduce dimension (compared to fully-connected layers) while maintaining useful local information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It could NOT see two pixels that are far away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“Recurrentness” of recurrent neural network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It can take an input with arbitrary size (length)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“Vanishing of gradient” problem when sequence length is too long (during backpropagation)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4B2E83"/>
                </a:solidFill>
              </a:rPr>
              <a:t>Introduction</a:t>
            </a:r>
            <a:endParaRPr>
              <a:solidFill>
                <a:srgbClr val="4B2E83"/>
              </a:solidFill>
            </a:endParaRPr>
          </a:p>
        </p:txBody>
      </p:sp>
      <p:grpSp>
        <p:nvGrpSpPr>
          <p:cNvPr id="130" name="Google Shape;130;p21"/>
          <p:cNvGrpSpPr/>
          <p:nvPr/>
        </p:nvGrpSpPr>
        <p:grpSpPr>
          <a:xfrm>
            <a:off x="6275687" y="916478"/>
            <a:ext cx="2744180" cy="1907189"/>
            <a:chOff x="8367583" y="1221970"/>
            <a:chExt cx="3658907" cy="2542918"/>
          </a:xfrm>
        </p:grpSpPr>
        <p:sp>
          <p:nvSpPr>
            <p:cNvPr id="131" name="Google Shape;131;p21"/>
            <p:cNvSpPr/>
            <p:nvPr/>
          </p:nvSpPr>
          <p:spPr>
            <a:xfrm>
              <a:off x="8367583" y="1221970"/>
              <a:ext cx="3594300" cy="2529600"/>
            </a:xfrm>
            <a:prstGeom prst="foldedCorner">
              <a:avLst>
                <a:gd name="adj" fmla="val 16667"/>
              </a:avLst>
            </a:prstGeom>
            <a:solidFill>
              <a:srgbClr val="A5A5A5"/>
            </a:solidFill>
            <a:ln w="25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215900" marR="0" lvl="0" indent="-12700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2" name="Google Shape;132;p21" descr="A picture containing sky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05664" y="1348894"/>
              <a:ext cx="704945" cy="5287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" name="Google Shape;133;p21"/>
            <p:cNvSpPr txBox="1"/>
            <p:nvPr/>
          </p:nvSpPr>
          <p:spPr>
            <a:xfrm>
              <a:off x="9315612" y="1428583"/>
              <a:ext cx="2553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Accuracy</a:t>
              </a:r>
              <a:r>
                <a:rPr lang="en" sz="18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improves</a:t>
              </a:r>
              <a:endParaRPr sz="1100"/>
            </a:p>
          </p:txBody>
        </p:sp>
        <p:pic>
          <p:nvPicPr>
            <p:cNvPr id="134" name="Google Shape;134;p21"/>
            <p:cNvPicPr preferRelativeResize="0"/>
            <p:nvPr/>
          </p:nvPicPr>
          <p:blipFill rotWithShape="1">
            <a:blip r:embed="rId4">
              <a:alphaModFix/>
            </a:blip>
            <a:srcRect l="15980" t="12928" r="15105" b="21376"/>
            <a:stretch/>
          </p:blipFill>
          <p:spPr>
            <a:xfrm>
              <a:off x="8505664" y="2065764"/>
              <a:ext cx="709052" cy="6955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21"/>
            <p:cNvSpPr txBox="1"/>
            <p:nvPr/>
          </p:nvSpPr>
          <p:spPr>
            <a:xfrm>
              <a:off x="9327307" y="2198643"/>
              <a:ext cx="2011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Speed</a:t>
              </a:r>
              <a:r>
                <a:rPr lang="en" sz="18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reduces</a:t>
              </a:r>
              <a:endParaRPr sz="1100"/>
            </a:p>
          </p:txBody>
        </p:sp>
        <p:pic>
          <p:nvPicPr>
            <p:cNvPr id="136" name="Google Shape;136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665016" y="2949453"/>
              <a:ext cx="397486" cy="6299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1"/>
            <p:cNvSpPr txBox="1"/>
            <p:nvPr/>
          </p:nvSpPr>
          <p:spPr>
            <a:xfrm>
              <a:off x="9231390" y="2933888"/>
              <a:ext cx="27951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Energy consumption </a:t>
              </a:r>
              <a:r>
                <a:rPr lang="en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increases</a:t>
              </a:r>
              <a:endParaRPr sz="1100"/>
            </a:p>
          </p:txBody>
        </p:sp>
      </p:grpSp>
      <p:grpSp>
        <p:nvGrpSpPr>
          <p:cNvPr id="138" name="Google Shape;138;p21"/>
          <p:cNvGrpSpPr/>
          <p:nvPr/>
        </p:nvGrpSpPr>
        <p:grpSpPr>
          <a:xfrm>
            <a:off x="470459" y="984654"/>
            <a:ext cx="5189523" cy="3973260"/>
            <a:chOff x="627279" y="1312872"/>
            <a:chExt cx="6919364" cy="5297680"/>
          </a:xfrm>
        </p:grpSpPr>
        <p:sp>
          <p:nvSpPr>
            <p:cNvPr id="139" name="Google Shape;139;p21"/>
            <p:cNvSpPr/>
            <p:nvPr/>
          </p:nvSpPr>
          <p:spPr>
            <a:xfrm>
              <a:off x="1627414" y="4756968"/>
              <a:ext cx="4572000" cy="1853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0" name="Google Shape;140;p21"/>
            <p:cNvGrpSpPr/>
            <p:nvPr/>
          </p:nvGrpSpPr>
          <p:grpSpPr>
            <a:xfrm>
              <a:off x="2129134" y="5222690"/>
              <a:ext cx="525124" cy="461681"/>
              <a:chOff x="9107424" y="3715077"/>
              <a:chExt cx="1123500" cy="904016"/>
            </a:xfrm>
          </p:grpSpPr>
          <p:sp>
            <p:nvSpPr>
              <p:cNvPr id="141" name="Google Shape;141;p21"/>
              <p:cNvSpPr/>
              <p:nvPr/>
            </p:nvSpPr>
            <p:spPr>
              <a:xfrm>
                <a:off x="9107424" y="3715077"/>
                <a:ext cx="1123500" cy="3030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21"/>
              <p:cNvSpPr/>
              <p:nvPr/>
            </p:nvSpPr>
            <p:spPr>
              <a:xfrm>
                <a:off x="9329927" y="4018135"/>
                <a:ext cx="678300" cy="3030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21"/>
              <p:cNvSpPr/>
              <p:nvPr/>
            </p:nvSpPr>
            <p:spPr>
              <a:xfrm>
                <a:off x="9498219" y="4321193"/>
                <a:ext cx="341700" cy="2979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" name="Google Shape;144;p21"/>
            <p:cNvGrpSpPr/>
            <p:nvPr/>
          </p:nvGrpSpPr>
          <p:grpSpPr>
            <a:xfrm>
              <a:off x="3465070" y="5240755"/>
              <a:ext cx="660908" cy="682759"/>
              <a:chOff x="6494182" y="4882747"/>
              <a:chExt cx="1094400" cy="1433164"/>
            </a:xfrm>
          </p:grpSpPr>
          <p:sp>
            <p:nvSpPr>
              <p:cNvPr id="145" name="Google Shape;145;p21"/>
              <p:cNvSpPr/>
              <p:nvPr/>
            </p:nvSpPr>
            <p:spPr>
              <a:xfrm>
                <a:off x="6494182" y="4882747"/>
                <a:ext cx="1094400" cy="3672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21"/>
              <p:cNvSpPr/>
              <p:nvPr/>
            </p:nvSpPr>
            <p:spPr>
              <a:xfrm>
                <a:off x="6710953" y="5250087"/>
                <a:ext cx="660900" cy="3672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21"/>
              <p:cNvSpPr/>
              <p:nvPr/>
            </p:nvSpPr>
            <p:spPr>
              <a:xfrm>
                <a:off x="6874910" y="5955011"/>
                <a:ext cx="333000" cy="3609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21"/>
              <p:cNvSpPr/>
              <p:nvPr/>
            </p:nvSpPr>
            <p:spPr>
              <a:xfrm>
                <a:off x="6710953" y="5599515"/>
                <a:ext cx="660900" cy="3672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9" name="Google Shape;149;p21"/>
            <p:cNvGrpSpPr/>
            <p:nvPr/>
          </p:nvGrpSpPr>
          <p:grpSpPr>
            <a:xfrm>
              <a:off x="4893452" y="5222894"/>
              <a:ext cx="792017" cy="1091735"/>
              <a:chOff x="9293116" y="4049499"/>
              <a:chExt cx="1094400" cy="2149932"/>
            </a:xfrm>
          </p:grpSpPr>
          <p:sp>
            <p:nvSpPr>
              <p:cNvPr id="150" name="Google Shape;150;p21"/>
              <p:cNvSpPr/>
              <p:nvPr/>
            </p:nvSpPr>
            <p:spPr>
              <a:xfrm>
                <a:off x="9509887" y="4416839"/>
                <a:ext cx="660900" cy="3672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21"/>
              <p:cNvSpPr/>
              <p:nvPr/>
            </p:nvSpPr>
            <p:spPr>
              <a:xfrm>
                <a:off x="9509887" y="4784179"/>
                <a:ext cx="660900" cy="3672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21"/>
              <p:cNvSpPr/>
              <p:nvPr/>
            </p:nvSpPr>
            <p:spPr>
              <a:xfrm>
                <a:off x="9673844" y="5489103"/>
                <a:ext cx="333000" cy="3609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21"/>
              <p:cNvSpPr/>
              <p:nvPr/>
            </p:nvSpPr>
            <p:spPr>
              <a:xfrm>
                <a:off x="9509887" y="5133607"/>
                <a:ext cx="660900" cy="3672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21"/>
              <p:cNvSpPr/>
              <p:nvPr/>
            </p:nvSpPr>
            <p:spPr>
              <a:xfrm>
                <a:off x="9673844" y="5838531"/>
                <a:ext cx="333000" cy="3609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21"/>
              <p:cNvSpPr/>
              <p:nvPr/>
            </p:nvSpPr>
            <p:spPr>
              <a:xfrm>
                <a:off x="9293116" y="4049499"/>
                <a:ext cx="1094400" cy="3672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6" name="Google Shape;156;p21"/>
            <p:cNvSpPr txBox="1"/>
            <p:nvPr/>
          </p:nvSpPr>
          <p:spPr>
            <a:xfrm>
              <a:off x="1786744" y="4746621"/>
              <a:ext cx="1192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8 Layers</a:t>
              </a:r>
              <a:endParaRPr sz="1100"/>
            </a:p>
          </p:txBody>
        </p:sp>
        <p:sp>
          <p:nvSpPr>
            <p:cNvPr id="157" name="Google Shape;157;p21"/>
            <p:cNvSpPr txBox="1"/>
            <p:nvPr/>
          </p:nvSpPr>
          <p:spPr>
            <a:xfrm>
              <a:off x="3121317" y="4778970"/>
              <a:ext cx="1348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22 Layers</a:t>
              </a:r>
              <a:endParaRPr sz="1100"/>
            </a:p>
          </p:txBody>
        </p:sp>
        <p:sp>
          <p:nvSpPr>
            <p:cNvPr id="158" name="Google Shape;158;p21"/>
            <p:cNvSpPr txBox="1"/>
            <p:nvPr/>
          </p:nvSpPr>
          <p:spPr>
            <a:xfrm>
              <a:off x="4537833" y="4767428"/>
              <a:ext cx="1503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151 Layers</a:t>
              </a:r>
              <a:endParaRPr sz="1100"/>
            </a:p>
          </p:txBody>
        </p:sp>
        <p:sp>
          <p:nvSpPr>
            <p:cNvPr id="159" name="Google Shape;159;p21"/>
            <p:cNvSpPr txBox="1"/>
            <p:nvPr/>
          </p:nvSpPr>
          <p:spPr>
            <a:xfrm>
              <a:off x="1718928" y="6148852"/>
              <a:ext cx="2520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Network Depth</a:t>
              </a:r>
              <a:endParaRPr sz="1100"/>
            </a:p>
          </p:txBody>
        </p:sp>
        <p:pic>
          <p:nvPicPr>
            <p:cNvPr id="160" name="Google Shape;160;p2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7279" y="1312872"/>
              <a:ext cx="6919364" cy="345455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Well, forget about convolution and recurrent</a:t>
            </a:r>
            <a:endParaRPr/>
          </a:p>
        </p:txBody>
      </p:sp>
      <p:sp>
        <p:nvSpPr>
          <p:cNvPr id="463" name="Google Shape;463;p48"/>
          <p:cNvSpPr txBox="1">
            <a:spLocks noGrp="1"/>
          </p:cNvSpPr>
          <p:nvPr>
            <p:ph type="body" idx="1"/>
          </p:nvPr>
        </p:nvSpPr>
        <p:spPr>
          <a:xfrm>
            <a:off x="3935075" y="1194325"/>
            <a:ext cx="46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FF0000"/>
                </a:solidFill>
              </a:rPr>
              <a:t>IS ALL YOU NEED</a:t>
            </a:r>
            <a:endParaRPr sz="3500" b="1">
              <a:solidFill>
                <a:srgbClr val="FF0000"/>
              </a:solidFill>
            </a:endParaRPr>
          </a:p>
        </p:txBody>
      </p:sp>
      <p:pic>
        <p:nvPicPr>
          <p:cNvPr id="464" name="Google Shape;46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725" y="1099050"/>
            <a:ext cx="2836012" cy="3820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5" name="Google Shape;465;p48"/>
          <p:cNvCxnSpPr/>
          <p:nvPr/>
        </p:nvCxnSpPr>
        <p:spPr>
          <a:xfrm rot="10800000" flipH="1">
            <a:off x="3533975" y="1478125"/>
            <a:ext cx="401100" cy="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66" name="Google Shape;46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6925" y="1772125"/>
            <a:ext cx="4037075" cy="3371376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8"/>
          <p:cNvSpPr/>
          <p:nvPr/>
        </p:nvSpPr>
        <p:spPr>
          <a:xfrm>
            <a:off x="4975950" y="2777400"/>
            <a:ext cx="426600" cy="7008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8625" y="0"/>
            <a:ext cx="2018450" cy="109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5225" y="1292073"/>
            <a:ext cx="2371872" cy="1185926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attention?</a:t>
            </a:r>
            <a:endParaRPr/>
          </a:p>
        </p:txBody>
      </p:sp>
      <p:pic>
        <p:nvPicPr>
          <p:cNvPr id="475" name="Google Shape;475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2563" y="1312172"/>
            <a:ext cx="1654800" cy="1185939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49"/>
          <p:cNvSpPr txBox="1"/>
          <p:nvPr/>
        </p:nvSpPr>
        <p:spPr>
          <a:xfrm>
            <a:off x="244388" y="2478000"/>
            <a:ext cx="16548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Psychology</a:t>
            </a:r>
            <a:endParaRPr/>
          </a:p>
        </p:txBody>
      </p:sp>
      <p:sp>
        <p:nvSpPr>
          <p:cNvPr id="477" name="Google Shape;477;p49"/>
          <p:cNvSpPr txBox="1"/>
          <p:nvPr/>
        </p:nvSpPr>
        <p:spPr>
          <a:xfrm>
            <a:off x="2422563" y="2526075"/>
            <a:ext cx="16548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Eye-tracking</a:t>
            </a:r>
            <a:endParaRPr/>
          </a:p>
        </p:txBody>
      </p:sp>
      <p:pic>
        <p:nvPicPr>
          <p:cNvPr id="478" name="Google Shape;478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0813" y="1131788"/>
            <a:ext cx="1654800" cy="1241891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49"/>
          <p:cNvSpPr txBox="1"/>
          <p:nvPr/>
        </p:nvSpPr>
        <p:spPr>
          <a:xfrm>
            <a:off x="4860825" y="2345700"/>
            <a:ext cx="1654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 Vision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(Saliency Map)</a:t>
            </a:r>
            <a:endParaRPr/>
          </a:p>
        </p:txBody>
      </p:sp>
      <p:pic>
        <p:nvPicPr>
          <p:cNvPr id="480" name="Google Shape;480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49012" y="1087201"/>
            <a:ext cx="1296337" cy="1331075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9"/>
          <p:cNvSpPr txBox="1"/>
          <p:nvPr/>
        </p:nvSpPr>
        <p:spPr>
          <a:xfrm>
            <a:off x="7169775" y="2345700"/>
            <a:ext cx="16548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 Vision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(Backpropagation)</a:t>
            </a:r>
            <a:endParaRPr/>
          </a:p>
        </p:txBody>
      </p:sp>
      <p:pic>
        <p:nvPicPr>
          <p:cNvPr id="482" name="Google Shape;482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44713" y="3001850"/>
            <a:ext cx="1716113" cy="172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49"/>
          <p:cNvSpPr txBox="1"/>
          <p:nvPr/>
        </p:nvSpPr>
        <p:spPr>
          <a:xfrm>
            <a:off x="2929500" y="4686525"/>
            <a:ext cx="26355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NLP (</a:t>
            </a:r>
            <a:r>
              <a:rPr lang="en">
                <a:solidFill>
                  <a:schemeClr val="dk1"/>
                </a:solidFill>
              </a:rPr>
              <a:t>align) 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Bahdanau, Cho, Bengio, 2015, ICLR</a:t>
            </a:r>
            <a:endParaRPr sz="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4" name="Google Shape;484;p49"/>
          <p:cNvPicPr preferRelativeResize="0"/>
          <p:nvPr/>
        </p:nvPicPr>
        <p:blipFill rotWithShape="1">
          <a:blip r:embed="rId9">
            <a:alphaModFix/>
          </a:blip>
          <a:srcRect t="24379" r="-3177"/>
          <a:stretch/>
        </p:blipFill>
        <p:spPr>
          <a:xfrm>
            <a:off x="1098450" y="3345554"/>
            <a:ext cx="1185501" cy="1158496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9"/>
          <p:cNvSpPr txBox="1"/>
          <p:nvPr/>
        </p:nvSpPr>
        <p:spPr>
          <a:xfrm>
            <a:off x="847900" y="4563825"/>
            <a:ext cx="16866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(weights)</a:t>
            </a:r>
            <a:endParaRPr/>
          </a:p>
        </p:txBody>
      </p:sp>
      <p:pic>
        <p:nvPicPr>
          <p:cNvPr id="486" name="Google Shape;486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83288" y="3107525"/>
            <a:ext cx="1143475" cy="153615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49"/>
          <p:cNvSpPr txBox="1"/>
          <p:nvPr/>
        </p:nvSpPr>
        <p:spPr>
          <a:xfrm>
            <a:off x="6176625" y="4623125"/>
            <a:ext cx="17568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Transformer</a:t>
            </a:r>
            <a:endParaRPr/>
          </a:p>
        </p:txBody>
      </p:sp>
      <p:cxnSp>
        <p:nvCxnSpPr>
          <p:cNvPr id="488" name="Google Shape;488;p49"/>
          <p:cNvCxnSpPr>
            <a:stCxn id="482" idx="3"/>
            <a:endCxn id="486" idx="1"/>
          </p:cNvCxnSpPr>
          <p:nvPr/>
        </p:nvCxnSpPr>
        <p:spPr>
          <a:xfrm>
            <a:off x="4860825" y="3865325"/>
            <a:ext cx="1622400" cy="1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9" name="Google Shape;489;p49"/>
          <p:cNvSpPr txBox="1"/>
          <p:nvPr/>
        </p:nvSpPr>
        <p:spPr>
          <a:xfrm>
            <a:off x="4995113" y="3865325"/>
            <a:ext cx="13539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Value, Key, Query</a:t>
            </a:r>
            <a:endParaRPr sz="9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700" y="0"/>
            <a:ext cx="358767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8775" y="3701501"/>
            <a:ext cx="2995225" cy="5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2969" y="822625"/>
            <a:ext cx="1762550" cy="236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67946" y="924100"/>
            <a:ext cx="972278" cy="1617176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50"/>
          <p:cNvSpPr txBox="1"/>
          <p:nvPr/>
        </p:nvSpPr>
        <p:spPr>
          <a:xfrm>
            <a:off x="6493500" y="4898100"/>
            <a:ext cx="26505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http://jalammar.github.io/illustrated-transformer/</a:t>
            </a:r>
            <a:endParaRPr sz="900"/>
          </a:p>
        </p:txBody>
      </p:sp>
      <p:cxnSp>
        <p:nvCxnSpPr>
          <p:cNvPr id="499" name="Google Shape;499;p50"/>
          <p:cNvCxnSpPr>
            <a:stCxn id="496" idx="2"/>
          </p:cNvCxnSpPr>
          <p:nvPr/>
        </p:nvCxnSpPr>
        <p:spPr>
          <a:xfrm rot="5400000" flipH="1">
            <a:off x="3831144" y="1637351"/>
            <a:ext cx="793800" cy="2312400"/>
          </a:xfrm>
          <a:prstGeom prst="curvedConnector4">
            <a:avLst>
              <a:gd name="adj1" fmla="val -29998"/>
              <a:gd name="adj2" fmla="val 76723"/>
            </a:avLst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0" name="Google Shape;500;p50"/>
          <p:cNvCxnSpPr>
            <a:endCxn id="496" idx="0"/>
          </p:cNvCxnSpPr>
          <p:nvPr/>
        </p:nvCxnSpPr>
        <p:spPr>
          <a:xfrm rot="10800000" flipH="1">
            <a:off x="3036444" y="822625"/>
            <a:ext cx="2347800" cy="1269300"/>
          </a:xfrm>
          <a:prstGeom prst="curvedConnector4">
            <a:avLst>
              <a:gd name="adj1" fmla="val 31232"/>
              <a:gd name="adj2" fmla="val 118760"/>
            </a:avLst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1" name="Google Shape;501;p50"/>
          <p:cNvCxnSpPr>
            <a:endCxn id="497" idx="0"/>
          </p:cNvCxnSpPr>
          <p:nvPr/>
        </p:nvCxnSpPr>
        <p:spPr>
          <a:xfrm rot="10800000" flipH="1">
            <a:off x="5361885" y="924100"/>
            <a:ext cx="2692200" cy="959700"/>
          </a:xfrm>
          <a:prstGeom prst="curvedConnector4">
            <a:avLst>
              <a:gd name="adj1" fmla="val 40971"/>
              <a:gd name="adj2" fmla="val 124812"/>
            </a:avLst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2" name="Google Shape;502;p50"/>
          <p:cNvCxnSpPr>
            <a:endCxn id="497" idx="2"/>
          </p:cNvCxnSpPr>
          <p:nvPr/>
        </p:nvCxnSpPr>
        <p:spPr>
          <a:xfrm>
            <a:off x="5372085" y="2208576"/>
            <a:ext cx="2682000" cy="332700"/>
          </a:xfrm>
          <a:prstGeom prst="curvedConnector4">
            <a:avLst>
              <a:gd name="adj1" fmla="val 40937"/>
              <a:gd name="adj2" fmla="val 171573"/>
            </a:avLst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03" name="Google Shape;503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7950000" y="2909400"/>
            <a:ext cx="487450" cy="48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Vision Transformer</a:t>
            </a:r>
            <a:endParaRPr/>
          </a:p>
        </p:txBody>
      </p:sp>
      <p:pic>
        <p:nvPicPr>
          <p:cNvPr id="509" name="Google Shape;50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9725" y="1251925"/>
            <a:ext cx="5684561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 of Transformer</a:t>
            </a:r>
            <a:endParaRPr/>
          </a:p>
        </p:txBody>
      </p:sp>
      <p:sp>
        <p:nvSpPr>
          <p:cNvPr id="515" name="Google Shape;515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It cannot learn hierarchical features efficiently (while CNN can)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It cannot model periodic finite-state language (while RNN can)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It requires lots for computer memory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It requires more training data than CNN/RNN (not a big problem)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NN for RL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Which Direction</a:t>
            </a:r>
            <a:endParaRPr/>
          </a:p>
        </p:txBody>
      </p:sp>
      <p:sp>
        <p:nvSpPr>
          <p:cNvPr id="526" name="Google Shape;526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Regression: </a:t>
            </a:r>
            <a:endParaRPr/>
          </a:p>
          <a:p>
            <a:pPr marL="0" lvl="0" indent="457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Angle = [ -540°, 540°]</a:t>
            </a:r>
            <a:endParaRPr/>
          </a:p>
          <a:p>
            <a:pPr marL="0" lvl="0" indent="457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Classification: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Turn left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Turn right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Stay Still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pic>
        <p:nvPicPr>
          <p:cNvPr id="527" name="Google Shape;527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4550" y="1280957"/>
            <a:ext cx="4589450" cy="258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Which Move</a:t>
            </a:r>
            <a:endParaRPr/>
          </a:p>
        </p:txBody>
      </p:sp>
      <p:pic>
        <p:nvPicPr>
          <p:cNvPr id="533" name="Google Shape;533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3787" y="1152475"/>
            <a:ext cx="5856440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Design Utility Function</a:t>
            </a:r>
            <a:endParaRPr/>
          </a:p>
        </p:txBody>
      </p:sp>
      <p:pic>
        <p:nvPicPr>
          <p:cNvPr id="539" name="Google Shape;539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8547" y="1390100"/>
            <a:ext cx="4366900" cy="310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8496" y="4144975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56"/>
          <p:cNvSpPr txBox="1"/>
          <p:nvPr/>
        </p:nvSpPr>
        <p:spPr>
          <a:xfrm>
            <a:off x="4807425" y="4144985"/>
            <a:ext cx="27081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Utility = CNN(            )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56"/>
          <p:cNvSpPr txBox="1"/>
          <p:nvPr/>
        </p:nvSpPr>
        <p:spPr>
          <a:xfrm>
            <a:off x="5739300" y="3226525"/>
            <a:ext cx="3093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We can train a CNN to replace the manual utility function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AlphaZero</a:t>
            </a:r>
            <a:endParaRPr/>
          </a:p>
        </p:txBody>
      </p:sp>
      <p:sp>
        <p:nvSpPr>
          <p:cNvPr id="548" name="Google Shape;548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ResNet backbone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Policy Network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Value Network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9" name="Google Shape;54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71738"/>
            <a:ext cx="9143999" cy="2064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CNN</a:t>
            </a:r>
            <a:endParaRPr/>
          </a:p>
        </p:txBody>
      </p:sp>
      <p:pic>
        <p:nvPicPr>
          <p:cNvPr id="166" name="Google Shape;16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775" y="1672213"/>
            <a:ext cx="6970450" cy="237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Monte Carlo Tree Search</a:t>
            </a:r>
            <a:endParaRPr/>
          </a:p>
        </p:txBody>
      </p:sp>
      <p:sp>
        <p:nvSpPr>
          <p:cNvPr id="555" name="Google Shape;555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Learning to balance Exploration v.s. Exploitation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6" name="Google Shape;55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07019"/>
            <a:ext cx="9144001" cy="250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Intro to PyTorch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Deep Learning Libraries</a:t>
            </a:r>
            <a:endParaRPr/>
          </a:p>
        </p:txBody>
      </p:sp>
      <p:pic>
        <p:nvPicPr>
          <p:cNvPr id="567" name="Google Shape;567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0525" y="4225450"/>
            <a:ext cx="4453476" cy="9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6575" y="0"/>
            <a:ext cx="3237425" cy="2698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048737"/>
            <a:ext cx="3818676" cy="11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6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975" y="2138138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6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73038" y="2352139"/>
            <a:ext cx="2743611" cy="147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6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0" y="954674"/>
            <a:ext cx="4239035" cy="144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6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30000" y="2776325"/>
            <a:ext cx="2714001" cy="142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 Learning Frameworks</a:t>
            </a:r>
            <a:endParaRPr/>
          </a:p>
        </p:txBody>
      </p:sp>
      <p:sp>
        <p:nvSpPr>
          <p:cNvPr id="579" name="Google Shape;579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Before 2012: custom C++, MatLab, R, Lua, … code.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Only limited libraries/functions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You need to do most things yourself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MXNet (2015)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TensorFlow (2015)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Caffee (2015)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 (2002): Lua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PyTorch (2016)</a:t>
            </a:r>
            <a:endParaRPr/>
          </a:p>
        </p:txBody>
      </p:sp>
      <p:pic>
        <p:nvPicPr>
          <p:cNvPr id="580" name="Google Shape;58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0125" y="2316975"/>
            <a:ext cx="5094300" cy="268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PyTorch</a:t>
            </a:r>
            <a:endParaRPr/>
          </a:p>
        </p:txBody>
      </p:sp>
      <p:sp>
        <p:nvSpPr>
          <p:cNvPr id="586" name="Google Shape;586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Autograd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Dynamic computational graph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Debugging is easier!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Data Parallelism (multiple GPU)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Pythonic-syntax (Python)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Multiple language support: Python, C++, Java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Many more!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3"/>
          <p:cNvSpPr txBox="1">
            <a:spLocks noGrp="1"/>
          </p:cNvSpPr>
          <p:nvPr>
            <p:ph type="title"/>
          </p:nvPr>
        </p:nvSpPr>
        <p:spPr>
          <a:xfrm>
            <a:off x="311700" y="470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92A7C"/>
                </a:solidFill>
                <a:latin typeface="Encode Sans"/>
                <a:ea typeface="Encode Sans"/>
                <a:cs typeface="Encode Sans"/>
                <a:sym typeface="Encode Sans"/>
              </a:rPr>
              <a:t>Machine Learning Process</a:t>
            </a:r>
            <a:endParaRPr b="1">
              <a:solidFill>
                <a:srgbClr val="492A7C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592" name="Google Shape;592;p63"/>
          <p:cNvPicPr preferRelativeResize="0"/>
          <p:nvPr/>
        </p:nvPicPr>
        <p:blipFill rotWithShape="1">
          <a:blip r:embed="rId3">
            <a:alphaModFix/>
          </a:blip>
          <a:srcRect l="9281" t="50187" r="72921" b="23931"/>
          <a:stretch/>
        </p:blipFill>
        <p:spPr>
          <a:xfrm rot="5400000">
            <a:off x="2101899" y="3282101"/>
            <a:ext cx="914402" cy="91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93" name="Google Shape;593;p63"/>
          <p:cNvPicPr preferRelativeResize="0"/>
          <p:nvPr/>
        </p:nvPicPr>
        <p:blipFill rotWithShape="1">
          <a:blip r:embed="rId3">
            <a:alphaModFix/>
          </a:blip>
          <a:srcRect l="11145" t="51669" r="66259" b="15475"/>
          <a:stretch/>
        </p:blipFill>
        <p:spPr>
          <a:xfrm rot="5400000">
            <a:off x="2254299" y="3434501"/>
            <a:ext cx="914402" cy="91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94" name="Google Shape;594;p63"/>
          <p:cNvPicPr preferRelativeResize="0"/>
          <p:nvPr/>
        </p:nvPicPr>
        <p:blipFill rotWithShape="1">
          <a:blip r:embed="rId3">
            <a:alphaModFix/>
          </a:blip>
          <a:srcRect l="11244" t="23399" r="68544" b="47210"/>
          <a:stretch/>
        </p:blipFill>
        <p:spPr>
          <a:xfrm rot="5400000">
            <a:off x="2406699" y="3586901"/>
            <a:ext cx="914402" cy="91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95" name="Google Shape;595;p63"/>
          <p:cNvPicPr preferRelativeResize="0"/>
          <p:nvPr/>
        </p:nvPicPr>
        <p:blipFill rotWithShape="1">
          <a:blip r:embed="rId3">
            <a:alphaModFix/>
          </a:blip>
          <a:srcRect l="1872" t="23443" r="65272" b="28780"/>
          <a:stretch/>
        </p:blipFill>
        <p:spPr>
          <a:xfrm rot="5400000">
            <a:off x="2559099" y="3739301"/>
            <a:ext cx="914402" cy="91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96" name="Google Shape;596;p63"/>
          <p:cNvSpPr txBox="1"/>
          <p:nvPr/>
        </p:nvSpPr>
        <p:spPr>
          <a:xfrm>
            <a:off x="311700" y="3442913"/>
            <a:ext cx="1521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Breast Cancer</a:t>
            </a:r>
            <a:endParaRPr sz="16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97" name="Google Shape;59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0325" y="3229263"/>
            <a:ext cx="1558050" cy="110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8638" y="3472825"/>
            <a:ext cx="1071975" cy="83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40386" y="3400474"/>
            <a:ext cx="1145079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63"/>
          <p:cNvSpPr/>
          <p:nvPr/>
        </p:nvSpPr>
        <p:spPr>
          <a:xfrm>
            <a:off x="342434" y="1640500"/>
            <a:ext cx="1872300" cy="745500"/>
          </a:xfrm>
          <a:prstGeom prst="homePlate">
            <a:avLst>
              <a:gd name="adj" fmla="val 50000"/>
            </a:avLst>
          </a:prstGeom>
          <a:solidFill>
            <a:srgbClr val="4B2E8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63"/>
          <p:cNvSpPr txBox="1"/>
          <p:nvPr/>
        </p:nvSpPr>
        <p:spPr>
          <a:xfrm>
            <a:off x="342423" y="1778050"/>
            <a:ext cx="14556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Define the Problem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2" name="Google Shape;602;p63"/>
          <p:cNvSpPr/>
          <p:nvPr/>
        </p:nvSpPr>
        <p:spPr>
          <a:xfrm>
            <a:off x="1818554" y="16405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4B2E8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63"/>
          <p:cNvSpPr txBox="1"/>
          <p:nvPr/>
        </p:nvSpPr>
        <p:spPr>
          <a:xfrm>
            <a:off x="2127817" y="1778050"/>
            <a:ext cx="13155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Collect Data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4" name="Google Shape;604;p63"/>
          <p:cNvSpPr/>
          <p:nvPr/>
        </p:nvSpPr>
        <p:spPr>
          <a:xfrm>
            <a:off x="3473473" y="16405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4B2E8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63"/>
          <p:cNvSpPr txBox="1"/>
          <p:nvPr/>
        </p:nvSpPr>
        <p:spPr>
          <a:xfrm>
            <a:off x="3769255" y="1778050"/>
            <a:ext cx="13155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Train Model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6" name="Google Shape;606;p63"/>
          <p:cNvSpPr/>
          <p:nvPr/>
        </p:nvSpPr>
        <p:spPr>
          <a:xfrm>
            <a:off x="5128393" y="16405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4B2E8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63"/>
          <p:cNvSpPr txBox="1"/>
          <p:nvPr/>
        </p:nvSpPr>
        <p:spPr>
          <a:xfrm>
            <a:off x="5418199" y="1778050"/>
            <a:ext cx="13155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Evaluate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8" name="Google Shape;608;p63"/>
          <p:cNvSpPr/>
          <p:nvPr/>
        </p:nvSpPr>
        <p:spPr>
          <a:xfrm>
            <a:off x="6783313" y="16405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4B2E8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63"/>
          <p:cNvSpPr txBox="1"/>
          <p:nvPr/>
        </p:nvSpPr>
        <p:spPr>
          <a:xfrm>
            <a:off x="7113012" y="1778050"/>
            <a:ext cx="13155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Deploy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10" name="Google Shape;610;p63"/>
          <p:cNvGrpSpPr/>
          <p:nvPr/>
        </p:nvGrpSpPr>
        <p:grpSpPr>
          <a:xfrm>
            <a:off x="970782" y="2377440"/>
            <a:ext cx="198900" cy="593656"/>
            <a:chOff x="2223534" y="2938958"/>
            <a:chExt cx="198900" cy="593656"/>
          </a:xfrm>
        </p:grpSpPr>
        <p:cxnSp>
          <p:nvCxnSpPr>
            <p:cNvPr id="611" name="Google Shape;611;p63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12" name="Google Shape;612;p63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rgbClr val="F4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" name="Google Shape;613;p63"/>
          <p:cNvGrpSpPr/>
          <p:nvPr/>
        </p:nvGrpSpPr>
        <p:grpSpPr>
          <a:xfrm>
            <a:off x="2762332" y="2377440"/>
            <a:ext cx="198900" cy="593656"/>
            <a:chOff x="2223534" y="2938958"/>
            <a:chExt cx="198900" cy="593656"/>
          </a:xfrm>
        </p:grpSpPr>
        <p:cxnSp>
          <p:nvCxnSpPr>
            <p:cNvPr id="614" name="Google Shape;614;p63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15" name="Google Shape;615;p63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rgbClr val="F4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63"/>
          <p:cNvGrpSpPr/>
          <p:nvPr/>
        </p:nvGrpSpPr>
        <p:grpSpPr>
          <a:xfrm>
            <a:off x="4327557" y="2377440"/>
            <a:ext cx="198900" cy="593656"/>
            <a:chOff x="2223534" y="2938958"/>
            <a:chExt cx="198900" cy="593656"/>
          </a:xfrm>
        </p:grpSpPr>
        <p:cxnSp>
          <p:nvCxnSpPr>
            <p:cNvPr id="617" name="Google Shape;617;p63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18" name="Google Shape;618;p63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rgbClr val="F4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" name="Google Shape;619;p63"/>
          <p:cNvGrpSpPr/>
          <p:nvPr/>
        </p:nvGrpSpPr>
        <p:grpSpPr>
          <a:xfrm>
            <a:off x="5976507" y="2377440"/>
            <a:ext cx="198900" cy="593656"/>
            <a:chOff x="2223534" y="2938958"/>
            <a:chExt cx="198900" cy="593656"/>
          </a:xfrm>
        </p:grpSpPr>
        <p:cxnSp>
          <p:nvCxnSpPr>
            <p:cNvPr id="620" name="Google Shape;620;p63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21" name="Google Shape;621;p63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rgbClr val="F4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63"/>
          <p:cNvGrpSpPr/>
          <p:nvPr/>
        </p:nvGrpSpPr>
        <p:grpSpPr>
          <a:xfrm>
            <a:off x="7793070" y="2377440"/>
            <a:ext cx="198900" cy="593656"/>
            <a:chOff x="2223534" y="2938958"/>
            <a:chExt cx="198900" cy="593656"/>
          </a:xfrm>
        </p:grpSpPr>
        <p:cxnSp>
          <p:nvCxnSpPr>
            <p:cNvPr id="623" name="Google Shape;623;p63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24" name="Google Shape;624;p63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rgbClr val="F4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5" name="Google Shape;625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Definition</a:t>
            </a:r>
            <a:endParaRPr/>
          </a:p>
        </p:txBody>
      </p:sp>
      <p:sp>
        <p:nvSpPr>
          <p:cNvPr id="631" name="Google Shape;631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2" name="Google Shape;63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8908" y="0"/>
            <a:ext cx="389344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Training a model</a:t>
            </a:r>
            <a:endParaRPr/>
          </a:p>
        </p:txBody>
      </p:sp>
      <p:pic>
        <p:nvPicPr>
          <p:cNvPr id="638" name="Google Shape;63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6625" y="557075"/>
            <a:ext cx="4862126" cy="402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Convolution Operation</a:t>
            </a:r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body" idx="1"/>
          </p:nvPr>
        </p:nvSpPr>
        <p:spPr>
          <a:xfrm>
            <a:off x="4800600" y="956100"/>
            <a:ext cx="4343400" cy="7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Nowadays, we learn kernels from the data.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73" name="Google Shape;17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025" y="1423375"/>
            <a:ext cx="4343500" cy="28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2139" y="2525938"/>
            <a:ext cx="3338925" cy="222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Learning</a:t>
            </a:r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body" idx="1"/>
          </p:nvPr>
        </p:nvSpPr>
        <p:spPr>
          <a:xfrm>
            <a:off x="311700" y="4434000"/>
            <a:ext cx="854820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Details:</a:t>
            </a:r>
            <a:endParaRPr sz="1000"/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 u="sng">
                <a:solidFill>
                  <a:schemeClr val="hlink"/>
                </a:solidFill>
                <a:hlinkClick r:id="rId3"/>
              </a:rPr>
              <a:t>https://www.slideshare.net/EdwinEfranJimnezLepe/example-feedforward-backpropagation</a:t>
            </a:r>
            <a:endParaRPr sz="1000"/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https://medium.com/@2017csm1006/forward-and-backpropagation-in-convolutional-neural-network-4dfa96d7b37e</a:t>
            </a:r>
            <a:endParaRPr sz="1000"/>
          </a:p>
        </p:txBody>
      </p:sp>
      <p:pic>
        <p:nvPicPr>
          <p:cNvPr id="181" name="Google Shape;18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26102" y="1321425"/>
            <a:ext cx="4691800" cy="227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Pooling</a:t>
            </a:r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077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e.g. kernel size = 2, stride = 2 for both width and height.</a:t>
            </a:r>
            <a:endParaRPr/>
          </a:p>
        </p:txBody>
      </p:sp>
      <p:pic>
        <p:nvPicPr>
          <p:cNvPr id="188" name="Google Shape;18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7250" y="1318175"/>
            <a:ext cx="4268050" cy="295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CNN Structures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</a:pPr>
            <a:r>
              <a:rPr lang="en" sz="4000">
                <a:solidFill>
                  <a:srgbClr val="000000"/>
                </a:solidFill>
              </a:rPr>
              <a:t>Image Classification</a:t>
            </a:r>
            <a:endParaRPr sz="4000">
              <a:solidFill>
                <a:srgbClr val="000000"/>
              </a:solidFill>
            </a:endParaRPr>
          </a:p>
        </p:txBody>
      </p:sp>
      <p:sp>
        <p:nvSpPr>
          <p:cNvPr id="194" name="Google Shape;194;p2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 txBox="1">
            <a:spLocks noGrp="1"/>
          </p:cNvSpPr>
          <p:nvPr>
            <p:ph type="title"/>
          </p:nvPr>
        </p:nvSpPr>
        <p:spPr>
          <a:xfrm>
            <a:off x="471488" y="205383"/>
            <a:ext cx="59151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Image Classification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200" name="Google Shape;200;p27"/>
          <p:cNvGrpSpPr/>
          <p:nvPr/>
        </p:nvGrpSpPr>
        <p:grpSpPr>
          <a:xfrm>
            <a:off x="258503" y="2396396"/>
            <a:ext cx="8702862" cy="1532736"/>
            <a:chOff x="318054" y="2863724"/>
            <a:chExt cx="11603816" cy="2043648"/>
          </a:xfrm>
        </p:grpSpPr>
        <p:pic>
          <p:nvPicPr>
            <p:cNvPr id="201" name="Google Shape;201;p27"/>
            <p:cNvPicPr preferRelativeResize="0"/>
            <p:nvPr/>
          </p:nvPicPr>
          <p:blipFill rotWithShape="1">
            <a:blip r:embed="rId3">
              <a:alphaModFix/>
            </a:blip>
            <a:srcRect l="21105" r="15341"/>
            <a:stretch/>
          </p:blipFill>
          <p:spPr>
            <a:xfrm>
              <a:off x="318054" y="2863724"/>
              <a:ext cx="1276847" cy="1130617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02" name="Google Shape;202;p27"/>
            <p:cNvSpPr txBox="1"/>
            <p:nvPr/>
          </p:nvSpPr>
          <p:spPr>
            <a:xfrm>
              <a:off x="379921" y="4076372"/>
              <a:ext cx="12768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28 x 28 </a:t>
              </a:r>
              <a:endParaRPr sz="11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= [28]</a:t>
              </a:r>
              <a:r>
                <a:rPr lang="en" sz="1800" baseline="30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100"/>
            </a:p>
          </p:txBody>
        </p:sp>
        <p:sp>
          <p:nvSpPr>
            <p:cNvPr id="203" name="Google Shape;203;p27"/>
            <p:cNvSpPr/>
            <p:nvPr/>
          </p:nvSpPr>
          <p:spPr>
            <a:xfrm>
              <a:off x="2183374" y="3161822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204" name="Google Shape;204;p27"/>
            <p:cNvSpPr/>
            <p:nvPr/>
          </p:nvSpPr>
          <p:spPr>
            <a:xfrm>
              <a:off x="3460222" y="3161821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DU</a:t>
              </a:r>
              <a:endParaRPr sz="1100"/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4737070" y="3161820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206" name="Google Shape;206;p27"/>
            <p:cNvSpPr txBox="1"/>
            <p:nvPr/>
          </p:nvSpPr>
          <p:spPr>
            <a:xfrm>
              <a:off x="2086218" y="4355276"/>
              <a:ext cx="954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[28]</a:t>
              </a:r>
              <a:r>
                <a:rPr lang="en" sz="1800" baseline="30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7"/>
            <p:cNvSpPr txBox="1"/>
            <p:nvPr/>
          </p:nvSpPr>
          <p:spPr>
            <a:xfrm>
              <a:off x="3414715" y="4355276"/>
              <a:ext cx="841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[14]</a:t>
              </a:r>
              <a:r>
                <a:rPr lang="en" sz="1800" baseline="30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27"/>
            <p:cNvSpPr txBox="1"/>
            <p:nvPr/>
          </p:nvSpPr>
          <p:spPr>
            <a:xfrm>
              <a:off x="4664680" y="4355275"/>
              <a:ext cx="904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[14]</a:t>
              </a:r>
              <a:r>
                <a:rPr lang="en" sz="1800" baseline="30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27"/>
            <p:cNvSpPr/>
            <p:nvPr/>
          </p:nvSpPr>
          <p:spPr>
            <a:xfrm>
              <a:off x="6013918" y="3161820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DU</a:t>
              </a:r>
              <a:endParaRPr sz="1100"/>
            </a:p>
          </p:txBody>
        </p:sp>
        <p:sp>
          <p:nvSpPr>
            <p:cNvPr id="210" name="Google Shape;210;p27"/>
            <p:cNvSpPr/>
            <p:nvPr/>
          </p:nvSpPr>
          <p:spPr>
            <a:xfrm>
              <a:off x="7290766" y="3161820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211" name="Google Shape;211;p27"/>
            <p:cNvSpPr txBox="1"/>
            <p:nvPr/>
          </p:nvSpPr>
          <p:spPr>
            <a:xfrm>
              <a:off x="6013918" y="4355274"/>
              <a:ext cx="76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[7]</a:t>
              </a:r>
              <a:r>
                <a:rPr lang="en" sz="1800" baseline="30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27"/>
            <p:cNvSpPr txBox="1"/>
            <p:nvPr/>
          </p:nvSpPr>
          <p:spPr>
            <a:xfrm>
              <a:off x="7290765" y="4355274"/>
              <a:ext cx="76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[7]</a:t>
              </a:r>
              <a:r>
                <a:rPr lang="en" sz="1800" baseline="30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8567614" y="3161820"/>
              <a:ext cx="8631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GAP</a:t>
              </a:r>
              <a:endParaRPr sz="1100"/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9947336" y="3161819"/>
              <a:ext cx="8631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FC</a:t>
              </a:r>
              <a:endParaRPr sz="1100"/>
            </a:p>
          </p:txBody>
        </p:sp>
        <p:sp>
          <p:nvSpPr>
            <p:cNvPr id="215" name="Google Shape;215;p27"/>
            <p:cNvSpPr txBox="1"/>
            <p:nvPr/>
          </p:nvSpPr>
          <p:spPr>
            <a:xfrm>
              <a:off x="8619050" y="4355273"/>
              <a:ext cx="76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[1]</a:t>
              </a:r>
              <a:r>
                <a:rPr lang="en" sz="1800" baseline="30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27"/>
            <p:cNvSpPr txBox="1"/>
            <p:nvPr/>
          </p:nvSpPr>
          <p:spPr>
            <a:xfrm>
              <a:off x="11323670" y="3198162"/>
              <a:ext cx="598200" cy="4617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Cat</a:t>
              </a:r>
              <a:endParaRPr sz="1100"/>
            </a:p>
          </p:txBody>
        </p:sp>
        <p:cxnSp>
          <p:nvCxnSpPr>
            <p:cNvPr id="217" name="Google Shape;217;p27"/>
            <p:cNvCxnSpPr>
              <a:stCxn id="201" idx="3"/>
              <a:endCxn id="203" idx="1"/>
            </p:cNvCxnSpPr>
            <p:nvPr/>
          </p:nvCxnSpPr>
          <p:spPr>
            <a:xfrm>
              <a:off x="1594901" y="3429033"/>
              <a:ext cx="588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218" name="Google Shape;218;p27"/>
            <p:cNvCxnSpPr>
              <a:stCxn id="203" idx="3"/>
              <a:endCxn id="204" idx="1"/>
            </p:cNvCxnSpPr>
            <p:nvPr/>
          </p:nvCxnSpPr>
          <p:spPr>
            <a:xfrm>
              <a:off x="2943574" y="3428972"/>
              <a:ext cx="516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219" name="Google Shape;219;p27"/>
            <p:cNvCxnSpPr>
              <a:stCxn id="204" idx="3"/>
              <a:endCxn id="205" idx="1"/>
            </p:cNvCxnSpPr>
            <p:nvPr/>
          </p:nvCxnSpPr>
          <p:spPr>
            <a:xfrm>
              <a:off x="4220422" y="3428971"/>
              <a:ext cx="516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220" name="Google Shape;220;p27"/>
            <p:cNvCxnSpPr>
              <a:stCxn id="205" idx="3"/>
              <a:endCxn id="209" idx="1"/>
            </p:cNvCxnSpPr>
            <p:nvPr/>
          </p:nvCxnSpPr>
          <p:spPr>
            <a:xfrm>
              <a:off x="5497270" y="3428970"/>
              <a:ext cx="516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221" name="Google Shape;221;p27"/>
            <p:cNvCxnSpPr>
              <a:stCxn id="209" idx="3"/>
              <a:endCxn id="210" idx="1"/>
            </p:cNvCxnSpPr>
            <p:nvPr/>
          </p:nvCxnSpPr>
          <p:spPr>
            <a:xfrm>
              <a:off x="6774118" y="3428970"/>
              <a:ext cx="516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222" name="Google Shape;222;p27"/>
            <p:cNvCxnSpPr>
              <a:stCxn id="210" idx="3"/>
              <a:endCxn id="213" idx="1"/>
            </p:cNvCxnSpPr>
            <p:nvPr/>
          </p:nvCxnSpPr>
          <p:spPr>
            <a:xfrm>
              <a:off x="8050966" y="3428970"/>
              <a:ext cx="516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223" name="Google Shape;223;p27"/>
            <p:cNvCxnSpPr>
              <a:stCxn id="213" idx="3"/>
              <a:endCxn id="214" idx="1"/>
            </p:cNvCxnSpPr>
            <p:nvPr/>
          </p:nvCxnSpPr>
          <p:spPr>
            <a:xfrm>
              <a:off x="9430714" y="3428970"/>
              <a:ext cx="516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224" name="Google Shape;224;p27"/>
            <p:cNvCxnSpPr>
              <a:stCxn id="214" idx="3"/>
              <a:endCxn id="216" idx="1"/>
            </p:cNvCxnSpPr>
            <p:nvPr/>
          </p:nvCxnSpPr>
          <p:spPr>
            <a:xfrm>
              <a:off x="10810436" y="3428969"/>
              <a:ext cx="5133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</p:grpSp>
      <p:sp>
        <p:nvSpPr>
          <p:cNvPr id="225" name="Google Shape;225;p27"/>
          <p:cNvSpPr/>
          <p:nvPr/>
        </p:nvSpPr>
        <p:spPr>
          <a:xfrm>
            <a:off x="4656989" y="767059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CU</a:t>
            </a:r>
            <a:endParaRPr sz="1100"/>
          </a:p>
        </p:txBody>
      </p:sp>
      <p:sp>
        <p:nvSpPr>
          <p:cNvPr id="226" name="Google Shape;226;p27"/>
          <p:cNvSpPr/>
          <p:nvPr/>
        </p:nvSpPr>
        <p:spPr>
          <a:xfrm>
            <a:off x="4661526" y="1414987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DU</a:t>
            </a:r>
            <a:endParaRPr sz="1100"/>
          </a:p>
        </p:txBody>
      </p:sp>
      <p:sp>
        <p:nvSpPr>
          <p:cNvPr id="227" name="Google Shape;227;p27"/>
          <p:cNvSpPr/>
          <p:nvPr/>
        </p:nvSpPr>
        <p:spPr>
          <a:xfrm>
            <a:off x="6981456" y="1405332"/>
            <a:ext cx="6474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GAP</a:t>
            </a:r>
            <a:endParaRPr sz="1100"/>
          </a:p>
        </p:txBody>
      </p:sp>
      <p:sp>
        <p:nvSpPr>
          <p:cNvPr id="228" name="Google Shape;228;p27"/>
          <p:cNvSpPr/>
          <p:nvPr/>
        </p:nvSpPr>
        <p:spPr>
          <a:xfrm>
            <a:off x="6981456" y="767059"/>
            <a:ext cx="6474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FC</a:t>
            </a:r>
            <a:endParaRPr sz="1100"/>
          </a:p>
        </p:txBody>
      </p:sp>
      <p:sp>
        <p:nvSpPr>
          <p:cNvPr id="229" name="Google Shape;229;p27"/>
          <p:cNvSpPr txBox="1"/>
          <p:nvPr/>
        </p:nvSpPr>
        <p:spPr>
          <a:xfrm>
            <a:off x="5415171" y="725066"/>
            <a:ext cx="1152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Convolutional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  <p:sp>
        <p:nvSpPr>
          <p:cNvPr id="230" name="Google Shape;230;p27"/>
          <p:cNvSpPr txBox="1"/>
          <p:nvPr/>
        </p:nvSpPr>
        <p:spPr>
          <a:xfrm>
            <a:off x="5353157" y="1363339"/>
            <a:ext cx="12765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Down-sampling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  <p:sp>
        <p:nvSpPr>
          <p:cNvPr id="231" name="Google Shape;231;p27"/>
          <p:cNvSpPr txBox="1"/>
          <p:nvPr/>
        </p:nvSpPr>
        <p:spPr>
          <a:xfrm>
            <a:off x="7810200" y="725075"/>
            <a:ext cx="1333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Fully-connected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Or Linear Layer</a:t>
            </a:r>
            <a:endParaRPr sz="1100"/>
          </a:p>
        </p:txBody>
      </p:sp>
      <p:sp>
        <p:nvSpPr>
          <p:cNvPr id="232" name="Google Shape;232;p27"/>
          <p:cNvSpPr txBox="1"/>
          <p:nvPr/>
        </p:nvSpPr>
        <p:spPr>
          <a:xfrm>
            <a:off x="7910528" y="1363350"/>
            <a:ext cx="1152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Global Avg.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Pooling</a:t>
            </a:r>
            <a:endParaRPr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W Colors and Font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916</Words>
  <Application>Microsoft Office PowerPoint</Application>
  <PresentationFormat>On-screen Show (16:9)</PresentationFormat>
  <Paragraphs>252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Open Sans</vt:lpstr>
      <vt:lpstr>Roboto</vt:lpstr>
      <vt:lpstr>Calibri</vt:lpstr>
      <vt:lpstr>Arial</vt:lpstr>
      <vt:lpstr>Encode Sans</vt:lpstr>
      <vt:lpstr>UW Colors and Fonts</vt:lpstr>
      <vt:lpstr>Neural Network</vt:lpstr>
      <vt:lpstr>Summary</vt:lpstr>
      <vt:lpstr>Introduction</vt:lpstr>
      <vt:lpstr>CNN</vt:lpstr>
      <vt:lpstr>Convolution Operation</vt:lpstr>
      <vt:lpstr>Learning</vt:lpstr>
      <vt:lpstr>Pooling</vt:lpstr>
      <vt:lpstr>CNN Structures Image Classification</vt:lpstr>
      <vt:lpstr>Image Classification</vt:lpstr>
      <vt:lpstr>Convolutional Unit (CU) - VGG</vt:lpstr>
      <vt:lpstr>Basic Block in ResNet</vt:lpstr>
      <vt:lpstr>Bottleneck in ResNet</vt:lpstr>
      <vt:lpstr>CNN Structures Semantic Segmentation</vt:lpstr>
      <vt:lpstr>PowerPoint Presentation</vt:lpstr>
      <vt:lpstr>Encoder-Decoder</vt:lpstr>
      <vt:lpstr>Encoder-Decoder in Semantic Segmentation</vt:lpstr>
      <vt:lpstr>U-Net</vt:lpstr>
      <vt:lpstr>CNN Structures Detection</vt:lpstr>
      <vt:lpstr>PowerPoint Presentation</vt:lpstr>
      <vt:lpstr>RNN Structures</vt:lpstr>
      <vt:lpstr>Challenges for time-series signals</vt:lpstr>
      <vt:lpstr>Graded state machines Servan-Schreiber, Cleeremans, and McClelland (1991)</vt:lpstr>
      <vt:lpstr>Recurrent Neural Network</vt:lpstr>
      <vt:lpstr>Parameters in Recurrent Neural Network</vt:lpstr>
      <vt:lpstr>LSTM and GRU: Memory for RNNs</vt:lpstr>
      <vt:lpstr>Seq-2-Seq</vt:lpstr>
      <vt:lpstr>Seq-2-Seq with Attention</vt:lpstr>
      <vt:lpstr>Transformer</vt:lpstr>
      <vt:lpstr>Limitations of CNN and RNN</vt:lpstr>
      <vt:lpstr>Well, forget about convolution and recurrent</vt:lpstr>
      <vt:lpstr>What is attention?</vt:lpstr>
      <vt:lpstr>PowerPoint Presentation</vt:lpstr>
      <vt:lpstr>Vision Transformer</vt:lpstr>
      <vt:lpstr>Limitations of Transformer</vt:lpstr>
      <vt:lpstr>NN for RL</vt:lpstr>
      <vt:lpstr>Which Direction</vt:lpstr>
      <vt:lpstr>Which Move</vt:lpstr>
      <vt:lpstr>Design Utility Function</vt:lpstr>
      <vt:lpstr>AlphaZero</vt:lpstr>
      <vt:lpstr>Monte Carlo Tree Search</vt:lpstr>
      <vt:lpstr>Intro to PyTorch</vt:lpstr>
      <vt:lpstr>Deep Learning Libraries</vt:lpstr>
      <vt:lpstr>Deep Learning Frameworks</vt:lpstr>
      <vt:lpstr>Why PyTorch</vt:lpstr>
      <vt:lpstr>Machine Learning Process</vt:lpstr>
      <vt:lpstr>Model Definition</vt:lpstr>
      <vt:lpstr>Training a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Network</dc:title>
  <dc:creator>shapiro</dc:creator>
  <cp:lastModifiedBy>shapiro</cp:lastModifiedBy>
  <cp:revision>1</cp:revision>
  <dcterms:modified xsi:type="dcterms:W3CDTF">2022-02-22T17:33:05Z</dcterms:modified>
</cp:coreProperties>
</file>