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43" r:id="rId3"/>
    <p:sldId id="344" r:id="rId4"/>
    <p:sldId id="345" r:id="rId5"/>
    <p:sldId id="270" r:id="rId6"/>
    <p:sldId id="306" r:id="rId7"/>
    <p:sldId id="293" r:id="rId8"/>
    <p:sldId id="307" r:id="rId9"/>
    <p:sldId id="340" r:id="rId10"/>
    <p:sldId id="299" r:id="rId11"/>
    <p:sldId id="341" r:id="rId12"/>
    <p:sldId id="300" r:id="rId13"/>
    <p:sldId id="302" r:id="rId14"/>
    <p:sldId id="301" r:id="rId15"/>
    <p:sldId id="273" r:id="rId16"/>
    <p:sldId id="287" r:id="rId17"/>
    <p:sldId id="288" r:id="rId18"/>
    <p:sldId id="289" r:id="rId19"/>
    <p:sldId id="290" r:id="rId20"/>
    <p:sldId id="291" r:id="rId21"/>
    <p:sldId id="308" r:id="rId22"/>
    <p:sldId id="292" r:id="rId23"/>
    <p:sldId id="304" r:id="rId24"/>
    <p:sldId id="305" r:id="rId25"/>
    <p:sldId id="295" r:id="rId26"/>
    <p:sldId id="322" r:id="rId27"/>
    <p:sldId id="33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00"/>
    <a:srgbClr val="FF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2448D726-175C-4E01-A1CE-2C7393874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80D82CA-5A6A-47DE-8967-D51DDFAE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E579D-A730-4D88-9DE4-1C57641DBEF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F41DA-8C1A-49E8-938F-661FB919CF11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24FBD-9930-4697-B09D-78EFE06F8E2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201264-FE40-410F-9E58-30C7E71F9254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4AD0A-823E-4208-A708-3360138072E0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6148C-5406-4666-B400-A3B90B6EA5C9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CDE13-1986-4B1A-8C79-1F1F5638D8DF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6A0DF-0E9B-4253-AD14-ECD861FCE15E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E1CD5-0309-4648-B1F9-E4467742BD0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3BA04-2111-4943-B0E2-A4F9F07B0791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AF726F-72EA-4748-AAD1-11ABDDF1611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FEE98-7D92-4440-AF8F-6A3A99F32545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017F2E-080E-43E3-AD39-EFF6F75B837B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971D6-DDBD-48C2-92B5-784030CA2DA6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940D3-7124-468E-8B6A-5A2029ED6283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C0CA6-D467-4CCF-AD30-6ED86AB7E77C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39B9-F95F-4ABD-879D-5D0FC0B1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66E0-0DC9-4C2B-B6DA-9CCDBD09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CCA6-DF95-4ADC-BCA4-DEC341B2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297-8A4D-4938-947D-2291C28D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38A8-794F-469A-9A93-6823F9C5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AD99-1EF9-4B7E-BD40-F7DCAAC4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0940-BDF2-4DF0-B3A5-76E968FE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985C-9A11-4CA6-ADA4-6C1C66F3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A12D-00FC-4F01-9A96-E6901D6B0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030E-05FA-42FF-A82C-C4071A65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6C23-802B-460D-8E1E-63867AD7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0993-DED9-4E70-BE23-65D502A9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FF09E4-E28B-42F7-B523-D92DC4EB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HW 2 (due Jan 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12" y="1219200"/>
            <a:ext cx="8229600" cy="4525963"/>
          </a:xfrm>
        </p:spPr>
        <p:txBody>
          <a:bodyPr/>
          <a:lstStyle/>
          <a:p>
            <a:r>
              <a:rPr lang="en-US" dirty="0"/>
              <a:t>Again, it must be in Python.</a:t>
            </a:r>
          </a:p>
          <a:p>
            <a:r>
              <a:rPr lang="en-US" dirty="0"/>
              <a:t>For the A* algorithm, you will need an Open* list and a Closed list.</a:t>
            </a:r>
          </a:p>
          <a:p>
            <a:r>
              <a:rPr lang="en-US" dirty="0"/>
              <a:t>States should have 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coordinates of the point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g-value cost of the path from </a:t>
            </a:r>
            <a:r>
              <a:rPr lang="en-US" dirty="0" err="1">
                <a:solidFill>
                  <a:srgbClr val="0033CC"/>
                </a:solidFill>
              </a:rPr>
              <a:t>init</a:t>
            </a:r>
            <a:r>
              <a:rPr lang="en-US" dirty="0">
                <a:solidFill>
                  <a:srgbClr val="0033CC"/>
                </a:solidFill>
              </a:rPr>
              <a:t> to here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h-value estimate of cost to goal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parent state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(optional) list of successors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24522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*Note:  Python will have a fit if you call it Open.</a:t>
            </a:r>
          </a:p>
        </p:txBody>
      </p:sp>
    </p:spTree>
    <p:extLst>
      <p:ext uri="{BB962C8B-B14F-4D97-AF65-F5344CB8AC3E}">
        <p14:creationId xmlns:p14="http://schemas.microsoft.com/office/powerpoint/2010/main" val="147981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8D1EA-1FB2-4453-A82E-5E07743039D1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33528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“Gradient ascent”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1242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H="1" flipV="1">
            <a:off x="2895600" y="1981200"/>
            <a:ext cx="228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762000" y="1600200"/>
            <a:ext cx="3505200" cy="1270000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590800" y="13716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362200" y="1447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715000" y="1828800"/>
            <a:ext cx="26781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Note: solutions shown</a:t>
            </a:r>
          </a:p>
          <a:p>
            <a:pPr eaLnBrk="1" hangingPunct="1"/>
            <a:r>
              <a:rPr lang="en-US" altLang="en-US" sz="2000"/>
              <a:t>here as </a:t>
            </a:r>
            <a:r>
              <a:rPr lang="en-US" altLang="en-US" sz="2000">
                <a:solidFill>
                  <a:srgbClr val="FF0000"/>
                </a:solidFill>
              </a:rPr>
              <a:t>max</a:t>
            </a:r>
            <a:r>
              <a:rPr lang="en-US" altLang="en-US" sz="2000"/>
              <a:t> not min.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14400" y="3581400"/>
            <a:ext cx="67233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Often used for numerical optimization problems.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How does it work?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In continuous space, the gradient tells you the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direction in which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Numeric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7"/>
          <p:cNvSpPr>
            <a:spLocks noGrp="1"/>
          </p:cNvSpPr>
          <p:nvPr>
            <p:ph idx="1"/>
          </p:nvPr>
        </p:nvSpPr>
        <p:spPr bwMode="auto">
          <a:xfrm>
            <a:off x="1600200" y="1414527"/>
            <a:ext cx="5257800" cy="1401763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            -1     0     1</a:t>
            </a:r>
          </a:p>
          <a:p>
            <a:r>
              <a:rPr lang="en-US" sz="2400" dirty="0"/>
              <a:t>Normal distribution with 0 mean and 1 SD</a:t>
            </a:r>
          </a:p>
          <a:p>
            <a:r>
              <a:rPr lang="en-US" sz="2400" dirty="0"/>
              <a:t>f(x) = c e ^ (-1/2)x</a:t>
            </a:r>
            <a:r>
              <a:rPr lang="en-US" sz="2400" baseline="30000" dirty="0"/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dirty="0">
                <a:solidFill>
                  <a:srgbClr val="FF0000"/>
                </a:solidFill>
              </a:rPr>
              <a:t>΄</a:t>
            </a:r>
            <a:r>
              <a:rPr lang="en-US" sz="2400" dirty="0">
                <a:solidFill>
                  <a:srgbClr val="FF0000"/>
                </a:solidFill>
              </a:rPr>
              <a:t>(x) = -x c e ^ (-1/2)x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(1) comes out negative, </a:t>
            </a:r>
            <a:r>
              <a:rPr lang="en-US" sz="2400" dirty="0" err="1"/>
              <a:t>ie</a:t>
            </a:r>
            <a:r>
              <a:rPr lang="en-US" sz="2400" dirty="0"/>
              <a:t>. move backward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(-1) comes out positive, </a:t>
            </a:r>
            <a:r>
              <a:rPr lang="en-US" sz="2400" dirty="0" err="1"/>
              <a:t>ie</a:t>
            </a:r>
            <a:r>
              <a:rPr lang="en-US" sz="2400" dirty="0"/>
              <a:t>. move forward.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414528"/>
            <a:ext cx="0" cy="140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15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AB3B9-214F-48AC-B672-721E6D0F5D05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AI Hill Climbing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Steepest-Ascent Hill Climbing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current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</a:t>
            </a:r>
            <a:r>
              <a:rPr lang="en-US" altLang="en-US" sz="2400"/>
              <a:t> start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loop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neighbor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 a highest-valued successor of </a:t>
            </a:r>
            <a:r>
              <a:rPr lang="en-US" altLang="en-US" sz="2000" i="1">
                <a:sym typeface="Wingdings" pitchFamily="2" charset="2"/>
              </a:rPr>
              <a:t>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if </a:t>
            </a:r>
            <a:r>
              <a:rPr lang="en-US" altLang="en-US" sz="2000" i="1">
                <a:sym typeface="Wingdings" pitchFamily="2" charset="2"/>
              </a:rPr>
              <a:t>neighbor</a:t>
            </a:r>
            <a:r>
              <a:rPr lang="en-US" altLang="en-US" sz="2000">
                <a:sym typeface="Wingdings" pitchFamily="2" charset="2"/>
              </a:rPr>
              <a:t>.Value &lt;=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.Value then return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.State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current</a:t>
            </a:r>
            <a:r>
              <a:rPr lang="en-US" altLang="en-US" sz="2000">
                <a:sym typeface="Wingdings" pitchFamily="2" charset="2"/>
              </a:rPr>
              <a:t> </a:t>
            </a:r>
            <a:r>
              <a:rPr lang="en-US" altLang="en-US" sz="2000"/>
              <a:t> </a:t>
            </a:r>
            <a:r>
              <a:rPr lang="en-US" altLang="en-US" sz="2000" i="1"/>
              <a:t>neighbor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end loop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63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each step, the current node is replaced by</a:t>
            </a:r>
          </a:p>
          <a:p>
            <a:r>
              <a:rPr lang="en-US" dirty="0"/>
              <a:t>the best (highest-valued) neighbor.</a:t>
            </a:r>
          </a:p>
          <a:p>
            <a:endParaRPr lang="en-US" dirty="0"/>
          </a:p>
          <a:p>
            <a:r>
              <a:rPr lang="en-US" dirty="0"/>
              <a:t>This is sometimes called </a:t>
            </a:r>
            <a:r>
              <a:rPr lang="en-US" dirty="0">
                <a:solidFill>
                  <a:srgbClr val="FF0000"/>
                </a:solidFill>
              </a:rPr>
              <a:t>greedy local search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28D61-DBB0-4C7B-8D27-1B90983C88C9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Search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1447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6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622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343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340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3246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3733800" y="1981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876800" y="1981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2743200" y="182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4953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048000" y="13716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current</a:t>
            </a:r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What if current had a value of 12?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5FDCC-5A90-42C1-B858-917ABEBE17C5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Problems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0" y="34290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5029200" y="1447800"/>
            <a:ext cx="3355975" cy="1047750"/>
          </a:xfrm>
          <a:custGeom>
            <a:avLst/>
            <a:gdLst>
              <a:gd name="T0" fmla="*/ 0 w 2114"/>
              <a:gd name="T1" fmla="*/ 2147483647 h 660"/>
              <a:gd name="T2" fmla="*/ 2147483647 w 2114"/>
              <a:gd name="T3" fmla="*/ 2147483647 h 660"/>
              <a:gd name="T4" fmla="*/ 2147483647 w 2114"/>
              <a:gd name="T5" fmla="*/ 2147483647 h 660"/>
              <a:gd name="T6" fmla="*/ 2147483647 w 2114"/>
              <a:gd name="T7" fmla="*/ 2147483647 h 660"/>
              <a:gd name="T8" fmla="*/ 2147483647 w 2114"/>
              <a:gd name="T9" fmla="*/ 2147483647 h 660"/>
              <a:gd name="T10" fmla="*/ 2147483647 w 2114"/>
              <a:gd name="T11" fmla="*/ 2147483647 h 660"/>
              <a:gd name="T12" fmla="*/ 2147483647 w 2114"/>
              <a:gd name="T13" fmla="*/ 2147483647 h 660"/>
              <a:gd name="T14" fmla="*/ 2147483647 w 2114"/>
              <a:gd name="T15" fmla="*/ 2147483647 h 660"/>
              <a:gd name="T16" fmla="*/ 2147483647 w 2114"/>
              <a:gd name="T17" fmla="*/ 2147483647 h 660"/>
              <a:gd name="T18" fmla="*/ 2147483647 w 2114"/>
              <a:gd name="T19" fmla="*/ 2147483647 h 660"/>
              <a:gd name="T20" fmla="*/ 2147483647 w 2114"/>
              <a:gd name="T21" fmla="*/ 2147483647 h 660"/>
              <a:gd name="T22" fmla="*/ 2147483647 w 2114"/>
              <a:gd name="T23" fmla="*/ 2147483647 h 660"/>
              <a:gd name="T24" fmla="*/ 2147483647 w 2114"/>
              <a:gd name="T25" fmla="*/ 2147483647 h 660"/>
              <a:gd name="T26" fmla="*/ 2147483647 w 2114"/>
              <a:gd name="T27" fmla="*/ 2147483647 h 660"/>
              <a:gd name="T28" fmla="*/ 2147483647 w 2114"/>
              <a:gd name="T29" fmla="*/ 2147483647 h 660"/>
              <a:gd name="T30" fmla="*/ 2147483647 w 2114"/>
              <a:gd name="T31" fmla="*/ 2147483647 h 660"/>
              <a:gd name="T32" fmla="*/ 2147483647 w 2114"/>
              <a:gd name="T33" fmla="*/ 2147483647 h 660"/>
              <a:gd name="T34" fmla="*/ 2147483647 w 2114"/>
              <a:gd name="T35" fmla="*/ 2147483647 h 660"/>
              <a:gd name="T36" fmla="*/ 2147483647 w 2114"/>
              <a:gd name="T37" fmla="*/ 2147483647 h 660"/>
              <a:gd name="T38" fmla="*/ 2147483647 w 2114"/>
              <a:gd name="T39" fmla="*/ 2147483647 h 660"/>
              <a:gd name="T40" fmla="*/ 2147483647 w 2114"/>
              <a:gd name="T41" fmla="*/ 2147483647 h 660"/>
              <a:gd name="T42" fmla="*/ 2147483647 w 2114"/>
              <a:gd name="T43" fmla="*/ 2147483647 h 660"/>
              <a:gd name="T44" fmla="*/ 2147483647 w 2114"/>
              <a:gd name="T45" fmla="*/ 2147483647 h 660"/>
              <a:gd name="T46" fmla="*/ 2147483647 w 2114"/>
              <a:gd name="T47" fmla="*/ 0 h 660"/>
              <a:gd name="T48" fmla="*/ 2147483647 w 2114"/>
              <a:gd name="T49" fmla="*/ 2147483647 h 660"/>
              <a:gd name="T50" fmla="*/ 2147483647 w 2114"/>
              <a:gd name="T51" fmla="*/ 2147483647 h 660"/>
              <a:gd name="T52" fmla="*/ 2147483647 w 2114"/>
              <a:gd name="T53" fmla="*/ 2147483647 h 660"/>
              <a:gd name="T54" fmla="*/ 2147483647 w 2114"/>
              <a:gd name="T55" fmla="*/ 2147483647 h 660"/>
              <a:gd name="T56" fmla="*/ 2147483647 w 2114"/>
              <a:gd name="T57" fmla="*/ 2147483647 h 660"/>
              <a:gd name="T58" fmla="*/ 2147483647 w 2114"/>
              <a:gd name="T59" fmla="*/ 2147483647 h 660"/>
              <a:gd name="T60" fmla="*/ 2147483647 w 2114"/>
              <a:gd name="T61" fmla="*/ 2147483647 h 660"/>
              <a:gd name="T62" fmla="*/ 2147483647 w 2114"/>
              <a:gd name="T63" fmla="*/ 2147483647 h 660"/>
              <a:gd name="T64" fmla="*/ 2147483647 w 2114"/>
              <a:gd name="T65" fmla="*/ 2147483647 h 660"/>
              <a:gd name="T66" fmla="*/ 2147483647 w 2114"/>
              <a:gd name="T67" fmla="*/ 2147483647 h 660"/>
              <a:gd name="T68" fmla="*/ 2147483647 w 2114"/>
              <a:gd name="T69" fmla="*/ 2147483647 h 660"/>
              <a:gd name="T70" fmla="*/ 2147483647 w 2114"/>
              <a:gd name="T71" fmla="*/ 2147483647 h 660"/>
              <a:gd name="T72" fmla="*/ 2147483647 w 2114"/>
              <a:gd name="T73" fmla="*/ 2147483647 h 660"/>
              <a:gd name="T74" fmla="*/ 2147483647 w 2114"/>
              <a:gd name="T75" fmla="*/ 2147483647 h 660"/>
              <a:gd name="T76" fmla="*/ 2147483647 w 2114"/>
              <a:gd name="T77" fmla="*/ 2147483647 h 660"/>
              <a:gd name="T78" fmla="*/ 2147483647 w 2114"/>
              <a:gd name="T79" fmla="*/ 2147483647 h 660"/>
              <a:gd name="T80" fmla="*/ 2147483647 w 2114"/>
              <a:gd name="T81" fmla="*/ 2147483647 h 660"/>
              <a:gd name="T82" fmla="*/ 2147483647 w 2114"/>
              <a:gd name="T83" fmla="*/ 2147483647 h 660"/>
              <a:gd name="T84" fmla="*/ 2147483647 w 2114"/>
              <a:gd name="T85" fmla="*/ 2147483647 h 660"/>
              <a:gd name="T86" fmla="*/ 2147483647 w 2114"/>
              <a:gd name="T87" fmla="*/ 2147483647 h 660"/>
              <a:gd name="T88" fmla="*/ 2147483647 w 2114"/>
              <a:gd name="T89" fmla="*/ 2147483647 h 660"/>
              <a:gd name="T90" fmla="*/ 2147483647 w 2114"/>
              <a:gd name="T91" fmla="*/ 2147483647 h 660"/>
              <a:gd name="T92" fmla="*/ 2147483647 w 2114"/>
              <a:gd name="T93" fmla="*/ 2147483647 h 660"/>
              <a:gd name="T94" fmla="*/ 2147483647 w 2114"/>
              <a:gd name="T95" fmla="*/ 2147483647 h 660"/>
              <a:gd name="T96" fmla="*/ 2147483647 w 2114"/>
              <a:gd name="T97" fmla="*/ 2147483647 h 660"/>
              <a:gd name="T98" fmla="*/ 2147483647 w 2114"/>
              <a:gd name="T99" fmla="*/ 2147483647 h 660"/>
              <a:gd name="T100" fmla="*/ 2147483647 w 2114"/>
              <a:gd name="T101" fmla="*/ 2147483647 h 660"/>
              <a:gd name="T102" fmla="*/ 2147483647 w 2114"/>
              <a:gd name="T103" fmla="*/ 2147483647 h 660"/>
              <a:gd name="T104" fmla="*/ 2147483647 w 2114"/>
              <a:gd name="T105" fmla="*/ 2147483647 h 660"/>
              <a:gd name="T106" fmla="*/ 2147483647 w 2114"/>
              <a:gd name="T107" fmla="*/ 2147483647 h 660"/>
              <a:gd name="T108" fmla="*/ 2147483647 w 2114"/>
              <a:gd name="T109" fmla="*/ 2147483647 h 660"/>
              <a:gd name="T110" fmla="*/ 2147483647 w 2114"/>
              <a:gd name="T111" fmla="*/ 2147483647 h 660"/>
              <a:gd name="T112" fmla="*/ 2147483647 w 2114"/>
              <a:gd name="T113" fmla="*/ 2147483647 h 660"/>
              <a:gd name="T114" fmla="*/ 2147483647 w 2114"/>
              <a:gd name="T115" fmla="*/ 2147483647 h 660"/>
              <a:gd name="T116" fmla="*/ 2147483647 w 2114"/>
              <a:gd name="T117" fmla="*/ 2147483647 h 660"/>
              <a:gd name="T118" fmla="*/ 2147483647 w 2114"/>
              <a:gd name="T119" fmla="*/ 2147483647 h 6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14"/>
              <a:gd name="T181" fmla="*/ 0 h 660"/>
              <a:gd name="T182" fmla="*/ 2114 w 2114"/>
              <a:gd name="T183" fmla="*/ 660 h 6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4767263" y="2971800"/>
            <a:ext cx="4376737" cy="949325"/>
          </a:xfrm>
          <a:custGeom>
            <a:avLst/>
            <a:gdLst>
              <a:gd name="T0" fmla="*/ 0 w 2757"/>
              <a:gd name="T1" fmla="*/ 2147483647 h 598"/>
              <a:gd name="T2" fmla="*/ 2147483647 w 2757"/>
              <a:gd name="T3" fmla="*/ 2147483647 h 598"/>
              <a:gd name="T4" fmla="*/ 2147483647 w 2757"/>
              <a:gd name="T5" fmla="*/ 2147483647 h 598"/>
              <a:gd name="T6" fmla="*/ 2147483647 w 2757"/>
              <a:gd name="T7" fmla="*/ 2147483647 h 598"/>
              <a:gd name="T8" fmla="*/ 2147483647 w 2757"/>
              <a:gd name="T9" fmla="*/ 2147483647 h 598"/>
              <a:gd name="T10" fmla="*/ 2147483647 w 2757"/>
              <a:gd name="T11" fmla="*/ 0 h 598"/>
              <a:gd name="T12" fmla="*/ 2147483647 w 2757"/>
              <a:gd name="T13" fmla="*/ 2147483647 h 598"/>
              <a:gd name="T14" fmla="*/ 2147483647 w 2757"/>
              <a:gd name="T15" fmla="*/ 2147483647 h 598"/>
              <a:gd name="T16" fmla="*/ 2147483647 w 2757"/>
              <a:gd name="T17" fmla="*/ 2147483647 h 598"/>
              <a:gd name="T18" fmla="*/ 2147483647 w 2757"/>
              <a:gd name="T19" fmla="*/ 2147483647 h 598"/>
              <a:gd name="T20" fmla="*/ 2147483647 w 2757"/>
              <a:gd name="T21" fmla="*/ 2147483647 h 598"/>
              <a:gd name="T22" fmla="*/ 2147483647 w 2757"/>
              <a:gd name="T23" fmla="*/ 2147483647 h 598"/>
              <a:gd name="T24" fmla="*/ 2147483647 w 2757"/>
              <a:gd name="T25" fmla="*/ 2147483647 h 5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7"/>
              <a:gd name="T40" fmla="*/ 0 h 598"/>
              <a:gd name="T41" fmla="*/ 2757 w 2757"/>
              <a:gd name="T42" fmla="*/ 598 h 5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267200"/>
          <a:ext cx="2449513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Bitmap Image" r:id="rId4" imgW="3552381" imgH="3419952" progId="Paint.Picture">
                  <p:embed/>
                </p:oleObj>
              </mc:Choice>
              <mc:Fallback>
                <p:oleObj name="Bitmap Image" r:id="rId4" imgW="3552381" imgH="3419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449513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2390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Local maxima</a:t>
            </a: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Plateaus</a:t>
            </a: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Diagonal ridges </a:t>
            </a:r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6705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8600" y="5476876"/>
            <a:ext cx="4297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What is it sensitive to?</a:t>
            </a:r>
          </a:p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Does it have any advantages?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DD74B-9936-4F06-B507-A87C8FD484CE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Solving the Problems</a:t>
            </a:r>
            <a:r>
              <a:rPr lang="en-US" altLang="en-US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Allow backtracking </a:t>
            </a:r>
            <a:r>
              <a:rPr lang="en-US" altLang="en-US" sz="2400" dirty="0">
                <a:solidFill>
                  <a:srgbClr val="6600CC"/>
                </a:solidFill>
              </a:rPr>
              <a:t>(What happens to complexity?)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Stochastic hill climbing:</a:t>
            </a:r>
            <a:r>
              <a:rPr lang="en-US" altLang="en-US" sz="2400" dirty="0"/>
              <a:t> choose at random from uphill moves, using steepness for a probability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Random restarts:</a:t>
            </a:r>
            <a:r>
              <a:rPr lang="en-US" altLang="en-US" sz="2400" dirty="0"/>
              <a:t> “If at first you don’t succeed, try, try again.”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Several moves</a:t>
            </a:r>
            <a:r>
              <a:rPr lang="en-US" altLang="en-US" sz="2400" dirty="0"/>
              <a:t> in each of several directions, then test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Jump </a:t>
            </a:r>
            <a:r>
              <a:rPr lang="en-US" altLang="en-US" sz="2400" dirty="0"/>
              <a:t>to a different part of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9523-0AA4-42E0-B816-7F478DB9CC06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Variant of hill climbing </a:t>
            </a:r>
            <a:r>
              <a:rPr lang="en-US" altLang="en-US" dirty="0">
                <a:solidFill>
                  <a:srgbClr val="800080"/>
                </a:solidFill>
              </a:rPr>
              <a:t>(so up is good)</a:t>
            </a:r>
          </a:p>
          <a:p>
            <a:pPr eaLnBrk="1" hangingPunct="1"/>
            <a:endParaRPr lang="en-US" altLang="en-US" dirty="0">
              <a:solidFill>
                <a:srgbClr val="800080"/>
              </a:solidFill>
            </a:endParaRPr>
          </a:p>
          <a:p>
            <a:pPr eaLnBrk="1" hangingPunct="1"/>
            <a:r>
              <a:rPr lang="en-US" altLang="en-US" dirty="0"/>
              <a:t>Tries to </a:t>
            </a:r>
            <a:r>
              <a:rPr lang="en-US" altLang="en-US" dirty="0">
                <a:solidFill>
                  <a:srgbClr val="FF0000"/>
                </a:solidFill>
              </a:rPr>
              <a:t>explore </a:t>
            </a:r>
            <a:r>
              <a:rPr lang="en-US" altLang="en-US" dirty="0"/>
              <a:t>enough of the search space </a:t>
            </a:r>
            <a:r>
              <a:rPr lang="en-US" altLang="en-US" dirty="0">
                <a:solidFill>
                  <a:srgbClr val="FF0000"/>
                </a:solidFill>
              </a:rPr>
              <a:t>early on</a:t>
            </a:r>
            <a:r>
              <a:rPr lang="en-US" altLang="en-US" dirty="0"/>
              <a:t>, so that the final solution is less sensitive to the start state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May make some </a:t>
            </a:r>
            <a:r>
              <a:rPr lang="en-US" altLang="en-US" dirty="0">
                <a:solidFill>
                  <a:srgbClr val="FF0000"/>
                </a:solidFill>
              </a:rPr>
              <a:t>downhill moves</a:t>
            </a:r>
            <a:r>
              <a:rPr lang="en-US" altLang="en-US" dirty="0"/>
              <a:t> before finding a good way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5FB3F-B22A-43D3-BC53-AF6BB9DEC4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458200" cy="4449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Comes from the physical process of annealing in which </a:t>
            </a:r>
            <a:r>
              <a:rPr lang="en-US" altLang="en-US" sz="2000" dirty="0">
                <a:solidFill>
                  <a:srgbClr val="FF0000"/>
                </a:solidFill>
              </a:rPr>
              <a:t>substances </a:t>
            </a:r>
            <a:r>
              <a:rPr lang="en-US" altLang="en-US" sz="2000" dirty="0"/>
              <a:t>are raised to high energy levels (</a:t>
            </a:r>
            <a:r>
              <a:rPr lang="en-US" altLang="en-US" sz="2000" dirty="0">
                <a:solidFill>
                  <a:srgbClr val="FF0000"/>
                </a:solidFill>
              </a:rPr>
              <a:t>melted</a:t>
            </a:r>
            <a:r>
              <a:rPr lang="en-US" altLang="en-US" sz="2000" dirty="0"/>
              <a:t>) and then </a:t>
            </a:r>
            <a:r>
              <a:rPr lang="en-US" altLang="en-US" sz="2000" dirty="0">
                <a:solidFill>
                  <a:srgbClr val="FF0000"/>
                </a:solidFill>
              </a:rPr>
              <a:t>cooled</a:t>
            </a:r>
            <a:r>
              <a:rPr lang="en-US" altLang="en-US" sz="2000" dirty="0"/>
              <a:t> to solid state.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 probability of moving to a higher energy state, instead of lower is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p = e^(-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E/</a:t>
            </a:r>
            <a:r>
              <a:rPr lang="en-US" altLang="en-US" sz="2800" dirty="0" err="1">
                <a:solidFill>
                  <a:srgbClr val="FF0000"/>
                </a:solidFill>
                <a:sym typeface="Symbol" pitchFamily="18" charset="2"/>
              </a:rPr>
              <a:t>kT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0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	where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E</a:t>
            </a:r>
            <a:r>
              <a:rPr lang="en-US" altLang="en-US" sz="2000" dirty="0">
                <a:sym typeface="Symbol" pitchFamily="18" charset="2"/>
              </a:rPr>
              <a:t> is the positive change in energy level,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000" dirty="0">
                <a:sym typeface="Symbol" pitchFamily="18" charset="2"/>
              </a:rPr>
              <a:t> is the temperature, and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k </a:t>
            </a:r>
            <a:r>
              <a:rPr lang="en-US" altLang="en-US" sz="2000" dirty="0">
                <a:sym typeface="Symbol" pitchFamily="18" charset="2"/>
              </a:rPr>
              <a:t>is </a:t>
            </a:r>
            <a:r>
              <a:rPr lang="en-US" altLang="en-US" sz="2000" dirty="0" err="1">
                <a:sym typeface="Symbol" pitchFamily="18" charset="2"/>
              </a:rPr>
              <a:t>Bolzmann’s</a:t>
            </a:r>
            <a:r>
              <a:rPr lang="en-US" altLang="en-US" sz="2000" dirty="0">
                <a:sym typeface="Symbol" pitchFamily="18" charset="2"/>
              </a:rPr>
              <a:t> constant.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905000" y="41148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962400" y="2870200"/>
            <a:ext cx="1447800" cy="711200"/>
          </a:xfrm>
          <a:custGeom>
            <a:avLst/>
            <a:gdLst>
              <a:gd name="T0" fmla="*/ 2147483647 w 1144"/>
              <a:gd name="T1" fmla="*/ 2147483647 h 560"/>
              <a:gd name="T2" fmla="*/ 2147483647 w 1144"/>
              <a:gd name="T3" fmla="*/ 2147483647 h 560"/>
              <a:gd name="T4" fmla="*/ 2147483647 w 1144"/>
              <a:gd name="T5" fmla="*/ 2147483647 h 560"/>
              <a:gd name="T6" fmla="*/ 2147483647 w 1144"/>
              <a:gd name="T7" fmla="*/ 2147483647 h 560"/>
              <a:gd name="T8" fmla="*/ 2147483647 w 1144"/>
              <a:gd name="T9" fmla="*/ 2147483647 h 560"/>
              <a:gd name="T10" fmla="*/ 2147483647 w 1144"/>
              <a:gd name="T11" fmla="*/ 2147483647 h 560"/>
              <a:gd name="T12" fmla="*/ 2147483647 w 1144"/>
              <a:gd name="T13" fmla="*/ 2147483647 h 560"/>
              <a:gd name="T14" fmla="*/ 2147483647 w 1144"/>
              <a:gd name="T15" fmla="*/ 2147483647 h 560"/>
              <a:gd name="T16" fmla="*/ 2147483647 w 1144"/>
              <a:gd name="T17" fmla="*/ 2147483647 h 560"/>
              <a:gd name="T18" fmla="*/ 2147483647 w 1144"/>
              <a:gd name="T19" fmla="*/ 2147483647 h 560"/>
              <a:gd name="T20" fmla="*/ 2147483647 w 1144"/>
              <a:gd name="T21" fmla="*/ 2147483647 h 5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4"/>
              <a:gd name="T34" fmla="*/ 0 h 560"/>
              <a:gd name="T35" fmla="*/ 1144 w 1144"/>
              <a:gd name="T36" fmla="*/ 560 h 5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4" h="560">
                <a:moveTo>
                  <a:pt x="176" y="160"/>
                </a:moveTo>
                <a:cubicBezTo>
                  <a:pt x="224" y="120"/>
                  <a:pt x="344" y="32"/>
                  <a:pt x="416" y="16"/>
                </a:cubicBezTo>
                <a:cubicBezTo>
                  <a:pt x="488" y="0"/>
                  <a:pt x="536" y="24"/>
                  <a:pt x="608" y="64"/>
                </a:cubicBezTo>
                <a:cubicBezTo>
                  <a:pt x="680" y="104"/>
                  <a:pt x="760" y="200"/>
                  <a:pt x="848" y="256"/>
                </a:cubicBezTo>
                <a:cubicBezTo>
                  <a:pt x="936" y="312"/>
                  <a:pt x="1128" y="352"/>
                  <a:pt x="1136" y="400"/>
                </a:cubicBezTo>
                <a:cubicBezTo>
                  <a:pt x="1144" y="448"/>
                  <a:pt x="1000" y="544"/>
                  <a:pt x="896" y="544"/>
                </a:cubicBezTo>
                <a:cubicBezTo>
                  <a:pt x="792" y="544"/>
                  <a:pt x="608" y="400"/>
                  <a:pt x="512" y="400"/>
                </a:cubicBezTo>
                <a:cubicBezTo>
                  <a:pt x="416" y="400"/>
                  <a:pt x="400" y="560"/>
                  <a:pt x="320" y="544"/>
                </a:cubicBezTo>
                <a:cubicBezTo>
                  <a:pt x="240" y="528"/>
                  <a:pt x="64" y="352"/>
                  <a:pt x="32" y="304"/>
                </a:cubicBezTo>
                <a:cubicBezTo>
                  <a:pt x="0" y="256"/>
                  <a:pt x="104" y="280"/>
                  <a:pt x="128" y="256"/>
                </a:cubicBezTo>
                <a:cubicBezTo>
                  <a:pt x="152" y="232"/>
                  <a:pt x="128" y="200"/>
                  <a:pt x="176" y="1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400800" y="3848100"/>
            <a:ext cx="1104900" cy="800100"/>
          </a:xfrm>
          <a:custGeom>
            <a:avLst/>
            <a:gdLst>
              <a:gd name="T0" fmla="*/ 2147483647 w 880"/>
              <a:gd name="T1" fmla="*/ 2147483647 h 608"/>
              <a:gd name="T2" fmla="*/ 2147483647 w 880"/>
              <a:gd name="T3" fmla="*/ 2147483647 h 608"/>
              <a:gd name="T4" fmla="*/ 2147483647 w 880"/>
              <a:gd name="T5" fmla="*/ 2147483647 h 608"/>
              <a:gd name="T6" fmla="*/ 2147483647 w 880"/>
              <a:gd name="T7" fmla="*/ 2147483647 h 608"/>
              <a:gd name="T8" fmla="*/ 2147483647 w 880"/>
              <a:gd name="T9" fmla="*/ 2147483647 h 608"/>
              <a:gd name="T10" fmla="*/ 2147483647 w 880"/>
              <a:gd name="T11" fmla="*/ 2147483647 h 608"/>
              <a:gd name="T12" fmla="*/ 2147483647 w 880"/>
              <a:gd name="T13" fmla="*/ 2147483647 h 608"/>
              <a:gd name="T14" fmla="*/ 2147483647 w 880"/>
              <a:gd name="T15" fmla="*/ 2147483647 h 608"/>
              <a:gd name="T16" fmla="*/ 2147483647 w 880"/>
              <a:gd name="T17" fmla="*/ 2147483647 h 608"/>
              <a:gd name="T18" fmla="*/ 2147483647 w 880"/>
              <a:gd name="T19" fmla="*/ 2147483647 h 6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608"/>
              <a:gd name="T32" fmla="*/ 880 w 880"/>
              <a:gd name="T33" fmla="*/ 608 h 6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608">
                <a:moveTo>
                  <a:pt x="40" y="168"/>
                </a:moveTo>
                <a:cubicBezTo>
                  <a:pt x="80" y="120"/>
                  <a:pt x="192" y="48"/>
                  <a:pt x="280" y="24"/>
                </a:cubicBezTo>
                <a:cubicBezTo>
                  <a:pt x="368" y="0"/>
                  <a:pt x="472" y="8"/>
                  <a:pt x="568" y="24"/>
                </a:cubicBezTo>
                <a:cubicBezTo>
                  <a:pt x="664" y="40"/>
                  <a:pt x="832" y="56"/>
                  <a:pt x="856" y="120"/>
                </a:cubicBezTo>
                <a:cubicBezTo>
                  <a:pt x="880" y="184"/>
                  <a:pt x="728" y="344"/>
                  <a:pt x="712" y="408"/>
                </a:cubicBezTo>
                <a:cubicBezTo>
                  <a:pt x="696" y="472"/>
                  <a:pt x="784" y="472"/>
                  <a:pt x="760" y="504"/>
                </a:cubicBezTo>
                <a:cubicBezTo>
                  <a:pt x="736" y="536"/>
                  <a:pt x="648" y="592"/>
                  <a:pt x="568" y="600"/>
                </a:cubicBezTo>
                <a:cubicBezTo>
                  <a:pt x="488" y="608"/>
                  <a:pt x="368" y="600"/>
                  <a:pt x="280" y="552"/>
                </a:cubicBezTo>
                <a:cubicBezTo>
                  <a:pt x="192" y="504"/>
                  <a:pt x="80" y="376"/>
                  <a:pt x="40" y="312"/>
                </a:cubicBezTo>
                <a:cubicBezTo>
                  <a:pt x="0" y="248"/>
                  <a:pt x="0" y="216"/>
                  <a:pt x="4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638800" y="3429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heat                                 cool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FE52E-CC80-4770-AC87-A07567A62E1F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At the beginning, the temperature is high.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As the temperature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</a:rPr>
              <a:t>  </a:t>
            </a:r>
            <a:r>
              <a:rPr lang="en-US" altLang="en-US" dirty="0" err="1">
                <a:solidFill>
                  <a:srgbClr val="CC0000"/>
                </a:solidFill>
              </a:rPr>
              <a:t>kT</a:t>
            </a:r>
            <a:r>
              <a:rPr lang="en-US" altLang="en-US" dirty="0">
                <a:solidFill>
                  <a:srgbClr val="CC0000"/>
                </a:solidFill>
              </a:rPr>
              <a:t>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gets bigger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e^(-E/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As the process continues, the probability of a downhill move gets smaller and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BFF00-382C-46F2-8E72-1571A90485E1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 Simulated Annealing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E </a:t>
            </a:r>
            <a:r>
              <a:rPr lang="en-US" altLang="en-US" dirty="0">
                <a:sym typeface="Symbol" pitchFamily="18" charset="2"/>
              </a:rPr>
              <a:t>represents the change in the value of the objective function.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Since the physical relationships no longer apply, drop k.   So p = 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e^(-E/T) </a:t>
            </a:r>
          </a:p>
          <a:p>
            <a:pPr eaLnBrk="1" hangingPunct="1"/>
            <a:endParaRPr lang="en-US" altLang="en-US" dirty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We need an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annealing schedule</a:t>
            </a:r>
            <a:r>
              <a:rPr lang="en-US" altLang="en-US" dirty="0">
                <a:sym typeface="Symbol" pitchFamily="18" charset="2"/>
              </a:rPr>
              <a:t>, which is a sequence of values of T: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0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3230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0 0</a:t>
            </a:r>
          </a:p>
          <a:p>
            <a:r>
              <a:rPr lang="en-US" dirty="0"/>
              <a:t>9 6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0 0 4 0 4 4 0 4</a:t>
            </a:r>
          </a:p>
          <a:p>
            <a:r>
              <a:rPr lang="en-US" dirty="0"/>
              <a:t>7 4 9 6 4 10 2 8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958"/>
            <a:ext cx="3343275" cy="3419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0864" y="4544358"/>
            <a:ext cx="3781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Start Point</a:t>
            </a:r>
          </a:p>
          <a:p>
            <a:r>
              <a:rPr lang="en-US" dirty="0">
                <a:solidFill>
                  <a:srgbClr val="0033CC"/>
                </a:solidFill>
              </a:rPr>
              <a:t>Goal Point</a:t>
            </a:r>
          </a:p>
          <a:p>
            <a:r>
              <a:rPr lang="en-US" dirty="0">
                <a:solidFill>
                  <a:srgbClr val="0033CC"/>
                </a:solidFill>
              </a:rPr>
              <a:t>How many Rectangles.</a:t>
            </a:r>
          </a:p>
          <a:p>
            <a:r>
              <a:rPr lang="en-US" dirty="0">
                <a:solidFill>
                  <a:srgbClr val="0033CC"/>
                </a:solidFill>
              </a:rPr>
              <a:t>Rectangle coordinates are</a:t>
            </a:r>
          </a:p>
          <a:p>
            <a:r>
              <a:rPr lang="en-US" dirty="0">
                <a:solidFill>
                  <a:srgbClr val="0033CC"/>
                </a:solidFill>
              </a:rPr>
              <a:t>given clockwise.</a:t>
            </a:r>
          </a:p>
        </p:txBody>
      </p:sp>
    </p:spTree>
    <p:extLst>
      <p:ext uri="{BB962C8B-B14F-4D97-AF65-F5344CB8AC3E}">
        <p14:creationId xmlns:p14="http://schemas.microsoft.com/office/powerpoint/2010/main" val="1095053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5515F-2D68-44C8-BB50-C29442498240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i="1" dirty="0"/>
              <a:t>current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itchFamily="2" charset="2"/>
              </a:rPr>
              <a:t></a:t>
            </a:r>
            <a:r>
              <a:rPr lang="en-US" altLang="en-US" sz="2400" dirty="0"/>
              <a:t> start node;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 each </a:t>
            </a:r>
            <a:r>
              <a:rPr lang="en-US" altLang="en-US" sz="2400" dirty="0">
                <a:solidFill>
                  <a:srgbClr val="0033CC"/>
                </a:solidFill>
              </a:rPr>
              <a:t>T</a:t>
            </a:r>
            <a:r>
              <a:rPr lang="en-US" altLang="en-US" sz="2400" dirty="0"/>
              <a:t> on the schedule		</a:t>
            </a:r>
            <a:r>
              <a:rPr lang="en-US" altLang="en-US" sz="1800" dirty="0">
                <a:solidFill>
                  <a:srgbClr val="CC0000"/>
                </a:solidFill>
              </a:rPr>
              <a:t>/* need a schedule */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2000" i="1" dirty="0"/>
              <a:t>next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/>
              <a:t> randomly selected successor of </a:t>
            </a:r>
            <a:r>
              <a:rPr lang="en-US" altLang="en-US" sz="2000" i="1" dirty="0"/>
              <a:t>current</a:t>
            </a:r>
          </a:p>
          <a:p>
            <a:pPr lvl="1" eaLnBrk="1" hangingPunct="1"/>
            <a:r>
              <a:rPr lang="en-US" altLang="en-US" sz="2000" dirty="0"/>
              <a:t>evaluate next</a:t>
            </a:r>
            <a:r>
              <a:rPr lang="en-US" altLang="en-US" sz="2000"/>
              <a:t>; if </a:t>
            </a:r>
            <a:r>
              <a:rPr lang="en-US" altLang="en-US" sz="2000" dirty="0"/>
              <a:t>it’s a goal, return it</a:t>
            </a:r>
          </a:p>
          <a:p>
            <a:pPr lvl="1" eaLnBrk="1" hangingPunct="1"/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E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 err="1">
                <a:sym typeface="Symbol" pitchFamily="18" charset="2"/>
              </a:rPr>
              <a:t>next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en-US" altLang="en-US" sz="2000" i="1" dirty="0" err="1">
                <a:sym typeface="Symbol" pitchFamily="18" charset="2"/>
              </a:rPr>
              <a:t>current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 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already negated */</a:t>
            </a:r>
            <a:endParaRPr lang="en-US" altLang="en-US" sz="18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1800" dirty="0"/>
              <a:t>if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E &gt; 0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then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         	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better than current */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else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with </a:t>
            </a:r>
            <a:r>
              <a:rPr lang="en-US" altLang="en-US" sz="1800" b="1" dirty="0">
                <a:solidFill>
                  <a:srgbClr val="FF0000"/>
                </a:solidFill>
                <a:sym typeface="Symbol" pitchFamily="18" charset="2"/>
              </a:rPr>
              <a:t>probability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e^(E/T)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4023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How would you do this probabilistic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Probabilistic Selection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Select </a:t>
            </a:r>
            <a:r>
              <a:rPr lang="en-US" altLang="en-US" i="1"/>
              <a:t>next</a:t>
            </a:r>
            <a:r>
              <a:rPr lang="en-US" altLang="en-US"/>
              <a:t> with probability </a:t>
            </a:r>
            <a:r>
              <a:rPr lang="en-US" altLang="en-US">
                <a:solidFill>
                  <a:srgbClr val="FF0000"/>
                </a:solidFill>
              </a:rPr>
              <a:t>p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/>
              <a:t>Generate a random number </a:t>
            </a:r>
          </a:p>
          <a:p>
            <a:r>
              <a:rPr lang="en-US" altLang="en-US"/>
              <a:t>If it’s </a:t>
            </a:r>
            <a:r>
              <a:rPr lang="en-US" altLang="en-US">
                <a:sym typeface="Wingdings" pitchFamily="2" charset="2"/>
              </a:rPr>
              <a:t>&lt;=</a:t>
            </a:r>
            <a:r>
              <a:rPr lang="en-US" altLang="en-US"/>
              <a:t> p, select </a:t>
            </a:r>
            <a:r>
              <a:rPr lang="en-US" altLang="en-US" i="1"/>
              <a:t>next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BB59F-60C7-4A7C-8E24-1D6C550E9FAE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6576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146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0960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514600" y="3733800"/>
            <a:ext cx="401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0                                        1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953000" y="35814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4876800" y="3657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3581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276600" y="3886200"/>
            <a:ext cx="93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/>
              <a:t>random </a:t>
            </a:r>
          </a:p>
          <a:p>
            <a:pPr algn="ctr" eaLnBrk="1" hangingPunct="1"/>
            <a:r>
              <a:rPr lang="en-US" altLang="en-US" sz="1600"/>
              <a:t>number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0" y="3733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549B7-21C3-429B-8937-B2A375F042C0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Properties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At a fixed “temperature” T, state occupation probability reaches the </a:t>
            </a:r>
            <a:r>
              <a:rPr lang="en-US" altLang="en-US" sz="2400" dirty="0" err="1"/>
              <a:t>Boltzman</a:t>
            </a:r>
            <a:r>
              <a:rPr lang="en-US" altLang="en-US" sz="2400" dirty="0"/>
              <a:t> distribution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If T is decreased slowly enough (very slowly), the procedure will reach the best state.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Slowly enough has proven too slow for some researchers who have developed alternate schedules.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17725" y="2625725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p(x) = 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e^(E(x)/kT)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84E925-3384-4553-AEE5-DB827EE8B767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Schedules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/>
              <a:t>Acceptance criterion and cooling schedule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786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28A3-C146-4B4F-BF56-176B283B1D40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Simulated Annealing Applications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Basic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Traveling salesman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partitioning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Matching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coloring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VLSI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Routing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Array logic minimization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Facilities 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Image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Code design in information theory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7E5A0-52A7-4EA9-85A2-08212DAE401A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0099"/>
                </a:solidFill>
              </a:rPr>
              <a:t>Keeps more previous states in memory</a:t>
            </a:r>
          </a:p>
          <a:p>
            <a:pPr marL="457200" lvl="1" indent="-342900" eaLnBrk="1" hangingPunct="1"/>
            <a:r>
              <a:rPr lang="en-US" altLang="en-US" sz="2400" dirty="0"/>
              <a:t>Simulated annealing just kept one previous state in memory.</a:t>
            </a:r>
          </a:p>
          <a:p>
            <a:pPr marL="457200" lvl="1" indent="-342900" eaLnBrk="1" hangingPunct="1"/>
            <a:r>
              <a:rPr lang="en-US" altLang="en-US" sz="2400" dirty="0"/>
              <a:t>This search </a:t>
            </a:r>
            <a:r>
              <a:rPr lang="en-US" altLang="en-US" sz="2400" dirty="0">
                <a:solidFill>
                  <a:srgbClr val="CC0000"/>
                </a:solidFill>
              </a:rPr>
              <a:t>keeps k states in memory.</a:t>
            </a:r>
          </a:p>
          <a:p>
            <a:pPr marL="457200" lvl="1" indent="-342900" eaLnBrk="1" hangingPunct="1">
              <a:buFontTx/>
              <a:buNone/>
            </a:pPr>
            <a:endParaRPr lang="en-US" altLang="en-US" sz="2400" dirty="0"/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randomly generate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  <a:r>
              <a:rPr lang="en-US" altLang="en-US" dirty="0"/>
              <a:t> initial states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if any state is a goal, terminate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else, generate all successors and select best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862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16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90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030E-05FA-42FF-A82C-C4071A65BF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7301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Coming next: </a:t>
            </a:r>
            <a:r>
              <a:rPr lang="en-US" sz="2800" dirty="0"/>
              <a:t>Genetic Algorithms, which are</a:t>
            </a:r>
          </a:p>
          <a:p>
            <a:r>
              <a:rPr lang="en-US" sz="2800" dirty="0"/>
              <a:t>motivated by human genetics. How do you </a:t>
            </a:r>
          </a:p>
          <a:p>
            <a:r>
              <a:rPr lang="en-US" sz="2800" dirty="0"/>
              <a:t>search a very large search space in a fitness</a:t>
            </a:r>
          </a:p>
          <a:p>
            <a:r>
              <a:rPr lang="en-US" sz="2800" dirty="0"/>
              <a:t>oriented way?</a:t>
            </a:r>
          </a:p>
        </p:txBody>
      </p:sp>
    </p:spTree>
    <p:extLst>
      <p:ext uri="{BB962C8B-B14F-4D97-AF65-F5344CB8AC3E}">
        <p14:creationId xmlns:p14="http://schemas.microsoft.com/office/powerpoint/2010/main" val="157819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712019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6759" y="1600200"/>
            <a:ext cx="32672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Has 4 known solutions</a:t>
            </a:r>
          </a:p>
          <a:p>
            <a:r>
              <a:rPr lang="en-US" dirty="0">
                <a:solidFill>
                  <a:srgbClr val="0033CC"/>
                </a:solidFill>
              </a:rPr>
              <a:t>with approximately the</a:t>
            </a:r>
          </a:p>
          <a:p>
            <a:r>
              <a:rPr lang="en-US" dirty="0">
                <a:solidFill>
                  <a:srgbClr val="0033CC"/>
                </a:solidFill>
              </a:rPr>
              <a:t>same cost.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You will just find 1</a:t>
            </a:r>
          </a:p>
          <a:p>
            <a:r>
              <a:rPr lang="en-US" dirty="0">
                <a:solidFill>
                  <a:srgbClr val="FF0000"/>
                </a:solidFill>
              </a:rPr>
              <a:t>least cost solution</a:t>
            </a:r>
          </a:p>
          <a:p>
            <a:r>
              <a:rPr lang="en-US" dirty="0">
                <a:solidFill>
                  <a:srgbClr val="FF0000"/>
                </a:solidFill>
              </a:rPr>
              <a:t>and print the whole</a:t>
            </a:r>
          </a:p>
          <a:p>
            <a:r>
              <a:rPr lang="en-US" dirty="0">
                <a:solidFill>
                  <a:srgbClr val="FF0000"/>
                </a:solidFill>
              </a:rPr>
              <a:t>path with states and</a:t>
            </a:r>
          </a:p>
          <a:p>
            <a:r>
              <a:rPr lang="en-US" dirty="0">
                <a:solidFill>
                  <a:srgbClr val="FF0000"/>
                </a:solidFill>
              </a:rPr>
              <a:t>cumulative costs.</a:t>
            </a:r>
          </a:p>
        </p:txBody>
      </p:sp>
    </p:spTree>
    <p:extLst>
      <p:ext uri="{BB962C8B-B14F-4D97-AF65-F5344CB8AC3E}">
        <p14:creationId xmlns:p14="http://schemas.microsoft.com/office/powerpoint/2010/main" val="366518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design your own custom data set and run your program on it, too. You will turn in a picture of your data set, similar to the pictures we give you of ours.</a:t>
            </a:r>
          </a:p>
          <a:p>
            <a:r>
              <a:rPr lang="en-US" dirty="0"/>
              <a:t>Turn in commented source code, input and output from all 3 data sets, and your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09318-8ECD-4718-ADD9-30427485B1FE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Beyond Classical Search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sz="2400" dirty="0"/>
              <a:t>Chapter 3 covered problems that considered the whole search space and produced a sequence of actions leading to a goal.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Chapter 4 covers techniques (some developed outside of AI) that don’t try to cover the whole space and only the goal state, not the steps, are important.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techniques of Chapter 4 tend to use much less memory and are not guaranteed to find an optimal solution.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More Search Methods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Local Search</a:t>
            </a:r>
          </a:p>
          <a:p>
            <a:pPr lvl="1" eaLnBrk="1" hangingPunct="1"/>
            <a:r>
              <a:rPr lang="en-US" altLang="en-US"/>
              <a:t>Hill Climbing</a:t>
            </a:r>
          </a:p>
          <a:p>
            <a:pPr lvl="1" eaLnBrk="1" hangingPunct="1"/>
            <a:r>
              <a:rPr lang="en-US" altLang="en-US"/>
              <a:t>Simulated Annealing</a:t>
            </a:r>
          </a:p>
          <a:p>
            <a:pPr lvl="1" eaLnBrk="1" hangingPunct="1"/>
            <a:r>
              <a:rPr lang="en-US" altLang="en-US"/>
              <a:t>Beam Search</a:t>
            </a:r>
          </a:p>
          <a:p>
            <a:pPr lvl="1" eaLnBrk="1" hangingPunct="1"/>
            <a:r>
              <a:rPr lang="en-US" altLang="en-US"/>
              <a:t>Genetic Search</a:t>
            </a:r>
          </a:p>
          <a:p>
            <a:pPr eaLnBrk="1" hangingPunct="1"/>
            <a:r>
              <a:rPr lang="en-US" altLang="en-US"/>
              <a:t>Local Search in Continuous Spaces</a:t>
            </a:r>
          </a:p>
          <a:p>
            <a:pPr eaLnBrk="1" hangingPunct="1"/>
            <a:r>
              <a:rPr lang="en-US" altLang="en-US"/>
              <a:t>Searching with Nondeterministic Actions</a:t>
            </a:r>
          </a:p>
          <a:p>
            <a:pPr eaLnBrk="1" hangingPunct="1"/>
            <a:r>
              <a:rPr lang="en-US" altLang="en-US"/>
              <a:t>Online Search (agent is executing actions)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8648B-79E0-4BE0-909E-DAA94B89967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6FF0E5-C2C2-4D9D-BB79-ADCBD707852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Local Search Algorithms and Optimization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Complete state</a:t>
            </a:r>
            <a:r>
              <a:rPr lang="en-US" altLang="en-US" sz="2800" dirty="0"/>
              <a:t> formulation</a:t>
            </a:r>
          </a:p>
          <a:p>
            <a:pPr lvl="1" eaLnBrk="1" hangingPunct="1"/>
            <a:r>
              <a:rPr lang="en-US" altLang="en-US" sz="2400" dirty="0"/>
              <a:t>For example, for the 8 queens problem, all 8 queens are on the board and need to be moved around to get to a goal state</a:t>
            </a:r>
          </a:p>
          <a:p>
            <a:pPr eaLnBrk="1" hangingPunct="1"/>
            <a:r>
              <a:rPr lang="en-US" altLang="en-US" sz="2800" dirty="0"/>
              <a:t>Equivalent to </a:t>
            </a:r>
            <a:r>
              <a:rPr lang="en-US" altLang="en-US" sz="2800" dirty="0">
                <a:solidFill>
                  <a:srgbClr val="CC0000"/>
                </a:solidFill>
              </a:rPr>
              <a:t>optimization problems</a:t>
            </a:r>
            <a:r>
              <a:rPr lang="en-US" altLang="en-US" sz="2800" dirty="0"/>
              <a:t> often found in science and engineering</a:t>
            </a:r>
          </a:p>
          <a:p>
            <a:pPr eaLnBrk="1" hangingPunct="1"/>
            <a:r>
              <a:rPr lang="en-US" altLang="en-US" sz="2800" dirty="0"/>
              <a:t>Start somewhere and try to get to the solution from there</a:t>
            </a:r>
          </a:p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Local search</a:t>
            </a:r>
            <a:r>
              <a:rPr lang="en-US" altLang="en-US" sz="2800" dirty="0"/>
              <a:t> around the current state to decide where to go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Pose Estimation 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Given a geometric model of a 3D object and a 2D image of the object.</a:t>
            </a:r>
          </a:p>
          <a:p>
            <a:pPr eaLnBrk="1" hangingPunct="1"/>
            <a:r>
              <a:rPr lang="en-US" altLang="en-US" dirty="0"/>
              <a:t>Determine the </a:t>
            </a:r>
            <a:r>
              <a:rPr lang="en-US" altLang="en-US" dirty="0">
                <a:solidFill>
                  <a:srgbClr val="FF0000"/>
                </a:solidFill>
              </a:rPr>
              <a:t>position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orientation</a:t>
            </a:r>
            <a:r>
              <a:rPr lang="en-US" altLang="en-US" dirty="0"/>
              <a:t> of the object </a:t>
            </a:r>
            <a:r>
              <a:rPr lang="en-US" altLang="en-US" dirty="0" err="1"/>
              <a:t>wrt</a:t>
            </a:r>
            <a:r>
              <a:rPr lang="en-US" altLang="en-US" dirty="0"/>
              <a:t> the camera that snapped the image.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400" dirty="0"/>
              <a:t>image                 3D object</a:t>
            </a:r>
          </a:p>
          <a:p>
            <a:pPr eaLnBrk="1" hangingPunct="1"/>
            <a:r>
              <a:rPr lang="en-US" altLang="en-US" dirty="0"/>
              <a:t>State </a:t>
            </a:r>
            <a:r>
              <a:rPr lang="en-US" altLang="en-US" dirty="0">
                <a:solidFill>
                  <a:srgbClr val="FF0000"/>
                </a:solidFill>
              </a:rPr>
              <a:t>(x, y, z,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x,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y,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z)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3D71F-997F-4805-9677-3C8DF93793C5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528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862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50673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Photo"/>
          <p:cNvSpPr>
            <a:spLocks noEditPoints="1" noChangeArrowheads="1"/>
          </p:cNvSpPr>
          <p:nvPr/>
        </p:nvSpPr>
        <p:spPr bwMode="auto">
          <a:xfrm>
            <a:off x="5105400" y="3810000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191000" y="4038600"/>
            <a:ext cx="1219200" cy="9144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24701" y="43815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400800" y="5181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848600" y="5257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52578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0600" y="4572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0668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3716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gradient of a function?</a:t>
            </a:r>
          </a:p>
          <a:p>
            <a:r>
              <a:rPr lang="en-US" dirty="0"/>
              <a:t>In 1D. Function f(x). Gradient f</a:t>
            </a:r>
            <a:r>
              <a:rPr lang="el-GR" dirty="0"/>
              <a:t>΄</a:t>
            </a:r>
            <a:r>
              <a:rPr lang="en-US" dirty="0"/>
              <a:t>(x), the derivative.</a:t>
            </a:r>
          </a:p>
          <a:p>
            <a:r>
              <a:rPr lang="en-US" dirty="0"/>
              <a:t>In 2D. Function f(</a:t>
            </a:r>
            <a:r>
              <a:rPr lang="en-US" dirty="0" err="1"/>
              <a:t>x,y</a:t>
            </a:r>
            <a:r>
              <a:rPr lang="en-US" dirty="0"/>
              <a:t>). Gradient (   x,    y)</a:t>
            </a:r>
          </a:p>
          <a:p>
            <a:r>
              <a:rPr lang="en-US" dirty="0"/>
              <a:t>e.g. f(x) = x</a:t>
            </a:r>
            <a:r>
              <a:rPr lang="en-US" baseline="30000" dirty="0"/>
              <a:t>2</a:t>
            </a:r>
            <a:r>
              <a:rPr lang="en-US" dirty="0"/>
              <a:t>. f</a:t>
            </a:r>
            <a:r>
              <a:rPr lang="el-GR" dirty="0"/>
              <a:t>΄</a:t>
            </a:r>
            <a:r>
              <a:rPr lang="en-US" dirty="0"/>
              <a:t>(x)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228600" cy="33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428999"/>
            <a:ext cx="228600" cy="33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1378</Words>
  <Application>Microsoft Office PowerPoint</Application>
  <PresentationFormat>On-screen Show (4:3)</PresentationFormat>
  <Paragraphs>273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Symbol</vt:lpstr>
      <vt:lpstr>Wingdings</vt:lpstr>
      <vt:lpstr>Default Design</vt:lpstr>
      <vt:lpstr>Bitmap Image</vt:lpstr>
      <vt:lpstr>More on HW 2 (due Jan 22)</vt:lpstr>
      <vt:lpstr>Input format Example</vt:lpstr>
      <vt:lpstr>More Difficult Example</vt:lpstr>
      <vt:lpstr>In Addition</vt:lpstr>
      <vt:lpstr>Beyond Classical Search</vt:lpstr>
      <vt:lpstr>More Search Methods</vt:lpstr>
      <vt:lpstr>Local Search Algorithms and Optimization Problems</vt:lpstr>
      <vt:lpstr>Pose Estimation Example</vt:lpstr>
      <vt:lpstr>Gradient</vt:lpstr>
      <vt:lpstr>Hill Climbing</vt:lpstr>
      <vt:lpstr>Numeric Example</vt:lpstr>
      <vt:lpstr>AI Hill Climbing</vt:lpstr>
      <vt:lpstr>Hill Climbing Search</vt:lpstr>
      <vt:lpstr>Hill Climbing Problems</vt:lpstr>
      <vt:lpstr>Solving the Problems </vt:lpstr>
      <vt:lpstr>Simulated Annealing</vt:lpstr>
      <vt:lpstr>Simulated Annealing</vt:lpstr>
      <vt:lpstr>Simulated Annealing</vt:lpstr>
      <vt:lpstr>For Simulated Annealing</vt:lpstr>
      <vt:lpstr>Simulated Annealing Algorithm</vt:lpstr>
      <vt:lpstr>Probabilistic Selection</vt:lpstr>
      <vt:lpstr>Simulated Annealing Properties</vt:lpstr>
      <vt:lpstr>Simulated Annealing Schedules</vt:lpstr>
      <vt:lpstr>Simulated Annealing Applications</vt:lpstr>
      <vt:lpstr>Local Beam Search</vt:lpstr>
      <vt:lpstr>Local Beam Search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186</cp:revision>
  <dcterms:created xsi:type="dcterms:W3CDTF">2005-09-19T20:30:33Z</dcterms:created>
  <dcterms:modified xsi:type="dcterms:W3CDTF">2022-01-12T18:45:34Z</dcterms:modified>
</cp:coreProperties>
</file>