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7"/>
  </p:notesMasterIdLst>
  <p:sldIdLst>
    <p:sldId id="256" r:id="rId2"/>
    <p:sldId id="270" r:id="rId3"/>
    <p:sldId id="291" r:id="rId4"/>
    <p:sldId id="264" r:id="rId5"/>
    <p:sldId id="257" r:id="rId6"/>
    <p:sldId id="259" r:id="rId7"/>
    <p:sldId id="260" r:id="rId8"/>
    <p:sldId id="268" r:id="rId9"/>
    <p:sldId id="267" r:id="rId10"/>
    <p:sldId id="258" r:id="rId11"/>
    <p:sldId id="265" r:id="rId12"/>
    <p:sldId id="266" r:id="rId13"/>
    <p:sldId id="269" r:id="rId14"/>
    <p:sldId id="292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93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94" r:id="rId31"/>
    <p:sldId id="285" r:id="rId32"/>
    <p:sldId id="288" r:id="rId33"/>
    <p:sldId id="289" r:id="rId34"/>
    <p:sldId id="290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87"/>
  </p:normalViewPr>
  <p:slideViewPr>
    <p:cSldViewPr snapToGrid="0" snapToObjects="1">
      <p:cViewPr varScale="1">
        <p:scale>
          <a:sx n="117" d="100"/>
          <a:sy n="117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6E45-86D0-8341-B9E3-2CF9F152424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0D7CC-D29A-C949-9E3C-5AA01C71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5x5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0D7CC-D29A-C949-9E3C-5AA01C71B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9D3F-1DDF-DF4E-8AFC-0D9BBF63A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F93D9-4290-AD40-BF1A-669213D27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C4D1-DC15-9F44-BC78-A625834B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1793-E0CB-C843-A077-6428ECEA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0630-1CB8-1B40-A32D-E170E146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F86F-FED2-6546-8787-15E5C55A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3C88-8468-E34C-A547-8A3BF33A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DDFB-B3E0-A340-9D20-6F5EF056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79654-F990-494C-A99B-E4A1CC8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2715E-22EE-FD4F-A3AA-0973465A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467B2-1617-984C-BB5D-33DC1818F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E908-FE47-B54D-B6C1-9545AE4ED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73DC-7BFE-0F42-9443-999DD893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B298-B3A0-A847-A674-D57F0A50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A6B1F-1391-7B40-97F0-E18CA323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0D80-7EC0-0740-8867-0CC62ED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878FE-DFCE-E743-91E8-D6B65805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FC94-BAFA-B248-9B94-9067AB4A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C516-B5D7-0A48-B28D-6A3529F1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A609E-1457-6F4B-8327-D8D75AD8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FF39-795B-E44A-8FF0-A6DFA74F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3786-7F43-8D40-8C51-624C5C86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705E4-12A3-E740-8048-8B3BBC1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423F-121D-A646-98BE-A65E5C4A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93B2-B309-CD46-B919-1ED922BF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F380-9C88-F342-BFBE-BE27DE07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2FC8-DB14-A34B-BD7C-1807A82A4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73663-1BD2-1945-BC34-E2173C45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FD884-A4F9-9249-BBEB-F03B8229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1726B-61D6-0C4A-B279-01795E8F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36C-A40C-8E42-8577-B733B02D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89A4-1171-1C48-BDC4-2381B60A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402A8-A551-5948-8090-8FB08B9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5E303-FBC3-104A-9C86-C16ABAC74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14C35-0BBD-9442-A43F-A4EEE92C8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92A24-E405-4E42-86F9-B654D05BB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E1B8C-1FEE-3E49-9AFB-28BD2AE9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0183B-5F59-8F40-A07D-8E9E9A84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867ED-6600-3E45-8543-7A280F61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6C81-19E1-AE4F-A515-B7E29A26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ADF24-D89D-204D-BE6F-F84BB1B0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5AAEB-FD95-E744-A153-78DE39CC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86B44-CD59-924C-9257-B24C5EC1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368DE-E539-C344-8C43-E3BA778C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62A10-4C58-E045-8332-81F5581B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5FA87-DE4B-1A49-BD6D-16078948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1A60-9FF5-8B48-865D-C3BB2E33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F91A-11F1-2344-B870-A446037D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6E828-EF4C-8940-9B1F-4EAD18787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BAEB3-C64A-824B-B93D-DC81D1F8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41C8-AC52-FB4B-8DA6-1161563E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F9920-CE8E-4E45-9DBE-5AE24464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1E0A-D409-D84D-874C-FFF17263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5203D-7E9B-6E4A-A5F2-B2D1659A3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BD362-84B2-0643-8B79-2AC02B47F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83489-0D13-8044-8B70-BC8267D6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BA0C7-BD30-6940-9C1D-62DC3BC8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C07A-8515-BA47-A53E-0B91B5E4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6BF1F-A799-934F-A973-818B2ADE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AD106-B67B-5B47-8D28-CF1D7A46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7D86-6802-3D4C-BF3E-8650723A4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A27-DAFA-CB46-BD26-4A7D34552F9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5548-E8C1-E847-A02E-77555697B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D2327-8CB1-A24F-93A9-E73B99038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1849-4B59-7745-A3E1-901F85C2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xR11j4WiY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0.png"/><Relationship Id="rId21" Type="http://schemas.openxmlformats.org/officeDocument/2006/relationships/image" Target="../media/image25.png"/><Relationship Id="rId17" Type="http://schemas.openxmlformats.org/officeDocument/2006/relationships/image" Target="../media/image150.png"/><Relationship Id="rId16" Type="http://schemas.openxmlformats.org/officeDocument/2006/relationships/image" Target="../media/image24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7.emf"/><Relationship Id="rId15" Type="http://schemas.openxmlformats.org/officeDocument/2006/relationships/image" Target="../media/image140.png"/><Relationship Id="rId23" Type="http://schemas.openxmlformats.org/officeDocument/2006/relationships/image" Target="../media/image27.png"/><Relationship Id="rId19" Type="http://schemas.openxmlformats.org/officeDocument/2006/relationships/image" Target="../media/image3.png"/><Relationship Id="rId10" Type="http://schemas.openxmlformats.org/officeDocument/2006/relationships/image" Target="../media/image90.png"/><Relationship Id="rId14" Type="http://schemas.openxmlformats.org/officeDocument/2006/relationships/image" Target="../media/image130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60E8-E16A-5148-9063-2E49A65B4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Convolutional Neural Networks for Computer 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EF27D-B7E8-7641-AEF7-5DCB1430A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Sachin Mehta</a:t>
            </a:r>
          </a:p>
        </p:txBody>
      </p:sp>
    </p:spTree>
    <p:extLst>
      <p:ext uri="{BB962C8B-B14F-4D97-AF65-F5344CB8AC3E}">
        <p14:creationId xmlns:p14="http://schemas.microsoft.com/office/powerpoint/2010/main" val="11585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D803-2A77-A746-AF6A-EF0F9A1B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5A83-BBFD-1747-B6A1-F7E24EC0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 in the input that particular convolutional kernel is looking at to produce an output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5EAE-E2E6-F94C-8A1D-FB496707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61" y="3028950"/>
            <a:ext cx="25082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D803-2A77-A746-AF6A-EF0F9A1B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5A83-BBFD-1747-B6A1-F7E24EC0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Receptive field of the convolutional layer is: ??????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44893-A235-0944-8B7B-B5B6FBCF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02" y="3118707"/>
            <a:ext cx="9679797" cy="23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3999-8AF0-2241-B744-45C5589E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increase the receptive field without increasing parameters?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248A-E48A-FF49-ACA9-51CBB01F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Dilated convolution:</a:t>
            </a:r>
          </a:p>
          <a:p>
            <a:pPr lvl="1"/>
            <a:r>
              <a:rPr lang="en-US" dirty="0"/>
              <a:t>Insert zeros between kernel elements to increase the receptive field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F647EB-FBC1-BF48-8BA1-8DBB9B87DFAB}"/>
              </a:ext>
            </a:extLst>
          </p:cNvPr>
          <p:cNvGrpSpPr/>
          <p:nvPr/>
        </p:nvGrpSpPr>
        <p:grpSpPr>
          <a:xfrm>
            <a:off x="1146948" y="3773100"/>
            <a:ext cx="9898104" cy="2211048"/>
            <a:chOff x="838200" y="2265960"/>
            <a:chExt cx="9898104" cy="2211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ED594C-2CA4-B941-8F84-B005F82E6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44" r="68456"/>
            <a:stretch/>
          </p:blipFill>
          <p:spPr>
            <a:xfrm>
              <a:off x="838200" y="2269783"/>
              <a:ext cx="2411627" cy="22072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55E683-BD3E-634A-80A9-A2AFBFFD8BF4}"/>
                </a:ext>
              </a:extLst>
            </p:cNvPr>
            <p:cNvSpPr txBox="1"/>
            <p:nvPr/>
          </p:nvSpPr>
          <p:spPr>
            <a:xfrm>
              <a:off x="3253946" y="2769409"/>
              <a:ext cx="2411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Standard convolution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Kernel size: 3x3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Receptive field: 3x3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Weights: 9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CED752-8CE0-D74D-8C3B-5457536AF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305" t="8044" r="34152"/>
            <a:stretch/>
          </p:blipFill>
          <p:spPr>
            <a:xfrm>
              <a:off x="5913050" y="2265960"/>
              <a:ext cx="2411628" cy="22072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5467E-2F0E-CF41-8535-7DAF17C98DB6}"/>
                </a:ext>
              </a:extLst>
            </p:cNvPr>
            <p:cNvSpPr txBox="1"/>
            <p:nvPr/>
          </p:nvSpPr>
          <p:spPr>
            <a:xfrm>
              <a:off x="8324677" y="2702405"/>
              <a:ext cx="2411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Dilated convolution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Kernel size: 3x3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Receptive field: 5x5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Weights: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9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4E8A-5504-9749-9EC3-BAA029E9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 Dilated convolutions in </a:t>
            </a:r>
            <a:r>
              <a:rPr lang="en-US" dirty="0" err="1"/>
              <a:t>PyTorch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4C613-FC7F-824D-927A-153A912A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4059"/>
            <a:ext cx="9677400" cy="521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B89FF-F040-4047-B0F0-9271E180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808" y="1690688"/>
            <a:ext cx="4394200" cy="68580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193F5-90BE-ED4C-92A3-07797021F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08" y="4481513"/>
            <a:ext cx="4394200" cy="68580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26B18F-AFD3-F04B-AA77-2620B34E9E5D}"/>
              </a:ext>
            </a:extLst>
          </p:cNvPr>
          <p:cNvSpPr/>
          <p:nvPr/>
        </p:nvSpPr>
        <p:spPr>
          <a:xfrm>
            <a:off x="9153293" y="5343400"/>
            <a:ext cx="1062681" cy="54659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626641-F964-7545-A72B-531351199DB0}"/>
              </a:ext>
            </a:extLst>
          </p:cNvPr>
          <p:cNvSpPr/>
          <p:nvPr/>
        </p:nvSpPr>
        <p:spPr>
          <a:xfrm rot="19734054">
            <a:off x="5647136" y="2070890"/>
            <a:ext cx="1091510" cy="47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20CEB-4EA9-0B42-9243-9D0C48B58CB8}"/>
              </a:ext>
            </a:extLst>
          </p:cNvPr>
          <p:cNvSpPr txBox="1"/>
          <p:nvPr/>
        </p:nvSpPr>
        <p:spPr>
          <a:xfrm>
            <a:off x="7398302" y="3095655"/>
            <a:ext cx="457266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there is no change in the tensor size.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Zeros are added (input elements are skipped) during actual computation.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done for efficiency.</a:t>
            </a:r>
          </a:p>
        </p:txBody>
      </p:sp>
    </p:spTree>
    <p:extLst>
      <p:ext uri="{BB962C8B-B14F-4D97-AF65-F5344CB8AC3E}">
        <p14:creationId xmlns:p14="http://schemas.microsoft.com/office/powerpoint/2010/main" val="30912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1595C-2FA7-564C-A8C6-BE1F06970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Convolution Blocks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94F99E-2D72-ED48-915D-8D45BFD25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2C365-EF7A-AA42-879E-7E1C3BE6D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63" y="2973540"/>
            <a:ext cx="6096686" cy="3884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079C4-993F-CF4D-A439-C9D80FE6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D222-E947-A442-86A7-47E7A027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642"/>
            <a:ext cx="10888362" cy="4351338"/>
          </a:xfrm>
        </p:spPr>
        <p:txBody>
          <a:bodyPr/>
          <a:lstStyle/>
          <a:p>
            <a:r>
              <a:rPr lang="en-US" dirty="0"/>
              <a:t>A typical image classification network is a stack of convolutional and pooling layers</a:t>
            </a:r>
          </a:p>
          <a:p>
            <a:r>
              <a:rPr lang="en-US" dirty="0"/>
              <a:t>Instead of using a single convolution layer, you can use a convolutional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4CFB3-A3E3-5043-ACF4-E3D37B67AE49}"/>
              </a:ext>
            </a:extLst>
          </p:cNvPr>
          <p:cNvSpPr txBox="1"/>
          <p:nvPr/>
        </p:nvSpPr>
        <p:spPr>
          <a:xfrm>
            <a:off x="9255211" y="4213654"/>
            <a:ext cx="2471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</a:t>
            </a:r>
            <a:r>
              <a:rPr lang="en-US" dirty="0" err="1"/>
              <a:t>www.learnopencv.com</a:t>
            </a:r>
            <a:r>
              <a:rPr lang="en-US" dirty="0"/>
              <a:t>/image-classification-using-convolutional-neural-networks-in-keras/</a:t>
            </a:r>
          </a:p>
        </p:txBody>
      </p:sp>
    </p:spTree>
    <p:extLst>
      <p:ext uri="{BB962C8B-B14F-4D97-AF65-F5344CB8AC3E}">
        <p14:creationId xmlns:p14="http://schemas.microsoft.com/office/powerpoint/2010/main" val="40156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7917-5EC6-964B-8960-70B1AE0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block: VGG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4260-B801-CD43-A6BE-300A7251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2092" cy="4351338"/>
          </a:xfrm>
        </p:spPr>
        <p:txBody>
          <a:bodyPr/>
          <a:lstStyle/>
          <a:p>
            <a:r>
              <a:rPr lang="en-US" dirty="0"/>
              <a:t>VGG block usually comprises of a stack of 2 or 3 convolutional layers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BDB14F-F447-D24E-892F-496DBAEF3162}"/>
              </a:ext>
            </a:extLst>
          </p:cNvPr>
          <p:cNvGrpSpPr/>
          <p:nvPr/>
        </p:nvGrpSpPr>
        <p:grpSpPr>
          <a:xfrm>
            <a:off x="8760936" y="1260389"/>
            <a:ext cx="2088296" cy="2925571"/>
            <a:chOff x="8760936" y="1260389"/>
            <a:chExt cx="2088296" cy="29255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F056998-A40E-C841-A2B6-B7E1F60CF527}"/>
                </a:ext>
              </a:extLst>
            </p:cNvPr>
            <p:cNvGrpSpPr/>
            <p:nvPr/>
          </p:nvGrpSpPr>
          <p:grpSpPr>
            <a:xfrm>
              <a:off x="8760938" y="1260389"/>
              <a:ext cx="2088294" cy="2310709"/>
              <a:chOff x="8760938" y="1260389"/>
              <a:chExt cx="2088294" cy="23107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0110E5-18A0-7843-A167-EFB36DA4E1B5}"/>
                  </a:ext>
                </a:extLst>
              </p:cNvPr>
              <p:cNvSpPr/>
              <p:nvPr/>
            </p:nvSpPr>
            <p:spPr>
              <a:xfrm>
                <a:off x="8760938" y="1686696"/>
                <a:ext cx="2088294" cy="5745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Convolutional Layer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F2C64B-EE0E-D74F-B8E1-359961D0368D}"/>
                  </a:ext>
                </a:extLst>
              </p:cNvPr>
              <p:cNvSpPr/>
              <p:nvPr/>
            </p:nvSpPr>
            <p:spPr>
              <a:xfrm>
                <a:off x="8760938" y="2687592"/>
                <a:ext cx="208829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Convolutional Layer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2FDEB31-3EC3-1F4B-98EB-C97BB313796E}"/>
                  </a:ext>
                </a:extLst>
              </p:cNvPr>
              <p:cNvCxnSpPr>
                <a:cxnSpLocks/>
                <a:endCxn id="4" idx="0"/>
              </p:cNvCxnSpPr>
              <p:nvPr/>
            </p:nvCxnSpPr>
            <p:spPr>
              <a:xfrm>
                <a:off x="9805085" y="1260389"/>
                <a:ext cx="0" cy="426307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55B896A-CB5A-7C4A-A42F-03B8C9D22AD9}"/>
                  </a:ext>
                </a:extLst>
              </p:cNvPr>
              <p:cNvCxnSpPr>
                <a:cxnSpLocks/>
                <a:stCxn id="4" idx="2"/>
                <a:endCxn id="5" idx="0"/>
              </p:cNvCxnSpPr>
              <p:nvPr/>
            </p:nvCxnSpPr>
            <p:spPr>
              <a:xfrm>
                <a:off x="9805085" y="2261286"/>
                <a:ext cx="0" cy="42630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CE24BEA-7B70-EB42-A3B2-0CF12D5A4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7738" y="3144792"/>
                <a:ext cx="0" cy="42630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4CE8C4-CCD6-7345-80C7-298C8F492A59}"/>
                </a:ext>
              </a:extLst>
            </p:cNvPr>
            <p:cNvSpPr txBox="1"/>
            <p:nvPr/>
          </p:nvSpPr>
          <p:spPr>
            <a:xfrm>
              <a:off x="8760936" y="3816628"/>
              <a:ext cx="2088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ighlight>
                    <a:srgbClr val="FFFF00"/>
                  </a:highlight>
                </a:rPr>
                <a:t>VGG Block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5162B1E-0ABB-FE44-892D-532F86E99D2D}"/>
              </a:ext>
            </a:extLst>
          </p:cNvPr>
          <p:cNvSpPr txBox="1"/>
          <p:nvPr/>
        </p:nvSpPr>
        <p:spPr>
          <a:xfrm>
            <a:off x="233748" y="6205450"/>
            <a:ext cx="11724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Simonyan</a:t>
            </a:r>
            <a:r>
              <a:rPr lang="en-US" dirty="0"/>
              <a:t>, Karen, and Andrew Zisserman. "Very deep convolutional networks for large-scale image </a:t>
            </a:r>
            <a:r>
              <a:rPr lang="en-US" dirty="0" err="1"/>
              <a:t>recognition.”ICLR</a:t>
            </a:r>
            <a:r>
              <a:rPr lang="en-US" dirty="0"/>
              <a:t> (2015).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68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7917-5EC6-964B-8960-70B1AE0B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block: VGG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4260-B801-CD43-A6BE-300A7251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2092" cy="4351338"/>
          </a:xfrm>
        </p:spPr>
        <p:txBody>
          <a:bodyPr/>
          <a:lstStyle/>
          <a:p>
            <a:r>
              <a:rPr lang="en-US" dirty="0"/>
              <a:t>VGG block usually comprises of a stack of 2 or 3 convolutional layers</a:t>
            </a:r>
          </a:p>
          <a:p>
            <a:r>
              <a:rPr lang="en-US" dirty="0"/>
              <a:t>Stacking increases </a:t>
            </a:r>
            <a:r>
              <a:rPr lang="en-US" b="1" dirty="0"/>
              <a:t>effective</a:t>
            </a:r>
            <a:r>
              <a:rPr lang="en-US" dirty="0"/>
              <a:t> receptive field while learning fewer parameters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BDB14F-F447-D24E-892F-496DBAEF3162}"/>
              </a:ext>
            </a:extLst>
          </p:cNvPr>
          <p:cNvGrpSpPr/>
          <p:nvPr/>
        </p:nvGrpSpPr>
        <p:grpSpPr>
          <a:xfrm>
            <a:off x="8760936" y="1260389"/>
            <a:ext cx="2088296" cy="2925571"/>
            <a:chOff x="8760936" y="1260389"/>
            <a:chExt cx="2088296" cy="29255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F056998-A40E-C841-A2B6-B7E1F60CF527}"/>
                </a:ext>
              </a:extLst>
            </p:cNvPr>
            <p:cNvGrpSpPr/>
            <p:nvPr/>
          </p:nvGrpSpPr>
          <p:grpSpPr>
            <a:xfrm>
              <a:off x="8760938" y="1260389"/>
              <a:ext cx="2088294" cy="2310709"/>
              <a:chOff x="8760938" y="1260389"/>
              <a:chExt cx="2088294" cy="23107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0110E5-18A0-7843-A167-EFB36DA4E1B5}"/>
                  </a:ext>
                </a:extLst>
              </p:cNvPr>
              <p:cNvSpPr/>
              <p:nvPr/>
            </p:nvSpPr>
            <p:spPr>
              <a:xfrm>
                <a:off x="8760938" y="1686696"/>
                <a:ext cx="2088294" cy="5745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Convolutional Layer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F2C64B-EE0E-D74F-B8E1-359961D0368D}"/>
                  </a:ext>
                </a:extLst>
              </p:cNvPr>
              <p:cNvSpPr/>
              <p:nvPr/>
            </p:nvSpPr>
            <p:spPr>
              <a:xfrm>
                <a:off x="8760938" y="2687592"/>
                <a:ext cx="208829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Convolutional Layer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42FDEB31-3EC3-1F4B-98EB-C97BB313796E}"/>
                  </a:ext>
                </a:extLst>
              </p:cNvPr>
              <p:cNvCxnSpPr>
                <a:cxnSpLocks/>
                <a:endCxn id="4" idx="0"/>
              </p:cNvCxnSpPr>
              <p:nvPr/>
            </p:nvCxnSpPr>
            <p:spPr>
              <a:xfrm>
                <a:off x="9805085" y="1260389"/>
                <a:ext cx="0" cy="426307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55B896A-CB5A-7C4A-A42F-03B8C9D22AD9}"/>
                  </a:ext>
                </a:extLst>
              </p:cNvPr>
              <p:cNvCxnSpPr>
                <a:cxnSpLocks/>
                <a:stCxn id="4" idx="2"/>
                <a:endCxn id="5" idx="0"/>
              </p:cNvCxnSpPr>
              <p:nvPr/>
            </p:nvCxnSpPr>
            <p:spPr>
              <a:xfrm>
                <a:off x="9805085" y="2261286"/>
                <a:ext cx="0" cy="42630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CE24BEA-7B70-EB42-A3B2-0CF12D5A4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7738" y="3144792"/>
                <a:ext cx="0" cy="42630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4CE8C4-CCD6-7345-80C7-298C8F492A59}"/>
                </a:ext>
              </a:extLst>
            </p:cNvPr>
            <p:cNvSpPr txBox="1"/>
            <p:nvPr/>
          </p:nvSpPr>
          <p:spPr>
            <a:xfrm>
              <a:off x="8760936" y="3816628"/>
              <a:ext cx="2088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ighlight>
                    <a:srgbClr val="FFFF00"/>
                  </a:highlight>
                </a:rPr>
                <a:t>VGG Block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19DF58-6684-E14E-AAC1-36DE2E129319}"/>
              </a:ext>
            </a:extLst>
          </p:cNvPr>
          <p:cNvGrpSpPr/>
          <p:nvPr/>
        </p:nvGrpSpPr>
        <p:grpSpPr>
          <a:xfrm>
            <a:off x="1342770" y="3816628"/>
            <a:ext cx="6527301" cy="2900765"/>
            <a:chOff x="1342770" y="3816628"/>
            <a:chExt cx="6527301" cy="290076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F0FC9F5-DAA3-D646-9711-EE8091473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2770" y="3816628"/>
              <a:ext cx="3320450" cy="2900765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59F2A2-EA52-624F-9F7A-4EF3CC2317D1}"/>
                </a:ext>
              </a:extLst>
            </p:cNvPr>
            <p:cNvGrpSpPr/>
            <p:nvPr/>
          </p:nvGrpSpPr>
          <p:grpSpPr>
            <a:xfrm>
              <a:off x="3660349" y="3816628"/>
              <a:ext cx="4209722" cy="646331"/>
              <a:chOff x="3660349" y="3816628"/>
              <a:chExt cx="4209722" cy="64633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6DBFBD-1A5F-3C4B-8F57-6C6C84105365}"/>
                  </a:ext>
                </a:extLst>
              </p:cNvPr>
              <p:cNvSpPr txBox="1"/>
              <p:nvPr/>
            </p:nvSpPr>
            <p:spPr>
              <a:xfrm>
                <a:off x="5088949" y="3816628"/>
                <a:ext cx="2781122" cy="64633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This pixel has information from 5x5 input region</a:t>
                </a:r>
              </a:p>
            </p:txBody>
          </p:sp>
          <p:sp>
            <p:nvSpPr>
              <p:cNvPr id="9" name="Right Arrow 8">
                <a:extLst>
                  <a:ext uri="{FF2B5EF4-FFF2-40B4-BE49-F238E27FC236}">
                    <a16:creationId xmlns:a16="http://schemas.microsoft.com/office/drawing/2014/main" id="{BDBCFDEE-7B82-9D42-A1A2-0FACB91B2829}"/>
                  </a:ext>
                </a:extLst>
              </p:cNvPr>
              <p:cNvSpPr/>
              <p:nvPr/>
            </p:nvSpPr>
            <p:spPr>
              <a:xfrm rot="10800000">
                <a:off x="3660349" y="3942658"/>
                <a:ext cx="1428600" cy="265315"/>
              </a:xfrm>
              <a:prstGeom prst="rightArrow">
                <a:avLst>
                  <a:gd name="adj1" fmla="val 29534"/>
                  <a:gd name="adj2" fmla="val 3970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12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73C-15AF-2E41-882D-079ECE75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Block: Inception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3254-706D-864C-8939-041C65A4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Instead of stacking, this block process multiple convolutional layers in parallel.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75BE9B-EAA1-0449-8B5B-E87C9984C2D4}"/>
              </a:ext>
            </a:extLst>
          </p:cNvPr>
          <p:cNvGrpSpPr/>
          <p:nvPr/>
        </p:nvGrpSpPr>
        <p:grpSpPr>
          <a:xfrm>
            <a:off x="2786442" y="1965988"/>
            <a:ext cx="6960975" cy="3586936"/>
            <a:chOff x="1649620" y="2170605"/>
            <a:chExt cx="6960975" cy="35869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FEFA2D-C904-2D4B-A6AA-9967D24CFEA3}"/>
                </a:ext>
              </a:extLst>
            </p:cNvPr>
            <p:cNvGrpSpPr/>
            <p:nvPr/>
          </p:nvGrpSpPr>
          <p:grpSpPr>
            <a:xfrm>
              <a:off x="1649620" y="2170605"/>
              <a:ext cx="4446380" cy="3586936"/>
              <a:chOff x="6907420" y="1251035"/>
              <a:chExt cx="4446380" cy="35869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01DDA13-9555-424F-BD78-294C44E2BD09}"/>
                  </a:ext>
                </a:extLst>
              </p:cNvPr>
              <p:cNvGrpSpPr/>
              <p:nvPr/>
            </p:nvGrpSpPr>
            <p:grpSpPr>
              <a:xfrm>
                <a:off x="6907420" y="1825625"/>
                <a:ext cx="4446380" cy="3012346"/>
                <a:chOff x="6402852" y="1260389"/>
                <a:chExt cx="4446380" cy="3012346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1328A21-FFDC-6A49-9881-C67543BC8C37}"/>
                    </a:ext>
                  </a:extLst>
                </p:cNvPr>
                <p:cNvGrpSpPr/>
                <p:nvPr/>
              </p:nvGrpSpPr>
              <p:grpSpPr>
                <a:xfrm>
                  <a:off x="6402852" y="1260389"/>
                  <a:ext cx="4446380" cy="1702728"/>
                  <a:chOff x="6402852" y="1260389"/>
                  <a:chExt cx="4446380" cy="170272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DE6CE27-A726-2542-AB81-D63E351BF006}"/>
                      </a:ext>
                    </a:extLst>
                  </p:cNvPr>
                  <p:cNvSpPr/>
                  <p:nvPr/>
                </p:nvSpPr>
                <p:spPr>
                  <a:xfrm>
                    <a:off x="8760938" y="1686696"/>
                    <a:ext cx="2088294" cy="574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Convolutional Layer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BB4FCD7C-77C3-2641-8699-BF23CBE4A626}"/>
                      </a:ext>
                    </a:extLst>
                  </p:cNvPr>
                  <p:cNvSpPr/>
                  <p:nvPr/>
                </p:nvSpPr>
                <p:spPr>
                  <a:xfrm>
                    <a:off x="6402852" y="1686696"/>
                    <a:ext cx="2088294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</a:rPr>
                      <a:t>Convolutional Layer</a:t>
                    </a:r>
                  </a:p>
                </p:txBody>
              </p: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E8AA4934-60B4-1B4B-AC22-C4B8966B250E}"/>
                      </a:ext>
                    </a:extLst>
                  </p:cNvPr>
                  <p:cNvCxnSpPr>
                    <a:cxnSpLocks/>
                    <a:stCxn id="7" idx="2"/>
                    <a:endCxn id="11" idx="0"/>
                  </p:cNvCxnSpPr>
                  <p:nvPr/>
                </p:nvCxnSpPr>
                <p:spPr>
                  <a:xfrm>
                    <a:off x="9805083" y="1260389"/>
                    <a:ext cx="2" cy="426307"/>
                  </a:xfrm>
                  <a:prstGeom prst="straightConnector1">
                    <a:avLst/>
                  </a:prstGeom>
                  <a:ln w="15875"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3FFCAD40-E339-2244-BC01-E739329E585C}"/>
                      </a:ext>
                    </a:extLst>
                  </p:cNvPr>
                  <p:cNvCxnSpPr>
                    <a:cxnSpLocks/>
                    <a:stCxn id="12" idx="2"/>
                    <a:endCxn id="25" idx="1"/>
                  </p:cNvCxnSpPr>
                  <p:nvPr/>
                </p:nvCxnSpPr>
                <p:spPr>
                  <a:xfrm>
                    <a:off x="7446999" y="2143896"/>
                    <a:ext cx="1313937" cy="819221"/>
                  </a:xfrm>
                  <a:prstGeom prst="straightConnector1">
                    <a:avLst/>
                  </a:prstGeom>
                  <a:ln w="19050"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EA9FF9-B704-F84F-AE25-9BEBADBEF3A7}"/>
                    </a:ext>
                  </a:extLst>
                </p:cNvPr>
                <p:cNvSpPr txBox="1"/>
                <p:nvPr/>
              </p:nvSpPr>
              <p:spPr>
                <a:xfrm>
                  <a:off x="8760936" y="3903403"/>
                  <a:ext cx="20882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highlight>
                        <a:srgbClr val="FFFF00"/>
                      </a:highlight>
                    </a:rPr>
                    <a:t>Inception Block</a:t>
                  </a: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ECBB6E-BA79-F449-81C4-939E6B44819B}"/>
                  </a:ext>
                </a:extLst>
              </p:cNvPr>
              <p:cNvSpPr/>
              <p:nvPr/>
            </p:nvSpPr>
            <p:spPr>
              <a:xfrm>
                <a:off x="9265504" y="1251035"/>
                <a:ext cx="2088294" cy="574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AB0227-158F-D74A-A8E6-7AAAD4A2FD94}"/>
                </a:ext>
              </a:extLst>
            </p:cNvPr>
            <p:cNvGrpSpPr/>
            <p:nvPr/>
          </p:nvGrpSpPr>
          <p:grpSpPr>
            <a:xfrm>
              <a:off x="2693767" y="2745195"/>
              <a:ext cx="5916828" cy="2592924"/>
              <a:chOff x="2693767" y="2745195"/>
              <a:chExt cx="5916828" cy="259292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4FE7E7B-A76E-AB4A-823E-EF01EB6B840F}"/>
                  </a:ext>
                </a:extLst>
              </p:cNvPr>
              <p:cNvSpPr/>
              <p:nvPr/>
            </p:nvSpPr>
            <p:spPr>
              <a:xfrm>
                <a:off x="6522301" y="3200400"/>
                <a:ext cx="208829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Convolutional Layer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2F24E60-CC89-4E42-BC31-5BB12E2EF049}"/>
                  </a:ext>
                </a:extLst>
              </p:cNvPr>
              <p:cNvCxnSpPr>
                <a:cxnSpLocks/>
                <a:stCxn id="7" idx="2"/>
                <a:endCxn id="12" idx="0"/>
              </p:cNvCxnSpPr>
              <p:nvPr/>
            </p:nvCxnSpPr>
            <p:spPr>
              <a:xfrm flipH="1">
                <a:off x="2693767" y="2745195"/>
                <a:ext cx="2358084" cy="426307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12B794E-3255-C546-AF4F-7BA358DBE2E0}"/>
                  </a:ext>
                </a:extLst>
              </p:cNvPr>
              <p:cNvCxnSpPr>
                <a:cxnSpLocks/>
                <a:stCxn id="7" idx="2"/>
                <a:endCxn id="18" idx="0"/>
              </p:cNvCxnSpPr>
              <p:nvPr/>
            </p:nvCxnSpPr>
            <p:spPr>
              <a:xfrm>
                <a:off x="5051851" y="2745195"/>
                <a:ext cx="2514597" cy="455205"/>
              </a:xfrm>
              <a:prstGeom prst="straightConnector1">
                <a:avLst/>
              </a:prstGeom>
              <a:ln w="158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FBC517A-D632-6A4D-9D8C-BE1DD8634BCE}"/>
                  </a:ext>
                </a:extLst>
              </p:cNvPr>
              <p:cNvSpPr/>
              <p:nvPr/>
            </p:nvSpPr>
            <p:spPr>
              <a:xfrm>
                <a:off x="4007704" y="4160628"/>
                <a:ext cx="2088294" cy="5745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Concatenate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CD3DB94-DFC6-3247-8D3B-7FFCD8FA5123}"/>
                  </a:ext>
                </a:extLst>
              </p:cNvPr>
              <p:cNvCxnSpPr>
                <a:cxnSpLocks/>
                <a:stCxn id="11" idx="2"/>
                <a:endCxn id="25" idx="0"/>
              </p:cNvCxnSpPr>
              <p:nvPr/>
            </p:nvCxnSpPr>
            <p:spPr>
              <a:xfrm flipH="1">
                <a:off x="5051851" y="3746092"/>
                <a:ext cx="2" cy="414536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9D1C07D-10AB-9E4B-9E24-E98D979E761C}"/>
                  </a:ext>
                </a:extLst>
              </p:cNvPr>
              <p:cNvCxnSpPr>
                <a:cxnSpLocks/>
                <a:stCxn id="18" idx="2"/>
                <a:endCxn id="25" idx="3"/>
              </p:cNvCxnSpPr>
              <p:nvPr/>
            </p:nvCxnSpPr>
            <p:spPr>
              <a:xfrm flipH="1">
                <a:off x="6095998" y="3657600"/>
                <a:ext cx="1470450" cy="790323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4A8D3AB-E9A0-0643-A8DE-C91B39397383}"/>
                  </a:ext>
                </a:extLst>
              </p:cNvPr>
              <p:cNvCxnSpPr>
                <a:cxnSpLocks/>
                <a:stCxn id="25" idx="2"/>
              </p:cNvCxnSpPr>
              <p:nvPr/>
            </p:nvCxnSpPr>
            <p:spPr>
              <a:xfrm>
                <a:off x="5051851" y="4735218"/>
                <a:ext cx="0" cy="60290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81797D9-3AA5-8143-B3A7-3DD98C5C9EA9}"/>
              </a:ext>
            </a:extLst>
          </p:cNvPr>
          <p:cNvSpPr txBox="1"/>
          <p:nvPr/>
        </p:nvSpPr>
        <p:spPr>
          <a:xfrm>
            <a:off x="393356" y="5828223"/>
            <a:ext cx="1140528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Szegedy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et al. "Going deeper with convolutions." CVPR 2015. (ImageNet challenge Winner,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Szegedy</a:t>
            </a:r>
            <a:r>
              <a:rPr lang="en-US" dirty="0"/>
              <a:t> et al. "Rethinking the inception architecture for computer vision”, CVPR 2016.</a:t>
            </a:r>
          </a:p>
        </p:txBody>
      </p:sp>
    </p:spTree>
    <p:extLst>
      <p:ext uri="{BB962C8B-B14F-4D97-AF65-F5344CB8AC3E}">
        <p14:creationId xmlns:p14="http://schemas.microsoft.com/office/powerpoint/2010/main" val="25460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8DDE-E42B-3D40-AA87-CF05F85F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Block: </a:t>
            </a:r>
            <a:r>
              <a:rPr lang="en-US" dirty="0" err="1"/>
              <a:t>ResNet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93E2-8F34-F848-AD09-A7477B27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5" cy="4351338"/>
          </a:xfrm>
        </p:spPr>
        <p:txBody>
          <a:bodyPr/>
          <a:lstStyle/>
          <a:p>
            <a:r>
              <a:rPr lang="en-US" dirty="0"/>
              <a:t>Same as the VGG block, but adds input and output</a:t>
            </a:r>
          </a:p>
          <a:p>
            <a:r>
              <a:rPr lang="en-US" dirty="0"/>
              <a:t>Improves gradient flow</a:t>
            </a:r>
          </a:p>
          <a:p>
            <a:r>
              <a:rPr lang="en-US" dirty="0"/>
              <a:t>Widely used CNN block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37BF44-EB77-4944-AB50-722A1CE7DBAA}"/>
              </a:ext>
            </a:extLst>
          </p:cNvPr>
          <p:cNvGrpSpPr/>
          <p:nvPr/>
        </p:nvGrpSpPr>
        <p:grpSpPr>
          <a:xfrm>
            <a:off x="8301677" y="1267865"/>
            <a:ext cx="2088296" cy="4322270"/>
            <a:chOff x="9265504" y="1251035"/>
            <a:chExt cx="2088296" cy="43222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EC4C10-E8EC-DB4B-88F0-60A7F6A86E65}"/>
                </a:ext>
              </a:extLst>
            </p:cNvPr>
            <p:cNvGrpSpPr/>
            <p:nvPr/>
          </p:nvGrpSpPr>
          <p:grpSpPr>
            <a:xfrm>
              <a:off x="9265504" y="1825625"/>
              <a:ext cx="2088296" cy="3747680"/>
              <a:chOff x="8760936" y="1260389"/>
              <a:chExt cx="2088296" cy="374768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4A6D43-6FBE-0C49-928F-175958EF62FE}"/>
                  </a:ext>
                </a:extLst>
              </p:cNvPr>
              <p:cNvGrpSpPr/>
              <p:nvPr/>
            </p:nvGrpSpPr>
            <p:grpSpPr>
              <a:xfrm>
                <a:off x="8760938" y="1260389"/>
                <a:ext cx="2088294" cy="2256880"/>
                <a:chOff x="8760938" y="1260389"/>
                <a:chExt cx="2088294" cy="225688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6D383E3-D98B-F043-96AA-4B301B271983}"/>
                    </a:ext>
                  </a:extLst>
                </p:cNvPr>
                <p:cNvSpPr/>
                <p:nvPr/>
              </p:nvSpPr>
              <p:spPr>
                <a:xfrm>
                  <a:off x="8760938" y="1686696"/>
                  <a:ext cx="2088294" cy="574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Convolutional Layer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916BBEF-E419-F041-9035-AF0CE456A05B}"/>
                    </a:ext>
                  </a:extLst>
                </p:cNvPr>
                <p:cNvSpPr/>
                <p:nvPr/>
              </p:nvSpPr>
              <p:spPr>
                <a:xfrm>
                  <a:off x="8760938" y="2687592"/>
                  <a:ext cx="2088294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Convolutional Layer</a:t>
                  </a:r>
                </a:p>
              </p:txBody>
            </p: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F1EC5EAA-B853-4E42-8F37-DCCAEBDC3F2B}"/>
                    </a:ext>
                  </a:extLst>
                </p:cNvPr>
                <p:cNvCxnSpPr>
                  <a:cxnSpLocks/>
                  <a:stCxn id="14" idx="2"/>
                  <a:endCxn id="7" idx="0"/>
                </p:cNvCxnSpPr>
                <p:nvPr/>
              </p:nvCxnSpPr>
              <p:spPr>
                <a:xfrm>
                  <a:off x="9805083" y="1260389"/>
                  <a:ext cx="2" cy="426307"/>
                </a:xfrm>
                <a:prstGeom prst="straightConnector1">
                  <a:avLst/>
                </a:prstGeom>
                <a:ln w="158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761DFF1-6AAF-5340-A451-50E99F8D2336}"/>
                    </a:ext>
                  </a:extLst>
                </p:cNvPr>
                <p:cNvCxnSpPr>
                  <a:cxnSpLocks/>
                  <a:stCxn id="7" idx="2"/>
                  <a:endCxn id="8" idx="0"/>
                </p:cNvCxnSpPr>
                <p:nvPr/>
              </p:nvCxnSpPr>
              <p:spPr>
                <a:xfrm>
                  <a:off x="9805085" y="2261286"/>
                  <a:ext cx="0" cy="426306"/>
                </a:xfrm>
                <a:prstGeom prst="straightConnector1">
                  <a:avLst/>
                </a:prstGeom>
                <a:ln w="1905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3F829E8-4897-594E-907E-C6A156928E04}"/>
                    </a:ext>
                  </a:extLst>
                </p:cNvPr>
                <p:cNvCxnSpPr>
                  <a:cxnSpLocks/>
                  <a:stCxn id="8" idx="2"/>
                  <a:endCxn id="12" idx="0"/>
                </p:cNvCxnSpPr>
                <p:nvPr/>
              </p:nvCxnSpPr>
              <p:spPr>
                <a:xfrm flipH="1">
                  <a:off x="9805083" y="3144792"/>
                  <a:ext cx="2" cy="372477"/>
                </a:xfrm>
                <a:prstGeom prst="straightConnector1">
                  <a:avLst/>
                </a:prstGeom>
                <a:ln w="1905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1C0D-265F-894E-802A-D477ADE2FA76}"/>
                  </a:ext>
                </a:extLst>
              </p:cNvPr>
              <p:cNvSpPr txBox="1"/>
              <p:nvPr/>
            </p:nvSpPr>
            <p:spPr>
              <a:xfrm>
                <a:off x="8760936" y="4638737"/>
                <a:ext cx="2088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highlight>
                      <a:srgbClr val="FFFF00"/>
                    </a:highlight>
                  </a:rPr>
                  <a:t>ResNet</a:t>
                </a:r>
                <a:r>
                  <a:rPr lang="en-US" b="1" dirty="0">
                    <a:highlight>
                      <a:srgbClr val="FFFF00"/>
                    </a:highlight>
                  </a:rPr>
                  <a:t> Block</a:t>
                </a:r>
              </a:p>
            </p:txBody>
          </p:sp>
        </p:grp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F48A8C6C-4B26-6248-B91A-C4F29FFA0206}"/>
                </a:ext>
              </a:extLst>
            </p:cNvPr>
            <p:cNvSpPr/>
            <p:nvPr/>
          </p:nvSpPr>
          <p:spPr>
            <a:xfrm>
              <a:off x="10039862" y="4082505"/>
              <a:ext cx="539578" cy="457200"/>
            </a:xfrm>
            <a:prstGeom prst="plus">
              <a:avLst>
                <a:gd name="adj" fmla="val 3986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DA9D3E-1A95-324C-80FB-DA2D11D35350}"/>
                </a:ext>
              </a:extLst>
            </p:cNvPr>
            <p:cNvSpPr/>
            <p:nvPr/>
          </p:nvSpPr>
          <p:spPr>
            <a:xfrm>
              <a:off x="9265504" y="1251035"/>
              <a:ext cx="2088294" cy="5745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EED719-48B0-D24C-80E1-BCF47F3D1ACE}"/>
                </a:ext>
              </a:extLst>
            </p:cNvPr>
            <p:cNvCxnSpPr>
              <a:cxnSpLocks/>
              <a:stCxn id="14" idx="2"/>
              <a:endCxn id="12" idx="1"/>
            </p:cNvCxnSpPr>
            <p:nvPr/>
          </p:nvCxnSpPr>
          <p:spPr>
            <a:xfrm rot="5400000">
              <a:off x="8932017" y="2933471"/>
              <a:ext cx="2485480" cy="269789"/>
            </a:xfrm>
            <a:prstGeom prst="curvedConnector4">
              <a:avLst>
                <a:gd name="adj1" fmla="val 2646"/>
                <a:gd name="adj2" fmla="val 477863"/>
              </a:avLst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AE0278-1C2C-7743-9461-13C35338F3D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345822" y="4556535"/>
            <a:ext cx="2" cy="36330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65ADEEF-08B6-4A45-BB31-485E7B23C3D0}"/>
              </a:ext>
            </a:extLst>
          </p:cNvPr>
          <p:cNvSpPr txBox="1"/>
          <p:nvPr/>
        </p:nvSpPr>
        <p:spPr>
          <a:xfrm>
            <a:off x="393351" y="6065536"/>
            <a:ext cx="1140528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He, </a:t>
            </a:r>
            <a:r>
              <a:rPr lang="en-US" dirty="0" err="1"/>
              <a:t>Kaiming</a:t>
            </a:r>
            <a:r>
              <a:rPr lang="en-US" dirty="0"/>
              <a:t>, </a:t>
            </a:r>
            <a:r>
              <a:rPr lang="en-US" dirty="0" err="1"/>
              <a:t>Xiangyu</a:t>
            </a:r>
            <a:r>
              <a:rPr lang="en-US" dirty="0"/>
              <a:t> Zhang, </a:t>
            </a:r>
            <a:r>
              <a:rPr lang="en-US" dirty="0" err="1"/>
              <a:t>Shaoqing</a:t>
            </a:r>
            <a:r>
              <a:rPr lang="en-US" dirty="0"/>
              <a:t> Ren, and Jian Sun. "Deep residual learning for image recognition." CVPR, 2016 </a:t>
            </a:r>
            <a:r>
              <a:rPr lang="en-US" b="1" dirty="0"/>
              <a:t>(Best Paper)</a:t>
            </a:r>
          </a:p>
        </p:txBody>
      </p:sp>
    </p:spTree>
    <p:extLst>
      <p:ext uri="{BB962C8B-B14F-4D97-AF65-F5344CB8AC3E}">
        <p14:creationId xmlns:p14="http://schemas.microsoft.com/office/powerpoint/2010/main" val="3116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4CCD-693C-FF4D-9AB5-0F5ACF02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733A-EA41-7E48-95D7-82FD2A0A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overview of convolutions</a:t>
            </a:r>
          </a:p>
          <a:p>
            <a:pPr lvl="1"/>
            <a:r>
              <a:rPr lang="en-US" dirty="0"/>
              <a:t>Parameters</a:t>
            </a:r>
          </a:p>
          <a:p>
            <a:pPr lvl="1"/>
            <a:r>
              <a:rPr lang="en-US" dirty="0"/>
              <a:t># of operations</a:t>
            </a:r>
          </a:p>
          <a:p>
            <a:pPr lvl="1"/>
            <a:r>
              <a:rPr lang="en-US" dirty="0"/>
              <a:t>Receptive Field</a:t>
            </a:r>
          </a:p>
          <a:p>
            <a:pPr lvl="1"/>
            <a:r>
              <a:rPr lang="en-US" dirty="0"/>
              <a:t>Efficient convolutions</a:t>
            </a:r>
          </a:p>
          <a:p>
            <a:r>
              <a:rPr lang="en-US" dirty="0"/>
              <a:t>Different Convolutional Units</a:t>
            </a:r>
          </a:p>
          <a:p>
            <a:r>
              <a:rPr lang="en-US" dirty="0"/>
              <a:t>Semantic Segmentation</a:t>
            </a:r>
          </a:p>
          <a:p>
            <a:r>
              <a:rPr lang="en-US" dirty="0"/>
              <a:t>Some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24231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73C-15AF-2E41-882D-079ECE75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Block: </a:t>
            </a:r>
            <a:r>
              <a:rPr lang="en-US" dirty="0" err="1"/>
              <a:t>ShuffleNet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3254-706D-864C-8939-041C65A4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5789" cy="4351338"/>
          </a:xfrm>
        </p:spPr>
        <p:txBody>
          <a:bodyPr/>
          <a:lstStyle/>
          <a:p>
            <a:r>
              <a:rPr lang="en-US" dirty="0"/>
              <a:t>This block is the same as the </a:t>
            </a:r>
            <a:r>
              <a:rPr lang="en-US" dirty="0" err="1"/>
              <a:t>ResNet</a:t>
            </a:r>
            <a:r>
              <a:rPr lang="en-US" dirty="0"/>
              <a:t> block, but it uses</a:t>
            </a:r>
          </a:p>
          <a:p>
            <a:pPr lvl="1"/>
            <a:r>
              <a:rPr lang="en-US" dirty="0"/>
              <a:t>Depth-wise Convolutions</a:t>
            </a:r>
          </a:p>
          <a:p>
            <a:pPr lvl="1"/>
            <a:r>
              <a:rPr lang="en-US" dirty="0"/>
              <a:t>Channel-split and channel-shuffle to be efficient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6492B-A19D-DB42-BF99-6D525BF6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61" y="1170974"/>
            <a:ext cx="2506017" cy="4516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6294EE-3868-CD48-BC75-786F9E6EB018}"/>
              </a:ext>
            </a:extLst>
          </p:cNvPr>
          <p:cNvSpPr txBox="1"/>
          <p:nvPr/>
        </p:nvSpPr>
        <p:spPr>
          <a:xfrm>
            <a:off x="393356" y="5687026"/>
            <a:ext cx="1140528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Zhang et al. "</a:t>
            </a:r>
            <a:r>
              <a:rPr lang="en-US" dirty="0" err="1"/>
              <a:t>Shufflenet</a:t>
            </a:r>
            <a:r>
              <a:rPr lang="en-US" dirty="0"/>
              <a:t>: An extremely efficient convolutional neural network for mobile devices.”, CVPR,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Ningning</a:t>
            </a:r>
            <a:r>
              <a:rPr lang="en-US" dirty="0"/>
              <a:t> Ma, </a:t>
            </a:r>
            <a:r>
              <a:rPr lang="en-US" dirty="0" err="1"/>
              <a:t>Xiangyu</a:t>
            </a:r>
            <a:r>
              <a:rPr lang="en-US" dirty="0"/>
              <a:t> Zhang, Hai-Tao Zheng, and Jian Sun. "</a:t>
            </a:r>
            <a:r>
              <a:rPr lang="en-US" dirty="0" err="1"/>
              <a:t>Shufflenet</a:t>
            </a:r>
            <a:r>
              <a:rPr lang="en-US" dirty="0"/>
              <a:t> v2: Practical guidelines for efficient </a:t>
            </a:r>
            <a:r>
              <a:rPr lang="en-US" dirty="0" err="1"/>
              <a:t>cnn</a:t>
            </a:r>
            <a:r>
              <a:rPr lang="en-US" dirty="0"/>
              <a:t> architecture design." ECCV, 2018.</a:t>
            </a:r>
          </a:p>
        </p:txBody>
      </p:sp>
    </p:spTree>
    <p:extLst>
      <p:ext uri="{BB962C8B-B14F-4D97-AF65-F5344CB8AC3E}">
        <p14:creationId xmlns:p14="http://schemas.microsoft.com/office/powerpoint/2010/main" val="3954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373C-15AF-2E41-882D-079ECE75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Block: ESPNet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3254-706D-864C-8939-041C65A4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29" y="1515384"/>
            <a:ext cx="6365789" cy="4351338"/>
          </a:xfrm>
        </p:spPr>
        <p:txBody>
          <a:bodyPr/>
          <a:lstStyle/>
          <a:p>
            <a:r>
              <a:rPr lang="en-US" dirty="0"/>
              <a:t>This block works on following principle:</a:t>
            </a:r>
          </a:p>
          <a:p>
            <a:pPr lvl="1"/>
            <a:r>
              <a:rPr lang="en-US" dirty="0"/>
              <a:t>Reduce</a:t>
            </a:r>
          </a:p>
          <a:p>
            <a:pPr lvl="1"/>
            <a:r>
              <a:rPr lang="en-US" dirty="0"/>
              <a:t>Split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/>
              <a:t>Merge</a:t>
            </a:r>
          </a:p>
          <a:p>
            <a:r>
              <a:rPr lang="en-US" dirty="0"/>
              <a:t>This block uses </a:t>
            </a:r>
            <a:r>
              <a:rPr lang="en-US" b="1" i="1" dirty="0"/>
              <a:t>depth-wise dilated convolutions</a:t>
            </a:r>
            <a:r>
              <a:rPr lang="en-US" dirty="0"/>
              <a:t> (</a:t>
            </a:r>
            <a:r>
              <a:rPr lang="en-US" dirty="0" err="1"/>
              <a:t>DDConv</a:t>
            </a:r>
            <a:r>
              <a:rPr lang="en-US" dirty="0"/>
              <a:t>)</a:t>
            </a:r>
          </a:p>
          <a:p>
            <a:r>
              <a:rPr lang="en-US" dirty="0"/>
              <a:t>Looks similar to the Inception block, but it has higher receptive field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4510F-E50A-9741-ABB5-FBD35B9F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18" y="1515384"/>
            <a:ext cx="4570219" cy="3561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C1977-7F6A-F043-B831-44A771EACCC8}"/>
              </a:ext>
            </a:extLst>
          </p:cNvPr>
          <p:cNvSpPr txBox="1"/>
          <p:nvPr/>
        </p:nvSpPr>
        <p:spPr>
          <a:xfrm>
            <a:off x="417792" y="5567016"/>
            <a:ext cx="114052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Sachin Mehta</a:t>
            </a:r>
            <a:r>
              <a:rPr lang="en-US" dirty="0"/>
              <a:t>, Mohammad </a:t>
            </a:r>
            <a:r>
              <a:rPr lang="en-US" dirty="0" err="1"/>
              <a:t>Rastegari</a:t>
            </a:r>
            <a:r>
              <a:rPr lang="en-US" dirty="0"/>
              <a:t>, </a:t>
            </a:r>
            <a:r>
              <a:rPr lang="en-US" dirty="0" err="1"/>
              <a:t>Anat</a:t>
            </a:r>
            <a:r>
              <a:rPr lang="en-US" dirty="0"/>
              <a:t> Caspi, Linda Shapiro, and </a:t>
            </a:r>
            <a:r>
              <a:rPr lang="en-US" dirty="0" err="1"/>
              <a:t>Hannaneh</a:t>
            </a:r>
            <a:r>
              <a:rPr lang="en-US" dirty="0"/>
              <a:t> </a:t>
            </a:r>
            <a:r>
              <a:rPr lang="en-US" dirty="0" err="1"/>
              <a:t>Hajishirzi</a:t>
            </a:r>
            <a:r>
              <a:rPr lang="en-US" dirty="0"/>
              <a:t>. "</a:t>
            </a:r>
            <a:r>
              <a:rPr lang="en-US" dirty="0" err="1"/>
              <a:t>Espnet</a:t>
            </a:r>
            <a:r>
              <a:rPr lang="en-US" dirty="0"/>
              <a:t>: Efficient spatial pyramid of dilated convolutions for semantic segmentation." ECCV,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Sachin Mehta</a:t>
            </a:r>
            <a:r>
              <a:rPr lang="en-US" dirty="0"/>
              <a:t>, Mohammad </a:t>
            </a:r>
            <a:r>
              <a:rPr lang="en-US" dirty="0" err="1"/>
              <a:t>Rastegari</a:t>
            </a:r>
            <a:r>
              <a:rPr lang="en-US" dirty="0"/>
              <a:t>, Linda Shapiro, and </a:t>
            </a:r>
            <a:r>
              <a:rPr lang="en-US" dirty="0" err="1"/>
              <a:t>Hannaneh</a:t>
            </a:r>
            <a:r>
              <a:rPr lang="en-US" dirty="0"/>
              <a:t> </a:t>
            </a:r>
            <a:r>
              <a:rPr lang="en-US" dirty="0" err="1"/>
              <a:t>Hajishirzi</a:t>
            </a:r>
            <a:r>
              <a:rPr lang="en-US" dirty="0"/>
              <a:t>. "ESPNetv2: A Light-weight, Power Efficient, and General Purpose Convolutional Neural Network." </a:t>
            </a:r>
            <a:r>
              <a:rPr lang="en-US" i="1" dirty="0"/>
              <a:t>CVPR,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8057A5-88DC-2643-A605-17FE9549A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9900DF-D8A8-D74B-8C57-8C7D80390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54FB-2196-994B-AB99-B1A2910C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66"/>
            <a:ext cx="10515600" cy="4351338"/>
          </a:xfrm>
        </p:spPr>
        <p:txBody>
          <a:bodyPr/>
          <a:lstStyle/>
          <a:p>
            <a:r>
              <a:rPr lang="en-US" dirty="0"/>
              <a:t>Image Classification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Semantic segmentation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556486-29B6-0B44-A207-B0E7909F4926}"/>
              </a:ext>
            </a:extLst>
          </p:cNvPr>
          <p:cNvGrpSpPr/>
          <p:nvPr/>
        </p:nvGrpSpPr>
        <p:grpSpPr>
          <a:xfrm>
            <a:off x="3405213" y="2447435"/>
            <a:ext cx="5381573" cy="1636454"/>
            <a:chOff x="2111771" y="2438981"/>
            <a:chExt cx="5381573" cy="1636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354E54-360C-5049-B009-2AA78E697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692"/>
            <a:stretch/>
          </p:blipFill>
          <p:spPr>
            <a:xfrm>
              <a:off x="2111771" y="2438981"/>
              <a:ext cx="1915760" cy="1636454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6A58017-65BC-E04E-9615-03DA0C9EC7F0}"/>
                </a:ext>
              </a:extLst>
            </p:cNvPr>
            <p:cNvSpPr/>
            <p:nvPr/>
          </p:nvSpPr>
          <p:spPr>
            <a:xfrm>
              <a:off x="5004487" y="2973002"/>
              <a:ext cx="914400" cy="5684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CNN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B9D98B-B4CB-E74C-8E55-2866ECC75C0F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4027531" y="3257207"/>
              <a:ext cx="97695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7E952F-DF8A-BA4D-8DC8-3BB842DD2B6B}"/>
                </a:ext>
              </a:extLst>
            </p:cNvPr>
            <p:cNvCxnSpPr>
              <a:cxnSpLocks/>
              <a:stCxn id="8" idx="3"/>
              <a:endCxn id="14" idx="1"/>
            </p:cNvCxnSpPr>
            <p:nvPr/>
          </p:nvCxnSpPr>
          <p:spPr>
            <a:xfrm flipV="1">
              <a:off x="5918887" y="3257207"/>
              <a:ext cx="66005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7158AA-D1A6-774A-BB05-143448B13192}"/>
                </a:ext>
              </a:extLst>
            </p:cNvPr>
            <p:cNvSpPr/>
            <p:nvPr/>
          </p:nvSpPr>
          <p:spPr>
            <a:xfrm>
              <a:off x="6578944" y="2973001"/>
              <a:ext cx="914400" cy="568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5841F1-70BA-4640-B886-CF161F01996E}"/>
              </a:ext>
            </a:extLst>
          </p:cNvPr>
          <p:cNvGrpSpPr/>
          <p:nvPr/>
        </p:nvGrpSpPr>
        <p:grpSpPr>
          <a:xfrm>
            <a:off x="3100312" y="4953286"/>
            <a:ext cx="7010580" cy="1636454"/>
            <a:chOff x="3100312" y="4953286"/>
            <a:chExt cx="7010580" cy="16364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C5A711-9EA3-7940-A36D-95266ACB2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034" b="658"/>
            <a:stretch/>
          </p:blipFill>
          <p:spPr>
            <a:xfrm>
              <a:off x="8195132" y="4953286"/>
              <a:ext cx="1915760" cy="16364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1CD6EB-94D8-8F46-8B79-6B62E5594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692"/>
            <a:stretch/>
          </p:blipFill>
          <p:spPr>
            <a:xfrm>
              <a:off x="3100312" y="4953286"/>
              <a:ext cx="1915760" cy="1636454"/>
            </a:xfrm>
            <a:prstGeom prst="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0748789-2CF7-7B46-94A6-BC00997210EF}"/>
                </a:ext>
              </a:extLst>
            </p:cNvPr>
            <p:cNvSpPr/>
            <p:nvPr/>
          </p:nvSpPr>
          <p:spPr>
            <a:xfrm>
              <a:off x="6238682" y="5487307"/>
              <a:ext cx="914400" cy="5684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CNN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98CD55F-1EB6-4A49-826F-9889F452C582}"/>
                </a:ext>
              </a:extLst>
            </p:cNvPr>
            <p:cNvCxnSpPr>
              <a:cxnSpLocks/>
              <a:stCxn id="7" idx="3"/>
              <a:endCxn id="17" idx="1"/>
            </p:cNvCxnSpPr>
            <p:nvPr/>
          </p:nvCxnSpPr>
          <p:spPr>
            <a:xfrm>
              <a:off x="5016072" y="5771513"/>
              <a:ext cx="12226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1BD937-B612-D34A-AA96-BB0B34292A32}"/>
                </a:ext>
              </a:extLst>
            </p:cNvPr>
            <p:cNvCxnSpPr>
              <a:cxnSpLocks/>
              <a:stCxn id="17" idx="3"/>
              <a:endCxn id="6" idx="1"/>
            </p:cNvCxnSpPr>
            <p:nvPr/>
          </p:nvCxnSpPr>
          <p:spPr>
            <a:xfrm>
              <a:off x="7153082" y="5771513"/>
              <a:ext cx="1042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22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Networks: Vanilla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BC731B-5675-A347-9AB4-DDA0422532C8}"/>
              </a:ext>
            </a:extLst>
          </p:cNvPr>
          <p:cNvGrpSpPr/>
          <p:nvPr/>
        </p:nvGrpSpPr>
        <p:grpSpPr>
          <a:xfrm>
            <a:off x="288093" y="1657576"/>
            <a:ext cx="6872040" cy="5056101"/>
            <a:chOff x="609368" y="1661710"/>
            <a:chExt cx="6872040" cy="5056101"/>
          </a:xfrm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E8DE648C-CE9A-5241-952B-B83042B5A5CE}"/>
                </a:ext>
              </a:extLst>
            </p:cNvPr>
            <p:cNvSpPr/>
            <p:nvPr/>
          </p:nvSpPr>
          <p:spPr>
            <a:xfrm>
              <a:off x="2889155" y="1831720"/>
              <a:ext cx="1458097" cy="1075038"/>
            </a:xfrm>
            <a:prstGeom prst="cube">
              <a:avLst>
                <a:gd name="adj" fmla="val 19227"/>
              </a:avLst>
            </a:prstGeom>
            <a:solidFill>
              <a:schemeClr val="accent1">
                <a:lumMod val="20000"/>
                <a:lumOff val="80000"/>
                <a:alpha val="9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7F649-578B-DC47-BA60-00C4F3756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692"/>
            <a:stretch/>
          </p:blipFill>
          <p:spPr>
            <a:xfrm>
              <a:off x="609368" y="1661710"/>
              <a:ext cx="1915760" cy="1636454"/>
            </a:xfrm>
            <a:prstGeom prst="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A3AA9E7-CC65-444C-A1F7-479DB301B334}"/>
                </a:ext>
              </a:extLst>
            </p:cNvPr>
            <p:cNvSpPr/>
            <p:nvPr/>
          </p:nvSpPr>
          <p:spPr>
            <a:xfrm>
              <a:off x="5680227" y="6149400"/>
              <a:ext cx="914400" cy="568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EA252119-8455-B047-B388-7E4C1FF48D35}"/>
                </a:ext>
              </a:extLst>
            </p:cNvPr>
            <p:cNvSpPr/>
            <p:nvPr/>
          </p:nvSpPr>
          <p:spPr>
            <a:xfrm>
              <a:off x="3950282" y="2906758"/>
              <a:ext cx="1458097" cy="1075038"/>
            </a:xfrm>
            <a:prstGeom prst="cube">
              <a:avLst>
                <a:gd name="adj" fmla="val 52468"/>
              </a:avLst>
            </a:prstGeom>
            <a:solidFill>
              <a:schemeClr val="accent1">
                <a:lumMod val="20000"/>
                <a:lumOff val="80000"/>
                <a:alpha val="9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8069C545-E685-C742-9950-2262CAE536E3}"/>
                </a:ext>
              </a:extLst>
            </p:cNvPr>
            <p:cNvSpPr/>
            <p:nvPr/>
          </p:nvSpPr>
          <p:spPr>
            <a:xfrm>
              <a:off x="4679330" y="3981796"/>
              <a:ext cx="1458097" cy="1075038"/>
            </a:xfrm>
            <a:prstGeom prst="cube">
              <a:avLst>
                <a:gd name="adj" fmla="val 76910"/>
              </a:avLst>
            </a:prstGeom>
            <a:solidFill>
              <a:schemeClr val="accent1">
                <a:lumMod val="20000"/>
                <a:lumOff val="80000"/>
                <a:alpha val="9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D5EB8C95-8580-CC4E-93CB-25E7229621DD}"/>
                </a:ext>
              </a:extLst>
            </p:cNvPr>
            <p:cNvSpPr/>
            <p:nvPr/>
          </p:nvSpPr>
          <p:spPr>
            <a:xfrm>
              <a:off x="5408378" y="4910531"/>
              <a:ext cx="1136368" cy="1075038"/>
            </a:xfrm>
            <a:prstGeom prst="cube">
              <a:avLst>
                <a:gd name="adj" fmla="val 98419"/>
              </a:avLst>
            </a:prstGeom>
            <a:solidFill>
              <a:schemeClr val="accent1">
                <a:lumMod val="20000"/>
                <a:lumOff val="80000"/>
                <a:alpha val="9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D71E6ED-8144-4A41-A266-D42A621032D7}"/>
                </a:ext>
              </a:extLst>
            </p:cNvPr>
            <p:cNvCxnSpPr>
              <a:cxnSpLocks/>
              <a:stCxn id="23" idx="3"/>
              <a:endCxn id="20" idx="2"/>
            </p:cNvCxnSpPr>
            <p:nvPr/>
          </p:nvCxnSpPr>
          <p:spPr>
            <a:xfrm flipV="1">
              <a:off x="2525128" y="2472588"/>
              <a:ext cx="364027" cy="7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E35C7F-7521-CC45-A020-CE7D39072A3F}"/>
                </a:ext>
              </a:extLst>
            </p:cNvPr>
            <p:cNvCxnSpPr>
              <a:cxnSpLocks/>
              <a:stCxn id="20" idx="5"/>
              <a:endCxn id="16" idx="0"/>
            </p:cNvCxnSpPr>
            <p:nvPr/>
          </p:nvCxnSpPr>
          <p:spPr>
            <a:xfrm>
              <a:off x="4347252" y="2265890"/>
              <a:ext cx="614104" cy="640868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29">
              <a:extLst>
                <a:ext uri="{FF2B5EF4-FFF2-40B4-BE49-F238E27FC236}">
                  <a16:creationId xmlns:a16="http://schemas.microsoft.com/office/drawing/2014/main" id="{4368A407-AC6E-C747-9D43-DB9FD4AB7DAE}"/>
                </a:ext>
              </a:extLst>
            </p:cNvPr>
            <p:cNvCxnSpPr>
              <a:cxnSpLocks/>
              <a:stCxn id="16" idx="5"/>
              <a:endCxn id="27" idx="0"/>
            </p:cNvCxnSpPr>
            <p:nvPr/>
          </p:nvCxnSpPr>
          <p:spPr>
            <a:xfrm>
              <a:off x="5408379" y="3162252"/>
              <a:ext cx="413405" cy="819544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29">
              <a:extLst>
                <a:ext uri="{FF2B5EF4-FFF2-40B4-BE49-F238E27FC236}">
                  <a16:creationId xmlns:a16="http://schemas.microsoft.com/office/drawing/2014/main" id="{B183599C-7196-8840-8665-5CE2931CAC77}"/>
                </a:ext>
              </a:extLst>
            </p:cNvPr>
            <p:cNvCxnSpPr>
              <a:cxnSpLocks/>
              <a:stCxn id="27" idx="5"/>
              <a:endCxn id="28" idx="0"/>
            </p:cNvCxnSpPr>
            <p:nvPr/>
          </p:nvCxnSpPr>
          <p:spPr>
            <a:xfrm>
              <a:off x="6137427" y="4105909"/>
              <a:ext cx="368156" cy="804622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EEC0831-AAF8-7944-92A8-97609CE130FC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6096000" y="5453360"/>
              <a:ext cx="0" cy="696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A97140-E916-3149-91D3-97435DA0BB60}"/>
                </a:ext>
              </a:extLst>
            </p:cNvPr>
            <p:cNvSpPr txBox="1"/>
            <p:nvPr/>
          </p:nvSpPr>
          <p:spPr>
            <a:xfrm>
              <a:off x="4989924" y="2396394"/>
              <a:ext cx="878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Pooling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96C39B-1494-DE4C-8F38-0128EAD3B94C}"/>
                </a:ext>
              </a:extLst>
            </p:cNvPr>
            <p:cNvSpPr txBox="1"/>
            <p:nvPr/>
          </p:nvSpPr>
          <p:spPr>
            <a:xfrm>
              <a:off x="5821783" y="3352668"/>
              <a:ext cx="878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Pooling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4DC2F5-62F7-7047-8D60-D1BF47911D0C}"/>
                </a:ext>
              </a:extLst>
            </p:cNvPr>
            <p:cNvSpPr txBox="1"/>
            <p:nvPr/>
          </p:nvSpPr>
          <p:spPr>
            <a:xfrm>
              <a:off x="6594627" y="4196149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Global </a:t>
              </a:r>
            </a:p>
            <a:p>
              <a:r>
                <a:rPr lang="en-US" dirty="0"/>
                <a:t>pooling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877409-7A31-C643-A2B4-AE9B87732DA1}"/>
                </a:ext>
              </a:extLst>
            </p:cNvPr>
            <p:cNvSpPr txBox="1"/>
            <p:nvPr/>
          </p:nvSpPr>
          <p:spPr>
            <a:xfrm>
              <a:off x="6187677" y="5562402"/>
              <a:ext cx="95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Softmax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34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Networks: Vanilla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E8DE648C-CE9A-5241-952B-B83042B5A5CE}"/>
              </a:ext>
            </a:extLst>
          </p:cNvPr>
          <p:cNvSpPr/>
          <p:nvPr/>
        </p:nvSpPr>
        <p:spPr>
          <a:xfrm>
            <a:off x="2567880" y="1827586"/>
            <a:ext cx="1458097" cy="1075038"/>
          </a:xfrm>
          <a:prstGeom prst="cube">
            <a:avLst>
              <a:gd name="adj" fmla="val 19227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37F649-578B-DC47-BA60-00C4F375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92"/>
          <a:stretch/>
        </p:blipFill>
        <p:spPr>
          <a:xfrm>
            <a:off x="288093" y="1657576"/>
            <a:ext cx="1915760" cy="1636454"/>
          </a:xfrm>
          <a:prstGeom prst="rect">
            <a:avLst/>
          </a:prstGeom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EA252119-8455-B047-B388-7E4C1FF48D35}"/>
              </a:ext>
            </a:extLst>
          </p:cNvPr>
          <p:cNvSpPr/>
          <p:nvPr/>
        </p:nvSpPr>
        <p:spPr>
          <a:xfrm>
            <a:off x="3629007" y="2902624"/>
            <a:ext cx="1458097" cy="1075038"/>
          </a:xfrm>
          <a:prstGeom prst="cube">
            <a:avLst>
              <a:gd name="adj" fmla="val 52468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069C545-E685-C742-9950-2262CAE536E3}"/>
              </a:ext>
            </a:extLst>
          </p:cNvPr>
          <p:cNvSpPr/>
          <p:nvPr/>
        </p:nvSpPr>
        <p:spPr>
          <a:xfrm>
            <a:off x="4358055" y="3977662"/>
            <a:ext cx="1458097" cy="1075038"/>
          </a:xfrm>
          <a:prstGeom prst="cube">
            <a:avLst>
              <a:gd name="adj" fmla="val 76910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71E6ED-8144-4A41-A266-D42A621032D7}"/>
              </a:ext>
            </a:extLst>
          </p:cNvPr>
          <p:cNvCxnSpPr>
            <a:cxnSpLocks/>
            <a:stCxn id="23" idx="3"/>
            <a:endCxn id="20" idx="2"/>
          </p:cNvCxnSpPr>
          <p:nvPr/>
        </p:nvCxnSpPr>
        <p:spPr>
          <a:xfrm flipV="1">
            <a:off x="2203853" y="2468454"/>
            <a:ext cx="364027" cy="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E35C7F-7521-CC45-A020-CE7D39072A3F}"/>
              </a:ext>
            </a:extLst>
          </p:cNvPr>
          <p:cNvCxnSpPr>
            <a:cxnSpLocks/>
            <a:stCxn id="20" idx="5"/>
            <a:endCxn id="16" idx="0"/>
          </p:cNvCxnSpPr>
          <p:nvPr/>
        </p:nvCxnSpPr>
        <p:spPr>
          <a:xfrm>
            <a:off x="4025977" y="2261756"/>
            <a:ext cx="614104" cy="640868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id="{4368A407-AC6E-C747-9D43-DB9FD4AB7DAE}"/>
              </a:ext>
            </a:extLst>
          </p:cNvPr>
          <p:cNvCxnSpPr>
            <a:cxnSpLocks/>
            <a:stCxn id="16" idx="5"/>
            <a:endCxn id="27" idx="0"/>
          </p:cNvCxnSpPr>
          <p:nvPr/>
        </p:nvCxnSpPr>
        <p:spPr>
          <a:xfrm>
            <a:off x="5087104" y="3158118"/>
            <a:ext cx="413405" cy="819544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A97140-E916-3149-91D3-97435DA0BB60}"/>
              </a:ext>
            </a:extLst>
          </p:cNvPr>
          <p:cNvSpPr txBox="1"/>
          <p:nvPr/>
        </p:nvSpPr>
        <p:spPr>
          <a:xfrm>
            <a:off x="4668649" y="2392260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96C39B-1494-DE4C-8F38-0128EAD3B94C}"/>
              </a:ext>
            </a:extLst>
          </p:cNvPr>
          <p:cNvSpPr txBox="1"/>
          <p:nvPr/>
        </p:nvSpPr>
        <p:spPr>
          <a:xfrm>
            <a:off x="5500508" y="3348534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BBE69E-61EB-C242-847F-6075E620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4" b="658"/>
          <a:stretch/>
        </p:blipFill>
        <p:spPr>
          <a:xfrm>
            <a:off x="6545200" y="3977662"/>
            <a:ext cx="1109030" cy="94734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450807-B946-234E-844F-29558D1C71B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47608" y="4451332"/>
            <a:ext cx="9975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EB5FA8F-BB0D-7C47-9DFF-A7A4F4293251}"/>
              </a:ext>
            </a:extLst>
          </p:cNvPr>
          <p:cNvSpPr txBox="1"/>
          <p:nvPr/>
        </p:nvSpPr>
        <p:spPr>
          <a:xfrm>
            <a:off x="5508984" y="4503501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172742-579F-8147-9627-390EAC1B92EC}"/>
              </a:ext>
            </a:extLst>
          </p:cNvPr>
          <p:cNvSpPr txBox="1"/>
          <p:nvPr/>
        </p:nvSpPr>
        <p:spPr>
          <a:xfrm>
            <a:off x="8358736" y="4616066"/>
            <a:ext cx="348460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Standard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the classification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Finetune for segmentation</a:t>
            </a:r>
          </a:p>
        </p:txBody>
      </p:sp>
    </p:spTree>
    <p:extLst>
      <p:ext uri="{BB962C8B-B14F-4D97-AF65-F5344CB8AC3E}">
        <p14:creationId xmlns:p14="http://schemas.microsoft.com/office/powerpoint/2010/main" val="40415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Networks: Vanilla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E8DE648C-CE9A-5241-952B-B83042B5A5CE}"/>
              </a:ext>
            </a:extLst>
          </p:cNvPr>
          <p:cNvSpPr/>
          <p:nvPr/>
        </p:nvSpPr>
        <p:spPr>
          <a:xfrm>
            <a:off x="2567880" y="1827586"/>
            <a:ext cx="1458097" cy="1075038"/>
          </a:xfrm>
          <a:prstGeom prst="cube">
            <a:avLst>
              <a:gd name="adj" fmla="val 19227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37F649-578B-DC47-BA60-00C4F375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92"/>
          <a:stretch/>
        </p:blipFill>
        <p:spPr>
          <a:xfrm>
            <a:off x="288093" y="1657576"/>
            <a:ext cx="1915760" cy="1636454"/>
          </a:xfrm>
          <a:prstGeom prst="rect">
            <a:avLst/>
          </a:prstGeom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EA252119-8455-B047-B388-7E4C1FF48D35}"/>
              </a:ext>
            </a:extLst>
          </p:cNvPr>
          <p:cNvSpPr/>
          <p:nvPr/>
        </p:nvSpPr>
        <p:spPr>
          <a:xfrm>
            <a:off x="3629007" y="2902624"/>
            <a:ext cx="1458097" cy="1075038"/>
          </a:xfrm>
          <a:prstGeom prst="cube">
            <a:avLst>
              <a:gd name="adj" fmla="val 52468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069C545-E685-C742-9950-2262CAE536E3}"/>
              </a:ext>
            </a:extLst>
          </p:cNvPr>
          <p:cNvSpPr/>
          <p:nvPr/>
        </p:nvSpPr>
        <p:spPr>
          <a:xfrm>
            <a:off x="4358055" y="3977662"/>
            <a:ext cx="1458097" cy="1075038"/>
          </a:xfrm>
          <a:prstGeom prst="cube">
            <a:avLst>
              <a:gd name="adj" fmla="val 76910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71E6ED-8144-4A41-A266-D42A621032D7}"/>
              </a:ext>
            </a:extLst>
          </p:cNvPr>
          <p:cNvCxnSpPr>
            <a:cxnSpLocks/>
            <a:stCxn id="23" idx="3"/>
            <a:endCxn id="20" idx="2"/>
          </p:cNvCxnSpPr>
          <p:nvPr/>
        </p:nvCxnSpPr>
        <p:spPr>
          <a:xfrm flipV="1">
            <a:off x="2203853" y="2468454"/>
            <a:ext cx="364027" cy="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E35C7F-7521-CC45-A020-CE7D39072A3F}"/>
              </a:ext>
            </a:extLst>
          </p:cNvPr>
          <p:cNvCxnSpPr>
            <a:cxnSpLocks/>
            <a:stCxn id="20" idx="5"/>
            <a:endCxn id="16" idx="0"/>
          </p:cNvCxnSpPr>
          <p:nvPr/>
        </p:nvCxnSpPr>
        <p:spPr>
          <a:xfrm>
            <a:off x="4025977" y="2261756"/>
            <a:ext cx="614104" cy="640868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id="{4368A407-AC6E-C747-9D43-DB9FD4AB7DAE}"/>
              </a:ext>
            </a:extLst>
          </p:cNvPr>
          <p:cNvCxnSpPr>
            <a:cxnSpLocks/>
            <a:stCxn id="16" idx="5"/>
            <a:endCxn id="27" idx="0"/>
          </p:cNvCxnSpPr>
          <p:nvPr/>
        </p:nvCxnSpPr>
        <p:spPr>
          <a:xfrm>
            <a:off x="5087104" y="3158118"/>
            <a:ext cx="413405" cy="819544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A97140-E916-3149-91D3-97435DA0BB60}"/>
              </a:ext>
            </a:extLst>
          </p:cNvPr>
          <p:cNvSpPr txBox="1"/>
          <p:nvPr/>
        </p:nvSpPr>
        <p:spPr>
          <a:xfrm>
            <a:off x="4668649" y="2392260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96C39B-1494-DE4C-8F38-0128EAD3B94C}"/>
              </a:ext>
            </a:extLst>
          </p:cNvPr>
          <p:cNvSpPr txBox="1"/>
          <p:nvPr/>
        </p:nvSpPr>
        <p:spPr>
          <a:xfrm>
            <a:off x="5500508" y="3348534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BBE69E-61EB-C242-847F-6075E620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4" b="658"/>
          <a:stretch/>
        </p:blipFill>
        <p:spPr>
          <a:xfrm>
            <a:off x="6545200" y="3977662"/>
            <a:ext cx="1109030" cy="94734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450807-B946-234E-844F-29558D1C71B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47608" y="4451332"/>
            <a:ext cx="9975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EB5FA8F-BB0D-7C47-9DFF-A7A4F4293251}"/>
              </a:ext>
            </a:extLst>
          </p:cNvPr>
          <p:cNvSpPr txBox="1"/>
          <p:nvPr/>
        </p:nvSpPr>
        <p:spPr>
          <a:xfrm>
            <a:off x="5508984" y="4503501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2D5ED0-4668-E843-B9DD-DC0A3B2435FC}"/>
              </a:ext>
            </a:extLst>
          </p:cNvPr>
          <p:cNvSpPr txBox="1"/>
          <p:nvPr/>
        </p:nvSpPr>
        <p:spPr>
          <a:xfrm>
            <a:off x="1581665" y="2989229"/>
            <a:ext cx="865521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Predictions are at low resolution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 lot of information is lost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Can we make it better?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54F089-EF71-EF45-8A07-089816B3E62B}"/>
              </a:ext>
            </a:extLst>
          </p:cNvPr>
          <p:cNvSpPr txBox="1"/>
          <p:nvPr/>
        </p:nvSpPr>
        <p:spPr>
          <a:xfrm>
            <a:off x="8511136" y="4768466"/>
            <a:ext cx="348460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Standard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the classification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Finetune for segmentation</a:t>
            </a:r>
          </a:p>
        </p:txBody>
      </p:sp>
    </p:spTree>
    <p:extLst>
      <p:ext uri="{BB962C8B-B14F-4D97-AF65-F5344CB8AC3E}">
        <p14:creationId xmlns:p14="http://schemas.microsoft.com/office/powerpoint/2010/main" val="17103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Networks: Encoder-Decoder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E8DE648C-CE9A-5241-952B-B83042B5A5CE}"/>
              </a:ext>
            </a:extLst>
          </p:cNvPr>
          <p:cNvSpPr/>
          <p:nvPr/>
        </p:nvSpPr>
        <p:spPr>
          <a:xfrm>
            <a:off x="2567880" y="1827586"/>
            <a:ext cx="1458097" cy="1075038"/>
          </a:xfrm>
          <a:prstGeom prst="cube">
            <a:avLst>
              <a:gd name="adj" fmla="val 19227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37F649-578B-DC47-BA60-00C4F375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92"/>
          <a:stretch/>
        </p:blipFill>
        <p:spPr>
          <a:xfrm>
            <a:off x="288093" y="1657576"/>
            <a:ext cx="1915760" cy="1636454"/>
          </a:xfrm>
          <a:prstGeom prst="rect">
            <a:avLst/>
          </a:prstGeom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EA252119-8455-B047-B388-7E4C1FF48D35}"/>
              </a:ext>
            </a:extLst>
          </p:cNvPr>
          <p:cNvSpPr/>
          <p:nvPr/>
        </p:nvSpPr>
        <p:spPr>
          <a:xfrm>
            <a:off x="3629007" y="2902624"/>
            <a:ext cx="1458097" cy="1075038"/>
          </a:xfrm>
          <a:prstGeom prst="cube">
            <a:avLst>
              <a:gd name="adj" fmla="val 52468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069C545-E685-C742-9950-2262CAE536E3}"/>
              </a:ext>
            </a:extLst>
          </p:cNvPr>
          <p:cNvSpPr/>
          <p:nvPr/>
        </p:nvSpPr>
        <p:spPr>
          <a:xfrm>
            <a:off x="4358055" y="3977662"/>
            <a:ext cx="1458097" cy="1075038"/>
          </a:xfrm>
          <a:prstGeom prst="cube">
            <a:avLst>
              <a:gd name="adj" fmla="val 76910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71E6ED-8144-4A41-A266-D42A621032D7}"/>
              </a:ext>
            </a:extLst>
          </p:cNvPr>
          <p:cNvCxnSpPr>
            <a:cxnSpLocks/>
            <a:stCxn id="23" idx="3"/>
            <a:endCxn id="20" idx="2"/>
          </p:cNvCxnSpPr>
          <p:nvPr/>
        </p:nvCxnSpPr>
        <p:spPr>
          <a:xfrm flipV="1">
            <a:off x="2203853" y="2468454"/>
            <a:ext cx="364027" cy="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E35C7F-7521-CC45-A020-CE7D39072A3F}"/>
              </a:ext>
            </a:extLst>
          </p:cNvPr>
          <p:cNvCxnSpPr>
            <a:cxnSpLocks/>
            <a:stCxn id="20" idx="3"/>
            <a:endCxn id="16" idx="2"/>
          </p:cNvCxnSpPr>
          <p:nvPr/>
        </p:nvCxnSpPr>
        <p:spPr>
          <a:xfrm rot="16200000" flipH="1">
            <a:off x="3001521" y="3094682"/>
            <a:ext cx="819544" cy="435427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id="{4368A407-AC6E-C747-9D43-DB9FD4AB7DAE}"/>
              </a:ext>
            </a:extLst>
          </p:cNvPr>
          <p:cNvCxnSpPr>
            <a:cxnSpLocks/>
            <a:stCxn id="16" idx="3"/>
            <a:endCxn id="27" idx="2"/>
          </p:cNvCxnSpPr>
          <p:nvPr/>
        </p:nvCxnSpPr>
        <p:spPr>
          <a:xfrm rot="16200000" flipH="1">
            <a:off x="3741580" y="4312111"/>
            <a:ext cx="950925" cy="282025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A97140-E916-3149-91D3-97435DA0BB60}"/>
              </a:ext>
            </a:extLst>
          </p:cNvPr>
          <p:cNvSpPr txBox="1"/>
          <p:nvPr/>
        </p:nvSpPr>
        <p:spPr>
          <a:xfrm>
            <a:off x="2373216" y="3128915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96C39B-1494-DE4C-8F38-0128EAD3B94C}"/>
              </a:ext>
            </a:extLst>
          </p:cNvPr>
          <p:cNvSpPr txBox="1"/>
          <p:nvPr/>
        </p:nvSpPr>
        <p:spPr>
          <a:xfrm>
            <a:off x="3252175" y="4102987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BBE69E-61EB-C242-847F-6075E620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4" b="658"/>
          <a:stretch/>
        </p:blipFill>
        <p:spPr>
          <a:xfrm>
            <a:off x="9944089" y="1740973"/>
            <a:ext cx="1109030" cy="94734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450807-B946-234E-844F-29558D1C71BC}"/>
              </a:ext>
            </a:extLst>
          </p:cNvPr>
          <p:cNvCxnSpPr>
            <a:cxnSpLocks/>
            <a:stCxn id="26" idx="4"/>
            <a:endCxn id="25" idx="1"/>
          </p:cNvCxnSpPr>
          <p:nvPr/>
        </p:nvCxnSpPr>
        <p:spPr>
          <a:xfrm flipV="1">
            <a:off x="8688375" y="2214643"/>
            <a:ext cx="1255714" cy="206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EB5FA8F-BB0D-7C47-9DFF-A7A4F4293251}"/>
              </a:ext>
            </a:extLst>
          </p:cNvPr>
          <p:cNvSpPr txBox="1"/>
          <p:nvPr/>
        </p:nvSpPr>
        <p:spPr>
          <a:xfrm>
            <a:off x="8927501" y="2175457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750C6-B7E1-0649-BFF0-083A9A79E1F4}"/>
              </a:ext>
            </a:extLst>
          </p:cNvPr>
          <p:cNvSpPr txBox="1"/>
          <p:nvPr/>
        </p:nvSpPr>
        <p:spPr>
          <a:xfrm>
            <a:off x="8358736" y="4616066"/>
            <a:ext cx="34846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Standard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the classification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Finetune for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Add a decoder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18F5A32-26C8-6A44-95D8-A2D6D4A228D0}"/>
              </a:ext>
            </a:extLst>
          </p:cNvPr>
          <p:cNvSpPr/>
          <p:nvPr/>
        </p:nvSpPr>
        <p:spPr>
          <a:xfrm>
            <a:off x="5975086" y="2905408"/>
            <a:ext cx="1458097" cy="1075038"/>
          </a:xfrm>
          <a:prstGeom prst="cube">
            <a:avLst>
              <a:gd name="adj" fmla="val 52468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29">
            <a:extLst>
              <a:ext uri="{FF2B5EF4-FFF2-40B4-BE49-F238E27FC236}">
                <a16:creationId xmlns:a16="http://schemas.microsoft.com/office/drawing/2014/main" id="{E6DCFCE8-B866-9C46-9BA2-61F95ED40EBC}"/>
              </a:ext>
            </a:extLst>
          </p:cNvPr>
          <p:cNvCxnSpPr>
            <a:cxnSpLocks/>
            <a:stCxn id="27" idx="4"/>
            <a:endCxn id="17" idx="3"/>
          </p:cNvCxnSpPr>
          <p:nvPr/>
        </p:nvCxnSpPr>
        <p:spPr>
          <a:xfrm flipV="1">
            <a:off x="4989340" y="3980446"/>
            <a:ext cx="1432769" cy="948141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9">
            <a:extLst>
              <a:ext uri="{FF2B5EF4-FFF2-40B4-BE49-F238E27FC236}">
                <a16:creationId xmlns:a16="http://schemas.microsoft.com/office/drawing/2014/main" id="{09EDAB23-A2EA-4C4D-9BF9-C9D11EBB9A29}"/>
              </a:ext>
            </a:extLst>
          </p:cNvPr>
          <p:cNvCxnSpPr>
            <a:cxnSpLocks/>
            <a:stCxn id="17" idx="4"/>
            <a:endCxn id="26" idx="3"/>
          </p:cNvCxnSpPr>
          <p:nvPr/>
        </p:nvCxnSpPr>
        <p:spPr>
          <a:xfrm flipV="1">
            <a:off x="6869132" y="2650880"/>
            <a:ext cx="1193544" cy="1074072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be 25">
            <a:extLst>
              <a:ext uri="{FF2B5EF4-FFF2-40B4-BE49-F238E27FC236}">
                <a16:creationId xmlns:a16="http://schemas.microsoft.com/office/drawing/2014/main" id="{031F0808-BAC1-3241-9FAF-EFCA51BD59C9}"/>
              </a:ext>
            </a:extLst>
          </p:cNvPr>
          <p:cNvSpPr/>
          <p:nvPr/>
        </p:nvSpPr>
        <p:spPr>
          <a:xfrm>
            <a:off x="7436976" y="1575842"/>
            <a:ext cx="1458097" cy="1075038"/>
          </a:xfrm>
          <a:prstGeom prst="cube">
            <a:avLst>
              <a:gd name="adj" fmla="val 19227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70F5E4-9E01-8A4D-94EE-04982471736E}"/>
              </a:ext>
            </a:extLst>
          </p:cNvPr>
          <p:cNvSpPr txBox="1"/>
          <p:nvPr/>
        </p:nvSpPr>
        <p:spPr>
          <a:xfrm>
            <a:off x="6447437" y="433632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Up-sample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1A15D-9334-9F4C-8954-EE4ED38F57DD}"/>
              </a:ext>
            </a:extLst>
          </p:cNvPr>
          <p:cNvSpPr txBox="1"/>
          <p:nvPr/>
        </p:nvSpPr>
        <p:spPr>
          <a:xfrm>
            <a:off x="8035535" y="307081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Up-sample</a:t>
            </a:r>
          </a:p>
        </p:txBody>
      </p:sp>
    </p:spTree>
    <p:extLst>
      <p:ext uri="{BB962C8B-B14F-4D97-AF65-F5344CB8AC3E}">
        <p14:creationId xmlns:p14="http://schemas.microsoft.com/office/powerpoint/2010/main" val="6062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Networks: Encoder-Decoder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E8DE648C-CE9A-5241-952B-B83042B5A5CE}"/>
              </a:ext>
            </a:extLst>
          </p:cNvPr>
          <p:cNvSpPr/>
          <p:nvPr/>
        </p:nvSpPr>
        <p:spPr>
          <a:xfrm>
            <a:off x="2567880" y="1827586"/>
            <a:ext cx="1458097" cy="1075038"/>
          </a:xfrm>
          <a:prstGeom prst="cube">
            <a:avLst>
              <a:gd name="adj" fmla="val 19227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37F649-578B-DC47-BA60-00C4F375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92"/>
          <a:stretch/>
        </p:blipFill>
        <p:spPr>
          <a:xfrm>
            <a:off x="288093" y="1657576"/>
            <a:ext cx="1915760" cy="1636454"/>
          </a:xfrm>
          <a:prstGeom prst="rect">
            <a:avLst/>
          </a:prstGeom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EA252119-8455-B047-B388-7E4C1FF48D35}"/>
              </a:ext>
            </a:extLst>
          </p:cNvPr>
          <p:cNvSpPr/>
          <p:nvPr/>
        </p:nvSpPr>
        <p:spPr>
          <a:xfrm>
            <a:off x="3629007" y="2902624"/>
            <a:ext cx="1458097" cy="1075038"/>
          </a:xfrm>
          <a:prstGeom prst="cube">
            <a:avLst>
              <a:gd name="adj" fmla="val 52468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069C545-E685-C742-9950-2262CAE536E3}"/>
              </a:ext>
            </a:extLst>
          </p:cNvPr>
          <p:cNvSpPr/>
          <p:nvPr/>
        </p:nvSpPr>
        <p:spPr>
          <a:xfrm>
            <a:off x="4358055" y="3977662"/>
            <a:ext cx="1458097" cy="1075038"/>
          </a:xfrm>
          <a:prstGeom prst="cube">
            <a:avLst>
              <a:gd name="adj" fmla="val 76910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D71E6ED-8144-4A41-A266-D42A621032D7}"/>
              </a:ext>
            </a:extLst>
          </p:cNvPr>
          <p:cNvCxnSpPr>
            <a:cxnSpLocks/>
            <a:stCxn id="23" idx="3"/>
            <a:endCxn id="20" idx="2"/>
          </p:cNvCxnSpPr>
          <p:nvPr/>
        </p:nvCxnSpPr>
        <p:spPr>
          <a:xfrm flipV="1">
            <a:off x="2203853" y="2468454"/>
            <a:ext cx="364027" cy="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E35C7F-7521-CC45-A020-CE7D39072A3F}"/>
              </a:ext>
            </a:extLst>
          </p:cNvPr>
          <p:cNvCxnSpPr>
            <a:cxnSpLocks/>
            <a:stCxn id="20" idx="3"/>
            <a:endCxn id="16" idx="2"/>
          </p:cNvCxnSpPr>
          <p:nvPr/>
        </p:nvCxnSpPr>
        <p:spPr>
          <a:xfrm rot="16200000" flipH="1">
            <a:off x="3001521" y="3094682"/>
            <a:ext cx="819544" cy="435427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9">
            <a:extLst>
              <a:ext uri="{FF2B5EF4-FFF2-40B4-BE49-F238E27FC236}">
                <a16:creationId xmlns:a16="http://schemas.microsoft.com/office/drawing/2014/main" id="{4368A407-AC6E-C747-9D43-DB9FD4AB7DAE}"/>
              </a:ext>
            </a:extLst>
          </p:cNvPr>
          <p:cNvCxnSpPr>
            <a:cxnSpLocks/>
            <a:stCxn id="16" idx="3"/>
            <a:endCxn id="27" idx="2"/>
          </p:cNvCxnSpPr>
          <p:nvPr/>
        </p:nvCxnSpPr>
        <p:spPr>
          <a:xfrm rot="16200000" flipH="1">
            <a:off x="3741580" y="4312111"/>
            <a:ext cx="950925" cy="282025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A97140-E916-3149-91D3-97435DA0BB60}"/>
              </a:ext>
            </a:extLst>
          </p:cNvPr>
          <p:cNvSpPr txBox="1"/>
          <p:nvPr/>
        </p:nvSpPr>
        <p:spPr>
          <a:xfrm>
            <a:off x="2373216" y="3128915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96C39B-1494-DE4C-8F38-0128EAD3B94C}"/>
              </a:ext>
            </a:extLst>
          </p:cNvPr>
          <p:cNvSpPr txBox="1"/>
          <p:nvPr/>
        </p:nvSpPr>
        <p:spPr>
          <a:xfrm>
            <a:off x="3252175" y="4102987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BBE69E-61EB-C242-847F-6075E620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4" b="658"/>
          <a:stretch/>
        </p:blipFill>
        <p:spPr>
          <a:xfrm>
            <a:off x="9944089" y="1740973"/>
            <a:ext cx="1109030" cy="94734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450807-B946-234E-844F-29558D1C71BC}"/>
              </a:ext>
            </a:extLst>
          </p:cNvPr>
          <p:cNvCxnSpPr>
            <a:cxnSpLocks/>
            <a:stCxn id="26" idx="4"/>
            <a:endCxn id="25" idx="1"/>
          </p:cNvCxnSpPr>
          <p:nvPr/>
        </p:nvCxnSpPr>
        <p:spPr>
          <a:xfrm flipV="1">
            <a:off x="8688375" y="2214643"/>
            <a:ext cx="1255714" cy="206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EB5FA8F-BB0D-7C47-9DFF-A7A4F4293251}"/>
              </a:ext>
            </a:extLst>
          </p:cNvPr>
          <p:cNvSpPr txBox="1"/>
          <p:nvPr/>
        </p:nvSpPr>
        <p:spPr>
          <a:xfrm>
            <a:off x="8927501" y="2175457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18F5A32-26C8-6A44-95D8-A2D6D4A228D0}"/>
              </a:ext>
            </a:extLst>
          </p:cNvPr>
          <p:cNvSpPr/>
          <p:nvPr/>
        </p:nvSpPr>
        <p:spPr>
          <a:xfrm>
            <a:off x="5975086" y="2905408"/>
            <a:ext cx="1458097" cy="1075038"/>
          </a:xfrm>
          <a:prstGeom prst="cube">
            <a:avLst>
              <a:gd name="adj" fmla="val 52468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29">
            <a:extLst>
              <a:ext uri="{FF2B5EF4-FFF2-40B4-BE49-F238E27FC236}">
                <a16:creationId xmlns:a16="http://schemas.microsoft.com/office/drawing/2014/main" id="{E6DCFCE8-B866-9C46-9BA2-61F95ED40EBC}"/>
              </a:ext>
            </a:extLst>
          </p:cNvPr>
          <p:cNvCxnSpPr>
            <a:cxnSpLocks/>
            <a:stCxn id="27" idx="4"/>
            <a:endCxn id="17" idx="3"/>
          </p:cNvCxnSpPr>
          <p:nvPr/>
        </p:nvCxnSpPr>
        <p:spPr>
          <a:xfrm flipV="1">
            <a:off x="4989340" y="3980446"/>
            <a:ext cx="1432769" cy="948141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9">
            <a:extLst>
              <a:ext uri="{FF2B5EF4-FFF2-40B4-BE49-F238E27FC236}">
                <a16:creationId xmlns:a16="http://schemas.microsoft.com/office/drawing/2014/main" id="{09EDAB23-A2EA-4C4D-9BF9-C9D11EBB9A29}"/>
              </a:ext>
            </a:extLst>
          </p:cNvPr>
          <p:cNvCxnSpPr>
            <a:cxnSpLocks/>
            <a:stCxn id="17" idx="4"/>
            <a:endCxn id="26" idx="3"/>
          </p:cNvCxnSpPr>
          <p:nvPr/>
        </p:nvCxnSpPr>
        <p:spPr>
          <a:xfrm flipV="1">
            <a:off x="6869132" y="2650880"/>
            <a:ext cx="1193544" cy="1074072"/>
          </a:xfrm>
          <a:prstGeom prst="bentConnector2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be 25">
            <a:extLst>
              <a:ext uri="{FF2B5EF4-FFF2-40B4-BE49-F238E27FC236}">
                <a16:creationId xmlns:a16="http://schemas.microsoft.com/office/drawing/2014/main" id="{031F0808-BAC1-3241-9FAF-EFCA51BD59C9}"/>
              </a:ext>
            </a:extLst>
          </p:cNvPr>
          <p:cNvSpPr/>
          <p:nvPr/>
        </p:nvSpPr>
        <p:spPr>
          <a:xfrm>
            <a:off x="7436976" y="1575842"/>
            <a:ext cx="1458097" cy="1075038"/>
          </a:xfrm>
          <a:prstGeom prst="cube">
            <a:avLst>
              <a:gd name="adj" fmla="val 19227"/>
            </a:avLst>
          </a:prstGeom>
          <a:solidFill>
            <a:schemeClr val="accent1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70F5E4-9E01-8A4D-94EE-04982471736E}"/>
              </a:ext>
            </a:extLst>
          </p:cNvPr>
          <p:cNvSpPr txBox="1"/>
          <p:nvPr/>
        </p:nvSpPr>
        <p:spPr>
          <a:xfrm>
            <a:off x="6447437" y="433632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Up-sample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1A15D-9334-9F4C-8954-EE4ED38F57DD}"/>
              </a:ext>
            </a:extLst>
          </p:cNvPr>
          <p:cNvSpPr txBox="1"/>
          <p:nvPr/>
        </p:nvSpPr>
        <p:spPr>
          <a:xfrm>
            <a:off x="8035535" y="307081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Up-sample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5F1F2-02DE-B740-8BC7-91A535CC644B}"/>
              </a:ext>
            </a:extLst>
          </p:cNvPr>
          <p:cNvSpPr txBox="1"/>
          <p:nvPr/>
        </p:nvSpPr>
        <p:spPr>
          <a:xfrm>
            <a:off x="1705231" y="2950674"/>
            <a:ext cx="1019867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Cannot compensate the loss of information resulted in encoder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</a:rPr>
              <a:t>Can we improve it further?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ACA9EF-714D-3F4D-ADED-535BE41B1338}"/>
              </a:ext>
            </a:extLst>
          </p:cNvPr>
          <p:cNvSpPr txBox="1"/>
          <p:nvPr/>
        </p:nvSpPr>
        <p:spPr>
          <a:xfrm>
            <a:off x="8358736" y="4616066"/>
            <a:ext cx="34846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Standard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the classification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Finetune for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Add a decoder</a:t>
            </a:r>
          </a:p>
        </p:txBody>
      </p:sp>
    </p:spTree>
    <p:extLst>
      <p:ext uri="{BB962C8B-B14F-4D97-AF65-F5344CB8AC3E}">
        <p14:creationId xmlns:p14="http://schemas.microsoft.com/office/powerpoint/2010/main" val="17638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CCA1-9E89-9347-8E78-CA5ACF5F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Networks: Encoder-Decoder with Skip-connections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750C6-B7E1-0649-BFF0-083A9A79E1F4}"/>
              </a:ext>
            </a:extLst>
          </p:cNvPr>
          <p:cNvSpPr txBox="1"/>
          <p:nvPr/>
        </p:nvSpPr>
        <p:spPr>
          <a:xfrm>
            <a:off x="8262352" y="4717515"/>
            <a:ext cx="348460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Standard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the classification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Finetune for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Share information between encoder and decoder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409E2D-C198-C646-97F3-7DF4BB0F2F3D}"/>
              </a:ext>
            </a:extLst>
          </p:cNvPr>
          <p:cNvGrpSpPr/>
          <p:nvPr/>
        </p:nvGrpSpPr>
        <p:grpSpPr>
          <a:xfrm>
            <a:off x="348659" y="2088885"/>
            <a:ext cx="10765026" cy="3629907"/>
            <a:chOff x="348659" y="2088885"/>
            <a:chExt cx="10765026" cy="36299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95F47F-5F36-EF41-A67D-2A2BB9E5F804}"/>
                </a:ext>
              </a:extLst>
            </p:cNvPr>
            <p:cNvGrpSpPr/>
            <p:nvPr/>
          </p:nvGrpSpPr>
          <p:grpSpPr>
            <a:xfrm>
              <a:off x="348659" y="2088885"/>
              <a:ext cx="10765026" cy="3629907"/>
              <a:chOff x="288093" y="1422793"/>
              <a:chExt cx="10765026" cy="3629907"/>
            </a:xfrm>
          </p:grpSpPr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E8DE648C-CE9A-5241-952B-B83042B5A5CE}"/>
                  </a:ext>
                </a:extLst>
              </p:cNvPr>
              <p:cNvSpPr/>
              <p:nvPr/>
            </p:nvSpPr>
            <p:spPr>
              <a:xfrm>
                <a:off x="2567880" y="1605164"/>
                <a:ext cx="1458097" cy="1075038"/>
              </a:xfrm>
              <a:prstGeom prst="cube">
                <a:avLst>
                  <a:gd name="adj" fmla="val 19227"/>
                </a:avLst>
              </a:prstGeom>
              <a:solidFill>
                <a:schemeClr val="accent1">
                  <a:lumMod val="20000"/>
                  <a:lumOff val="80000"/>
                  <a:alpha val="9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B37F649-578B-DC47-BA60-00C4F37561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50692"/>
              <a:stretch/>
            </p:blipFill>
            <p:spPr>
              <a:xfrm>
                <a:off x="288093" y="1422793"/>
                <a:ext cx="1915760" cy="1636454"/>
              </a:xfrm>
              <a:prstGeom prst="rect">
                <a:avLst/>
              </a:prstGeom>
            </p:spPr>
          </p:pic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EA252119-8455-B047-B388-7E4C1FF48D35}"/>
                  </a:ext>
                </a:extLst>
              </p:cNvPr>
              <p:cNvSpPr/>
              <p:nvPr/>
            </p:nvSpPr>
            <p:spPr>
              <a:xfrm>
                <a:off x="3629007" y="2902624"/>
                <a:ext cx="1458097" cy="1075038"/>
              </a:xfrm>
              <a:prstGeom prst="cube">
                <a:avLst>
                  <a:gd name="adj" fmla="val 52468"/>
                </a:avLst>
              </a:prstGeom>
              <a:solidFill>
                <a:schemeClr val="accent1">
                  <a:lumMod val="20000"/>
                  <a:lumOff val="80000"/>
                  <a:alpha val="9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8069C545-E685-C742-9950-2262CAE536E3}"/>
                  </a:ext>
                </a:extLst>
              </p:cNvPr>
              <p:cNvSpPr/>
              <p:nvPr/>
            </p:nvSpPr>
            <p:spPr>
              <a:xfrm>
                <a:off x="4358055" y="3977662"/>
                <a:ext cx="1458097" cy="1075038"/>
              </a:xfrm>
              <a:prstGeom prst="cube">
                <a:avLst>
                  <a:gd name="adj" fmla="val 76910"/>
                </a:avLst>
              </a:prstGeom>
              <a:solidFill>
                <a:schemeClr val="accent1">
                  <a:lumMod val="20000"/>
                  <a:lumOff val="80000"/>
                  <a:alpha val="9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D71E6ED-8144-4A41-A266-D42A621032D7}"/>
                  </a:ext>
                </a:extLst>
              </p:cNvPr>
              <p:cNvCxnSpPr>
                <a:cxnSpLocks/>
                <a:stCxn id="23" idx="3"/>
                <a:endCxn id="20" idx="2"/>
              </p:cNvCxnSpPr>
              <p:nvPr/>
            </p:nvCxnSpPr>
            <p:spPr>
              <a:xfrm>
                <a:off x="2203853" y="2241020"/>
                <a:ext cx="364027" cy="50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3E35C7F-7521-CC45-A020-CE7D39072A3F}"/>
                  </a:ext>
                </a:extLst>
              </p:cNvPr>
              <p:cNvCxnSpPr>
                <a:cxnSpLocks/>
                <a:stCxn id="20" idx="3"/>
                <a:endCxn id="16" idx="2"/>
              </p:cNvCxnSpPr>
              <p:nvPr/>
            </p:nvCxnSpPr>
            <p:spPr>
              <a:xfrm rot="16200000" flipH="1">
                <a:off x="2890310" y="2983471"/>
                <a:ext cx="1041966" cy="435427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29">
                <a:extLst>
                  <a:ext uri="{FF2B5EF4-FFF2-40B4-BE49-F238E27FC236}">
                    <a16:creationId xmlns:a16="http://schemas.microsoft.com/office/drawing/2014/main" id="{4368A407-AC6E-C747-9D43-DB9FD4AB7DAE}"/>
                  </a:ext>
                </a:extLst>
              </p:cNvPr>
              <p:cNvCxnSpPr>
                <a:cxnSpLocks/>
                <a:stCxn id="16" idx="3"/>
                <a:endCxn id="27" idx="2"/>
              </p:cNvCxnSpPr>
              <p:nvPr/>
            </p:nvCxnSpPr>
            <p:spPr>
              <a:xfrm rot="16200000" flipH="1">
                <a:off x="3741580" y="4312111"/>
                <a:ext cx="950925" cy="282025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A97140-E916-3149-91D3-97435DA0BB60}"/>
                  </a:ext>
                </a:extLst>
              </p:cNvPr>
              <p:cNvSpPr txBox="1"/>
              <p:nvPr/>
            </p:nvSpPr>
            <p:spPr>
              <a:xfrm>
                <a:off x="2373216" y="3128915"/>
                <a:ext cx="87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Pooling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96C39B-1494-DE4C-8F38-0128EAD3B94C}"/>
                  </a:ext>
                </a:extLst>
              </p:cNvPr>
              <p:cNvSpPr txBox="1"/>
              <p:nvPr/>
            </p:nvSpPr>
            <p:spPr>
              <a:xfrm>
                <a:off x="3252175" y="4102987"/>
                <a:ext cx="87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Pooling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EBBE69E-61EB-C242-847F-6075E6207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50034" b="658"/>
              <a:stretch/>
            </p:blipFill>
            <p:spPr>
              <a:xfrm>
                <a:off x="9944089" y="1740973"/>
                <a:ext cx="1109030" cy="947340"/>
              </a:xfrm>
              <a:prstGeom prst="rect">
                <a:avLst/>
              </a:prstGeom>
            </p:spPr>
          </p:pic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8450807-B946-234E-844F-29558D1C71BC}"/>
                  </a:ext>
                </a:extLst>
              </p:cNvPr>
              <p:cNvCxnSpPr>
                <a:cxnSpLocks/>
                <a:stCxn id="26" idx="4"/>
                <a:endCxn id="25" idx="1"/>
              </p:cNvCxnSpPr>
              <p:nvPr/>
            </p:nvCxnSpPr>
            <p:spPr>
              <a:xfrm flipV="1">
                <a:off x="8688375" y="2214643"/>
                <a:ext cx="1255714" cy="20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EB5FA8F-BB0D-7C47-9DFF-A7A4F4293251}"/>
                  </a:ext>
                </a:extLst>
              </p:cNvPr>
              <p:cNvSpPr txBox="1"/>
              <p:nvPr/>
            </p:nvSpPr>
            <p:spPr>
              <a:xfrm>
                <a:off x="8927501" y="2175457"/>
                <a:ext cx="951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Softmax</a:t>
                </a:r>
                <a:endParaRPr lang="en-US" dirty="0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B18F5A32-26C8-6A44-95D8-A2D6D4A228D0}"/>
                  </a:ext>
                </a:extLst>
              </p:cNvPr>
              <p:cNvSpPr/>
              <p:nvPr/>
            </p:nvSpPr>
            <p:spPr>
              <a:xfrm>
                <a:off x="5975086" y="2905408"/>
                <a:ext cx="1458097" cy="1075038"/>
              </a:xfrm>
              <a:prstGeom prst="cube">
                <a:avLst>
                  <a:gd name="adj" fmla="val 52468"/>
                </a:avLst>
              </a:prstGeom>
              <a:solidFill>
                <a:schemeClr val="accent1">
                  <a:lumMod val="20000"/>
                  <a:lumOff val="80000"/>
                  <a:alpha val="9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29">
                <a:extLst>
                  <a:ext uri="{FF2B5EF4-FFF2-40B4-BE49-F238E27FC236}">
                    <a16:creationId xmlns:a16="http://schemas.microsoft.com/office/drawing/2014/main" id="{E6DCFCE8-B866-9C46-9BA2-61F95ED40EBC}"/>
                  </a:ext>
                </a:extLst>
              </p:cNvPr>
              <p:cNvCxnSpPr>
                <a:cxnSpLocks/>
                <a:stCxn id="27" idx="4"/>
                <a:endCxn id="17" idx="3"/>
              </p:cNvCxnSpPr>
              <p:nvPr/>
            </p:nvCxnSpPr>
            <p:spPr>
              <a:xfrm flipV="1">
                <a:off x="4989340" y="3980446"/>
                <a:ext cx="1432769" cy="948141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9">
                <a:extLst>
                  <a:ext uri="{FF2B5EF4-FFF2-40B4-BE49-F238E27FC236}">
                    <a16:creationId xmlns:a16="http://schemas.microsoft.com/office/drawing/2014/main" id="{09EDAB23-A2EA-4C4D-9BF9-C9D11EBB9A29}"/>
                  </a:ext>
                </a:extLst>
              </p:cNvPr>
              <p:cNvCxnSpPr>
                <a:cxnSpLocks/>
                <a:stCxn id="17" idx="4"/>
                <a:endCxn id="26" idx="3"/>
              </p:cNvCxnSpPr>
              <p:nvPr/>
            </p:nvCxnSpPr>
            <p:spPr>
              <a:xfrm flipV="1">
                <a:off x="6869132" y="2650880"/>
                <a:ext cx="1193544" cy="1074072"/>
              </a:xfrm>
              <a:prstGeom prst="bentConnector2">
                <a:avLst/>
              </a:pr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031F0808-BAC1-3241-9FAF-EFCA51BD59C9}"/>
                  </a:ext>
                </a:extLst>
              </p:cNvPr>
              <p:cNvSpPr/>
              <p:nvPr/>
            </p:nvSpPr>
            <p:spPr>
              <a:xfrm>
                <a:off x="7436976" y="1575842"/>
                <a:ext cx="1458097" cy="1075038"/>
              </a:xfrm>
              <a:prstGeom prst="cube">
                <a:avLst>
                  <a:gd name="adj" fmla="val 19227"/>
                </a:avLst>
              </a:prstGeom>
              <a:solidFill>
                <a:schemeClr val="accent1">
                  <a:lumMod val="20000"/>
                  <a:lumOff val="80000"/>
                  <a:alpha val="9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70F5E4-9E01-8A4D-94EE-04982471736E}"/>
                  </a:ext>
                </a:extLst>
              </p:cNvPr>
              <p:cNvSpPr txBox="1"/>
              <p:nvPr/>
            </p:nvSpPr>
            <p:spPr>
              <a:xfrm>
                <a:off x="6447437" y="4336324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Up-sample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11A15D-9334-9F4C-8954-EE4ED38F57DD}"/>
                  </a:ext>
                </a:extLst>
              </p:cNvPr>
              <p:cNvSpPr txBox="1"/>
              <p:nvPr/>
            </p:nvSpPr>
            <p:spPr>
              <a:xfrm>
                <a:off x="8035535" y="3070811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Up-sample</a:t>
                </a:r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0B7AA9C-8140-8049-903E-9C73CE1F9735}"/>
                </a:ext>
              </a:extLst>
            </p:cNvPr>
            <p:cNvCxnSpPr>
              <a:stCxn id="16" idx="4"/>
              <a:endCxn id="17" idx="2"/>
            </p:cNvCxnSpPr>
            <p:nvPr/>
          </p:nvCxnSpPr>
          <p:spPr>
            <a:xfrm>
              <a:off x="4583619" y="4388260"/>
              <a:ext cx="1452033" cy="2784"/>
            </a:xfrm>
            <a:prstGeom prst="straightConnector1">
              <a:avLst/>
            </a:prstGeom>
            <a:ln w="412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43E77E-7226-5148-A305-0FA98A326AD1}"/>
                </a:ext>
              </a:extLst>
            </p:cNvPr>
            <p:cNvCxnSpPr>
              <a:cxnSpLocks/>
              <a:stCxn id="20" idx="4"/>
              <a:endCxn id="26" idx="2"/>
            </p:cNvCxnSpPr>
            <p:nvPr/>
          </p:nvCxnSpPr>
          <p:spPr>
            <a:xfrm flipV="1">
              <a:off x="3879845" y="2882802"/>
              <a:ext cx="3617697" cy="29322"/>
            </a:xfrm>
            <a:prstGeom prst="straightConnector1">
              <a:avLst/>
            </a:prstGeom>
            <a:ln w="412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67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5C541-B464-D549-BC85-AF2F205C8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Convolutions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9D6DD4-924D-814D-B6A0-5ECBDDE1A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137413-05DB-C842-ABDD-143E8C7DE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Semantic Segmentation Visualizations on Different Tasks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A238AD-5812-6D40-928D-AA9DFCD0F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B25E-C9A6-164B-80FC-AAC457C9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results</a:t>
            </a:r>
          </a:p>
        </p:txBody>
      </p:sp>
      <p:pic>
        <p:nvPicPr>
          <p:cNvPr id="4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22B5410E-C0B3-484A-92BF-4B2943B609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/>
          <a:stretch/>
        </p:blipFill>
        <p:spPr>
          <a:xfrm>
            <a:off x="2105690" y="2036719"/>
            <a:ext cx="7149521" cy="40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B25E-C9A6-164B-80FC-AAC457C9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results</a:t>
            </a:r>
            <a:br>
              <a:rPr lang="en-US" dirty="0"/>
            </a:br>
            <a:r>
              <a:rPr lang="en-US" dirty="0"/>
              <a:t>(Background vs foreground)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146B3-5D54-E949-8776-F8021357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91" y="1690688"/>
            <a:ext cx="4413077" cy="44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B25E-C9A6-164B-80FC-AAC457C9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06"/>
            <a:ext cx="10515600" cy="1325563"/>
          </a:xfrm>
        </p:spPr>
        <p:txBody>
          <a:bodyPr/>
          <a:lstStyle/>
          <a:p>
            <a:r>
              <a:rPr lang="en-US" dirty="0"/>
              <a:t>Tissue-level segmentation in Breast Biopsy Whole Slide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C559C-B6DD-4749-BF57-66D7ACF68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80" y="1744591"/>
            <a:ext cx="4820354" cy="4629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C0065-38E1-D442-92A3-B000DBCD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59" y="1995970"/>
            <a:ext cx="5091653" cy="616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59CEA-B050-C741-BBE7-4C4E14AD6813}"/>
              </a:ext>
            </a:extLst>
          </p:cNvPr>
          <p:cNvSpPr txBox="1"/>
          <p:nvPr/>
        </p:nvSpPr>
        <p:spPr>
          <a:xfrm>
            <a:off x="6883858" y="4059315"/>
            <a:ext cx="5091653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Sachin Mehta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Ezgi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Mercan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Jamen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Bartlett, Donald Weaver, Joann Elmore, and Linda Shapiro. "Learning to segment breast biopsy whole slide images." WACV, 2018.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Sachin Mehta</a:t>
            </a:r>
            <a:r>
              <a:rPr lang="en-US" dirty="0"/>
              <a:t>, </a:t>
            </a:r>
            <a:r>
              <a:rPr lang="en-US" dirty="0" err="1"/>
              <a:t>Ezgi</a:t>
            </a:r>
            <a:r>
              <a:rPr lang="en-US" dirty="0"/>
              <a:t> </a:t>
            </a:r>
            <a:r>
              <a:rPr lang="en-US" dirty="0" err="1"/>
              <a:t>Mercan</a:t>
            </a:r>
            <a:r>
              <a:rPr lang="en-US" dirty="0"/>
              <a:t>, </a:t>
            </a:r>
            <a:r>
              <a:rPr lang="en-US" dirty="0" err="1"/>
              <a:t>Jamen</a:t>
            </a:r>
            <a:r>
              <a:rPr lang="en-US" dirty="0"/>
              <a:t> Bartlett, Donald Weaver, Joann G. Elmore, and Linda Shapiro. "Y-Net: joint segmentation and classification for diagnosis of breast biopsy images." MICCAI, 2018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80FE-E7F1-C844-BF7B-C76163B0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Lesion Segmentation in 3D Brain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A01F7-C1CA-DB4C-8D7D-2E018712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59" y="1732730"/>
            <a:ext cx="7577591" cy="4011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5366E8-8066-4249-96C0-BE1D6CBF30D0}"/>
              </a:ext>
            </a:extLst>
          </p:cNvPr>
          <p:cNvSpPr txBox="1"/>
          <p:nvPr/>
        </p:nvSpPr>
        <p:spPr>
          <a:xfrm>
            <a:off x="289470" y="5940934"/>
            <a:ext cx="116130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Nicholas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Nuechterlein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*, and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Sachin Mehta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*. "3D-ESPNet with Pyramidal Refinement for Volumetric Brain Tumor Image Segmentation." In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International MICCAI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Brainlesion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Workshop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2018. (* Equal contribution)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6B7FF-850E-8743-8C64-59EC40BC4B8B}"/>
              </a:ext>
            </a:extLst>
          </p:cNvPr>
          <p:cNvGrpSpPr/>
          <p:nvPr/>
        </p:nvGrpSpPr>
        <p:grpSpPr>
          <a:xfrm>
            <a:off x="478618" y="2243224"/>
            <a:ext cx="3305105" cy="1543903"/>
            <a:chOff x="478618" y="2243224"/>
            <a:chExt cx="3305105" cy="154390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6CB4E1-1278-E941-96F2-F7CAC810E89F}"/>
                </a:ext>
              </a:extLst>
            </p:cNvPr>
            <p:cNvSpPr/>
            <p:nvPr/>
          </p:nvSpPr>
          <p:spPr>
            <a:xfrm>
              <a:off x="481250" y="2301766"/>
              <a:ext cx="288599" cy="25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EFC191-861A-3E44-BDCB-295952DE7E84}"/>
                </a:ext>
              </a:extLst>
            </p:cNvPr>
            <p:cNvSpPr txBox="1"/>
            <p:nvPr/>
          </p:nvSpPr>
          <p:spPr>
            <a:xfrm>
              <a:off x="838197" y="2243224"/>
              <a:ext cx="1792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Enhancing tumor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407E00-E7FC-8349-B19D-B00F9DAEC17E}"/>
                </a:ext>
              </a:extLst>
            </p:cNvPr>
            <p:cNvSpPr/>
            <p:nvPr/>
          </p:nvSpPr>
          <p:spPr>
            <a:xfrm>
              <a:off x="481249" y="2750552"/>
              <a:ext cx="288599" cy="25224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BA4448-EECF-7443-BC1B-F8CFFE42DCFD}"/>
                </a:ext>
              </a:extLst>
            </p:cNvPr>
            <p:cNvSpPr/>
            <p:nvPr/>
          </p:nvSpPr>
          <p:spPr>
            <a:xfrm>
              <a:off x="478618" y="3199338"/>
              <a:ext cx="288599" cy="2522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C7A455-08BB-D64C-AA1D-4D2B54B5E354}"/>
                </a:ext>
              </a:extLst>
            </p:cNvPr>
            <p:cNvSpPr txBox="1"/>
            <p:nvPr/>
          </p:nvSpPr>
          <p:spPr>
            <a:xfrm>
              <a:off x="838197" y="2692010"/>
              <a:ext cx="825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Edema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5974EE-D82B-C041-B14D-AB4AE7F8BF4F}"/>
                </a:ext>
              </a:extLst>
            </p:cNvPr>
            <p:cNvSpPr txBox="1"/>
            <p:nvPr/>
          </p:nvSpPr>
          <p:spPr>
            <a:xfrm>
              <a:off x="838196" y="3140796"/>
              <a:ext cx="2945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Necrotic and non-enhancing tumor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6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7E4CA-8BBC-6848-ABAE-742B4046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84C73-D9A3-8D4A-94A7-CB480231B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10DC-62DD-CE41-B61E-D568340C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3FBBE4-3CBB-854A-86D8-6090298D84E9}"/>
              </a:ext>
            </a:extLst>
          </p:cNvPr>
          <p:cNvGrpSpPr/>
          <p:nvPr/>
        </p:nvGrpSpPr>
        <p:grpSpPr>
          <a:xfrm>
            <a:off x="1850928" y="2921894"/>
            <a:ext cx="8177739" cy="3570981"/>
            <a:chOff x="1245447" y="3106560"/>
            <a:chExt cx="8177739" cy="35709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4E4F83-82C8-3E4F-945A-47B350812C76}"/>
                </a:ext>
              </a:extLst>
            </p:cNvPr>
            <p:cNvGrpSpPr/>
            <p:nvPr/>
          </p:nvGrpSpPr>
          <p:grpSpPr>
            <a:xfrm>
              <a:off x="1245447" y="3429000"/>
              <a:ext cx="1346350" cy="1092467"/>
              <a:chOff x="2298815" y="571363"/>
              <a:chExt cx="1346350" cy="1092467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6603CE8C-550E-B845-97B1-49097BDA1863}"/>
                  </a:ext>
                </a:extLst>
              </p:cNvPr>
              <p:cNvSpPr/>
              <p:nvPr/>
            </p:nvSpPr>
            <p:spPr>
              <a:xfrm>
                <a:off x="2573110" y="696461"/>
                <a:ext cx="1072055" cy="693683"/>
              </a:xfrm>
              <a:prstGeom prst="cub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3BA9ABA-D08B-7E4B-A1C2-1E96DF71E7E8}"/>
                      </a:ext>
                    </a:extLst>
                  </p:cNvPr>
                  <p:cNvSpPr txBox="1"/>
                  <p:nvPr/>
                </p:nvSpPr>
                <p:spPr>
                  <a:xfrm>
                    <a:off x="2900801" y="1386831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2908B87-A533-A54C-B28B-023B068E4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0801" y="1386831"/>
                    <a:ext cx="281551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391" r="-13043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CD170FD-5A99-5E41-8854-3069DE20A422}"/>
                      </a:ext>
                    </a:extLst>
                  </p:cNvPr>
                  <p:cNvSpPr txBox="1"/>
                  <p:nvPr/>
                </p:nvSpPr>
                <p:spPr>
                  <a:xfrm>
                    <a:off x="2324167" y="983081"/>
                    <a:ext cx="2279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A608B10-CB4A-334A-B050-FAB69E2F1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167" y="983081"/>
                    <a:ext cx="22794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053" r="-15789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41EA893-A5F9-1142-AD43-E7F0E93DC47A}"/>
                      </a:ext>
                    </a:extLst>
                  </p:cNvPr>
                  <p:cNvSpPr txBox="1"/>
                  <p:nvPr/>
                </p:nvSpPr>
                <p:spPr>
                  <a:xfrm>
                    <a:off x="2298815" y="571363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41EA893-A5F9-1142-AD43-E7F0E93DC4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8815" y="571363"/>
                    <a:ext cx="30938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000" r="-16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FDD09E-A02C-CE40-9F9A-A6EBFCA8143A}"/>
                </a:ext>
              </a:extLst>
            </p:cNvPr>
            <p:cNvGrpSpPr/>
            <p:nvPr/>
          </p:nvGrpSpPr>
          <p:grpSpPr>
            <a:xfrm>
              <a:off x="3374445" y="4858209"/>
              <a:ext cx="3117523" cy="1314600"/>
              <a:chOff x="3997144" y="550335"/>
              <a:chExt cx="3117523" cy="1314600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C0DB226-6F88-E543-910F-91177B1A9856}"/>
                  </a:ext>
                </a:extLst>
              </p:cNvPr>
              <p:cNvSpPr/>
              <p:nvPr/>
            </p:nvSpPr>
            <p:spPr>
              <a:xfrm>
                <a:off x="3997144" y="550335"/>
                <a:ext cx="3117523" cy="12694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5C06D9B2-2C1C-3643-957F-84CE7E72D0ED}"/>
                  </a:ext>
                </a:extLst>
              </p:cNvPr>
              <p:cNvSpPr/>
              <p:nvPr/>
            </p:nvSpPr>
            <p:spPr>
              <a:xfrm>
                <a:off x="4283226" y="802241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C0000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9EB3BFE2-4030-6C47-AF31-3875D7CE2A3C}"/>
                  </a:ext>
                </a:extLst>
              </p:cNvPr>
              <p:cNvSpPr/>
              <p:nvPr/>
            </p:nvSpPr>
            <p:spPr>
              <a:xfrm>
                <a:off x="4796899" y="802241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00B05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0D05D485-3CEF-B245-9EF6-9A14C8330D16}"/>
                  </a:ext>
                </a:extLst>
              </p:cNvPr>
              <p:cNvSpPr/>
              <p:nvPr/>
            </p:nvSpPr>
            <p:spPr>
              <a:xfrm>
                <a:off x="5310794" y="810597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7030A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1FDBD574-84CA-FF47-9FDC-730564D2AF4E}"/>
                  </a:ext>
                </a:extLst>
              </p:cNvPr>
              <p:cNvSpPr/>
              <p:nvPr/>
            </p:nvSpPr>
            <p:spPr>
              <a:xfrm>
                <a:off x="6524985" y="826004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chemeClr val="accent2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319B1D9-312F-1342-A654-73EEE22B71B0}"/>
                      </a:ext>
                    </a:extLst>
                  </p:cNvPr>
                  <p:cNvSpPr txBox="1"/>
                  <p:nvPr/>
                </p:nvSpPr>
                <p:spPr>
                  <a:xfrm>
                    <a:off x="4334584" y="1258162"/>
                    <a:ext cx="1811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319B1D9-312F-1342-A654-73EEE22B7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4584" y="1258162"/>
                    <a:ext cx="18114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0000" r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AE2A5CB-C0F0-554F-A521-C72D7D6A73B2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671" y="959568"/>
                    <a:ext cx="1811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AE2A5CB-C0F0-554F-A521-C72D7D6A73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4671" y="959568"/>
                    <a:ext cx="18114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6667" r="-2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46D35DB-5598-4042-9733-757507D7F01E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036" y="651599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46D35DB-5598-4042-9733-757507D7F0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036" y="651599"/>
                    <a:ext cx="30938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538" r="-11538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D3F6B14-2BAE-3E47-B1E2-370EED263F6D}"/>
                  </a:ext>
                </a:extLst>
              </p:cNvPr>
              <p:cNvCxnSpPr>
                <a:cxnSpLocks/>
                <a:stCxn id="13" idx="4"/>
                <a:endCxn id="19" idx="4"/>
              </p:cNvCxnSpPr>
              <p:nvPr/>
            </p:nvCxnSpPr>
            <p:spPr>
              <a:xfrm>
                <a:off x="5623764" y="1131872"/>
                <a:ext cx="700296" cy="15407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1A16BF2D-275D-CB48-8B64-9F88F8ACB8CF}"/>
                  </a:ext>
                </a:extLst>
              </p:cNvPr>
              <p:cNvSpPr/>
              <p:nvPr/>
            </p:nvSpPr>
            <p:spPr>
              <a:xfrm>
                <a:off x="6011090" y="826004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00206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E6C135-145D-3044-BE75-53C74F91659B}"/>
                  </a:ext>
                </a:extLst>
              </p:cNvPr>
              <p:cNvCxnSpPr/>
              <p:nvPr/>
            </p:nvCxnSpPr>
            <p:spPr>
              <a:xfrm>
                <a:off x="4334584" y="1562129"/>
                <a:ext cx="255310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65ED0C1-1376-0C49-B6C9-D1DC462D51B0}"/>
                      </a:ext>
                    </a:extLst>
                  </p:cNvPr>
                  <p:cNvSpPr txBox="1"/>
                  <p:nvPr/>
                </p:nvSpPr>
                <p:spPr>
                  <a:xfrm>
                    <a:off x="5185698" y="1587936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65ED0C1-1376-0C49-B6C9-D1DC462D51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5698" y="1587936"/>
                    <a:ext cx="30938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000" r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7D77BC-9EB7-B04A-8CCF-E96AB7B88C74}"/>
                </a:ext>
              </a:extLst>
            </p:cNvPr>
            <p:cNvGrpSpPr/>
            <p:nvPr/>
          </p:nvGrpSpPr>
          <p:grpSpPr>
            <a:xfrm>
              <a:off x="7829409" y="3106560"/>
              <a:ext cx="1593777" cy="1261187"/>
              <a:chOff x="7423571" y="594872"/>
              <a:chExt cx="1593777" cy="126118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5500793-6F72-204D-A2C0-66211463191C}"/>
                  </a:ext>
                </a:extLst>
              </p:cNvPr>
              <p:cNvGrpSpPr/>
              <p:nvPr/>
            </p:nvGrpSpPr>
            <p:grpSpPr>
              <a:xfrm>
                <a:off x="7700195" y="628931"/>
                <a:ext cx="1317153" cy="937612"/>
                <a:chOff x="2067178" y="3036491"/>
                <a:chExt cx="1317153" cy="937612"/>
              </a:xfrm>
            </p:grpSpPr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9439583B-81B1-EC44-91BF-08DBA32243E8}"/>
                    </a:ext>
                  </a:extLst>
                </p:cNvPr>
                <p:cNvSpPr/>
                <p:nvPr/>
              </p:nvSpPr>
              <p:spPr>
                <a:xfrm>
                  <a:off x="2068314" y="3036491"/>
                  <a:ext cx="1316017" cy="933198"/>
                </a:xfrm>
                <a:prstGeom prst="cube">
                  <a:avLst>
                    <a:gd name="adj" fmla="val 451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0F9FD51-96CD-054F-B541-0FA48BC2DA21}"/>
                    </a:ext>
                  </a:extLst>
                </p:cNvPr>
                <p:cNvSpPr/>
                <p:nvPr/>
              </p:nvSpPr>
              <p:spPr>
                <a:xfrm>
                  <a:off x="2483849" y="3036491"/>
                  <a:ext cx="900482" cy="52494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3BFF361-DF98-DD48-BC50-123635EC0D63}"/>
                    </a:ext>
                  </a:extLst>
                </p:cNvPr>
                <p:cNvSpPr/>
                <p:nvPr/>
              </p:nvSpPr>
              <p:spPr>
                <a:xfrm>
                  <a:off x="2446558" y="3075221"/>
                  <a:ext cx="900482" cy="52494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778D658-466C-8545-8B2C-A81020271C14}"/>
                    </a:ext>
                  </a:extLst>
                </p:cNvPr>
                <p:cNvSpPr/>
                <p:nvPr/>
              </p:nvSpPr>
              <p:spPr>
                <a:xfrm>
                  <a:off x="2190922" y="3318331"/>
                  <a:ext cx="900482" cy="52494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521E1D0B-40AC-564B-B9D8-0121A8801062}"/>
                    </a:ext>
                  </a:extLst>
                </p:cNvPr>
                <p:cNvSpPr/>
                <p:nvPr/>
              </p:nvSpPr>
              <p:spPr>
                <a:xfrm>
                  <a:off x="2131930" y="3383331"/>
                  <a:ext cx="900482" cy="52494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BF3F034-B8EA-C14D-876C-46F8E6E8ABAA}"/>
                    </a:ext>
                  </a:extLst>
                </p:cNvPr>
                <p:cNvSpPr/>
                <p:nvPr/>
              </p:nvSpPr>
              <p:spPr>
                <a:xfrm>
                  <a:off x="2067178" y="3449154"/>
                  <a:ext cx="900482" cy="52494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2F813EB-8637-9348-8B7A-4E0055A90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12453" y="1579060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40CDAD3-1994-4D41-996E-C6C493CCB3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2453" y="1579060"/>
                    <a:ext cx="28155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043" r="-13043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7C9DD69-F920-B241-8775-B8C52B8DBEEB}"/>
                      </a:ext>
                    </a:extLst>
                  </p:cNvPr>
                  <p:cNvSpPr txBox="1"/>
                  <p:nvPr/>
                </p:nvSpPr>
                <p:spPr>
                  <a:xfrm>
                    <a:off x="7423571" y="1297220"/>
                    <a:ext cx="2279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7C9DD69-F920-B241-8775-B8C52B8DBE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3571" y="1297220"/>
                    <a:ext cx="227947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789" r="-15789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BE443A4-9147-3746-97D9-D61119081060}"/>
                      </a:ext>
                    </a:extLst>
                  </p:cNvPr>
                  <p:cNvSpPr txBox="1"/>
                  <p:nvPr/>
                </p:nvSpPr>
                <p:spPr>
                  <a:xfrm>
                    <a:off x="7514559" y="594872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BE443A4-9147-3746-97D9-D611190810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4559" y="594872"/>
                    <a:ext cx="309380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538" r="-11538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09A2F9-8D0A-9E41-A9B9-6DD81963062A}"/>
                    </a:ext>
                  </a:extLst>
                </p:cNvPr>
                <p:cNvSpPr txBox="1"/>
                <p:nvPr/>
              </p:nvSpPr>
              <p:spPr>
                <a:xfrm>
                  <a:off x="4747062" y="3427215"/>
                  <a:ext cx="372290" cy="7694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09A2F9-8D0A-9E41-A9B9-6DD819630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062" y="3427215"/>
                  <a:ext cx="372290" cy="769441"/>
                </a:xfrm>
                <a:prstGeom prst="rect">
                  <a:avLst/>
                </a:prstGeom>
                <a:blipFill>
                  <a:blip r:embed="rId12"/>
                  <a:stretch>
                    <a:fillRect l="-29032" r="-2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E1820C5-CF9B-BF45-AA5B-D2E04B3D2037}"/>
                </a:ext>
              </a:extLst>
            </p:cNvPr>
            <p:cNvCxnSpPr>
              <a:stCxn id="5" idx="5"/>
              <a:endCxn id="33" idx="1"/>
            </p:cNvCxnSpPr>
            <p:nvPr/>
          </p:nvCxnSpPr>
          <p:spPr>
            <a:xfrm flipV="1">
              <a:off x="2591797" y="3811936"/>
              <a:ext cx="2155265" cy="2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38CD0E-0751-FF47-9B30-25FE41ABE5F1}"/>
                </a:ext>
              </a:extLst>
            </p:cNvPr>
            <p:cNvCxnSpPr>
              <a:cxnSpLocks/>
              <a:stCxn id="10" idx="0"/>
              <a:endCxn id="33" idx="2"/>
            </p:cNvCxnSpPr>
            <p:nvPr/>
          </p:nvCxnSpPr>
          <p:spPr>
            <a:xfrm flipV="1">
              <a:off x="4933207" y="4196656"/>
              <a:ext cx="0" cy="661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F49447E-0D41-E14E-BDD3-A5AED09C617B}"/>
                </a:ext>
              </a:extLst>
            </p:cNvPr>
            <p:cNvCxnSpPr>
              <a:cxnSpLocks/>
              <a:stCxn id="33" idx="3"/>
              <a:endCxn id="32" idx="1"/>
            </p:cNvCxnSpPr>
            <p:nvPr/>
          </p:nvCxnSpPr>
          <p:spPr>
            <a:xfrm>
              <a:off x="5119352" y="3811936"/>
              <a:ext cx="2986681" cy="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5C3FA8-AF36-EC4E-896C-C60ACB063A56}"/>
                </a:ext>
              </a:extLst>
            </p:cNvPr>
            <p:cNvSpPr txBox="1"/>
            <p:nvPr/>
          </p:nvSpPr>
          <p:spPr>
            <a:xfrm>
              <a:off x="1646086" y="461808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08EDDEC-22AA-5941-A541-FAEB386114A4}"/>
                </a:ext>
              </a:extLst>
            </p:cNvPr>
            <p:cNvSpPr txBox="1"/>
            <p:nvPr/>
          </p:nvSpPr>
          <p:spPr>
            <a:xfrm>
              <a:off x="3931958" y="6308209"/>
              <a:ext cx="2138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Convolutional Kernel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EF4EE9-BB5B-574E-A51F-3A82D9AE6D20}"/>
                </a:ext>
              </a:extLst>
            </p:cNvPr>
            <p:cNvSpPr txBox="1"/>
            <p:nvPr/>
          </p:nvSpPr>
          <p:spPr>
            <a:xfrm>
              <a:off x="8247253" y="4461681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03E53A80-3A91-0F4B-B463-DCCA560427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6115" y="1521062"/>
            <a:ext cx="70104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261F-5D54-FC4F-9A84-E623ACD4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parameters did we learn?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97491-202C-9245-AAA3-DD9E7BE5D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 parameters: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𝑐h𝑎𝑛𝑛𝑒𝑙𝑠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𝑐h𝑎𝑛𝑛𝑒𝑙𝑠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𝑘𝑒𝑟𝑛𝑒𝑙𝐻𝑒𝑖𝑔h𝑡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𝑘𝑒𝑟𝑛𝑒𝑙𝑊𝑖𝑑𝑡h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our example, we learned 12*24*3*3 = 2,616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97491-202C-9245-AAA3-DD9E7BE5D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86B146-CF3B-6547-BC26-4F154EF82472}"/>
              </a:ext>
            </a:extLst>
          </p:cNvPr>
          <p:cNvGrpSpPr/>
          <p:nvPr/>
        </p:nvGrpSpPr>
        <p:grpSpPr>
          <a:xfrm>
            <a:off x="838200" y="3974285"/>
            <a:ext cx="10722061" cy="2693987"/>
            <a:chOff x="421674" y="3916363"/>
            <a:chExt cx="10722061" cy="26939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6918A4-7B2B-F84C-A0C0-85B4D4A6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674" y="3916363"/>
              <a:ext cx="7962900" cy="2260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F1AC2F-C9A8-514C-A712-9A582E765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0835" y="6013450"/>
              <a:ext cx="4152900" cy="5969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E5CE93-24C0-374F-9A2B-E0E751DCD35D}"/>
                </a:ext>
              </a:extLst>
            </p:cNvPr>
            <p:cNvCxnSpPr/>
            <p:nvPr/>
          </p:nvCxnSpPr>
          <p:spPr>
            <a:xfrm>
              <a:off x="6227805" y="5486400"/>
              <a:ext cx="753763" cy="690563"/>
            </a:xfrm>
            <a:prstGeom prst="straightConnector1">
              <a:avLst/>
            </a:prstGeom>
            <a:ln w="158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DC171F-3304-5742-8B17-BDA204DE0802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5511114" y="5696465"/>
              <a:ext cx="1479721" cy="615435"/>
            </a:xfrm>
            <a:prstGeom prst="straightConnector1">
              <a:avLst/>
            </a:prstGeom>
            <a:ln w="158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81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0016-D342-2948-A2D9-8CD8EBA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operations did we perform?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13FBB-73CC-7045-8161-9C3D56124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0792"/>
                <a:ext cx="10641227" cy="13255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Number of operations: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𝑖𝑛𝐶h𝑎𝑛𝑛𝑒𝑙𝑠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𝑜𝑢𝑡𝐶h𝑎𝑛𝑛𝑒𝑙𝑠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𝑘𝑒𝑟𝑛𝑒𝑙𝑊𝑖𝑑𝑡h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𝑘𝑒𝑟𝑛𝑒𝑙𝐻𝑒𝑖𝑔h𝑡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13FBB-73CC-7045-8161-9C3D56124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0792"/>
                <a:ext cx="10641227" cy="1325563"/>
              </a:xfrm>
              <a:blipFill>
                <a:blip r:embed="rId2"/>
                <a:stretch>
                  <a:fillRect l="-834" t="-6604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A9C5314-1431-EC4F-A86C-EB0D841EC681}"/>
              </a:ext>
            </a:extLst>
          </p:cNvPr>
          <p:cNvGrpSpPr/>
          <p:nvPr/>
        </p:nvGrpSpPr>
        <p:grpSpPr>
          <a:xfrm>
            <a:off x="1715004" y="3057818"/>
            <a:ext cx="8177739" cy="3570981"/>
            <a:chOff x="1245447" y="3106560"/>
            <a:chExt cx="8177739" cy="35709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52E871-219E-974C-8869-1182A4834A8B}"/>
                </a:ext>
              </a:extLst>
            </p:cNvPr>
            <p:cNvGrpSpPr/>
            <p:nvPr/>
          </p:nvGrpSpPr>
          <p:grpSpPr>
            <a:xfrm>
              <a:off x="1245447" y="3429000"/>
              <a:ext cx="1346350" cy="1092467"/>
              <a:chOff x="2298815" y="571363"/>
              <a:chExt cx="1346350" cy="1092467"/>
            </a:xfrm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9FC3AE82-4B27-ED40-A366-48A384EFE731}"/>
                  </a:ext>
                </a:extLst>
              </p:cNvPr>
              <p:cNvSpPr/>
              <p:nvPr/>
            </p:nvSpPr>
            <p:spPr>
              <a:xfrm>
                <a:off x="2573110" y="696461"/>
                <a:ext cx="1072055" cy="693683"/>
              </a:xfrm>
              <a:prstGeom prst="cub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1D38440-4D9F-9046-83C2-63CBA4608090}"/>
                      </a:ext>
                    </a:extLst>
                  </p:cNvPr>
                  <p:cNvSpPr txBox="1"/>
                  <p:nvPr/>
                </p:nvSpPr>
                <p:spPr>
                  <a:xfrm>
                    <a:off x="2900801" y="1386831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2908B87-A533-A54C-B28B-023B068E4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0801" y="1386831"/>
                    <a:ext cx="28155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391" r="-13043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5959D01-D0EC-8547-8C5D-289B3102E868}"/>
                      </a:ext>
                    </a:extLst>
                  </p:cNvPr>
                  <p:cNvSpPr txBox="1"/>
                  <p:nvPr/>
                </p:nvSpPr>
                <p:spPr>
                  <a:xfrm>
                    <a:off x="2324167" y="983081"/>
                    <a:ext cx="2279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A608B10-CB4A-334A-B050-FAB69E2F1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167" y="983081"/>
                    <a:ext cx="22794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053" r="-15789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87251FC-1F3B-F141-96A4-478AF8441B50}"/>
                      </a:ext>
                    </a:extLst>
                  </p:cNvPr>
                  <p:cNvSpPr txBox="1"/>
                  <p:nvPr/>
                </p:nvSpPr>
                <p:spPr>
                  <a:xfrm>
                    <a:off x="2298815" y="571363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87251FC-1F3B-F141-96A4-478AF8441B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8815" y="571363"/>
                    <a:ext cx="30938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000" r="-16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EEC976-E96F-7248-A68C-AE29B15666AD}"/>
                </a:ext>
              </a:extLst>
            </p:cNvPr>
            <p:cNvGrpSpPr/>
            <p:nvPr/>
          </p:nvGrpSpPr>
          <p:grpSpPr>
            <a:xfrm>
              <a:off x="3374445" y="4858209"/>
              <a:ext cx="3117523" cy="1314600"/>
              <a:chOff x="3997144" y="550335"/>
              <a:chExt cx="3117523" cy="1314600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706DCAFC-AF84-4A4E-9C42-E0EC5331F248}"/>
                  </a:ext>
                </a:extLst>
              </p:cNvPr>
              <p:cNvSpPr/>
              <p:nvPr/>
            </p:nvSpPr>
            <p:spPr>
              <a:xfrm>
                <a:off x="3997144" y="550335"/>
                <a:ext cx="3117523" cy="12694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D3C8B539-D214-8F43-9384-4A56E7E8DD5C}"/>
                  </a:ext>
                </a:extLst>
              </p:cNvPr>
              <p:cNvSpPr/>
              <p:nvPr/>
            </p:nvSpPr>
            <p:spPr>
              <a:xfrm>
                <a:off x="4283226" y="802241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C0000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18973B0D-D532-384D-B2EB-B2FFA588E434}"/>
                  </a:ext>
                </a:extLst>
              </p:cNvPr>
              <p:cNvSpPr/>
              <p:nvPr/>
            </p:nvSpPr>
            <p:spPr>
              <a:xfrm>
                <a:off x="4796899" y="802241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00B05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4080D745-F4C3-EC4B-A324-98097E8600D0}"/>
                  </a:ext>
                </a:extLst>
              </p:cNvPr>
              <p:cNvSpPr/>
              <p:nvPr/>
            </p:nvSpPr>
            <p:spPr>
              <a:xfrm>
                <a:off x="5310794" y="810597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7030A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B9CC088B-7942-0343-880D-0AC275530E7B}"/>
                  </a:ext>
                </a:extLst>
              </p:cNvPr>
              <p:cNvSpPr/>
              <p:nvPr/>
            </p:nvSpPr>
            <p:spPr>
              <a:xfrm>
                <a:off x="6524985" y="826004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chemeClr val="accent2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D6C0CF0-6C91-D74D-9D51-014258FD0A7B}"/>
                      </a:ext>
                    </a:extLst>
                  </p:cNvPr>
                  <p:cNvSpPr txBox="1"/>
                  <p:nvPr/>
                </p:nvSpPr>
                <p:spPr>
                  <a:xfrm>
                    <a:off x="4334584" y="1258162"/>
                    <a:ext cx="1811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D6C0CF0-6C91-D74D-9D51-014258FD0A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4584" y="1258162"/>
                    <a:ext cx="18114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000" r="-1875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7E28B3D-5E94-564F-890A-66F2F6395B21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671" y="959568"/>
                    <a:ext cx="18114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7E28B3D-5E94-564F-890A-66F2F6395B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4671" y="959568"/>
                    <a:ext cx="18114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667" r="-2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B997EFF-8134-6F4D-8823-46D51DA43178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036" y="651599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B997EFF-8134-6F4D-8823-46D51DA431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036" y="651599"/>
                    <a:ext cx="30938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000" r="-12000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E1AA4C-E982-3047-AE32-93B6C2372AB1}"/>
                  </a:ext>
                </a:extLst>
              </p:cNvPr>
              <p:cNvCxnSpPr>
                <a:cxnSpLocks/>
                <a:stCxn id="28" idx="4"/>
                <a:endCxn id="34" idx="4"/>
              </p:cNvCxnSpPr>
              <p:nvPr/>
            </p:nvCxnSpPr>
            <p:spPr>
              <a:xfrm>
                <a:off x="5623764" y="1131872"/>
                <a:ext cx="700296" cy="15407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32045F37-8FF0-874B-87F4-350B73BCC957}"/>
                  </a:ext>
                </a:extLst>
              </p:cNvPr>
              <p:cNvSpPr/>
              <p:nvPr/>
            </p:nvSpPr>
            <p:spPr>
              <a:xfrm>
                <a:off x="6011090" y="826004"/>
                <a:ext cx="490225" cy="465296"/>
              </a:xfrm>
              <a:prstGeom prst="cube">
                <a:avLst>
                  <a:gd name="adj" fmla="val 38095"/>
                </a:avLst>
              </a:prstGeom>
              <a:solidFill>
                <a:srgbClr val="002060"/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217B762-F28E-2543-8896-B139CD17D469}"/>
                  </a:ext>
                </a:extLst>
              </p:cNvPr>
              <p:cNvCxnSpPr/>
              <p:nvPr/>
            </p:nvCxnSpPr>
            <p:spPr>
              <a:xfrm>
                <a:off x="4334584" y="1562129"/>
                <a:ext cx="255310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B235185-E96F-E848-B3BC-82EEDFC14CFA}"/>
                      </a:ext>
                    </a:extLst>
                  </p:cNvPr>
                  <p:cNvSpPr txBox="1"/>
                  <p:nvPr/>
                </p:nvSpPr>
                <p:spPr>
                  <a:xfrm>
                    <a:off x="5185698" y="1587936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B235185-E96F-E848-B3BC-82EEDFC14C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5698" y="1587936"/>
                    <a:ext cx="30938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000" r="-12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ACD132-AFE7-F64F-B6B9-BC15FB8CFC48}"/>
                </a:ext>
              </a:extLst>
            </p:cNvPr>
            <p:cNvGrpSpPr/>
            <p:nvPr/>
          </p:nvGrpSpPr>
          <p:grpSpPr>
            <a:xfrm>
              <a:off x="7829409" y="3106560"/>
              <a:ext cx="1593777" cy="1261187"/>
              <a:chOff x="7423571" y="594872"/>
              <a:chExt cx="1593777" cy="126118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53269EA-FF43-7C47-B7D4-D3C3ED95FC9C}"/>
                  </a:ext>
                </a:extLst>
              </p:cNvPr>
              <p:cNvGrpSpPr/>
              <p:nvPr/>
            </p:nvGrpSpPr>
            <p:grpSpPr>
              <a:xfrm>
                <a:off x="7700195" y="628931"/>
                <a:ext cx="1317153" cy="937612"/>
                <a:chOff x="2067178" y="3036491"/>
                <a:chExt cx="1317153" cy="937612"/>
              </a:xfrm>
            </p:grpSpPr>
            <p:sp>
              <p:nvSpPr>
                <p:cNvPr id="19" name="Cube 18">
                  <a:extLst>
                    <a:ext uri="{FF2B5EF4-FFF2-40B4-BE49-F238E27FC236}">
                      <a16:creationId xmlns:a16="http://schemas.microsoft.com/office/drawing/2014/main" id="{938D8F1B-571D-724D-ACE6-0383B6CCC01E}"/>
                    </a:ext>
                  </a:extLst>
                </p:cNvPr>
                <p:cNvSpPr/>
                <p:nvPr/>
              </p:nvSpPr>
              <p:spPr>
                <a:xfrm>
                  <a:off x="2068314" y="3036491"/>
                  <a:ext cx="1316017" cy="933198"/>
                </a:xfrm>
                <a:prstGeom prst="cube">
                  <a:avLst>
                    <a:gd name="adj" fmla="val 451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D21288A-D2CE-874F-9967-6C45965160A0}"/>
                    </a:ext>
                  </a:extLst>
                </p:cNvPr>
                <p:cNvSpPr/>
                <p:nvPr/>
              </p:nvSpPr>
              <p:spPr>
                <a:xfrm>
                  <a:off x="2483849" y="3036491"/>
                  <a:ext cx="900482" cy="52494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463281B-D1F0-884E-8303-2807B4B72893}"/>
                    </a:ext>
                  </a:extLst>
                </p:cNvPr>
                <p:cNvSpPr/>
                <p:nvPr/>
              </p:nvSpPr>
              <p:spPr>
                <a:xfrm>
                  <a:off x="2446558" y="3075221"/>
                  <a:ext cx="900482" cy="52494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4A36F0F-17DF-2F44-AB94-F8620AF2A31D}"/>
                    </a:ext>
                  </a:extLst>
                </p:cNvPr>
                <p:cNvSpPr/>
                <p:nvPr/>
              </p:nvSpPr>
              <p:spPr>
                <a:xfrm>
                  <a:off x="2190922" y="3318331"/>
                  <a:ext cx="900482" cy="524949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E197FE6-88F6-E541-BFF8-CBD5F9A07079}"/>
                    </a:ext>
                  </a:extLst>
                </p:cNvPr>
                <p:cNvSpPr/>
                <p:nvPr/>
              </p:nvSpPr>
              <p:spPr>
                <a:xfrm>
                  <a:off x="2131930" y="3383331"/>
                  <a:ext cx="900482" cy="52494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839B0E-B227-8E41-A308-F950B8607B97}"/>
                    </a:ext>
                  </a:extLst>
                </p:cNvPr>
                <p:cNvSpPr/>
                <p:nvPr/>
              </p:nvSpPr>
              <p:spPr>
                <a:xfrm>
                  <a:off x="2067178" y="3449154"/>
                  <a:ext cx="900482" cy="52494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E46B603-41BF-5140-A001-9AC5CE2C8B1A}"/>
                      </a:ext>
                    </a:extLst>
                  </p:cNvPr>
                  <p:cNvSpPr txBox="1"/>
                  <p:nvPr/>
                </p:nvSpPr>
                <p:spPr>
                  <a:xfrm>
                    <a:off x="8012453" y="1579060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340CDAD3-1994-4D41-996E-C6C493CCB3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2453" y="1579060"/>
                    <a:ext cx="281551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043" r="-13043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263A8F8-A077-384F-980E-A3DD2B73BDCC}"/>
                      </a:ext>
                    </a:extLst>
                  </p:cNvPr>
                  <p:cNvSpPr txBox="1"/>
                  <p:nvPr/>
                </p:nvSpPr>
                <p:spPr>
                  <a:xfrm>
                    <a:off x="7423571" y="1297220"/>
                    <a:ext cx="2279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263A8F8-A077-384F-980E-A3DD2B73BD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3571" y="1297220"/>
                    <a:ext cx="227947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5789" r="-15789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2C4F9D7-2F4D-BA44-B19E-D4285BC0E9C8}"/>
                      </a:ext>
                    </a:extLst>
                  </p:cNvPr>
                  <p:cNvSpPr txBox="1"/>
                  <p:nvPr/>
                </p:nvSpPr>
                <p:spPr>
                  <a:xfrm>
                    <a:off x="7514559" y="594872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F2C4F9D7-2F4D-BA44-B19E-D4285BC0E9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4559" y="594872"/>
                    <a:ext cx="309380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000" r="-12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E893F92-CF3F-E04C-B04E-56711662EF04}"/>
                    </a:ext>
                  </a:extLst>
                </p:cNvPr>
                <p:cNvSpPr txBox="1"/>
                <p:nvPr/>
              </p:nvSpPr>
              <p:spPr>
                <a:xfrm>
                  <a:off x="4747062" y="3427215"/>
                  <a:ext cx="372290" cy="7694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E893F92-CF3F-E04C-B04E-56711662E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062" y="3427215"/>
                  <a:ext cx="372290" cy="769441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94640E-3336-3F48-A80A-F5ACA4470C47}"/>
                </a:ext>
              </a:extLst>
            </p:cNvPr>
            <p:cNvCxnSpPr>
              <a:stCxn id="37" idx="5"/>
              <a:endCxn id="8" idx="1"/>
            </p:cNvCxnSpPr>
            <p:nvPr/>
          </p:nvCxnSpPr>
          <p:spPr>
            <a:xfrm flipV="1">
              <a:off x="2591797" y="3811936"/>
              <a:ext cx="2155265" cy="2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AD9D3B4-C2F1-3B4B-BA4B-28B19ECD4A26}"/>
                </a:ext>
              </a:extLst>
            </p:cNvPr>
            <p:cNvCxnSpPr>
              <a:cxnSpLocks/>
              <a:stCxn id="25" idx="0"/>
              <a:endCxn id="8" idx="2"/>
            </p:cNvCxnSpPr>
            <p:nvPr/>
          </p:nvCxnSpPr>
          <p:spPr>
            <a:xfrm flipV="1">
              <a:off x="4933207" y="4196656"/>
              <a:ext cx="0" cy="6615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65D2AFF-6496-5A4B-ABB7-208D0F1FB4FC}"/>
                </a:ext>
              </a:extLst>
            </p:cNvPr>
            <p:cNvCxnSpPr>
              <a:cxnSpLocks/>
              <a:stCxn id="8" idx="3"/>
              <a:endCxn id="24" idx="1"/>
            </p:cNvCxnSpPr>
            <p:nvPr/>
          </p:nvCxnSpPr>
          <p:spPr>
            <a:xfrm>
              <a:off x="5119352" y="3811936"/>
              <a:ext cx="2986681" cy="3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8FD22E-DA74-864B-A066-E9AC81F439D5}"/>
                </a:ext>
              </a:extLst>
            </p:cNvPr>
            <p:cNvSpPr txBox="1"/>
            <p:nvPr/>
          </p:nvSpPr>
          <p:spPr>
            <a:xfrm>
              <a:off x="1646086" y="461808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1CAAB5-5479-7546-9183-043193B9E823}"/>
                </a:ext>
              </a:extLst>
            </p:cNvPr>
            <p:cNvSpPr txBox="1"/>
            <p:nvPr/>
          </p:nvSpPr>
          <p:spPr>
            <a:xfrm>
              <a:off x="3931958" y="6308209"/>
              <a:ext cx="2138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Convolutional Kernel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B3D480-EBFC-894D-98E2-4DA37FB1D67C}"/>
                </a:ext>
              </a:extLst>
            </p:cNvPr>
            <p:cNvSpPr txBox="1"/>
            <p:nvPr/>
          </p:nvSpPr>
          <p:spPr>
            <a:xfrm>
              <a:off x="8247253" y="4461681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6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986C-D0FD-7E42-BDF6-21A9B43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6578" cy="1325563"/>
          </a:xfrm>
        </p:spPr>
        <p:txBody>
          <a:bodyPr/>
          <a:lstStyle/>
          <a:p>
            <a:r>
              <a:rPr lang="en-US" dirty="0"/>
              <a:t>How can we reduce convolutional operations?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AF82E-CE2B-B044-877E-67F1010C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595"/>
            <a:ext cx="10515600" cy="4351338"/>
          </a:xfrm>
        </p:spPr>
        <p:txBody>
          <a:bodyPr/>
          <a:lstStyle/>
          <a:p>
            <a:r>
              <a:rPr lang="en-US" dirty="0"/>
              <a:t>Apply convolution per channel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E2DC9CE-95B0-0147-BE9E-E5FC87B8A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74" y="2097114"/>
            <a:ext cx="6203934" cy="275836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83B96D3-CDFA-7B4A-AF94-77EC4897C448}"/>
              </a:ext>
            </a:extLst>
          </p:cNvPr>
          <p:cNvSpPr txBox="1"/>
          <p:nvPr/>
        </p:nvSpPr>
        <p:spPr>
          <a:xfrm>
            <a:off x="7683552" y="2671492"/>
            <a:ext cx="303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Convolution </a:t>
            </a:r>
          </a:p>
        </p:txBody>
      </p:sp>
    </p:spTree>
    <p:extLst>
      <p:ext uri="{BB962C8B-B14F-4D97-AF65-F5344CB8AC3E}">
        <p14:creationId xmlns:p14="http://schemas.microsoft.com/office/powerpoint/2010/main" val="20130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986C-D0FD-7E42-BDF6-21A9B43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6578" cy="1325563"/>
          </a:xfrm>
        </p:spPr>
        <p:txBody>
          <a:bodyPr/>
          <a:lstStyle/>
          <a:p>
            <a:r>
              <a:rPr lang="en-US" dirty="0"/>
              <a:t>How can we reduce convolutional operations?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AF82E-CE2B-B044-877E-67F1010C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595"/>
            <a:ext cx="10515600" cy="4351338"/>
          </a:xfrm>
        </p:spPr>
        <p:txBody>
          <a:bodyPr/>
          <a:lstStyle/>
          <a:p>
            <a:r>
              <a:rPr lang="en-US" dirty="0"/>
              <a:t>Apply convolution per channel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DE8487-6654-0F48-B9A2-51609D2775DD}"/>
              </a:ext>
            </a:extLst>
          </p:cNvPr>
          <p:cNvGrpSpPr/>
          <p:nvPr/>
        </p:nvGrpSpPr>
        <p:grpSpPr>
          <a:xfrm>
            <a:off x="1498594" y="5116445"/>
            <a:ext cx="5335093" cy="1171914"/>
            <a:chOff x="2992779" y="5005049"/>
            <a:chExt cx="5335093" cy="11719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3BFFB56-5431-0249-8A47-B3E2A8781219}"/>
                </a:ext>
              </a:extLst>
            </p:cNvPr>
            <p:cNvGrpSpPr/>
            <p:nvPr/>
          </p:nvGrpSpPr>
          <p:grpSpPr>
            <a:xfrm>
              <a:off x="2992779" y="5093344"/>
              <a:ext cx="1320998" cy="1083619"/>
              <a:chOff x="2324167" y="580211"/>
              <a:chExt cx="1320998" cy="1083619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FA80C289-EBCB-D24C-95D9-9BF01DBBD908}"/>
                  </a:ext>
                </a:extLst>
              </p:cNvPr>
              <p:cNvSpPr/>
              <p:nvPr/>
            </p:nvSpPr>
            <p:spPr>
              <a:xfrm>
                <a:off x="2573110" y="696461"/>
                <a:ext cx="1072055" cy="693683"/>
              </a:xfrm>
              <a:prstGeom prst="cube">
                <a:avLst/>
              </a:prstGeom>
              <a:solidFill>
                <a:srgbClr val="7030A0">
                  <a:alpha val="43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E2C58FD1-26B3-7649-8E78-D3D463130783}"/>
                      </a:ext>
                    </a:extLst>
                  </p:cNvPr>
                  <p:cNvSpPr txBox="1"/>
                  <p:nvPr/>
                </p:nvSpPr>
                <p:spPr>
                  <a:xfrm>
                    <a:off x="2900801" y="1386831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4C84D59E-107A-A74C-99F1-4DC85063FD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0801" y="1386831"/>
                    <a:ext cx="281551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2500" r="-8333" b="-45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8324AA8-772F-8D43-9815-CBEDFF43C6DF}"/>
                      </a:ext>
                    </a:extLst>
                  </p:cNvPr>
                  <p:cNvSpPr txBox="1"/>
                  <p:nvPr/>
                </p:nvSpPr>
                <p:spPr>
                  <a:xfrm>
                    <a:off x="2324167" y="983081"/>
                    <a:ext cx="2279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8F38258-F8F9-0D48-95F3-44A9F1B5CA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167" y="983081"/>
                    <a:ext cx="227947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1053" r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7713D4A-EBD7-AD44-B250-8B9B27DCE7BF}"/>
                      </a:ext>
                    </a:extLst>
                  </p:cNvPr>
                  <p:cNvSpPr txBox="1"/>
                  <p:nvPr/>
                </p:nvSpPr>
                <p:spPr>
                  <a:xfrm>
                    <a:off x="2333420" y="580211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7713D4A-EBD7-AD44-B250-8B9B27DCE7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3420" y="580211"/>
                    <a:ext cx="309380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6000" r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6319A5-E5DC-3045-8F88-F76781A5C9A3}"/>
                </a:ext>
              </a:extLst>
            </p:cNvPr>
            <p:cNvGrpSpPr/>
            <p:nvPr/>
          </p:nvGrpSpPr>
          <p:grpSpPr>
            <a:xfrm>
              <a:off x="4809494" y="5059319"/>
              <a:ext cx="1625410" cy="990253"/>
              <a:chOff x="4097036" y="3007864"/>
              <a:chExt cx="1625410" cy="990253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6C5738B-D802-C14D-AF9E-68303E2D7B57}"/>
                  </a:ext>
                </a:extLst>
              </p:cNvPr>
              <p:cNvSpPr/>
              <p:nvPr/>
            </p:nvSpPr>
            <p:spPr>
              <a:xfrm>
                <a:off x="4097036" y="3007864"/>
                <a:ext cx="1625410" cy="9839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5F20938-9615-3343-B493-C8B45C7E290D}"/>
                      </a:ext>
                    </a:extLst>
                  </p:cNvPr>
                  <p:cNvSpPr txBox="1"/>
                  <p:nvPr/>
                </p:nvSpPr>
                <p:spPr>
                  <a:xfrm>
                    <a:off x="4360618" y="3365404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EA5D6A05-BE9E-1649-BDD5-2B5D22BF4F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0618" y="3365404"/>
                    <a:ext cx="189924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75A1353-E7DF-3947-8722-477FB6F9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4123070" y="3128904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73C99CD-1924-E342-BDCC-4685E40FBE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3070" y="3128904"/>
                    <a:ext cx="18992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250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F2246A0-3B30-0D48-A85F-A5A8C0D358FE}"/>
                  </a:ext>
                </a:extLst>
              </p:cNvPr>
              <p:cNvCxnSpPr>
                <a:cxnSpLocks/>
                <a:stCxn id="17" idx="3"/>
                <a:endCxn id="18" idx="1"/>
              </p:cNvCxnSpPr>
              <p:nvPr/>
            </p:nvCxnSpPr>
            <p:spPr>
              <a:xfrm>
                <a:off x="5018833" y="3266872"/>
                <a:ext cx="291316" cy="708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3FA30F2-A5D5-BC4C-A4E8-B12983BF2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0618" y="3707573"/>
                <a:ext cx="1271954" cy="242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C844FAA-45E2-CD4B-B171-5DE195AF75F6}"/>
                      </a:ext>
                    </a:extLst>
                  </p:cNvPr>
                  <p:cNvSpPr txBox="1"/>
                  <p:nvPr/>
                </p:nvSpPr>
                <p:spPr>
                  <a:xfrm>
                    <a:off x="4868739" y="3721118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C844FAA-45E2-CD4B-B171-5DE195AF75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739" y="3721118"/>
                    <a:ext cx="309380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6000" r="-16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690DF2-F5A3-F543-B989-2F3DDB4AB0EA}"/>
                  </a:ext>
                </a:extLst>
              </p:cNvPr>
              <p:cNvSpPr/>
              <p:nvPr/>
            </p:nvSpPr>
            <p:spPr>
              <a:xfrm>
                <a:off x="4303268" y="3123975"/>
                <a:ext cx="322423" cy="285794"/>
              </a:xfrm>
              <a:prstGeom prst="rect">
                <a:avLst/>
              </a:prstGeom>
              <a:solidFill>
                <a:srgbClr val="C00000">
                  <a:alpha val="80000"/>
                </a:srgbClr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46470B-6061-4F41-9FCE-8AFEF15363D5}"/>
                  </a:ext>
                </a:extLst>
              </p:cNvPr>
              <p:cNvSpPr/>
              <p:nvPr/>
            </p:nvSpPr>
            <p:spPr>
              <a:xfrm>
                <a:off x="4696410" y="3123975"/>
                <a:ext cx="322423" cy="285794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1CD0AC-C7E0-2A49-8A41-8AC3302C7116}"/>
                  </a:ext>
                </a:extLst>
              </p:cNvPr>
              <p:cNvSpPr/>
              <p:nvPr/>
            </p:nvSpPr>
            <p:spPr>
              <a:xfrm>
                <a:off x="5310149" y="3131057"/>
                <a:ext cx="322423" cy="285794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C87E81-1E55-D64F-B2C5-8F6BC75ED0BA}"/>
                </a:ext>
              </a:extLst>
            </p:cNvPr>
            <p:cNvGrpSpPr/>
            <p:nvPr/>
          </p:nvGrpSpPr>
          <p:grpSpPr>
            <a:xfrm>
              <a:off x="7006874" y="5005049"/>
              <a:ext cx="1320998" cy="1092467"/>
              <a:chOff x="1805077" y="4901357"/>
              <a:chExt cx="1320998" cy="1092467"/>
            </a:xfrm>
          </p:grpSpPr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17ECEAB5-B687-1445-87A9-578C0EFAB38F}"/>
                  </a:ext>
                </a:extLst>
              </p:cNvPr>
              <p:cNvSpPr/>
              <p:nvPr/>
            </p:nvSpPr>
            <p:spPr>
              <a:xfrm>
                <a:off x="2054020" y="5026455"/>
                <a:ext cx="1072055" cy="693683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C16A4D-1119-5B42-BF92-73B53204165A}"/>
                  </a:ext>
                </a:extLst>
              </p:cNvPr>
              <p:cNvSpPr/>
              <p:nvPr/>
            </p:nvSpPr>
            <p:spPr>
              <a:xfrm>
                <a:off x="2219186" y="5021407"/>
                <a:ext cx="900482" cy="524949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97315E-80AF-8445-B530-7D9D2921174A}"/>
                  </a:ext>
                </a:extLst>
              </p:cNvPr>
              <p:cNvSpPr/>
              <p:nvPr/>
            </p:nvSpPr>
            <p:spPr>
              <a:xfrm>
                <a:off x="2101043" y="5166201"/>
                <a:ext cx="900482" cy="524949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36FB9DA-8081-974E-ABA3-7791EBB1A459}"/>
                  </a:ext>
                </a:extLst>
              </p:cNvPr>
              <p:cNvSpPr/>
              <p:nvPr/>
            </p:nvSpPr>
            <p:spPr>
              <a:xfrm>
                <a:off x="2057790" y="5208026"/>
                <a:ext cx="900482" cy="524949"/>
              </a:xfrm>
              <a:prstGeom prst="rect">
                <a:avLst/>
              </a:prstGeom>
              <a:solidFill>
                <a:srgbClr val="C00000">
                  <a:alpha val="8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C5EDA2D-AF51-3340-8543-DEF9D359D679}"/>
                      </a:ext>
                    </a:extLst>
                  </p:cNvPr>
                  <p:cNvSpPr txBox="1"/>
                  <p:nvPr/>
                </p:nvSpPr>
                <p:spPr>
                  <a:xfrm>
                    <a:off x="2381711" y="5716825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DCFF89EB-8C32-F745-9C5B-279B11E2F9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1711" y="5716825"/>
                    <a:ext cx="281551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500" r="-125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F67D3F4-62C2-4743-9B99-40031D67DA4E}"/>
                      </a:ext>
                    </a:extLst>
                  </p:cNvPr>
                  <p:cNvSpPr txBox="1"/>
                  <p:nvPr/>
                </p:nvSpPr>
                <p:spPr>
                  <a:xfrm>
                    <a:off x="1805077" y="5313075"/>
                    <a:ext cx="2279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9FA0ED63-F851-2242-9848-4F0BC13897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5077" y="5313075"/>
                    <a:ext cx="227947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7778" r="-1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7EAFF30-DC5C-0042-9BA3-F0D36C93847E}"/>
                      </a:ext>
                    </a:extLst>
                  </p:cNvPr>
                  <p:cNvSpPr txBox="1"/>
                  <p:nvPr/>
                </p:nvSpPr>
                <p:spPr>
                  <a:xfrm>
                    <a:off x="1914330" y="4901357"/>
                    <a:ext cx="30938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7EAFF30-DC5C-0042-9BA3-F0D36C9384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330" y="4901357"/>
                    <a:ext cx="309380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6000" r="-12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F1109EC-CAAF-AE49-A625-0375EBB362D0}"/>
                    </a:ext>
                  </a:extLst>
                </p:cNvPr>
                <p:cNvSpPr txBox="1"/>
                <p:nvPr/>
              </p:nvSpPr>
              <p:spPr>
                <a:xfrm>
                  <a:off x="6527363" y="5123765"/>
                  <a:ext cx="372290" cy="7694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F1109EC-CAAF-AE49-A625-0375EBB36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363" y="5123765"/>
                  <a:ext cx="372290" cy="769441"/>
                </a:xfrm>
                <a:prstGeom prst="rect">
                  <a:avLst/>
                </a:prstGeom>
                <a:blipFill>
                  <a:blip r:embed="rId22"/>
                  <a:stretch>
                    <a:fillRect l="-36667" r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714831C-FF75-6E49-A55B-A6283625C5C7}"/>
                    </a:ext>
                  </a:extLst>
                </p:cNvPr>
                <p:cNvSpPr txBox="1"/>
                <p:nvPr/>
              </p:nvSpPr>
              <p:spPr>
                <a:xfrm>
                  <a:off x="4364214" y="5165709"/>
                  <a:ext cx="372290" cy="7694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714831C-FF75-6E49-A55B-A6283625C5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214" y="5165709"/>
                  <a:ext cx="372290" cy="769441"/>
                </a:xfrm>
                <a:prstGeom prst="rect">
                  <a:avLst/>
                </a:prstGeom>
                <a:blipFill>
                  <a:blip r:embed="rId23"/>
                  <a:stretch>
                    <a:fillRect l="-30000" r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153C986-13EE-C24F-A7A0-A17CBFD9BDB4}"/>
              </a:ext>
            </a:extLst>
          </p:cNvPr>
          <p:cNvSpPr txBox="1"/>
          <p:nvPr/>
        </p:nvSpPr>
        <p:spPr>
          <a:xfrm>
            <a:off x="7455955" y="5403459"/>
            <a:ext cx="303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Depth-wise Convolution 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E2DC9CE-95B0-0147-BE9E-E5FC87B8AAF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4174" y="2097114"/>
            <a:ext cx="6203934" cy="275836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283B96D3-CDFA-7B4A-AF94-77EC4897C448}"/>
              </a:ext>
            </a:extLst>
          </p:cNvPr>
          <p:cNvSpPr txBox="1"/>
          <p:nvPr/>
        </p:nvSpPr>
        <p:spPr>
          <a:xfrm>
            <a:off x="7683552" y="2671492"/>
            <a:ext cx="303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Convolution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A0DBF58-E80D-6445-A24F-C52692A5E983}"/>
              </a:ext>
            </a:extLst>
          </p:cNvPr>
          <p:cNvSpPr txBox="1"/>
          <p:nvPr/>
        </p:nvSpPr>
        <p:spPr>
          <a:xfrm>
            <a:off x="3058907" y="6270754"/>
            <a:ext cx="21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Kernel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EA5F661-741B-E44B-A36D-B33599368566}"/>
              </a:ext>
            </a:extLst>
          </p:cNvPr>
          <p:cNvSpPr txBox="1"/>
          <p:nvPr/>
        </p:nvSpPr>
        <p:spPr>
          <a:xfrm>
            <a:off x="1873601" y="627075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3644096-4F66-1946-80DE-6E4D4878AA3F}"/>
              </a:ext>
            </a:extLst>
          </p:cNvPr>
          <p:cNvSpPr txBox="1"/>
          <p:nvPr/>
        </p:nvSpPr>
        <p:spPr>
          <a:xfrm>
            <a:off x="5916494" y="627301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5498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261717-5841-3D4E-95B1-03C6F534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6578" cy="1325563"/>
          </a:xfrm>
        </p:spPr>
        <p:txBody>
          <a:bodyPr/>
          <a:lstStyle/>
          <a:p>
            <a:r>
              <a:rPr lang="en-US" dirty="0"/>
              <a:t>Standard vs Depth-wise convolution in </a:t>
            </a:r>
            <a:r>
              <a:rPr lang="en-US" dirty="0" err="1"/>
              <a:t>PyTorch</a:t>
            </a:r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747F513-D0D0-6949-93E7-449728021901}"/>
              </a:ext>
            </a:extLst>
          </p:cNvPr>
          <p:cNvGrpSpPr/>
          <p:nvPr/>
        </p:nvGrpSpPr>
        <p:grpSpPr>
          <a:xfrm>
            <a:off x="564293" y="1567121"/>
            <a:ext cx="11298193" cy="4524761"/>
            <a:chOff x="564293" y="1567121"/>
            <a:chExt cx="11298193" cy="45247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9E9365-D33B-4343-9691-51CACE118405}"/>
                </a:ext>
              </a:extLst>
            </p:cNvPr>
            <p:cNvGrpSpPr/>
            <p:nvPr/>
          </p:nvGrpSpPr>
          <p:grpSpPr>
            <a:xfrm>
              <a:off x="564293" y="1567121"/>
              <a:ext cx="8814324" cy="4524761"/>
              <a:chOff x="527222" y="1690688"/>
              <a:chExt cx="8814324" cy="452476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C8CC2EF-456E-CF4B-9EEF-8284C6FDDE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222" y="1690688"/>
                <a:ext cx="8814324" cy="4524761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FB6D91-4476-E940-A374-DC98BC4A6585}"/>
                  </a:ext>
                </a:extLst>
              </p:cNvPr>
              <p:cNvSpPr/>
              <p:nvPr/>
            </p:nvSpPr>
            <p:spPr>
              <a:xfrm>
                <a:off x="8093676" y="4880919"/>
                <a:ext cx="1062681" cy="630195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B12686A-6727-FC4A-A991-78A206CAD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567121"/>
              <a:ext cx="4445000" cy="723900"/>
            </a:xfrm>
            <a:prstGeom prst="rect">
              <a:avLst/>
            </a:prstGeom>
            <a:ln w="25400">
              <a:solidFill>
                <a:srgbClr val="7030A0"/>
              </a:solidFill>
            </a:ln>
          </p:spPr>
        </p:pic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22D027D3-C6EA-CF42-B940-6D509819EA1B}"/>
                </a:ext>
              </a:extLst>
            </p:cNvPr>
            <p:cNvSpPr/>
            <p:nvPr/>
          </p:nvSpPr>
          <p:spPr>
            <a:xfrm rot="19734054">
              <a:off x="4953974" y="2108822"/>
              <a:ext cx="1091510" cy="474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D6F2731-E694-BC4F-8930-26EA62559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800582"/>
              <a:ext cx="4445000" cy="723900"/>
            </a:xfrm>
            <a:prstGeom prst="rect">
              <a:avLst/>
            </a:prstGeom>
            <a:ln w="25400">
              <a:solidFill>
                <a:srgbClr val="7030A0"/>
              </a:solidFill>
            </a:ln>
          </p:spPr>
        </p:pic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C0B7BAFC-26DE-9B4C-993F-7F97E262D642}"/>
                </a:ext>
              </a:extLst>
            </p:cNvPr>
            <p:cNvSpPr/>
            <p:nvPr/>
          </p:nvSpPr>
          <p:spPr>
            <a:xfrm rot="19734054">
              <a:off x="4953973" y="4274600"/>
              <a:ext cx="1091510" cy="474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953E9EF-514B-AE4B-B839-BA69709217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5007" y="1989438"/>
              <a:ext cx="104982" cy="20373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E0466EE-0B7D-494A-AA36-6FAE5F66276F}"/>
                </a:ext>
              </a:extLst>
            </p:cNvPr>
            <p:cNvSpPr txBox="1"/>
            <p:nvPr/>
          </p:nvSpPr>
          <p:spPr>
            <a:xfrm>
              <a:off x="9635206" y="2613056"/>
              <a:ext cx="2227280" cy="92333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Note the change in the size of weight tensor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2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978</Words>
  <Application>Microsoft Office PowerPoint</Application>
  <PresentationFormat>Widescreen</PresentationFormat>
  <Paragraphs>226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Convolutional Neural Networks for Computer Vision</vt:lpstr>
      <vt:lpstr>Outline</vt:lpstr>
      <vt:lpstr>Convolutions</vt:lpstr>
      <vt:lpstr>Convolution</vt:lpstr>
      <vt:lpstr>How many parameters did we learn?</vt:lpstr>
      <vt:lpstr>How many operations did we perform?</vt:lpstr>
      <vt:lpstr>How can we reduce convolutional operations?</vt:lpstr>
      <vt:lpstr>How can we reduce convolutional operations?</vt:lpstr>
      <vt:lpstr>Standard vs Depth-wise convolution in PyTorch</vt:lpstr>
      <vt:lpstr>Receptive Field</vt:lpstr>
      <vt:lpstr>Receptive Field</vt:lpstr>
      <vt:lpstr>How can we increase the receptive field without increasing parameters?</vt:lpstr>
      <vt:lpstr>Standard vs Dilated convolutions in PyTorch</vt:lpstr>
      <vt:lpstr>Convolution Blocks</vt:lpstr>
      <vt:lpstr>CNN Structure</vt:lpstr>
      <vt:lpstr>Convolutional block: VGG</vt:lpstr>
      <vt:lpstr>Convolutional block: VGG</vt:lpstr>
      <vt:lpstr>Convolutional Block: Inception</vt:lpstr>
      <vt:lpstr>Convolutional Block: ResNet</vt:lpstr>
      <vt:lpstr>Convolutional Block: ShuffleNet</vt:lpstr>
      <vt:lpstr>Convolutional Block: ESPNet</vt:lpstr>
      <vt:lpstr>Semantic Segmentation</vt:lpstr>
      <vt:lpstr>Semantic Segmentation</vt:lpstr>
      <vt:lpstr>Segmentation Networks: Vanilla</vt:lpstr>
      <vt:lpstr>Segmentation Networks: Vanilla</vt:lpstr>
      <vt:lpstr>Segmentation Networks: Vanilla</vt:lpstr>
      <vt:lpstr>Segmentation Networks: Encoder-Decoder</vt:lpstr>
      <vt:lpstr>Segmentation Networks: Encoder-Decoder</vt:lpstr>
      <vt:lpstr>Segmentation Networks: Encoder-Decoder with Skip-connections</vt:lpstr>
      <vt:lpstr>Semantic Segmentation Visualizations on Different Tasks</vt:lpstr>
      <vt:lpstr>Semantic Segmentation results</vt:lpstr>
      <vt:lpstr>Semantic Segmentation results (Background vs foreground)</vt:lpstr>
      <vt:lpstr>Tissue-level segmentation in Breast Biopsy Whole Slide Images</vt:lpstr>
      <vt:lpstr>Tumor Lesion Segmentation in 3D Brain Images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 for Computer Vision</dc:title>
  <dc:creator>Sachin Mehta</dc:creator>
  <cp:lastModifiedBy>Linda Shapiro</cp:lastModifiedBy>
  <cp:revision>25</cp:revision>
  <dcterms:created xsi:type="dcterms:W3CDTF">2019-03-05T19:24:58Z</dcterms:created>
  <dcterms:modified xsi:type="dcterms:W3CDTF">2019-03-06T00:39:14Z</dcterms:modified>
</cp:coreProperties>
</file>