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9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17" autoAdjust="0"/>
    <p:restoredTop sz="94660"/>
  </p:normalViewPr>
  <p:slideViewPr>
    <p:cSldViewPr>
      <p:cViewPr varScale="1">
        <p:scale>
          <a:sx n="124" d="100"/>
          <a:sy n="124" d="100"/>
        </p:scale>
        <p:origin x="72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3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1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13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C841-63A1-48A1-99AA-B929C2523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9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3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4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1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1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2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9EA45-3B13-43D5-8B3D-3D09F5EBF4A5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4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D843CB6-068A-4CC0-BBB9-FF39AC00667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Kernel Machines 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 relatively new learning methodology (1992) derived from statistical learning theory.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Became famous when it gave accuracy comparable to neural nets in a handwriting recognition class.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Was introduced to computer vision researchers by Tomaso Poggio at MIT who started using it for face detection and got better results than neural nets.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Has become very popular and widely used with packages available.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BBC448-6B59-43E3-AD79-BCE1EAE1612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Kernel Functions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kernel function is designed by the developer of the SVM.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It is applied to pairs of input data to evaluate </a:t>
            </a:r>
            <a:r>
              <a:rPr lang="en-US" altLang="en-US" dirty="0" smtClean="0">
                <a:solidFill>
                  <a:srgbClr val="0000FF"/>
                </a:solidFill>
              </a:rPr>
              <a:t>dot products </a:t>
            </a:r>
            <a:r>
              <a:rPr lang="en-US" altLang="en-US" dirty="0" smtClean="0"/>
              <a:t>in some corresponding feature space.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Kernels can be all sorts of functions including polynomials and exponentials.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BD8CFAD-6606-48ED-9032-476EECF1ECA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Kernel Function used in our 3D Computer Vision Work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133600"/>
            <a:ext cx="4724400" cy="3429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k(A,B) = exp(-</a:t>
            </a:r>
            <a:r>
              <a:rPr lang="en-US" altLang="en-US" sz="2400" smtClean="0">
                <a:sym typeface="Symbol" pitchFamily="16" charset="2"/>
              </a:rPr>
              <a:t></a:t>
            </a:r>
            <a:r>
              <a:rPr lang="en-US" altLang="en-US" sz="2400" baseline="30000" smtClean="0">
                <a:sym typeface="Symbol" pitchFamily="16" charset="2"/>
              </a:rPr>
              <a:t>2</a:t>
            </a:r>
            <a:r>
              <a:rPr lang="en-US" altLang="en-US" sz="2400" baseline="-25000" smtClean="0">
                <a:sym typeface="Symbol" pitchFamily="16" charset="2"/>
              </a:rPr>
              <a:t>AB</a:t>
            </a:r>
            <a:r>
              <a:rPr lang="en-US" altLang="en-US" sz="2400" smtClean="0">
                <a:sym typeface="Symbol" pitchFamily="16" charset="2"/>
              </a:rPr>
              <a:t>/</a:t>
            </a:r>
            <a:r>
              <a:rPr lang="en-US" altLang="en-US" sz="2400" baseline="30000" smtClean="0">
                <a:sym typeface="Symbol" pitchFamily="16" charset="2"/>
              </a:rPr>
              <a:t>2</a:t>
            </a:r>
            <a:r>
              <a:rPr lang="en-US" altLang="en-US" sz="2400" smtClean="0">
                <a:sym typeface="Symbol" pitchFamily="16" charset="2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ym typeface="Symbol" pitchFamily="16" charset="2"/>
              </a:rPr>
              <a:t>A and B are shape descriptors (big vectors).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ym typeface="Symbol" pitchFamily="16" charset="2"/>
              </a:rPr>
              <a:t> is the angle between these vectors.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ym typeface="Symbol" pitchFamily="16" charset="2"/>
              </a:rPr>
              <a:t></a:t>
            </a:r>
            <a:r>
              <a:rPr lang="en-US" altLang="en-US" sz="2400" baseline="30000" smtClean="0">
                <a:sym typeface="Symbol" pitchFamily="16" charset="2"/>
              </a:rPr>
              <a:t>2</a:t>
            </a:r>
            <a:r>
              <a:rPr lang="en-US" altLang="en-US" sz="2400" smtClean="0">
                <a:sym typeface="Symbol" pitchFamily="16" charset="2"/>
              </a:rPr>
              <a:t> is the “width” of the kernel.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sym typeface="Symbol" pitchFamily="16" charset="2"/>
            </a:endParaRPr>
          </a:p>
        </p:txBody>
      </p:sp>
      <p:pic>
        <p:nvPicPr>
          <p:cNvPr id="4403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6" t="32031" r="45000" b="28125"/>
          <a:stretch>
            <a:fillRect/>
          </a:stretch>
        </p:blipFill>
        <p:spPr>
          <a:xfrm>
            <a:off x="5867400" y="1600200"/>
            <a:ext cx="2819400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33CC"/>
                </a:solidFill>
              </a:rPr>
              <a:t>What does SVM learning  solve?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3" y="1676400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US" sz="2400" dirty="0" smtClean="0"/>
              <a:t>The SVM is looking for the </a:t>
            </a:r>
            <a:r>
              <a:rPr lang="en-US" sz="2400" dirty="0" smtClean="0">
                <a:solidFill>
                  <a:srgbClr val="0033CC"/>
                </a:solidFill>
              </a:rPr>
              <a:t>best separating plane </a:t>
            </a:r>
            <a:r>
              <a:rPr lang="en-US" sz="2400" dirty="0" smtClean="0"/>
              <a:t>in its alternate space.</a:t>
            </a:r>
            <a:endParaRPr lang="en-US" sz="2400" dirty="0"/>
          </a:p>
          <a:p>
            <a:pPr>
              <a:spcAft>
                <a:spcPts val="1200"/>
              </a:spcAft>
              <a:defRPr/>
            </a:pPr>
            <a:r>
              <a:rPr lang="en-US" sz="2400" dirty="0" smtClean="0"/>
              <a:t>It solves a </a:t>
            </a:r>
            <a:r>
              <a:rPr lang="en-US" sz="2400" dirty="0" smtClean="0">
                <a:solidFill>
                  <a:srgbClr val="0033CC"/>
                </a:solidFill>
              </a:rPr>
              <a:t>quadratic programming optimization </a:t>
            </a:r>
            <a:r>
              <a:rPr lang="en-US" sz="2400" dirty="0" smtClean="0"/>
              <a:t>problem </a:t>
            </a:r>
            <a:endParaRPr lang="en-US" sz="2400" dirty="0"/>
          </a:p>
          <a:p>
            <a:pPr marL="0" indent="0">
              <a:spcAft>
                <a:spcPts val="1200"/>
              </a:spcAft>
              <a:buFontTx/>
              <a:buNone/>
              <a:defRPr/>
            </a:pPr>
            <a:r>
              <a:rPr lang="en-US" dirty="0" smtClean="0"/>
              <a:t>    </a:t>
            </a:r>
            <a:r>
              <a:rPr lang="en-US" i="1" dirty="0" err="1" smtClean="0"/>
              <a:t>argmax</a:t>
            </a:r>
            <a:r>
              <a:rPr lang="en-US" dirty="0" smtClean="0"/>
              <a:t> </a:t>
            </a:r>
            <a:r>
              <a:rPr lang="el-GR" dirty="0" smtClean="0"/>
              <a:t>Σα</a:t>
            </a:r>
            <a:r>
              <a:rPr lang="en-US" baseline="-25000" dirty="0" smtClean="0"/>
              <a:t>j</a:t>
            </a:r>
            <a:r>
              <a:rPr lang="en-US" dirty="0" smtClean="0"/>
              <a:t>-1/2 </a:t>
            </a:r>
            <a:r>
              <a:rPr lang="el-GR" dirty="0" smtClean="0"/>
              <a:t>Σα</a:t>
            </a:r>
            <a:r>
              <a:rPr lang="en-US" baseline="-25000" dirty="0" smtClean="0"/>
              <a:t>j </a:t>
            </a:r>
            <a:r>
              <a:rPr lang="el-GR" dirty="0" smtClean="0"/>
              <a:t>α</a:t>
            </a:r>
            <a:r>
              <a:rPr lang="en-US" baseline="-25000" dirty="0" smtClean="0"/>
              <a:t>k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j</a:t>
            </a:r>
            <a:r>
              <a:rPr lang="en-US" baseline="-25000" dirty="0" smtClean="0"/>
              <a:t>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(</a:t>
            </a:r>
            <a:r>
              <a:rPr lang="en-US" b="1" dirty="0" err="1" smtClean="0"/>
              <a:t>x</a:t>
            </a:r>
            <a:r>
              <a:rPr lang="en-US" baseline="-25000" dirty="0" err="1" smtClean="0"/>
              <a:t>j</a:t>
            </a:r>
            <a:r>
              <a:rPr lang="en-US" dirty="0" err="1" smtClean="0"/>
              <a:t>•</a:t>
            </a:r>
            <a:r>
              <a:rPr lang="en-US" b="1" dirty="0" err="1" smtClean="0"/>
              <a:t>x</a:t>
            </a:r>
            <a:r>
              <a:rPr lang="en-US" baseline="-25000" dirty="0" err="1" smtClean="0"/>
              <a:t>k</a:t>
            </a:r>
            <a:r>
              <a:rPr lang="en-US" dirty="0" smtClean="0"/>
              <a:t>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en-US" sz="2400" dirty="0" smtClean="0"/>
              <a:t>subject to </a:t>
            </a:r>
            <a:r>
              <a:rPr lang="el-GR" sz="2400" dirty="0" smtClean="0"/>
              <a:t>α</a:t>
            </a:r>
            <a:r>
              <a:rPr lang="en-US" sz="2400" baseline="-25000" dirty="0" smtClean="0"/>
              <a:t>j</a:t>
            </a:r>
            <a:r>
              <a:rPr lang="en-US" sz="2400" dirty="0" smtClean="0"/>
              <a:t> &gt; 0 and </a:t>
            </a:r>
            <a:r>
              <a:rPr lang="el-GR" sz="2400" dirty="0" smtClean="0"/>
              <a:t>Σα</a:t>
            </a:r>
            <a:r>
              <a:rPr lang="en-US" sz="2400" baseline="-25000" dirty="0" err="1" smtClean="0"/>
              <a:t>j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= 0.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equation for the separator </a:t>
            </a:r>
            <a:r>
              <a:rPr lang="en-US" sz="2400" dirty="0" smtClean="0"/>
              <a:t>for these optimal </a:t>
            </a:r>
            <a:r>
              <a:rPr lang="el-GR" sz="2400" dirty="0" smtClean="0"/>
              <a:t>α</a:t>
            </a:r>
            <a:r>
              <a:rPr lang="en-US" sz="2400" baseline="-25000" dirty="0" smtClean="0"/>
              <a:t>j </a:t>
            </a:r>
            <a:r>
              <a:rPr lang="en-US" sz="2400" dirty="0" smtClean="0"/>
              <a:t>is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h(</a:t>
            </a:r>
            <a:r>
              <a:rPr lang="en-US" sz="2400" b="1" dirty="0" smtClean="0"/>
              <a:t>x</a:t>
            </a:r>
            <a:r>
              <a:rPr lang="en-US" sz="2400" dirty="0" smtClean="0"/>
              <a:t>) = sign(</a:t>
            </a:r>
            <a:r>
              <a:rPr lang="el-GR" sz="2400" dirty="0" smtClean="0"/>
              <a:t>Σα</a:t>
            </a:r>
            <a:r>
              <a:rPr lang="en-US" sz="2400" baseline="-25000" dirty="0" smtClean="0"/>
              <a:t>j</a:t>
            </a:r>
            <a:r>
              <a:rPr lang="en-US" sz="2400" dirty="0"/>
              <a:t>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(</a:t>
            </a:r>
            <a:r>
              <a:rPr lang="en-US" sz="2400" dirty="0" err="1" smtClean="0"/>
              <a:t>x•x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) – b)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endParaRPr lang="en-US" sz="2400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EF215C-825C-4F23-B3F7-1836DAEC9BC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1371600" y="3581399"/>
            <a:ext cx="2608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400" dirty="0"/>
              <a:t>α</a:t>
            </a:r>
            <a:r>
              <a:rPr lang="en-US" altLang="en-US" sz="2400" dirty="0"/>
              <a:t>       j               </a:t>
            </a:r>
            <a:r>
              <a:rPr lang="en-US" altLang="en-US" sz="2400" dirty="0" err="1"/>
              <a:t>j,k</a:t>
            </a:r>
            <a:endParaRPr lang="en-US" altLang="en-US" sz="2400" dirty="0"/>
          </a:p>
        </p:txBody>
      </p:sp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3341688" y="4267200"/>
            <a:ext cx="269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 </a:t>
            </a:r>
            <a:endParaRPr lang="en-US" altLang="en-US" sz="2400" dirty="0"/>
          </a:p>
        </p:txBody>
      </p:sp>
      <p:sp>
        <p:nvSpPr>
          <p:cNvPr id="45063" name="TextBox 6"/>
          <p:cNvSpPr txBox="1">
            <a:spLocks noChangeArrowheads="1"/>
          </p:cNvSpPr>
          <p:nvPr/>
        </p:nvSpPr>
        <p:spPr bwMode="auto">
          <a:xfrm>
            <a:off x="2044357" y="5714999"/>
            <a:ext cx="25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626998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taken to build model: 0.15 seconds</a:t>
            </a:r>
          </a:p>
          <a:p>
            <a:endParaRPr lang="en-US" dirty="0"/>
          </a:p>
          <a:p>
            <a:r>
              <a:rPr lang="en-US" dirty="0"/>
              <a:t>Correctly Classified Instances         319               </a:t>
            </a:r>
            <a:r>
              <a:rPr lang="en-US" dirty="0">
                <a:solidFill>
                  <a:srgbClr val="0000FF"/>
                </a:solidFill>
              </a:rPr>
              <a:t>83.5079 %</a:t>
            </a:r>
          </a:p>
          <a:p>
            <a:r>
              <a:rPr lang="en-US" dirty="0"/>
              <a:t>Incorrectly Classified Instances        63               16.4921 %</a:t>
            </a:r>
          </a:p>
          <a:p>
            <a:r>
              <a:rPr lang="en-US" dirty="0"/>
              <a:t>Kappa statistic                          0.6685</a:t>
            </a:r>
          </a:p>
          <a:p>
            <a:r>
              <a:rPr lang="en-US" dirty="0"/>
              <a:t>Mean absolute error                      0.1649</a:t>
            </a:r>
          </a:p>
          <a:p>
            <a:r>
              <a:rPr lang="en-US" dirty="0"/>
              <a:t>Root mean squared error                  0.4061</a:t>
            </a:r>
          </a:p>
          <a:p>
            <a:r>
              <a:rPr lang="en-US" dirty="0"/>
              <a:t>Relative absolute error                 33.0372 %</a:t>
            </a:r>
          </a:p>
          <a:p>
            <a:r>
              <a:rPr lang="en-US" dirty="0"/>
              <a:t>Root relative squared error             81.1136 %</a:t>
            </a:r>
          </a:p>
          <a:p>
            <a:r>
              <a:rPr lang="en-US" dirty="0"/>
              <a:t>Total Number of Instances              382     </a:t>
            </a:r>
          </a:p>
          <a:p>
            <a:endParaRPr lang="en-US" dirty="0"/>
          </a:p>
          <a:p>
            <a:r>
              <a:rPr lang="en-US" dirty="0" smtClean="0"/>
              <a:t>TP </a:t>
            </a:r>
            <a:r>
              <a:rPr lang="en-US" dirty="0"/>
              <a:t>Rate   FP Rate   Precision   Recall  F-Measure   ROC Area  Class</a:t>
            </a:r>
          </a:p>
          <a:p>
            <a:r>
              <a:rPr lang="en-US" dirty="0"/>
              <a:t>                 0.722     0.056      0.925     0.722     0.811      0.833   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               0.944     0.278      0.78     </a:t>
            </a:r>
            <a:r>
              <a:rPr lang="en-US" dirty="0" smtClean="0"/>
              <a:t>  </a:t>
            </a:r>
            <a:r>
              <a:rPr lang="en-US" dirty="0"/>
              <a:t>0.944     0.854      0.833    </a:t>
            </a:r>
            <a:r>
              <a:rPr lang="en-US" dirty="0" err="1"/>
              <a:t>dor</a:t>
            </a:r>
            <a:endParaRPr lang="en-US" dirty="0"/>
          </a:p>
          <a:p>
            <a:r>
              <a:rPr lang="en-US" dirty="0" smtClean="0"/>
              <a:t>W </a:t>
            </a:r>
            <a:r>
              <a:rPr lang="en-US" dirty="0"/>
              <a:t>Avg.    0.835     0.17     </a:t>
            </a:r>
            <a:r>
              <a:rPr lang="en-US" dirty="0" smtClean="0"/>
              <a:t>    </a:t>
            </a:r>
            <a:r>
              <a:rPr lang="en-US" dirty="0"/>
              <a:t>0.851     0.835     0.833      0.833</a:t>
            </a:r>
          </a:p>
          <a:p>
            <a:endParaRPr lang="en-US" dirty="0"/>
          </a:p>
          <a:p>
            <a:r>
              <a:rPr lang="en-US" dirty="0"/>
              <a:t>=== Confusion Matrix ===</a:t>
            </a:r>
          </a:p>
          <a:p>
            <a:endParaRPr lang="en-US" dirty="0"/>
          </a:p>
          <a:p>
            <a:r>
              <a:rPr lang="en-US" dirty="0"/>
              <a:t>   a   b   &lt;-- classified as</a:t>
            </a:r>
          </a:p>
          <a:p>
            <a:r>
              <a:rPr lang="en-US" dirty="0"/>
              <a:t> 135  52 |   a =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11 184 |   b = </a:t>
            </a:r>
            <a:r>
              <a:rPr lang="en-US" dirty="0" err="1"/>
              <a:t>dor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0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9EB2BB2-902F-4E04-A618-1B7942AEA11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Unsupervised Learning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sym typeface="Symbol" pitchFamily="16" charset="2"/>
              </a:rPr>
              <a:t>Find patterns in the data.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  <a:sym typeface="Symbol" pitchFamily="16" charset="2"/>
              </a:rPr>
              <a:t>Group the data into clusters.</a:t>
            </a:r>
          </a:p>
          <a:p>
            <a:pPr eaLnBrk="1" hangingPunct="1"/>
            <a:r>
              <a:rPr lang="en-US" altLang="en-US" smtClean="0">
                <a:sym typeface="Symbol" pitchFamily="16" charset="2"/>
              </a:rPr>
              <a:t>Many clustering algorithms.</a:t>
            </a:r>
          </a:p>
          <a:p>
            <a:pPr lvl="1" eaLnBrk="1" hangingPunct="1"/>
            <a:r>
              <a:rPr lang="en-US" altLang="en-US" smtClean="0">
                <a:solidFill>
                  <a:srgbClr val="FF0000"/>
                </a:solidFill>
                <a:sym typeface="Symbol" pitchFamily="16" charset="2"/>
              </a:rPr>
              <a:t>K means clustering</a:t>
            </a:r>
          </a:p>
          <a:p>
            <a:pPr lvl="1" eaLnBrk="1" hangingPunct="1"/>
            <a:r>
              <a:rPr lang="en-US" altLang="en-US" smtClean="0">
                <a:solidFill>
                  <a:srgbClr val="FF0000"/>
                </a:solidFill>
                <a:sym typeface="Symbol" pitchFamily="16" charset="2"/>
              </a:rPr>
              <a:t>EM clustering</a:t>
            </a:r>
          </a:p>
          <a:p>
            <a:pPr lvl="1" eaLnBrk="1" hangingPunct="1"/>
            <a:r>
              <a:rPr lang="en-US" altLang="en-US" smtClean="0">
                <a:sym typeface="Symbol" pitchFamily="16" charset="2"/>
              </a:rPr>
              <a:t>Graph-Theoretic Clustering</a:t>
            </a:r>
          </a:p>
          <a:p>
            <a:pPr lvl="1" eaLnBrk="1" hangingPunct="1"/>
            <a:r>
              <a:rPr lang="en-US" altLang="en-US" smtClean="0">
                <a:sym typeface="Symbol" pitchFamily="16" charset="2"/>
              </a:rPr>
              <a:t>Clustering by Graph Cuts</a:t>
            </a:r>
          </a:p>
          <a:p>
            <a:pPr lvl="1" eaLnBrk="1" hangingPunct="1"/>
            <a:r>
              <a:rPr lang="en-US" altLang="en-US" smtClean="0">
                <a:sym typeface="Symbol" pitchFamily="16" charset="2"/>
              </a:rPr>
              <a:t>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D266B59-5A6C-4700-94E9-0D34A5DA9FC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33CC"/>
                </a:solidFill>
              </a:rPr>
              <a:t>Clustering by K-means Algorithm</a:t>
            </a: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914400" y="1143000"/>
            <a:ext cx="7673975" cy="375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Form K-means clusters from a set of </a:t>
            </a:r>
            <a:r>
              <a:rPr lang="en-US" altLang="en-US" sz="2000" i="1">
                <a:latin typeface="Times New Roman" pitchFamily="16" charset="0"/>
              </a:rPr>
              <a:t>n</a:t>
            </a:r>
            <a:r>
              <a:rPr lang="en-US" altLang="en-US" sz="2000">
                <a:latin typeface="Tahoma" pitchFamily="34" charset="0"/>
              </a:rPr>
              <a:t>-dimensional feature vectors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1. Set 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ahoma" pitchFamily="34" charset="0"/>
              </a:rPr>
              <a:t> (iteration count) to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2. Choose randomly a set of </a:t>
            </a:r>
            <a:r>
              <a:rPr lang="en-US" altLang="en-US" sz="2000" i="1">
                <a:latin typeface="Times New Roman" pitchFamily="16" charset="0"/>
              </a:rPr>
              <a:t>K</a:t>
            </a:r>
            <a:r>
              <a:rPr lang="en-US" altLang="en-US" sz="2000">
                <a:latin typeface="Tahoma" pitchFamily="34" charset="0"/>
              </a:rPr>
              <a:t> means </a:t>
            </a:r>
            <a:r>
              <a:rPr lang="en-US" altLang="en-US" sz="2000" i="1">
                <a:latin typeface="Times New Roman" pitchFamily="16" charset="0"/>
              </a:rPr>
              <a:t>m</a:t>
            </a:r>
            <a:r>
              <a:rPr lang="en-US" altLang="en-US" sz="2000" i="1" baseline="-25000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, …, m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i="1"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3. 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For each vector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x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i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, compute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D</a:t>
            </a:r>
            <a:r>
              <a:rPr lang="en-US" altLang="en-US" sz="2000">
                <a:solidFill>
                  <a:schemeClr val="hlink"/>
                </a:solidFill>
                <a:latin typeface="Times New Roman" pitchFamily="16" charset="0"/>
              </a:rPr>
              <a:t>(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x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i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,m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k</a:t>
            </a:r>
            <a:r>
              <a:rPr lang="en-US" altLang="en-US" sz="2000">
                <a:solidFill>
                  <a:schemeClr val="hlink"/>
                </a:solidFill>
                <a:latin typeface="Times New Roman" pitchFamily="16" charset="0"/>
              </a:rPr>
              <a:t>(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ic</a:t>
            </a:r>
            <a:r>
              <a:rPr lang="en-US" altLang="en-US" sz="2000">
                <a:solidFill>
                  <a:schemeClr val="hlink"/>
                </a:solidFill>
                <a:latin typeface="Times New Roman" pitchFamily="16" charset="0"/>
              </a:rPr>
              <a:t>))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, k=1,…K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    and assign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x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i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 to the cluster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C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j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 with nearest mean.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hlink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4.  Increment 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ahoma" pitchFamily="34" charset="0"/>
              </a:rPr>
              <a:t> by 1, update the means to get </a:t>
            </a:r>
            <a:r>
              <a:rPr lang="en-US" altLang="en-US" sz="2000" i="1">
                <a:latin typeface="Times New Roman" pitchFamily="16" charset="0"/>
              </a:rPr>
              <a:t>m</a:t>
            </a:r>
            <a:r>
              <a:rPr lang="en-US" altLang="en-US" sz="2000" i="1" baseline="-25000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,…,m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5. Repeat steps 3 and 4 until </a:t>
            </a:r>
            <a:r>
              <a:rPr lang="en-US" altLang="en-US" sz="2000" i="1">
                <a:latin typeface="Times New Roman" pitchFamily="16" charset="0"/>
              </a:rPr>
              <a:t>C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 = C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ic+1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>
                <a:latin typeface="Tahoma" pitchFamily="34" charset="0"/>
              </a:rPr>
              <a:t> for all </a:t>
            </a:r>
            <a:r>
              <a:rPr lang="en-US" altLang="en-US" sz="2000" i="1">
                <a:latin typeface="Times New Roman" pitchFamily="16" charset="0"/>
              </a:rPr>
              <a:t>k</a:t>
            </a:r>
            <a:r>
              <a:rPr lang="en-US" altLang="en-US" sz="2000">
                <a:latin typeface="Tahoma" pitchFamily="34" charset="0"/>
              </a:rPr>
              <a:t>.</a:t>
            </a:r>
          </a:p>
        </p:txBody>
      </p:sp>
      <p:sp>
        <p:nvSpPr>
          <p:cNvPr id="47109" name="Line 6"/>
          <p:cNvSpPr>
            <a:spLocks noChangeShapeType="1"/>
          </p:cNvSpPr>
          <p:nvPr/>
        </p:nvSpPr>
        <p:spPr bwMode="auto">
          <a:xfrm flipV="1">
            <a:off x="1143000" y="5029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Line 7"/>
          <p:cNvSpPr>
            <a:spLocks noChangeShapeType="1"/>
          </p:cNvSpPr>
          <p:nvPr/>
        </p:nvSpPr>
        <p:spPr bwMode="auto">
          <a:xfrm>
            <a:off x="1143000" y="647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Oval 8"/>
          <p:cNvSpPr>
            <a:spLocks noChangeArrowheads="1"/>
          </p:cNvSpPr>
          <p:nvPr/>
        </p:nvSpPr>
        <p:spPr bwMode="auto">
          <a:xfrm>
            <a:off x="40386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33CC"/>
              </a:solidFill>
            </a:endParaRPr>
          </a:p>
        </p:txBody>
      </p:sp>
      <p:sp>
        <p:nvSpPr>
          <p:cNvPr id="47112" name="Oval 9"/>
          <p:cNvSpPr>
            <a:spLocks noChangeArrowheads="1"/>
          </p:cNvSpPr>
          <p:nvPr/>
        </p:nvSpPr>
        <p:spPr bwMode="auto">
          <a:xfrm>
            <a:off x="19050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3" name="Oval 10"/>
          <p:cNvSpPr>
            <a:spLocks noChangeArrowheads="1"/>
          </p:cNvSpPr>
          <p:nvPr/>
        </p:nvSpPr>
        <p:spPr bwMode="auto">
          <a:xfrm>
            <a:off x="2438400" y="609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4" name="Line 11"/>
          <p:cNvSpPr>
            <a:spLocks noChangeShapeType="1"/>
          </p:cNvSpPr>
          <p:nvPr/>
        </p:nvSpPr>
        <p:spPr bwMode="auto">
          <a:xfrm flipV="1">
            <a:off x="3657600" y="5029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5" name="Line 12"/>
          <p:cNvSpPr>
            <a:spLocks noChangeShapeType="1"/>
          </p:cNvSpPr>
          <p:nvPr/>
        </p:nvSpPr>
        <p:spPr bwMode="auto">
          <a:xfrm>
            <a:off x="3657600" y="647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Line 13"/>
          <p:cNvSpPr>
            <a:spLocks noChangeShapeType="1"/>
          </p:cNvSpPr>
          <p:nvPr/>
        </p:nvSpPr>
        <p:spPr bwMode="auto">
          <a:xfrm flipV="1">
            <a:off x="6096000" y="5029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7" name="Line 14"/>
          <p:cNvSpPr>
            <a:spLocks noChangeShapeType="1"/>
          </p:cNvSpPr>
          <p:nvPr/>
        </p:nvSpPr>
        <p:spPr bwMode="auto">
          <a:xfrm>
            <a:off x="6096000" y="647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8" name="Oval 15"/>
          <p:cNvSpPr>
            <a:spLocks noChangeArrowheads="1"/>
          </p:cNvSpPr>
          <p:nvPr/>
        </p:nvSpPr>
        <p:spPr bwMode="auto">
          <a:xfrm>
            <a:off x="44196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9" name="Oval 16"/>
          <p:cNvSpPr>
            <a:spLocks noChangeArrowheads="1"/>
          </p:cNvSpPr>
          <p:nvPr/>
        </p:nvSpPr>
        <p:spPr bwMode="auto">
          <a:xfrm>
            <a:off x="16002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33CC"/>
              </a:solidFill>
            </a:endParaRPr>
          </a:p>
        </p:txBody>
      </p:sp>
      <p:sp>
        <p:nvSpPr>
          <p:cNvPr id="47120" name="Oval 17"/>
          <p:cNvSpPr>
            <a:spLocks noChangeArrowheads="1"/>
          </p:cNvSpPr>
          <p:nvPr/>
        </p:nvSpPr>
        <p:spPr bwMode="auto">
          <a:xfrm>
            <a:off x="4953000" y="609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1" name="Oval 19"/>
          <p:cNvSpPr>
            <a:spLocks noChangeArrowheads="1"/>
          </p:cNvSpPr>
          <p:nvPr/>
        </p:nvSpPr>
        <p:spPr bwMode="auto">
          <a:xfrm>
            <a:off x="3886200" y="586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2" name="Oval 20"/>
          <p:cNvSpPr>
            <a:spLocks noChangeArrowheads="1"/>
          </p:cNvSpPr>
          <p:nvPr/>
        </p:nvSpPr>
        <p:spPr bwMode="auto">
          <a:xfrm>
            <a:off x="3962400" y="609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3" name="Oval 21"/>
          <p:cNvSpPr>
            <a:spLocks noChangeArrowheads="1"/>
          </p:cNvSpPr>
          <p:nvPr/>
        </p:nvSpPr>
        <p:spPr bwMode="auto">
          <a:xfrm>
            <a:off x="3886200" y="6019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4" name="Oval 22"/>
          <p:cNvSpPr>
            <a:spLocks noChangeArrowheads="1"/>
          </p:cNvSpPr>
          <p:nvPr/>
        </p:nvSpPr>
        <p:spPr bwMode="auto">
          <a:xfrm>
            <a:off x="3962400" y="5715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5" name="Oval 23"/>
          <p:cNvSpPr>
            <a:spLocks noChangeArrowheads="1"/>
          </p:cNvSpPr>
          <p:nvPr/>
        </p:nvSpPr>
        <p:spPr bwMode="auto">
          <a:xfrm>
            <a:off x="4038600" y="586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6" name="Oval 24"/>
          <p:cNvSpPr>
            <a:spLocks noChangeArrowheads="1"/>
          </p:cNvSpPr>
          <p:nvPr/>
        </p:nvSpPr>
        <p:spPr bwMode="auto">
          <a:xfrm>
            <a:off x="4495800" y="541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7" name="Oval 25"/>
          <p:cNvSpPr>
            <a:spLocks noChangeArrowheads="1"/>
          </p:cNvSpPr>
          <p:nvPr/>
        </p:nvSpPr>
        <p:spPr bwMode="auto">
          <a:xfrm>
            <a:off x="4648200" y="5334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8" name="Oval 26"/>
          <p:cNvSpPr>
            <a:spLocks noChangeArrowheads="1"/>
          </p:cNvSpPr>
          <p:nvPr/>
        </p:nvSpPr>
        <p:spPr bwMode="auto">
          <a:xfrm>
            <a:off x="4267200" y="525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9" name="Oval 27"/>
          <p:cNvSpPr>
            <a:spLocks noChangeArrowheads="1"/>
          </p:cNvSpPr>
          <p:nvPr/>
        </p:nvSpPr>
        <p:spPr bwMode="auto">
          <a:xfrm>
            <a:off x="4495800" y="5181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0" name="Oval 28"/>
          <p:cNvSpPr>
            <a:spLocks noChangeArrowheads="1"/>
          </p:cNvSpPr>
          <p:nvPr/>
        </p:nvSpPr>
        <p:spPr bwMode="auto">
          <a:xfrm>
            <a:off x="53340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1" name="Oval 29"/>
          <p:cNvSpPr>
            <a:spLocks noChangeArrowheads="1"/>
          </p:cNvSpPr>
          <p:nvPr/>
        </p:nvSpPr>
        <p:spPr bwMode="auto">
          <a:xfrm>
            <a:off x="51054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2" name="Oval 30"/>
          <p:cNvSpPr>
            <a:spLocks noChangeArrowheads="1"/>
          </p:cNvSpPr>
          <p:nvPr/>
        </p:nvSpPr>
        <p:spPr bwMode="auto">
          <a:xfrm>
            <a:off x="5029200" y="6324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3" name="Oval 31"/>
          <p:cNvSpPr>
            <a:spLocks noChangeArrowheads="1"/>
          </p:cNvSpPr>
          <p:nvPr/>
        </p:nvSpPr>
        <p:spPr bwMode="auto">
          <a:xfrm>
            <a:off x="4876800" y="624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4" name="Oval 32"/>
          <p:cNvSpPr>
            <a:spLocks noChangeArrowheads="1"/>
          </p:cNvSpPr>
          <p:nvPr/>
        </p:nvSpPr>
        <p:spPr bwMode="auto">
          <a:xfrm>
            <a:off x="70866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5" name="Oval 33"/>
          <p:cNvSpPr>
            <a:spLocks noChangeArrowheads="1"/>
          </p:cNvSpPr>
          <p:nvPr/>
        </p:nvSpPr>
        <p:spPr bwMode="auto">
          <a:xfrm>
            <a:off x="6477000" y="586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33CC"/>
              </a:solidFill>
            </a:endParaRPr>
          </a:p>
        </p:txBody>
      </p:sp>
      <p:sp>
        <p:nvSpPr>
          <p:cNvPr id="47136" name="Oval 34"/>
          <p:cNvSpPr>
            <a:spLocks noChangeArrowheads="1"/>
          </p:cNvSpPr>
          <p:nvPr/>
        </p:nvSpPr>
        <p:spPr bwMode="auto">
          <a:xfrm>
            <a:off x="7391400" y="6248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E495E13-D5B6-46BB-BA71-8C8010A96C4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  <p:sp>
        <p:nvSpPr>
          <p:cNvPr id="48131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K-Means Classifier</a:t>
            </a:r>
            <a:br>
              <a:rPr lang="en-US" altLang="en-US" sz="4000" smtClean="0">
                <a:solidFill>
                  <a:srgbClr val="0033CC"/>
                </a:solidFill>
              </a:rPr>
            </a:br>
            <a:r>
              <a:rPr lang="en-US" altLang="en-US" sz="4000" smtClean="0">
                <a:solidFill>
                  <a:srgbClr val="0033CC"/>
                </a:solidFill>
              </a:rPr>
              <a:t>(shown on RGB color data)</a:t>
            </a:r>
          </a:p>
        </p:txBody>
      </p:sp>
      <p:pic>
        <p:nvPicPr>
          <p:cNvPr id="48132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2286000"/>
            <a:ext cx="2438400" cy="1628775"/>
          </a:xfrm>
          <a:noFill/>
        </p:spPr>
      </p:pic>
      <p:pic>
        <p:nvPicPr>
          <p:cNvPr id="48133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286000"/>
            <a:ext cx="2438400" cy="1628775"/>
          </a:xfrm>
          <a:noFill/>
        </p:spPr>
      </p:pic>
      <p:sp>
        <p:nvSpPr>
          <p:cNvPr id="48134" name="Text Box 14"/>
          <p:cNvSpPr txBox="1">
            <a:spLocks noChangeArrowheads="1"/>
          </p:cNvSpPr>
          <p:nvPr/>
        </p:nvSpPr>
        <p:spPr bwMode="auto">
          <a:xfrm>
            <a:off x="1143000" y="4038600"/>
            <a:ext cx="2676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original data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one RGB per pixel</a:t>
            </a:r>
          </a:p>
        </p:txBody>
      </p:sp>
      <p:sp>
        <p:nvSpPr>
          <p:cNvPr id="48135" name="Text Box 15"/>
          <p:cNvSpPr txBox="1">
            <a:spLocks noChangeArrowheads="1"/>
          </p:cNvSpPr>
          <p:nvPr/>
        </p:nvSpPr>
        <p:spPr bwMode="auto">
          <a:xfrm>
            <a:off x="5257800" y="41148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color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711625-9EA2-4169-A2E1-D61D28CC77A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K-Means </a:t>
            </a:r>
            <a:r>
              <a:rPr lang="en-US" altLang="en-US" sz="4000" smtClean="0">
                <a:solidFill>
                  <a:srgbClr val="0033CC"/>
                </a:solidFill>
                <a:sym typeface="Symbol" pitchFamily="16" charset="2"/>
              </a:rPr>
              <a:t> EM</a:t>
            </a:r>
            <a:br>
              <a:rPr lang="en-US" altLang="en-US" sz="4000" smtClean="0">
                <a:solidFill>
                  <a:srgbClr val="0033CC"/>
                </a:solidFill>
                <a:sym typeface="Symbol" pitchFamily="16" charset="2"/>
              </a:rPr>
            </a:b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The clusters are usually Gaussian distributions.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u="sng" smtClean="0"/>
              <a:t>Boot Step</a:t>
            </a:r>
            <a:r>
              <a:rPr lang="en-US" altLang="en-US" smtClean="0"/>
              <a:t>:</a:t>
            </a:r>
          </a:p>
          <a:p>
            <a:pPr lvl="1" eaLnBrk="1" hangingPunct="1"/>
            <a:r>
              <a:rPr lang="en-US" altLang="en-US" sz="2400" smtClean="0">
                <a:solidFill>
                  <a:srgbClr val="0033CC"/>
                </a:solidFill>
                <a:latin typeface="Times New Roman" pitchFamily="16" charset="0"/>
              </a:rPr>
              <a:t>Initialize </a:t>
            </a:r>
            <a:r>
              <a:rPr lang="en-US" altLang="en-US" sz="2400" i="1" smtClean="0">
                <a:solidFill>
                  <a:srgbClr val="0033CC"/>
                </a:solidFill>
                <a:latin typeface="Times New Roman" pitchFamily="16" charset="0"/>
              </a:rPr>
              <a:t>K</a:t>
            </a:r>
            <a:r>
              <a:rPr lang="en-US" altLang="en-US" sz="2400" smtClean="0">
                <a:solidFill>
                  <a:srgbClr val="0033CC"/>
                </a:solidFill>
                <a:latin typeface="Times New Roman" pitchFamily="16" charset="0"/>
              </a:rPr>
              <a:t> clusters: C</a:t>
            </a:r>
            <a:r>
              <a:rPr lang="en-US" altLang="en-US" sz="2400" i="1" baseline="-25000" smtClean="0">
                <a:solidFill>
                  <a:srgbClr val="0033CC"/>
                </a:solidFill>
                <a:latin typeface="Times New Roman" pitchFamily="16" charset="0"/>
              </a:rPr>
              <a:t>1</a:t>
            </a:r>
            <a:r>
              <a:rPr lang="en-US" altLang="en-US" sz="2400" i="1" smtClean="0">
                <a:solidFill>
                  <a:srgbClr val="0033CC"/>
                </a:solidFill>
                <a:latin typeface="Times New Roman" pitchFamily="16" charset="0"/>
              </a:rPr>
              <a:t>, …, C</a:t>
            </a:r>
            <a:r>
              <a:rPr lang="en-US" altLang="en-US" sz="2400" i="1" baseline="-25000" smtClean="0">
                <a:solidFill>
                  <a:srgbClr val="0033CC"/>
                </a:solidFill>
                <a:latin typeface="Times New Roman" pitchFamily="16" charset="0"/>
              </a:rPr>
              <a:t>K</a:t>
            </a:r>
            <a:endParaRPr lang="en-US" altLang="en-US" sz="2400" i="1" smtClean="0">
              <a:solidFill>
                <a:srgbClr val="0033CC"/>
              </a:solidFill>
              <a:latin typeface="Times New Roman" pitchFamily="16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400" smtClean="0">
                <a:latin typeface="Times New Roman" pitchFamily="16" charset="0"/>
              </a:rPr>
              <a:t>	</a:t>
            </a:r>
            <a:endParaRPr lang="en-US" altLang="en-US" sz="2400" i="1" baseline="-25000" smtClean="0">
              <a:latin typeface="Times New Roman" pitchFamily="16" charset="0"/>
            </a:endParaRPr>
          </a:p>
          <a:p>
            <a:pPr eaLnBrk="1" hangingPunct="1"/>
            <a:r>
              <a:rPr lang="en-US" altLang="en-US" sz="2800" u="sng" smtClean="0"/>
              <a:t>Iteration Step</a:t>
            </a:r>
            <a:r>
              <a:rPr lang="en-US" altLang="en-US" smtClean="0"/>
              <a:t>:</a:t>
            </a:r>
          </a:p>
          <a:p>
            <a:pPr lvl="1" eaLnBrk="1" hangingPunct="1"/>
            <a:r>
              <a:rPr lang="en-US" altLang="en-US" sz="2400" smtClean="0">
                <a:solidFill>
                  <a:srgbClr val="0033CC"/>
                </a:solidFill>
                <a:latin typeface="Times New Roman" pitchFamily="16" charset="0"/>
              </a:rPr>
              <a:t>Estimate the cluster of each datum</a:t>
            </a:r>
          </a:p>
          <a:p>
            <a:pPr lvl="1" eaLnBrk="1" hangingPunct="1"/>
            <a:endParaRPr lang="en-US" altLang="en-US" smtClean="0">
              <a:solidFill>
                <a:srgbClr val="0033CC"/>
              </a:solidFill>
            </a:endParaRPr>
          </a:p>
          <a:p>
            <a:pPr lvl="1" eaLnBrk="1" hangingPunct="1"/>
            <a:r>
              <a:rPr lang="en-US" altLang="en-US" sz="2400" smtClean="0">
                <a:solidFill>
                  <a:srgbClr val="0033CC"/>
                </a:solidFill>
                <a:latin typeface="Times New Roman" pitchFamily="16" charset="0"/>
              </a:rPr>
              <a:t>Re-estimate the cluster parameters</a:t>
            </a:r>
          </a:p>
          <a:p>
            <a:pPr lvl="1" eaLnBrk="1" hangingPunct="1">
              <a:buFontTx/>
              <a:buNone/>
            </a:pPr>
            <a:endParaRPr lang="en-US" altLang="en-US" smtClean="0">
              <a:solidFill>
                <a:srgbClr val="0033CC"/>
              </a:solidFill>
            </a:endParaRPr>
          </a:p>
          <a:p>
            <a:pPr lvl="1" eaLnBrk="1" hangingPunct="1">
              <a:buFontTx/>
              <a:buNone/>
            </a:pPr>
            <a:endParaRPr lang="en-US" altLang="en-US" sz="3200" smtClean="0">
              <a:solidFill>
                <a:srgbClr val="0033CC"/>
              </a:solidFill>
            </a:endParaRP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1600200" y="26670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en-US" sz="2400">
                <a:latin typeface="Times New Roman" pitchFamily="16" charset="0"/>
              </a:rPr>
              <a:t>(</a:t>
            </a:r>
            <a:r>
              <a:rPr lang="en-US" altLang="en-US" sz="2400" i="1">
                <a:latin typeface="Times New Roman" pitchFamily="16" charset="0"/>
                <a:sym typeface="Symbol" pitchFamily="16" charset="2"/>
              </a:rPr>
              <a:t></a:t>
            </a:r>
            <a:r>
              <a:rPr lang="en-US" altLang="en-US" sz="2400" i="1" baseline="-25000">
                <a:latin typeface="Times New Roman" pitchFamily="16" charset="0"/>
                <a:sym typeface="Symbol" pitchFamily="16" charset="2"/>
              </a:rPr>
              <a:t>j</a:t>
            </a:r>
            <a:r>
              <a:rPr lang="en-US" altLang="en-US" sz="2400" baseline="-25000">
                <a:latin typeface="Times New Roman" pitchFamily="16" charset="0"/>
                <a:sym typeface="Symbol" pitchFamily="16" charset="2"/>
              </a:rPr>
              <a:t>,</a:t>
            </a:r>
            <a:r>
              <a:rPr lang="en-US" altLang="en-US" sz="24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400">
                <a:latin typeface="Times New Roman" pitchFamily="16" charset="0"/>
                <a:sym typeface="Symbol" pitchFamily="16" charset="2"/>
              </a:rPr>
              <a:t></a:t>
            </a:r>
            <a:r>
              <a:rPr lang="en-US" altLang="en-US" sz="2400" i="1" baseline="-25000">
                <a:latin typeface="Times" pitchFamily="18" charset="0"/>
                <a:sym typeface="Symbol" pitchFamily="16" charset="2"/>
              </a:rPr>
              <a:t>j</a:t>
            </a:r>
            <a:r>
              <a:rPr lang="en-US" altLang="en-US" sz="2400">
                <a:latin typeface="Times" pitchFamily="18" charset="0"/>
                <a:sym typeface="Symbol" pitchFamily="16" charset="2"/>
              </a:rPr>
              <a:t>) and </a:t>
            </a:r>
            <a:r>
              <a:rPr lang="en-US" altLang="en-US" sz="2400" i="1">
                <a:latin typeface="Times" pitchFamily="18" charset="0"/>
              </a:rPr>
              <a:t>P</a:t>
            </a:r>
            <a:r>
              <a:rPr lang="en-US" altLang="en-US" sz="2400">
                <a:latin typeface="Times" pitchFamily="18" charset="0"/>
              </a:rPr>
              <a:t>(</a:t>
            </a:r>
            <a:r>
              <a:rPr lang="en-US" altLang="en-US" sz="2400" i="1">
                <a:latin typeface="Times" pitchFamily="18" charset="0"/>
              </a:rPr>
              <a:t>C</a:t>
            </a:r>
            <a:r>
              <a:rPr lang="en-US" altLang="en-US" sz="2400" i="1" baseline="-25000">
                <a:latin typeface="Times" pitchFamily="18" charset="0"/>
              </a:rPr>
              <a:t>j</a:t>
            </a:r>
            <a:r>
              <a:rPr lang="en-US" altLang="en-US" sz="2400">
                <a:latin typeface="Times" pitchFamily="18" charset="0"/>
              </a:rPr>
              <a:t>)</a:t>
            </a:r>
            <a:r>
              <a:rPr lang="en-US" altLang="en-US" sz="18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400">
                <a:latin typeface="Times" pitchFamily="18" charset="0"/>
              </a:rPr>
              <a:t>for each cluster </a:t>
            </a:r>
            <a:r>
              <a:rPr lang="en-US" altLang="en-US" sz="2400" i="1">
                <a:latin typeface="Times" pitchFamily="18" charset="0"/>
              </a:rPr>
              <a:t>j.  </a:t>
            </a:r>
          </a:p>
        </p:txBody>
      </p:sp>
      <p:graphicFrame>
        <p:nvGraphicFramePr>
          <p:cNvPr id="49158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752600" y="4114800"/>
          <a:ext cx="13271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3" imgW="622030" imgH="241195" progId="Equation.3">
                  <p:embed/>
                </p:oleObj>
              </mc:Choice>
              <mc:Fallback>
                <p:oleObj name="Equation" r:id="rId3" imgW="622030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114800"/>
                        <a:ext cx="132715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159" name="Group 6"/>
          <p:cNvGrpSpPr>
            <a:grpSpLocks/>
          </p:cNvGrpSpPr>
          <p:nvPr/>
        </p:nvGrpSpPr>
        <p:grpSpPr bwMode="auto">
          <a:xfrm>
            <a:off x="1295400" y="5181600"/>
            <a:ext cx="4868863" cy="531813"/>
            <a:chOff x="919" y="3800"/>
            <a:chExt cx="3067" cy="335"/>
          </a:xfrm>
        </p:grpSpPr>
        <p:graphicFrame>
          <p:nvGraphicFramePr>
            <p:cNvPr id="49172" name="Object 7"/>
            <p:cNvGraphicFramePr>
              <a:graphicFrameLocks noChangeAspect="1"/>
            </p:cNvGraphicFramePr>
            <p:nvPr/>
          </p:nvGraphicFramePr>
          <p:xfrm>
            <a:off x="919" y="3800"/>
            <a:ext cx="1274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Equation" r:id="rId5" imgW="952087" imgH="241195" progId="Equation.3">
                    <p:embed/>
                  </p:oleObj>
                </mc:Choice>
                <mc:Fallback>
                  <p:oleObj name="Equation" r:id="rId5" imgW="95208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9" y="3800"/>
                          <a:ext cx="1274" cy="3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73" name="Text Box 8"/>
            <p:cNvSpPr txBox="1">
              <a:spLocks noChangeArrowheads="1"/>
            </p:cNvSpPr>
            <p:nvPr/>
          </p:nvSpPr>
          <p:spPr bwMode="auto">
            <a:xfrm>
              <a:off x="2544" y="3840"/>
              <a:ext cx="1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" pitchFamily="18" charset="0"/>
                </a:rPr>
                <a:t>For each cluster </a:t>
              </a:r>
              <a:r>
                <a:rPr lang="en-US" altLang="en-US" sz="2400" i="1">
                  <a:latin typeface="Times" pitchFamily="18" charset="0"/>
                </a:rPr>
                <a:t>j</a:t>
              </a:r>
            </a:p>
          </p:txBody>
        </p:sp>
      </p:grpSp>
      <p:sp>
        <p:nvSpPr>
          <p:cNvPr id="49160" name="Text Box 9"/>
          <p:cNvSpPr txBox="1">
            <a:spLocks noChangeArrowheads="1"/>
          </p:cNvSpPr>
          <p:nvPr/>
        </p:nvSpPr>
        <p:spPr bwMode="auto">
          <a:xfrm>
            <a:off x="7010400" y="4038600"/>
            <a:ext cx="1744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Tahoma" pitchFamily="34" charset="0"/>
              </a:rPr>
              <a:t>Expectation</a:t>
            </a:r>
          </a:p>
        </p:txBody>
      </p:sp>
      <p:sp>
        <p:nvSpPr>
          <p:cNvPr id="49161" name="Text Box 10"/>
          <p:cNvSpPr txBox="1">
            <a:spLocks noChangeArrowheads="1"/>
          </p:cNvSpPr>
          <p:nvPr/>
        </p:nvSpPr>
        <p:spPr bwMode="auto">
          <a:xfrm>
            <a:off x="6988175" y="4953000"/>
            <a:ext cx="192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Tahoma" pitchFamily="34" charset="0"/>
              </a:rPr>
              <a:t>Maximization</a:t>
            </a:r>
          </a:p>
        </p:txBody>
      </p:sp>
      <p:sp>
        <p:nvSpPr>
          <p:cNvPr id="49162" name="AutoShape 11"/>
          <p:cNvSpPr>
            <a:spLocks noChangeArrowheads="1"/>
          </p:cNvSpPr>
          <p:nvPr/>
        </p:nvSpPr>
        <p:spPr bwMode="auto">
          <a:xfrm>
            <a:off x="6477000" y="41910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3" name="AutoShape 12"/>
          <p:cNvSpPr>
            <a:spLocks noChangeArrowheads="1"/>
          </p:cNvSpPr>
          <p:nvPr/>
        </p:nvSpPr>
        <p:spPr bwMode="auto">
          <a:xfrm>
            <a:off x="6477000" y="51054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4" name="Text Box 13"/>
          <p:cNvSpPr txBox="1">
            <a:spLocks noChangeArrowheads="1"/>
          </p:cNvSpPr>
          <p:nvPr/>
        </p:nvSpPr>
        <p:spPr bwMode="auto">
          <a:xfrm>
            <a:off x="669925" y="5754688"/>
            <a:ext cx="77930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The resultant set of clusters is called a </a:t>
            </a:r>
            <a:r>
              <a:rPr lang="en-US" altLang="en-US" sz="2400" b="1">
                <a:solidFill>
                  <a:srgbClr val="FF0000"/>
                </a:solidFill>
              </a:rPr>
              <a:t>mixture model</a:t>
            </a:r>
            <a:r>
              <a:rPr lang="en-US" altLang="en-US" sz="2400">
                <a:solidFill>
                  <a:srgbClr val="FF0000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if the distributions are Gaussian, it’s a Gaussian mixture.</a:t>
            </a:r>
          </a:p>
        </p:txBody>
      </p:sp>
      <p:grpSp>
        <p:nvGrpSpPr>
          <p:cNvPr id="49165" name="Group 14"/>
          <p:cNvGrpSpPr>
            <a:grpSpLocks/>
          </p:cNvGrpSpPr>
          <p:nvPr/>
        </p:nvGrpSpPr>
        <p:grpSpPr bwMode="auto">
          <a:xfrm>
            <a:off x="6858000" y="1981200"/>
            <a:ext cx="1123950" cy="990600"/>
            <a:chOff x="1122" y="3168"/>
            <a:chExt cx="708" cy="624"/>
          </a:xfrm>
        </p:grpSpPr>
        <p:sp>
          <p:nvSpPr>
            <p:cNvPr id="49167" name="AutoShape 15"/>
            <p:cNvSpPr>
              <a:spLocks noChangeArrowheads="1"/>
            </p:cNvSpPr>
            <p:nvPr/>
          </p:nvSpPr>
          <p:spPr bwMode="auto">
            <a:xfrm rot="5400000">
              <a:off x="1242" y="3284"/>
              <a:ext cx="35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94 w 21600"/>
                <a:gd name="T13" fmla="*/ 5492 h 21600"/>
                <a:gd name="T14" fmla="*/ 18885 w 21600"/>
                <a:gd name="T15" fmla="*/ 162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68" name="Group 16"/>
            <p:cNvGrpSpPr>
              <a:grpSpLocks/>
            </p:cNvGrpSpPr>
            <p:nvPr/>
          </p:nvGrpSpPr>
          <p:grpSpPr bwMode="auto">
            <a:xfrm>
              <a:off x="1122" y="3544"/>
              <a:ext cx="708" cy="248"/>
              <a:chOff x="1122" y="3544"/>
              <a:chExt cx="708" cy="248"/>
            </a:xfrm>
          </p:grpSpPr>
          <p:sp>
            <p:nvSpPr>
              <p:cNvPr id="49169" name="Line 17"/>
              <p:cNvSpPr>
                <a:spLocks noChangeShapeType="1"/>
              </p:cNvSpPr>
              <p:nvPr/>
            </p:nvSpPr>
            <p:spPr bwMode="auto">
              <a:xfrm>
                <a:off x="1122" y="3791"/>
                <a:ext cx="70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0" name="Freeform 18"/>
              <p:cNvSpPr>
                <a:spLocks/>
              </p:cNvSpPr>
              <p:nvPr/>
            </p:nvSpPr>
            <p:spPr bwMode="auto">
              <a:xfrm>
                <a:off x="1152" y="3544"/>
                <a:ext cx="528" cy="200"/>
              </a:xfrm>
              <a:custGeom>
                <a:avLst/>
                <a:gdLst>
                  <a:gd name="T0" fmla="*/ 0 w 528"/>
                  <a:gd name="T1" fmla="*/ 200 h 200"/>
                  <a:gd name="T2" fmla="*/ 144 w 528"/>
                  <a:gd name="T3" fmla="*/ 8 h 200"/>
                  <a:gd name="T4" fmla="*/ 288 w 528"/>
                  <a:gd name="T5" fmla="*/ 152 h 200"/>
                  <a:gd name="T6" fmla="*/ 528 w 528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8"/>
                  <a:gd name="T13" fmla="*/ 0 h 200"/>
                  <a:gd name="T14" fmla="*/ 528 w 528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8" h="200">
                    <a:moveTo>
                      <a:pt x="0" y="200"/>
                    </a:moveTo>
                    <a:cubicBezTo>
                      <a:pt x="48" y="108"/>
                      <a:pt x="96" y="16"/>
                      <a:pt x="144" y="8"/>
                    </a:cubicBezTo>
                    <a:cubicBezTo>
                      <a:pt x="192" y="0"/>
                      <a:pt x="224" y="120"/>
                      <a:pt x="288" y="152"/>
                    </a:cubicBezTo>
                    <a:cubicBezTo>
                      <a:pt x="352" y="184"/>
                      <a:pt x="440" y="192"/>
                      <a:pt x="528" y="20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1" name="Line 19"/>
              <p:cNvSpPr>
                <a:spLocks noChangeShapeType="1"/>
              </p:cNvSpPr>
              <p:nvPr/>
            </p:nvSpPr>
            <p:spPr bwMode="auto">
              <a:xfrm>
                <a:off x="1296" y="355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9166" name="Rectangle 21"/>
          <p:cNvSpPr>
            <a:spLocks noChangeArrowheads="1"/>
          </p:cNvSpPr>
          <p:nvPr/>
        </p:nvSpPr>
        <p:spPr bwMode="auto">
          <a:xfrm>
            <a:off x="7239000" y="1905000"/>
            <a:ext cx="228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C21079-4CDA-422D-B764-D48F5FF43BA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  <a:sym typeface="Symbol" pitchFamily="16" charset="2"/>
              </a:rPr>
              <a:t>EM Algorithm Summary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u="sng" smtClean="0"/>
              <a:t>Boot Step</a:t>
            </a:r>
            <a:r>
              <a:rPr lang="en-US" altLang="en-US" sz="2800" smtClean="0"/>
              <a:t>:</a:t>
            </a:r>
          </a:p>
          <a:p>
            <a:pPr lvl="1" eaLnBrk="1" hangingPunct="1"/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Initialize </a:t>
            </a:r>
            <a:r>
              <a:rPr lang="en-US" altLang="en-US" sz="2000" i="1" smtClean="0">
                <a:solidFill>
                  <a:srgbClr val="FF0000"/>
                </a:solidFill>
                <a:latin typeface="Times New Roman" pitchFamily="16" charset="0"/>
              </a:rPr>
              <a:t>K</a:t>
            </a:r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 clusters: C</a:t>
            </a:r>
            <a:r>
              <a:rPr lang="en-US" altLang="en-US" sz="2000" i="1" baseline="-25000" smtClean="0">
                <a:solidFill>
                  <a:srgbClr val="FF0000"/>
                </a:solidFill>
                <a:latin typeface="Times New Roman" pitchFamily="16" charset="0"/>
              </a:rPr>
              <a:t>1</a:t>
            </a:r>
            <a:r>
              <a:rPr lang="en-US" altLang="en-US" sz="2000" i="1" smtClean="0">
                <a:solidFill>
                  <a:srgbClr val="FF0000"/>
                </a:solidFill>
                <a:latin typeface="Times New Roman" pitchFamily="16" charset="0"/>
              </a:rPr>
              <a:t>, …, C</a:t>
            </a:r>
            <a:r>
              <a:rPr lang="en-US" altLang="en-US" sz="2000" i="1" baseline="-25000" smtClean="0">
                <a:solidFill>
                  <a:srgbClr val="FF0000"/>
                </a:solidFill>
                <a:latin typeface="Times New Roman" pitchFamily="16" charset="0"/>
              </a:rPr>
              <a:t>K</a:t>
            </a:r>
            <a:endParaRPr lang="en-US" altLang="en-US" sz="2000" i="1" smtClean="0">
              <a:solidFill>
                <a:srgbClr val="FF0000"/>
              </a:solidFill>
              <a:latin typeface="Times New Roman" pitchFamily="16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	</a:t>
            </a:r>
            <a:endParaRPr lang="en-US" altLang="en-US" sz="2000" i="1" baseline="-25000" smtClean="0">
              <a:solidFill>
                <a:srgbClr val="FF0000"/>
              </a:solidFill>
              <a:latin typeface="Times New Roman" pitchFamily="16" charset="0"/>
            </a:endParaRPr>
          </a:p>
          <a:p>
            <a:pPr eaLnBrk="1" hangingPunct="1"/>
            <a:r>
              <a:rPr lang="en-US" altLang="en-US" sz="2400" u="sng" smtClean="0"/>
              <a:t>Iteration Step</a:t>
            </a:r>
            <a:r>
              <a:rPr lang="en-US" altLang="en-US" sz="2800" smtClean="0"/>
              <a:t>:</a:t>
            </a:r>
          </a:p>
          <a:p>
            <a:pPr lvl="1" eaLnBrk="1" hangingPunct="1"/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Expectation Step</a:t>
            </a:r>
          </a:p>
          <a:p>
            <a:pPr lvl="1" eaLnBrk="1" hangingPunct="1"/>
            <a:endParaRPr lang="en-US" altLang="en-US" sz="2400" smtClean="0">
              <a:solidFill>
                <a:srgbClr val="FF0000"/>
              </a:solidFill>
            </a:endParaRPr>
          </a:p>
          <a:p>
            <a:pPr lvl="1" eaLnBrk="1" hangingPunct="1"/>
            <a:endParaRPr lang="en-US" altLang="en-US" sz="2000" smtClean="0">
              <a:solidFill>
                <a:srgbClr val="FF0000"/>
              </a:solidFill>
              <a:latin typeface="Times New Roman" pitchFamily="16" charset="0"/>
            </a:endParaRPr>
          </a:p>
          <a:p>
            <a:pPr lvl="1" eaLnBrk="1" hangingPunct="1"/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Maximization Step</a:t>
            </a:r>
          </a:p>
          <a:p>
            <a:pPr lvl="1" eaLnBrk="1" hangingPunct="1">
              <a:buFontTx/>
              <a:buNone/>
            </a:pPr>
            <a:endParaRPr lang="en-US" altLang="en-US" sz="2400" smtClean="0">
              <a:solidFill>
                <a:srgbClr val="FF0000"/>
              </a:solidFill>
            </a:endParaRPr>
          </a:p>
          <a:p>
            <a:pPr lvl="1" eaLnBrk="1" hangingPunct="1">
              <a:buFontTx/>
              <a:buNone/>
            </a:pP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1600200" y="2514600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  <a:sym typeface="Symbol" pitchFamily="16" charset="2"/>
              </a:rPr>
              <a:t></a:t>
            </a:r>
            <a:r>
              <a:rPr lang="en-US" altLang="en-US" sz="2000" i="1" baseline="-25000">
                <a:latin typeface="Times New Roman" pitchFamily="16" charset="0"/>
                <a:sym typeface="Symbol" pitchFamily="16" charset="2"/>
              </a:rPr>
              <a:t>j</a:t>
            </a:r>
            <a:r>
              <a:rPr lang="en-US" altLang="en-US" sz="2000" baseline="-25000">
                <a:latin typeface="Times New Roman" pitchFamily="16" charset="0"/>
                <a:sym typeface="Symbol" pitchFamily="16" charset="2"/>
              </a:rPr>
              <a:t>,</a:t>
            </a:r>
            <a:r>
              <a:rPr lang="en-US" altLang="en-US" sz="20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000">
                <a:latin typeface="Times New Roman" pitchFamily="16" charset="0"/>
                <a:sym typeface="Symbol" pitchFamily="16" charset="2"/>
              </a:rPr>
              <a:t></a:t>
            </a:r>
            <a:r>
              <a:rPr lang="en-US" altLang="en-US" sz="2000" i="1" baseline="-25000">
                <a:latin typeface="Times" pitchFamily="18" charset="0"/>
                <a:sym typeface="Symbol" pitchFamily="16" charset="2"/>
              </a:rPr>
              <a:t>j</a:t>
            </a:r>
            <a:r>
              <a:rPr lang="en-US" altLang="en-US" sz="2000">
                <a:latin typeface="Times" pitchFamily="18" charset="0"/>
                <a:sym typeface="Symbol" pitchFamily="16" charset="2"/>
              </a:rPr>
              <a:t>) and </a:t>
            </a:r>
            <a:r>
              <a:rPr lang="en-US" altLang="en-US" sz="2000" i="1">
                <a:latin typeface="Times" pitchFamily="18" charset="0"/>
              </a:rPr>
              <a:t>p</a:t>
            </a:r>
            <a:r>
              <a:rPr lang="en-US" altLang="en-US" sz="2000">
                <a:latin typeface="Times" pitchFamily="18" charset="0"/>
              </a:rPr>
              <a:t>(</a:t>
            </a:r>
            <a:r>
              <a:rPr lang="en-US" altLang="en-US" sz="2000" i="1">
                <a:latin typeface="Times" pitchFamily="18" charset="0"/>
              </a:rPr>
              <a:t>C</a:t>
            </a:r>
            <a:r>
              <a:rPr lang="en-US" altLang="en-US" sz="2000" i="1" baseline="-25000">
                <a:latin typeface="Times" pitchFamily="18" charset="0"/>
              </a:rPr>
              <a:t>j</a:t>
            </a:r>
            <a:r>
              <a:rPr lang="en-US" altLang="en-US" sz="2000">
                <a:latin typeface="Times" pitchFamily="18" charset="0"/>
              </a:rPr>
              <a:t>)</a:t>
            </a:r>
            <a:r>
              <a:rPr lang="en-US" altLang="en-US" sz="16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000">
                <a:latin typeface="Times" pitchFamily="18" charset="0"/>
              </a:rPr>
              <a:t>for each cluster </a:t>
            </a:r>
            <a:r>
              <a:rPr lang="en-US" altLang="en-US" sz="2000" i="1">
                <a:latin typeface="Times" pitchFamily="18" charset="0"/>
              </a:rPr>
              <a:t>j.  </a:t>
            </a:r>
          </a:p>
        </p:txBody>
      </p:sp>
      <p:graphicFrame>
        <p:nvGraphicFramePr>
          <p:cNvPr id="50182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447800" y="3810000"/>
          <a:ext cx="50720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3" imgW="3187700" imgH="584200" progId="Equation.3">
                  <p:embed/>
                </p:oleObj>
              </mc:Choice>
              <mc:Fallback>
                <p:oleObj name="Equation" r:id="rId3" imgW="31877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10000"/>
                        <a:ext cx="507206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6"/>
          <p:cNvGraphicFramePr>
            <a:graphicFrameLocks noChangeAspect="1"/>
          </p:cNvGraphicFramePr>
          <p:nvPr/>
        </p:nvGraphicFramePr>
        <p:xfrm>
          <a:off x="3505200" y="5410200"/>
          <a:ext cx="299878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5" imgW="2400300" imgH="660400" progId="Equation.3">
                  <p:embed/>
                </p:oleObj>
              </mc:Choice>
              <mc:Fallback>
                <p:oleObj name="Equation" r:id="rId5" imgW="24003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10200"/>
                        <a:ext cx="299878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4" name="Object 7"/>
          <p:cNvGraphicFramePr>
            <a:graphicFrameLocks noChangeAspect="1"/>
          </p:cNvGraphicFramePr>
          <p:nvPr/>
        </p:nvGraphicFramePr>
        <p:xfrm>
          <a:off x="1447800" y="5334000"/>
          <a:ext cx="16668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7" imgW="1333500" imgH="660400" progId="Equation.3">
                  <p:embed/>
                </p:oleObj>
              </mc:Choice>
              <mc:Fallback>
                <p:oleObj name="Equation" r:id="rId7" imgW="13335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334000"/>
                        <a:ext cx="166687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5" name="Object 8"/>
          <p:cNvGraphicFramePr>
            <a:graphicFrameLocks noChangeAspect="1"/>
          </p:cNvGraphicFramePr>
          <p:nvPr/>
        </p:nvGraphicFramePr>
        <p:xfrm>
          <a:off x="6858000" y="5410200"/>
          <a:ext cx="16827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9" imgW="1346200" imgH="520700" progId="Equation.3">
                  <p:embed/>
                </p:oleObj>
              </mc:Choice>
              <mc:Fallback>
                <p:oleObj name="Equation" r:id="rId9" imgW="13462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410200"/>
                        <a:ext cx="16827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3749E29-0180-4940-A990-1319EFDA2B3F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EM Clustering using color and texture information at each pixel</a:t>
            </a:r>
            <a:br>
              <a:rPr lang="en-US" altLang="en-US" sz="4000" smtClean="0">
                <a:solidFill>
                  <a:srgbClr val="0033CC"/>
                </a:solidFill>
              </a:rPr>
            </a:br>
            <a:r>
              <a:rPr lang="en-US" altLang="en-US" sz="2800" smtClean="0">
                <a:solidFill>
                  <a:srgbClr val="0033CC"/>
                </a:solidFill>
              </a:rPr>
              <a:t>(from Blobworld)</a:t>
            </a:r>
          </a:p>
        </p:txBody>
      </p:sp>
      <p:pic>
        <p:nvPicPr>
          <p:cNvPr id="51204" name="Picture 3" descr="433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4" descr="433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672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5" descr="433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76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6" descr="524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7" descr="433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9" name="Picture 8" descr="4330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672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9" descr="4330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1" name="Picture 10" descr="5240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032101A-5050-47C8-8A8B-413B05CF570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Support Vector Machines (SVM)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295400" y="1600200"/>
            <a:ext cx="7194550" cy="448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6" charset="0"/>
              </a:rPr>
              <a:t>Support vector machines are learning algorithms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      that try to find a </a:t>
            </a: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hyperplane</a:t>
            </a:r>
            <a:r>
              <a:rPr lang="en-US" altLang="en-US" sz="2400">
                <a:latin typeface="Times New Roman" pitchFamily="16" charset="0"/>
              </a:rPr>
              <a:t> that separates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       the different classes of data the most.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6" charset="0"/>
              </a:rPr>
              <a:t>They are a specific kind of kernel machines based 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	two key ideas: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maximum margin hyperplanes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a kernel ‘trick’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174DE1F-8585-4EB3-B723-3B23E1D062E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/>
          </a:p>
        </p:txBody>
      </p:sp>
      <p:grpSp>
        <p:nvGrpSpPr>
          <p:cNvPr id="52227" name="Group 2"/>
          <p:cNvGrpSpPr>
            <a:grpSpLocks/>
          </p:cNvGrpSpPr>
          <p:nvPr/>
        </p:nvGrpSpPr>
        <p:grpSpPr bwMode="auto">
          <a:xfrm>
            <a:off x="5638800" y="2133600"/>
            <a:ext cx="2819400" cy="3810000"/>
            <a:chOff x="3456" y="864"/>
            <a:chExt cx="1776" cy="2400"/>
          </a:xfrm>
        </p:grpSpPr>
        <p:sp>
          <p:nvSpPr>
            <p:cNvPr id="52258" name="Oval 3"/>
            <p:cNvSpPr>
              <a:spLocks noChangeArrowheads="1"/>
            </p:cNvSpPr>
            <p:nvPr/>
          </p:nvSpPr>
          <p:spPr bwMode="auto">
            <a:xfrm>
              <a:off x="3984" y="1200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9" name="Text Box 4"/>
            <p:cNvSpPr txBox="1">
              <a:spLocks noChangeArrowheads="1"/>
            </p:cNvSpPr>
            <p:nvPr/>
          </p:nvSpPr>
          <p:spPr bwMode="auto">
            <a:xfrm>
              <a:off x="3456" y="864"/>
              <a:ext cx="16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Final Model for “trees”</a:t>
              </a:r>
            </a:p>
          </p:txBody>
        </p:sp>
        <p:sp>
          <p:nvSpPr>
            <p:cNvPr id="52260" name="Oval 5"/>
            <p:cNvSpPr>
              <a:spLocks noChangeArrowheads="1"/>
            </p:cNvSpPr>
            <p:nvPr/>
          </p:nvSpPr>
          <p:spPr bwMode="auto">
            <a:xfrm>
              <a:off x="3984" y="2544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61" name="Text Box 6"/>
            <p:cNvSpPr txBox="1">
              <a:spLocks noChangeArrowheads="1"/>
            </p:cNvSpPr>
            <p:nvPr/>
          </p:nvSpPr>
          <p:spPr bwMode="auto">
            <a:xfrm>
              <a:off x="3456" y="2208"/>
              <a:ext cx="15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Final Model for “sky”</a:t>
              </a:r>
            </a:p>
          </p:txBody>
        </p:sp>
        <p:sp>
          <p:nvSpPr>
            <p:cNvPr id="52262" name="Rectangle 7"/>
            <p:cNvSpPr>
              <a:spLocks noChangeArrowheads="1"/>
            </p:cNvSpPr>
            <p:nvPr/>
          </p:nvSpPr>
          <p:spPr bwMode="auto">
            <a:xfrm>
              <a:off x="4176" y="1536"/>
              <a:ext cx="864" cy="9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63" name="Rectangle 8"/>
            <p:cNvSpPr>
              <a:spLocks noChangeArrowheads="1"/>
            </p:cNvSpPr>
            <p:nvPr/>
          </p:nvSpPr>
          <p:spPr bwMode="auto">
            <a:xfrm>
              <a:off x="4176" y="2880"/>
              <a:ext cx="864" cy="9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52228" name="Group 9"/>
          <p:cNvGrpSpPr>
            <a:grpSpLocks/>
          </p:cNvGrpSpPr>
          <p:nvPr/>
        </p:nvGrpSpPr>
        <p:grpSpPr bwMode="auto">
          <a:xfrm>
            <a:off x="4114800" y="3505200"/>
            <a:ext cx="1295400" cy="1143000"/>
            <a:chOff x="2496" y="1728"/>
            <a:chExt cx="816" cy="720"/>
          </a:xfrm>
        </p:grpSpPr>
        <p:sp>
          <p:nvSpPr>
            <p:cNvPr id="52256" name="AutoShape 10"/>
            <p:cNvSpPr>
              <a:spLocks noChangeArrowheads="1"/>
            </p:cNvSpPr>
            <p:nvPr/>
          </p:nvSpPr>
          <p:spPr bwMode="auto">
            <a:xfrm>
              <a:off x="2496" y="2064"/>
              <a:ext cx="816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2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7" name="Text Box 11"/>
            <p:cNvSpPr txBox="1">
              <a:spLocks noChangeArrowheads="1"/>
            </p:cNvSpPr>
            <p:nvPr/>
          </p:nvSpPr>
          <p:spPr bwMode="auto">
            <a:xfrm>
              <a:off x="2592" y="1728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400">
                  <a:ea typeface="SimSun" pitchFamily="2" charset="-122"/>
                </a:rPr>
                <a:t>EM</a:t>
              </a:r>
            </a:p>
          </p:txBody>
        </p:sp>
      </p:grpSp>
      <p:sp>
        <p:nvSpPr>
          <p:cNvPr id="52229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4000" smtClean="0">
                <a:solidFill>
                  <a:srgbClr val="0033CC"/>
                </a:solidFill>
                <a:ea typeface="SimSun" pitchFamily="2" charset="-122"/>
              </a:rPr>
              <a:t>EM for Classification of Images in Terms of their Color Regions</a:t>
            </a:r>
          </a:p>
        </p:txBody>
      </p:sp>
      <p:grpSp>
        <p:nvGrpSpPr>
          <p:cNvPr id="52230" name="Group 13"/>
          <p:cNvGrpSpPr>
            <a:grpSpLocks/>
          </p:cNvGrpSpPr>
          <p:nvPr/>
        </p:nvGrpSpPr>
        <p:grpSpPr bwMode="auto">
          <a:xfrm>
            <a:off x="762000" y="2133600"/>
            <a:ext cx="2819400" cy="1676400"/>
            <a:chOff x="480" y="1344"/>
            <a:chExt cx="1776" cy="1056"/>
          </a:xfrm>
        </p:grpSpPr>
        <p:sp>
          <p:nvSpPr>
            <p:cNvPr id="52244" name="Oval 14"/>
            <p:cNvSpPr>
              <a:spLocks noChangeArrowheads="1"/>
            </p:cNvSpPr>
            <p:nvPr/>
          </p:nvSpPr>
          <p:spPr bwMode="auto">
            <a:xfrm>
              <a:off x="1008" y="1680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5" name="Text Box 15"/>
            <p:cNvSpPr txBox="1">
              <a:spLocks noChangeArrowheads="1"/>
            </p:cNvSpPr>
            <p:nvPr/>
          </p:nvSpPr>
          <p:spPr bwMode="auto">
            <a:xfrm>
              <a:off x="480" y="1344"/>
              <a:ext cx="17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Initial Model for “trees”</a:t>
              </a:r>
            </a:p>
          </p:txBody>
        </p:sp>
        <p:sp>
          <p:nvSpPr>
            <p:cNvPr id="52246" name="Rectangle 16"/>
            <p:cNvSpPr>
              <a:spLocks noChangeArrowheads="1"/>
            </p:cNvSpPr>
            <p:nvPr/>
          </p:nvSpPr>
          <p:spPr bwMode="auto">
            <a:xfrm>
              <a:off x="1248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7" name="Rectangle 17"/>
            <p:cNvSpPr>
              <a:spLocks noChangeArrowheads="1"/>
            </p:cNvSpPr>
            <p:nvPr/>
          </p:nvSpPr>
          <p:spPr bwMode="auto">
            <a:xfrm>
              <a:off x="1680" y="2016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990000"/>
                </a:solidFill>
              </a:endParaRPr>
            </a:p>
          </p:txBody>
        </p:sp>
        <p:sp>
          <p:nvSpPr>
            <p:cNvPr id="52248" name="Rectangle 18"/>
            <p:cNvSpPr>
              <a:spLocks noChangeArrowheads="1"/>
            </p:cNvSpPr>
            <p:nvPr/>
          </p:nvSpPr>
          <p:spPr bwMode="auto">
            <a:xfrm>
              <a:off x="1392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9" name="Rectangle 19"/>
            <p:cNvSpPr>
              <a:spLocks noChangeArrowheads="1"/>
            </p:cNvSpPr>
            <p:nvPr/>
          </p:nvSpPr>
          <p:spPr bwMode="auto">
            <a:xfrm>
              <a:off x="1536" y="2208"/>
              <a:ext cx="144" cy="144"/>
            </a:xfrm>
            <a:prstGeom prst="rect">
              <a:avLst/>
            </a:prstGeom>
            <a:solidFill>
              <a:srgbClr val="33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0" name="Rectangle 20"/>
            <p:cNvSpPr>
              <a:spLocks noChangeArrowheads="1"/>
            </p:cNvSpPr>
            <p:nvPr/>
          </p:nvSpPr>
          <p:spPr bwMode="auto">
            <a:xfrm>
              <a:off x="1536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1" name="Rectangle 21"/>
            <p:cNvSpPr>
              <a:spLocks noChangeArrowheads="1"/>
            </p:cNvSpPr>
            <p:nvPr/>
          </p:nvSpPr>
          <p:spPr bwMode="auto">
            <a:xfrm>
              <a:off x="1824" y="1824"/>
              <a:ext cx="144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2" name="Rectangle 22"/>
            <p:cNvSpPr>
              <a:spLocks noChangeArrowheads="1"/>
            </p:cNvSpPr>
            <p:nvPr/>
          </p:nvSpPr>
          <p:spPr bwMode="auto">
            <a:xfrm>
              <a:off x="1248" y="2016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33CC"/>
                </a:solidFill>
              </a:endParaRPr>
            </a:p>
          </p:txBody>
        </p:sp>
        <p:sp>
          <p:nvSpPr>
            <p:cNvPr id="52253" name="Rectangle 23"/>
            <p:cNvSpPr>
              <a:spLocks noChangeArrowheads="1"/>
            </p:cNvSpPr>
            <p:nvPr/>
          </p:nvSpPr>
          <p:spPr bwMode="auto">
            <a:xfrm>
              <a:off x="1680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4" name="Rectangle 24"/>
            <p:cNvSpPr>
              <a:spLocks noChangeArrowheads="1"/>
            </p:cNvSpPr>
            <p:nvPr/>
          </p:nvSpPr>
          <p:spPr bwMode="auto">
            <a:xfrm>
              <a:off x="1824" y="2016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996633"/>
                </a:solidFill>
              </a:endParaRPr>
            </a:p>
          </p:txBody>
        </p:sp>
        <p:sp>
          <p:nvSpPr>
            <p:cNvPr id="52255" name="Rectangle 25"/>
            <p:cNvSpPr>
              <a:spLocks noChangeArrowheads="1"/>
            </p:cNvSpPr>
            <p:nvPr/>
          </p:nvSpPr>
          <p:spPr bwMode="auto">
            <a:xfrm>
              <a:off x="1392" y="2016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52231" name="Group 26"/>
          <p:cNvGrpSpPr>
            <a:grpSpLocks/>
          </p:cNvGrpSpPr>
          <p:nvPr/>
        </p:nvGrpSpPr>
        <p:grpSpPr bwMode="auto">
          <a:xfrm>
            <a:off x="762000" y="4267200"/>
            <a:ext cx="2819400" cy="1676400"/>
            <a:chOff x="480" y="2688"/>
            <a:chExt cx="1776" cy="1056"/>
          </a:xfrm>
        </p:grpSpPr>
        <p:sp>
          <p:nvSpPr>
            <p:cNvPr id="52232" name="Oval 27"/>
            <p:cNvSpPr>
              <a:spLocks noChangeArrowheads="1"/>
            </p:cNvSpPr>
            <p:nvPr/>
          </p:nvSpPr>
          <p:spPr bwMode="auto">
            <a:xfrm>
              <a:off x="1008" y="3024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3" name="Text Box 28"/>
            <p:cNvSpPr txBox="1">
              <a:spLocks noChangeArrowheads="1"/>
            </p:cNvSpPr>
            <p:nvPr/>
          </p:nvSpPr>
          <p:spPr bwMode="auto">
            <a:xfrm>
              <a:off x="480" y="2688"/>
              <a:ext cx="15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Initial Model for “sky”</a:t>
              </a:r>
            </a:p>
          </p:txBody>
        </p:sp>
        <p:sp>
          <p:nvSpPr>
            <p:cNvPr id="52234" name="Rectangle 29"/>
            <p:cNvSpPr>
              <a:spLocks noChangeArrowheads="1"/>
            </p:cNvSpPr>
            <p:nvPr/>
          </p:nvSpPr>
          <p:spPr bwMode="auto">
            <a:xfrm>
              <a:off x="1440" y="3552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5" name="Rectangle 30"/>
            <p:cNvSpPr>
              <a:spLocks noChangeArrowheads="1"/>
            </p:cNvSpPr>
            <p:nvPr/>
          </p:nvSpPr>
          <p:spPr bwMode="auto">
            <a:xfrm>
              <a:off x="1248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33CC"/>
                </a:solidFill>
              </a:endParaRPr>
            </a:p>
          </p:txBody>
        </p:sp>
        <p:sp>
          <p:nvSpPr>
            <p:cNvPr id="52236" name="Rectangle 31"/>
            <p:cNvSpPr>
              <a:spLocks noChangeArrowheads="1"/>
            </p:cNvSpPr>
            <p:nvPr/>
          </p:nvSpPr>
          <p:spPr bwMode="auto">
            <a:xfrm>
              <a:off x="1824" y="3360"/>
              <a:ext cx="144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7" name="Rectangle 32"/>
            <p:cNvSpPr>
              <a:spLocks noChangeArrowheads="1"/>
            </p:cNvSpPr>
            <p:nvPr/>
          </p:nvSpPr>
          <p:spPr bwMode="auto">
            <a:xfrm>
              <a:off x="1392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8" name="Rectangle 33"/>
            <p:cNvSpPr>
              <a:spLocks noChangeArrowheads="1"/>
            </p:cNvSpPr>
            <p:nvPr/>
          </p:nvSpPr>
          <p:spPr bwMode="auto">
            <a:xfrm>
              <a:off x="1248" y="3360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9" name="Rectangle 34"/>
            <p:cNvSpPr>
              <a:spLocks noChangeArrowheads="1"/>
            </p:cNvSpPr>
            <p:nvPr/>
          </p:nvSpPr>
          <p:spPr bwMode="auto">
            <a:xfrm>
              <a:off x="1536" y="3360"/>
              <a:ext cx="144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0" name="Rectangle 35"/>
            <p:cNvSpPr>
              <a:spLocks noChangeArrowheads="1"/>
            </p:cNvSpPr>
            <p:nvPr/>
          </p:nvSpPr>
          <p:spPr bwMode="auto">
            <a:xfrm>
              <a:off x="1680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1" name="Rectangle 36"/>
            <p:cNvSpPr>
              <a:spLocks noChangeArrowheads="1"/>
            </p:cNvSpPr>
            <p:nvPr/>
          </p:nvSpPr>
          <p:spPr bwMode="auto">
            <a:xfrm>
              <a:off x="1392" y="3360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2" name="Rectangle 37"/>
            <p:cNvSpPr>
              <a:spLocks noChangeArrowheads="1"/>
            </p:cNvSpPr>
            <p:nvPr/>
          </p:nvSpPr>
          <p:spPr bwMode="auto">
            <a:xfrm>
              <a:off x="1584" y="3552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3" name="Rectangle 38"/>
            <p:cNvSpPr>
              <a:spLocks noChangeArrowheads="1"/>
            </p:cNvSpPr>
            <p:nvPr/>
          </p:nvSpPr>
          <p:spPr bwMode="auto">
            <a:xfrm>
              <a:off x="1536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D6C47C3-8FCD-410C-B1EB-D95DF0BB704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/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990600" y="2728913"/>
            <a:ext cx="1603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pitchFamily="34" charset="0"/>
                <a:ea typeface="SimSun" pitchFamily="2" charset="-122"/>
              </a:rPr>
              <a:t>cheetah</a:t>
            </a:r>
          </a:p>
        </p:txBody>
      </p:sp>
      <p:pic>
        <p:nvPicPr>
          <p:cNvPr id="53252" name="Picture 3" descr="42107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19313"/>
            <a:ext cx="255905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4" descr="43305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19313"/>
            <a:ext cx="255905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5" descr="42108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6" descr="4330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7" descr="003234TB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Sample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7E217A7-C860-432B-8572-4BAC2E12BAA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Sample Results (Cont.)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1295400" y="2667000"/>
            <a:ext cx="1130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pitchFamily="34" charset="0"/>
                <a:ea typeface="SimSun" pitchFamily="2" charset="-122"/>
              </a:rPr>
              <a:t>grass</a:t>
            </a:r>
          </a:p>
        </p:txBody>
      </p:sp>
      <p:pic>
        <p:nvPicPr>
          <p:cNvPr id="54277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336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8" descr="506022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A92F98-8049-447A-BD40-F055084915C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Sample Results (Cont.)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1752600" y="2667000"/>
            <a:ext cx="819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pitchFamily="34" charset="0"/>
                <a:ea typeface="SimSun" pitchFamily="2" charset="-122"/>
              </a:rPr>
              <a:t>lion</a:t>
            </a:r>
          </a:p>
        </p:txBody>
      </p:sp>
      <p:pic>
        <p:nvPicPr>
          <p:cNvPr id="55301" name="Picture 4" descr="0330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57400"/>
            <a:ext cx="14620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5" descr="42106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6" descr="03300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0"/>
            <a:ext cx="14620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7" descr="51000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8" descr="02903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14620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0" y="1041009"/>
            <a:ext cx="6858000" cy="15049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t" anchorCtr="0">
            <a:normAutofit fontScale="97500" lnSpcReduction="10000"/>
          </a:bodyPr>
          <a:lstStyle/>
          <a:p>
            <a:pPr lvl="0" algn="r" defTabSz="914400">
              <a:spcBef>
                <a:spcPct val="0"/>
              </a:spcBef>
            </a:pPr>
            <a:r>
              <a:rPr lang="en-US" sz="3200" dirty="0">
                <a:solidFill>
                  <a:schemeClr val="tx1"/>
                </a:solidFill>
              </a:rPr>
              <a:t>Haar Random Forest Features Combined with a Spatial Matching Kernel for Stoneﬂy Species Identiﬁcation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19200" y="2827606"/>
            <a:ext cx="6858000" cy="352874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Natalia </a:t>
            </a:r>
            <a:r>
              <a:rPr lang="en-US" sz="2000" dirty="0" err="1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Larios</a:t>
            </a: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*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Bilge </a:t>
            </a:r>
            <a:r>
              <a:rPr lang="en-US" sz="2000" dirty="0" err="1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Soran</a:t>
            </a: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*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Linda Shapiro*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Gonzalo Martinez-Munoz^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Jeffrey Lin+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Tom </a:t>
            </a:r>
            <a:r>
              <a:rPr lang="en-US" sz="2000" dirty="0" err="1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Dietterich</a:t>
            </a: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+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endParaRPr lang="en-US" sz="2000" dirty="0">
              <a:solidFill>
                <a:srgbClr val="464653"/>
              </a:solidFill>
              <a:latin typeface="Bookman Old Style"/>
              <a:ea typeface="+mj-ea"/>
              <a:cs typeface="+mj-cs"/>
            </a:endParaRP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*University </a:t>
            </a: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of </a:t>
            </a: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Washington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+Oregon State University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^Universidad Autónoma de Madrid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endParaRPr lang="en-US" sz="2000" dirty="0">
              <a:solidFill>
                <a:srgbClr val="464653"/>
              </a:solidFill>
              <a:latin typeface="Bookman Old Style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BBED-830E-7C42-B0B6-323AB0C1547E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Goal: to identify the species of insect specimens rapidly and accurately</a:t>
            </a:r>
            <a:endParaRPr lang="en-US" dirty="0"/>
          </a:p>
        </p:txBody>
      </p:sp>
      <p:pic>
        <p:nvPicPr>
          <p:cNvPr id="4" name="Picture 3" descr="stonefly9_se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" y="1770425"/>
            <a:ext cx="7453793" cy="401715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BBED-830E-7C42-B0B6-323AB0C1547E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lternate Process 21"/>
          <p:cNvSpPr/>
          <p:nvPr/>
        </p:nvSpPr>
        <p:spPr>
          <a:xfrm>
            <a:off x="1171171" y="4484615"/>
            <a:ext cx="1356655" cy="646331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6083640" y="1264552"/>
            <a:ext cx="2252996" cy="5006552"/>
            <a:chOff x="4326856" y="2610934"/>
            <a:chExt cx="3745965" cy="3753496"/>
          </a:xfrm>
          <a:solidFill>
            <a:schemeClr val="bg1"/>
          </a:solidFill>
        </p:grpSpPr>
        <p:sp>
          <p:nvSpPr>
            <p:cNvPr id="56" name="Rectangle 55"/>
            <p:cNvSpPr/>
            <p:nvPr/>
          </p:nvSpPr>
          <p:spPr>
            <a:xfrm>
              <a:off x="4326856" y="2610934"/>
              <a:ext cx="3745965" cy="3753496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326856" y="2610934"/>
              <a:ext cx="1617131" cy="276894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Testing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our Classification Method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02519" y="5091408"/>
            <a:ext cx="823192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SVM</a:t>
            </a:r>
            <a:endParaRPr lang="en-US" baseline="30000" dirty="0"/>
          </a:p>
        </p:txBody>
      </p:sp>
      <p:grpSp>
        <p:nvGrpSpPr>
          <p:cNvPr id="5" name="Group 4"/>
          <p:cNvGrpSpPr/>
          <p:nvPr/>
        </p:nvGrpSpPr>
        <p:grpSpPr>
          <a:xfrm>
            <a:off x="2867560" y="5530211"/>
            <a:ext cx="1326152" cy="646331"/>
            <a:chOff x="1780279" y="4343548"/>
            <a:chExt cx="1067666" cy="646331"/>
          </a:xfrm>
        </p:grpSpPr>
        <p:sp>
          <p:nvSpPr>
            <p:cNvPr id="6" name="Alternate Process 5"/>
            <p:cNvSpPr/>
            <p:nvPr/>
          </p:nvSpPr>
          <p:spPr>
            <a:xfrm>
              <a:off x="1780279" y="4343548"/>
              <a:ext cx="1067666" cy="646331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55131" y="4343548"/>
              <a:ext cx="809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SVM Learning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37455" y="1287028"/>
            <a:ext cx="2224086" cy="1046325"/>
            <a:chOff x="1231219" y="2275700"/>
            <a:chExt cx="2224086" cy="1639852"/>
          </a:xfrm>
        </p:grpSpPr>
        <p:sp>
          <p:nvSpPr>
            <p:cNvPr id="9" name="Rectangle 8"/>
            <p:cNvSpPr/>
            <p:nvPr/>
          </p:nvSpPr>
          <p:spPr>
            <a:xfrm>
              <a:off x="1231219" y="2275700"/>
              <a:ext cx="2224086" cy="163985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63000"/>
                  </a:schemeClr>
                </a:gs>
                <a:gs pos="30000">
                  <a:schemeClr val="accent1">
                    <a:shade val="90000"/>
                    <a:satMod val="110000"/>
                  </a:schemeClr>
                </a:gs>
                <a:gs pos="45000">
                  <a:schemeClr val="accent1">
                    <a:shade val="100000"/>
                    <a:satMod val="118000"/>
                  </a:schemeClr>
                </a:gs>
                <a:gs pos="55000">
                  <a:schemeClr val="accent1">
                    <a:shade val="100000"/>
                    <a:satMod val="118000"/>
                  </a:schemeClr>
                </a:gs>
                <a:gs pos="73000">
                  <a:schemeClr val="accent1">
                    <a:shade val="90000"/>
                    <a:satMod val="110000"/>
                  </a:schemeClr>
                </a:gs>
                <a:gs pos="100000">
                  <a:schemeClr val="accent1">
                    <a:shade val="63000"/>
                  </a:schemeClr>
                </a:gs>
              </a:gsLst>
              <a:lin ang="95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31219" y="2452306"/>
              <a:ext cx="2224086" cy="68881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Training  Image Set</a:t>
              </a:r>
            </a:p>
            <a:p>
              <a:r>
                <a:rPr lang="en-US" dirty="0" smtClean="0"/>
                <a:t>Positive and Negative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43008" y="3731705"/>
            <a:ext cx="1212981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HRF</a:t>
            </a:r>
            <a:endParaRPr lang="en-US" baseline="30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3423149" y="1399713"/>
            <a:ext cx="1368876" cy="699032"/>
            <a:chOff x="1643760" y="4327347"/>
            <a:chExt cx="865791" cy="699032"/>
          </a:xfrm>
        </p:grpSpPr>
        <p:sp>
          <p:nvSpPr>
            <p:cNvPr id="19" name="Alternate Process 18"/>
            <p:cNvSpPr/>
            <p:nvPr/>
          </p:nvSpPr>
          <p:spPr>
            <a:xfrm>
              <a:off x="1651488" y="4327347"/>
              <a:ext cx="858063" cy="646331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43760" y="4380048"/>
              <a:ext cx="809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Patch       extraction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58506" y="2925834"/>
            <a:ext cx="1767806" cy="646331"/>
            <a:chOff x="1758605" y="4361957"/>
            <a:chExt cx="999904" cy="646331"/>
          </a:xfrm>
        </p:grpSpPr>
        <p:sp>
          <p:nvSpPr>
            <p:cNvPr id="22" name="Alternate Process 21"/>
            <p:cNvSpPr/>
            <p:nvPr/>
          </p:nvSpPr>
          <p:spPr>
            <a:xfrm>
              <a:off x="1873607" y="4361957"/>
              <a:ext cx="858062" cy="646331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58605" y="4361957"/>
              <a:ext cx="9999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HRF Feature Extraction</a:t>
              </a:r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491941" y="1766616"/>
            <a:ext cx="1300937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Test Image Patches </a:t>
            </a:r>
            <a:endParaRPr lang="en-US" baseline="30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6348584" y="5091408"/>
            <a:ext cx="1587651" cy="369332"/>
            <a:chOff x="1876847" y="4463015"/>
            <a:chExt cx="1092224" cy="369332"/>
          </a:xfrm>
        </p:grpSpPr>
        <p:sp>
          <p:nvSpPr>
            <p:cNvPr id="26" name="Alternate Process 25"/>
            <p:cNvSpPr/>
            <p:nvPr/>
          </p:nvSpPr>
          <p:spPr>
            <a:xfrm>
              <a:off x="1876847" y="4463015"/>
              <a:ext cx="1067666" cy="369332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76847" y="4463015"/>
              <a:ext cx="1092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Classification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340587" y="4088470"/>
            <a:ext cx="160364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Test Image Features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6575176" y="5800630"/>
            <a:ext cx="113446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Prediction</a:t>
            </a:r>
            <a:endParaRPr lang="en-US" baseline="30000" dirty="0"/>
          </a:p>
        </p:txBody>
      </p:sp>
      <p:sp>
        <p:nvSpPr>
          <p:cNvPr id="30" name="Down Arrow 29"/>
          <p:cNvSpPr/>
          <p:nvPr/>
        </p:nvSpPr>
        <p:spPr>
          <a:xfrm>
            <a:off x="1731340" y="3305877"/>
            <a:ext cx="236317" cy="4258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1708812" y="4151812"/>
            <a:ext cx="281372" cy="3328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185838" y="5530211"/>
            <a:ext cx="132732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Training Vectors</a:t>
            </a:r>
          </a:p>
        </p:txBody>
      </p:sp>
      <p:cxnSp>
        <p:nvCxnSpPr>
          <p:cNvPr id="33" name="Straight Arrow Connector 32"/>
          <p:cNvCxnSpPr>
            <a:stCxn id="32" idx="3"/>
          </p:cNvCxnSpPr>
          <p:nvPr/>
        </p:nvCxnSpPr>
        <p:spPr>
          <a:xfrm>
            <a:off x="2513158" y="5853377"/>
            <a:ext cx="35440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2"/>
            <a:endCxn id="23" idx="0"/>
          </p:cNvCxnSpPr>
          <p:nvPr/>
        </p:nvCxnSpPr>
        <p:spPr>
          <a:xfrm rot="5400000">
            <a:off x="6885967" y="2669390"/>
            <a:ext cx="51288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" idx="3"/>
            <a:endCxn id="26" idx="1"/>
          </p:cNvCxnSpPr>
          <p:nvPr/>
        </p:nvCxnSpPr>
        <p:spPr>
          <a:xfrm>
            <a:off x="5525711" y="5276074"/>
            <a:ext cx="822873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1137978" y="2558592"/>
            <a:ext cx="1423040" cy="734429"/>
            <a:chOff x="1876847" y="4463014"/>
            <a:chExt cx="1145669" cy="734429"/>
          </a:xfrm>
        </p:grpSpPr>
        <p:sp>
          <p:nvSpPr>
            <p:cNvPr id="49" name="Alternate Process 48"/>
            <p:cNvSpPr/>
            <p:nvPr/>
          </p:nvSpPr>
          <p:spPr>
            <a:xfrm>
              <a:off x="1876847" y="4463014"/>
              <a:ext cx="1067666" cy="734429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76847" y="4463016"/>
              <a:ext cx="1145669" cy="65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Forest     Learning</a:t>
              </a:r>
              <a:endParaRPr lang="en-US" dirty="0"/>
            </a:p>
          </p:txBody>
        </p:sp>
      </p:grpSp>
      <p:sp>
        <p:nvSpPr>
          <p:cNvPr id="52" name="Down Arrow 51"/>
          <p:cNvSpPr/>
          <p:nvPr/>
        </p:nvSpPr>
        <p:spPr>
          <a:xfrm rot="16200000">
            <a:off x="3064087" y="1480158"/>
            <a:ext cx="263801" cy="4543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BBED-830E-7C42-B0B6-323AB0C1547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7" name="Down Arrow 66"/>
          <p:cNvSpPr/>
          <p:nvPr/>
        </p:nvSpPr>
        <p:spPr>
          <a:xfrm>
            <a:off x="3975687" y="2106193"/>
            <a:ext cx="263801" cy="4543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587541" y="2637260"/>
            <a:ext cx="101761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Image Patches</a:t>
            </a:r>
          </a:p>
        </p:txBody>
      </p:sp>
      <p:sp>
        <p:nvSpPr>
          <p:cNvPr id="74" name="Down Arrow 73"/>
          <p:cNvSpPr/>
          <p:nvPr/>
        </p:nvSpPr>
        <p:spPr>
          <a:xfrm>
            <a:off x="1734454" y="5174932"/>
            <a:ext cx="230089" cy="3328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Left Arrow 74"/>
          <p:cNvSpPr/>
          <p:nvPr/>
        </p:nvSpPr>
        <p:spPr>
          <a:xfrm>
            <a:off x="2541444" y="2849352"/>
            <a:ext cx="978408" cy="24231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237193" y="4484615"/>
            <a:ext cx="1356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HRF Feature Extraction</a:t>
            </a:r>
            <a:endParaRPr lang="en-US" dirty="0"/>
          </a:p>
        </p:txBody>
      </p:sp>
      <p:cxnSp>
        <p:nvCxnSpPr>
          <p:cNvPr id="121" name="Straight Arrow Connector 120"/>
          <p:cNvCxnSpPr>
            <a:stCxn id="23" idx="2"/>
          </p:cNvCxnSpPr>
          <p:nvPr/>
        </p:nvCxnSpPr>
        <p:spPr>
          <a:xfrm rot="16200000" flipH="1">
            <a:off x="6885343" y="3829231"/>
            <a:ext cx="517098" cy="29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endCxn id="29" idx="0"/>
          </p:cNvCxnSpPr>
          <p:nvPr/>
        </p:nvCxnSpPr>
        <p:spPr>
          <a:xfrm rot="5400000">
            <a:off x="6972465" y="5630685"/>
            <a:ext cx="33989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28" idx="2"/>
            <a:endCxn id="27" idx="0"/>
          </p:cNvCxnSpPr>
          <p:nvPr/>
        </p:nvCxnSpPr>
        <p:spPr>
          <a:xfrm rot="5400000">
            <a:off x="6964107" y="4913104"/>
            <a:ext cx="35660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6" idx="0"/>
            <a:endCxn id="4" idx="1"/>
          </p:cNvCxnSpPr>
          <p:nvPr/>
        </p:nvCxnSpPr>
        <p:spPr>
          <a:xfrm rot="5400000" flipH="1" flipV="1">
            <a:off x="3989509" y="4817202"/>
            <a:ext cx="254137" cy="117188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endCxn id="22" idx="1"/>
          </p:cNvCxnSpPr>
          <p:nvPr/>
        </p:nvCxnSpPr>
        <p:spPr>
          <a:xfrm flipV="1">
            <a:off x="2455989" y="3249000"/>
            <a:ext cx="4005838" cy="839470"/>
          </a:xfrm>
          <a:prstGeom prst="bentConnector3">
            <a:avLst>
              <a:gd name="adj1" fmla="val 70481"/>
            </a:avLst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RESULTS:</a:t>
            </a:r>
            <a:br>
              <a:rPr lang="en-US" sz="2600" dirty="0" smtClean="0"/>
            </a:br>
            <a:r>
              <a:rPr lang="en-US" sz="2600" dirty="0" smtClean="0"/>
              <a:t>Stonefly Identification: Classification Error [%]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7FEE-A0E7-3040-8319-EFEDD7D6C564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395002"/>
              </p:ext>
            </p:extLst>
          </p:nvPr>
        </p:nvGraphicFramePr>
        <p:xfrm>
          <a:off x="1337394" y="1271123"/>
          <a:ext cx="6046360" cy="5052350"/>
        </p:xfrm>
        <a:graphic>
          <a:graphicData uri="http://schemas.openxmlformats.org/drawingml/2006/table">
            <a:tbl>
              <a:tblPr/>
              <a:tblGrid>
                <a:gridCol w="1511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Task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CIELAB color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CIELAB+G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6.26</a:t>
                      </a:r>
                      <a:endParaRPr lang="en-US" sz="18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10.16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4.60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Iso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3.74</a:t>
                      </a:r>
                      <a:endParaRPr lang="en-US" sz="18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9.05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3.55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Pte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2.71</a:t>
                      </a:r>
                      <a:endParaRPr lang="en-US" sz="18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8.75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2.80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Dor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</a:t>
                      </a:r>
                      <a:endParaRPr kumimoji="0" lang="en-US" sz="18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6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2.25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8.09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2.20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7.95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Yor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Zap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6.89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Zap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Cal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Swe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Yor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6.85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Iso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Mos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6.90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Average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2.53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7.96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2.25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86600" y="2008108"/>
            <a:ext cx="1627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96.4% accuracy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SVM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</a:t>
            </a:r>
            <a:r>
              <a:rPr lang="en-US" baseline="-25000" dirty="0" err="1" smtClean="0"/>
              <a:t>SVM</a:t>
            </a:r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q</a:t>
            </a:r>
            <a:r>
              <a:rPr lang="en-US" dirty="0" smtClean="0"/>
              <a:t>) = </a:t>
            </a:r>
            <a:r>
              <a:rPr lang="en-US" dirty="0" err="1" smtClean="0"/>
              <a:t>argmax</a:t>
            </a:r>
            <a:r>
              <a:rPr lang="en-US" dirty="0" smtClean="0"/>
              <a:t> </a:t>
            </a:r>
            <a:r>
              <a:rPr lang="el-GR" dirty="0" smtClean="0">
                <a:latin typeface="Arial"/>
                <a:cs typeface="Arial"/>
              </a:rPr>
              <a:t>Σ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l-GR" dirty="0" smtClean="0">
                <a:latin typeface="Arial"/>
                <a:cs typeface="Arial"/>
              </a:rPr>
              <a:t>α</a:t>
            </a:r>
            <a:r>
              <a:rPr lang="en-US" baseline="-25000" dirty="0" err="1" smtClean="0">
                <a:latin typeface="Arial"/>
                <a:cs typeface="Arial"/>
              </a:rPr>
              <a:t>i,c</a:t>
            </a:r>
            <a:r>
              <a:rPr lang="en-US" dirty="0" smtClean="0">
                <a:latin typeface="Arial"/>
                <a:cs typeface="Arial"/>
              </a:rPr>
              <a:t> K(</a:t>
            </a:r>
            <a:r>
              <a:rPr lang="en-US" dirty="0" err="1" smtClean="0">
                <a:latin typeface="Arial"/>
                <a:cs typeface="Arial"/>
              </a:rPr>
              <a:t>x</a:t>
            </a:r>
            <a:r>
              <a:rPr lang="en-US" baseline="-25000" dirty="0" err="1" smtClean="0">
                <a:latin typeface="Arial"/>
                <a:cs typeface="Arial"/>
              </a:rPr>
              <a:t>i</a:t>
            </a:r>
            <a:r>
              <a:rPr lang="en-US" dirty="0" err="1" smtClean="0">
                <a:latin typeface="Arial"/>
                <a:cs typeface="Arial"/>
              </a:rPr>
              <a:t>,x</a:t>
            </a:r>
            <a:r>
              <a:rPr lang="en-US" baseline="-25000" dirty="0" err="1" smtClean="0">
                <a:latin typeface="Arial"/>
                <a:cs typeface="Arial"/>
              </a:rPr>
              <a:t>q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err="1" smtClean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  <a:latin typeface="Arial"/>
                <a:cs typeface="Arial"/>
              </a:rPr>
              <a:t>q</a:t>
            </a:r>
            <a:r>
              <a:rPr lang="en-US" dirty="0" smtClean="0">
                <a:latin typeface="Arial"/>
                <a:cs typeface="Arial"/>
              </a:rPr>
              <a:t> is a query or unknown object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lang="en-US" dirty="0" smtClean="0">
                <a:latin typeface="Arial"/>
                <a:cs typeface="Arial"/>
              </a:rPr>
              <a:t> indexes the classes</a:t>
            </a:r>
          </a:p>
          <a:p>
            <a:r>
              <a:rPr lang="en-US" dirty="0" smtClean="0">
                <a:latin typeface="Arial"/>
                <a:cs typeface="Arial"/>
              </a:rPr>
              <a:t>there are m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support vectors x</a:t>
            </a:r>
            <a:r>
              <a:rPr lang="en-US" baseline="-25000" dirty="0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with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weights </a:t>
            </a:r>
            <a:r>
              <a:rPr lang="el-GR" dirty="0" smtClean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lang="en-US" baseline="-25000" dirty="0" err="1" smtClean="0">
                <a:solidFill>
                  <a:srgbClr val="0000FF"/>
                </a:solidFill>
                <a:latin typeface="Arial"/>
                <a:cs typeface="Arial"/>
              </a:rPr>
              <a:t>i,c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=1 to m for class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c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lang="en-US" dirty="0" smtClean="0">
                <a:latin typeface="Arial"/>
                <a:cs typeface="Arial"/>
              </a:rPr>
              <a:t> is the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kernel function </a:t>
            </a:r>
            <a:r>
              <a:rPr lang="en-US" dirty="0" smtClean="0">
                <a:latin typeface="Arial"/>
                <a:cs typeface="Arial"/>
              </a:rPr>
              <a:t>that compares x</a:t>
            </a:r>
            <a:r>
              <a:rPr lang="en-US" baseline="-25000" dirty="0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 to </a:t>
            </a:r>
            <a:r>
              <a:rPr lang="en-US" dirty="0" err="1" smtClean="0">
                <a:latin typeface="Arial"/>
                <a:cs typeface="Arial"/>
              </a:rPr>
              <a:t>x</a:t>
            </a:r>
            <a:r>
              <a:rPr lang="en-US" baseline="-25000" dirty="0" err="1" smtClean="0">
                <a:latin typeface="Arial"/>
                <a:cs typeface="Arial"/>
              </a:rPr>
              <a:t>q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2077313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           </a:t>
            </a:r>
            <a:r>
              <a:rPr lang="en-US" dirty="0" err="1" smtClean="0"/>
              <a:t>i</a:t>
            </a:r>
            <a:r>
              <a:rPr lang="en-US" dirty="0" smtClean="0"/>
              <a:t>=1,m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15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1021031-E04C-4DC4-BFB8-9C5FE5DE7B5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Maximal Margin (2 class problem)</a:t>
            </a:r>
          </a:p>
        </p:txBody>
      </p:sp>
      <p:sp>
        <p:nvSpPr>
          <p:cNvPr id="36868" name="Text Box 26"/>
          <p:cNvSpPr txBox="1">
            <a:spLocks noChangeArrowheads="1"/>
          </p:cNvSpPr>
          <p:nvPr/>
        </p:nvSpPr>
        <p:spPr bwMode="auto">
          <a:xfrm>
            <a:off x="1812925" y="5375275"/>
            <a:ext cx="6469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Find the </a:t>
            </a:r>
            <a:r>
              <a:rPr lang="en-US" altLang="en-US" sz="2400">
                <a:solidFill>
                  <a:srgbClr val="FF0000"/>
                </a:solidFill>
                <a:latin typeface="Times New Roman" pitchFamily="16" charset="0"/>
              </a:rPr>
              <a:t>hyperplane</a:t>
            </a:r>
            <a:r>
              <a:rPr lang="en-US" altLang="en-US" sz="2400">
                <a:latin typeface="Times New Roman" pitchFamily="16" charset="0"/>
              </a:rPr>
              <a:t> with maximal margin for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the points. This originates an optimization problem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which has a unique solution.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866900" y="31623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76600" y="45720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343400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15000" y="175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054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3246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15000" y="2895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181600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72200" y="3352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629400" y="3124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81400" y="3200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581400" y="3962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86200" y="36576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352800" y="25908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0" y="41910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495800" y="38862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038600" y="41148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3238500" y="1790700"/>
            <a:ext cx="2819400" cy="2743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3848100" y="1790700"/>
            <a:ext cx="2514600" cy="2438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3086100" y="2247900"/>
            <a:ext cx="2514600" cy="2438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191000" y="2743200"/>
            <a:ext cx="685800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0" name="TextBox 34"/>
          <p:cNvSpPr txBox="1">
            <a:spLocks noChangeArrowheads="1"/>
          </p:cNvSpPr>
          <p:nvPr/>
        </p:nvSpPr>
        <p:spPr bwMode="auto">
          <a:xfrm>
            <a:off x="5715000" y="4114800"/>
            <a:ext cx="1325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hyperplane</a:t>
            </a:r>
          </a:p>
        </p:txBody>
      </p:sp>
      <p:sp>
        <p:nvSpPr>
          <p:cNvPr id="36891" name="TextBox 35"/>
          <p:cNvSpPr txBox="1">
            <a:spLocks noChangeArrowheads="1"/>
          </p:cNvSpPr>
          <p:nvPr/>
        </p:nvSpPr>
        <p:spPr bwMode="auto">
          <a:xfrm>
            <a:off x="3886200" y="2667000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margin</a:t>
            </a:r>
          </a:p>
        </p:txBody>
      </p:sp>
      <p:sp>
        <p:nvSpPr>
          <p:cNvPr id="36892" name="TextBox 36"/>
          <p:cNvSpPr txBox="1">
            <a:spLocks noChangeArrowheads="1"/>
          </p:cNvSpPr>
          <p:nvPr/>
        </p:nvSpPr>
        <p:spPr bwMode="auto">
          <a:xfrm>
            <a:off x="381000" y="1981200"/>
            <a:ext cx="2274888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2D space,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hyperplane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line.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3D space,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it is a plane.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47A10B7-C448-478B-9190-CFB0EF8543F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Support Vectors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The </a:t>
            </a:r>
            <a:r>
              <a:rPr lang="en-US" altLang="en-US" sz="2800" smtClean="0">
                <a:solidFill>
                  <a:srgbClr val="CC0000"/>
                </a:solidFill>
              </a:rPr>
              <a:t>weights </a:t>
            </a: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</a:t>
            </a:r>
            <a:r>
              <a:rPr lang="en-US" altLang="en-US" sz="2800" baseline="-25000" smtClean="0">
                <a:solidFill>
                  <a:srgbClr val="CC0000"/>
                </a:solidFill>
                <a:sym typeface="Symbol" pitchFamily="16" charset="2"/>
              </a:rPr>
              <a:t>i</a:t>
            </a:r>
            <a:r>
              <a:rPr lang="en-US" altLang="en-US" sz="2800" smtClean="0">
                <a:sym typeface="Symbol" pitchFamily="16" charset="2"/>
              </a:rPr>
              <a:t> associated with data points are </a:t>
            </a: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zero</a:t>
            </a:r>
            <a:r>
              <a:rPr lang="en-US" altLang="en-US" sz="2800" smtClean="0">
                <a:sym typeface="Symbol" pitchFamily="16" charset="2"/>
              </a:rPr>
              <a:t>, except for those points closest to the separator.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sym typeface="Symbol" pitchFamily="16" charset="2"/>
              </a:rPr>
              <a:t>The points with nonzero weights are called the </a:t>
            </a: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support vectors</a:t>
            </a:r>
            <a:r>
              <a:rPr lang="en-US" altLang="en-US" sz="2800" smtClean="0">
                <a:sym typeface="Symbol" pitchFamily="16" charset="2"/>
              </a:rPr>
              <a:t> (because they hold up the separating plane).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sym typeface="Symbol" pitchFamily="16" charset="2"/>
              </a:rPr>
              <a:t>Because there are many fewer support vectors than total data points, the number of parameters defining the optimal separator is </a:t>
            </a: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small</a:t>
            </a:r>
            <a:r>
              <a:rPr lang="en-US" altLang="en-US" sz="2800" smtClean="0">
                <a:sym typeface="Symbol" pitchFamily="16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E5720F8-93AC-43FC-942D-42560817654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/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35356" r="38637" b="14136"/>
          <a:stretch>
            <a:fillRect/>
          </a:stretch>
        </p:blipFill>
        <p:spPr>
          <a:xfrm>
            <a:off x="533400" y="152400"/>
            <a:ext cx="8153400" cy="5965825"/>
          </a:xfrm>
          <a:noFill/>
        </p:spPr>
      </p:pic>
      <p:sp>
        <p:nvSpPr>
          <p:cNvPr id="2" name="Rectangle 1"/>
          <p:cNvSpPr/>
          <p:nvPr/>
        </p:nvSpPr>
        <p:spPr>
          <a:xfrm>
            <a:off x="5562600" y="4191000"/>
            <a:ext cx="1600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4648200"/>
            <a:ext cx="1600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91398" y="5105400"/>
            <a:ext cx="1780403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FF"/>
                </a:solidFill>
              </a:rPr>
              <a:t>Kernels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kernel is just a similarity function. It takes 2 inputs and decides how similar they are.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Kernels offer an alternative to standard feature vectors. Instead of using a bunch of features, you define a single kernel to decide the similarity between two objects.</a:t>
            </a:r>
          </a:p>
          <a:p>
            <a:endParaRPr lang="en-US" alt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65531EF-4352-4BDA-B045-F190A2C5B8B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FF"/>
                </a:solidFill>
              </a:rPr>
              <a:t>Kernels and SVMs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 smtClean="0"/>
              <a:t>Under some conditions, </a:t>
            </a:r>
            <a:r>
              <a:rPr lang="en-US" altLang="en-US" dirty="0" smtClean="0">
                <a:solidFill>
                  <a:srgbClr val="0000FF"/>
                </a:solidFill>
              </a:rPr>
              <a:t>every kernel function can be expressed as a dot product </a:t>
            </a:r>
            <a:r>
              <a:rPr lang="en-US" altLang="en-US" dirty="0" smtClean="0"/>
              <a:t>in a (possibly infinite dimensional) feature space (Mercer’s theorem)</a:t>
            </a:r>
          </a:p>
          <a:p>
            <a:pPr>
              <a:spcAft>
                <a:spcPts val="1200"/>
              </a:spcAft>
            </a:pPr>
            <a:r>
              <a:rPr lang="en-US" altLang="en-US" dirty="0" smtClean="0"/>
              <a:t>SVM machine learning can be expressed in terms of dot products.</a:t>
            </a:r>
          </a:p>
          <a:p>
            <a:r>
              <a:rPr lang="en-US" altLang="en-US" dirty="0" smtClean="0"/>
              <a:t>So SVM machines can use kernels instead of feature vectors.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A91C60C-B501-47A3-85FA-436A735D264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EF9D830-3D5E-4EEF-A733-27114F7F53A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The Kernel Trick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1431925" y="1870075"/>
            <a:ext cx="69373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The SVM algorithm implicitly maps the original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data to a feature space of possibly infinite dimension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in which data (which is not separable in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original  space) becomes separable in the feature space.</a:t>
            </a:r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>
            <a:off x="1905000" y="4191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0" name="Line 5"/>
          <p:cNvSpPr>
            <a:spLocks noChangeShapeType="1"/>
          </p:cNvSpPr>
          <p:nvPr/>
        </p:nvSpPr>
        <p:spPr bwMode="auto">
          <a:xfrm>
            <a:off x="1905000" y="6400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2270125" y="4613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2879725" y="4460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2193925" y="5299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2803525" y="54514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3260725" y="4994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2803525" y="4918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20415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25749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9" name="Text Box 14"/>
          <p:cNvSpPr txBox="1">
            <a:spLocks noChangeArrowheads="1"/>
          </p:cNvSpPr>
          <p:nvPr/>
        </p:nvSpPr>
        <p:spPr bwMode="auto">
          <a:xfrm>
            <a:off x="1812925" y="3775075"/>
            <a:ext cx="2332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Original space R</a:t>
            </a:r>
            <a:r>
              <a:rPr lang="en-US" altLang="en-US" sz="2400" baseline="30000">
                <a:latin typeface="Times New Roman" pitchFamily="16" charset="0"/>
              </a:rPr>
              <a:t>k</a:t>
            </a:r>
          </a:p>
        </p:txBody>
      </p:sp>
      <p:sp>
        <p:nvSpPr>
          <p:cNvPr id="42000" name="Line 15"/>
          <p:cNvSpPr>
            <a:spLocks noChangeShapeType="1"/>
          </p:cNvSpPr>
          <p:nvPr/>
        </p:nvSpPr>
        <p:spPr bwMode="auto">
          <a:xfrm>
            <a:off x="5426075" y="4149725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1" name="Line 16"/>
          <p:cNvSpPr>
            <a:spLocks noChangeShapeType="1"/>
          </p:cNvSpPr>
          <p:nvPr/>
        </p:nvSpPr>
        <p:spPr bwMode="auto">
          <a:xfrm>
            <a:off x="5426075" y="6359525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2" name="Text Box 17"/>
          <p:cNvSpPr txBox="1">
            <a:spLocks noChangeArrowheads="1"/>
          </p:cNvSpPr>
          <p:nvPr/>
        </p:nvSpPr>
        <p:spPr bwMode="auto">
          <a:xfrm>
            <a:off x="5791200" y="4572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3" name="Text Box 18"/>
          <p:cNvSpPr txBox="1">
            <a:spLocks noChangeArrowheads="1"/>
          </p:cNvSpPr>
          <p:nvPr/>
        </p:nvSpPr>
        <p:spPr bwMode="auto">
          <a:xfrm>
            <a:off x="6019800" y="4953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4" name="Text Box 19"/>
          <p:cNvSpPr txBox="1">
            <a:spLocks noChangeArrowheads="1"/>
          </p:cNvSpPr>
          <p:nvPr/>
        </p:nvSpPr>
        <p:spPr bwMode="auto">
          <a:xfrm>
            <a:off x="5715000" y="5257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5" name="Text Box 20"/>
          <p:cNvSpPr txBox="1">
            <a:spLocks noChangeArrowheads="1"/>
          </p:cNvSpPr>
          <p:nvPr/>
        </p:nvSpPr>
        <p:spPr bwMode="auto">
          <a:xfrm>
            <a:off x="63246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6" name="Text Box 21"/>
          <p:cNvSpPr txBox="1">
            <a:spLocks noChangeArrowheads="1"/>
          </p:cNvSpPr>
          <p:nvPr/>
        </p:nvSpPr>
        <p:spPr bwMode="auto">
          <a:xfrm>
            <a:off x="5943600" y="5638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7" name="Text Box 22"/>
          <p:cNvSpPr txBox="1">
            <a:spLocks noChangeArrowheads="1"/>
          </p:cNvSpPr>
          <p:nvPr/>
        </p:nvSpPr>
        <p:spPr bwMode="auto">
          <a:xfrm>
            <a:off x="7162800" y="4419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08" name="Text Box 23"/>
          <p:cNvSpPr txBox="1">
            <a:spLocks noChangeArrowheads="1"/>
          </p:cNvSpPr>
          <p:nvPr/>
        </p:nvSpPr>
        <p:spPr bwMode="auto">
          <a:xfrm>
            <a:off x="701040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09" name="Text Box 24"/>
          <p:cNvSpPr txBox="1">
            <a:spLocks noChangeArrowheads="1"/>
          </p:cNvSpPr>
          <p:nvPr/>
        </p:nvSpPr>
        <p:spPr bwMode="auto">
          <a:xfrm>
            <a:off x="7315200" y="502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0" name="AutoShape 25"/>
          <p:cNvSpPr>
            <a:spLocks noChangeArrowheads="1"/>
          </p:cNvSpPr>
          <p:nvPr/>
        </p:nvSpPr>
        <p:spPr bwMode="auto">
          <a:xfrm>
            <a:off x="4495800" y="4953000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2011" name="Line 26"/>
          <p:cNvSpPr>
            <a:spLocks noChangeShapeType="1"/>
          </p:cNvSpPr>
          <p:nvPr/>
        </p:nvSpPr>
        <p:spPr bwMode="auto">
          <a:xfrm>
            <a:off x="6324600" y="4343400"/>
            <a:ext cx="1295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12" name="Text Box 27"/>
          <p:cNvSpPr txBox="1">
            <a:spLocks noChangeArrowheads="1"/>
          </p:cNvSpPr>
          <p:nvPr/>
        </p:nvSpPr>
        <p:spPr bwMode="auto">
          <a:xfrm>
            <a:off x="5181600" y="3657600"/>
            <a:ext cx="2230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Feature space R</a:t>
            </a:r>
            <a:r>
              <a:rPr lang="en-US" altLang="en-US" sz="2400" baseline="30000">
                <a:latin typeface="Times New Roman" pitchFamily="16" charset="0"/>
              </a:rPr>
              <a:t>n</a:t>
            </a:r>
          </a:p>
        </p:txBody>
      </p:sp>
      <p:sp>
        <p:nvSpPr>
          <p:cNvPr id="42013" name="Text Box 28"/>
          <p:cNvSpPr txBox="1">
            <a:spLocks noChangeArrowheads="1"/>
          </p:cNvSpPr>
          <p:nvPr/>
        </p:nvSpPr>
        <p:spPr bwMode="auto">
          <a:xfrm>
            <a:off x="3641725" y="4384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4" name="Text Box 29"/>
          <p:cNvSpPr txBox="1">
            <a:spLocks noChangeArrowheads="1"/>
          </p:cNvSpPr>
          <p:nvPr/>
        </p:nvSpPr>
        <p:spPr bwMode="auto">
          <a:xfrm>
            <a:off x="7604125" y="5375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5" name="Text Box 30"/>
          <p:cNvSpPr txBox="1">
            <a:spLocks noChangeArrowheads="1"/>
          </p:cNvSpPr>
          <p:nvPr/>
        </p:nvSpPr>
        <p:spPr bwMode="auto">
          <a:xfrm>
            <a:off x="4251325" y="5375275"/>
            <a:ext cx="1012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Kernel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trick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1197</Words>
  <Application>Microsoft Office PowerPoint</Application>
  <PresentationFormat>On-screen Show (4:3)</PresentationFormat>
  <Paragraphs>288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SimSun</vt:lpstr>
      <vt:lpstr>Arial</vt:lpstr>
      <vt:lpstr>Bookman Old Style</vt:lpstr>
      <vt:lpstr>Calibri</vt:lpstr>
      <vt:lpstr>Symbol</vt:lpstr>
      <vt:lpstr>Tahoma</vt:lpstr>
      <vt:lpstr>Times</vt:lpstr>
      <vt:lpstr>Times New Roman</vt:lpstr>
      <vt:lpstr>Wingdings</vt:lpstr>
      <vt:lpstr>Office Theme</vt:lpstr>
      <vt:lpstr>Equation</vt:lpstr>
      <vt:lpstr>Kernel Machines </vt:lpstr>
      <vt:lpstr>Support Vector Machines (SVM)</vt:lpstr>
      <vt:lpstr>The SVM Equation</vt:lpstr>
      <vt:lpstr>Maximal Margin (2 class problem)</vt:lpstr>
      <vt:lpstr>Support Vectors</vt:lpstr>
      <vt:lpstr>PowerPoint Presentation</vt:lpstr>
      <vt:lpstr>Kernels</vt:lpstr>
      <vt:lpstr>Kernels and SVMs</vt:lpstr>
      <vt:lpstr>The Kernel Trick</vt:lpstr>
      <vt:lpstr>Kernel Functions</vt:lpstr>
      <vt:lpstr>Kernel Function used in our 3D Computer Vision Work</vt:lpstr>
      <vt:lpstr>What does SVM learning  solve?</vt:lpstr>
      <vt:lpstr>PowerPoint Presentation</vt:lpstr>
      <vt:lpstr>Unsupervised Learning</vt:lpstr>
      <vt:lpstr>Clustering by K-means Algorithm</vt:lpstr>
      <vt:lpstr>K-Means Classifier (shown on RGB color data)</vt:lpstr>
      <vt:lpstr>K-Means  EM The clusters are usually Gaussian distributions.</vt:lpstr>
      <vt:lpstr>EM Algorithm Summary</vt:lpstr>
      <vt:lpstr>EM Clustering using color and texture information at each pixel (from Blobworld)</vt:lpstr>
      <vt:lpstr>EM for Classification of Images in Terms of their Color Regions</vt:lpstr>
      <vt:lpstr>Sample Results</vt:lpstr>
      <vt:lpstr>Sample Results (Cont.)</vt:lpstr>
      <vt:lpstr>Sample Results (Cont.)</vt:lpstr>
      <vt:lpstr>PowerPoint Presentation</vt:lpstr>
      <vt:lpstr>Goal: to identify the species of insect specimens rapidly and accurately</vt:lpstr>
      <vt:lpstr>Overview of our Classification Method</vt:lpstr>
      <vt:lpstr>RESULTS: Stonefly Identification: Classification Error [%]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Neural Net Slides</dc:title>
  <dc:creator>CSE</dc:creator>
  <cp:lastModifiedBy>Linda Shapiro</cp:lastModifiedBy>
  <cp:revision>48</cp:revision>
  <dcterms:created xsi:type="dcterms:W3CDTF">2016-08-16T00:29:09Z</dcterms:created>
  <dcterms:modified xsi:type="dcterms:W3CDTF">2019-01-31T22:43:47Z</dcterms:modified>
</cp:coreProperties>
</file>