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5" r:id="rId2"/>
    <p:sldId id="296" r:id="rId3"/>
    <p:sldId id="297" r:id="rId4"/>
    <p:sldId id="298" r:id="rId5"/>
    <p:sldId id="299" r:id="rId6"/>
    <p:sldId id="300" r:id="rId7"/>
    <p:sldId id="323" r:id="rId8"/>
    <p:sldId id="327" r:id="rId9"/>
    <p:sldId id="324" r:id="rId10"/>
    <p:sldId id="325" r:id="rId11"/>
    <p:sldId id="326" r:id="rId12"/>
    <p:sldId id="301" r:id="rId13"/>
    <p:sldId id="311" r:id="rId14"/>
    <p:sldId id="312" r:id="rId15"/>
    <p:sldId id="308" r:id="rId16"/>
    <p:sldId id="309" r:id="rId17"/>
    <p:sldId id="313" r:id="rId18"/>
    <p:sldId id="310" r:id="rId19"/>
    <p:sldId id="314" r:id="rId20"/>
    <p:sldId id="315" r:id="rId21"/>
    <p:sldId id="316" r:id="rId22"/>
    <p:sldId id="322" r:id="rId23"/>
    <p:sldId id="320" r:id="rId24"/>
    <p:sldId id="328" r:id="rId25"/>
    <p:sldId id="329" r:id="rId26"/>
    <p:sldId id="330" r:id="rId2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0000"/>
    <a:srgbClr val="6600CC"/>
    <a:srgbClr val="07E126"/>
    <a:srgbClr val="CC00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52" d="100"/>
          <a:sy n="52" d="100"/>
        </p:scale>
        <p:origin x="7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3E939529-FDC4-4397-BC2B-DBE62DBC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379913"/>
            <a:ext cx="5546725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defTabSz="92233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8758238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9" tIns="46154" rIns="92309" bIns="46154" numCol="1" anchor="b" anchorCtr="0" compatLnSpc="1">
            <a:prstTxWarp prst="textNoShape">
              <a:avLst/>
            </a:prstTxWarp>
          </a:bodyPr>
          <a:lstStyle>
            <a:lvl1pPr algn="r" defTabSz="922338">
              <a:defRPr sz="1200"/>
            </a:lvl1pPr>
          </a:lstStyle>
          <a:p>
            <a:pPr>
              <a:defRPr/>
            </a:pPr>
            <a:fld id="{829FA044-2D69-4F8E-ABDB-EF5123BF1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19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C0A350-EB29-47F6-BAD5-7A78C8435A97}" type="slidenum">
              <a:rPr lang="en-US" altLang="en-US" sz="1200" smtClean="0"/>
              <a:pPr eaLnBrk="1" hangingPunct="1"/>
              <a:t>20</a:t>
            </a:fld>
            <a:endParaRPr lang="en-US" altLang="en-US" sz="1200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2338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C6C5954-B645-4452-9C51-8852A1D7830E}" type="slidenum">
              <a:rPr lang="en-US" altLang="en-US" sz="1200" smtClean="0"/>
              <a:pPr eaLnBrk="1" hangingPunct="1"/>
              <a:t>21</a:t>
            </a:fld>
            <a:endParaRPr lang="en-US" altLang="en-US" sz="1200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5E7-2633-40DA-97A2-69F438C227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61B5C-74B7-4CCC-AB3C-1D2F5B1B0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77B8E-0E12-4A6A-968E-8166093E8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C222C-1FEC-4688-BDC5-BD5D99B9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5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03438-591E-468A-B5DA-82179FD09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6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AC1F8-C52C-4A0D-A9E1-20315B5B4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17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A4E-C19E-463D-B783-92C455655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05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12929-51C9-4ED7-B9D6-A93A36F7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46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0D572-6A2E-4208-9882-958154E6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32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8DF60-6F32-483B-A255-9DCCBBD4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3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2C7D-686F-430F-ACAB-92A97AFD8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71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117C52-EA44-4EDD-815F-DA78DD33F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BB91DF-6F5C-42FC-A082-9B4D66712A0C}" type="slidenum">
              <a:rPr lang="en-US" altLang="en-US" sz="1400" smtClean="0"/>
              <a:pPr eaLnBrk="1" hangingPunct="1"/>
              <a:t>1</a:t>
            </a:fld>
            <a:endParaRPr lang="en-US" altLang="en-US" sz="1400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33CC"/>
                </a:solidFill>
              </a:rPr>
              <a:t>The Rich/Knight Implementation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rgbClr val="FF0000"/>
                </a:solidFill>
              </a:rPr>
              <a:t>node</a:t>
            </a:r>
            <a:r>
              <a:rPr lang="en-US" altLang="en-US" sz="2400" dirty="0" smtClean="0"/>
              <a:t> consists of</a:t>
            </a:r>
          </a:p>
          <a:p>
            <a:pPr lvl="1" eaLnBrk="1" hangingPunct="1"/>
            <a:r>
              <a:rPr lang="en-US" altLang="en-US" sz="2400" dirty="0" smtClean="0"/>
              <a:t>state</a:t>
            </a:r>
          </a:p>
          <a:p>
            <a:pPr lvl="1" eaLnBrk="1" hangingPunct="1"/>
            <a:r>
              <a:rPr lang="en-US" altLang="en-US" sz="2400" dirty="0" smtClean="0"/>
              <a:t>g, h, f values</a:t>
            </a:r>
          </a:p>
          <a:p>
            <a:pPr lvl="1" eaLnBrk="1" hangingPunct="1"/>
            <a:r>
              <a:rPr lang="en-US" altLang="en-US" sz="2400" dirty="0" smtClean="0"/>
              <a:t>list of successors</a:t>
            </a:r>
          </a:p>
          <a:p>
            <a:pPr lvl="1" eaLnBrk="1" hangingPunct="1"/>
            <a:r>
              <a:rPr lang="en-US" altLang="en-US" sz="2400" dirty="0" smtClean="0"/>
              <a:t>pointer to parent</a:t>
            </a:r>
          </a:p>
          <a:p>
            <a:pPr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OPEN</a:t>
            </a:r>
            <a:r>
              <a:rPr lang="en-US" altLang="en-US" sz="2400" dirty="0" smtClean="0"/>
              <a:t> is the list of nodes that have been generated and had h applied, but not expanded and can be implemented as a priority queue.</a:t>
            </a:r>
          </a:p>
          <a:p>
            <a:pPr eaLnBrk="1" hangingPunct="1"/>
            <a:r>
              <a:rPr lang="en-US" altLang="en-US" sz="2400" dirty="0" smtClean="0">
                <a:solidFill>
                  <a:srgbClr val="FF0000"/>
                </a:solidFill>
              </a:rPr>
              <a:t>CLOSED </a:t>
            </a:r>
            <a:r>
              <a:rPr lang="en-US" altLang="en-US" sz="2400" dirty="0" smtClean="0"/>
              <a:t>is the list of nodes that have already been expanded.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3"/>
          <p:cNvSpPr txBox="1">
            <a:spLocks noChangeArrowheads="1"/>
          </p:cNvSpPr>
          <p:nvPr/>
        </p:nvSpPr>
        <p:spPr bwMode="auto">
          <a:xfrm>
            <a:off x="1752600" y="152400"/>
            <a:ext cx="625475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latin typeface="Calibri" pitchFamily="34" charset="0"/>
              </a:rPr>
              <a:t>Arad</a:t>
            </a:r>
          </a:p>
          <a:p>
            <a:pPr eaLnBrk="1" hangingPunct="1"/>
            <a:r>
              <a:rPr lang="en-US" altLang="en-US" sz="1800" dirty="0">
                <a:latin typeface="Calibri" pitchFamily="34" charset="0"/>
              </a:rPr>
              <a:t>390</a:t>
            </a:r>
          </a:p>
        </p:txBody>
      </p:sp>
      <p:sp>
        <p:nvSpPr>
          <p:cNvPr id="3075" name="TextBox 4"/>
          <p:cNvSpPr txBox="1">
            <a:spLocks noChangeArrowheads="1"/>
          </p:cNvSpPr>
          <p:nvPr/>
        </p:nvSpPr>
        <p:spPr bwMode="auto">
          <a:xfrm>
            <a:off x="1275792" y="1143000"/>
            <a:ext cx="1560042" cy="7386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Sibiu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415 =140+27</a:t>
            </a:r>
            <a:r>
              <a:rPr lang="en-US" altLang="en-US" dirty="0">
                <a:latin typeface="Calibri" pitchFamily="34" charset="0"/>
              </a:rPr>
              <a:t>5</a:t>
            </a:r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304800" y="21336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Fagaras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439=239+200</a:t>
            </a:r>
          </a:p>
        </p:txBody>
      </p:sp>
      <p:sp>
        <p:nvSpPr>
          <p:cNvPr id="3077" name="TextBox 6"/>
          <p:cNvSpPr txBox="1">
            <a:spLocks noChangeArrowheads="1"/>
          </p:cNvSpPr>
          <p:nvPr/>
        </p:nvSpPr>
        <p:spPr bwMode="auto">
          <a:xfrm>
            <a:off x="2667000" y="21336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Rimnicu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425=220+205</a:t>
            </a:r>
          </a:p>
        </p:txBody>
      </p:sp>
      <p:sp>
        <p:nvSpPr>
          <p:cNvPr id="3078" name="TextBox 7"/>
          <p:cNvSpPr txBox="1">
            <a:spLocks noChangeArrowheads="1"/>
          </p:cNvSpPr>
          <p:nvPr/>
        </p:nvSpPr>
        <p:spPr bwMode="auto">
          <a:xfrm>
            <a:off x="381000" y="3200400"/>
            <a:ext cx="1350963" cy="646113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Bucharest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530</a:t>
            </a:r>
            <a:r>
              <a:rPr lang="en-US" altLang="en-US" sz="1800" dirty="0">
                <a:latin typeface="Calibri" pitchFamily="34" charset="0"/>
              </a:rPr>
              <a:t>=450+80</a:t>
            </a:r>
          </a:p>
        </p:txBody>
      </p:sp>
      <p:sp>
        <p:nvSpPr>
          <p:cNvPr id="3079" name="TextBox 8"/>
          <p:cNvSpPr txBox="1">
            <a:spLocks noChangeArrowheads="1"/>
          </p:cNvSpPr>
          <p:nvPr/>
        </p:nvSpPr>
        <p:spPr bwMode="auto">
          <a:xfrm>
            <a:off x="2057400" y="32004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Pitesi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442=317+125</a:t>
            </a:r>
          </a:p>
        </p:txBody>
      </p:sp>
      <p:sp>
        <p:nvSpPr>
          <p:cNvPr id="3080" name="TextBox 9"/>
          <p:cNvSpPr txBox="1">
            <a:spLocks noChangeArrowheads="1"/>
          </p:cNvSpPr>
          <p:nvPr/>
        </p:nvSpPr>
        <p:spPr bwMode="auto">
          <a:xfrm>
            <a:off x="6019800" y="32004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Craiova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486</a:t>
            </a:r>
            <a:r>
              <a:rPr lang="en-US" altLang="en-US" sz="1800" dirty="0">
                <a:latin typeface="Calibri" pitchFamily="34" charset="0"/>
              </a:rPr>
              <a:t>=366+120</a:t>
            </a:r>
          </a:p>
        </p:txBody>
      </p:sp>
      <p:sp>
        <p:nvSpPr>
          <p:cNvPr id="3081" name="TextBox 11"/>
          <p:cNvSpPr txBox="1">
            <a:spLocks noChangeArrowheads="1"/>
          </p:cNvSpPr>
          <p:nvPr/>
        </p:nvSpPr>
        <p:spPr bwMode="auto">
          <a:xfrm>
            <a:off x="1218856" y="4267200"/>
            <a:ext cx="1351652" cy="92333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Bucharest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498=418+80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BETTER</a:t>
            </a:r>
          </a:p>
        </p:txBody>
      </p:sp>
      <p:sp>
        <p:nvSpPr>
          <p:cNvPr id="3082" name="TextBox 12"/>
          <p:cNvSpPr txBox="1">
            <a:spLocks noChangeArrowheads="1"/>
          </p:cNvSpPr>
          <p:nvPr/>
        </p:nvSpPr>
        <p:spPr bwMode="auto">
          <a:xfrm>
            <a:off x="2743083" y="4267200"/>
            <a:ext cx="1468672" cy="92333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Craiova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575</a:t>
            </a:r>
            <a:r>
              <a:rPr lang="en-US" altLang="en-US" sz="1800" dirty="0">
                <a:latin typeface="Calibri" pitchFamily="34" charset="0"/>
              </a:rPr>
              <a:t>=455+120</a:t>
            </a:r>
          </a:p>
          <a:p>
            <a:pPr algn="ctr" eaLnBrk="1" hangingPunct="1"/>
            <a:r>
              <a:rPr lang="en-US" altLang="en-US" sz="1800" dirty="0">
                <a:solidFill>
                  <a:srgbClr val="0070C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3" name="TextBox 13"/>
          <p:cNvSpPr txBox="1">
            <a:spLocks noChangeArrowheads="1"/>
          </p:cNvSpPr>
          <p:nvPr/>
        </p:nvSpPr>
        <p:spPr bwMode="auto">
          <a:xfrm>
            <a:off x="4343400" y="4267200"/>
            <a:ext cx="1468438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Drobeta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726=486+240</a:t>
            </a:r>
          </a:p>
        </p:txBody>
      </p:sp>
      <p:sp>
        <p:nvSpPr>
          <p:cNvPr id="3084" name="TextBox 14"/>
          <p:cNvSpPr txBox="1">
            <a:spLocks noChangeArrowheads="1"/>
          </p:cNvSpPr>
          <p:nvPr/>
        </p:nvSpPr>
        <p:spPr bwMode="auto">
          <a:xfrm>
            <a:off x="5943483" y="4267200"/>
            <a:ext cx="1468672" cy="92333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Rimnicu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717=512+205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7543800" y="4267200"/>
            <a:ext cx="1468438" cy="9239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Pitesi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629=504+125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WORSE</a:t>
            </a:r>
          </a:p>
        </p:txBody>
      </p:sp>
      <p:sp>
        <p:nvSpPr>
          <p:cNvPr id="3086" name="TextBox 17"/>
          <p:cNvSpPr txBox="1">
            <a:spLocks noChangeArrowheads="1"/>
          </p:cNvSpPr>
          <p:nvPr/>
        </p:nvSpPr>
        <p:spPr bwMode="auto">
          <a:xfrm>
            <a:off x="533400" y="5486400"/>
            <a:ext cx="123507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Giurgiu</a:t>
            </a:r>
          </a:p>
          <a:p>
            <a:pPr algn="ctr" eaLnBrk="1" hangingPunct="1"/>
            <a:r>
              <a:rPr lang="en-US" altLang="en-US" sz="1800" dirty="0">
                <a:latin typeface="Calibri" pitchFamily="34" charset="0"/>
              </a:rPr>
              <a:t>508=508+0</a:t>
            </a:r>
          </a:p>
          <a:p>
            <a:pPr algn="ctr" eaLnBrk="1" hangingPunct="1"/>
            <a:r>
              <a:rPr lang="en-US" altLang="en-US" sz="1800" dirty="0">
                <a:solidFill>
                  <a:srgbClr val="C00000"/>
                </a:solidFill>
                <a:latin typeface="Calibri" pitchFamily="34" charset="0"/>
              </a:rPr>
              <a:t>GOAL</a:t>
            </a:r>
          </a:p>
        </p:txBody>
      </p:sp>
      <p:sp>
        <p:nvSpPr>
          <p:cNvPr id="3087" name="TextBox 18"/>
          <p:cNvSpPr txBox="1">
            <a:spLocks noChangeArrowheads="1"/>
          </p:cNvSpPr>
          <p:nvPr/>
        </p:nvSpPr>
        <p:spPr bwMode="auto">
          <a:xfrm>
            <a:off x="2133600" y="5486400"/>
            <a:ext cx="944563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Urziceni</a:t>
            </a:r>
            <a:endParaRPr lang="en-US" altLang="en-US" sz="1800" dirty="0">
              <a:latin typeface="Calibri" pitchFamily="34" charset="0"/>
            </a:endParaRPr>
          </a:p>
          <a:p>
            <a:pPr algn="ctr" eaLnBrk="1" hangingPunct="1"/>
            <a:r>
              <a:rPr lang="en-US" altLang="en-US" sz="1800" dirty="0" err="1">
                <a:latin typeface="Calibri" pitchFamily="34" charset="0"/>
              </a:rPr>
              <a:t>etc</a:t>
            </a:r>
            <a:endParaRPr lang="en-US" altLang="en-US" sz="1800" dirty="0">
              <a:latin typeface="Calibri" pitchFamily="34" charset="0"/>
            </a:endParaRPr>
          </a:p>
        </p:txBody>
      </p:sp>
      <p:cxnSp>
        <p:nvCxnSpPr>
          <p:cNvPr id="21" name="Straight Connector 20"/>
          <p:cNvCxnSpPr>
            <a:stCxn id="3074" idx="2"/>
            <a:endCxn id="3075" idx="0"/>
          </p:cNvCxnSpPr>
          <p:nvPr/>
        </p:nvCxnSpPr>
        <p:spPr>
          <a:xfrm rot="5400000">
            <a:off x="1888332" y="965994"/>
            <a:ext cx="344487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9" name="TextBox 24"/>
          <p:cNvSpPr txBox="1">
            <a:spLocks noChangeArrowheads="1"/>
          </p:cNvSpPr>
          <p:nvPr/>
        </p:nvSpPr>
        <p:spPr bwMode="auto">
          <a:xfrm>
            <a:off x="2209800" y="8382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140</a:t>
            </a:r>
          </a:p>
        </p:txBody>
      </p:sp>
      <p:sp>
        <p:nvSpPr>
          <p:cNvPr id="3090" name="TextBox 25"/>
          <p:cNvSpPr txBox="1">
            <a:spLocks noChangeArrowheads="1"/>
          </p:cNvSpPr>
          <p:nvPr/>
        </p:nvSpPr>
        <p:spPr bwMode="auto">
          <a:xfrm>
            <a:off x="3276600" y="1219200"/>
            <a:ext cx="18907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70C0"/>
                </a:solidFill>
                <a:latin typeface="Calibri" pitchFamily="34" charset="0"/>
              </a:rPr>
              <a:t>Forget the other 2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 flipV="1">
            <a:off x="1219200" y="1828800"/>
            <a:ext cx="4572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38400" y="1828800"/>
            <a:ext cx="381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3" name="TextBox 30"/>
          <p:cNvSpPr txBox="1">
            <a:spLocks noChangeArrowheads="1"/>
          </p:cNvSpPr>
          <p:nvPr/>
        </p:nvSpPr>
        <p:spPr bwMode="auto">
          <a:xfrm>
            <a:off x="990600" y="1752600"/>
            <a:ext cx="218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99                             80</a:t>
            </a:r>
          </a:p>
        </p:txBody>
      </p:sp>
      <p:cxnSp>
        <p:nvCxnSpPr>
          <p:cNvPr id="33" name="Straight Connector 32"/>
          <p:cNvCxnSpPr>
            <a:stCxn id="3076" idx="2"/>
            <a:endCxn id="3078" idx="0"/>
          </p:cNvCxnSpPr>
          <p:nvPr/>
        </p:nvCxnSpPr>
        <p:spPr>
          <a:xfrm rot="16200000" flipH="1">
            <a:off x="838200" y="2981326"/>
            <a:ext cx="420687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5" name="TextBox 34"/>
          <p:cNvSpPr txBox="1">
            <a:spLocks noChangeArrowheads="1"/>
          </p:cNvSpPr>
          <p:nvPr/>
        </p:nvSpPr>
        <p:spPr bwMode="auto">
          <a:xfrm>
            <a:off x="609600" y="28956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211</a:t>
            </a:r>
          </a:p>
        </p:txBody>
      </p:sp>
      <p:cxnSp>
        <p:nvCxnSpPr>
          <p:cNvPr id="37" name="Straight Connector 36"/>
          <p:cNvCxnSpPr>
            <a:endCxn id="3079" idx="0"/>
          </p:cNvCxnSpPr>
          <p:nvPr/>
        </p:nvCxnSpPr>
        <p:spPr>
          <a:xfrm rot="5400000">
            <a:off x="2729707" y="2882106"/>
            <a:ext cx="381000" cy="255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7" name="TextBox 37"/>
          <p:cNvSpPr txBox="1">
            <a:spLocks noChangeArrowheads="1"/>
          </p:cNvSpPr>
          <p:nvPr/>
        </p:nvSpPr>
        <p:spPr bwMode="auto">
          <a:xfrm>
            <a:off x="2362200" y="28956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97</a:t>
            </a:r>
          </a:p>
        </p:txBody>
      </p:sp>
      <p:cxnSp>
        <p:nvCxnSpPr>
          <p:cNvPr id="42" name="Straight Connector 41"/>
          <p:cNvCxnSpPr/>
          <p:nvPr/>
        </p:nvCxnSpPr>
        <p:spPr>
          <a:xfrm>
            <a:off x="3962400" y="2819400"/>
            <a:ext cx="20574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9" name="TextBox 43"/>
          <p:cNvSpPr txBox="1">
            <a:spLocks noChangeArrowheads="1"/>
          </p:cNvSpPr>
          <p:nvPr/>
        </p:nvSpPr>
        <p:spPr bwMode="auto">
          <a:xfrm>
            <a:off x="4724400" y="2590800"/>
            <a:ext cx="534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146</a:t>
            </a:r>
          </a:p>
        </p:txBody>
      </p:sp>
      <p:cxnSp>
        <p:nvCxnSpPr>
          <p:cNvPr id="46" name="Straight Connector 45"/>
          <p:cNvCxnSpPr>
            <a:endCxn id="3081" idx="0"/>
          </p:cNvCxnSpPr>
          <p:nvPr/>
        </p:nvCxnSpPr>
        <p:spPr>
          <a:xfrm rot="10800000" flipV="1">
            <a:off x="1895475" y="3886200"/>
            <a:ext cx="390525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079" idx="2"/>
          </p:cNvCxnSpPr>
          <p:nvPr/>
        </p:nvCxnSpPr>
        <p:spPr>
          <a:xfrm rot="16200000" flipH="1">
            <a:off x="2786063" y="3852863"/>
            <a:ext cx="420687" cy="407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2" name="TextBox 49"/>
          <p:cNvSpPr txBox="1">
            <a:spLocks noChangeArrowheads="1"/>
          </p:cNvSpPr>
          <p:nvPr/>
        </p:nvSpPr>
        <p:spPr bwMode="auto">
          <a:xfrm>
            <a:off x="1600200" y="3886200"/>
            <a:ext cx="2051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101                      138</a:t>
            </a:r>
          </a:p>
        </p:txBody>
      </p:sp>
      <p:cxnSp>
        <p:nvCxnSpPr>
          <p:cNvPr id="52" name="Straight Connector 51"/>
          <p:cNvCxnSpPr>
            <a:stCxn id="3080" idx="2"/>
            <a:endCxn id="3084" idx="0"/>
          </p:cNvCxnSpPr>
          <p:nvPr/>
        </p:nvCxnSpPr>
        <p:spPr>
          <a:xfrm rot="5400000">
            <a:off x="6506369" y="4018757"/>
            <a:ext cx="420687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 flipV="1">
            <a:off x="5486400" y="3886200"/>
            <a:ext cx="838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162800" y="38862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endCxn id="3086" idx="0"/>
          </p:cNvCxnSpPr>
          <p:nvPr/>
        </p:nvCxnSpPr>
        <p:spPr>
          <a:xfrm rot="10800000" flipV="1">
            <a:off x="1150938" y="5181600"/>
            <a:ext cx="449262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3087" idx="0"/>
          </p:cNvCxnSpPr>
          <p:nvPr/>
        </p:nvCxnSpPr>
        <p:spPr>
          <a:xfrm>
            <a:off x="2209800" y="5181600"/>
            <a:ext cx="395288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8" name="TextBox 65"/>
          <p:cNvSpPr txBox="1">
            <a:spLocks noChangeArrowheads="1"/>
          </p:cNvSpPr>
          <p:nvPr/>
        </p:nvSpPr>
        <p:spPr bwMode="auto">
          <a:xfrm>
            <a:off x="914400" y="5105400"/>
            <a:ext cx="1922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90                        85</a:t>
            </a:r>
          </a:p>
        </p:txBody>
      </p:sp>
      <p:sp>
        <p:nvSpPr>
          <p:cNvPr id="3109" name="TextBox 66"/>
          <p:cNvSpPr txBox="1">
            <a:spLocks noChangeArrowheads="1"/>
          </p:cNvSpPr>
          <p:nvPr/>
        </p:nvSpPr>
        <p:spPr bwMode="auto">
          <a:xfrm>
            <a:off x="5334000" y="3810000"/>
            <a:ext cx="261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120           146               138</a:t>
            </a:r>
          </a:p>
        </p:txBody>
      </p:sp>
      <p:sp>
        <p:nvSpPr>
          <p:cNvPr id="68" name="Oval 67"/>
          <p:cNvSpPr/>
          <p:nvPr/>
        </p:nvSpPr>
        <p:spPr>
          <a:xfrm>
            <a:off x="1066800" y="228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1" name="TextBox 68"/>
          <p:cNvSpPr txBox="1">
            <a:spLocks noChangeArrowheads="1"/>
          </p:cNvSpPr>
          <p:nvPr/>
        </p:nvSpPr>
        <p:spPr bwMode="auto">
          <a:xfrm>
            <a:off x="1143000" y="2286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70" name="Oval 69"/>
          <p:cNvSpPr/>
          <p:nvPr/>
        </p:nvSpPr>
        <p:spPr>
          <a:xfrm>
            <a:off x="609600" y="1143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1" name="Oval 70"/>
          <p:cNvSpPr/>
          <p:nvPr/>
        </p:nvSpPr>
        <p:spPr>
          <a:xfrm>
            <a:off x="4191000" y="2133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14" name="TextBox 71"/>
          <p:cNvSpPr txBox="1">
            <a:spLocks noChangeArrowheads="1"/>
          </p:cNvSpPr>
          <p:nvPr/>
        </p:nvSpPr>
        <p:spPr bwMode="auto">
          <a:xfrm>
            <a:off x="4267200" y="21336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73" name="Oval 72"/>
          <p:cNvSpPr/>
          <p:nvPr/>
        </p:nvSpPr>
        <p:spPr>
          <a:xfrm>
            <a:off x="1905000" y="2209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74" name="Oval 73"/>
          <p:cNvSpPr/>
          <p:nvPr/>
        </p:nvSpPr>
        <p:spPr>
          <a:xfrm>
            <a:off x="3581400" y="3276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5</a:t>
            </a:r>
          </a:p>
        </p:txBody>
      </p:sp>
      <p:sp>
        <p:nvSpPr>
          <p:cNvPr id="75" name="Oval 74"/>
          <p:cNvSpPr/>
          <p:nvPr/>
        </p:nvSpPr>
        <p:spPr>
          <a:xfrm>
            <a:off x="7620000" y="32766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6</a:t>
            </a:r>
          </a:p>
        </p:txBody>
      </p:sp>
      <p:sp>
        <p:nvSpPr>
          <p:cNvPr id="76" name="Oval 75"/>
          <p:cNvSpPr/>
          <p:nvPr/>
        </p:nvSpPr>
        <p:spPr>
          <a:xfrm>
            <a:off x="609600" y="43434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7</a:t>
            </a:r>
          </a:p>
        </p:txBody>
      </p:sp>
      <p:sp>
        <p:nvSpPr>
          <p:cNvPr id="77" name="Oval 76"/>
          <p:cNvSpPr/>
          <p:nvPr/>
        </p:nvSpPr>
        <p:spPr>
          <a:xfrm>
            <a:off x="381000" y="51054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8</a:t>
            </a:r>
          </a:p>
        </p:txBody>
      </p:sp>
      <p:sp>
        <p:nvSpPr>
          <p:cNvPr id="3120" name="TextBox 77"/>
          <p:cNvSpPr txBox="1">
            <a:spLocks noChangeArrowheads="1"/>
          </p:cNvSpPr>
          <p:nvPr/>
        </p:nvSpPr>
        <p:spPr bwMode="auto">
          <a:xfrm>
            <a:off x="3962400" y="228600"/>
            <a:ext cx="19939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00"/>
                </a:solidFill>
                <a:latin typeface="Calibri" pitchFamily="34" charset="0"/>
              </a:rPr>
              <a:t>Goal is Giurgiu</a:t>
            </a:r>
          </a:p>
        </p:txBody>
      </p:sp>
      <p:sp>
        <p:nvSpPr>
          <p:cNvPr id="3121" name="TextBox 78"/>
          <p:cNvSpPr txBox="1">
            <a:spLocks noChangeArrowheads="1"/>
          </p:cNvSpPr>
          <p:nvPr/>
        </p:nvSpPr>
        <p:spPr bwMode="auto">
          <a:xfrm>
            <a:off x="304800" y="3810000"/>
            <a:ext cx="1458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 dirty="0">
                <a:solidFill>
                  <a:srgbClr val="7030A0"/>
                </a:solidFill>
                <a:latin typeface="Calibri" pitchFamily="34" charset="0"/>
              </a:rPr>
              <a:t>OLD on OPEN</a:t>
            </a:r>
          </a:p>
        </p:txBody>
      </p:sp>
    </p:spTree>
    <p:extLst>
      <p:ext uri="{BB962C8B-B14F-4D97-AF65-F5344CB8AC3E}">
        <p14:creationId xmlns:p14="http://schemas.microsoft.com/office/powerpoint/2010/main" val="361374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81000" y="762000"/>
            <a:ext cx="840422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A* Example (abstract, pretend it’s time)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Newly generated node s, but OLD on CLOSED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has the same state.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810000" y="2514600"/>
            <a:ext cx="361950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latin typeface="Calibri" pitchFamily="34" charset="0"/>
              </a:rPr>
              <a:t>A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2286000" y="3429000"/>
            <a:ext cx="95885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B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9=5+4</a:t>
            </a: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4800600" y="34290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C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16=6+10</a:t>
            </a:r>
          </a:p>
        </p:txBody>
      </p:sp>
      <p:sp>
        <p:nvSpPr>
          <p:cNvPr id="4102" name="TextBox 7"/>
          <p:cNvSpPr txBox="1">
            <a:spLocks noChangeArrowheads="1"/>
          </p:cNvSpPr>
          <p:nvPr/>
        </p:nvSpPr>
        <p:spPr bwMode="auto">
          <a:xfrm>
            <a:off x="1143000" y="4724400"/>
            <a:ext cx="1114425" cy="830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D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14=9+5</a:t>
            </a:r>
          </a:p>
        </p:txBody>
      </p:sp>
      <p:sp>
        <p:nvSpPr>
          <p:cNvPr id="4103" name="TextBox 8"/>
          <p:cNvSpPr txBox="1">
            <a:spLocks noChangeArrowheads="1"/>
          </p:cNvSpPr>
          <p:nvPr/>
        </p:nvSpPr>
        <p:spPr bwMode="auto">
          <a:xfrm>
            <a:off x="2971800" y="4724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E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19=13+6</a:t>
            </a:r>
          </a:p>
        </p:txBody>
      </p:sp>
      <p:sp>
        <p:nvSpPr>
          <p:cNvPr id="4104" name="TextBox 9"/>
          <p:cNvSpPr txBox="1">
            <a:spLocks noChangeArrowheads="1"/>
          </p:cNvSpPr>
          <p:nvPr/>
        </p:nvSpPr>
        <p:spPr bwMode="auto">
          <a:xfrm>
            <a:off x="4876800" y="4724400"/>
            <a:ext cx="1114425" cy="120015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D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13=8+5</a:t>
            </a:r>
          </a:p>
          <a:p>
            <a:pPr algn="ctr" eaLnBrk="1" hangingPunct="1"/>
            <a:r>
              <a:rPr lang="en-US" altLang="en-US" sz="2400">
                <a:solidFill>
                  <a:srgbClr val="C00000"/>
                </a:solidFill>
                <a:latin typeface="Calibri" pitchFamily="34" charset="0"/>
              </a:rPr>
              <a:t>BETTER</a:t>
            </a:r>
          </a:p>
        </p:txBody>
      </p:sp>
      <p:sp>
        <p:nvSpPr>
          <p:cNvPr id="4105" name="TextBox 10"/>
          <p:cNvSpPr txBox="1">
            <a:spLocks noChangeArrowheads="1"/>
          </p:cNvSpPr>
          <p:nvPr/>
        </p:nvSpPr>
        <p:spPr bwMode="auto">
          <a:xfrm>
            <a:off x="381000" y="5867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F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24=19+5</a:t>
            </a:r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>
            <a:off x="2057400" y="5867400"/>
            <a:ext cx="1270000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Calibri" pitchFamily="34" charset="0"/>
              </a:rPr>
              <a:t>G</a:t>
            </a:r>
          </a:p>
          <a:p>
            <a:pPr algn="ctr" eaLnBrk="1" hangingPunct="1"/>
            <a:r>
              <a:rPr lang="en-US" altLang="en-US" sz="2400">
                <a:latin typeface="Calibri" pitchFamily="34" charset="0"/>
              </a:rPr>
              <a:t>24=19+5</a:t>
            </a:r>
          </a:p>
        </p:txBody>
      </p:sp>
      <p:cxnSp>
        <p:nvCxnSpPr>
          <p:cNvPr id="14" name="Straight Connector 13"/>
          <p:cNvCxnSpPr>
            <a:stCxn id="4099" idx="2"/>
            <a:endCxn id="4100" idx="0"/>
          </p:cNvCxnSpPr>
          <p:nvPr/>
        </p:nvCxnSpPr>
        <p:spPr>
          <a:xfrm rot="5400000">
            <a:off x="3151981" y="2590007"/>
            <a:ext cx="452437" cy="1225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099" idx="2"/>
            <a:endCxn id="4101" idx="0"/>
          </p:cNvCxnSpPr>
          <p:nvPr/>
        </p:nvCxnSpPr>
        <p:spPr>
          <a:xfrm rot="16200000" flipH="1">
            <a:off x="4487069" y="2480469"/>
            <a:ext cx="452437" cy="1444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100" idx="2"/>
            <a:endCxn id="4102" idx="0"/>
          </p:cNvCxnSpPr>
          <p:nvPr/>
        </p:nvCxnSpPr>
        <p:spPr>
          <a:xfrm rot="5400000">
            <a:off x="2000250" y="3959226"/>
            <a:ext cx="465137" cy="106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4100" idx="2"/>
            <a:endCxn id="4103" idx="0"/>
          </p:cNvCxnSpPr>
          <p:nvPr/>
        </p:nvCxnSpPr>
        <p:spPr>
          <a:xfrm rot="16200000" flipH="1">
            <a:off x="2953544" y="4071144"/>
            <a:ext cx="465137" cy="841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101" idx="2"/>
            <a:endCxn id="4104" idx="0"/>
          </p:cNvCxnSpPr>
          <p:nvPr/>
        </p:nvCxnSpPr>
        <p:spPr>
          <a:xfrm rot="5400000">
            <a:off x="5202238" y="4491038"/>
            <a:ext cx="4651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4102" idx="2"/>
            <a:endCxn id="4105" idx="0"/>
          </p:cNvCxnSpPr>
          <p:nvPr/>
        </p:nvCxnSpPr>
        <p:spPr>
          <a:xfrm rot="5400000">
            <a:off x="1201738" y="5368925"/>
            <a:ext cx="312737" cy="684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4102" idx="2"/>
            <a:endCxn id="4106" idx="0"/>
          </p:cNvCxnSpPr>
          <p:nvPr/>
        </p:nvCxnSpPr>
        <p:spPr>
          <a:xfrm rot="16200000" flipH="1">
            <a:off x="2039938" y="5214938"/>
            <a:ext cx="312737" cy="9921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4" name="TextBox 26"/>
          <p:cNvSpPr txBox="1">
            <a:spLocks noChangeArrowheads="1"/>
          </p:cNvSpPr>
          <p:nvPr/>
        </p:nvSpPr>
        <p:spPr bwMode="auto">
          <a:xfrm>
            <a:off x="2971800" y="2895600"/>
            <a:ext cx="211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5                                6</a:t>
            </a:r>
          </a:p>
        </p:txBody>
      </p:sp>
      <p:sp>
        <p:nvSpPr>
          <p:cNvPr id="4115" name="TextBox 27"/>
          <p:cNvSpPr txBox="1">
            <a:spLocks noChangeArrowheads="1"/>
          </p:cNvSpPr>
          <p:nvPr/>
        </p:nvSpPr>
        <p:spPr bwMode="auto">
          <a:xfrm>
            <a:off x="1676400" y="4343400"/>
            <a:ext cx="4132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4                              8                                      2</a:t>
            </a:r>
          </a:p>
        </p:txBody>
      </p:sp>
      <p:sp>
        <p:nvSpPr>
          <p:cNvPr id="4116" name="TextBox 28"/>
          <p:cNvSpPr txBox="1">
            <a:spLocks noChangeArrowheads="1"/>
          </p:cNvSpPr>
          <p:nvPr/>
        </p:nvSpPr>
        <p:spPr bwMode="auto">
          <a:xfrm>
            <a:off x="990600" y="5486400"/>
            <a:ext cx="171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C00000"/>
                </a:solidFill>
                <a:latin typeface="Calibri" pitchFamily="34" charset="0"/>
              </a:rPr>
              <a:t>10                    10</a:t>
            </a:r>
          </a:p>
        </p:txBody>
      </p:sp>
      <p:sp>
        <p:nvSpPr>
          <p:cNvPr id="31" name="Oval 30"/>
          <p:cNvSpPr/>
          <p:nvPr/>
        </p:nvSpPr>
        <p:spPr>
          <a:xfrm>
            <a:off x="4267200" y="22860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676400" y="3352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33" name="Oval 32"/>
          <p:cNvSpPr/>
          <p:nvPr/>
        </p:nvSpPr>
        <p:spPr>
          <a:xfrm>
            <a:off x="838200" y="42672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3</a:t>
            </a:r>
          </a:p>
        </p:txBody>
      </p:sp>
      <p:sp>
        <p:nvSpPr>
          <p:cNvPr id="34" name="Oval 33"/>
          <p:cNvSpPr/>
          <p:nvPr/>
        </p:nvSpPr>
        <p:spPr>
          <a:xfrm>
            <a:off x="6324600" y="3352800"/>
            <a:ext cx="457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7030A0"/>
                </a:solidFill>
              </a:rPr>
              <a:t>4</a:t>
            </a:r>
          </a:p>
        </p:txBody>
      </p:sp>
      <p:sp>
        <p:nvSpPr>
          <p:cNvPr id="4121" name="TextBox 34"/>
          <p:cNvSpPr txBox="1">
            <a:spLocks noChangeArrowheads="1"/>
          </p:cNvSpPr>
          <p:nvPr/>
        </p:nvSpPr>
        <p:spPr bwMode="auto">
          <a:xfrm>
            <a:off x="4343400" y="2286000"/>
            <a:ext cx="30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7030A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4122" name="TextBox 35"/>
          <p:cNvSpPr txBox="1">
            <a:spLocks noChangeArrowheads="1"/>
          </p:cNvSpPr>
          <p:nvPr/>
        </p:nvSpPr>
        <p:spPr bwMode="auto">
          <a:xfrm>
            <a:off x="152400" y="4724400"/>
            <a:ext cx="99334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dirty="0">
                <a:solidFill>
                  <a:srgbClr val="7030A0"/>
                </a:solidFill>
                <a:latin typeface="Calibri" pitchFamily="34" charset="0"/>
              </a:rPr>
              <a:t>OLD on</a:t>
            </a:r>
          </a:p>
          <a:p>
            <a:pPr eaLnBrk="1" hangingPunct="1"/>
            <a:r>
              <a:rPr lang="en-US" altLang="en-US" sz="2000" dirty="0">
                <a:solidFill>
                  <a:srgbClr val="7030A0"/>
                </a:solidFill>
                <a:latin typeface="Calibri" pitchFamily="34" charset="0"/>
              </a:rPr>
              <a:t>CLOSED</a:t>
            </a:r>
          </a:p>
        </p:txBody>
      </p:sp>
    </p:spTree>
    <p:extLst>
      <p:ext uri="{BB962C8B-B14F-4D97-AF65-F5344CB8AC3E}">
        <p14:creationId xmlns:p14="http://schemas.microsoft.com/office/powerpoint/2010/main" val="27826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DD6DB5-2994-41C2-9521-60529C0F2291}" type="slidenum">
              <a:rPr lang="en-US" altLang="en-US" sz="1400" smtClean="0"/>
              <a:pPr eaLnBrk="1" hangingPunct="1"/>
              <a:t>12</a:t>
            </a:fld>
            <a:endParaRPr lang="en-US" altLang="en-US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The Heuristic Function </a:t>
            </a:r>
            <a:r>
              <a:rPr lang="en-US" altLang="en-US" b="1" smtClean="0">
                <a:solidFill>
                  <a:srgbClr val="0033CC"/>
                </a:solidFill>
              </a:rPr>
              <a:t>h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If h is a </a:t>
            </a:r>
            <a:r>
              <a:rPr lang="en-US" altLang="en-US" sz="2400" dirty="0" smtClean="0">
                <a:solidFill>
                  <a:srgbClr val="000099"/>
                </a:solidFill>
              </a:rPr>
              <a:t>perfect estimator</a:t>
            </a:r>
            <a:r>
              <a:rPr lang="en-US" altLang="en-US" sz="2400" dirty="0" smtClean="0"/>
              <a:t> of the true cost then A* will always pick the correct successor with no search.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If h is </a:t>
            </a:r>
            <a:r>
              <a:rPr lang="en-US" altLang="en-US" sz="2400" dirty="0" smtClean="0">
                <a:solidFill>
                  <a:schemeClr val="hlink"/>
                </a:solidFill>
              </a:rPr>
              <a:t>admissible</a:t>
            </a:r>
            <a:r>
              <a:rPr lang="en-US" altLang="en-US" sz="2400" dirty="0" smtClean="0"/>
              <a:t>, A* with TREE-SEARCH is guaranteed to give the optimal solution.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If h is </a:t>
            </a:r>
            <a:r>
              <a:rPr lang="en-US" altLang="en-US" sz="2400" dirty="0" smtClean="0">
                <a:solidFill>
                  <a:srgbClr val="FF0000"/>
                </a:solidFill>
              </a:rPr>
              <a:t>consistent</a:t>
            </a:r>
            <a:r>
              <a:rPr lang="en-US" altLang="en-US" sz="2400" dirty="0" smtClean="0"/>
              <a:t>, too, then GRAPH-SEARCH is optimal.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/>
              <a:t>	</a:t>
            </a:r>
            <a:endParaRPr lang="en-US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If h is not </a:t>
            </a:r>
            <a:r>
              <a:rPr lang="en-US" altLang="en-US" sz="2400" dirty="0" err="1" smtClean="0"/>
              <a:t>admissable</a:t>
            </a:r>
            <a:r>
              <a:rPr lang="en-US" altLang="en-US" sz="2400" dirty="0" smtClean="0"/>
              <a:t>, no guarantees, but it can work well if h is not often greater than the true cost.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Complexity of A*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 smtClean="0"/>
              <a:t>Time complexity is exponential in the length of the solution path </a:t>
            </a:r>
            <a:r>
              <a:rPr lang="en-US" altLang="en-US" sz="2800" dirty="0" smtClean="0">
                <a:solidFill>
                  <a:srgbClr val="6600CC"/>
                </a:solidFill>
              </a:rPr>
              <a:t>unless </a:t>
            </a:r>
            <a:r>
              <a:rPr lang="en-US" altLang="en-US" sz="2800" dirty="0" smtClean="0"/>
              <a:t>for “true” distance h*</a:t>
            </a:r>
            <a:endParaRPr lang="en-US" altLang="en-US" sz="2800" dirty="0" smtClean="0">
              <a:solidFill>
                <a:srgbClr val="6600CC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solidFill>
                  <a:srgbClr val="FF0000"/>
                </a:solidFill>
              </a:rPr>
              <a:t>|h(n) – h*(n)| &lt; O(log h*(n))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which we can’t guarantee.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But, this is AI, computers are fast, and a good heuristic helps a lot.</a:t>
            </a:r>
          </a:p>
          <a:p>
            <a:pPr>
              <a:lnSpc>
                <a:spcPct val="90000"/>
              </a:lnSpc>
            </a:pP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Space complexity is also exponential, because it </a:t>
            </a:r>
            <a:r>
              <a:rPr lang="en-US" altLang="en-US" sz="2800" dirty="0" smtClean="0">
                <a:solidFill>
                  <a:srgbClr val="FF0000"/>
                </a:solidFill>
              </a:rPr>
              <a:t>keeps all generated nodes in memory</a:t>
            </a:r>
            <a:r>
              <a:rPr lang="en-US" altLang="en-US" sz="2800" dirty="0" smtClean="0"/>
              <a:t>.</a:t>
            </a:r>
          </a:p>
        </p:txBody>
      </p:sp>
      <p:sp>
        <p:nvSpPr>
          <p:cNvPr id="33796" name="Line 6"/>
          <p:cNvSpPr>
            <a:spLocks noChangeShapeType="1"/>
          </p:cNvSpPr>
          <p:nvPr/>
        </p:nvSpPr>
        <p:spPr bwMode="auto">
          <a:xfrm>
            <a:off x="3124200" y="2667000"/>
            <a:ext cx="76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1066800" y="6248400"/>
            <a:ext cx="7272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1800">
                <a:solidFill>
                  <a:srgbClr val="0033CC"/>
                </a:solidFill>
              </a:rPr>
              <a:t>Big Theta notation says 2 functions have about the same growth 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Why not always use A*?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Pros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Cons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6600CC"/>
                </a:solidFill>
              </a:rPr>
              <a:t>Solving the Memory Problem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038600"/>
          </a:xfrm>
          <a:ln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Iterative Deepening A*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Recursive Best-First Search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Depth-First Branch-and-Bound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</a:pPr>
            <a:r>
              <a:rPr lang="en-US" altLang="en-US" smtClean="0"/>
              <a:t>Simplified Memory-Bounded A*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Iterative-Deepening A*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990600"/>
            <a:ext cx="6994525" cy="2819400"/>
          </a:xfrm>
        </p:spPr>
        <p:txBody>
          <a:bodyPr/>
          <a:lstStyle/>
          <a:p>
            <a:r>
              <a:rPr lang="en-US" altLang="en-US" sz="2800" dirty="0" smtClean="0"/>
              <a:t>Like iterative-deepening depth-first, but...</a:t>
            </a:r>
          </a:p>
          <a:p>
            <a:r>
              <a:rPr lang="en-US" altLang="en-US" sz="2800" dirty="0" smtClean="0"/>
              <a:t>Depth bound modified to be an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f-limit</a:t>
            </a:r>
          </a:p>
          <a:p>
            <a:pPr lvl="1"/>
            <a:r>
              <a:rPr lang="en-US" altLang="en-US" sz="2400" dirty="0" smtClean="0"/>
              <a:t>Start with  f-limit = h(start)</a:t>
            </a:r>
          </a:p>
          <a:p>
            <a:pPr lvl="1"/>
            <a:r>
              <a:rPr lang="en-US" altLang="en-US" sz="2400" dirty="0" smtClean="0"/>
              <a:t>Prune any node if f(node) &gt; f-limit</a:t>
            </a:r>
          </a:p>
          <a:p>
            <a:pPr lvl="1"/>
            <a:r>
              <a:rPr lang="en-US" altLang="en-US" sz="2400" dirty="0" smtClean="0"/>
              <a:t>Next f-limit=min-cost of any node pruned</a:t>
            </a:r>
          </a:p>
        </p:txBody>
      </p:sp>
      <p:sp>
        <p:nvSpPr>
          <p:cNvPr id="36868" name="Oval 4"/>
          <p:cNvSpPr>
            <a:spLocks noChangeArrowheads="1"/>
          </p:cNvSpPr>
          <p:nvPr/>
        </p:nvSpPr>
        <p:spPr bwMode="auto">
          <a:xfrm>
            <a:off x="822325" y="4413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1965325" y="50228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0" name="Oval 6"/>
          <p:cNvSpPr>
            <a:spLocks noChangeArrowheads="1"/>
          </p:cNvSpPr>
          <p:nvPr/>
        </p:nvSpPr>
        <p:spPr bwMode="auto">
          <a:xfrm>
            <a:off x="3717925" y="60896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3641725" y="44132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5089525" y="4032250"/>
            <a:ext cx="136525" cy="1936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2651125" y="3956050"/>
            <a:ext cx="136525" cy="193675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898525" y="403225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Line 11"/>
          <p:cNvSpPr>
            <a:spLocks noChangeShapeType="1"/>
          </p:cNvSpPr>
          <p:nvPr/>
        </p:nvSpPr>
        <p:spPr bwMode="auto">
          <a:xfrm>
            <a:off x="2651125" y="403225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898525" y="456565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 flipV="1">
            <a:off x="2041525" y="403225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041525" y="5099050"/>
            <a:ext cx="1752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 flipV="1">
            <a:off x="3794125" y="4184650"/>
            <a:ext cx="137160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3717925" y="4565650"/>
            <a:ext cx="762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01650" y="40735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a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1720850" y="5140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b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3946525" y="60547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c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5226050" y="39973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d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2635250" y="34639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e</a:t>
            </a:r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854450" y="41497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latin typeface="Times New Roman" pitchFamily="18" charset="0"/>
              </a:rPr>
              <a:t>f</a:t>
            </a:r>
          </a:p>
        </p:txBody>
      </p:sp>
      <p:sp>
        <p:nvSpPr>
          <p:cNvPr id="64535" name="Oval 23"/>
          <p:cNvSpPr>
            <a:spLocks noChangeArrowheads="1"/>
          </p:cNvSpPr>
          <p:nvPr/>
        </p:nvSpPr>
        <p:spPr bwMode="auto">
          <a:xfrm rot="-1316754">
            <a:off x="212725" y="3727450"/>
            <a:ext cx="3276600" cy="1676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263650" y="3768725"/>
            <a:ext cx="101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FL=15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325" y="3422650"/>
            <a:ext cx="4826000" cy="2590800"/>
            <a:chOff x="288" y="1968"/>
            <a:chExt cx="3040" cy="1632"/>
          </a:xfrm>
        </p:grpSpPr>
        <p:sp>
          <p:nvSpPr>
            <p:cNvPr id="36891" name="Oval 26"/>
            <p:cNvSpPr>
              <a:spLocks noChangeArrowheads="1"/>
            </p:cNvSpPr>
            <p:nvPr/>
          </p:nvSpPr>
          <p:spPr bwMode="auto">
            <a:xfrm>
              <a:off x="288" y="2016"/>
              <a:ext cx="2784" cy="1584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6892" name="Text Box 27"/>
            <p:cNvSpPr txBox="1">
              <a:spLocks noChangeArrowheads="1"/>
            </p:cNvSpPr>
            <p:nvPr/>
          </p:nvSpPr>
          <p:spPr bwMode="auto">
            <a:xfrm>
              <a:off x="2688" y="1968"/>
              <a:ext cx="6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>
                  <a:solidFill>
                    <a:srgbClr val="0033CC"/>
                  </a:solidFill>
                  <a:latin typeface="Times New Roman" pitchFamily="18" charset="0"/>
                </a:rPr>
                <a:t>FL=21</a:t>
              </a:r>
            </a:p>
          </p:txBody>
        </p:sp>
      </p:grpSp>
      <p:sp>
        <p:nvSpPr>
          <p:cNvPr id="36890" name="Text Box 28"/>
          <p:cNvSpPr txBox="1">
            <a:spLocks noChangeArrowheads="1"/>
          </p:cNvSpPr>
          <p:nvPr/>
        </p:nvSpPr>
        <p:spPr bwMode="auto">
          <a:xfrm>
            <a:off x="5638800" y="4876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5" grpId="0" animBg="1"/>
      <p:bldP spid="645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Recursive Best-First Search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Use a variable called </a:t>
            </a:r>
            <a:r>
              <a:rPr lang="en-US" altLang="en-US" sz="2800" smtClean="0">
                <a:solidFill>
                  <a:srgbClr val="0033CC"/>
                </a:solidFill>
              </a:rPr>
              <a:t>f-limit</a:t>
            </a:r>
            <a:r>
              <a:rPr lang="en-US" altLang="en-US" sz="2800" smtClean="0"/>
              <a:t> to keep track of the best alternative path available from any ancestor of the current node</a:t>
            </a:r>
          </a:p>
          <a:p>
            <a:pPr>
              <a:lnSpc>
                <a:spcPct val="90000"/>
              </a:lnSpc>
            </a:pPr>
            <a:endParaRPr lang="en-US" altLang="en-US" sz="2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If </a:t>
            </a:r>
            <a:r>
              <a:rPr lang="en-US" altLang="en-US" sz="2800" smtClean="0">
                <a:solidFill>
                  <a:srgbClr val="0033CC"/>
                </a:solidFill>
              </a:rPr>
              <a:t>f(current node) &gt; f-limit</a:t>
            </a:r>
            <a:r>
              <a:rPr lang="en-US" altLang="en-US" sz="2800" smtClean="0"/>
              <a:t>, back up to try that alternative path</a:t>
            </a:r>
          </a:p>
          <a:p>
            <a:pPr>
              <a:lnSpc>
                <a:spcPct val="90000"/>
              </a:lnSpc>
            </a:pPr>
            <a:endParaRPr lang="en-US" altLang="en-US" sz="2800" smtClean="0"/>
          </a:p>
          <a:p>
            <a:pPr>
              <a:lnSpc>
                <a:spcPct val="90000"/>
              </a:lnSpc>
            </a:pPr>
            <a:r>
              <a:rPr lang="en-US" altLang="en-US" sz="2800" smtClean="0"/>
              <a:t>As the recursion unwinds, replace the f-value of each node along the path with the </a:t>
            </a:r>
            <a:r>
              <a:rPr lang="en-US" altLang="en-US" sz="2800" smtClean="0">
                <a:solidFill>
                  <a:srgbClr val="0033CC"/>
                </a:solidFill>
              </a:rPr>
              <a:t>backed-up value</a:t>
            </a:r>
            <a:r>
              <a:rPr lang="en-US" altLang="en-US" sz="2800" smtClean="0"/>
              <a:t>: the best f-value of its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Depth-First Branch &amp; Bound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Single DF search </a:t>
            </a:r>
          </a:p>
          <a:p>
            <a:pPr lvl="1"/>
            <a:r>
              <a:rPr lang="en-US" altLang="en-US" smtClean="0">
                <a:sym typeface="Wingdings" pitchFamily="2" charset="2"/>
              </a:rPr>
              <a:t> uses linear space</a:t>
            </a:r>
          </a:p>
          <a:p>
            <a:r>
              <a:rPr lang="en-US" altLang="en-US" smtClean="0">
                <a:sym typeface="Wingdings" pitchFamily="2" charset="2"/>
              </a:rPr>
              <a:t>Keep track of best solution so far</a:t>
            </a:r>
          </a:p>
          <a:p>
            <a:r>
              <a:rPr lang="en-US" altLang="en-US" smtClean="0">
                <a:sym typeface="Wingdings" pitchFamily="2" charset="2"/>
              </a:rPr>
              <a:t>If </a:t>
            </a:r>
            <a:r>
              <a:rPr lang="en-US" altLang="en-US" smtClean="0">
                <a:solidFill>
                  <a:srgbClr val="CC0000"/>
                </a:solidFill>
                <a:sym typeface="Wingdings" pitchFamily="2" charset="2"/>
              </a:rPr>
              <a:t>f(n) = g(n)+h(n) </a:t>
            </a:r>
            <a:r>
              <a:rPr lang="en-US" altLang="en-US" b="1" smtClean="0">
                <a:solidFill>
                  <a:srgbClr val="CC0000"/>
                </a:solidFill>
                <a:sym typeface="Symbol" pitchFamily="18" charset="2"/>
              </a:rPr>
              <a:t></a:t>
            </a:r>
            <a:r>
              <a:rPr lang="en-US" altLang="en-US" smtClean="0">
                <a:solidFill>
                  <a:srgbClr val="CC0000"/>
                </a:solidFill>
                <a:sym typeface="Symbol" pitchFamily="18" charset="2"/>
              </a:rPr>
              <a:t> </a:t>
            </a:r>
            <a:r>
              <a:rPr lang="en-US" altLang="en-US" smtClean="0">
                <a:solidFill>
                  <a:srgbClr val="CC0000"/>
                </a:solidFill>
                <a:sym typeface="Wingdings" pitchFamily="2" charset="2"/>
              </a:rPr>
              <a:t>cost(best-soln)</a:t>
            </a:r>
          </a:p>
          <a:p>
            <a:pPr lvl="1"/>
            <a:r>
              <a:rPr lang="en-US" altLang="en-US" smtClean="0">
                <a:sym typeface="Wingdings" pitchFamily="2" charset="2"/>
              </a:rPr>
              <a:t>Then prune n</a:t>
            </a:r>
          </a:p>
          <a:p>
            <a:endParaRPr lang="en-US" altLang="en-US" smtClean="0">
              <a:sym typeface="Wingdings" pitchFamily="2" charset="2"/>
            </a:endParaRPr>
          </a:p>
          <a:p>
            <a:r>
              <a:rPr lang="en-US" altLang="en-US" smtClean="0">
                <a:sym typeface="Wingdings" pitchFamily="2" charset="2"/>
              </a:rPr>
              <a:t>Requires</a:t>
            </a:r>
          </a:p>
          <a:p>
            <a:pPr lvl="1"/>
            <a:r>
              <a:rPr lang="en-US" altLang="en-US" smtClean="0"/>
              <a:t>Finite search tree, or</a:t>
            </a:r>
          </a:p>
          <a:p>
            <a:pPr lvl="1"/>
            <a:r>
              <a:rPr lang="en-US" altLang="en-US" smtClean="0"/>
              <a:t>Good upper bound on solution cost</a:t>
            </a:r>
          </a:p>
          <a:p>
            <a:endParaRPr lang="en-US" altLang="en-US" smtClean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5608638" y="6500813"/>
            <a:ext cx="430053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altLang="en-US" sz="1200"/>
              <a:t>Adapted from Richard Korf presentation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Simplified Memory-Bounded A*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z="2800" dirty="0" smtClean="0"/>
              <a:t>Works like A* until memory is full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When memory is full, </a:t>
            </a:r>
            <a:r>
              <a:rPr lang="en-US" altLang="en-US" sz="2800" dirty="0" smtClean="0">
                <a:solidFill>
                  <a:srgbClr val="0033CC"/>
                </a:solidFill>
              </a:rPr>
              <a:t>drop </a:t>
            </a:r>
            <a:r>
              <a:rPr lang="en-US" altLang="en-US" sz="2800" dirty="0" smtClean="0">
                <a:solidFill>
                  <a:srgbClr val="FF0000"/>
                </a:solidFill>
              </a:rPr>
              <a:t>the leaf node </a:t>
            </a:r>
            <a:r>
              <a:rPr lang="en-US" altLang="en-US" sz="2800" dirty="0" smtClean="0">
                <a:solidFill>
                  <a:srgbClr val="0033CC"/>
                </a:solidFill>
              </a:rPr>
              <a:t>with the highest f-value</a:t>
            </a:r>
            <a:r>
              <a:rPr lang="en-US" altLang="en-US" sz="2800" dirty="0" smtClean="0"/>
              <a:t> (the worst leaf), keeping track of that worst value in the parent</a:t>
            </a:r>
          </a:p>
          <a:p>
            <a:endParaRPr lang="en-US" altLang="en-US" sz="2800" dirty="0" smtClean="0"/>
          </a:p>
          <a:p>
            <a:r>
              <a:rPr lang="en-US" altLang="en-US" sz="2800" dirty="0" smtClean="0"/>
              <a:t>Complete if any solution is reachable</a:t>
            </a:r>
          </a:p>
          <a:p>
            <a:r>
              <a:rPr lang="en-US" altLang="en-US" sz="2800" dirty="0" smtClean="0"/>
              <a:t>Optimal if any optimal solution is reachable</a:t>
            </a:r>
          </a:p>
          <a:p>
            <a:r>
              <a:rPr lang="en-US" altLang="en-US" sz="2800" dirty="0" smtClean="0"/>
              <a:t>Otherwise, returns the best reachable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BE83284-B9C4-4FAB-9128-63ABB712969D}" type="slidenum">
              <a:rPr lang="en-US" altLang="en-US" sz="1400" smtClean="0"/>
              <a:pPr eaLnBrk="1" hangingPunct="1"/>
              <a:t>2</a:t>
            </a:fld>
            <a:endParaRPr lang="en-US" altLang="en-US" sz="1400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n-US" altLang="en-US" sz="2400" smtClean="0">
                <a:solidFill>
                  <a:srgbClr val="FF0000"/>
                </a:solidFill>
              </a:rPr>
              <a:t>/* Initialization */</a:t>
            </a:r>
          </a:p>
          <a:p>
            <a:pPr marL="609600" indent="-609600" eaLnBrk="1" hangingPunct="1">
              <a:buFontTx/>
              <a:buAutoNum type="arabicParenR"/>
            </a:pPr>
            <a:endParaRPr lang="en-US" altLang="en-US" sz="2400" smtClean="0"/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OPEN &lt;- start node</a:t>
            </a:r>
          </a:p>
          <a:p>
            <a:pPr marL="609600" indent="-609600" eaLnBrk="1" hangingPunct="1">
              <a:buFontTx/>
              <a:buNone/>
            </a:pPr>
            <a:endParaRPr lang="en-US" altLang="en-US" sz="2400" smtClean="0"/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Initialize  the start node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	g: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	h: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	f:</a:t>
            </a:r>
          </a:p>
          <a:p>
            <a:pPr marL="609600" indent="-609600" eaLnBrk="1" hangingPunct="1">
              <a:buFontTx/>
              <a:buNone/>
            </a:pPr>
            <a:endParaRPr lang="en-US" altLang="en-US" sz="2400" smtClean="0"/>
          </a:p>
          <a:p>
            <a:pPr marL="609600" indent="-609600" eaLnBrk="1" hangingPunct="1">
              <a:buFontTx/>
              <a:buNone/>
            </a:pPr>
            <a:r>
              <a:rPr lang="en-US" altLang="en-US" sz="2400" smtClean="0"/>
              <a:t>	CLOSED &lt;- empty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E5A34E-6935-4D5D-A5E2-C134FC0FD06B}" type="slidenum">
              <a:rPr lang="en-US" altLang="en-US" sz="1400" smtClean="0"/>
              <a:pPr eaLnBrk="1" hangingPunct="1"/>
              <a:t>20</a:t>
            </a:fld>
            <a:endParaRPr lang="en-US" altLang="en-US" sz="1400" smtClean="0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Performance of Heuristics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How do we evaluate a heuristic function?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effective branching factor b*</a:t>
            </a:r>
          </a:p>
          <a:p>
            <a:pPr lvl="1"/>
            <a:r>
              <a:rPr lang="en-US" altLang="en-US" dirty="0" smtClean="0"/>
              <a:t>If A* using h finds a solution at depth </a:t>
            </a:r>
            <a:r>
              <a:rPr lang="en-US" altLang="en-US" dirty="0" smtClean="0">
                <a:solidFill>
                  <a:srgbClr val="FF0000"/>
                </a:solidFill>
              </a:rPr>
              <a:t>d</a:t>
            </a:r>
            <a:r>
              <a:rPr lang="en-US" altLang="en-US" dirty="0" smtClean="0"/>
              <a:t> using </a:t>
            </a:r>
            <a:r>
              <a:rPr lang="en-US" altLang="en-US" dirty="0" smtClean="0">
                <a:solidFill>
                  <a:srgbClr val="FF0000"/>
                </a:solidFill>
              </a:rPr>
              <a:t>N</a:t>
            </a:r>
            <a:r>
              <a:rPr lang="en-US" altLang="en-US" dirty="0" smtClean="0"/>
              <a:t> nodes, then the effective branching factor is</a:t>
            </a:r>
          </a:p>
          <a:p>
            <a:pPr lvl="1">
              <a:buFontTx/>
              <a:buNone/>
            </a:pPr>
            <a:r>
              <a:rPr lang="en-US" altLang="en-US" dirty="0" smtClean="0"/>
              <a:t>   	</a:t>
            </a:r>
            <a:r>
              <a:rPr lang="en-US" altLang="en-US" dirty="0" smtClean="0">
                <a:solidFill>
                  <a:srgbClr val="6600CC"/>
                </a:solidFill>
              </a:rPr>
              <a:t>b* where N =</a:t>
            </a:r>
            <a:r>
              <a:rPr lang="en-US" altLang="en-US" dirty="0" smtClean="0">
                <a:solidFill>
                  <a:srgbClr val="6600CC"/>
                </a:solidFill>
                <a:cs typeface="Arial" charset="0"/>
              </a:rPr>
              <a:t> 1 + b* + (b*)</a:t>
            </a:r>
            <a:r>
              <a:rPr lang="en-US" altLang="en-US" baseline="30000" dirty="0" smtClean="0">
                <a:solidFill>
                  <a:srgbClr val="6600CC"/>
                </a:solidFill>
                <a:cs typeface="Arial" charset="0"/>
              </a:rPr>
              <a:t>2</a:t>
            </a:r>
            <a:r>
              <a:rPr lang="en-US" altLang="en-US" dirty="0" smtClean="0">
                <a:solidFill>
                  <a:srgbClr val="6600CC"/>
                </a:solidFill>
                <a:cs typeface="Arial" charset="0"/>
              </a:rPr>
              <a:t>    +  . . . +  (b*)</a:t>
            </a:r>
            <a:r>
              <a:rPr lang="en-US" altLang="en-US" baseline="30000" dirty="0" smtClean="0">
                <a:solidFill>
                  <a:srgbClr val="6600CC"/>
                </a:solidFill>
                <a:cs typeface="Arial" charset="0"/>
              </a:rPr>
              <a:t>d</a:t>
            </a:r>
          </a:p>
          <a:p>
            <a:r>
              <a:rPr lang="en-US" altLang="en-US" dirty="0" smtClean="0">
                <a:solidFill>
                  <a:srgbClr val="FF0000"/>
                </a:solidFill>
              </a:rPr>
              <a:t>Example:                               depth 0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d=2                                        depth 1</a:t>
            </a:r>
          </a:p>
          <a:p>
            <a:pPr>
              <a:buFontTx/>
              <a:buNone/>
            </a:pPr>
            <a:r>
              <a:rPr lang="en-US" altLang="en-US" dirty="0" smtClean="0">
                <a:solidFill>
                  <a:srgbClr val="FF0000"/>
                </a:solidFill>
              </a:rPr>
              <a:t>   b=3                                        depth 2</a:t>
            </a:r>
          </a:p>
        </p:txBody>
      </p:sp>
      <p:sp>
        <p:nvSpPr>
          <p:cNvPr id="40965" name="Oval 9"/>
          <p:cNvSpPr>
            <a:spLocks noChangeArrowheads="1"/>
          </p:cNvSpPr>
          <p:nvPr/>
        </p:nvSpPr>
        <p:spPr bwMode="auto">
          <a:xfrm>
            <a:off x="38862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6" name="Oval 10"/>
          <p:cNvSpPr>
            <a:spLocks noChangeArrowheads="1"/>
          </p:cNvSpPr>
          <p:nvPr/>
        </p:nvSpPr>
        <p:spPr bwMode="auto">
          <a:xfrm>
            <a:off x="25908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7" name="Oval 11"/>
          <p:cNvSpPr>
            <a:spLocks noChangeArrowheads="1"/>
          </p:cNvSpPr>
          <p:nvPr/>
        </p:nvSpPr>
        <p:spPr bwMode="auto">
          <a:xfrm>
            <a:off x="25908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8" name="Oval 12"/>
          <p:cNvSpPr>
            <a:spLocks noChangeArrowheads="1"/>
          </p:cNvSpPr>
          <p:nvPr/>
        </p:nvSpPr>
        <p:spPr bwMode="auto">
          <a:xfrm>
            <a:off x="38862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9" name="Oval 13"/>
          <p:cNvSpPr>
            <a:spLocks noChangeArrowheads="1"/>
          </p:cNvSpPr>
          <p:nvPr/>
        </p:nvSpPr>
        <p:spPr bwMode="auto">
          <a:xfrm>
            <a:off x="5105400" y="5029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0" name="Oval 14"/>
          <p:cNvSpPr>
            <a:spLocks noChangeArrowheads="1"/>
          </p:cNvSpPr>
          <p:nvPr/>
        </p:nvSpPr>
        <p:spPr bwMode="auto">
          <a:xfrm>
            <a:off x="30480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1" name="Oval 15"/>
          <p:cNvSpPr>
            <a:spLocks noChangeArrowheads="1"/>
          </p:cNvSpPr>
          <p:nvPr/>
        </p:nvSpPr>
        <p:spPr bwMode="auto">
          <a:xfrm>
            <a:off x="3505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2" name="Oval 16"/>
          <p:cNvSpPr>
            <a:spLocks noChangeArrowheads="1"/>
          </p:cNvSpPr>
          <p:nvPr/>
        </p:nvSpPr>
        <p:spPr bwMode="auto">
          <a:xfrm>
            <a:off x="3886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3" name="Oval 17"/>
          <p:cNvSpPr>
            <a:spLocks noChangeArrowheads="1"/>
          </p:cNvSpPr>
          <p:nvPr/>
        </p:nvSpPr>
        <p:spPr bwMode="auto">
          <a:xfrm>
            <a:off x="42672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4" name="Oval 18"/>
          <p:cNvSpPr>
            <a:spLocks noChangeArrowheads="1"/>
          </p:cNvSpPr>
          <p:nvPr/>
        </p:nvSpPr>
        <p:spPr bwMode="auto">
          <a:xfrm>
            <a:off x="4724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5" name="Oval 19"/>
          <p:cNvSpPr>
            <a:spLocks noChangeArrowheads="1"/>
          </p:cNvSpPr>
          <p:nvPr/>
        </p:nvSpPr>
        <p:spPr bwMode="auto">
          <a:xfrm>
            <a:off x="5105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6" name="Oval 20"/>
          <p:cNvSpPr>
            <a:spLocks noChangeArrowheads="1"/>
          </p:cNvSpPr>
          <p:nvPr/>
        </p:nvSpPr>
        <p:spPr bwMode="auto">
          <a:xfrm>
            <a:off x="54864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7" name="Oval 21"/>
          <p:cNvSpPr>
            <a:spLocks noChangeArrowheads="1"/>
          </p:cNvSpPr>
          <p:nvPr/>
        </p:nvSpPr>
        <p:spPr bwMode="auto">
          <a:xfrm>
            <a:off x="2133600" y="5562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78" name="Line 22"/>
          <p:cNvSpPr>
            <a:spLocks noChangeShapeType="1"/>
          </p:cNvSpPr>
          <p:nvPr/>
        </p:nvSpPr>
        <p:spPr bwMode="auto">
          <a:xfrm>
            <a:off x="27432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9" name="Line 23"/>
          <p:cNvSpPr>
            <a:spLocks noChangeShapeType="1"/>
          </p:cNvSpPr>
          <p:nvPr/>
        </p:nvSpPr>
        <p:spPr bwMode="auto">
          <a:xfrm flipH="1">
            <a:off x="2362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0" name="Line 24"/>
          <p:cNvSpPr>
            <a:spLocks noChangeShapeType="1"/>
          </p:cNvSpPr>
          <p:nvPr/>
        </p:nvSpPr>
        <p:spPr bwMode="auto">
          <a:xfrm>
            <a:off x="27432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1" name="Line 25"/>
          <p:cNvSpPr>
            <a:spLocks noChangeShapeType="1"/>
          </p:cNvSpPr>
          <p:nvPr/>
        </p:nvSpPr>
        <p:spPr bwMode="auto">
          <a:xfrm>
            <a:off x="40386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2" name="Line 26"/>
          <p:cNvSpPr>
            <a:spLocks noChangeShapeType="1"/>
          </p:cNvSpPr>
          <p:nvPr/>
        </p:nvSpPr>
        <p:spPr bwMode="auto">
          <a:xfrm flipH="1">
            <a:off x="2895600" y="4724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3" name="Line 27"/>
          <p:cNvSpPr>
            <a:spLocks noChangeShapeType="1"/>
          </p:cNvSpPr>
          <p:nvPr/>
        </p:nvSpPr>
        <p:spPr bwMode="auto">
          <a:xfrm>
            <a:off x="4038600" y="4724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4" name="Line 28"/>
          <p:cNvSpPr>
            <a:spLocks noChangeShapeType="1"/>
          </p:cNvSpPr>
          <p:nvPr/>
        </p:nvSpPr>
        <p:spPr bwMode="auto">
          <a:xfrm flipH="1">
            <a:off x="3657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5" name="Line 29"/>
          <p:cNvSpPr>
            <a:spLocks noChangeShapeType="1"/>
          </p:cNvSpPr>
          <p:nvPr/>
        </p:nvSpPr>
        <p:spPr bwMode="auto">
          <a:xfrm>
            <a:off x="40386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6" name="Line 30"/>
          <p:cNvSpPr>
            <a:spLocks noChangeShapeType="1"/>
          </p:cNvSpPr>
          <p:nvPr/>
        </p:nvSpPr>
        <p:spPr bwMode="auto">
          <a:xfrm>
            <a:off x="4038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7" name="Line 31"/>
          <p:cNvSpPr>
            <a:spLocks noChangeShapeType="1"/>
          </p:cNvSpPr>
          <p:nvPr/>
        </p:nvSpPr>
        <p:spPr bwMode="auto">
          <a:xfrm>
            <a:off x="40386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8" name="Line 32"/>
          <p:cNvSpPr>
            <a:spLocks noChangeShapeType="1"/>
          </p:cNvSpPr>
          <p:nvPr/>
        </p:nvSpPr>
        <p:spPr bwMode="auto">
          <a:xfrm>
            <a:off x="5257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89" name="Line 33"/>
          <p:cNvSpPr>
            <a:spLocks noChangeShapeType="1"/>
          </p:cNvSpPr>
          <p:nvPr/>
        </p:nvSpPr>
        <p:spPr bwMode="auto">
          <a:xfrm flipH="1">
            <a:off x="4876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0" name="Line 34"/>
          <p:cNvSpPr>
            <a:spLocks noChangeShapeType="1"/>
          </p:cNvSpPr>
          <p:nvPr/>
        </p:nvSpPr>
        <p:spPr bwMode="auto">
          <a:xfrm>
            <a:off x="5257800" y="53340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58D1A7-BCA7-446D-907A-00E9FEA6D838}" type="slidenum">
              <a:rPr lang="en-US" altLang="en-US" sz="1400" smtClean="0"/>
              <a:pPr eaLnBrk="1" hangingPunct="1"/>
              <a:t>21</a:t>
            </a:fld>
            <a:endParaRPr lang="en-US" altLang="en-US" sz="1400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>
                <a:solidFill>
                  <a:srgbClr val="0033CC"/>
                </a:solidFill>
              </a:rPr>
              <a:t>Table of Effective Branching Factors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667000" y="1981200"/>
            <a:ext cx="3549650" cy="3387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b	d	N</a:t>
            </a:r>
          </a:p>
          <a:p>
            <a:pPr eaLnBrk="1" hangingPunct="1"/>
            <a:r>
              <a:rPr lang="en-US" altLang="en-US"/>
              <a:t>2	2	7</a:t>
            </a:r>
          </a:p>
          <a:p>
            <a:pPr eaLnBrk="1" hangingPunct="1"/>
            <a:r>
              <a:rPr lang="en-US" altLang="en-US"/>
              <a:t>2	5	63</a:t>
            </a:r>
          </a:p>
          <a:p>
            <a:pPr eaLnBrk="1" hangingPunct="1"/>
            <a:r>
              <a:rPr lang="en-US" altLang="en-US"/>
              <a:t>3	2	13</a:t>
            </a:r>
          </a:p>
          <a:p>
            <a:pPr eaLnBrk="1" hangingPunct="1"/>
            <a:r>
              <a:rPr lang="en-US" altLang="en-US"/>
              <a:t>3	5	364</a:t>
            </a:r>
          </a:p>
          <a:p>
            <a:pPr eaLnBrk="1" hangingPunct="1"/>
            <a:r>
              <a:rPr lang="en-US" altLang="en-US"/>
              <a:t>3	10	88573</a:t>
            </a:r>
          </a:p>
          <a:p>
            <a:pPr eaLnBrk="1" hangingPunct="1"/>
            <a:r>
              <a:rPr lang="en-US" altLang="en-US"/>
              <a:t>6	2	43</a:t>
            </a:r>
          </a:p>
          <a:p>
            <a:pPr eaLnBrk="1" hangingPunct="1"/>
            <a:r>
              <a:rPr lang="en-US" altLang="en-US"/>
              <a:t>6	5	9331</a:t>
            </a:r>
          </a:p>
          <a:p>
            <a:pPr eaLnBrk="1" hangingPunct="1"/>
            <a:r>
              <a:rPr lang="en-US" altLang="en-US"/>
              <a:t>6	10	72,559,411</a:t>
            </a:r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3528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4267200" y="19812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1279525" y="5754688"/>
            <a:ext cx="711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How might we use this idea to evaluate a heuristic?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How Can Heuristics be Generated?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</a:t>
            </a:r>
            <a:r>
              <a:rPr lang="en-US" dirty="0" smtClean="0">
                <a:solidFill>
                  <a:srgbClr val="FF0000"/>
                </a:solidFill>
              </a:rPr>
              <a:t>Relaxed Problems </a:t>
            </a:r>
            <a:r>
              <a:rPr lang="en-US" dirty="0" smtClean="0"/>
              <a:t>that have fewer constraints but give you ideas for the heuristic function.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From </a:t>
            </a:r>
            <a:r>
              <a:rPr lang="en-US" dirty="0" err="1" smtClean="0">
                <a:solidFill>
                  <a:srgbClr val="FF0000"/>
                </a:solidFill>
              </a:rPr>
              <a:t>Subproblems</a:t>
            </a:r>
            <a:r>
              <a:rPr lang="en-US" dirty="0" smtClean="0"/>
              <a:t> that are easier to solve and whose exact cost solutions are known.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38666" y="5655314"/>
            <a:ext cx="82638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cost of solving a </a:t>
            </a:r>
            <a:r>
              <a:rPr lang="en-US" dirty="0" smtClean="0">
                <a:solidFill>
                  <a:srgbClr val="FF0000"/>
                </a:solidFill>
              </a:rPr>
              <a:t>relaxed problem or </a:t>
            </a:r>
            <a:r>
              <a:rPr lang="en-US" dirty="0" err="1" smtClean="0">
                <a:solidFill>
                  <a:srgbClr val="FF0000"/>
                </a:solidFill>
              </a:rPr>
              <a:t>subproblem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is not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greater than </a:t>
            </a:r>
            <a:r>
              <a:rPr lang="en-US" dirty="0">
                <a:solidFill>
                  <a:srgbClr val="FF0000"/>
                </a:solidFill>
              </a:rPr>
              <a:t>the cost of solving the full problem.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33CC"/>
                </a:solidFill>
              </a:rPr>
              <a:t>Still may not succeed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 smtClean="0"/>
              <a:t>In spite of the use of heuristics and various smart search algorithms, not all problems can be solved.</a:t>
            </a:r>
          </a:p>
          <a:p>
            <a:endParaRPr lang="en-US" altLang="en-US" smtClean="0"/>
          </a:p>
          <a:p>
            <a:r>
              <a:rPr lang="en-US" altLang="en-US" smtClean="0"/>
              <a:t>Some search spaces are just too big for a classical search.</a:t>
            </a:r>
          </a:p>
          <a:p>
            <a:endParaRPr lang="en-US" altLang="en-US" smtClean="0"/>
          </a:p>
          <a:p>
            <a:r>
              <a:rPr lang="en-US" altLang="en-US" smtClean="0"/>
              <a:t>So we have to look at other kinds of tools.</a:t>
            </a: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EEE4B6-FB1C-409C-ACEB-89AAA1823EAC}" type="slidenum">
              <a:rPr lang="en-US" altLang="en-US" sz="1400" smtClean="0"/>
              <a:pPr eaLnBrk="1" hangingPunct="1"/>
              <a:t>23</a:t>
            </a:fld>
            <a:endParaRPr lang="en-US" alt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2: A*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robot moves in a 2D space.</a:t>
            </a:r>
          </a:p>
          <a:p>
            <a:r>
              <a:rPr lang="en-US" dirty="0" smtClean="0"/>
              <a:t>It starts at a start point (x0,y0) and wants to get to a goal point (</a:t>
            </a:r>
            <a:r>
              <a:rPr lang="en-US" dirty="0" err="1" smtClean="0"/>
              <a:t>xg,yg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There are rectangular obstacles in the space. </a:t>
            </a:r>
          </a:p>
          <a:p>
            <a:r>
              <a:rPr lang="en-US" dirty="0" smtClean="0"/>
              <a:t>It cannot go THROUGH the obstacles.</a:t>
            </a:r>
          </a:p>
          <a:p>
            <a:r>
              <a:rPr lang="en-US" dirty="0" smtClean="0"/>
              <a:t>It can only move to corners of the obstacles, </a:t>
            </a:r>
            <a:r>
              <a:rPr lang="en-US" dirty="0" err="1" smtClean="0"/>
              <a:t>ie</a:t>
            </a:r>
            <a:r>
              <a:rPr lang="en-US" dirty="0" smtClean="0"/>
              <a:t>. search space limited.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3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Data Set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C12929-51C9-4ED7-B9D6-A93A36F719D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0362" y="1719262"/>
            <a:ext cx="3343275" cy="3419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5783560"/>
            <a:ext cx="5846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How can the robot get from (0,0) to (9,6)?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is the minimal length path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17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D572-6A2E-4208-9882-958154E6253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600200" y="2819400"/>
            <a:ext cx="44326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More next time.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45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535FAA8-9BC6-4DB5-AA21-EF09ACB8B053}" type="slidenum">
              <a:rPr lang="en-US" altLang="en-US" sz="1400" smtClean="0"/>
              <a:pPr eaLnBrk="1" hangingPunct="1"/>
              <a:t>3</a:t>
            </a:fld>
            <a:endParaRPr lang="en-US" altLang="en-US" sz="14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</a:rPr>
              <a:t>2)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solidFill>
                  <a:srgbClr val="FF0000"/>
                </a:solidFill>
              </a:rPr>
              <a:t>repeat until goal</a:t>
            </a:r>
            <a:r>
              <a:rPr lang="en-US" altLang="en-US" sz="2800" dirty="0" smtClean="0"/>
              <a:t> (or time limit or space limit)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if OPEN is empty, fail</a:t>
            </a:r>
          </a:p>
          <a:p>
            <a:pPr eaLnBrk="1" hangingPunct="1"/>
            <a:r>
              <a:rPr lang="en-US" altLang="en-US" sz="2800" dirty="0" smtClean="0"/>
              <a:t>BESTNODE &lt;- node on OPEN with lowest f</a:t>
            </a:r>
          </a:p>
          <a:p>
            <a:pPr eaLnBrk="1" hangingPunct="1"/>
            <a:r>
              <a:rPr lang="en-US" altLang="en-US" sz="2800" dirty="0" smtClean="0"/>
              <a:t>if BESTNODE is a goal, exit and succeed</a:t>
            </a:r>
          </a:p>
          <a:p>
            <a:pPr eaLnBrk="1" hangingPunct="1"/>
            <a:r>
              <a:rPr lang="en-US" altLang="en-US" sz="2800" dirty="0" smtClean="0"/>
              <a:t>remove BESTNODE from OPEN and add it to CLOSED</a:t>
            </a:r>
          </a:p>
          <a:p>
            <a:pPr eaLnBrk="1" hangingPunct="1"/>
            <a:r>
              <a:rPr lang="en-US" altLang="en-US" sz="2800" dirty="0" smtClean="0"/>
              <a:t>generate successors of BESTNODE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E768E6-D219-43AF-972C-21F91F30326A}" type="slidenum">
              <a:rPr lang="en-US" altLang="en-US" sz="1400" smtClean="0"/>
              <a:pPr eaLnBrk="1" hangingPunct="1"/>
              <a:t>4</a:t>
            </a:fld>
            <a:endParaRPr lang="en-US" altLang="en-US" sz="1400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for each successor</a:t>
            </a:r>
            <a:r>
              <a:rPr lang="en-US" altLang="en-US" dirty="0" smtClean="0">
                <a:solidFill>
                  <a:srgbClr val="0033CC"/>
                </a:solidFill>
              </a:rPr>
              <a:t> s</a:t>
            </a:r>
            <a:r>
              <a:rPr lang="en-US" altLang="en-US" dirty="0" smtClean="0"/>
              <a:t> do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1. set its parent field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2. compute </a:t>
            </a:r>
            <a:r>
              <a:rPr lang="en-US" altLang="en-US" dirty="0" smtClean="0">
                <a:solidFill>
                  <a:srgbClr val="0033CC"/>
                </a:solidFill>
              </a:rPr>
              <a:t>g(s)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3. if there is a node </a:t>
            </a:r>
            <a:r>
              <a:rPr lang="en-US" altLang="en-US" dirty="0" smtClean="0">
                <a:solidFill>
                  <a:srgbClr val="FF0000"/>
                </a:solidFill>
              </a:rPr>
              <a:t>OLD</a:t>
            </a:r>
            <a:r>
              <a:rPr lang="en-US" altLang="en-US" dirty="0" smtClean="0"/>
              <a:t> on OPEN with the same state info as </a:t>
            </a:r>
            <a:r>
              <a:rPr lang="en-US" altLang="en-US" dirty="0" smtClean="0">
                <a:solidFill>
                  <a:srgbClr val="0033CC"/>
                </a:solidFill>
              </a:rPr>
              <a:t>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{ add </a:t>
            </a:r>
            <a:r>
              <a:rPr lang="en-US" altLang="en-US" dirty="0" smtClean="0">
                <a:solidFill>
                  <a:srgbClr val="FF0000"/>
                </a:solidFill>
              </a:rPr>
              <a:t>OLD</a:t>
            </a:r>
            <a:r>
              <a:rPr lang="en-US" altLang="en-US" dirty="0" smtClean="0"/>
              <a:t> to successors(BESTNODE)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   if </a:t>
            </a:r>
            <a:r>
              <a:rPr lang="en-US" altLang="en-US" dirty="0" smtClean="0">
                <a:solidFill>
                  <a:srgbClr val="0033CC"/>
                </a:solidFill>
              </a:rPr>
              <a:t>g(s)</a:t>
            </a:r>
            <a:r>
              <a:rPr lang="en-US" altLang="en-US" dirty="0" smtClean="0"/>
              <a:t> &lt; </a:t>
            </a:r>
            <a:r>
              <a:rPr lang="en-US" altLang="en-US" dirty="0" smtClean="0">
                <a:solidFill>
                  <a:srgbClr val="FF0000"/>
                </a:solidFill>
              </a:rPr>
              <a:t>g(OLD)</a:t>
            </a:r>
            <a:r>
              <a:rPr lang="en-US" altLang="en-US" dirty="0" smtClean="0"/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update OLD</a:t>
            </a:r>
            <a:r>
              <a:rPr lang="en-US" altLang="en-US" dirty="0" smtClean="0"/>
              <a:t> and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/>
              <a:t>		      throw out </a:t>
            </a:r>
            <a:r>
              <a:rPr lang="en-US" altLang="en-US" dirty="0" smtClean="0">
                <a:solidFill>
                  <a:srgbClr val="0033CC"/>
                </a:solidFill>
              </a:rPr>
              <a:t>s </a:t>
            </a:r>
            <a:r>
              <a:rPr lang="en-US" alt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55BE7DC-54A0-44FB-A111-CC5707987E0A}" type="slidenum">
              <a:rPr lang="en-US" altLang="en-US" sz="1400" smtClean="0"/>
              <a:pPr eaLnBrk="1" hangingPunct="1"/>
              <a:t>5</a:t>
            </a:fld>
            <a:endParaRPr lang="en-US" altLang="en-US" sz="1400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Rich/Knight/Tanimoto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	4. if (</a:t>
            </a:r>
            <a:r>
              <a:rPr lang="en-US" altLang="en-US" sz="2800" dirty="0" smtClean="0">
                <a:solidFill>
                  <a:srgbClr val="0033CC"/>
                </a:solidFill>
              </a:rPr>
              <a:t>s</a:t>
            </a:r>
            <a:r>
              <a:rPr lang="en-US" altLang="en-US" sz="2800" dirty="0" smtClean="0"/>
              <a:t> is not on OPEN and there is a node 	</a:t>
            </a:r>
            <a:r>
              <a:rPr lang="en-US" altLang="en-US" sz="2800" dirty="0" smtClean="0">
                <a:solidFill>
                  <a:srgbClr val="FF0000"/>
                </a:solidFill>
              </a:rPr>
              <a:t>OLD</a:t>
            </a:r>
            <a:r>
              <a:rPr lang="en-US" altLang="en-US" sz="2800" dirty="0" smtClean="0"/>
              <a:t> on CLOSED with the same state </a:t>
            </a:r>
          </a:p>
          <a:p>
            <a:pPr eaLnBrk="1" hangingPunct="1">
              <a:buFontTx/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    info as </a:t>
            </a:r>
            <a:r>
              <a:rPr lang="en-US" altLang="en-US" sz="2800" dirty="0" smtClean="0">
                <a:solidFill>
                  <a:srgbClr val="0033CC"/>
                </a:solidFill>
              </a:rPr>
              <a:t>s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33CC"/>
                </a:solidFill>
              </a:rPr>
              <a:t>		 </a:t>
            </a:r>
            <a:r>
              <a:rPr lang="en-US" altLang="en-US" sz="2800" dirty="0" smtClean="0"/>
              <a:t>{ add </a:t>
            </a:r>
            <a:r>
              <a:rPr lang="en-US" altLang="en-US" sz="2800" dirty="0" smtClean="0">
                <a:solidFill>
                  <a:srgbClr val="FF0000"/>
                </a:solidFill>
              </a:rPr>
              <a:t>OLD</a:t>
            </a:r>
            <a:r>
              <a:rPr lang="en-US" altLang="en-US" sz="2800" dirty="0" smtClean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    if </a:t>
            </a:r>
            <a:r>
              <a:rPr lang="en-US" altLang="en-US" sz="2800" dirty="0" smtClean="0">
                <a:solidFill>
                  <a:srgbClr val="0033CC"/>
                </a:solidFill>
              </a:rPr>
              <a:t>g(s)</a:t>
            </a:r>
            <a:r>
              <a:rPr lang="en-US" altLang="en-US" sz="2800" dirty="0" smtClean="0"/>
              <a:t> &lt; </a:t>
            </a:r>
            <a:r>
              <a:rPr lang="en-US" altLang="en-US" sz="2800" dirty="0" smtClean="0">
                <a:solidFill>
                  <a:srgbClr val="FF0000"/>
                </a:solidFill>
              </a:rPr>
              <a:t>g(OLD)</a:t>
            </a:r>
            <a:r>
              <a:rPr lang="en-US" altLang="en-US" sz="2800" dirty="0" smtClean="0"/>
              <a:t>, update</a:t>
            </a:r>
            <a:r>
              <a:rPr lang="en-US" altLang="en-US" sz="2800" dirty="0" smtClean="0">
                <a:solidFill>
                  <a:srgbClr val="FF0000"/>
                </a:solidFill>
              </a:rPr>
              <a:t> OLD</a:t>
            </a:r>
            <a:r>
              <a:rPr lang="en-US" altLang="en-US" sz="2800" dirty="0" smtClean="0"/>
              <a:t>,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/>
              <a:t>		       </a:t>
            </a:r>
            <a:r>
              <a:rPr lang="en-US" altLang="en-US" sz="2800" dirty="0" smtClean="0">
                <a:solidFill>
                  <a:srgbClr val="7030A0"/>
                </a:solidFill>
              </a:rPr>
              <a:t>remove it from CLOSED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7030A0"/>
                </a:solidFill>
              </a:rPr>
              <a:t>               and put it on OPEN, </a:t>
            </a:r>
            <a:r>
              <a:rPr lang="en-US" altLang="en-US" sz="2800" dirty="0" smtClean="0"/>
              <a:t>throw out s</a:t>
            </a:r>
            <a:r>
              <a:rPr lang="en-US" altLang="en-US" sz="2800" dirty="0" smtClean="0">
                <a:solidFill>
                  <a:srgbClr val="0033CC"/>
                </a:solidFill>
              </a:rPr>
              <a:t>		      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33CC"/>
                </a:solidFill>
              </a:rPr>
              <a:t>		 </a:t>
            </a:r>
            <a:r>
              <a:rPr lang="en-US" altLang="en-US" sz="2800" dirty="0" smtClean="0"/>
              <a:t>}</a:t>
            </a:r>
          </a:p>
          <a:p>
            <a:pPr eaLnBrk="1" hangingPunct="1">
              <a:buFontTx/>
              <a:buNone/>
            </a:pPr>
            <a:endParaRPr lang="en-US" altLang="en-US" sz="2800" dirty="0" smtClean="0"/>
          </a:p>
          <a:p>
            <a:pPr eaLnBrk="1" hangingPunct="1">
              <a:buFontTx/>
              <a:buNone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0BBF7F-D3A4-4CDE-BEF5-843497EADE10}" type="slidenum">
              <a:rPr lang="en-US" altLang="en-US" sz="1400" smtClean="0"/>
              <a:pPr eaLnBrk="1" hangingPunct="1"/>
              <a:t>6</a:t>
            </a:fld>
            <a:endParaRPr lang="en-US" altLang="en-US" sz="1400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0033CC"/>
                </a:solidFill>
              </a:rPr>
              <a:t>Rich/Knight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5. If </a:t>
            </a:r>
            <a:r>
              <a:rPr lang="en-US" altLang="en-US" dirty="0" smtClean="0">
                <a:solidFill>
                  <a:srgbClr val="0033CC"/>
                </a:solidFill>
              </a:rPr>
              <a:t>s</a:t>
            </a:r>
            <a:r>
              <a:rPr lang="en-US" altLang="en-US" dirty="0" smtClean="0"/>
              <a:t> was not on OPEN or CLOSED 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{ add </a:t>
            </a:r>
            <a:r>
              <a:rPr lang="en-US" altLang="en-US" dirty="0" smtClean="0">
                <a:solidFill>
                  <a:srgbClr val="0033CC"/>
                </a:solidFill>
              </a:rPr>
              <a:t>s</a:t>
            </a:r>
            <a:r>
              <a:rPr lang="en-US" altLang="en-US" dirty="0" smtClean="0"/>
              <a:t> to OPEN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  add </a:t>
            </a:r>
            <a:r>
              <a:rPr lang="en-US" altLang="en-US" dirty="0" smtClean="0">
                <a:solidFill>
                  <a:srgbClr val="0033CC"/>
                </a:solidFill>
              </a:rPr>
              <a:t>s</a:t>
            </a:r>
            <a:r>
              <a:rPr lang="en-US" altLang="en-US" dirty="0" smtClean="0"/>
              <a:t> to successors(BESTNODE)</a:t>
            </a:r>
          </a:p>
          <a:p>
            <a:pPr eaLnBrk="1" hangingPunct="1">
              <a:buFontTx/>
              <a:buNone/>
            </a:pPr>
            <a:r>
              <a:rPr lang="en-US" altLang="en-US" dirty="0" smtClean="0"/>
              <a:t>	  calculate </a:t>
            </a:r>
            <a:r>
              <a:rPr lang="en-US" altLang="en-US" dirty="0" smtClean="0">
                <a:solidFill>
                  <a:srgbClr val="0033CC"/>
                </a:solidFill>
              </a:rPr>
              <a:t>g(s), h(s), f(s)</a:t>
            </a:r>
            <a:r>
              <a:rPr lang="en-US" altLang="en-US" dirty="0" smtClean="0"/>
              <a:t> }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end of repeat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A* Extra Examples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show what happens when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encounters a node whose state is already on OPEN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encounters a node whose state is already on CLOSED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925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have to keep the list of successors for each node through the whole search?</a:t>
            </a:r>
          </a:p>
          <a:p>
            <a:r>
              <a:rPr lang="en-US" dirty="0" smtClean="0"/>
              <a:t>Rich/Knight did (why?)</a:t>
            </a:r>
          </a:p>
          <a:p>
            <a:r>
              <a:rPr lang="en-US" dirty="0" err="1" smtClean="0"/>
              <a:t>Tanimoto</a:t>
            </a:r>
            <a:r>
              <a:rPr lang="en-US" dirty="0" smtClean="0"/>
              <a:t> did not</a:t>
            </a:r>
          </a:p>
          <a:p>
            <a:r>
              <a:rPr lang="en-US" dirty="0" smtClean="0"/>
              <a:t>If you keep it, what might it be used for?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6C222C-1FEC-4688-BDC5-BD5D99B905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3"/>
          <p:cNvSpPr txBox="1">
            <a:spLocks noChangeArrowheads="1"/>
          </p:cNvSpPr>
          <p:nvPr/>
        </p:nvSpPr>
        <p:spPr bwMode="auto">
          <a:xfrm>
            <a:off x="609600" y="228600"/>
            <a:ext cx="9367838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4000">
                <a:solidFill>
                  <a:srgbClr val="0070C0"/>
                </a:solidFill>
                <a:latin typeface="Calibri" pitchFamily="34" charset="0"/>
              </a:rPr>
              <a:t>A* Example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Newly generated node s, but OLD on OPEN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has the same state.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3200">
                <a:latin typeface="Calibri" pitchFamily="34" charset="0"/>
              </a:rPr>
              <a:t> Shortest path in Romania, but the goal is now </a:t>
            </a:r>
          </a:p>
          <a:p>
            <a:pPr eaLnBrk="1" hangingPunct="1"/>
            <a:r>
              <a:rPr lang="en-US" altLang="en-US" sz="3200">
                <a:latin typeface="Calibri" pitchFamily="34" charset="0"/>
              </a:rPr>
              <a:t>Giurgiu, not Bucharest.</a:t>
            </a:r>
          </a:p>
          <a:p>
            <a:pPr eaLnBrk="1" hangingPunct="1"/>
            <a:endParaRPr lang="en-US" altLang="en-US" sz="3200">
              <a:latin typeface="Calibri" pitchFamily="34" charset="0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762000" y="2971800"/>
            <a:ext cx="71628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7030A0"/>
                </a:solidFill>
                <a:latin typeface="Calibri" pitchFamily="34" charset="0"/>
              </a:rPr>
              <a:t>Straight line distances to Giurgiu (I made them up)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Arad 		390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Sibiu 		275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Fagaras 	200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Rimnicu  	205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Pitesi 		125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Craiova 	120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Bucharest 	80</a:t>
            </a:r>
          </a:p>
          <a:p>
            <a:pPr eaLnBrk="1" hangingPunct="1"/>
            <a:r>
              <a:rPr lang="en-US" altLang="en-US" sz="2400">
                <a:latin typeface="Calibri" pitchFamily="34" charset="0"/>
              </a:rPr>
              <a:t>Drobeta 	240</a:t>
            </a:r>
          </a:p>
        </p:txBody>
      </p:sp>
    </p:spTree>
    <p:extLst>
      <p:ext uri="{BB962C8B-B14F-4D97-AF65-F5344CB8AC3E}">
        <p14:creationId xmlns:p14="http://schemas.microsoft.com/office/powerpoint/2010/main" val="30653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</TotalTime>
  <Words>1019</Words>
  <Application>Microsoft Office PowerPoint</Application>
  <PresentationFormat>On-screen Show (4:3)</PresentationFormat>
  <Paragraphs>282</Paragraphs>
  <Slides>26</Slides>
  <Notes>6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Wingdings</vt:lpstr>
      <vt:lpstr>Default Design</vt:lpstr>
      <vt:lpstr>The Rich/Knight Implementation</vt:lpstr>
      <vt:lpstr>Rich/Knight</vt:lpstr>
      <vt:lpstr>Rich/Knight</vt:lpstr>
      <vt:lpstr>Rich/Knight</vt:lpstr>
      <vt:lpstr>Rich/Knight/Tanimoto</vt:lpstr>
      <vt:lpstr>Rich/Knight</vt:lpstr>
      <vt:lpstr>A* Extra Examples</vt:lpstr>
      <vt:lpstr>Thought Question</vt:lpstr>
      <vt:lpstr>PowerPoint Presentation</vt:lpstr>
      <vt:lpstr>PowerPoint Presentation</vt:lpstr>
      <vt:lpstr>PowerPoint Presentation</vt:lpstr>
      <vt:lpstr>The Heuristic Function h</vt:lpstr>
      <vt:lpstr>Complexity of A*</vt:lpstr>
      <vt:lpstr>Why not always use A*?</vt:lpstr>
      <vt:lpstr>Solving the Memory Problem</vt:lpstr>
      <vt:lpstr>Iterative-Deepening A*</vt:lpstr>
      <vt:lpstr>Recursive Best-First Search</vt:lpstr>
      <vt:lpstr>Depth-First Branch &amp; Bound</vt:lpstr>
      <vt:lpstr>Simplified Memory-Bounded A*</vt:lpstr>
      <vt:lpstr>Performance of Heuristics</vt:lpstr>
      <vt:lpstr>Table of Effective Branching Factors</vt:lpstr>
      <vt:lpstr>How Can Heuristics be Generated?</vt:lpstr>
      <vt:lpstr>Still may not succeed</vt:lpstr>
      <vt:lpstr>HW 2: A* Search</vt:lpstr>
      <vt:lpstr>Simple Data Set</vt:lpstr>
      <vt:lpstr>PowerPoint Presentation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Artificial Intelligence</dc:title>
  <dc:creator>Linda Shapiro</dc:creator>
  <cp:lastModifiedBy>Linda Shapiro</cp:lastModifiedBy>
  <cp:revision>126</cp:revision>
  <dcterms:created xsi:type="dcterms:W3CDTF">2005-09-19T20:30:33Z</dcterms:created>
  <dcterms:modified xsi:type="dcterms:W3CDTF">2019-01-09T20:21:17Z</dcterms:modified>
</cp:coreProperties>
</file>