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42" r:id="rId2"/>
    <p:sldId id="343" r:id="rId3"/>
    <p:sldId id="344" r:id="rId4"/>
    <p:sldId id="345" r:id="rId5"/>
    <p:sldId id="270" r:id="rId6"/>
    <p:sldId id="306" r:id="rId7"/>
    <p:sldId id="293" r:id="rId8"/>
    <p:sldId id="307" r:id="rId9"/>
    <p:sldId id="340" r:id="rId10"/>
    <p:sldId id="299" r:id="rId11"/>
    <p:sldId id="341" r:id="rId12"/>
    <p:sldId id="300" r:id="rId13"/>
    <p:sldId id="302" r:id="rId14"/>
    <p:sldId id="301" r:id="rId15"/>
    <p:sldId id="273" r:id="rId16"/>
    <p:sldId id="287" r:id="rId17"/>
    <p:sldId id="288" r:id="rId18"/>
    <p:sldId id="289" r:id="rId19"/>
    <p:sldId id="290" r:id="rId20"/>
    <p:sldId id="291" r:id="rId21"/>
    <p:sldId id="308" r:id="rId22"/>
    <p:sldId id="292" r:id="rId23"/>
    <p:sldId id="304" r:id="rId24"/>
    <p:sldId id="305" r:id="rId25"/>
    <p:sldId id="295" r:id="rId26"/>
    <p:sldId id="322" r:id="rId27"/>
    <p:sldId id="339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00"/>
    <a:srgbClr val="FF0000"/>
    <a:srgbClr val="07E126"/>
    <a:srgbClr val="6600CC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2448D726-175C-4E01-A1CE-2C7393874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19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180D82CA-5A6A-47DE-8967-D51DDFAEC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62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AE579D-A730-4D88-9DE4-1C57641DBEFE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4F41DA-8C1A-49E8-938F-661FB919CF11}" type="slidenum">
              <a:rPr lang="en-US" altLang="en-US" sz="1200" smtClean="0"/>
              <a:pPr eaLnBrk="1" hangingPunct="1"/>
              <a:t>18</a:t>
            </a:fld>
            <a:endParaRPr lang="en-US" altLang="en-US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F24FBD-9930-4697-B09D-78EFE06F8E2C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201264-FE40-410F-9E58-30C7E71F9254}" type="slidenum">
              <a:rPr lang="en-US" altLang="en-US" sz="1200" smtClean="0"/>
              <a:pPr eaLnBrk="1" hangingPunct="1"/>
              <a:t>20</a:t>
            </a:fld>
            <a:endParaRPr lang="en-US" alt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B4AD0A-823E-4208-A708-3360138072E0}" type="slidenum">
              <a:rPr lang="en-US" altLang="en-US" sz="1200" smtClean="0"/>
              <a:pPr eaLnBrk="1" hangingPunct="1"/>
              <a:t>22</a:t>
            </a:fld>
            <a:endParaRPr lang="en-US" alt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A6148C-5406-4666-B400-A3B90B6EA5C9}" type="slidenum">
              <a:rPr lang="en-US" altLang="en-US" sz="1200" smtClean="0"/>
              <a:pPr eaLnBrk="1" hangingPunct="1"/>
              <a:t>23</a:t>
            </a:fld>
            <a:endParaRPr lang="en-US" alt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ECDE13-1986-4B1A-8C79-1F1F5638D8DF}" type="slidenum">
              <a:rPr lang="en-US" altLang="en-US" sz="1200" smtClean="0"/>
              <a:pPr eaLnBrk="1" hangingPunct="1"/>
              <a:t>24</a:t>
            </a:fld>
            <a:endParaRPr lang="en-US" altLang="en-US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C6A0DF-0E9B-4253-AD14-ECD861FCE15E}" type="slidenum">
              <a:rPr lang="en-US" altLang="en-US" sz="1200" smtClean="0"/>
              <a:pPr eaLnBrk="1" hangingPunct="1"/>
              <a:t>25</a:t>
            </a:fld>
            <a:endParaRPr lang="en-US" altLang="en-US" sz="12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1E1CD5-0309-4648-B1F9-E4467742BD09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03BA04-2111-4943-B0E2-A4F9F07B0791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AF726F-72EA-4748-AAD1-11ABDDF16112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EFEE98-7D92-4440-AF8F-6A3A99F32545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017F2E-080E-43E3-AD39-EFF6F75B837B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3971D6-DDBD-48C2-92B5-784030CA2DA6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5940D3-7124-468E-8B6A-5A2029ED6283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CC0CA6-D467-4CCF-AD30-6ED86AB7E77C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C39B9-F95F-4ABD-879D-5D0FC0B14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3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B66E0-0DC9-4C2B-B6DA-9CCDBD09D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5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ECCA6-DF95-4ADC-BCA4-DEC341B26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62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6C297-8A4D-4938-947D-2291C28D2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0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238A8-794F-469A-9A93-6823F9C5F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2AD99-1EF9-4B7E-BD40-F7DCAAC49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4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00940-BDF2-4DF0-B3A5-76E968FE0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1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985C-9A11-4CA6-ADA4-6C1C66F30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8A12D-00FC-4F01-9A96-E6901D6B0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8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7030E-05FA-42FF-A82C-C4071A65B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9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F6C23-802B-460D-8E1E-63867AD76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6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F0993-DED9-4E70-BE23-65D502A9E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7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FF09E4-E28B-42F7-B523-D92DC4EB4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HW 2 (due Jan 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12" y="1219200"/>
            <a:ext cx="8229600" cy="4525963"/>
          </a:xfrm>
        </p:spPr>
        <p:txBody>
          <a:bodyPr/>
          <a:lstStyle/>
          <a:p>
            <a:r>
              <a:rPr lang="en-US" dirty="0" smtClean="0"/>
              <a:t>Again, it must be in Python 2.7.</a:t>
            </a:r>
          </a:p>
          <a:p>
            <a:r>
              <a:rPr lang="en-US" dirty="0" smtClean="0"/>
              <a:t>For the A* algorithm, you will need an Open* list and a Closed list.</a:t>
            </a:r>
          </a:p>
          <a:p>
            <a:r>
              <a:rPr lang="en-US" dirty="0" smtClean="0"/>
              <a:t>States should have 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the coordinates of the point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</a:t>
            </a:r>
            <a:r>
              <a:rPr lang="en-US" dirty="0" smtClean="0">
                <a:solidFill>
                  <a:srgbClr val="0033CC"/>
                </a:solidFill>
              </a:rPr>
              <a:t>he g-value cost of the path from </a:t>
            </a:r>
            <a:r>
              <a:rPr lang="en-US" dirty="0" err="1" smtClean="0">
                <a:solidFill>
                  <a:srgbClr val="0033CC"/>
                </a:solidFill>
              </a:rPr>
              <a:t>init</a:t>
            </a:r>
            <a:r>
              <a:rPr lang="en-US" dirty="0" smtClean="0">
                <a:solidFill>
                  <a:srgbClr val="0033CC"/>
                </a:solidFill>
              </a:rPr>
              <a:t> to here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</a:t>
            </a:r>
            <a:r>
              <a:rPr lang="en-US" dirty="0" smtClean="0">
                <a:solidFill>
                  <a:srgbClr val="0033CC"/>
                </a:solidFill>
              </a:rPr>
              <a:t>he h-value estimate of cost to goal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the parent state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(optional) list of successors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245225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*Note:  Python will have a fit if you call it Open.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1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F8D1EA-1FB2-4453-A82E-5E07743039D1}" type="slidenum">
              <a:rPr lang="en-US" altLang="en-US" sz="1400" smtClean="0"/>
              <a:pPr eaLnBrk="1" hangingPunct="1"/>
              <a:t>10</a:t>
            </a:fld>
            <a:endParaRPr lang="en-US" altLang="en-US" sz="14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94563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Hill Climbing</a:t>
            </a:r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0" y="3352800"/>
            <a:ext cx="395763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5992813" y="685800"/>
            <a:ext cx="279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latin typeface="Comic Sans MS" pitchFamily="66" charset="0"/>
              </a:rPr>
              <a:t>“Gradient ascent”</a:t>
            </a:r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3124200" y="2438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 flipH="1" flipV="1">
            <a:off x="2895600" y="1981200"/>
            <a:ext cx="2286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Freeform 7"/>
          <p:cNvSpPr>
            <a:spLocks/>
          </p:cNvSpPr>
          <p:nvPr/>
        </p:nvSpPr>
        <p:spPr bwMode="auto">
          <a:xfrm>
            <a:off x="762000" y="1600200"/>
            <a:ext cx="3505200" cy="1270000"/>
          </a:xfrm>
          <a:custGeom>
            <a:avLst/>
            <a:gdLst>
              <a:gd name="T0" fmla="*/ 0 w 2208"/>
              <a:gd name="T1" fmla="*/ 2147483647 h 800"/>
              <a:gd name="T2" fmla="*/ 2147483647 w 2208"/>
              <a:gd name="T3" fmla="*/ 2147483647 h 800"/>
              <a:gd name="T4" fmla="*/ 2147483647 w 2208"/>
              <a:gd name="T5" fmla="*/ 2147483647 h 800"/>
              <a:gd name="T6" fmla="*/ 2147483647 w 2208"/>
              <a:gd name="T7" fmla="*/ 2147483647 h 800"/>
              <a:gd name="T8" fmla="*/ 2147483647 w 2208"/>
              <a:gd name="T9" fmla="*/ 0 h 800"/>
              <a:gd name="T10" fmla="*/ 2147483647 w 2208"/>
              <a:gd name="T11" fmla="*/ 2147483647 h 800"/>
              <a:gd name="T12" fmla="*/ 2147483647 w 2208"/>
              <a:gd name="T13" fmla="*/ 2147483647 h 800"/>
              <a:gd name="T14" fmla="*/ 2147483647 w 2208"/>
              <a:gd name="T15" fmla="*/ 2147483647 h 800"/>
              <a:gd name="T16" fmla="*/ 2147483647 w 2208"/>
              <a:gd name="T17" fmla="*/ 2147483647 h 800"/>
              <a:gd name="T18" fmla="*/ 2147483647 w 2208"/>
              <a:gd name="T19" fmla="*/ 2147483647 h 8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08"/>
              <a:gd name="T31" fmla="*/ 0 h 800"/>
              <a:gd name="T32" fmla="*/ 2208 w 2208"/>
              <a:gd name="T33" fmla="*/ 800 h 8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08" h="800">
                <a:moveTo>
                  <a:pt x="0" y="768"/>
                </a:moveTo>
                <a:cubicBezTo>
                  <a:pt x="76" y="784"/>
                  <a:pt x="152" y="800"/>
                  <a:pt x="240" y="768"/>
                </a:cubicBezTo>
                <a:cubicBezTo>
                  <a:pt x="328" y="736"/>
                  <a:pt x="448" y="672"/>
                  <a:pt x="528" y="576"/>
                </a:cubicBezTo>
                <a:cubicBezTo>
                  <a:pt x="608" y="480"/>
                  <a:pt x="640" y="288"/>
                  <a:pt x="720" y="192"/>
                </a:cubicBezTo>
                <a:cubicBezTo>
                  <a:pt x="800" y="96"/>
                  <a:pt x="912" y="0"/>
                  <a:pt x="1008" y="0"/>
                </a:cubicBezTo>
                <a:cubicBezTo>
                  <a:pt x="1104" y="0"/>
                  <a:pt x="1216" y="112"/>
                  <a:pt x="1296" y="192"/>
                </a:cubicBezTo>
                <a:cubicBezTo>
                  <a:pt x="1376" y="272"/>
                  <a:pt x="1432" y="400"/>
                  <a:pt x="1488" y="480"/>
                </a:cubicBezTo>
                <a:cubicBezTo>
                  <a:pt x="1544" y="560"/>
                  <a:pt x="1576" y="624"/>
                  <a:pt x="1632" y="672"/>
                </a:cubicBezTo>
                <a:cubicBezTo>
                  <a:pt x="1688" y="720"/>
                  <a:pt x="1728" y="752"/>
                  <a:pt x="1824" y="768"/>
                </a:cubicBezTo>
                <a:cubicBezTo>
                  <a:pt x="1920" y="784"/>
                  <a:pt x="2064" y="776"/>
                  <a:pt x="2208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2590800" y="1371600"/>
            <a:ext cx="106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solution</a:t>
            </a:r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2362200" y="1447800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5715000" y="1828800"/>
            <a:ext cx="2678113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Note: solutions shown</a:t>
            </a:r>
          </a:p>
          <a:p>
            <a:pPr eaLnBrk="1" hangingPunct="1"/>
            <a:r>
              <a:rPr lang="en-US" altLang="en-US" sz="2000"/>
              <a:t>here as </a:t>
            </a:r>
            <a:r>
              <a:rPr lang="en-US" altLang="en-US" sz="2000">
                <a:solidFill>
                  <a:srgbClr val="FF0000"/>
                </a:solidFill>
              </a:rPr>
              <a:t>max</a:t>
            </a:r>
            <a:r>
              <a:rPr lang="en-US" altLang="en-US" sz="2000"/>
              <a:t> not min.</a:t>
            </a:r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914400" y="3581400"/>
            <a:ext cx="672331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Often used for numerical optimization problems.</a:t>
            </a:r>
          </a:p>
          <a:p>
            <a:pPr eaLnBrk="1" hangingPunct="1"/>
            <a:endParaRPr lang="en-US" altLang="en-US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How does it work</a:t>
            </a:r>
            <a:r>
              <a:rPr lang="en-US" altLang="en-US" dirty="0" smtClean="0">
                <a:solidFill>
                  <a:srgbClr val="0033CC"/>
                </a:solidFill>
              </a:rPr>
              <a:t>?</a:t>
            </a:r>
          </a:p>
          <a:p>
            <a:pPr eaLnBrk="1" hangingPunct="1"/>
            <a:endParaRPr lang="en-US" altLang="en-US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In continuous space, the gradient tells you the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direction in which to move uphill.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Numeric Example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reeform 7"/>
          <p:cNvSpPr>
            <a:spLocks noGrp="1"/>
          </p:cNvSpPr>
          <p:nvPr>
            <p:ph idx="1"/>
          </p:nvPr>
        </p:nvSpPr>
        <p:spPr bwMode="auto">
          <a:xfrm>
            <a:off x="1600200" y="1414527"/>
            <a:ext cx="5257800" cy="1401763"/>
          </a:xfrm>
          <a:custGeom>
            <a:avLst/>
            <a:gdLst>
              <a:gd name="T0" fmla="*/ 0 w 2208"/>
              <a:gd name="T1" fmla="*/ 2147483647 h 800"/>
              <a:gd name="T2" fmla="*/ 2147483647 w 2208"/>
              <a:gd name="T3" fmla="*/ 2147483647 h 800"/>
              <a:gd name="T4" fmla="*/ 2147483647 w 2208"/>
              <a:gd name="T5" fmla="*/ 2147483647 h 800"/>
              <a:gd name="T6" fmla="*/ 2147483647 w 2208"/>
              <a:gd name="T7" fmla="*/ 2147483647 h 800"/>
              <a:gd name="T8" fmla="*/ 2147483647 w 2208"/>
              <a:gd name="T9" fmla="*/ 0 h 800"/>
              <a:gd name="T10" fmla="*/ 2147483647 w 2208"/>
              <a:gd name="T11" fmla="*/ 2147483647 h 800"/>
              <a:gd name="T12" fmla="*/ 2147483647 w 2208"/>
              <a:gd name="T13" fmla="*/ 2147483647 h 800"/>
              <a:gd name="T14" fmla="*/ 2147483647 w 2208"/>
              <a:gd name="T15" fmla="*/ 2147483647 h 800"/>
              <a:gd name="T16" fmla="*/ 2147483647 w 2208"/>
              <a:gd name="T17" fmla="*/ 2147483647 h 800"/>
              <a:gd name="T18" fmla="*/ 2147483647 w 2208"/>
              <a:gd name="T19" fmla="*/ 2147483647 h 8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08"/>
              <a:gd name="T31" fmla="*/ 0 h 800"/>
              <a:gd name="T32" fmla="*/ 2208 w 2208"/>
              <a:gd name="T33" fmla="*/ 800 h 8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08" h="800">
                <a:moveTo>
                  <a:pt x="0" y="768"/>
                </a:moveTo>
                <a:cubicBezTo>
                  <a:pt x="76" y="784"/>
                  <a:pt x="152" y="800"/>
                  <a:pt x="240" y="768"/>
                </a:cubicBezTo>
                <a:cubicBezTo>
                  <a:pt x="328" y="736"/>
                  <a:pt x="448" y="672"/>
                  <a:pt x="528" y="576"/>
                </a:cubicBezTo>
                <a:cubicBezTo>
                  <a:pt x="608" y="480"/>
                  <a:pt x="640" y="288"/>
                  <a:pt x="720" y="192"/>
                </a:cubicBezTo>
                <a:cubicBezTo>
                  <a:pt x="800" y="96"/>
                  <a:pt x="912" y="0"/>
                  <a:pt x="1008" y="0"/>
                </a:cubicBezTo>
                <a:cubicBezTo>
                  <a:pt x="1104" y="0"/>
                  <a:pt x="1216" y="112"/>
                  <a:pt x="1296" y="192"/>
                </a:cubicBezTo>
                <a:cubicBezTo>
                  <a:pt x="1376" y="272"/>
                  <a:pt x="1432" y="400"/>
                  <a:pt x="1488" y="480"/>
                </a:cubicBezTo>
                <a:cubicBezTo>
                  <a:pt x="1544" y="560"/>
                  <a:pt x="1576" y="624"/>
                  <a:pt x="1632" y="672"/>
                </a:cubicBezTo>
                <a:cubicBezTo>
                  <a:pt x="1688" y="720"/>
                  <a:pt x="1728" y="752"/>
                  <a:pt x="1824" y="768"/>
                </a:cubicBezTo>
                <a:cubicBezTo>
                  <a:pt x="1920" y="784"/>
                  <a:pt x="2064" y="776"/>
                  <a:pt x="2208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            -1     0     1</a:t>
            </a:r>
          </a:p>
          <a:p>
            <a:r>
              <a:rPr lang="en-US" sz="2400" dirty="0" smtClean="0"/>
              <a:t>Normal distribution with 0 mean and 1 SD</a:t>
            </a:r>
          </a:p>
          <a:p>
            <a:r>
              <a:rPr lang="en-US" sz="2400" dirty="0" smtClean="0"/>
              <a:t>f(x) = c e ^ (-1/2)x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l-GR" sz="2400" dirty="0" smtClean="0">
                <a:solidFill>
                  <a:srgbClr val="FF0000"/>
                </a:solidFill>
              </a:rPr>
              <a:t>΄</a:t>
            </a:r>
            <a:r>
              <a:rPr lang="en-US" sz="2400" dirty="0" smtClean="0">
                <a:solidFill>
                  <a:srgbClr val="FF0000"/>
                </a:solidFill>
              </a:rPr>
              <a:t>(x) = -x c e ^ (-1/2)x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sz="2400" dirty="0" smtClean="0"/>
              <a:t>f</a:t>
            </a:r>
            <a:r>
              <a:rPr lang="el-GR" sz="2400" dirty="0" smtClean="0"/>
              <a:t>΄</a:t>
            </a:r>
            <a:r>
              <a:rPr lang="en-US" sz="2400" dirty="0" smtClean="0"/>
              <a:t>(1) comes out negative, </a:t>
            </a:r>
            <a:r>
              <a:rPr lang="en-US" sz="2400" dirty="0" err="1" smtClean="0"/>
              <a:t>ie</a:t>
            </a:r>
            <a:r>
              <a:rPr lang="en-US" sz="2400" dirty="0" smtClean="0"/>
              <a:t>. move backward</a:t>
            </a:r>
          </a:p>
          <a:p>
            <a:r>
              <a:rPr lang="en-US" sz="2400" dirty="0" smtClean="0"/>
              <a:t>f</a:t>
            </a:r>
            <a:r>
              <a:rPr lang="el-GR" sz="2400" dirty="0" smtClean="0"/>
              <a:t>΄</a:t>
            </a:r>
            <a:r>
              <a:rPr lang="en-US" sz="2400" dirty="0" smtClean="0"/>
              <a:t>(-1) comes out positive, </a:t>
            </a:r>
            <a:r>
              <a:rPr lang="en-US" sz="2400" dirty="0" err="1" smtClean="0"/>
              <a:t>ie</a:t>
            </a:r>
            <a:r>
              <a:rPr lang="en-US" sz="2400" dirty="0" smtClean="0"/>
              <a:t>. move forward.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38600" y="1414528"/>
            <a:ext cx="0" cy="1401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15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2AB3B9-214F-48AC-B672-721E6D0F5D05}" type="slidenum">
              <a:rPr lang="en-US" altLang="en-US" sz="1400" smtClean="0"/>
              <a:pPr eaLnBrk="1" hangingPunct="1"/>
              <a:t>12</a:t>
            </a:fld>
            <a:endParaRPr lang="en-US" alt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AI Hill Climbing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20000" cy="26670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rgbClr val="FF0000"/>
                </a:solidFill>
              </a:rPr>
              <a:t>Steepest-Ascent Hill Climbing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 smtClean="0"/>
              <a:t>current</a:t>
            </a:r>
            <a:r>
              <a:rPr lang="en-US" altLang="en-US" sz="2400" smtClean="0"/>
              <a:t> </a:t>
            </a:r>
            <a:r>
              <a:rPr lang="en-US" altLang="en-US" sz="2400" smtClean="0">
                <a:sym typeface="Wingdings" pitchFamily="2" charset="2"/>
              </a:rPr>
              <a:t></a:t>
            </a:r>
            <a:r>
              <a:rPr lang="en-US" altLang="en-US" sz="2400" smtClean="0"/>
              <a:t> start node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 loop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smtClean="0"/>
              <a:t>neighbor</a:t>
            </a:r>
            <a:r>
              <a:rPr lang="en-US" altLang="en-US" sz="2000" smtClean="0"/>
              <a:t> </a:t>
            </a:r>
            <a:r>
              <a:rPr lang="en-US" altLang="en-US" sz="2000" smtClean="0">
                <a:sym typeface="Wingdings" pitchFamily="2" charset="2"/>
              </a:rPr>
              <a:t> a highest-valued successor of </a:t>
            </a:r>
            <a:r>
              <a:rPr lang="en-US" altLang="en-US" sz="2000" i="1" smtClean="0">
                <a:sym typeface="Wingdings" pitchFamily="2" charset="2"/>
              </a:rPr>
              <a:t>current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ym typeface="Wingdings" pitchFamily="2" charset="2"/>
              </a:rPr>
              <a:t>if </a:t>
            </a:r>
            <a:r>
              <a:rPr lang="en-US" altLang="en-US" sz="2000" i="1" smtClean="0">
                <a:sym typeface="Wingdings" pitchFamily="2" charset="2"/>
              </a:rPr>
              <a:t>neighbor</a:t>
            </a:r>
            <a:r>
              <a:rPr lang="en-US" altLang="en-US" sz="2000" smtClean="0">
                <a:sym typeface="Wingdings" pitchFamily="2" charset="2"/>
              </a:rPr>
              <a:t>.Value &lt;= </a:t>
            </a:r>
            <a:r>
              <a:rPr lang="en-US" altLang="en-US" sz="2000" i="1" smtClean="0">
                <a:sym typeface="Wingdings" pitchFamily="2" charset="2"/>
              </a:rPr>
              <a:t>current</a:t>
            </a:r>
            <a:r>
              <a:rPr lang="en-US" altLang="en-US" sz="2000" smtClean="0">
                <a:sym typeface="Wingdings" pitchFamily="2" charset="2"/>
              </a:rPr>
              <a:t>.Value then return </a:t>
            </a:r>
            <a:r>
              <a:rPr lang="en-US" altLang="en-US" sz="2000" i="1" smtClean="0">
                <a:sym typeface="Wingdings" pitchFamily="2" charset="2"/>
              </a:rPr>
              <a:t>current</a:t>
            </a:r>
            <a:r>
              <a:rPr lang="en-US" altLang="en-US" sz="2000" smtClean="0">
                <a:sym typeface="Wingdings" pitchFamily="2" charset="2"/>
              </a:rPr>
              <a:t>.State</a:t>
            </a:r>
            <a:endParaRPr lang="en-US" alt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smtClean="0"/>
              <a:t>current</a:t>
            </a:r>
            <a:r>
              <a:rPr lang="en-US" altLang="en-US" sz="2000" smtClean="0">
                <a:sym typeface="Wingdings" pitchFamily="2" charset="2"/>
              </a:rPr>
              <a:t> </a:t>
            </a:r>
            <a:r>
              <a:rPr lang="en-US" altLang="en-US" sz="2000" smtClean="0"/>
              <a:t> </a:t>
            </a:r>
            <a:r>
              <a:rPr lang="en-US" altLang="en-US" sz="2000" i="1" smtClean="0"/>
              <a:t>neighbor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end loop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4876800"/>
            <a:ext cx="63818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each step, the current node is replaced by</a:t>
            </a:r>
          </a:p>
          <a:p>
            <a:r>
              <a:rPr lang="en-US" dirty="0" smtClean="0"/>
              <a:t>the best (highest-valued) neighbor.</a:t>
            </a:r>
          </a:p>
          <a:p>
            <a:endParaRPr lang="en-US" dirty="0"/>
          </a:p>
          <a:p>
            <a:r>
              <a:rPr lang="en-US" dirty="0" smtClean="0"/>
              <a:t>This is sometimes called </a:t>
            </a:r>
            <a:r>
              <a:rPr lang="en-US" dirty="0" smtClean="0">
                <a:solidFill>
                  <a:srgbClr val="FF0000"/>
                </a:solidFill>
              </a:rPr>
              <a:t>greedy local search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928D61-DBB0-4C7B-8D27-1B90983C88C9}" type="slidenum">
              <a:rPr lang="en-US" altLang="en-US" sz="1400" smtClean="0"/>
              <a:pPr eaLnBrk="1" hangingPunct="1"/>
              <a:t>13</a:t>
            </a:fld>
            <a:endParaRPr lang="en-US" altLang="en-US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Hill Climbing Search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4343400" y="1447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6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3622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3528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43434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53340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63246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>
            <a:off x="46482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 flipH="1">
            <a:off x="3733800" y="1981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4876800" y="1981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 flipH="1">
            <a:off x="2743200" y="18288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/>
        </p:nvSpPr>
        <p:spPr bwMode="auto">
          <a:xfrm>
            <a:off x="49530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3048000" y="1371600"/>
            <a:ext cx="113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current</a:t>
            </a:r>
          </a:p>
        </p:txBody>
      </p:sp>
      <p:sp>
        <p:nvSpPr>
          <p:cNvPr id="9232" name="TextBox 15"/>
          <p:cNvSpPr txBox="1">
            <a:spLocks noChangeArrowheads="1"/>
          </p:cNvSpPr>
          <p:nvPr/>
        </p:nvSpPr>
        <p:spPr bwMode="auto">
          <a:xfrm>
            <a:off x="2362200" y="4648200"/>
            <a:ext cx="480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What if current had a value of 12?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75FDCC-5A90-42C1-B858-917ABEBE17C5}" type="slidenum">
              <a:rPr lang="en-US" altLang="en-US" sz="1400" smtClean="0"/>
              <a:pPr eaLnBrk="1" hangingPunct="1"/>
              <a:t>14</a:t>
            </a:fld>
            <a:endParaRPr lang="en-US" altLang="en-US" sz="1400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94563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Hill Climbing Problems</a:t>
            </a:r>
          </a:p>
        </p:txBody>
      </p:sp>
      <p:sp>
        <p:nvSpPr>
          <p:cNvPr id="268291" name="Rectangle 3"/>
          <p:cNvSpPr>
            <a:spLocks noChangeArrowheads="1"/>
          </p:cNvSpPr>
          <p:nvPr/>
        </p:nvSpPr>
        <p:spPr bwMode="auto">
          <a:xfrm>
            <a:off x="0" y="3429000"/>
            <a:ext cx="395763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  <p:sp>
        <p:nvSpPr>
          <p:cNvPr id="1030" name="Freeform 4"/>
          <p:cNvSpPr>
            <a:spLocks/>
          </p:cNvSpPr>
          <p:nvPr/>
        </p:nvSpPr>
        <p:spPr bwMode="auto">
          <a:xfrm>
            <a:off x="5029200" y="1447800"/>
            <a:ext cx="3355975" cy="1047750"/>
          </a:xfrm>
          <a:custGeom>
            <a:avLst/>
            <a:gdLst>
              <a:gd name="T0" fmla="*/ 0 w 2114"/>
              <a:gd name="T1" fmla="*/ 2147483647 h 660"/>
              <a:gd name="T2" fmla="*/ 2147483647 w 2114"/>
              <a:gd name="T3" fmla="*/ 2147483647 h 660"/>
              <a:gd name="T4" fmla="*/ 2147483647 w 2114"/>
              <a:gd name="T5" fmla="*/ 2147483647 h 660"/>
              <a:gd name="T6" fmla="*/ 2147483647 w 2114"/>
              <a:gd name="T7" fmla="*/ 2147483647 h 660"/>
              <a:gd name="T8" fmla="*/ 2147483647 w 2114"/>
              <a:gd name="T9" fmla="*/ 2147483647 h 660"/>
              <a:gd name="T10" fmla="*/ 2147483647 w 2114"/>
              <a:gd name="T11" fmla="*/ 2147483647 h 660"/>
              <a:gd name="T12" fmla="*/ 2147483647 w 2114"/>
              <a:gd name="T13" fmla="*/ 2147483647 h 660"/>
              <a:gd name="T14" fmla="*/ 2147483647 w 2114"/>
              <a:gd name="T15" fmla="*/ 2147483647 h 660"/>
              <a:gd name="T16" fmla="*/ 2147483647 w 2114"/>
              <a:gd name="T17" fmla="*/ 2147483647 h 660"/>
              <a:gd name="T18" fmla="*/ 2147483647 w 2114"/>
              <a:gd name="T19" fmla="*/ 2147483647 h 660"/>
              <a:gd name="T20" fmla="*/ 2147483647 w 2114"/>
              <a:gd name="T21" fmla="*/ 2147483647 h 660"/>
              <a:gd name="T22" fmla="*/ 2147483647 w 2114"/>
              <a:gd name="T23" fmla="*/ 2147483647 h 660"/>
              <a:gd name="T24" fmla="*/ 2147483647 w 2114"/>
              <a:gd name="T25" fmla="*/ 2147483647 h 660"/>
              <a:gd name="T26" fmla="*/ 2147483647 w 2114"/>
              <a:gd name="T27" fmla="*/ 2147483647 h 660"/>
              <a:gd name="T28" fmla="*/ 2147483647 w 2114"/>
              <a:gd name="T29" fmla="*/ 2147483647 h 660"/>
              <a:gd name="T30" fmla="*/ 2147483647 w 2114"/>
              <a:gd name="T31" fmla="*/ 2147483647 h 660"/>
              <a:gd name="T32" fmla="*/ 2147483647 w 2114"/>
              <a:gd name="T33" fmla="*/ 2147483647 h 660"/>
              <a:gd name="T34" fmla="*/ 2147483647 w 2114"/>
              <a:gd name="T35" fmla="*/ 2147483647 h 660"/>
              <a:gd name="T36" fmla="*/ 2147483647 w 2114"/>
              <a:gd name="T37" fmla="*/ 2147483647 h 660"/>
              <a:gd name="T38" fmla="*/ 2147483647 w 2114"/>
              <a:gd name="T39" fmla="*/ 2147483647 h 660"/>
              <a:gd name="T40" fmla="*/ 2147483647 w 2114"/>
              <a:gd name="T41" fmla="*/ 2147483647 h 660"/>
              <a:gd name="T42" fmla="*/ 2147483647 w 2114"/>
              <a:gd name="T43" fmla="*/ 2147483647 h 660"/>
              <a:gd name="T44" fmla="*/ 2147483647 w 2114"/>
              <a:gd name="T45" fmla="*/ 2147483647 h 660"/>
              <a:gd name="T46" fmla="*/ 2147483647 w 2114"/>
              <a:gd name="T47" fmla="*/ 0 h 660"/>
              <a:gd name="T48" fmla="*/ 2147483647 w 2114"/>
              <a:gd name="T49" fmla="*/ 2147483647 h 660"/>
              <a:gd name="T50" fmla="*/ 2147483647 w 2114"/>
              <a:gd name="T51" fmla="*/ 2147483647 h 660"/>
              <a:gd name="T52" fmla="*/ 2147483647 w 2114"/>
              <a:gd name="T53" fmla="*/ 2147483647 h 660"/>
              <a:gd name="T54" fmla="*/ 2147483647 w 2114"/>
              <a:gd name="T55" fmla="*/ 2147483647 h 660"/>
              <a:gd name="T56" fmla="*/ 2147483647 w 2114"/>
              <a:gd name="T57" fmla="*/ 2147483647 h 660"/>
              <a:gd name="T58" fmla="*/ 2147483647 w 2114"/>
              <a:gd name="T59" fmla="*/ 2147483647 h 660"/>
              <a:gd name="T60" fmla="*/ 2147483647 w 2114"/>
              <a:gd name="T61" fmla="*/ 2147483647 h 660"/>
              <a:gd name="T62" fmla="*/ 2147483647 w 2114"/>
              <a:gd name="T63" fmla="*/ 2147483647 h 660"/>
              <a:gd name="T64" fmla="*/ 2147483647 w 2114"/>
              <a:gd name="T65" fmla="*/ 2147483647 h 660"/>
              <a:gd name="T66" fmla="*/ 2147483647 w 2114"/>
              <a:gd name="T67" fmla="*/ 2147483647 h 660"/>
              <a:gd name="T68" fmla="*/ 2147483647 w 2114"/>
              <a:gd name="T69" fmla="*/ 2147483647 h 660"/>
              <a:gd name="T70" fmla="*/ 2147483647 w 2114"/>
              <a:gd name="T71" fmla="*/ 2147483647 h 660"/>
              <a:gd name="T72" fmla="*/ 2147483647 w 2114"/>
              <a:gd name="T73" fmla="*/ 2147483647 h 660"/>
              <a:gd name="T74" fmla="*/ 2147483647 w 2114"/>
              <a:gd name="T75" fmla="*/ 2147483647 h 660"/>
              <a:gd name="T76" fmla="*/ 2147483647 w 2114"/>
              <a:gd name="T77" fmla="*/ 2147483647 h 660"/>
              <a:gd name="T78" fmla="*/ 2147483647 w 2114"/>
              <a:gd name="T79" fmla="*/ 2147483647 h 660"/>
              <a:gd name="T80" fmla="*/ 2147483647 w 2114"/>
              <a:gd name="T81" fmla="*/ 2147483647 h 660"/>
              <a:gd name="T82" fmla="*/ 2147483647 w 2114"/>
              <a:gd name="T83" fmla="*/ 2147483647 h 660"/>
              <a:gd name="T84" fmla="*/ 2147483647 w 2114"/>
              <a:gd name="T85" fmla="*/ 2147483647 h 660"/>
              <a:gd name="T86" fmla="*/ 2147483647 w 2114"/>
              <a:gd name="T87" fmla="*/ 2147483647 h 660"/>
              <a:gd name="T88" fmla="*/ 2147483647 w 2114"/>
              <a:gd name="T89" fmla="*/ 2147483647 h 660"/>
              <a:gd name="T90" fmla="*/ 2147483647 w 2114"/>
              <a:gd name="T91" fmla="*/ 2147483647 h 660"/>
              <a:gd name="T92" fmla="*/ 2147483647 w 2114"/>
              <a:gd name="T93" fmla="*/ 2147483647 h 660"/>
              <a:gd name="T94" fmla="*/ 2147483647 w 2114"/>
              <a:gd name="T95" fmla="*/ 2147483647 h 660"/>
              <a:gd name="T96" fmla="*/ 2147483647 w 2114"/>
              <a:gd name="T97" fmla="*/ 2147483647 h 660"/>
              <a:gd name="T98" fmla="*/ 2147483647 w 2114"/>
              <a:gd name="T99" fmla="*/ 2147483647 h 660"/>
              <a:gd name="T100" fmla="*/ 2147483647 w 2114"/>
              <a:gd name="T101" fmla="*/ 2147483647 h 660"/>
              <a:gd name="T102" fmla="*/ 2147483647 w 2114"/>
              <a:gd name="T103" fmla="*/ 2147483647 h 660"/>
              <a:gd name="T104" fmla="*/ 2147483647 w 2114"/>
              <a:gd name="T105" fmla="*/ 2147483647 h 660"/>
              <a:gd name="T106" fmla="*/ 2147483647 w 2114"/>
              <a:gd name="T107" fmla="*/ 2147483647 h 660"/>
              <a:gd name="T108" fmla="*/ 2147483647 w 2114"/>
              <a:gd name="T109" fmla="*/ 2147483647 h 660"/>
              <a:gd name="T110" fmla="*/ 2147483647 w 2114"/>
              <a:gd name="T111" fmla="*/ 2147483647 h 660"/>
              <a:gd name="T112" fmla="*/ 2147483647 w 2114"/>
              <a:gd name="T113" fmla="*/ 2147483647 h 660"/>
              <a:gd name="T114" fmla="*/ 2147483647 w 2114"/>
              <a:gd name="T115" fmla="*/ 2147483647 h 660"/>
              <a:gd name="T116" fmla="*/ 2147483647 w 2114"/>
              <a:gd name="T117" fmla="*/ 2147483647 h 660"/>
              <a:gd name="T118" fmla="*/ 2147483647 w 2114"/>
              <a:gd name="T119" fmla="*/ 2147483647 h 66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114"/>
              <a:gd name="T181" fmla="*/ 0 h 660"/>
              <a:gd name="T182" fmla="*/ 2114 w 2114"/>
              <a:gd name="T183" fmla="*/ 660 h 66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114" h="660">
                <a:moveTo>
                  <a:pt x="0" y="649"/>
                </a:moveTo>
                <a:cubicBezTo>
                  <a:pt x="55" y="660"/>
                  <a:pt x="44" y="660"/>
                  <a:pt x="129" y="649"/>
                </a:cubicBezTo>
                <a:cubicBezTo>
                  <a:pt x="142" y="647"/>
                  <a:pt x="166" y="637"/>
                  <a:pt x="166" y="637"/>
                </a:cubicBezTo>
                <a:cubicBezTo>
                  <a:pt x="200" y="614"/>
                  <a:pt x="218" y="579"/>
                  <a:pt x="251" y="557"/>
                </a:cubicBezTo>
                <a:cubicBezTo>
                  <a:pt x="270" y="530"/>
                  <a:pt x="284" y="494"/>
                  <a:pt x="307" y="471"/>
                </a:cubicBezTo>
                <a:cubicBezTo>
                  <a:pt x="317" y="441"/>
                  <a:pt x="338" y="407"/>
                  <a:pt x="368" y="398"/>
                </a:cubicBezTo>
                <a:cubicBezTo>
                  <a:pt x="410" y="412"/>
                  <a:pt x="394" y="468"/>
                  <a:pt x="411" y="502"/>
                </a:cubicBezTo>
                <a:cubicBezTo>
                  <a:pt x="422" y="525"/>
                  <a:pt x="438" y="526"/>
                  <a:pt x="460" y="533"/>
                </a:cubicBezTo>
                <a:cubicBezTo>
                  <a:pt x="523" y="524"/>
                  <a:pt x="506" y="527"/>
                  <a:pt x="546" y="490"/>
                </a:cubicBezTo>
                <a:cubicBezTo>
                  <a:pt x="561" y="445"/>
                  <a:pt x="567" y="378"/>
                  <a:pt x="619" y="361"/>
                </a:cubicBezTo>
                <a:cubicBezTo>
                  <a:pt x="629" y="363"/>
                  <a:pt x="641" y="361"/>
                  <a:pt x="650" y="367"/>
                </a:cubicBezTo>
                <a:cubicBezTo>
                  <a:pt x="662" y="375"/>
                  <a:pt x="658" y="396"/>
                  <a:pt x="662" y="410"/>
                </a:cubicBezTo>
                <a:cubicBezTo>
                  <a:pt x="669" y="434"/>
                  <a:pt x="682" y="461"/>
                  <a:pt x="699" y="478"/>
                </a:cubicBezTo>
                <a:cubicBezTo>
                  <a:pt x="716" y="528"/>
                  <a:pt x="702" y="510"/>
                  <a:pt x="748" y="527"/>
                </a:cubicBezTo>
                <a:cubicBezTo>
                  <a:pt x="763" y="480"/>
                  <a:pt x="741" y="534"/>
                  <a:pt x="772" y="496"/>
                </a:cubicBezTo>
                <a:cubicBezTo>
                  <a:pt x="776" y="491"/>
                  <a:pt x="775" y="483"/>
                  <a:pt x="778" y="478"/>
                </a:cubicBezTo>
                <a:cubicBezTo>
                  <a:pt x="781" y="473"/>
                  <a:pt x="787" y="469"/>
                  <a:pt x="791" y="465"/>
                </a:cubicBezTo>
                <a:cubicBezTo>
                  <a:pt x="793" y="459"/>
                  <a:pt x="794" y="453"/>
                  <a:pt x="797" y="447"/>
                </a:cubicBezTo>
                <a:cubicBezTo>
                  <a:pt x="800" y="441"/>
                  <a:pt x="806" y="436"/>
                  <a:pt x="809" y="429"/>
                </a:cubicBezTo>
                <a:cubicBezTo>
                  <a:pt x="824" y="394"/>
                  <a:pt x="816" y="400"/>
                  <a:pt x="827" y="373"/>
                </a:cubicBezTo>
                <a:cubicBezTo>
                  <a:pt x="834" y="355"/>
                  <a:pt x="846" y="318"/>
                  <a:pt x="846" y="318"/>
                </a:cubicBezTo>
                <a:cubicBezTo>
                  <a:pt x="848" y="300"/>
                  <a:pt x="851" y="281"/>
                  <a:pt x="852" y="263"/>
                </a:cubicBezTo>
                <a:cubicBezTo>
                  <a:pt x="855" y="230"/>
                  <a:pt x="855" y="198"/>
                  <a:pt x="858" y="165"/>
                </a:cubicBezTo>
                <a:cubicBezTo>
                  <a:pt x="861" y="121"/>
                  <a:pt x="882" y="16"/>
                  <a:pt x="932" y="0"/>
                </a:cubicBezTo>
                <a:cubicBezTo>
                  <a:pt x="936" y="12"/>
                  <a:pt x="940" y="24"/>
                  <a:pt x="944" y="36"/>
                </a:cubicBezTo>
                <a:cubicBezTo>
                  <a:pt x="946" y="42"/>
                  <a:pt x="948" y="49"/>
                  <a:pt x="950" y="55"/>
                </a:cubicBezTo>
                <a:cubicBezTo>
                  <a:pt x="952" y="61"/>
                  <a:pt x="956" y="73"/>
                  <a:pt x="956" y="73"/>
                </a:cubicBezTo>
                <a:cubicBezTo>
                  <a:pt x="963" y="124"/>
                  <a:pt x="970" y="177"/>
                  <a:pt x="999" y="220"/>
                </a:cubicBezTo>
                <a:cubicBezTo>
                  <a:pt x="1026" y="307"/>
                  <a:pt x="1023" y="402"/>
                  <a:pt x="1048" y="490"/>
                </a:cubicBezTo>
                <a:cubicBezTo>
                  <a:pt x="1060" y="534"/>
                  <a:pt x="1057" y="573"/>
                  <a:pt x="1097" y="600"/>
                </a:cubicBezTo>
                <a:cubicBezTo>
                  <a:pt x="1104" y="589"/>
                  <a:pt x="1115" y="580"/>
                  <a:pt x="1122" y="569"/>
                </a:cubicBezTo>
                <a:cubicBezTo>
                  <a:pt x="1125" y="564"/>
                  <a:pt x="1125" y="557"/>
                  <a:pt x="1128" y="551"/>
                </a:cubicBezTo>
                <a:cubicBezTo>
                  <a:pt x="1131" y="545"/>
                  <a:pt x="1136" y="539"/>
                  <a:pt x="1140" y="533"/>
                </a:cubicBezTo>
                <a:cubicBezTo>
                  <a:pt x="1151" y="500"/>
                  <a:pt x="1157" y="469"/>
                  <a:pt x="1177" y="441"/>
                </a:cubicBezTo>
                <a:cubicBezTo>
                  <a:pt x="1223" y="456"/>
                  <a:pt x="1207" y="491"/>
                  <a:pt x="1213" y="539"/>
                </a:cubicBezTo>
                <a:cubicBezTo>
                  <a:pt x="1217" y="566"/>
                  <a:pt x="1229" y="574"/>
                  <a:pt x="1250" y="588"/>
                </a:cubicBezTo>
                <a:cubicBezTo>
                  <a:pt x="1265" y="611"/>
                  <a:pt x="1273" y="615"/>
                  <a:pt x="1299" y="606"/>
                </a:cubicBezTo>
                <a:cubicBezTo>
                  <a:pt x="1313" y="585"/>
                  <a:pt x="1315" y="571"/>
                  <a:pt x="1336" y="557"/>
                </a:cubicBezTo>
                <a:cubicBezTo>
                  <a:pt x="1342" y="539"/>
                  <a:pt x="1348" y="520"/>
                  <a:pt x="1354" y="502"/>
                </a:cubicBezTo>
                <a:cubicBezTo>
                  <a:pt x="1358" y="488"/>
                  <a:pt x="1367" y="459"/>
                  <a:pt x="1367" y="459"/>
                </a:cubicBezTo>
                <a:cubicBezTo>
                  <a:pt x="1422" y="473"/>
                  <a:pt x="1400" y="465"/>
                  <a:pt x="1434" y="478"/>
                </a:cubicBezTo>
                <a:cubicBezTo>
                  <a:pt x="1442" y="490"/>
                  <a:pt x="1451" y="502"/>
                  <a:pt x="1459" y="514"/>
                </a:cubicBezTo>
                <a:cubicBezTo>
                  <a:pt x="1466" y="524"/>
                  <a:pt x="1463" y="539"/>
                  <a:pt x="1465" y="551"/>
                </a:cubicBezTo>
                <a:cubicBezTo>
                  <a:pt x="1470" y="579"/>
                  <a:pt x="1476" y="604"/>
                  <a:pt x="1495" y="625"/>
                </a:cubicBezTo>
                <a:cubicBezTo>
                  <a:pt x="1539" y="609"/>
                  <a:pt x="1527" y="610"/>
                  <a:pt x="1557" y="582"/>
                </a:cubicBezTo>
                <a:cubicBezTo>
                  <a:pt x="1564" y="559"/>
                  <a:pt x="1574" y="542"/>
                  <a:pt x="1593" y="527"/>
                </a:cubicBezTo>
                <a:cubicBezTo>
                  <a:pt x="1605" y="518"/>
                  <a:pt x="1630" y="502"/>
                  <a:pt x="1630" y="502"/>
                </a:cubicBezTo>
                <a:cubicBezTo>
                  <a:pt x="1693" y="511"/>
                  <a:pt x="1661" y="505"/>
                  <a:pt x="1698" y="539"/>
                </a:cubicBezTo>
                <a:cubicBezTo>
                  <a:pt x="1716" y="595"/>
                  <a:pt x="1705" y="600"/>
                  <a:pt x="1765" y="612"/>
                </a:cubicBezTo>
                <a:cubicBezTo>
                  <a:pt x="1775" y="610"/>
                  <a:pt x="1789" y="613"/>
                  <a:pt x="1796" y="606"/>
                </a:cubicBezTo>
                <a:cubicBezTo>
                  <a:pt x="1805" y="597"/>
                  <a:pt x="1804" y="581"/>
                  <a:pt x="1808" y="569"/>
                </a:cubicBezTo>
                <a:cubicBezTo>
                  <a:pt x="1823" y="524"/>
                  <a:pt x="1825" y="442"/>
                  <a:pt x="1875" y="422"/>
                </a:cubicBezTo>
                <a:cubicBezTo>
                  <a:pt x="1879" y="426"/>
                  <a:pt x="1882" y="432"/>
                  <a:pt x="1887" y="435"/>
                </a:cubicBezTo>
                <a:cubicBezTo>
                  <a:pt x="1893" y="438"/>
                  <a:pt x="1901" y="436"/>
                  <a:pt x="1906" y="441"/>
                </a:cubicBezTo>
                <a:cubicBezTo>
                  <a:pt x="1911" y="445"/>
                  <a:pt x="1908" y="454"/>
                  <a:pt x="1912" y="459"/>
                </a:cubicBezTo>
                <a:cubicBezTo>
                  <a:pt x="1917" y="465"/>
                  <a:pt x="1924" y="467"/>
                  <a:pt x="1930" y="471"/>
                </a:cubicBezTo>
                <a:cubicBezTo>
                  <a:pt x="1941" y="501"/>
                  <a:pt x="1955" y="537"/>
                  <a:pt x="1973" y="563"/>
                </a:cubicBezTo>
                <a:cubicBezTo>
                  <a:pt x="1974" y="566"/>
                  <a:pt x="1983" y="598"/>
                  <a:pt x="1986" y="600"/>
                </a:cubicBezTo>
                <a:cubicBezTo>
                  <a:pt x="1991" y="604"/>
                  <a:pt x="1998" y="603"/>
                  <a:pt x="2004" y="606"/>
                </a:cubicBezTo>
                <a:cubicBezTo>
                  <a:pt x="2040" y="624"/>
                  <a:pt x="2072" y="637"/>
                  <a:pt x="2114" y="63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1" name="Freeform 5"/>
          <p:cNvSpPr>
            <a:spLocks/>
          </p:cNvSpPr>
          <p:nvPr/>
        </p:nvSpPr>
        <p:spPr bwMode="auto">
          <a:xfrm>
            <a:off x="4767263" y="2971800"/>
            <a:ext cx="4376737" cy="949325"/>
          </a:xfrm>
          <a:custGeom>
            <a:avLst/>
            <a:gdLst>
              <a:gd name="T0" fmla="*/ 0 w 2757"/>
              <a:gd name="T1" fmla="*/ 2147483647 h 598"/>
              <a:gd name="T2" fmla="*/ 2147483647 w 2757"/>
              <a:gd name="T3" fmla="*/ 2147483647 h 598"/>
              <a:gd name="T4" fmla="*/ 2147483647 w 2757"/>
              <a:gd name="T5" fmla="*/ 2147483647 h 598"/>
              <a:gd name="T6" fmla="*/ 2147483647 w 2757"/>
              <a:gd name="T7" fmla="*/ 2147483647 h 598"/>
              <a:gd name="T8" fmla="*/ 2147483647 w 2757"/>
              <a:gd name="T9" fmla="*/ 2147483647 h 598"/>
              <a:gd name="T10" fmla="*/ 2147483647 w 2757"/>
              <a:gd name="T11" fmla="*/ 0 h 598"/>
              <a:gd name="T12" fmla="*/ 2147483647 w 2757"/>
              <a:gd name="T13" fmla="*/ 2147483647 h 598"/>
              <a:gd name="T14" fmla="*/ 2147483647 w 2757"/>
              <a:gd name="T15" fmla="*/ 2147483647 h 598"/>
              <a:gd name="T16" fmla="*/ 2147483647 w 2757"/>
              <a:gd name="T17" fmla="*/ 2147483647 h 598"/>
              <a:gd name="T18" fmla="*/ 2147483647 w 2757"/>
              <a:gd name="T19" fmla="*/ 2147483647 h 598"/>
              <a:gd name="T20" fmla="*/ 2147483647 w 2757"/>
              <a:gd name="T21" fmla="*/ 2147483647 h 598"/>
              <a:gd name="T22" fmla="*/ 2147483647 w 2757"/>
              <a:gd name="T23" fmla="*/ 2147483647 h 598"/>
              <a:gd name="T24" fmla="*/ 2147483647 w 2757"/>
              <a:gd name="T25" fmla="*/ 2147483647 h 59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57"/>
              <a:gd name="T40" fmla="*/ 0 h 598"/>
              <a:gd name="T41" fmla="*/ 2757 w 2757"/>
              <a:gd name="T42" fmla="*/ 598 h 59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57" h="598">
                <a:moveTo>
                  <a:pt x="0" y="527"/>
                </a:moveTo>
                <a:cubicBezTo>
                  <a:pt x="73" y="535"/>
                  <a:pt x="147" y="536"/>
                  <a:pt x="220" y="545"/>
                </a:cubicBezTo>
                <a:cubicBezTo>
                  <a:pt x="384" y="534"/>
                  <a:pt x="544" y="513"/>
                  <a:pt x="710" y="508"/>
                </a:cubicBezTo>
                <a:cubicBezTo>
                  <a:pt x="856" y="484"/>
                  <a:pt x="1042" y="598"/>
                  <a:pt x="1152" y="496"/>
                </a:cubicBezTo>
                <a:cubicBezTo>
                  <a:pt x="1174" y="427"/>
                  <a:pt x="1195" y="359"/>
                  <a:pt x="1213" y="288"/>
                </a:cubicBezTo>
                <a:cubicBezTo>
                  <a:pt x="1225" y="192"/>
                  <a:pt x="1241" y="97"/>
                  <a:pt x="1250" y="0"/>
                </a:cubicBezTo>
                <a:cubicBezTo>
                  <a:pt x="1256" y="4"/>
                  <a:pt x="1264" y="6"/>
                  <a:pt x="1268" y="12"/>
                </a:cubicBezTo>
                <a:cubicBezTo>
                  <a:pt x="1275" y="23"/>
                  <a:pt x="1280" y="49"/>
                  <a:pt x="1280" y="49"/>
                </a:cubicBezTo>
                <a:cubicBezTo>
                  <a:pt x="1285" y="181"/>
                  <a:pt x="1278" y="335"/>
                  <a:pt x="1311" y="465"/>
                </a:cubicBezTo>
                <a:cubicBezTo>
                  <a:pt x="1313" y="481"/>
                  <a:pt x="1305" y="503"/>
                  <a:pt x="1317" y="514"/>
                </a:cubicBezTo>
                <a:cubicBezTo>
                  <a:pt x="1327" y="522"/>
                  <a:pt x="1354" y="502"/>
                  <a:pt x="1354" y="502"/>
                </a:cubicBezTo>
                <a:cubicBezTo>
                  <a:pt x="1530" y="506"/>
                  <a:pt x="1706" y="515"/>
                  <a:pt x="1881" y="496"/>
                </a:cubicBezTo>
                <a:cubicBezTo>
                  <a:pt x="2186" y="506"/>
                  <a:pt x="2418" y="514"/>
                  <a:pt x="2757" y="51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02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486400" y="4267200"/>
          <a:ext cx="2449513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Bitmap Image" r:id="rId4" imgW="3552381" imgH="3419952" progId="Paint.Picture">
                  <p:embed/>
                </p:oleObj>
              </mc:Choice>
              <mc:Fallback>
                <p:oleObj name="Bitmap Image" r:id="rId4" imgW="3552381" imgH="3419952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267200"/>
                        <a:ext cx="2449513" cy="197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Oval 7"/>
          <p:cNvSpPr>
            <a:spLocks noChangeArrowheads="1"/>
          </p:cNvSpPr>
          <p:nvPr/>
        </p:nvSpPr>
        <p:spPr bwMode="auto">
          <a:xfrm>
            <a:off x="6858000" y="2133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990600" y="1600200"/>
            <a:ext cx="23907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Local maxima</a:t>
            </a:r>
          </a:p>
          <a:p>
            <a:pPr lvl="2" eaLnBrk="1" hangingPunct="1"/>
            <a:endParaRPr lang="en-US" altLang="en-US">
              <a:solidFill>
                <a:srgbClr val="FF0000"/>
              </a:solidFill>
            </a:endParaRPr>
          </a:p>
          <a:p>
            <a:pPr lvl="2" eaLnBrk="1" hangingPunct="1"/>
            <a:endParaRPr lang="en-US" altLang="en-US">
              <a:solidFill>
                <a:srgbClr val="FF0000"/>
              </a:solidFill>
            </a:endParaRPr>
          </a:p>
          <a:p>
            <a:pPr lvl="2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Plateaus</a:t>
            </a: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Diagonal ridges </a:t>
            </a:r>
          </a:p>
        </p:txBody>
      </p:sp>
      <p:sp>
        <p:nvSpPr>
          <p:cNvPr id="1034" name="Oval 9"/>
          <p:cNvSpPr>
            <a:spLocks noChangeArrowheads="1"/>
          </p:cNvSpPr>
          <p:nvPr/>
        </p:nvSpPr>
        <p:spPr bwMode="auto">
          <a:xfrm>
            <a:off x="73914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5" name="Oval 10"/>
          <p:cNvSpPr>
            <a:spLocks noChangeArrowheads="1"/>
          </p:cNvSpPr>
          <p:nvPr/>
        </p:nvSpPr>
        <p:spPr bwMode="auto">
          <a:xfrm>
            <a:off x="67056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228600" y="5476876"/>
            <a:ext cx="42973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6600CC"/>
                </a:solidFill>
              </a:rPr>
              <a:t>What is it sensitive to?</a:t>
            </a:r>
          </a:p>
          <a:p>
            <a:pPr eaLnBrk="1" hangingPunct="1"/>
            <a:r>
              <a:rPr lang="en-US" altLang="en-US" dirty="0">
                <a:solidFill>
                  <a:srgbClr val="6600CC"/>
                </a:solidFill>
              </a:rPr>
              <a:t>Does it have any advantages?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8DD74B-9936-4F06-B507-A87C8FD484CE}" type="slidenum">
              <a:rPr lang="en-US" altLang="en-US" sz="1400" smtClean="0"/>
              <a:pPr eaLnBrk="1" hangingPunct="1"/>
              <a:t>15</a:t>
            </a:fld>
            <a:endParaRPr lang="en-US" altLang="en-US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Solving the Problems</a:t>
            </a:r>
            <a:r>
              <a:rPr lang="en-US" altLang="en-US" smtClean="0"/>
              <a:t>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Allow backtracking </a:t>
            </a:r>
            <a:r>
              <a:rPr lang="en-US" altLang="en-US" sz="2400" dirty="0" smtClean="0">
                <a:solidFill>
                  <a:srgbClr val="6600CC"/>
                </a:solidFill>
              </a:rPr>
              <a:t>(What happens to complexity?)</a:t>
            </a:r>
            <a:endParaRPr lang="en-US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Stochastic hill climbing:</a:t>
            </a:r>
            <a:r>
              <a:rPr lang="en-US" altLang="en-US" sz="2400" dirty="0" smtClean="0"/>
              <a:t> choose at random from uphill moves, using steepness for a probability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Random restarts:</a:t>
            </a:r>
            <a:r>
              <a:rPr lang="en-US" altLang="en-US" sz="2400" dirty="0" smtClean="0"/>
              <a:t> “If at first you don’t succeed, try, try again.”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Several moves</a:t>
            </a:r>
            <a:r>
              <a:rPr lang="en-US" altLang="en-US" sz="2400" dirty="0" smtClean="0"/>
              <a:t> in each of several directions, then test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Jump </a:t>
            </a:r>
            <a:r>
              <a:rPr lang="en-US" altLang="en-US" sz="2400" dirty="0" smtClean="0"/>
              <a:t>to a different part of the search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049523-0AA4-42E0-B816-7F478DB9CC06}" type="slidenum">
              <a:rPr lang="en-US" altLang="en-US" sz="1400" smtClean="0"/>
              <a:pPr eaLnBrk="1" hangingPunct="1"/>
              <a:t>16</a:t>
            </a:fld>
            <a:endParaRPr lang="en-US" altLang="en-US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Simulated Annealing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smtClean="0"/>
              <a:t>Variant of hill climbing </a:t>
            </a:r>
            <a:r>
              <a:rPr lang="en-US" altLang="en-US" dirty="0" smtClean="0">
                <a:solidFill>
                  <a:srgbClr val="800080"/>
                </a:solidFill>
              </a:rPr>
              <a:t>(so up is good)</a:t>
            </a:r>
          </a:p>
          <a:p>
            <a:pPr eaLnBrk="1" hangingPunct="1"/>
            <a:endParaRPr lang="en-US" altLang="en-US" dirty="0" smtClean="0">
              <a:solidFill>
                <a:srgbClr val="800080"/>
              </a:solidFill>
            </a:endParaRPr>
          </a:p>
          <a:p>
            <a:pPr eaLnBrk="1" hangingPunct="1"/>
            <a:r>
              <a:rPr lang="en-US" altLang="en-US" dirty="0" smtClean="0"/>
              <a:t>Tries to </a:t>
            </a:r>
            <a:r>
              <a:rPr lang="en-US" altLang="en-US" dirty="0" smtClean="0">
                <a:solidFill>
                  <a:srgbClr val="FF0000"/>
                </a:solidFill>
              </a:rPr>
              <a:t>explore </a:t>
            </a:r>
            <a:r>
              <a:rPr lang="en-US" altLang="en-US" dirty="0" smtClean="0"/>
              <a:t>enough of the search space </a:t>
            </a:r>
            <a:r>
              <a:rPr lang="en-US" altLang="en-US" dirty="0" smtClean="0">
                <a:solidFill>
                  <a:srgbClr val="FF0000"/>
                </a:solidFill>
              </a:rPr>
              <a:t>early on</a:t>
            </a:r>
            <a:r>
              <a:rPr lang="en-US" altLang="en-US" dirty="0" smtClean="0"/>
              <a:t>, so that the final solution is less sensitive to the start state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May make some </a:t>
            </a:r>
            <a:r>
              <a:rPr lang="en-US" altLang="en-US" dirty="0" smtClean="0">
                <a:solidFill>
                  <a:srgbClr val="FF0000"/>
                </a:solidFill>
              </a:rPr>
              <a:t>downhill moves</a:t>
            </a:r>
            <a:r>
              <a:rPr lang="en-US" altLang="en-US" dirty="0" smtClean="0"/>
              <a:t> before finding a good way to move uphill.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15FB3F-B22A-43D3-BC53-AF6BB9DEC4A1}" type="slidenum">
              <a:rPr lang="en-US" altLang="en-US" sz="1400" smtClean="0"/>
              <a:pPr eaLnBrk="1" hangingPunct="1"/>
              <a:t>17</a:t>
            </a:fld>
            <a:endParaRPr lang="en-US" altLang="en-US" sz="14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Simulated Annealing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458200" cy="44497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Comes from the physical process of annealing in which </a:t>
            </a:r>
            <a:r>
              <a:rPr lang="en-US" altLang="en-US" sz="2000" dirty="0" smtClean="0">
                <a:solidFill>
                  <a:srgbClr val="FF0000"/>
                </a:solidFill>
              </a:rPr>
              <a:t>substances </a:t>
            </a:r>
            <a:r>
              <a:rPr lang="en-US" altLang="en-US" sz="2000" dirty="0" smtClean="0"/>
              <a:t>are raised to high energy levels (</a:t>
            </a:r>
            <a:r>
              <a:rPr lang="en-US" altLang="en-US" sz="2000" dirty="0" smtClean="0">
                <a:solidFill>
                  <a:srgbClr val="FF0000"/>
                </a:solidFill>
              </a:rPr>
              <a:t>melted</a:t>
            </a:r>
            <a:r>
              <a:rPr lang="en-US" altLang="en-US" sz="2000" dirty="0" smtClean="0"/>
              <a:t>) and then </a:t>
            </a:r>
            <a:r>
              <a:rPr lang="en-US" altLang="en-US" sz="2000" dirty="0" smtClean="0">
                <a:solidFill>
                  <a:srgbClr val="FF0000"/>
                </a:solidFill>
              </a:rPr>
              <a:t>cooled</a:t>
            </a:r>
            <a:r>
              <a:rPr lang="en-US" altLang="en-US" sz="2000" dirty="0" smtClean="0"/>
              <a:t> to solid state.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The probability of moving to a higher energy state, instead of lower is  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	</a:t>
            </a:r>
            <a:r>
              <a:rPr lang="en-US" altLang="en-US" sz="2800" dirty="0" smtClean="0">
                <a:solidFill>
                  <a:srgbClr val="FF0000"/>
                </a:solidFill>
              </a:rPr>
              <a:t>p = e^(-</a:t>
            </a: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E/</a:t>
            </a:r>
            <a:r>
              <a:rPr lang="en-US" altLang="en-US" sz="2800" dirty="0" err="1" smtClean="0">
                <a:solidFill>
                  <a:srgbClr val="FF0000"/>
                </a:solidFill>
                <a:sym typeface="Symbol" pitchFamily="18" charset="2"/>
              </a:rPr>
              <a:t>kT</a:t>
            </a: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altLang="en-US" sz="2000" dirty="0" smtClean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sym typeface="Symbol" pitchFamily="18" charset="2"/>
              </a:rPr>
              <a:t>	where </a:t>
            </a:r>
            <a:r>
              <a:rPr lang="en-US" altLang="en-US" sz="2000" dirty="0" smtClean="0">
                <a:solidFill>
                  <a:srgbClr val="FF0000"/>
                </a:solidFill>
                <a:sym typeface="Symbol" pitchFamily="18" charset="2"/>
              </a:rPr>
              <a:t>E</a:t>
            </a:r>
            <a:r>
              <a:rPr lang="en-US" altLang="en-US" sz="2000" dirty="0" smtClean="0">
                <a:sym typeface="Symbol" pitchFamily="18" charset="2"/>
              </a:rPr>
              <a:t> is the positive change in energy level, </a:t>
            </a:r>
            <a:r>
              <a:rPr lang="en-US" altLang="en-US" sz="2000" dirty="0" smtClean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000" dirty="0" smtClean="0">
                <a:sym typeface="Symbol" pitchFamily="18" charset="2"/>
              </a:rPr>
              <a:t> is the temperature, and </a:t>
            </a:r>
            <a:r>
              <a:rPr lang="en-US" altLang="en-US" sz="2000" dirty="0" smtClean="0">
                <a:solidFill>
                  <a:srgbClr val="FF0000"/>
                </a:solidFill>
                <a:sym typeface="Symbol" pitchFamily="18" charset="2"/>
              </a:rPr>
              <a:t>k </a:t>
            </a:r>
            <a:r>
              <a:rPr lang="en-US" altLang="en-US" sz="2000" dirty="0" smtClean="0">
                <a:sym typeface="Symbol" pitchFamily="18" charset="2"/>
              </a:rPr>
              <a:t>is </a:t>
            </a:r>
            <a:r>
              <a:rPr lang="en-US" altLang="en-US" sz="2000" dirty="0" err="1" smtClean="0">
                <a:sym typeface="Symbol" pitchFamily="18" charset="2"/>
              </a:rPr>
              <a:t>Bolzmann’s</a:t>
            </a:r>
            <a:r>
              <a:rPr lang="en-US" altLang="en-US" sz="2000" dirty="0" smtClean="0">
                <a:sym typeface="Symbol" pitchFamily="18" charset="2"/>
              </a:rPr>
              <a:t> constant.</a:t>
            </a:r>
          </a:p>
        </p:txBody>
      </p:sp>
      <p:sp>
        <p:nvSpPr>
          <p:cNvPr id="12293" name="AutoShape 4"/>
          <p:cNvSpPr>
            <a:spLocks noChangeArrowheads="1"/>
          </p:cNvSpPr>
          <p:nvPr/>
        </p:nvSpPr>
        <p:spPr bwMode="auto">
          <a:xfrm>
            <a:off x="1905000" y="4114800"/>
            <a:ext cx="685800" cy="685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3962400" y="2870200"/>
            <a:ext cx="1447800" cy="711200"/>
          </a:xfrm>
          <a:custGeom>
            <a:avLst/>
            <a:gdLst>
              <a:gd name="T0" fmla="*/ 2147483647 w 1144"/>
              <a:gd name="T1" fmla="*/ 2147483647 h 560"/>
              <a:gd name="T2" fmla="*/ 2147483647 w 1144"/>
              <a:gd name="T3" fmla="*/ 2147483647 h 560"/>
              <a:gd name="T4" fmla="*/ 2147483647 w 1144"/>
              <a:gd name="T5" fmla="*/ 2147483647 h 560"/>
              <a:gd name="T6" fmla="*/ 2147483647 w 1144"/>
              <a:gd name="T7" fmla="*/ 2147483647 h 560"/>
              <a:gd name="T8" fmla="*/ 2147483647 w 1144"/>
              <a:gd name="T9" fmla="*/ 2147483647 h 560"/>
              <a:gd name="T10" fmla="*/ 2147483647 w 1144"/>
              <a:gd name="T11" fmla="*/ 2147483647 h 560"/>
              <a:gd name="T12" fmla="*/ 2147483647 w 1144"/>
              <a:gd name="T13" fmla="*/ 2147483647 h 560"/>
              <a:gd name="T14" fmla="*/ 2147483647 w 1144"/>
              <a:gd name="T15" fmla="*/ 2147483647 h 560"/>
              <a:gd name="T16" fmla="*/ 2147483647 w 1144"/>
              <a:gd name="T17" fmla="*/ 2147483647 h 560"/>
              <a:gd name="T18" fmla="*/ 2147483647 w 1144"/>
              <a:gd name="T19" fmla="*/ 2147483647 h 560"/>
              <a:gd name="T20" fmla="*/ 2147483647 w 1144"/>
              <a:gd name="T21" fmla="*/ 2147483647 h 5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44"/>
              <a:gd name="T34" fmla="*/ 0 h 560"/>
              <a:gd name="T35" fmla="*/ 1144 w 1144"/>
              <a:gd name="T36" fmla="*/ 560 h 56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44" h="560">
                <a:moveTo>
                  <a:pt x="176" y="160"/>
                </a:moveTo>
                <a:cubicBezTo>
                  <a:pt x="224" y="120"/>
                  <a:pt x="344" y="32"/>
                  <a:pt x="416" y="16"/>
                </a:cubicBezTo>
                <a:cubicBezTo>
                  <a:pt x="488" y="0"/>
                  <a:pt x="536" y="24"/>
                  <a:pt x="608" y="64"/>
                </a:cubicBezTo>
                <a:cubicBezTo>
                  <a:pt x="680" y="104"/>
                  <a:pt x="760" y="200"/>
                  <a:pt x="848" y="256"/>
                </a:cubicBezTo>
                <a:cubicBezTo>
                  <a:pt x="936" y="312"/>
                  <a:pt x="1128" y="352"/>
                  <a:pt x="1136" y="400"/>
                </a:cubicBezTo>
                <a:cubicBezTo>
                  <a:pt x="1144" y="448"/>
                  <a:pt x="1000" y="544"/>
                  <a:pt x="896" y="544"/>
                </a:cubicBezTo>
                <a:cubicBezTo>
                  <a:pt x="792" y="544"/>
                  <a:pt x="608" y="400"/>
                  <a:pt x="512" y="400"/>
                </a:cubicBezTo>
                <a:cubicBezTo>
                  <a:pt x="416" y="400"/>
                  <a:pt x="400" y="560"/>
                  <a:pt x="320" y="544"/>
                </a:cubicBezTo>
                <a:cubicBezTo>
                  <a:pt x="240" y="528"/>
                  <a:pt x="64" y="352"/>
                  <a:pt x="32" y="304"/>
                </a:cubicBezTo>
                <a:cubicBezTo>
                  <a:pt x="0" y="256"/>
                  <a:pt x="104" y="280"/>
                  <a:pt x="128" y="256"/>
                </a:cubicBezTo>
                <a:cubicBezTo>
                  <a:pt x="152" y="232"/>
                  <a:pt x="128" y="200"/>
                  <a:pt x="176" y="16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6400800" y="3848100"/>
            <a:ext cx="1104900" cy="800100"/>
          </a:xfrm>
          <a:custGeom>
            <a:avLst/>
            <a:gdLst>
              <a:gd name="T0" fmla="*/ 2147483647 w 880"/>
              <a:gd name="T1" fmla="*/ 2147483647 h 608"/>
              <a:gd name="T2" fmla="*/ 2147483647 w 880"/>
              <a:gd name="T3" fmla="*/ 2147483647 h 608"/>
              <a:gd name="T4" fmla="*/ 2147483647 w 880"/>
              <a:gd name="T5" fmla="*/ 2147483647 h 608"/>
              <a:gd name="T6" fmla="*/ 2147483647 w 880"/>
              <a:gd name="T7" fmla="*/ 2147483647 h 608"/>
              <a:gd name="T8" fmla="*/ 2147483647 w 880"/>
              <a:gd name="T9" fmla="*/ 2147483647 h 608"/>
              <a:gd name="T10" fmla="*/ 2147483647 w 880"/>
              <a:gd name="T11" fmla="*/ 2147483647 h 608"/>
              <a:gd name="T12" fmla="*/ 2147483647 w 880"/>
              <a:gd name="T13" fmla="*/ 2147483647 h 608"/>
              <a:gd name="T14" fmla="*/ 2147483647 w 880"/>
              <a:gd name="T15" fmla="*/ 2147483647 h 608"/>
              <a:gd name="T16" fmla="*/ 2147483647 w 880"/>
              <a:gd name="T17" fmla="*/ 2147483647 h 608"/>
              <a:gd name="T18" fmla="*/ 2147483647 w 880"/>
              <a:gd name="T19" fmla="*/ 2147483647 h 6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80"/>
              <a:gd name="T31" fmla="*/ 0 h 608"/>
              <a:gd name="T32" fmla="*/ 880 w 880"/>
              <a:gd name="T33" fmla="*/ 608 h 6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80" h="608">
                <a:moveTo>
                  <a:pt x="40" y="168"/>
                </a:moveTo>
                <a:cubicBezTo>
                  <a:pt x="80" y="120"/>
                  <a:pt x="192" y="48"/>
                  <a:pt x="280" y="24"/>
                </a:cubicBezTo>
                <a:cubicBezTo>
                  <a:pt x="368" y="0"/>
                  <a:pt x="472" y="8"/>
                  <a:pt x="568" y="24"/>
                </a:cubicBezTo>
                <a:cubicBezTo>
                  <a:pt x="664" y="40"/>
                  <a:pt x="832" y="56"/>
                  <a:pt x="856" y="120"/>
                </a:cubicBezTo>
                <a:cubicBezTo>
                  <a:pt x="880" y="184"/>
                  <a:pt x="728" y="344"/>
                  <a:pt x="712" y="408"/>
                </a:cubicBezTo>
                <a:cubicBezTo>
                  <a:pt x="696" y="472"/>
                  <a:pt x="784" y="472"/>
                  <a:pt x="760" y="504"/>
                </a:cubicBezTo>
                <a:cubicBezTo>
                  <a:pt x="736" y="536"/>
                  <a:pt x="648" y="592"/>
                  <a:pt x="568" y="600"/>
                </a:cubicBezTo>
                <a:cubicBezTo>
                  <a:pt x="488" y="608"/>
                  <a:pt x="368" y="600"/>
                  <a:pt x="280" y="552"/>
                </a:cubicBezTo>
                <a:cubicBezTo>
                  <a:pt x="192" y="504"/>
                  <a:pt x="80" y="376"/>
                  <a:pt x="40" y="312"/>
                </a:cubicBezTo>
                <a:cubicBezTo>
                  <a:pt x="0" y="248"/>
                  <a:pt x="0" y="216"/>
                  <a:pt x="40" y="16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743200" y="3429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5638800" y="3429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438400" y="31242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00080"/>
                </a:solidFill>
              </a:rPr>
              <a:t>heat                                 cool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4FE52E-CC80-4770-AC87-A07567A62E1F}" type="slidenum">
              <a:rPr lang="en-US" altLang="en-US" sz="1400" smtClean="0"/>
              <a:pPr eaLnBrk="1" hangingPunct="1"/>
              <a:t>18</a:t>
            </a:fld>
            <a:endParaRPr lang="en-US" altLang="en-US" sz="14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Simulated Annealing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At the beginning, the temperature is high.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As the temperature becomes lower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CC0000"/>
                </a:solidFill>
              </a:rPr>
              <a:t>  </a:t>
            </a:r>
            <a:r>
              <a:rPr lang="en-US" altLang="en-US" dirty="0" err="1" smtClean="0">
                <a:solidFill>
                  <a:srgbClr val="CC0000"/>
                </a:solidFill>
              </a:rPr>
              <a:t>kT</a:t>
            </a:r>
            <a:r>
              <a:rPr lang="en-US" altLang="en-US" dirty="0" smtClean="0">
                <a:solidFill>
                  <a:srgbClr val="CC0000"/>
                </a:solidFill>
              </a:rPr>
              <a:t> becomes lower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CC0000"/>
                </a:solidFill>
                <a:sym typeface="Symbol" pitchFamily="18" charset="2"/>
              </a:rPr>
              <a:t>  E/</a:t>
            </a:r>
            <a:r>
              <a:rPr lang="en-US" altLang="en-US" dirty="0" err="1" smtClean="0">
                <a:solidFill>
                  <a:srgbClr val="CC0000"/>
                </a:solidFill>
                <a:sym typeface="Symbol" pitchFamily="18" charset="2"/>
              </a:rPr>
              <a:t>kT</a:t>
            </a:r>
            <a:r>
              <a:rPr lang="en-US" altLang="en-US" dirty="0" smtClean="0">
                <a:solidFill>
                  <a:srgbClr val="CC0000"/>
                </a:solidFill>
                <a:sym typeface="Symbol" pitchFamily="18" charset="2"/>
              </a:rPr>
              <a:t> gets bigger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CC0000"/>
                </a:solidFill>
                <a:sym typeface="Symbol" pitchFamily="18" charset="2"/>
              </a:rPr>
              <a:t>  (-E/</a:t>
            </a:r>
            <a:r>
              <a:rPr lang="en-US" altLang="en-US" dirty="0" err="1" smtClean="0">
                <a:solidFill>
                  <a:srgbClr val="CC0000"/>
                </a:solidFill>
                <a:sym typeface="Symbol" pitchFamily="18" charset="2"/>
              </a:rPr>
              <a:t>kT</a:t>
            </a:r>
            <a:r>
              <a:rPr lang="en-US" altLang="en-US" dirty="0" smtClean="0">
                <a:solidFill>
                  <a:srgbClr val="CC0000"/>
                </a:solidFill>
                <a:sym typeface="Symbol" pitchFamily="18" charset="2"/>
              </a:rPr>
              <a:t>) gets smaller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CC0000"/>
                </a:solidFill>
                <a:sym typeface="Symbol" pitchFamily="18" charset="2"/>
              </a:rPr>
              <a:t>  e^(-E/</a:t>
            </a:r>
            <a:r>
              <a:rPr lang="en-US" altLang="en-US" dirty="0" err="1" smtClean="0">
                <a:solidFill>
                  <a:srgbClr val="CC0000"/>
                </a:solidFill>
                <a:sym typeface="Symbol" pitchFamily="18" charset="2"/>
              </a:rPr>
              <a:t>kT</a:t>
            </a:r>
            <a:r>
              <a:rPr lang="en-US" altLang="en-US" dirty="0" smtClean="0">
                <a:solidFill>
                  <a:srgbClr val="CC0000"/>
                </a:solidFill>
                <a:sym typeface="Symbol" pitchFamily="18" charset="2"/>
              </a:rPr>
              <a:t>) gets smaller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ym typeface="Symbol" pitchFamily="18" charset="2"/>
              </a:rPr>
              <a:t>As the process continues, the probability of a downhill move gets smaller and smaller.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BBFF00-382C-46F2-8E72-1571A90485E1}" type="slidenum">
              <a:rPr lang="en-US" altLang="en-US" sz="1400" smtClean="0"/>
              <a:pPr eaLnBrk="1" hangingPunct="1"/>
              <a:t>19</a:t>
            </a:fld>
            <a:endParaRPr lang="en-US" altLang="en-US" sz="14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For Simulated Annealing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CC0000"/>
                </a:solidFill>
                <a:sym typeface="Symbol" pitchFamily="18" charset="2"/>
              </a:rPr>
              <a:t>E </a:t>
            </a:r>
            <a:r>
              <a:rPr lang="en-US" altLang="en-US" dirty="0" smtClean="0">
                <a:sym typeface="Symbol" pitchFamily="18" charset="2"/>
              </a:rPr>
              <a:t>represents the change in the value of the objective function.</a:t>
            </a:r>
          </a:p>
          <a:p>
            <a:pPr eaLnBrk="1" hangingPunct="1"/>
            <a:endParaRPr lang="en-US" altLang="en-US" dirty="0" smtClean="0">
              <a:sym typeface="Symbol" pitchFamily="18" charset="2"/>
            </a:endParaRPr>
          </a:p>
          <a:p>
            <a:pPr eaLnBrk="1" hangingPunct="1"/>
            <a:r>
              <a:rPr lang="en-US" altLang="en-US" dirty="0" smtClean="0">
                <a:sym typeface="Symbol" pitchFamily="18" charset="2"/>
              </a:rPr>
              <a:t>Since the physical relationships no longer apply, drop k.   So p = </a:t>
            </a:r>
            <a:r>
              <a:rPr lang="en-US" altLang="en-US" dirty="0" smtClean="0">
                <a:solidFill>
                  <a:srgbClr val="CC0000"/>
                </a:solidFill>
                <a:sym typeface="Symbol" pitchFamily="18" charset="2"/>
              </a:rPr>
              <a:t>e^(-E/T) </a:t>
            </a:r>
          </a:p>
          <a:p>
            <a:pPr eaLnBrk="1" hangingPunct="1"/>
            <a:endParaRPr lang="en-US" altLang="en-US" dirty="0" smtClean="0">
              <a:solidFill>
                <a:srgbClr val="CC0000"/>
              </a:solidFill>
              <a:sym typeface="Symbol" pitchFamily="18" charset="2"/>
            </a:endParaRPr>
          </a:p>
          <a:p>
            <a:pPr eaLnBrk="1" hangingPunct="1"/>
            <a:r>
              <a:rPr lang="en-US" altLang="en-US" dirty="0" smtClean="0">
                <a:sym typeface="Symbol" pitchFamily="18" charset="2"/>
              </a:rPr>
              <a:t>We need an</a:t>
            </a:r>
            <a:r>
              <a:rPr lang="en-US" altLang="en-US" dirty="0" smtClean="0">
                <a:solidFill>
                  <a:srgbClr val="CC0000"/>
                </a:solidFill>
                <a:sym typeface="Symbol" pitchFamily="18" charset="2"/>
              </a:rPr>
              <a:t> annealing schedule</a:t>
            </a:r>
            <a:r>
              <a:rPr lang="en-US" altLang="en-US" dirty="0" smtClean="0">
                <a:sym typeface="Symbol" pitchFamily="18" charset="2"/>
              </a:rPr>
              <a:t>, which is a sequence of values of T:</a:t>
            </a:r>
            <a:r>
              <a:rPr lang="en-US" altLang="en-US" dirty="0" smtClean="0">
                <a:solidFill>
                  <a:srgbClr val="CC0000"/>
                </a:solidFill>
                <a:sym typeface="Symbol" pitchFamily="18" charset="2"/>
              </a:rPr>
              <a:t> T</a:t>
            </a:r>
            <a:r>
              <a:rPr lang="en-US" altLang="en-US" baseline="-25000" dirty="0" smtClean="0">
                <a:solidFill>
                  <a:srgbClr val="CC0000"/>
                </a:solidFill>
                <a:sym typeface="Symbol" pitchFamily="18" charset="2"/>
              </a:rPr>
              <a:t>0</a:t>
            </a:r>
            <a:r>
              <a:rPr lang="en-US" altLang="en-US" dirty="0" smtClean="0">
                <a:solidFill>
                  <a:srgbClr val="CC0000"/>
                </a:solidFill>
                <a:sym typeface="Symbol" pitchFamily="18" charset="2"/>
              </a:rPr>
              <a:t>, T</a:t>
            </a:r>
            <a:r>
              <a:rPr lang="en-US" altLang="en-US" baseline="-25000" dirty="0" smtClean="0">
                <a:solidFill>
                  <a:srgbClr val="CC0000"/>
                </a:solidFill>
                <a:sym typeface="Symbol" pitchFamily="18" charset="2"/>
              </a:rPr>
              <a:t>1</a:t>
            </a:r>
            <a:r>
              <a:rPr lang="en-US" altLang="en-US" dirty="0" smtClean="0">
                <a:solidFill>
                  <a:srgbClr val="CC0000"/>
                </a:solidFill>
                <a:sym typeface="Symbol" pitchFamily="18" charset="2"/>
              </a:rPr>
              <a:t>, T</a:t>
            </a:r>
            <a:r>
              <a:rPr lang="en-US" altLang="en-US" baseline="-25000" dirty="0" smtClean="0">
                <a:solidFill>
                  <a:srgbClr val="CC0000"/>
                </a:solidFill>
                <a:sym typeface="Symbol" pitchFamily="18" charset="2"/>
              </a:rPr>
              <a:t>2</a:t>
            </a:r>
            <a:r>
              <a:rPr lang="en-US" altLang="en-US" dirty="0" smtClean="0">
                <a:solidFill>
                  <a:srgbClr val="CC0000"/>
                </a:solidFill>
                <a:sym typeface="Symbol" pitchFamily="18" charset="2"/>
              </a:rPr>
              <a:t>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format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8A12D-00FC-4F01-9A96-E6901D6B05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362200"/>
            <a:ext cx="232307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0 0</a:t>
            </a:r>
          </a:p>
          <a:p>
            <a:r>
              <a:rPr lang="en-US" dirty="0" smtClean="0"/>
              <a:t>9 6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0 0 4 0 4 4 0 4</a:t>
            </a:r>
          </a:p>
          <a:p>
            <a:r>
              <a:rPr lang="en-US" dirty="0" smtClean="0"/>
              <a:t>7 4 9 6 4 10 2 8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21958"/>
            <a:ext cx="3343275" cy="34194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780864" y="4544358"/>
            <a:ext cx="378180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Start Point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Goal Point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How many Rectangles.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Rectangle coordinates are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given clockwise.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05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75515F-2D68-44C8-BB50-C29442498240}" type="slidenum">
              <a:rPr lang="en-US" altLang="en-US" sz="1400" smtClean="0"/>
              <a:pPr eaLnBrk="1" hangingPunct="1"/>
              <a:t>20</a:t>
            </a:fld>
            <a:endParaRPr lang="en-US" alt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Simulated Annealing Algorithm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910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i="1" smtClean="0"/>
              <a:t>current</a:t>
            </a:r>
            <a:r>
              <a:rPr lang="en-US" altLang="en-US" sz="2400" smtClean="0"/>
              <a:t> </a:t>
            </a:r>
            <a:r>
              <a:rPr lang="en-US" altLang="en-US" sz="2400" smtClean="0">
                <a:sym typeface="Wingdings" pitchFamily="2" charset="2"/>
              </a:rPr>
              <a:t></a:t>
            </a:r>
            <a:r>
              <a:rPr lang="en-US" altLang="en-US" sz="2400" smtClean="0"/>
              <a:t> start node; 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for each </a:t>
            </a:r>
            <a:r>
              <a:rPr lang="en-US" altLang="en-US" sz="2400" smtClean="0">
                <a:solidFill>
                  <a:srgbClr val="0033CC"/>
                </a:solidFill>
              </a:rPr>
              <a:t>T</a:t>
            </a:r>
            <a:r>
              <a:rPr lang="en-US" altLang="en-US" sz="2400" smtClean="0"/>
              <a:t> on the schedule		</a:t>
            </a:r>
            <a:r>
              <a:rPr lang="en-US" altLang="en-US" sz="1800" smtClean="0">
                <a:solidFill>
                  <a:srgbClr val="CC0000"/>
                </a:solidFill>
              </a:rPr>
              <a:t>/* need a schedule */</a:t>
            </a:r>
            <a:endParaRPr lang="en-US" altLang="en-US" sz="2400" smtClean="0">
              <a:solidFill>
                <a:srgbClr val="CC0000"/>
              </a:solidFill>
            </a:endParaRPr>
          </a:p>
          <a:p>
            <a:pPr eaLnBrk="1" hangingPunct="1"/>
            <a:endParaRPr lang="en-US" altLang="en-US" sz="240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altLang="en-US" sz="2000" i="1" smtClean="0"/>
              <a:t>next </a:t>
            </a:r>
            <a:r>
              <a:rPr lang="en-US" altLang="en-US" sz="2000" smtClean="0">
                <a:sym typeface="Wingdings" pitchFamily="2" charset="2"/>
              </a:rPr>
              <a:t></a:t>
            </a:r>
            <a:r>
              <a:rPr lang="en-US" altLang="en-US" sz="2000" smtClean="0"/>
              <a:t> randomly selected successor of </a:t>
            </a:r>
            <a:r>
              <a:rPr lang="en-US" altLang="en-US" sz="2000" i="1" smtClean="0"/>
              <a:t>current</a:t>
            </a:r>
          </a:p>
          <a:p>
            <a:pPr lvl="1" eaLnBrk="1" hangingPunct="1"/>
            <a:r>
              <a:rPr lang="en-US" altLang="en-US" sz="2000" smtClean="0"/>
              <a:t>evaluate next; it it’s a goal, return it</a:t>
            </a:r>
          </a:p>
          <a:p>
            <a:pPr lvl="1" eaLnBrk="1" hangingPunct="1"/>
            <a:r>
              <a:rPr lang="en-US" altLang="en-US" sz="2000" smtClean="0">
                <a:solidFill>
                  <a:srgbClr val="0033CC"/>
                </a:solidFill>
                <a:sym typeface="Symbol" pitchFamily="18" charset="2"/>
              </a:rPr>
              <a:t>E</a:t>
            </a:r>
            <a:r>
              <a:rPr lang="en-US" altLang="en-US" smtClean="0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altLang="en-US" sz="2000" smtClean="0">
                <a:sym typeface="Wingdings" pitchFamily="2" charset="2"/>
              </a:rPr>
              <a:t></a:t>
            </a:r>
            <a:r>
              <a:rPr lang="en-US" altLang="en-US" sz="2000" smtClean="0">
                <a:sym typeface="Symbol" pitchFamily="18" charset="2"/>
              </a:rPr>
              <a:t> </a:t>
            </a:r>
            <a:r>
              <a:rPr lang="en-US" altLang="en-US" sz="2000" i="1" smtClean="0">
                <a:sym typeface="Symbol" pitchFamily="18" charset="2"/>
              </a:rPr>
              <a:t>next</a:t>
            </a:r>
            <a:r>
              <a:rPr lang="en-US" altLang="en-US" sz="2000" smtClean="0">
                <a:sym typeface="Symbol" pitchFamily="18" charset="2"/>
              </a:rPr>
              <a:t>.Value – </a:t>
            </a:r>
            <a:r>
              <a:rPr lang="en-US" altLang="en-US" sz="2000" i="1" smtClean="0">
                <a:sym typeface="Symbol" pitchFamily="18" charset="2"/>
              </a:rPr>
              <a:t>current</a:t>
            </a:r>
            <a:r>
              <a:rPr lang="en-US" altLang="en-US" sz="2000" smtClean="0">
                <a:sym typeface="Symbol" pitchFamily="18" charset="2"/>
              </a:rPr>
              <a:t>.Value  	</a:t>
            </a:r>
            <a:r>
              <a:rPr lang="en-US" altLang="en-US" sz="1800" smtClean="0">
                <a:solidFill>
                  <a:srgbClr val="CC0000"/>
                </a:solidFill>
                <a:sym typeface="Symbol" pitchFamily="18" charset="2"/>
              </a:rPr>
              <a:t>/* already negated */</a:t>
            </a:r>
            <a:endParaRPr lang="en-US" altLang="en-US" sz="180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altLang="en-US" sz="1800" smtClean="0"/>
              <a:t>if </a:t>
            </a:r>
            <a:r>
              <a:rPr lang="en-US" altLang="en-US" sz="1800" smtClean="0">
                <a:solidFill>
                  <a:srgbClr val="0033CC"/>
                </a:solidFill>
                <a:sym typeface="Symbol" pitchFamily="18" charset="2"/>
              </a:rPr>
              <a:t>E &gt; 0</a:t>
            </a:r>
          </a:p>
          <a:p>
            <a:pPr lvl="2" eaLnBrk="1" hangingPunct="1"/>
            <a:r>
              <a:rPr lang="en-US" altLang="en-US" sz="1800" smtClean="0">
                <a:sym typeface="Symbol" pitchFamily="18" charset="2"/>
              </a:rPr>
              <a:t>then </a:t>
            </a:r>
            <a:r>
              <a:rPr lang="en-US" altLang="en-US" sz="1800" i="1" smtClean="0">
                <a:sym typeface="Symbol" pitchFamily="18" charset="2"/>
              </a:rPr>
              <a:t>current</a:t>
            </a:r>
            <a:r>
              <a:rPr lang="en-US" altLang="en-US" sz="1800" smtClean="0">
                <a:sym typeface="Symbol" pitchFamily="18" charset="2"/>
              </a:rPr>
              <a:t> </a:t>
            </a:r>
            <a:r>
              <a:rPr lang="en-US" altLang="en-US" sz="1800" smtClean="0">
                <a:sym typeface="Wingdings" pitchFamily="2" charset="2"/>
              </a:rPr>
              <a:t></a:t>
            </a:r>
            <a:r>
              <a:rPr lang="en-US" altLang="en-US" sz="1800" smtClean="0">
                <a:sym typeface="Symbol" pitchFamily="18" charset="2"/>
              </a:rPr>
              <a:t> </a:t>
            </a:r>
            <a:r>
              <a:rPr lang="en-US" altLang="en-US" sz="1800" i="1" smtClean="0">
                <a:sym typeface="Symbol" pitchFamily="18" charset="2"/>
              </a:rPr>
              <a:t>next </a:t>
            </a:r>
            <a:r>
              <a:rPr lang="en-US" altLang="en-US" sz="1800" smtClean="0">
                <a:sym typeface="Symbol" pitchFamily="18" charset="2"/>
              </a:rPr>
              <a:t>         		</a:t>
            </a:r>
            <a:r>
              <a:rPr lang="en-US" altLang="en-US" sz="1800" smtClean="0">
                <a:solidFill>
                  <a:srgbClr val="CC0000"/>
                </a:solidFill>
                <a:sym typeface="Symbol" pitchFamily="18" charset="2"/>
              </a:rPr>
              <a:t>/* better than current */</a:t>
            </a:r>
          </a:p>
          <a:p>
            <a:pPr lvl="2" eaLnBrk="1" hangingPunct="1"/>
            <a:r>
              <a:rPr lang="en-US" altLang="en-US" sz="1800" smtClean="0">
                <a:sym typeface="Symbol" pitchFamily="18" charset="2"/>
              </a:rPr>
              <a:t>else </a:t>
            </a:r>
            <a:r>
              <a:rPr lang="en-US" altLang="en-US" sz="1800" i="1" smtClean="0">
                <a:sym typeface="Symbol" pitchFamily="18" charset="2"/>
              </a:rPr>
              <a:t>current</a:t>
            </a:r>
            <a:r>
              <a:rPr lang="en-US" altLang="en-US" sz="1800" smtClean="0">
                <a:sym typeface="Symbol" pitchFamily="18" charset="2"/>
              </a:rPr>
              <a:t> </a:t>
            </a:r>
            <a:r>
              <a:rPr lang="en-US" altLang="en-US" sz="1800" smtClean="0">
                <a:sym typeface="Wingdings" pitchFamily="2" charset="2"/>
              </a:rPr>
              <a:t></a:t>
            </a:r>
            <a:r>
              <a:rPr lang="en-US" altLang="en-US" sz="1800" smtClean="0">
                <a:sym typeface="Symbol" pitchFamily="18" charset="2"/>
              </a:rPr>
              <a:t> </a:t>
            </a:r>
            <a:r>
              <a:rPr lang="en-US" altLang="en-US" sz="1800" i="1" smtClean="0">
                <a:sym typeface="Symbol" pitchFamily="18" charset="2"/>
              </a:rPr>
              <a:t>next </a:t>
            </a:r>
            <a:r>
              <a:rPr lang="en-US" altLang="en-US" sz="1800" smtClean="0">
                <a:sym typeface="Symbol" pitchFamily="18" charset="2"/>
              </a:rPr>
              <a:t>with probability </a:t>
            </a:r>
            <a:r>
              <a:rPr lang="en-US" altLang="en-US" sz="1800" smtClean="0">
                <a:solidFill>
                  <a:srgbClr val="0033CC"/>
                </a:solidFill>
                <a:sym typeface="Symbol" pitchFamily="18" charset="2"/>
              </a:rPr>
              <a:t>e^(E/T)</a:t>
            </a:r>
          </a:p>
          <a:p>
            <a:pPr lvl="1" eaLnBrk="1" hangingPunct="1">
              <a:buFontTx/>
              <a:buNone/>
            </a:pPr>
            <a:endParaRPr lang="en-US" altLang="en-US" sz="1800" smtClean="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066800" y="6172200"/>
            <a:ext cx="64023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How would you do this probabilistic selection?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33CC"/>
                </a:solidFill>
              </a:rPr>
              <a:t>Probabilistic Selection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Select </a:t>
            </a:r>
            <a:r>
              <a:rPr lang="en-US" altLang="en-US" i="1" smtClean="0"/>
              <a:t>next</a:t>
            </a:r>
            <a:r>
              <a:rPr lang="en-US" altLang="en-US" smtClean="0"/>
              <a:t> with probability </a:t>
            </a:r>
            <a:r>
              <a:rPr lang="en-US" altLang="en-US" smtClean="0">
                <a:solidFill>
                  <a:srgbClr val="FF0000"/>
                </a:solidFill>
              </a:rPr>
              <a:t>p</a:t>
            </a:r>
          </a:p>
          <a:p>
            <a:endParaRPr lang="en-US" altLang="en-US" smtClean="0">
              <a:solidFill>
                <a:srgbClr val="FF0000"/>
              </a:solidFill>
            </a:endParaRPr>
          </a:p>
          <a:p>
            <a:endParaRPr lang="en-US" altLang="en-US" smtClean="0">
              <a:solidFill>
                <a:srgbClr val="FF0000"/>
              </a:solidFill>
            </a:endParaRPr>
          </a:p>
          <a:p>
            <a:endParaRPr lang="en-US" altLang="en-US" smtClean="0">
              <a:solidFill>
                <a:srgbClr val="FF0000"/>
              </a:solidFill>
            </a:endParaRPr>
          </a:p>
          <a:p>
            <a:endParaRPr lang="en-US" altLang="en-US" smtClean="0">
              <a:solidFill>
                <a:srgbClr val="FF0000"/>
              </a:solidFill>
            </a:endParaRPr>
          </a:p>
          <a:p>
            <a:r>
              <a:rPr lang="en-US" altLang="en-US" smtClean="0"/>
              <a:t>Generate a random number </a:t>
            </a:r>
          </a:p>
          <a:p>
            <a:r>
              <a:rPr lang="en-US" altLang="en-US" smtClean="0"/>
              <a:t>If it’s </a:t>
            </a:r>
            <a:r>
              <a:rPr lang="en-US" altLang="en-US" smtClean="0">
                <a:sym typeface="Wingdings" pitchFamily="2" charset="2"/>
              </a:rPr>
              <a:t>&lt;=</a:t>
            </a:r>
            <a:r>
              <a:rPr lang="en-US" altLang="en-US" smtClean="0"/>
              <a:t> p, select </a:t>
            </a:r>
            <a:r>
              <a:rPr lang="en-US" altLang="en-US" i="1" smtClean="0"/>
              <a:t>next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1BB59F-60C7-4A7C-8E24-1D6C550E9FAE}" type="slidenum">
              <a:rPr lang="en-US" altLang="en-US" sz="1400" smtClean="0"/>
              <a:pPr eaLnBrk="1" hangingPunct="1"/>
              <a:t>21</a:t>
            </a:fld>
            <a:endParaRPr lang="en-US" altLang="en-US" sz="140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590800" y="3657600"/>
            <a:ext cx="3581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2514600" y="35814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6096000" y="35814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2514600" y="3733800"/>
            <a:ext cx="4011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0                                        1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4953000" y="3581400"/>
            <a:ext cx="15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11"/>
          <p:cNvSpPr txBox="1">
            <a:spLocks noChangeArrowheads="1"/>
          </p:cNvSpPr>
          <p:nvPr/>
        </p:nvSpPr>
        <p:spPr bwMode="auto">
          <a:xfrm>
            <a:off x="4876800" y="36576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3581400" y="35052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96" name="TextBox 13"/>
          <p:cNvSpPr txBox="1">
            <a:spLocks noChangeArrowheads="1"/>
          </p:cNvSpPr>
          <p:nvPr/>
        </p:nvSpPr>
        <p:spPr bwMode="auto">
          <a:xfrm>
            <a:off x="3276600" y="3886200"/>
            <a:ext cx="938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/>
              <a:t>random </a:t>
            </a:r>
          </a:p>
          <a:p>
            <a:pPr algn="ctr" eaLnBrk="1" hangingPunct="1"/>
            <a:r>
              <a:rPr lang="en-US" altLang="en-US" sz="1600"/>
              <a:t>number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2667000" y="37338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0549B7-21C3-429B-8937-B2A375F042C0}" type="slidenum">
              <a:rPr lang="en-US" altLang="en-US" sz="1400" smtClean="0"/>
              <a:pPr eaLnBrk="1" hangingPunct="1"/>
              <a:t>22</a:t>
            </a:fld>
            <a:endParaRPr lang="en-US" altLang="en-US" sz="14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Simulated Annealing Properties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At a fixed “temperature” T, state occupation probability reaches the </a:t>
            </a:r>
            <a:r>
              <a:rPr lang="en-US" altLang="en-US" sz="2400" dirty="0" err="1" smtClean="0"/>
              <a:t>Boltzman</a:t>
            </a:r>
            <a:r>
              <a:rPr lang="en-US" altLang="en-US" sz="2400" dirty="0" smtClean="0"/>
              <a:t> distribution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If T is decreased slowly enough (very slowly), the procedure will reach the best state.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Slowly enough has proven too slow for some researchers who have developed alternate schedules.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117725" y="2625725"/>
            <a:ext cx="2744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p(x) = </a:t>
            </a:r>
            <a:r>
              <a:rPr lang="en-US" altLang="en-US">
                <a:solidFill>
                  <a:srgbClr val="CC0000"/>
                </a:solidFill>
                <a:sym typeface="Symbol" pitchFamily="18" charset="2"/>
              </a:rPr>
              <a:t>e^(E(x)/kT)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84E925-3384-4553-AEE5-DB827EE8B767}" type="slidenum">
              <a:rPr lang="en-US" altLang="en-US" sz="1400" smtClean="0"/>
              <a:pPr eaLnBrk="1" hangingPunct="1"/>
              <a:t>23</a:t>
            </a:fld>
            <a:endParaRPr lang="en-US" altLang="en-US" sz="140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Simulated Annealing Schedules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41350"/>
          </a:xfrm>
        </p:spPr>
        <p:txBody>
          <a:bodyPr/>
          <a:lstStyle/>
          <a:p>
            <a:pPr eaLnBrk="1" hangingPunct="1"/>
            <a:r>
              <a:rPr lang="en-US" altLang="en-US" smtClean="0"/>
              <a:t>Acceptance criterion and cooling schedule</a:t>
            </a: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7078663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A228A3-C146-4B4F-BF56-176B283B1D40}" type="slidenum">
              <a:rPr lang="en-US" altLang="en-US" sz="1400" smtClean="0"/>
              <a:pPr eaLnBrk="1" hangingPunct="1"/>
              <a:t>24</a:t>
            </a:fld>
            <a:endParaRPr lang="en-US" altLang="en-US" sz="14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rgbClr val="0033CC"/>
                </a:solidFill>
              </a:rPr>
              <a:t>Simulated Annealing Applications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Basic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/>
              <a:t>Traveling salesman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/>
              <a:t>Graph partitioning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/>
              <a:t>Matching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/>
              <a:t>Graph coloring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/>
              <a:t>Scheduling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Engineering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/>
              <a:t>VLSI design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 smtClean="0"/>
              <a:t>Placement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 smtClean="0"/>
              <a:t>Routing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 smtClean="0"/>
              <a:t>Array logic minimization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 smtClean="0"/>
              <a:t>Layout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/>
              <a:t>Facilities layout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/>
              <a:t>Image processing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/>
              <a:t>Code design in information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7E5A0-52A7-4EA9-85A2-08212DAE401A}" type="slidenum">
              <a:rPr lang="en-US" altLang="en-US" sz="1400" smtClean="0"/>
              <a:pPr eaLnBrk="1" hangingPunct="1"/>
              <a:t>25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Local Beam Search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/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000099"/>
                </a:solidFill>
              </a:rPr>
              <a:t>Keeps more previous states in memory</a:t>
            </a:r>
          </a:p>
          <a:p>
            <a:pPr marL="457200" lvl="1" indent="-342900" eaLnBrk="1" hangingPunct="1"/>
            <a:r>
              <a:rPr lang="en-US" altLang="en-US" sz="2400" dirty="0" smtClean="0"/>
              <a:t>Simulated annealing just kept one previous state in memory.</a:t>
            </a:r>
          </a:p>
          <a:p>
            <a:pPr marL="457200" lvl="1" indent="-342900" eaLnBrk="1" hangingPunct="1"/>
            <a:r>
              <a:rPr lang="en-US" altLang="en-US" sz="2400" dirty="0" smtClean="0"/>
              <a:t>This search </a:t>
            </a:r>
            <a:r>
              <a:rPr lang="en-US" altLang="en-US" sz="2400" dirty="0" smtClean="0">
                <a:solidFill>
                  <a:srgbClr val="CC0000"/>
                </a:solidFill>
              </a:rPr>
              <a:t>keeps k states in memory.</a:t>
            </a:r>
          </a:p>
          <a:p>
            <a:pPr marL="457200" lvl="1" indent="-342900" eaLnBrk="1" hangingPunct="1">
              <a:buFontTx/>
              <a:buNone/>
            </a:pPr>
            <a:endParaRPr lang="en-US" altLang="en-US" sz="2400" dirty="0" smtClean="0"/>
          </a:p>
          <a:p>
            <a:pPr marL="857250" lvl="2" indent="-285750" eaLnBrk="1" hangingPunct="1">
              <a:buFontTx/>
              <a:buNone/>
            </a:pPr>
            <a:r>
              <a:rPr lang="en-US" altLang="en-US" dirty="0" smtClean="0"/>
              <a:t>-  randomly generate</a:t>
            </a:r>
            <a:r>
              <a:rPr lang="en-US" altLang="en-US" dirty="0" smtClean="0">
                <a:solidFill>
                  <a:srgbClr val="CC0000"/>
                </a:solidFill>
              </a:rPr>
              <a:t> k</a:t>
            </a:r>
            <a:r>
              <a:rPr lang="en-US" altLang="en-US" dirty="0" smtClean="0"/>
              <a:t> initial states</a:t>
            </a:r>
          </a:p>
          <a:p>
            <a:pPr marL="857250" lvl="2" indent="-285750" eaLnBrk="1" hangingPunct="1">
              <a:buFontTx/>
              <a:buNone/>
            </a:pPr>
            <a:r>
              <a:rPr lang="en-US" altLang="en-US" dirty="0" smtClean="0"/>
              <a:t>-  if any state is a goal, terminate</a:t>
            </a:r>
          </a:p>
          <a:p>
            <a:pPr marL="857250" lvl="2" indent="-285750" eaLnBrk="1" hangingPunct="1">
              <a:buFontTx/>
              <a:buNone/>
            </a:pPr>
            <a:r>
              <a:rPr lang="en-US" altLang="en-US" dirty="0" smtClean="0"/>
              <a:t>-  else, generate all successors and select best</a:t>
            </a:r>
            <a:r>
              <a:rPr lang="en-US" altLang="en-US" dirty="0" smtClean="0">
                <a:solidFill>
                  <a:srgbClr val="CC0000"/>
                </a:solidFill>
              </a:rPr>
              <a:t> k</a:t>
            </a:r>
          </a:p>
          <a:p>
            <a:pPr marL="857250" lvl="2" indent="-285750" eaLnBrk="1" hangingPunct="1">
              <a:buFontTx/>
              <a:buNone/>
            </a:pPr>
            <a:r>
              <a:rPr lang="en-US" altLang="en-US" dirty="0" smtClean="0"/>
              <a:t>-  repeat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Local Beam Search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8A12D-00FC-4F01-9A96-E6901D6B052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95400" y="1981200"/>
            <a:ext cx="6096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29862"/>
            <a:ext cx="63341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816" y="1981200"/>
            <a:ext cx="63341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81200"/>
            <a:ext cx="63341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9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7030E-05FA-42FF-A82C-C4071A65BF3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1447800"/>
            <a:ext cx="730199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Coming next: </a:t>
            </a:r>
            <a:r>
              <a:rPr lang="en-US" sz="2800" dirty="0" smtClean="0"/>
              <a:t>Genetic Algorithms, which are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otivated by human genetics. How do you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earch a very large search space in a fitness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riented way?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819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Difficult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8A12D-00FC-4F01-9A96-E6901D6B05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4712019" cy="5105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876759" y="1600200"/>
            <a:ext cx="32672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Has 4 known solutions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with approximately the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same cost.</a:t>
            </a:r>
          </a:p>
          <a:p>
            <a:endParaRPr lang="en-US" dirty="0">
              <a:solidFill>
                <a:srgbClr val="0033CC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You will just find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least cost solution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and print the whole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path with states and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cumulative costs.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8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design your own custom data set and run your program on it, too. You will turn in a picture of your data set, similar to the pictures we give you of ours.</a:t>
            </a:r>
            <a:endParaRPr lang="en-US" dirty="0"/>
          </a:p>
          <a:p>
            <a:r>
              <a:rPr lang="en-US" dirty="0" smtClean="0"/>
              <a:t>Turn in commented source code, input and output from all 3 data sets, and your picture.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609318-8ECD-4718-ADD9-30427485B1FE}" type="slidenum">
              <a:rPr lang="en-US" altLang="en-US" sz="1400" smtClean="0"/>
              <a:pPr eaLnBrk="1" hangingPunct="1"/>
              <a:t>5</a:t>
            </a:fld>
            <a:endParaRPr lang="en-US" altLang="en-US" sz="14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Beyond Classical Search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sz="2400" dirty="0" smtClean="0"/>
              <a:t>Chapter 3 covered problems that considered the whole search space and produced a sequence of actions leading to a goal.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Chapter 4 covers techniques (some developed outside of AI) that don’t try to cover the whole space and only the goal state, not the steps, are important. 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The techniques of Chapter 4 tend to use much less memory and are not guaranteed to find an optimal solution.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20000"/>
              </a:spcBef>
            </a:pPr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More Search Methods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Local Search</a:t>
            </a:r>
          </a:p>
          <a:p>
            <a:pPr lvl="1" eaLnBrk="1" hangingPunct="1"/>
            <a:r>
              <a:rPr lang="en-US" altLang="en-US" smtClean="0"/>
              <a:t>Hill Climbing</a:t>
            </a:r>
          </a:p>
          <a:p>
            <a:pPr lvl="1" eaLnBrk="1" hangingPunct="1"/>
            <a:r>
              <a:rPr lang="en-US" altLang="en-US" smtClean="0"/>
              <a:t>Simulated Annealing</a:t>
            </a:r>
          </a:p>
          <a:p>
            <a:pPr lvl="1" eaLnBrk="1" hangingPunct="1"/>
            <a:r>
              <a:rPr lang="en-US" altLang="en-US" smtClean="0"/>
              <a:t>Beam Search</a:t>
            </a:r>
          </a:p>
          <a:p>
            <a:pPr lvl="1" eaLnBrk="1" hangingPunct="1"/>
            <a:r>
              <a:rPr lang="en-US" altLang="en-US" smtClean="0"/>
              <a:t>Genetic Search</a:t>
            </a:r>
          </a:p>
          <a:p>
            <a:pPr eaLnBrk="1" hangingPunct="1"/>
            <a:r>
              <a:rPr lang="en-US" altLang="en-US" smtClean="0"/>
              <a:t>Local Search in Continuous Spaces</a:t>
            </a:r>
          </a:p>
          <a:p>
            <a:pPr eaLnBrk="1" hangingPunct="1"/>
            <a:r>
              <a:rPr lang="en-US" altLang="en-US" smtClean="0"/>
              <a:t>Searching with Nondeterministic Actions</a:t>
            </a:r>
          </a:p>
          <a:p>
            <a:pPr eaLnBrk="1" hangingPunct="1"/>
            <a:r>
              <a:rPr lang="en-US" altLang="en-US" smtClean="0"/>
              <a:t>Online Search (agent is executing actions)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A8648B-79E0-4BE0-909E-DAA94B899676}" type="slidenum">
              <a:rPr lang="en-US" altLang="en-US" sz="1400" smtClean="0"/>
              <a:pPr eaLnBrk="1" hangingPunct="1"/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6FF0E5-C2C2-4D9D-BB79-ADCBD7078521}" type="slidenum">
              <a:rPr lang="en-US" altLang="en-US" sz="1400" smtClean="0"/>
              <a:pPr eaLnBrk="1" hangingPunct="1"/>
              <a:t>7</a:t>
            </a:fld>
            <a:endParaRPr lang="en-US" altLang="en-US" sz="14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33CC"/>
                </a:solidFill>
              </a:rPr>
              <a:t>Local Search Algorithms and Optimization Problems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CC0000"/>
                </a:solidFill>
              </a:rPr>
              <a:t>Complete state</a:t>
            </a:r>
            <a:r>
              <a:rPr lang="en-US" altLang="en-US" sz="2800" dirty="0" smtClean="0"/>
              <a:t> formulation</a:t>
            </a:r>
          </a:p>
          <a:p>
            <a:pPr lvl="1" eaLnBrk="1" hangingPunct="1"/>
            <a:r>
              <a:rPr lang="en-US" altLang="en-US" sz="2400" dirty="0" smtClean="0"/>
              <a:t>For example, for the 8 queens problem, all 8 queens are on the board and need to be moved around to get to a goal state</a:t>
            </a:r>
          </a:p>
          <a:p>
            <a:pPr eaLnBrk="1" hangingPunct="1"/>
            <a:r>
              <a:rPr lang="en-US" altLang="en-US" sz="2800" dirty="0" smtClean="0"/>
              <a:t>Equivalent to </a:t>
            </a:r>
            <a:r>
              <a:rPr lang="en-US" altLang="en-US" sz="2800" dirty="0" smtClean="0">
                <a:solidFill>
                  <a:srgbClr val="CC0000"/>
                </a:solidFill>
              </a:rPr>
              <a:t>optimization problems</a:t>
            </a:r>
            <a:r>
              <a:rPr lang="en-US" altLang="en-US" sz="2800" dirty="0" smtClean="0"/>
              <a:t> often found in science and engineering</a:t>
            </a:r>
          </a:p>
          <a:p>
            <a:pPr eaLnBrk="1" hangingPunct="1"/>
            <a:r>
              <a:rPr lang="en-US" altLang="en-US" sz="2800" dirty="0" smtClean="0"/>
              <a:t>Start somewhere and try to get to the solution from there</a:t>
            </a:r>
          </a:p>
          <a:p>
            <a:pPr eaLnBrk="1" hangingPunct="1"/>
            <a:r>
              <a:rPr lang="en-US" altLang="en-US" sz="2800" dirty="0" smtClean="0">
                <a:solidFill>
                  <a:srgbClr val="CC0000"/>
                </a:solidFill>
              </a:rPr>
              <a:t>Local search</a:t>
            </a:r>
            <a:r>
              <a:rPr lang="en-US" altLang="en-US" sz="2800" dirty="0" smtClean="0"/>
              <a:t> around the current state to decide where to go 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Pose Estimation Example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smtClean="0"/>
              <a:t>Given a geometric model of a 3D object and a 2D image of the object.</a:t>
            </a:r>
          </a:p>
          <a:p>
            <a:pPr eaLnBrk="1" hangingPunct="1"/>
            <a:r>
              <a:rPr lang="en-US" altLang="en-US" dirty="0" smtClean="0"/>
              <a:t>Determine the </a:t>
            </a:r>
            <a:r>
              <a:rPr lang="en-US" altLang="en-US" dirty="0" smtClean="0">
                <a:solidFill>
                  <a:srgbClr val="FF0000"/>
                </a:solidFill>
              </a:rPr>
              <a:t>position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FF0000"/>
                </a:solidFill>
              </a:rPr>
              <a:t>orientation</a:t>
            </a:r>
            <a:r>
              <a:rPr lang="en-US" altLang="en-US" dirty="0" smtClean="0"/>
              <a:t> of the object </a:t>
            </a:r>
            <a:r>
              <a:rPr lang="en-US" altLang="en-US" dirty="0" err="1" smtClean="0"/>
              <a:t>wrt</a:t>
            </a:r>
            <a:r>
              <a:rPr lang="en-US" altLang="en-US" dirty="0" smtClean="0"/>
              <a:t> the camera that snapped the image.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     </a:t>
            </a:r>
            <a:r>
              <a:rPr lang="en-US" altLang="en-US" sz="2400" dirty="0" smtClean="0"/>
              <a:t>image                 3D object</a:t>
            </a:r>
          </a:p>
          <a:p>
            <a:pPr eaLnBrk="1" hangingPunct="1"/>
            <a:r>
              <a:rPr lang="en-US" altLang="en-US" dirty="0" smtClean="0"/>
              <a:t>State </a:t>
            </a:r>
            <a:r>
              <a:rPr lang="en-US" altLang="en-US" dirty="0" smtClean="0">
                <a:solidFill>
                  <a:srgbClr val="FF0000"/>
                </a:solidFill>
              </a:rPr>
              <a:t>(x, y, z, </a:t>
            </a:r>
            <a:r>
              <a:rPr lang="el-GR" altLang="en-US" dirty="0" smtClean="0">
                <a:solidFill>
                  <a:srgbClr val="FF0000"/>
                </a:solidFill>
              </a:rPr>
              <a:t>θ</a:t>
            </a:r>
            <a:r>
              <a:rPr lang="en-US" altLang="en-US" dirty="0" smtClean="0">
                <a:solidFill>
                  <a:srgbClr val="FF0000"/>
                </a:solidFill>
              </a:rPr>
              <a:t>x, </a:t>
            </a:r>
            <a:r>
              <a:rPr lang="el-GR" altLang="en-US" dirty="0" smtClean="0">
                <a:solidFill>
                  <a:srgbClr val="FF0000"/>
                </a:solidFill>
              </a:rPr>
              <a:t>θ</a:t>
            </a:r>
            <a:r>
              <a:rPr lang="en-US" altLang="en-US" dirty="0" smtClean="0">
                <a:solidFill>
                  <a:srgbClr val="FF0000"/>
                </a:solidFill>
              </a:rPr>
              <a:t>y, </a:t>
            </a:r>
            <a:r>
              <a:rPr lang="el-GR" altLang="en-US" dirty="0" smtClean="0">
                <a:solidFill>
                  <a:srgbClr val="FF0000"/>
                </a:solidFill>
              </a:rPr>
              <a:t>θ</a:t>
            </a:r>
            <a:r>
              <a:rPr lang="en-US" altLang="en-US" dirty="0" smtClean="0">
                <a:solidFill>
                  <a:srgbClr val="FF0000"/>
                </a:solidFill>
              </a:rPr>
              <a:t>z)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63D71F-997F-4805-9677-3C8DF93793C5}" type="slidenum">
              <a:rPr lang="en-US" altLang="en-US" sz="1400" smtClean="0"/>
              <a:pPr eaLnBrk="1" hangingPunct="1"/>
              <a:t>8</a:t>
            </a:fld>
            <a:endParaRPr lang="en-US" altLang="en-US" sz="140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352800" y="4724400"/>
            <a:ext cx="6858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3886200" y="4724400"/>
            <a:ext cx="6858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543300" y="50673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962400" y="5334000"/>
            <a:ext cx="533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9000" y="5334000"/>
            <a:ext cx="533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4" name="Photo"/>
          <p:cNvSpPr>
            <a:spLocks noEditPoints="1" noChangeArrowheads="1"/>
          </p:cNvSpPr>
          <p:nvPr/>
        </p:nvSpPr>
        <p:spPr bwMode="auto">
          <a:xfrm>
            <a:off x="5105400" y="3810000"/>
            <a:ext cx="609600" cy="3810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30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21600"/>
                </a:moveTo>
                <a:lnTo>
                  <a:pt x="0" y="3085"/>
                </a:lnTo>
                <a:lnTo>
                  <a:pt x="1542" y="3085"/>
                </a:lnTo>
                <a:lnTo>
                  <a:pt x="1542" y="1028"/>
                </a:lnTo>
                <a:lnTo>
                  <a:pt x="3857" y="1028"/>
                </a:lnTo>
                <a:lnTo>
                  <a:pt x="3857" y="3085"/>
                </a:lnTo>
                <a:lnTo>
                  <a:pt x="5400" y="3085"/>
                </a:lnTo>
                <a:lnTo>
                  <a:pt x="6942" y="0"/>
                </a:lnTo>
                <a:lnTo>
                  <a:pt x="14657" y="0"/>
                </a:lnTo>
                <a:lnTo>
                  <a:pt x="16200" y="3085"/>
                </a:ln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  <a:path w="21600" h="21600" extrusionOk="0">
                <a:moveTo>
                  <a:pt x="0" y="3085"/>
                </a:move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lnTo>
                  <a:pt x="0" y="3085"/>
                </a:lnTo>
                <a:close/>
              </a:path>
              <a:path w="21600" h="21600" extrusionOk="0">
                <a:moveTo>
                  <a:pt x="10800" y="4800"/>
                </a:moveTo>
                <a:lnTo>
                  <a:pt x="11925" y="4971"/>
                </a:lnTo>
                <a:lnTo>
                  <a:pt x="13017" y="5442"/>
                </a:lnTo>
                <a:lnTo>
                  <a:pt x="14046" y="6128"/>
                </a:lnTo>
                <a:lnTo>
                  <a:pt x="14914" y="7071"/>
                </a:lnTo>
                <a:lnTo>
                  <a:pt x="15621" y="8271"/>
                </a:lnTo>
                <a:lnTo>
                  <a:pt x="16167" y="9514"/>
                </a:lnTo>
                <a:lnTo>
                  <a:pt x="16425" y="11014"/>
                </a:lnTo>
                <a:lnTo>
                  <a:pt x="16585" y="12471"/>
                </a:lnTo>
                <a:lnTo>
                  <a:pt x="16489" y="14014"/>
                </a:lnTo>
                <a:lnTo>
                  <a:pt x="16135" y="15471"/>
                </a:lnTo>
                <a:lnTo>
                  <a:pt x="15621" y="16800"/>
                </a:lnTo>
                <a:lnTo>
                  <a:pt x="14914" y="18000"/>
                </a:lnTo>
                <a:lnTo>
                  <a:pt x="14046" y="18942"/>
                </a:lnTo>
                <a:lnTo>
                  <a:pt x="13050" y="19671"/>
                </a:lnTo>
                <a:lnTo>
                  <a:pt x="11925" y="20057"/>
                </a:lnTo>
                <a:lnTo>
                  <a:pt x="10832" y="20185"/>
                </a:lnTo>
                <a:lnTo>
                  <a:pt x="9675" y="20142"/>
                </a:lnTo>
                <a:lnTo>
                  <a:pt x="8582" y="19628"/>
                </a:lnTo>
                <a:lnTo>
                  <a:pt x="7553" y="18942"/>
                </a:lnTo>
                <a:lnTo>
                  <a:pt x="6717" y="17957"/>
                </a:lnTo>
                <a:lnTo>
                  <a:pt x="5946" y="16842"/>
                </a:lnTo>
                <a:lnTo>
                  <a:pt x="5464" y="15514"/>
                </a:lnTo>
                <a:lnTo>
                  <a:pt x="5078" y="14014"/>
                </a:lnTo>
                <a:lnTo>
                  <a:pt x="5014" y="12514"/>
                </a:lnTo>
                <a:lnTo>
                  <a:pt x="5110" y="11014"/>
                </a:lnTo>
                <a:lnTo>
                  <a:pt x="5528" y="9557"/>
                </a:lnTo>
                <a:lnTo>
                  <a:pt x="6010" y="8228"/>
                </a:lnTo>
                <a:lnTo>
                  <a:pt x="6750" y="7114"/>
                </a:lnTo>
                <a:lnTo>
                  <a:pt x="7650" y="6085"/>
                </a:lnTo>
                <a:lnTo>
                  <a:pt x="8614" y="5400"/>
                </a:lnTo>
                <a:lnTo>
                  <a:pt x="9707" y="4971"/>
                </a:lnTo>
                <a:lnTo>
                  <a:pt x="10800" y="4800"/>
                </a:lnTo>
                <a:close/>
              </a:path>
              <a:path w="21600" h="21600" extrusionOk="0">
                <a:moveTo>
                  <a:pt x="8003" y="8057"/>
                </a:moveTo>
                <a:lnTo>
                  <a:pt x="8807" y="7371"/>
                </a:lnTo>
                <a:lnTo>
                  <a:pt x="9546" y="6985"/>
                </a:lnTo>
                <a:lnTo>
                  <a:pt x="10446" y="6771"/>
                </a:lnTo>
                <a:lnTo>
                  <a:pt x="11217" y="6771"/>
                </a:lnTo>
                <a:lnTo>
                  <a:pt x="12053" y="7028"/>
                </a:lnTo>
                <a:lnTo>
                  <a:pt x="12889" y="7457"/>
                </a:lnTo>
                <a:lnTo>
                  <a:pt x="13628" y="8100"/>
                </a:lnTo>
                <a:lnTo>
                  <a:pt x="14175" y="8871"/>
                </a:lnTo>
                <a:lnTo>
                  <a:pt x="14625" y="9814"/>
                </a:lnTo>
                <a:lnTo>
                  <a:pt x="14978" y="10885"/>
                </a:lnTo>
                <a:lnTo>
                  <a:pt x="15171" y="12042"/>
                </a:lnTo>
                <a:lnTo>
                  <a:pt x="15107" y="13114"/>
                </a:lnTo>
                <a:lnTo>
                  <a:pt x="15042" y="14228"/>
                </a:lnTo>
                <a:lnTo>
                  <a:pt x="14689" y="15257"/>
                </a:lnTo>
                <a:lnTo>
                  <a:pt x="14207" y="16285"/>
                </a:lnTo>
                <a:lnTo>
                  <a:pt x="13596" y="17057"/>
                </a:lnTo>
                <a:lnTo>
                  <a:pt x="12889" y="17657"/>
                </a:lnTo>
                <a:lnTo>
                  <a:pt x="12053" y="18085"/>
                </a:lnTo>
                <a:lnTo>
                  <a:pt x="11185" y="18257"/>
                </a:lnTo>
                <a:lnTo>
                  <a:pt x="10414" y="18214"/>
                </a:lnTo>
                <a:lnTo>
                  <a:pt x="9546" y="18042"/>
                </a:lnTo>
                <a:lnTo>
                  <a:pt x="8742" y="17614"/>
                </a:lnTo>
                <a:lnTo>
                  <a:pt x="8003" y="17014"/>
                </a:lnTo>
                <a:lnTo>
                  <a:pt x="7457" y="16242"/>
                </a:lnTo>
                <a:lnTo>
                  <a:pt x="6975" y="15257"/>
                </a:lnTo>
                <a:lnTo>
                  <a:pt x="6653" y="14142"/>
                </a:lnTo>
                <a:lnTo>
                  <a:pt x="6492" y="13114"/>
                </a:lnTo>
                <a:lnTo>
                  <a:pt x="6525" y="11914"/>
                </a:lnTo>
                <a:lnTo>
                  <a:pt x="6621" y="10842"/>
                </a:lnTo>
                <a:lnTo>
                  <a:pt x="6942" y="9771"/>
                </a:lnTo>
                <a:lnTo>
                  <a:pt x="7457" y="8785"/>
                </a:lnTo>
                <a:lnTo>
                  <a:pt x="8003" y="8057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4191000" y="4038600"/>
            <a:ext cx="1219200" cy="914400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7124701" y="4381500"/>
            <a:ext cx="1600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6400800" y="5181600"/>
            <a:ext cx="1524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7848600" y="5257800"/>
            <a:ext cx="381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43000" y="5257800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990600" y="457200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1066800" y="4876800"/>
            <a:ext cx="4572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1371600" y="4876800"/>
            <a:ext cx="4572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gradient of a function?</a:t>
            </a:r>
          </a:p>
          <a:p>
            <a:r>
              <a:rPr lang="en-US" dirty="0" smtClean="0"/>
              <a:t>In 1D. Function f(x). Gradient f</a:t>
            </a:r>
            <a:r>
              <a:rPr lang="el-GR" dirty="0" smtClean="0"/>
              <a:t>΄</a:t>
            </a:r>
            <a:r>
              <a:rPr lang="en-US" dirty="0" smtClean="0"/>
              <a:t>(x), the derivative.</a:t>
            </a:r>
          </a:p>
          <a:p>
            <a:r>
              <a:rPr lang="en-US" dirty="0" smtClean="0"/>
              <a:t>In 2D. Function f(</a:t>
            </a:r>
            <a:r>
              <a:rPr lang="en-US" dirty="0" err="1" smtClean="0"/>
              <a:t>x,y</a:t>
            </a:r>
            <a:r>
              <a:rPr lang="en-US" dirty="0" smtClean="0"/>
              <a:t>). Gradient (   x,    y</a:t>
            </a:r>
            <a:r>
              <a:rPr lang="en-US" dirty="0" smtClean="0"/>
              <a:t>)</a:t>
            </a:r>
          </a:p>
          <a:p>
            <a:r>
              <a:rPr lang="en-US" dirty="0" smtClean="0"/>
              <a:t>e.g. f(x) = x</a:t>
            </a:r>
            <a:r>
              <a:rPr lang="en-US" baseline="30000" dirty="0" smtClean="0"/>
              <a:t>2</a:t>
            </a:r>
            <a:r>
              <a:rPr lang="en-US" dirty="0" smtClean="0"/>
              <a:t>. f</a:t>
            </a:r>
            <a:r>
              <a:rPr lang="el-GR" dirty="0" smtClean="0"/>
              <a:t>΄</a:t>
            </a:r>
            <a:r>
              <a:rPr lang="en-US" dirty="0" smtClean="0"/>
              <a:t>(x) =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429000"/>
            <a:ext cx="228600" cy="3325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582" y="3428999"/>
            <a:ext cx="228600" cy="33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38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4639</TotalTime>
  <Words>1244</Words>
  <Application>Microsoft Office PowerPoint</Application>
  <PresentationFormat>On-screen Show (4:3)</PresentationFormat>
  <Paragraphs>273</Paragraphs>
  <Slides>27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Comic Sans MS</vt:lpstr>
      <vt:lpstr>Symbol</vt:lpstr>
      <vt:lpstr>Wingdings</vt:lpstr>
      <vt:lpstr>Default Design</vt:lpstr>
      <vt:lpstr>Bitmap Image</vt:lpstr>
      <vt:lpstr>More on HW 2 (due Jan 26)</vt:lpstr>
      <vt:lpstr>Input format Example</vt:lpstr>
      <vt:lpstr>More Difficult Example</vt:lpstr>
      <vt:lpstr>In Addition</vt:lpstr>
      <vt:lpstr>Beyond Classical Search</vt:lpstr>
      <vt:lpstr>More Search Methods</vt:lpstr>
      <vt:lpstr>Local Search Algorithms and Optimization Problems</vt:lpstr>
      <vt:lpstr>Pose Estimation Example</vt:lpstr>
      <vt:lpstr>Gradient</vt:lpstr>
      <vt:lpstr>Hill Climbing</vt:lpstr>
      <vt:lpstr>Numeric Example</vt:lpstr>
      <vt:lpstr>AI Hill Climbing</vt:lpstr>
      <vt:lpstr>Hill Climbing Search</vt:lpstr>
      <vt:lpstr>Hill Climbing Problems</vt:lpstr>
      <vt:lpstr>Solving the Problems </vt:lpstr>
      <vt:lpstr>Simulated Annealing</vt:lpstr>
      <vt:lpstr>Simulated Annealing</vt:lpstr>
      <vt:lpstr>Simulated Annealing</vt:lpstr>
      <vt:lpstr>For Simulated Annealing</vt:lpstr>
      <vt:lpstr>Simulated Annealing Algorithm</vt:lpstr>
      <vt:lpstr>Probabilistic Selection</vt:lpstr>
      <vt:lpstr>Simulated Annealing Properties</vt:lpstr>
      <vt:lpstr>Simulated Annealing Schedules</vt:lpstr>
      <vt:lpstr>Simulated Annealing Applications</vt:lpstr>
      <vt:lpstr>Local Beam Search</vt:lpstr>
      <vt:lpstr>Local Beam Search</vt:lpstr>
      <vt:lpstr>PowerPoint Presentation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Linda Shapiro</cp:lastModifiedBy>
  <cp:revision>183</cp:revision>
  <dcterms:created xsi:type="dcterms:W3CDTF">2005-09-19T20:30:33Z</dcterms:created>
  <dcterms:modified xsi:type="dcterms:W3CDTF">2019-01-11T18:14:10Z</dcterms:modified>
</cp:coreProperties>
</file>