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82"/>
  </p:notesMasterIdLst>
  <p:handoutMasterIdLst>
    <p:handoutMasterId r:id="rId83"/>
  </p:handoutMasterIdLst>
  <p:sldIdLst>
    <p:sldId id="795" r:id="rId2"/>
    <p:sldId id="952" r:id="rId3"/>
    <p:sldId id="948" r:id="rId4"/>
    <p:sldId id="920" r:id="rId5"/>
    <p:sldId id="796" r:id="rId6"/>
    <p:sldId id="738" r:id="rId7"/>
    <p:sldId id="887" r:id="rId8"/>
    <p:sldId id="797" r:id="rId9"/>
    <p:sldId id="798" r:id="rId10"/>
    <p:sldId id="799" r:id="rId11"/>
    <p:sldId id="872" r:id="rId12"/>
    <p:sldId id="871" r:id="rId13"/>
    <p:sldId id="888" r:id="rId14"/>
    <p:sldId id="889" r:id="rId15"/>
    <p:sldId id="904" r:id="rId16"/>
    <p:sldId id="905" r:id="rId17"/>
    <p:sldId id="907" r:id="rId18"/>
    <p:sldId id="947" r:id="rId19"/>
    <p:sldId id="913" r:id="rId20"/>
    <p:sldId id="949" r:id="rId21"/>
    <p:sldId id="909" r:id="rId22"/>
    <p:sldId id="911" r:id="rId23"/>
    <p:sldId id="890" r:id="rId24"/>
    <p:sldId id="891" r:id="rId25"/>
    <p:sldId id="892" r:id="rId26"/>
    <p:sldId id="893" r:id="rId27"/>
    <p:sldId id="951" r:id="rId28"/>
    <p:sldId id="910" r:id="rId29"/>
    <p:sldId id="894" r:id="rId30"/>
    <p:sldId id="895" r:id="rId31"/>
    <p:sldId id="896" r:id="rId32"/>
    <p:sldId id="897" r:id="rId33"/>
    <p:sldId id="898" r:id="rId34"/>
    <p:sldId id="899" r:id="rId35"/>
    <p:sldId id="900" r:id="rId36"/>
    <p:sldId id="901" r:id="rId37"/>
    <p:sldId id="902" r:id="rId38"/>
    <p:sldId id="903" r:id="rId39"/>
    <p:sldId id="906" r:id="rId40"/>
    <p:sldId id="804" r:id="rId41"/>
    <p:sldId id="868" r:id="rId42"/>
    <p:sldId id="921" r:id="rId43"/>
    <p:sldId id="922" r:id="rId44"/>
    <p:sldId id="923" r:id="rId45"/>
    <p:sldId id="924" r:id="rId46"/>
    <p:sldId id="926" r:id="rId47"/>
    <p:sldId id="943" r:id="rId48"/>
    <p:sldId id="946" r:id="rId49"/>
    <p:sldId id="928" r:id="rId50"/>
    <p:sldId id="929" r:id="rId51"/>
    <p:sldId id="930" r:id="rId52"/>
    <p:sldId id="945" r:id="rId53"/>
    <p:sldId id="942" r:id="rId54"/>
    <p:sldId id="908" r:id="rId55"/>
    <p:sldId id="856" r:id="rId56"/>
    <p:sldId id="800" r:id="rId57"/>
    <p:sldId id="845" r:id="rId58"/>
    <p:sldId id="754" r:id="rId59"/>
    <p:sldId id="861" r:id="rId60"/>
    <p:sldId id="862" r:id="rId61"/>
    <p:sldId id="802" r:id="rId62"/>
    <p:sldId id="749" r:id="rId63"/>
    <p:sldId id="955" r:id="rId64"/>
    <p:sldId id="953" r:id="rId65"/>
    <p:sldId id="957" r:id="rId66"/>
    <p:sldId id="956" r:id="rId67"/>
    <p:sldId id="770" r:id="rId68"/>
    <p:sldId id="954" r:id="rId69"/>
    <p:sldId id="848" r:id="rId70"/>
    <p:sldId id="854" r:id="rId71"/>
    <p:sldId id="855" r:id="rId72"/>
    <p:sldId id="858" r:id="rId73"/>
    <p:sldId id="867" r:id="rId74"/>
    <p:sldId id="860" r:id="rId75"/>
    <p:sldId id="863" r:id="rId76"/>
    <p:sldId id="753" r:id="rId77"/>
    <p:sldId id="864" r:id="rId78"/>
    <p:sldId id="865" r:id="rId79"/>
    <p:sldId id="771" r:id="rId80"/>
    <p:sldId id="859" r:id="rId81"/>
  </p:sldIdLst>
  <p:sldSz cx="12192000" cy="6858000"/>
  <p:notesSz cx="7099300" cy="10234613"/>
  <p:custDataLst>
    <p:tags r:id="rId8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6458" autoAdjust="0"/>
  </p:normalViewPr>
  <p:slideViewPr>
    <p:cSldViewPr>
      <p:cViewPr>
        <p:scale>
          <a:sx n="114" d="100"/>
          <a:sy n="114" d="100"/>
        </p:scale>
        <p:origin x="-2312" y="-2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tags" Target="tags/tag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A2BF88-4718-4A52-ABBC-E7C01097CFB0}" type="slidenum">
              <a:rPr lang="en-US" sz="1400" smtClean="0"/>
              <a:pPr eaLnBrk="1" hangingPunct="1"/>
              <a:t>22</a:t>
            </a:fld>
            <a:endParaRPr lang="en-US" sz="14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1734" y="768273"/>
            <a:ext cx="4657374" cy="38362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9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10E0-A582-4403-AF54-E4F6CC3F334D}" type="slidenum">
              <a:rPr lang="en-US" sz="1400" smtClean="0"/>
              <a:pPr eaLnBrk="1" hangingPunct="1"/>
              <a:t>28</a:t>
            </a:fld>
            <a:endParaRPr lang="en-US" sz="1400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020986" y="9721457"/>
            <a:ext cx="3076689" cy="5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 anchor="b"/>
          <a:lstStyle>
            <a:lvl1pPr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81047D-FC1D-4B66-AF36-396018C666A9}" type="slidenum">
              <a:rPr lang="en-US" sz="1400"/>
              <a:pPr algn="r" eaLnBrk="1" hangingPunct="1"/>
              <a:t>4</a:t>
            </a:fld>
            <a:endParaRPr lang="en-US" sz="14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5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8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283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Policy may converge long before values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Policy may converge long before values do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through value iteration; snapshots of values shown on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generates the time-limited</a:t>
            </a:r>
            <a:r>
              <a:rPr lang="en-US" baseline="0" dirty="0" smtClean="0"/>
              <a:t> values for </a:t>
            </a:r>
            <a:r>
              <a:rPr lang="en-US" baseline="0" dirty="0" err="1" smtClean="0"/>
              <a:t>gridworld</a:t>
            </a:r>
            <a:r>
              <a:rPr lang="en-US" baseline="0" dirty="0" smtClean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C149BE-A22A-41BC-8EE1-8AEC9207DDBE}" type="slidenum">
              <a:rPr lang="en-US" sz="1400" smtClean="0"/>
              <a:pPr eaLnBrk="1" hangingPunct="1"/>
              <a:t>21</a:t>
            </a:fld>
            <a:endParaRPr lang="en-US" sz="14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1734" y="768273"/>
            <a:ext cx="4657374" cy="38362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9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13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20" Type="http://schemas.openxmlformats.org/officeDocument/2006/relationships/image" Target="../media/image19.png"/><Relationship Id="rId21" Type="http://schemas.openxmlformats.org/officeDocument/2006/relationships/image" Target="../media/image25.png"/><Relationship Id="rId22" Type="http://schemas.openxmlformats.org/officeDocument/2006/relationships/image" Target="../media/image21.png"/><Relationship Id="rId23" Type="http://schemas.openxmlformats.org/officeDocument/2006/relationships/image" Target="../media/image23.png"/><Relationship Id="rId24" Type="http://schemas.openxmlformats.org/officeDocument/2006/relationships/image" Target="../media/image22.png"/><Relationship Id="rId25" Type="http://schemas.openxmlformats.org/officeDocument/2006/relationships/image" Target="../media/image26.png"/><Relationship Id="rId26" Type="http://schemas.openxmlformats.org/officeDocument/2006/relationships/image" Target="../media/image24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9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40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9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39.png"/><Relationship Id="rId6" Type="http://schemas.openxmlformats.org/officeDocument/2006/relationships/image" Target="../media/image2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0.png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9.pn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762000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 K+1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198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0" y="4114800"/>
            <a:ext cx="8382000" cy="1143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: Q*</a:t>
            </a:r>
            <a:endParaRPr lang="en-US" dirty="0"/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-26504"/>
            <a:ext cx="8382000" cy="1143000"/>
          </a:xfrm>
        </p:spPr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Values V*</a:t>
            </a:r>
            <a:endParaRPr lang="en-US" dirty="0"/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94206" y="304800"/>
            <a:ext cx="4050276" cy="5334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Search Tree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 smtClean="0"/>
              <a:t>We’re doing way too much work with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!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Problem: States are repeated </a:t>
            </a:r>
          </a:p>
          <a:p>
            <a:pPr lvl="1"/>
            <a:r>
              <a:rPr lang="en-US" sz="2000" dirty="0" smtClean="0"/>
              <a:t>Idea: Only compute needed quantities once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Problem: Tree goes on forever</a:t>
            </a:r>
          </a:p>
          <a:p>
            <a:pPr lvl="1"/>
            <a:r>
              <a:rPr lang="en-US" sz="2000" dirty="0" smtClean="0"/>
              <a:t>Idea: Do a depth-limited computation, but with increasing depths until change is small</a:t>
            </a:r>
          </a:p>
          <a:p>
            <a:pPr lvl="1"/>
            <a:r>
              <a:rPr lang="en-US" sz="2000" dirty="0" smtClean="0"/>
              <a:t>Note: deep parts of the tree eventually don’t matter if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/>
              <a:t> &lt; 1</a:t>
            </a:r>
            <a:endParaRPr lang="en-US" sz="2000" dirty="0"/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0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Time-Limited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 smtClean="0"/>
              <a:t>Key idea: time-limited values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Define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(s) to be the optimal value of s if the game ends in k more time steps</a:t>
            </a:r>
          </a:p>
          <a:p>
            <a:pPr lvl="1"/>
            <a:r>
              <a:rPr lang="en-US" sz="2000" dirty="0" smtClean="0"/>
              <a:t>Equivalently, it’s what a depth-k </a:t>
            </a:r>
            <a:r>
              <a:rPr lang="en-US" sz="2000" dirty="0" err="1" smtClean="0"/>
              <a:t>expectimax</a:t>
            </a:r>
            <a:r>
              <a:rPr lang="en-US" sz="2000" dirty="0" smtClean="0"/>
              <a:t> would give from s</a:t>
            </a:r>
          </a:p>
          <a:p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38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Time-Limited Values: Avoiding Redundant Computation</a:t>
            </a:r>
            <a:endParaRPr lang="en-US" sz="4000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74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478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2             1             0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478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3.5          2.5          0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28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69695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help to write out bellman equations showing where</a:t>
            </a:r>
          </a:p>
          <a:p>
            <a:r>
              <a:rPr lang="en-US" dirty="0" smtClean="0"/>
              <a:t>Numbers of last slide came from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Would also help if value iteration were explained in terms of q-values, so they were always stored – then policy extraction is more clear</a:t>
            </a:r>
          </a:p>
          <a:p>
            <a:r>
              <a:rPr lang="en-US" dirty="0" smtClean="0"/>
              <a:t>Students didn’t understand that Q and V converge together!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4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Rounded Rectangular Callout 1"/>
          <p:cNvSpPr/>
          <p:nvPr/>
        </p:nvSpPr>
        <p:spPr>
          <a:xfrm flipH="1">
            <a:off x="838200" y="152400"/>
            <a:ext cx="3124200" cy="990600"/>
          </a:xfrm>
          <a:prstGeom prst="wedgeRoundRectCallout">
            <a:avLst>
              <a:gd name="adj1" fmla="val 1479"/>
              <a:gd name="adj2" fmla="val 213504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Called a </a:t>
            </a:r>
          </a:p>
          <a:p>
            <a:pPr algn="ctr"/>
            <a:r>
              <a:rPr lang="en-US" sz="2800" dirty="0"/>
              <a:t>“Bellman Backup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Start with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0: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Given vector of </a:t>
            </a:r>
            <a:r>
              <a:rPr lang="en-US" sz="2800" b="1" dirty="0" err="1" smtClean="0">
                <a:ea typeface="ＭＳ Ｐゴシック" pitchFamily="34" charset="-128"/>
              </a:rPr>
              <a:t>V</a:t>
            </a:r>
            <a:r>
              <a:rPr lang="en-US" sz="2800" b="1" baseline="-25000" dirty="0" err="1" smtClean="0">
                <a:ea typeface="ＭＳ Ｐゴシック" pitchFamily="34" charset="-128"/>
              </a:rPr>
              <a:t>k</a:t>
            </a:r>
            <a:r>
              <a:rPr lang="en-US" sz="2800" b="1" dirty="0" smtClean="0">
                <a:ea typeface="ＭＳ Ｐゴシック" pitchFamily="34" charset="-128"/>
              </a:rPr>
              <a:t>(s) values, do one ply of </a:t>
            </a:r>
            <a:r>
              <a:rPr lang="en-US" sz="2800" b="1" dirty="0" err="1" smtClean="0">
                <a:ea typeface="ＭＳ Ｐゴシック" pitchFamily="34" charset="-128"/>
              </a:rPr>
              <a:t>expectimax</a:t>
            </a:r>
            <a:r>
              <a:rPr lang="en-US" sz="2800" b="1" dirty="0" smtClean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 convergence 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i="1" dirty="0" smtClean="0">
                <a:ea typeface="ＭＳ Ｐゴシック" pitchFamily="34" charset="-128"/>
              </a:rPr>
              <a:t>(trust me, it does)</a:t>
            </a:r>
          </a:p>
        </p:txBody>
      </p:sp>
    </p:spTree>
    <p:extLst>
      <p:ext uri="{BB962C8B-B14F-4D97-AF65-F5344CB8AC3E}">
        <p14:creationId xmlns:p14="http://schemas.microsoft.com/office/powerpoint/2010/main" val="7757575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to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</a:p>
          <a:p>
            <a:r>
              <a:rPr lang="en-US" dirty="0" smtClean="0"/>
              <a:t>Every instance of value iteration should be written using explicit Q functions!  You need the q functions anyway to choose the action.</a:t>
            </a:r>
          </a:p>
          <a:p>
            <a:r>
              <a:rPr lang="en-US" dirty="0" smtClean="0"/>
              <a:t>This equation is confusing – don’t ever show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03900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</a:t>
            </a:r>
            <a:r>
              <a:rPr lang="en-US" sz="2800" b="1" dirty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95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227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Bellman Backup (MDP)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Given an estimate of V* function (say </a:t>
            </a:r>
            <a:r>
              <a:rPr lang="en-US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Backup </a:t>
            </a:r>
            <a:r>
              <a:rPr lang="en-US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dirty="0" smtClean="0"/>
              <a:t> function at state 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calculate a new estimate (V</a:t>
            </a:r>
            <a:r>
              <a:rPr lang="en-US" b="1" baseline="-25000" dirty="0" smtClean="0"/>
              <a:t>n+1</a:t>
            </a:r>
            <a:r>
              <a:rPr lang="en-US" dirty="0" smtClean="0"/>
              <a:t>) 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Q</a:t>
            </a:r>
            <a:r>
              <a:rPr lang="en-US" baseline="-25000" dirty="0" smtClean="0"/>
              <a:t>n+1</a:t>
            </a:r>
            <a:r>
              <a:rPr lang="en-US" dirty="0" smtClean="0"/>
              <a:t>(</a:t>
            </a:r>
            <a:r>
              <a:rPr lang="en-US" dirty="0" err="1" smtClean="0"/>
              <a:t>s,a</a:t>
            </a:r>
            <a:r>
              <a:rPr lang="en-US" dirty="0" smtClean="0"/>
              <a:t>) : value/cost of the strategy: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execute action a in s, execute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dirty="0" smtClean="0">
                <a:sym typeface="Symbol" pitchFamily="18" charset="2"/>
              </a:rPr>
              <a:t>n</a:t>
            </a:r>
            <a:r>
              <a:rPr lang="en-US" dirty="0" smtClean="0"/>
              <a:t> subsequently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baseline="-25000" dirty="0" smtClean="0">
                <a:sym typeface="Symbol" pitchFamily="18" charset="2"/>
              </a:rPr>
              <a:t>n</a:t>
            </a:r>
            <a:r>
              <a:rPr lang="en-US" dirty="0" smtClean="0"/>
              <a:t> = </a:t>
            </a:r>
            <a:r>
              <a:rPr lang="en-US" dirty="0" err="1" smtClean="0"/>
              <a:t>argmax</a:t>
            </a:r>
            <a:r>
              <a:rPr lang="en-US" baseline="-25000" dirty="0" err="1" smtClean="0"/>
              <a:t>a</a:t>
            </a:r>
            <a:r>
              <a:rPr lang="en-US" b="1" baseline="-25000" dirty="0" err="1" smtClean="0"/>
              <a:t>∈</a:t>
            </a:r>
            <a:r>
              <a:rPr lang="en-US" baseline="-25000" dirty="0" err="1" smtClean="0"/>
              <a:t>Ap</a:t>
            </a:r>
            <a:r>
              <a:rPr lang="en-US" baseline="-25000" dirty="0" smtClean="0"/>
              <a:t>(s)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s,a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11200" y="3124200"/>
            <a:ext cx="10769600" cy="1463675"/>
            <a:chOff x="336" y="1968"/>
            <a:chExt cx="5088" cy="922"/>
          </a:xfrm>
          <a:solidFill>
            <a:srgbClr val="FF0000"/>
          </a:solidFill>
        </p:grpSpPr>
        <p:sp>
          <p:nvSpPr>
            <p:cNvPr id="16401" name="Rectangle 6"/>
            <p:cNvSpPr>
              <a:spLocks noChangeArrowheads="1"/>
            </p:cNvSpPr>
            <p:nvPr/>
          </p:nvSpPr>
          <p:spPr bwMode="auto">
            <a:xfrm>
              <a:off x="336" y="2308"/>
              <a:ext cx="5088" cy="233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6402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5021" cy="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978400" y="3962400"/>
            <a:ext cx="40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19200" y="3895725"/>
            <a:ext cx="560917" cy="554038"/>
            <a:chOff x="914400" y="3896380"/>
            <a:chExt cx="420308" cy="553998"/>
          </a:xfrm>
        </p:grpSpPr>
        <p:sp>
          <p:nvSpPr>
            <p:cNvPr id="12" name="Rectangle 11"/>
            <p:cNvSpPr/>
            <p:nvPr/>
          </p:nvSpPr>
          <p:spPr>
            <a:xfrm>
              <a:off x="990531" y="3963050"/>
              <a:ext cx="228394" cy="304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0" name="TextBox 15"/>
            <p:cNvSpPr txBox="1">
              <a:spLocks noChangeArrowheads="1"/>
            </p:cNvSpPr>
            <p:nvPr/>
          </p:nvSpPr>
          <p:spPr bwMode="auto">
            <a:xfrm>
              <a:off x="914400" y="3896380"/>
              <a:ext cx="4203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000" i="1"/>
                <a:t>V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315195" y="3124200"/>
            <a:ext cx="537485" cy="523220"/>
            <a:chOff x="5486400" y="3124200"/>
            <a:chExt cx="403350" cy="522566"/>
          </a:xfrm>
        </p:grpSpPr>
        <p:sp>
          <p:nvSpPr>
            <p:cNvPr id="15" name="Rectangle 14"/>
            <p:cNvSpPr/>
            <p:nvPr/>
          </p:nvSpPr>
          <p:spPr>
            <a:xfrm>
              <a:off x="5638889" y="3200305"/>
              <a:ext cx="228734" cy="304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8" name="TextBox 16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403350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latin typeface="cmsy10" pitchFamily="34" charset="0"/>
                </a:rPr>
                <a:t>R</a:t>
              </a:r>
              <a:endParaRPr lang="en-US" sz="2800" i="1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9855195" y="3048003"/>
            <a:ext cx="689369" cy="523220"/>
            <a:chOff x="7391400" y="3048000"/>
            <a:chExt cx="517027" cy="522930"/>
          </a:xfrm>
        </p:grpSpPr>
        <p:sp>
          <p:nvSpPr>
            <p:cNvPr id="14" name="Rectangle 13"/>
            <p:cNvSpPr/>
            <p:nvPr/>
          </p:nvSpPr>
          <p:spPr>
            <a:xfrm>
              <a:off x="7543800" y="3200316"/>
              <a:ext cx="228600" cy="304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7520522" y="3048000"/>
              <a:ext cx="387905" cy="52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i="1"/>
                <a:t>V</a:t>
              </a:r>
            </a:p>
          </p:txBody>
        </p:sp>
        <p:sp>
          <p:nvSpPr>
            <p:cNvPr id="16396" name="Rectangle 17"/>
            <p:cNvSpPr>
              <a:spLocks noChangeArrowheads="1"/>
            </p:cNvSpPr>
            <p:nvPr/>
          </p:nvSpPr>
          <p:spPr bwMode="auto">
            <a:xfrm>
              <a:off x="7391400" y="3124200"/>
              <a:ext cx="215444" cy="36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pitchFamily="18" charset="2"/>
                  <a:sym typeface="Symbol" pitchFamily="18" charset="2"/>
                </a:rPr>
                <a:t></a:t>
              </a:r>
              <a:endParaRPr lang="en-US"/>
            </a:p>
          </p:txBody>
        </p:sp>
      </p:grp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4876800" y="3867150"/>
            <a:ext cx="569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5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iteration </a:t>
            </a:r>
            <a:r>
              <a:rPr lang="en-US" sz="2000" smtClean="0"/>
              <a:t>[Bellman’57]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assign an arbitrary assignment of 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to each state.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repeat</a:t>
            </a:r>
          </a:p>
          <a:p>
            <a:pPr lvl="1" eaLnBrk="1" hangingPunct="1"/>
            <a:r>
              <a:rPr lang="en-US" sz="2400" dirty="0" smtClean="0"/>
              <a:t>for all states s</a:t>
            </a:r>
          </a:p>
          <a:p>
            <a:pPr lvl="2" eaLnBrk="1" hangingPunct="1"/>
            <a:r>
              <a:rPr lang="en-US" dirty="0" smtClean="0"/>
              <a:t>compute V</a:t>
            </a:r>
            <a:r>
              <a:rPr lang="en-US" baseline="-25000" dirty="0" smtClean="0"/>
              <a:t>n+1</a:t>
            </a:r>
            <a:r>
              <a:rPr lang="en-US" dirty="0" smtClean="0"/>
              <a:t>(s) by Bellman backup at 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until </a:t>
            </a:r>
            <a:r>
              <a:rPr lang="en-US" sz="2800" dirty="0" err="1" smtClean="0"/>
              <a:t>max</a:t>
            </a:r>
            <a:r>
              <a:rPr lang="en-US" sz="2800" b="1" baseline="-25000" dirty="0" err="1" smtClean="0"/>
              <a:t>s</a:t>
            </a:r>
            <a:r>
              <a:rPr lang="en-US" sz="2800" dirty="0" smtClean="0"/>
              <a:t> |V</a:t>
            </a:r>
            <a:r>
              <a:rPr lang="en-US" sz="2800" baseline="-25000" dirty="0" smtClean="0"/>
              <a:t>n+1</a:t>
            </a:r>
            <a:r>
              <a:rPr lang="en-US" sz="2800" dirty="0" smtClean="0"/>
              <a:t>(s) –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(s)| &lt; </a:t>
            </a:r>
            <a:r>
              <a:rPr lang="en-US" sz="2800" b="1" dirty="0" smtClean="0">
                <a:latin typeface="Symbol" pitchFamily="18" charset="2"/>
                <a:sym typeface="Symbol" pitchFamily="18" charset="2"/>
              </a:rPr>
              <a:t></a:t>
            </a:r>
          </a:p>
        </p:txBody>
      </p:sp>
      <p:sp>
        <p:nvSpPr>
          <p:cNvPr id="259076" name="Oval 4"/>
          <p:cNvSpPr>
            <a:spLocks noChangeArrowheads="1"/>
          </p:cNvSpPr>
          <p:nvPr/>
        </p:nvSpPr>
        <p:spPr bwMode="auto">
          <a:xfrm>
            <a:off x="1320800" y="2743200"/>
            <a:ext cx="7044267" cy="990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 flipH="1">
            <a:off x="8331200" y="2971800"/>
            <a:ext cx="88053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9144000" y="2971800"/>
            <a:ext cx="2023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+mn-lt"/>
              </a:rPr>
              <a:t>Iteration n+1</a:t>
            </a:r>
          </a:p>
        </p:txBody>
      </p:sp>
      <p:sp>
        <p:nvSpPr>
          <p:cNvPr id="259079" name="Oval 7"/>
          <p:cNvSpPr>
            <a:spLocks noChangeArrowheads="1"/>
          </p:cNvSpPr>
          <p:nvPr/>
        </p:nvSpPr>
        <p:spPr bwMode="auto">
          <a:xfrm>
            <a:off x="2844800" y="3429000"/>
            <a:ext cx="29464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H="1">
            <a:off x="6502400" y="3733800"/>
            <a:ext cx="260773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9008534" y="3505200"/>
            <a:ext cx="184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+mn-lt"/>
              </a:rPr>
              <a:t>Residual(s)</a:t>
            </a:r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5892800" y="3505200"/>
            <a:ext cx="6096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592668" y="5029201"/>
            <a:ext cx="7491794" cy="9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Theorem: will converge to unique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Basic idea: approximations get refined towards optimal values</a:t>
            </a: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Policy may converge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 before values do</a:t>
            </a:r>
          </a:p>
        </p:txBody>
      </p:sp>
    </p:spTree>
    <p:extLst>
      <p:ext uri="{BB962C8B-B14F-4D97-AF65-F5344CB8AC3E}">
        <p14:creationId xmlns:p14="http://schemas.microsoft.com/office/powerpoint/2010/main" val="80189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  <p:bldP spid="259076" grpId="1" animBg="1"/>
      <p:bldP spid="259077" grpId="0" animBg="1"/>
      <p:bldP spid="259077" grpId="1" animBg="1"/>
      <p:bldP spid="259078" grpId="0"/>
      <p:bldP spid="259078" grpId="1"/>
      <p:bldP spid="259079" grpId="0" animBg="1"/>
      <p:bldP spid="259079" grpId="1" animBg="1"/>
      <p:bldP spid="259080" grpId="0" animBg="1"/>
      <p:bldP spid="259080" grpId="1" animBg="1"/>
      <p:bldP spid="259081" grpId="0"/>
      <p:bldP spid="259081" grpId="1"/>
      <p:bldP spid="259082" grpId="0" animBg="1"/>
      <p:bldP spid="259082" grpId="1" animBg="1"/>
      <p:bldP spid="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16764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agent is in 4,3, it only has one legal action: </a:t>
            </a:r>
            <a:r>
              <a:rPr lang="en-US" sz="2000" dirty="0" smtClean="0">
                <a:solidFill>
                  <a:srgbClr val="FF0000"/>
                </a:solidFill>
              </a:rPr>
              <a:t>get jewel</a:t>
            </a:r>
            <a:r>
              <a:rPr lang="en-US" sz="2000" dirty="0" smtClean="0"/>
              <a:t>. It gets a reward and the game is over.</a:t>
            </a:r>
          </a:p>
          <a:p>
            <a:r>
              <a:rPr lang="en-US" sz="2000" dirty="0" smtClean="0"/>
              <a:t>If agent is in the pit, it has only one legal action, die.  It gets a penalty and the game is over.</a:t>
            </a:r>
          </a:p>
          <a:p>
            <a:endParaRPr lang="en-US" sz="2000" dirty="0"/>
          </a:p>
          <a:p>
            <a:r>
              <a:rPr lang="en-US" sz="2000" dirty="0" smtClean="0"/>
              <a:t>Agent does NOT get a reward for moving INTO 4,3.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04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3556000" y="1371600"/>
            <a:ext cx="1016000" cy="39624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4368800" y="4267200"/>
            <a:ext cx="1016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>
            <a:off x="4368800" y="3429000"/>
            <a:ext cx="1016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4368800" y="2438400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+mn-lt"/>
              </a:rPr>
              <a:t>Example: Bellman Backup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1727200" y="2438400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727200" y="3657600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727200" y="3352800"/>
            <a:ext cx="20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400801" y="2286001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= 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400801" y="3748089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>
                <a:solidFill>
                  <a:schemeClr val="accent2"/>
                </a:solidFill>
                <a:latin typeface="+mn-lt"/>
              </a:rPr>
              <a:t>= 1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400801" y="5272089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>
                <a:solidFill>
                  <a:schemeClr val="accent2"/>
                </a:solidFill>
                <a:latin typeface="+mn-lt"/>
              </a:rPr>
              <a:t>0</a:t>
            </a:r>
            <a:r>
              <a:rPr lang="en-US" i="1">
                <a:solidFill>
                  <a:schemeClr val="accent2"/>
                </a:solidFill>
                <a:latin typeface="+mn-lt"/>
              </a:rPr>
              <a:t>= 2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7802033" y="1992392"/>
            <a:ext cx="372220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2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2</a:t>
            </a:r>
          </a:p>
          <a:p>
            <a:pPr eaLnBrk="1" hangingPunct="1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5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0.9~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1 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        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0.1~ 2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	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6.1</a:t>
            </a:r>
          </a:p>
          <a:p>
            <a:pPr eaLnBrk="1" hangingPunct="1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4.5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6.5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4470400" y="2286000"/>
            <a:ext cx="81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H="1" flipV="1">
            <a:off x="4470400" y="3276600"/>
            <a:ext cx="812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 flipV="1">
            <a:off x="4470400" y="4191000"/>
            <a:ext cx="812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454401" y="5410201"/>
            <a:ext cx="9599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+mn-lt"/>
              </a:rPr>
              <a:t>max</a:t>
            </a:r>
          </a:p>
        </p:txBody>
      </p:sp>
      <p:cxnSp>
        <p:nvCxnSpPr>
          <p:cNvPr id="237593" name="AutoShape 25"/>
          <p:cNvCxnSpPr>
            <a:cxnSpLocks noChangeShapeType="1"/>
          </p:cNvCxnSpPr>
          <p:nvPr/>
        </p:nvCxnSpPr>
        <p:spPr bwMode="auto">
          <a:xfrm rot="10800000">
            <a:off x="1625600" y="3962401"/>
            <a:ext cx="1903267" cy="13738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304800" y="2433936"/>
            <a:ext cx="1284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b="1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1" i="1" dirty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b="1" i="1" dirty="0" smtClean="0">
                <a:solidFill>
                  <a:schemeClr val="accent2"/>
                </a:solidFill>
                <a:latin typeface="+mn-lt"/>
              </a:rPr>
              <a:t>6.5</a:t>
            </a:r>
            <a:endParaRPr lang="en-US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 rot="3318394">
            <a:off x="1268322" y="4706041"/>
            <a:ext cx="19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err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800" b="1" i="1" baseline="-25000" dirty="0" err="1">
                <a:solidFill>
                  <a:schemeClr val="accent2"/>
                </a:solidFill>
                <a:latin typeface="+mn-lt"/>
              </a:rPr>
              <a:t>greedy</a:t>
            </a:r>
            <a:r>
              <a:rPr lang="en-US" sz="2800" b="1" i="1" dirty="0">
                <a:solidFill>
                  <a:schemeClr val="accent2"/>
                </a:solidFill>
                <a:latin typeface="+mn-lt"/>
              </a:rPr>
              <a:t> = a</a:t>
            </a:r>
            <a:r>
              <a:rPr lang="en-US" sz="2800" b="1" i="1" baseline="-25000" dirty="0">
                <a:solidFill>
                  <a:schemeClr val="accent2"/>
                </a:solidFill>
                <a:latin typeface="+mn-lt"/>
              </a:rPr>
              <a:t>3</a:t>
            </a:r>
            <a:endParaRPr lang="en-US" b="1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 rot="-1998638">
            <a:off x="2671114" y="2329807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 rot="306345">
            <a:off x="2568176" y="3526782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4.5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2641600" y="2971801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17432" name="Oval 3"/>
          <p:cNvSpPr>
            <a:spLocks noChangeArrowheads="1"/>
          </p:cNvSpPr>
          <p:nvPr/>
        </p:nvSpPr>
        <p:spPr bwMode="auto">
          <a:xfrm>
            <a:off x="3759200" y="31242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3" name="Oval 15"/>
          <p:cNvSpPr>
            <a:spLocks noChangeArrowheads="1"/>
          </p:cNvSpPr>
          <p:nvPr/>
        </p:nvSpPr>
        <p:spPr bwMode="auto">
          <a:xfrm>
            <a:off x="3759200" y="22098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34" name="Oval 16"/>
          <p:cNvSpPr>
            <a:spLocks noChangeArrowheads="1"/>
          </p:cNvSpPr>
          <p:nvPr/>
        </p:nvSpPr>
        <p:spPr bwMode="auto">
          <a:xfrm>
            <a:off x="3759200" y="4038600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17435" name="Oval 48"/>
          <p:cNvSpPr>
            <a:spLocks noChangeArrowheads="1"/>
          </p:cNvSpPr>
          <p:nvPr/>
        </p:nvSpPr>
        <p:spPr bwMode="auto">
          <a:xfrm>
            <a:off x="914400" y="29718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0</a:t>
            </a:r>
          </a:p>
        </p:txBody>
      </p:sp>
      <p:sp>
        <p:nvSpPr>
          <p:cNvPr id="17436" name="Oval 49"/>
          <p:cNvSpPr>
            <a:spLocks noChangeArrowheads="1"/>
          </p:cNvSpPr>
          <p:nvPr/>
        </p:nvSpPr>
        <p:spPr bwMode="auto">
          <a:xfrm>
            <a:off x="5384800" y="20574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1</a:t>
            </a:r>
          </a:p>
        </p:txBody>
      </p:sp>
      <p:sp>
        <p:nvSpPr>
          <p:cNvPr id="17437" name="Oval 50"/>
          <p:cNvSpPr>
            <a:spLocks noChangeArrowheads="1"/>
          </p:cNvSpPr>
          <p:nvPr/>
        </p:nvSpPr>
        <p:spPr bwMode="auto">
          <a:xfrm>
            <a:off x="5384800" y="35814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2</a:t>
            </a:r>
          </a:p>
        </p:txBody>
      </p:sp>
      <p:sp>
        <p:nvSpPr>
          <p:cNvPr id="17438" name="Oval 51"/>
          <p:cNvSpPr>
            <a:spLocks noChangeArrowheads="1"/>
          </p:cNvSpPr>
          <p:nvPr/>
        </p:nvSpPr>
        <p:spPr bwMode="auto">
          <a:xfrm>
            <a:off x="5384800" y="4953000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3</a:t>
            </a:r>
          </a:p>
        </p:txBody>
      </p:sp>
      <p:sp>
        <p:nvSpPr>
          <p:cNvPr id="17439" name="Line 52"/>
          <p:cNvSpPr>
            <a:spLocks noChangeShapeType="1"/>
          </p:cNvSpPr>
          <p:nvPr/>
        </p:nvSpPr>
        <p:spPr bwMode="auto">
          <a:xfrm>
            <a:off x="4165600" y="3581400"/>
            <a:ext cx="1422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40" name="Text Box 53"/>
          <p:cNvSpPr txBox="1">
            <a:spLocks noChangeArrowheads="1"/>
          </p:cNvSpPr>
          <p:nvPr/>
        </p:nvSpPr>
        <p:spPr bwMode="auto">
          <a:xfrm rot="306345">
            <a:off x="4591710" y="3685532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0.9</a:t>
            </a:r>
          </a:p>
        </p:txBody>
      </p:sp>
      <p:sp>
        <p:nvSpPr>
          <p:cNvPr id="17441" name="Text Box 54"/>
          <p:cNvSpPr txBox="1">
            <a:spLocks noChangeArrowheads="1"/>
          </p:cNvSpPr>
          <p:nvPr/>
        </p:nvSpPr>
        <p:spPr bwMode="auto">
          <a:xfrm rot="306345">
            <a:off x="4845710" y="4066532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0.1</a:t>
            </a: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 flipV="1">
            <a:off x="4572000" y="3886200"/>
            <a:ext cx="812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89" grpId="0" animBg="1"/>
      <p:bldP spid="237589" grpId="1" animBg="1"/>
      <p:bldP spid="237590" grpId="0" animBg="1"/>
      <p:bldP spid="237590" grpId="1" animBg="1"/>
      <p:bldP spid="237591" grpId="0" animBg="1"/>
      <p:bldP spid="237591" grpId="1" animBg="1"/>
      <p:bldP spid="237592" grpId="0"/>
      <p:bldP spid="237594" grpId="0"/>
      <p:bldP spid="237595" grpId="0"/>
      <p:bldP spid="237624" grpId="0" animBg="1"/>
      <p:bldP spid="2376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4983165"/>
          </a:xfrm>
        </p:spPr>
        <p:txBody>
          <a:bodyPr/>
          <a:lstStyle/>
          <a:p>
            <a:r>
              <a:rPr lang="en-US" dirty="0" smtClean="0"/>
              <a:t>Agency: types of agents, types of environments</a:t>
            </a:r>
          </a:p>
          <a:p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Formulating a problem in terms of search</a:t>
            </a:r>
          </a:p>
          <a:p>
            <a:pPr lvl="1"/>
            <a:r>
              <a:rPr lang="en-US" dirty="0" smtClean="0"/>
              <a:t>Algorithms: DFS, BFS, IDS, best-first, uniform-cost, A*, local</a:t>
            </a:r>
          </a:p>
          <a:p>
            <a:pPr lvl="1"/>
            <a:r>
              <a:rPr lang="en-US" dirty="0" smtClean="0"/>
              <a:t>Heuristics: admissibility, consistency, creation, pattern DBs</a:t>
            </a:r>
          </a:p>
          <a:p>
            <a:pPr lvl="1"/>
            <a:r>
              <a:rPr lang="en-US" dirty="0" smtClean="0"/>
              <a:t>Constraints: formulation, search, forward checking, arc-consistency, structure</a:t>
            </a:r>
          </a:p>
          <a:p>
            <a:pPr lvl="1"/>
            <a:r>
              <a:rPr lang="en-US" dirty="0" smtClean="0"/>
              <a:t>Adversarial: min/max, alpha-beta, </a:t>
            </a:r>
            <a:r>
              <a:rPr lang="en-US" dirty="0" err="1" smtClean="0"/>
              <a:t>expectimax</a:t>
            </a:r>
            <a:endParaRPr lang="en-US" dirty="0" smtClean="0"/>
          </a:p>
          <a:p>
            <a:r>
              <a:rPr lang="en-US" dirty="0" smtClean="0"/>
              <a:t>MDPs</a:t>
            </a:r>
          </a:p>
          <a:p>
            <a:pPr lvl="1"/>
            <a:r>
              <a:rPr lang="en-US" dirty="0" smtClean="0"/>
              <a:t>Formulation, Bellman </a:t>
            </a:r>
            <a:r>
              <a:rPr lang="en-US" dirty="0" err="1" smtClean="0"/>
              <a:t>eqns</a:t>
            </a:r>
            <a:r>
              <a:rPr lang="en-US" dirty="0" smtClean="0"/>
              <a:t>, V*, Q*, </a:t>
            </a:r>
            <a:r>
              <a:rPr lang="en-US" dirty="0"/>
              <a:t>backups, </a:t>
            </a:r>
            <a:r>
              <a:rPr lang="en-US" dirty="0" smtClean="0"/>
              <a:t>value iteration, policy iteration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8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3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8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Start with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0:</a:t>
            </a:r>
          </a:p>
          <a:p>
            <a:pPr>
              <a:lnSpc>
                <a:spcPct val="80000"/>
              </a:lnSpc>
            </a:pPr>
            <a:endParaRPr lang="en-US" sz="1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Given vector of </a:t>
            </a:r>
            <a:r>
              <a:rPr lang="en-US" sz="2800" b="1" dirty="0" err="1" smtClean="0">
                <a:ea typeface="ＭＳ Ｐゴシック" pitchFamily="34" charset="-128"/>
              </a:rPr>
              <a:t>V</a:t>
            </a:r>
            <a:r>
              <a:rPr lang="en-US" sz="2800" b="1" baseline="-25000" dirty="0" err="1" smtClean="0">
                <a:ea typeface="ＭＳ Ｐゴシック" pitchFamily="34" charset="-128"/>
              </a:rPr>
              <a:t>k</a:t>
            </a:r>
            <a:r>
              <a:rPr lang="en-US" sz="2800" b="1" dirty="0" smtClean="0">
                <a:ea typeface="ＭＳ Ｐゴシック" pitchFamily="34" charset="-128"/>
              </a:rPr>
              <a:t>(s) values, do one ply of </a:t>
            </a:r>
            <a:r>
              <a:rPr lang="en-US" sz="2800" b="1" dirty="0" err="1" smtClean="0">
                <a:ea typeface="ＭＳ Ｐゴシック" pitchFamily="34" charset="-128"/>
              </a:rPr>
              <a:t>expectimax</a:t>
            </a:r>
            <a:r>
              <a:rPr lang="en-US" sz="2800" b="1" dirty="0" smtClean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Complexity of each iteration: O(S</a:t>
            </a:r>
            <a:r>
              <a:rPr lang="en-US" sz="2800" b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A)</a:t>
            </a:r>
          </a:p>
          <a:p>
            <a:pPr marL="342882" lvl="1" indent="-342882">
              <a:lnSpc>
                <a:spcPct val="80000"/>
              </a:lnSpc>
              <a:buClr>
                <a:schemeClr val="accent2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Number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of iterations: poly(|S|, |A|, 1/(1-g)) </a:t>
            </a:r>
            <a:endParaRPr lang="en-US" b="1" dirty="0" smtClean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Theorem: will converge to unique optimal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73807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761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Stochastic Planning: MDPs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851400" y="3200400"/>
            <a:ext cx="2844800" cy="1219200"/>
            <a:chOff x="2544" y="2064"/>
            <a:chExt cx="1344" cy="768"/>
          </a:xfrm>
        </p:grpSpPr>
        <p:sp>
          <p:nvSpPr>
            <p:cNvPr id="5137" name="AutoShape 4"/>
            <p:cNvSpPr>
              <a:spLocks noChangeArrowheads="1"/>
            </p:cNvSpPr>
            <p:nvPr/>
          </p:nvSpPr>
          <p:spPr bwMode="auto">
            <a:xfrm>
              <a:off x="2544" y="2064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5138" name="Rectangle 5"/>
            <p:cNvSpPr>
              <a:spLocks noChangeArrowheads="1"/>
            </p:cNvSpPr>
            <p:nvPr/>
          </p:nvSpPr>
          <p:spPr bwMode="auto">
            <a:xfrm>
              <a:off x="2688" y="2256"/>
              <a:ext cx="1104" cy="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1"/>
                  </a:solidFill>
                  <a:latin typeface="Arial" charset="0"/>
                </a:rPr>
                <a:t>What action next?</a:t>
              </a: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572000" y="4533900"/>
          <a:ext cx="2209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5" imgW="1657581" imgH="2095793" progId="MSPhotoEd.3">
                  <p:embed/>
                </p:oleObj>
              </mc:Choice>
              <mc:Fallback>
                <p:oleObj name="Photo Editor Photo" r:id="rId5" imgW="1657581" imgH="209579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33900"/>
                        <a:ext cx="22098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5" name="AutoShape 7"/>
          <p:cNvCxnSpPr>
            <a:cxnSpLocks noChangeShapeType="1"/>
            <a:stCxn id="5131" idx="1"/>
          </p:cNvCxnSpPr>
          <p:nvPr/>
        </p:nvCxnSpPr>
        <p:spPr bwMode="auto">
          <a:xfrm rot="10800000" flipH="1" flipV="1">
            <a:off x="3556000" y="1981200"/>
            <a:ext cx="609600" cy="4419600"/>
          </a:xfrm>
          <a:prstGeom prst="bentConnector4">
            <a:avLst>
              <a:gd name="adj1" fmla="val -221528"/>
              <a:gd name="adj2" fmla="val 99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315634" y="5943600"/>
            <a:ext cx="1351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Percepts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681384" y="5943600"/>
            <a:ext cx="122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Actions</a:t>
            </a: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7315200" y="640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9144000" y="19812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8026400" y="19812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3556000" y="1295400"/>
            <a:ext cx="44704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4159988" y="914400"/>
            <a:ext cx="88117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Static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400695" y="2590800"/>
            <a:ext cx="157986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Fully </a:t>
            </a:r>
          </a:p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Observable </a:t>
            </a: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709947" y="4787900"/>
            <a:ext cx="105237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Perfect</a:t>
            </a: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9711143" y="3340100"/>
            <a:ext cx="14797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  <a:latin typeface="Arial" charset="0"/>
              </a:rPr>
              <a:t>Stochastic </a:t>
            </a: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9499976" y="4327526"/>
            <a:ext cx="1923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Instantaneous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6985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968773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 smtClean="0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 smtClean="0">
                <a:latin typeface="Calibri"/>
                <a:cs typeface="Calibri"/>
              </a:rPr>
              <a:t>How do we know the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 holds the actual </a:t>
            </a:r>
            <a:r>
              <a:rPr lang="en-US" sz="2000" dirty="0" err="1" smtClean="0">
                <a:latin typeface="Calibri"/>
                <a:cs typeface="Calibri"/>
              </a:rPr>
              <a:t>untruncated</a:t>
            </a:r>
            <a:r>
              <a:rPr lang="en-US" sz="20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Sketch: For any state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and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can be viewed as depth k+1 </a:t>
            </a:r>
            <a:r>
              <a:rPr lang="en-US" sz="1800" dirty="0" err="1" smtClean="0">
                <a:latin typeface="Calibri"/>
                <a:cs typeface="Calibri"/>
              </a:rPr>
              <a:t>expectimax</a:t>
            </a:r>
            <a:r>
              <a:rPr lang="en-US" sz="18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has actual rewards while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 smtClean="0">
                <a:latin typeface="Calibri"/>
                <a:cs typeface="Calibri"/>
              </a:rPr>
              <a:t>MAX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It is at worst R</a:t>
            </a:r>
            <a:r>
              <a:rPr lang="en-US" sz="1800" baseline="-25000" dirty="0" smtClean="0">
                <a:latin typeface="Calibri"/>
                <a:cs typeface="Calibri"/>
              </a:rPr>
              <a:t>MIN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But everything is discounted by </a:t>
            </a:r>
            <a:r>
              <a:rPr lang="el-GR" sz="1800" dirty="0" smtClean="0">
                <a:latin typeface="Calibri"/>
                <a:cs typeface="Calibri"/>
              </a:rPr>
              <a:t>γ</a:t>
            </a:r>
            <a:r>
              <a:rPr lang="en-US" sz="1800" baseline="30000" dirty="0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So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and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are at most </a:t>
            </a:r>
            <a:r>
              <a:rPr lang="el-GR" sz="1800" dirty="0" smtClean="0">
                <a:latin typeface="Calibri"/>
                <a:cs typeface="Calibri"/>
              </a:rPr>
              <a:t>γ</a:t>
            </a:r>
            <a:r>
              <a:rPr lang="en-US" sz="1800" baseline="30000" dirty="0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max|R</a:t>
            </a:r>
            <a:r>
              <a:rPr lang="en-US" sz="18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So as k increases, the values converge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278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How do we know the </a:t>
            </a:r>
            <a:r>
              <a:rPr lang="en-US" sz="2400" dirty="0" err="1" smtClean="0">
                <a:latin typeface="Calibri"/>
                <a:cs typeface="Calibri"/>
              </a:rPr>
              <a:t>V</a:t>
            </a:r>
            <a:r>
              <a:rPr lang="en-US" sz="2400" baseline="-25000" dirty="0" err="1" smtClean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 vectors will converge?</a:t>
            </a: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 holds the actual </a:t>
            </a:r>
            <a:r>
              <a:rPr lang="en-US" sz="2400" dirty="0" err="1" smtClean="0">
                <a:latin typeface="Calibri"/>
                <a:cs typeface="Calibri"/>
              </a:rPr>
              <a:t>untruncated</a:t>
            </a:r>
            <a:r>
              <a:rPr lang="en-US" sz="24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Sketch: For any state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can be viewed as depth k+1 </a:t>
            </a:r>
            <a:r>
              <a:rPr lang="en-US" sz="2000" dirty="0" err="1" smtClean="0">
                <a:latin typeface="Calibri"/>
                <a:cs typeface="Calibri"/>
              </a:rPr>
              <a:t>expectimax</a:t>
            </a:r>
            <a:r>
              <a:rPr lang="en-US" sz="20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The max difference happens if big reward at k+1 level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 smtClean="0">
                <a:latin typeface="Calibri"/>
                <a:cs typeface="Calibri"/>
              </a:rPr>
              <a:t>MAX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But everything is discounted by </a:t>
            </a:r>
            <a:r>
              <a:rPr lang="el-GR" sz="2000" dirty="0" smtClean="0"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are at most </a:t>
            </a:r>
            <a:r>
              <a:rPr lang="el-GR" sz="2000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max|R</a:t>
            </a:r>
            <a:r>
              <a:rPr lang="en-US" sz="20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as k increases, the values converge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338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1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It’s not obvious!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We need to do a mini-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 (one step)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is called </a:t>
            </a:r>
            <a:r>
              <a:rPr lang="en-US" sz="2800" dirty="0" smtClean="0">
                <a:solidFill>
                  <a:srgbClr val="C00000"/>
                </a:solidFill>
              </a:rPr>
              <a:t>policy extraction</a:t>
            </a:r>
            <a:r>
              <a:rPr lang="en-US" sz="2800" dirty="0" smtClean="0"/>
              <a:t>, since it gets the policy implied by the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846584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q-values: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Completely trivial to decide!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lesson: actions are easier to select from q-values than values!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539433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Problems with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A) per iteration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00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smtClean="0">
                <a:sym typeface="Wingdings" pitchFamily="2" charset="2"/>
              </a:rPr>
              <a:t> 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it essential to back up </a:t>
            </a:r>
            <a:r>
              <a:rPr lang="en-US" b="1" i="1" dirty="0" smtClean="0"/>
              <a:t>all</a:t>
            </a:r>
            <a:r>
              <a:rPr lang="en-US" i="1" dirty="0" smtClean="0"/>
              <a:t> </a:t>
            </a:r>
            <a:r>
              <a:rPr lang="en-US" dirty="0" smtClean="0"/>
              <a:t>states in each iteration?</a:t>
            </a:r>
          </a:p>
          <a:p>
            <a:pPr lvl="1"/>
            <a:r>
              <a:rPr lang="en-US" dirty="0" smtClean="0"/>
              <a:t>No!</a:t>
            </a:r>
          </a:p>
          <a:p>
            <a:pPr lvl="1"/>
            <a:endParaRPr lang="en-US" dirty="0"/>
          </a:p>
          <a:p>
            <a:r>
              <a:rPr lang="en-US" dirty="0" smtClean="0"/>
              <a:t>States may be backed up </a:t>
            </a:r>
          </a:p>
          <a:p>
            <a:pPr lvl="1"/>
            <a:r>
              <a:rPr lang="en-US" dirty="0" smtClean="0"/>
              <a:t>many times or not at all</a:t>
            </a:r>
          </a:p>
          <a:p>
            <a:pPr lvl="1"/>
            <a:r>
              <a:rPr lang="en-US" dirty="0" smtClean="0"/>
              <a:t>in any order</a:t>
            </a:r>
          </a:p>
          <a:p>
            <a:endParaRPr lang="en-US" dirty="0"/>
          </a:p>
          <a:p>
            <a:r>
              <a:rPr lang="en-US" dirty="0" smtClean="0"/>
              <a:t>As long as no state gets starved…</a:t>
            </a:r>
          </a:p>
          <a:p>
            <a:pPr lvl="1"/>
            <a:r>
              <a:rPr lang="en-US" dirty="0" smtClean="0"/>
              <a:t>convergence properties still hold!!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of Bellman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backups equally important?</a:t>
            </a:r>
          </a:p>
          <a:p>
            <a:endParaRPr lang="en-US" dirty="0"/>
          </a:p>
          <a:p>
            <a:r>
              <a:rPr lang="en-US" dirty="0" smtClean="0"/>
              <a:t>Can we avoid some backups?</a:t>
            </a:r>
          </a:p>
          <a:p>
            <a:endParaRPr lang="en-US" dirty="0"/>
          </a:p>
          <a:p>
            <a:r>
              <a:rPr lang="en-US" dirty="0" smtClean="0"/>
              <a:t>Can we schedule the backups more appropriately?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endParaRPr lang="en-US" dirty="0" smtClean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If </a:t>
            </a:r>
            <a:r>
              <a:rPr lang="en-US" dirty="0">
                <a:latin typeface="Calibri" pitchFamily="34" charset="0"/>
              </a:rPr>
              <a:t>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(discounted) rewards</a:t>
            </a: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981200"/>
            <a:ext cx="11588604" cy="3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(General) Asynchronous VI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4001" y="3048000"/>
            <a:ext cx="1735873" cy="337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xmlns:p14="http://schemas.microsoft.com/office/powerpoint/2010/main" spd="slow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0"/>
            <a:ext cx="11480800" cy="4800600"/>
          </a:xfrm>
        </p:spPr>
        <p:txBody>
          <a:bodyPr/>
          <a:lstStyle/>
          <a:p>
            <a:pPr eaLnBrk="1" hangingPunct="1"/>
            <a:r>
              <a:rPr lang="en-US" smtClean="0"/>
              <a:t>Why backup a state if values of successors same?</a:t>
            </a:r>
          </a:p>
          <a:p>
            <a:pPr eaLnBrk="1" hangingPunct="1"/>
            <a:r>
              <a:rPr lang="en-US" smtClean="0"/>
              <a:t>Prefer backing a state</a:t>
            </a:r>
          </a:p>
          <a:p>
            <a:pPr lvl="1" eaLnBrk="1" hangingPunct="1"/>
            <a:r>
              <a:rPr lang="en-US" smtClean="0"/>
              <a:t>whose successors had most change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Priority Queue of (state, expected change in value)</a:t>
            </a:r>
          </a:p>
          <a:p>
            <a:pPr eaLnBrk="1" hangingPunct="1"/>
            <a:r>
              <a:rPr lang="en-US" smtClean="0"/>
              <a:t>Backup in the order of priority</a:t>
            </a:r>
          </a:p>
          <a:p>
            <a:pPr eaLnBrk="1" hangingPunct="1"/>
            <a:r>
              <a:rPr lang="en-US" smtClean="0"/>
              <a:t>After backing a state update priority queue</a:t>
            </a:r>
          </a:p>
          <a:p>
            <a:pPr lvl="1" eaLnBrk="1" hangingPunct="1"/>
            <a:r>
              <a:rPr lang="en-US" smtClean="0"/>
              <a:t>for all predecessors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1980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Value Iteration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Reinforcement Learning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Methods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Fixed Policies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If we fixed some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 smtClean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the optimal action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what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 says to do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V</a:t>
            </a:r>
            <a:r>
              <a:rPr lang="en-US" sz="2000" baseline="300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 smtClean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0439400" cy="1143000"/>
          </a:xfrm>
        </p:spPr>
        <p:txBody>
          <a:bodyPr/>
          <a:lstStyle/>
          <a:p>
            <a:r>
              <a:rPr lang="en-US" dirty="0" smtClean="0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Transitions P(</a:t>
            </a:r>
            <a:r>
              <a:rPr lang="en-US" sz="2400" dirty="0" err="1" smtClean="0"/>
              <a:t>s’|s,a</a:t>
            </a:r>
            <a:r>
              <a:rPr lang="en-US" sz="2400" dirty="0" smtClean="0"/>
              <a:t>) (or T(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Rewards R(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 (and discount </a:t>
            </a:r>
            <a:r>
              <a:rPr lang="en-US" sz="2400" dirty="0" smtClean="0">
                <a:sym typeface="Symbol" pitchFamily="18" charset="2"/>
              </a:rPr>
              <a:t>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Start state s</a:t>
            </a:r>
            <a:r>
              <a:rPr lang="en-US" sz="2400" baseline="-25000" dirty="0" smtClean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9144000" y="37338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8135" y="381000"/>
            <a:ext cx="4439265" cy="3197001"/>
            <a:chOff x="8229600" y="-2514600"/>
            <a:chExt cx="4439265" cy="3197001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9600" y="-2514600"/>
              <a:ext cx="4439265" cy="3197001"/>
            </a:xfrm>
            <a:prstGeom prst="rect">
              <a:avLst/>
            </a:prstGeom>
            <a:noFill/>
          </p:spPr>
        </p:pic>
        <p:pic>
          <p:nvPicPr>
            <p:cNvPr id="24" name="Picture 2" descr="C:\Users\Dan\Dropbox\Office\CS 188\Ketrina Art\MDPs\AgentTop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91800" y="-228600"/>
              <a:ext cx="815578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Initialize π(s) to random actions</a:t>
            </a:r>
          </a:p>
          <a:p>
            <a:r>
              <a:rPr lang="en-US" sz="2800" dirty="0" smtClean="0"/>
              <a:t>Repeat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1: Policy evaluation: </a:t>
            </a:r>
            <a:r>
              <a:rPr lang="en-US" sz="2400" dirty="0" smtClean="0"/>
              <a:t>calculate utilities of </a:t>
            </a:r>
            <a:r>
              <a:rPr lang="en-US" sz="2400" dirty="0"/>
              <a:t>π</a:t>
            </a:r>
            <a:r>
              <a:rPr lang="en-US" sz="2400" dirty="0" smtClean="0"/>
              <a:t> at each s </a:t>
            </a:r>
            <a:r>
              <a:rPr lang="en-US" sz="2400" dirty="0" smtClean="0"/>
              <a:t>using a </a:t>
            </a:r>
            <a:r>
              <a:rPr lang="en-US" sz="2400" dirty="0" smtClean="0"/>
              <a:t>nested loop 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r>
              <a:rPr lang="en-US" sz="2400" dirty="0" smtClean="0"/>
              <a:t>update policy using one-step look-ahead</a:t>
            </a:r>
          </a:p>
          <a:p>
            <a:pPr marL="45717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“For each s,  </a:t>
            </a:r>
            <a:r>
              <a:rPr lang="en-US" sz="2400" dirty="0"/>
              <a:t>w</a:t>
            </a:r>
            <a:r>
              <a:rPr lang="en-US" sz="2400" dirty="0" smtClean="0"/>
              <a:t>hat’s </a:t>
            </a:r>
            <a:r>
              <a:rPr lang="en-US" sz="2400" dirty="0" smtClean="0"/>
              <a:t>the best action I could </a:t>
            </a:r>
            <a:r>
              <a:rPr lang="en-US" sz="2400" dirty="0" smtClean="0"/>
              <a:t>execute, </a:t>
            </a:r>
            <a:r>
              <a:rPr lang="en-US" sz="2400" dirty="0" smtClean="0"/>
              <a:t>assuming I then </a:t>
            </a:r>
            <a:r>
              <a:rPr lang="en-US" sz="2400" dirty="0" smtClean="0"/>
              <a:t>follow π?  </a:t>
            </a:r>
          </a:p>
          <a:p>
            <a:pPr marL="457176" lvl="1" indent="0">
              <a:buNone/>
            </a:pPr>
            <a:r>
              <a:rPr lang="en-US" sz="2400" dirty="0"/>
              <a:t>	Let </a:t>
            </a:r>
            <a:r>
              <a:rPr lang="en-US" sz="2400" dirty="0" smtClean="0"/>
              <a:t>π’(</a:t>
            </a:r>
            <a:r>
              <a:rPr lang="en-US" sz="2400" dirty="0"/>
              <a:t>s</a:t>
            </a:r>
            <a:r>
              <a:rPr lang="en-US" sz="2400" dirty="0" smtClean="0"/>
              <a:t>) = this best action.</a:t>
            </a:r>
          </a:p>
          <a:p>
            <a:pPr marL="45717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π = </a:t>
            </a:r>
            <a:r>
              <a:rPr lang="en-US" sz="2400" dirty="0"/>
              <a:t>π</a:t>
            </a:r>
            <a:r>
              <a:rPr lang="en-US" sz="2400" dirty="0" smtClean="0"/>
              <a:t>’</a:t>
            </a:r>
            <a:endParaRPr lang="en-US" sz="2400" dirty="0" smtClean="0"/>
          </a:p>
          <a:p>
            <a:r>
              <a:rPr lang="en-US" sz="2800" dirty="0" smtClean="0"/>
              <a:t>Until policy doesn’t </a:t>
            </a:r>
            <a:r>
              <a:rPr lang="en-US" sz="2800" dirty="0" smtClean="0"/>
              <a:t>change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</a:t>
            </a:r>
            <a:r>
              <a:rPr lang="en-US" dirty="0" smtClean="0"/>
              <a:t>Iteration Details</a:t>
            </a:r>
            <a:endParaRPr lang="en-US" dirty="0" smtClean="0"/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1379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Let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=0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Initialize π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dirty="0" smtClean="0"/>
              <a:t>s) to random actions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Repeat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Step 1: Policy evaluation</a:t>
            </a:r>
            <a:r>
              <a:rPr lang="en-US" sz="2400" dirty="0" smtClean="0">
                <a:solidFill>
                  <a:srgbClr val="CC0000"/>
                </a:solidFill>
              </a:rPr>
              <a:t>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Initialize k=0;    </a:t>
            </a:r>
            <a:r>
              <a:rPr lang="en-US" dirty="0" err="1" smtClean="0"/>
              <a:t>Forall</a:t>
            </a:r>
            <a:r>
              <a:rPr lang="en-US" dirty="0" smtClean="0"/>
              <a:t> s, 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π</a:t>
            </a:r>
            <a:r>
              <a:rPr lang="en-US" baseline="-25000" dirty="0" smtClean="0"/>
              <a:t> </a:t>
            </a:r>
            <a:r>
              <a:rPr lang="en-US" dirty="0" smtClean="0"/>
              <a:t>(s) = 0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Repeat until </a:t>
            </a:r>
            <a:r>
              <a:rPr lang="en-US" dirty="0"/>
              <a:t>V</a:t>
            </a:r>
            <a:r>
              <a:rPr lang="en-US" baseline="30000" dirty="0"/>
              <a:t>π</a:t>
            </a:r>
            <a:r>
              <a:rPr lang="en-US" dirty="0"/>
              <a:t> converges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sz="1000" dirty="0" smtClean="0"/>
          </a:p>
          <a:p>
            <a:pPr lvl="3">
              <a:spcBef>
                <a:spcPts val="0"/>
              </a:spcBef>
            </a:pPr>
            <a:r>
              <a:rPr lang="en-US" sz="2400" dirty="0" smtClean="0"/>
              <a:t>For each state s, </a:t>
            </a:r>
          </a:p>
          <a:p>
            <a:pPr lvl="3">
              <a:spcBef>
                <a:spcPts val="0"/>
              </a:spcBef>
            </a:pPr>
            <a:endParaRPr lang="en-US" sz="1000" dirty="0" smtClean="0"/>
          </a:p>
          <a:p>
            <a:pPr lvl="3">
              <a:spcBef>
                <a:spcPts val="0"/>
              </a:spcBef>
            </a:pPr>
            <a:r>
              <a:rPr lang="en-US" sz="2400" dirty="0" smtClean="0"/>
              <a:t>Let k += 1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endParaRPr lang="en-US" sz="2400" dirty="0" smtClean="0">
              <a:solidFill>
                <a:srgbClr val="CC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 smtClean="0"/>
              <a:t>For each state, s, </a:t>
            </a:r>
          </a:p>
          <a:p>
            <a:pPr lvl="2"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 smtClean="0"/>
              <a:t>π</a:t>
            </a:r>
            <a:r>
              <a:rPr lang="en-US" baseline="-25000" dirty="0" err="1" smtClean="0"/>
              <a:t>i</a:t>
            </a:r>
            <a:r>
              <a:rPr lang="en-US" dirty="0" smtClean="0"/>
              <a:t> == π</a:t>
            </a:r>
            <a:r>
              <a:rPr lang="en-US" baseline="-25000" dirty="0" smtClean="0"/>
              <a:t>i+1</a:t>
            </a:r>
            <a:r>
              <a:rPr lang="en-US" dirty="0" smtClean="0"/>
              <a:t> then it’s optimal; return it.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Else let </a:t>
            </a:r>
            <a:r>
              <a:rPr lang="en-US" dirty="0" err="1" smtClean="0"/>
              <a:t>i</a:t>
            </a:r>
            <a:r>
              <a:rPr lang="en-US" dirty="0" smtClean="0"/>
              <a:t> += 1</a:t>
            </a:r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3733800"/>
            <a:ext cx="6996576" cy="616825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4876800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9405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Initialize π</a:t>
            </a:r>
            <a:r>
              <a:rPr lang="en-US" sz="2400" baseline="-25000" dirty="0" smtClean="0">
                <a:latin typeface="Calibri"/>
                <a:cs typeface="Calibri"/>
              </a:rPr>
              <a:t>0 </a:t>
            </a:r>
            <a:r>
              <a:rPr lang="en-US" sz="2400" dirty="0" smtClean="0">
                <a:latin typeface="Calibri"/>
                <a:cs typeface="Calibri"/>
              </a:rPr>
              <a:t>to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“always go right”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5715000" y="228600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evaluation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Iterate through states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Has policy changed?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Yes!  </a:t>
            </a:r>
            <a:r>
              <a:rPr lang="en-US" sz="2400" dirty="0" err="1" smtClean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 += 1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152398" y="2438400"/>
            <a:ext cx="1066801" cy="2819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4" grpId="0" animBg="1"/>
      <p:bldP spid="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/>
      <p:bldP spid="26" grpId="1"/>
      <p:bldP spid="27" grpId="0"/>
      <p:bldP spid="28" grpId="0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5694336" y="2218841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π</a:t>
            </a:r>
            <a:r>
              <a:rPr lang="en-US" sz="2400" baseline="-25000" dirty="0" smtClean="0">
                <a:latin typeface="Calibri"/>
                <a:cs typeface="Calibri"/>
              </a:rPr>
              <a:t>1 </a:t>
            </a:r>
            <a:r>
              <a:rPr lang="en-US" sz="2400" dirty="0" smtClean="0">
                <a:latin typeface="Calibri"/>
                <a:cs typeface="Calibri"/>
              </a:rPr>
              <a:t>says “always go up”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evaluation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Iterate through states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Has policy changed?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No!  </a:t>
            </a:r>
            <a:r>
              <a:rPr lang="en-US" sz="2400" dirty="0" smtClean="0">
                <a:latin typeface="Calibri"/>
                <a:cs typeface="Calibri"/>
              </a:rPr>
              <a:t>We have the optimal policy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68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/>
      <p:bldP spid="4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64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 Properties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dirty="0" smtClean="0"/>
              <a:t>Policy </a:t>
            </a:r>
            <a:r>
              <a:rPr lang="en-US" dirty="0"/>
              <a:t>iteration finds the optimal policy, </a:t>
            </a:r>
            <a:r>
              <a:rPr lang="en-US" dirty="0" err="1"/>
              <a:t>guarenteed</a:t>
            </a:r>
            <a:r>
              <a:rPr lang="en-US" dirty="0"/>
              <a:t>!</a:t>
            </a:r>
          </a:p>
          <a:p>
            <a:r>
              <a:rPr lang="en-US" dirty="0"/>
              <a:t>Often converges (much) faster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 smtClean="0"/>
              <a:t>Both value iteration and policy iteration compute the same thing (all optimal values)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value iteration:</a:t>
            </a:r>
          </a:p>
          <a:p>
            <a:pPr lvl="1"/>
            <a:r>
              <a:rPr lang="en-US" sz="2200" dirty="0" smtClean="0"/>
              <a:t>Every iteration updates both the values and (implicitly) the policy</a:t>
            </a:r>
          </a:p>
          <a:p>
            <a:pPr lvl="1"/>
            <a:r>
              <a:rPr lang="en-US" sz="2200" dirty="0" smtClean="0"/>
              <a:t>We don’t track the policy, but taking the max over actions implicitly </a:t>
            </a:r>
            <a:r>
              <a:rPr lang="en-US" sz="2200" dirty="0" err="1" smtClean="0"/>
              <a:t>recomputes</a:t>
            </a:r>
            <a:r>
              <a:rPr lang="en-US" sz="2200" dirty="0" smtClean="0"/>
              <a:t> it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policy iteration:</a:t>
            </a:r>
          </a:p>
          <a:p>
            <a:pPr lvl="1"/>
            <a:r>
              <a:rPr lang="en-US" sz="2200" dirty="0" smtClean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 smtClean="0"/>
              <a:t>After the policy is evaluated, a new policy is chosen (slow like a value iteration pass)</a:t>
            </a:r>
          </a:p>
          <a:p>
            <a:pPr lvl="1"/>
            <a:r>
              <a:rPr lang="en-US" sz="2200" dirty="0" smtClean="0"/>
              <a:t>The new policy will be better (or we’re done)</a:t>
            </a:r>
          </a:p>
          <a:p>
            <a:pPr lvl="4"/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Both are dynamic programs for solving MDPs</a:t>
            </a:r>
          </a:p>
        </p:txBody>
      </p:sp>
    </p:spTree>
    <p:extLst>
      <p:ext uri="{BB962C8B-B14F-4D97-AF65-F5344CB8AC3E}">
        <p14:creationId xmlns:p14="http://schemas.microsoft.com/office/powerpoint/2010/main" val="178216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 you want to….</a:t>
            </a:r>
          </a:p>
          <a:p>
            <a:pPr lvl="1"/>
            <a:r>
              <a:rPr lang="en-US" sz="2400" dirty="0" smtClean="0"/>
              <a:t>Compute optimal values: use value iteration or policy iteration</a:t>
            </a:r>
          </a:p>
          <a:p>
            <a:pPr lvl="1"/>
            <a:r>
              <a:rPr lang="en-US" sz="2400" dirty="0" smtClean="0"/>
              <a:t>Compute values for a particular policy: use policy evaluation</a:t>
            </a:r>
          </a:p>
          <a:p>
            <a:pPr lvl="1"/>
            <a:r>
              <a:rPr lang="en-US" sz="2400" dirty="0" smtClean="0"/>
              <a:t>Turn your values into a policy: use policy extraction (one-step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all look the same!</a:t>
            </a:r>
          </a:p>
          <a:p>
            <a:pPr lvl="1"/>
            <a:r>
              <a:rPr lang="en-US" sz="2400" dirty="0" smtClean="0"/>
              <a:t>They basically are – they are all variations of Bellman updates</a:t>
            </a:r>
          </a:p>
          <a:p>
            <a:pPr lvl="1"/>
            <a:r>
              <a:rPr lang="en-US" sz="2400" dirty="0" smtClean="0"/>
              <a:t>They all use 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fragments</a:t>
            </a:r>
          </a:p>
          <a:p>
            <a:pPr lvl="1"/>
            <a:r>
              <a:rPr lang="en-US" sz="2400" dirty="0" smtClean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19200"/>
            <a:ext cx="3795290" cy="2218861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6451600" cy="4800600"/>
          </a:xfrm>
        </p:spPr>
        <p:txBody>
          <a:bodyPr/>
          <a:lstStyle/>
          <a:p>
            <a:r>
              <a:rPr lang="en-US" dirty="0" smtClean="0"/>
              <a:t>Value Iteration</a:t>
            </a:r>
          </a:p>
          <a:p>
            <a:r>
              <a:rPr lang="en-US" dirty="0" smtClean="0"/>
              <a:t>Policy Iteration</a:t>
            </a:r>
          </a:p>
          <a:p>
            <a:endParaRPr lang="en-US" dirty="0"/>
          </a:p>
          <a:p>
            <a:r>
              <a:rPr lang="en-US" dirty="0" smtClean="0"/>
              <a:t>Reinforcement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 smtClean="0"/>
              <a:t>Actions: </a:t>
            </a:r>
            <a:r>
              <a:rPr lang="en-US" sz="2400" i="1" dirty="0" smtClean="0">
                <a:solidFill>
                  <a:srgbClr val="3333FF"/>
                </a:solidFill>
              </a:rPr>
              <a:t>Blue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 smtClean="0"/>
              <a:t>States: </a:t>
            </a:r>
            <a:r>
              <a:rPr lang="en-US" sz="2400" dirty="0" smtClean="0">
                <a:solidFill>
                  <a:srgbClr val="008000"/>
                </a:solidFill>
              </a:rPr>
              <a:t>Win</a:t>
            </a:r>
            <a:r>
              <a:rPr lang="en-US" sz="2400" dirty="0" smtClean="0">
                <a:solidFill>
                  <a:schemeClr val="tx1"/>
                </a:solidFill>
              </a:rPr>
              <a:t>, Lose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Offline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do not actually play the game!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Value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150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100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  <a:endParaRPr lang="en-US" sz="2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Rules changed!  Red’s win chance is different.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 smtClean="0"/>
              <a:t>That wasn’t planning, it was learning!</a:t>
            </a:r>
          </a:p>
          <a:p>
            <a:pPr lvl="1"/>
            <a:r>
              <a:rPr lang="en-US" sz="2400" dirty="0" smtClean="0"/>
              <a:t>Specifically, reinforcement learning</a:t>
            </a:r>
          </a:p>
          <a:p>
            <a:pPr lvl="1"/>
            <a:r>
              <a:rPr lang="en-US" sz="2400" dirty="0" smtClean="0"/>
              <a:t>There was an MDP, but you couldn’t solve it with just computation</a:t>
            </a:r>
          </a:p>
          <a:p>
            <a:pPr lvl="1"/>
            <a:r>
              <a:rPr lang="en-US" sz="2400" dirty="0" smtClean="0"/>
              <a:t>You needed to actually act to figure it out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ideas in reinforcement learning that came up</a:t>
            </a:r>
          </a:p>
          <a:p>
            <a:pPr lvl="1"/>
            <a:r>
              <a:rPr lang="en-US" sz="2400" dirty="0" smtClean="0"/>
              <a:t>Exploration: you have to try unknown actions to get information</a:t>
            </a:r>
          </a:p>
          <a:p>
            <a:pPr lvl="1"/>
            <a:r>
              <a:rPr lang="en-US" sz="2400" dirty="0" smtClean="0"/>
              <a:t>Exploitation: eventually, you have to use what you know</a:t>
            </a:r>
          </a:p>
          <a:p>
            <a:pPr lvl="1"/>
            <a:r>
              <a:rPr lang="en-US" sz="2400" dirty="0" smtClean="0"/>
              <a:t>Regret: even if you learn intelligently, you make mistakes</a:t>
            </a:r>
          </a:p>
          <a:p>
            <a:pPr lvl="1"/>
            <a:r>
              <a:rPr lang="en-US" sz="2400" dirty="0" smtClean="0"/>
              <a:t>Sampling: because of chance, you have to try things repeatedly</a:t>
            </a:r>
          </a:p>
          <a:p>
            <a:pPr lvl="1"/>
            <a:r>
              <a:rPr lang="en-US" sz="2400" dirty="0" smtClean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Reinforcement Learning!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 value iteration, we update every state in each iteration</a:t>
            </a:r>
          </a:p>
          <a:p>
            <a:pPr>
              <a:defRPr/>
            </a:pPr>
            <a:endParaRPr lang="en-US" sz="2400" dirty="0" smtClean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 smtClean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values (L9D1)]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to be optimal: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1: Take correct first action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2: Keep being optimal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Q_{n+1}(s,a) &amp;=&amp; \sum_{s'\in {\cal S}}{Pr(s'|s,a)\left[{\cal C}(s,a,s') + J_n(s')\right]}\\&#10;J_{n+1}(s) &amp;=&amp; \min_{a\in Ap(s)}{[Q_{n+1}(s,a)]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99"/>
  <p:tag name="BOXHEIGHT" val="322"/>
  <p:tag name="BOXFONT" val="8"/>
  <p:tag name="BOXWRAP" val="False"/>
  <p:tag name="WORKAROUNDTRANSPARENCYBUG" val="False"/>
  <p:tag name="ALLOWFONTSUBSTITUTION" val="False"/>
  <p:tag name="BITMAPFORMAT" val="pngmono"/>
  <p:tag name="ORIGWIDTH" val="478.75"/>
  <p:tag name="PICTUREFILESIZE" val="83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4.1|1.1|1.2|3.1|6.|7.1|0.1|0.1|0.1|0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60217</TotalTime>
  <Words>3745</Words>
  <Application>Microsoft Macintosh PowerPoint</Application>
  <PresentationFormat>Custom</PresentationFormat>
  <Paragraphs>780</Paragraphs>
  <Slides>80</Slides>
  <Notes>38</Notes>
  <HiddenSlides>36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dan-berkeley-nlp-v1</vt:lpstr>
      <vt:lpstr>Photo Editor Photo</vt:lpstr>
      <vt:lpstr>CS 188: Artificial Intelligence </vt:lpstr>
      <vt:lpstr>Note to self</vt:lpstr>
      <vt:lpstr>Midterm Review</vt:lpstr>
      <vt:lpstr>Stochastic Planning: MDPs</vt:lpstr>
      <vt:lpstr>Example: Grid World</vt:lpstr>
      <vt:lpstr>Recap: MDPs</vt:lpstr>
      <vt:lpstr>Solving MDPs</vt:lpstr>
      <vt:lpstr>Optimal Quantities</vt:lpstr>
      <vt:lpstr>The Bellman Equations</vt:lpstr>
      <vt:lpstr>The Bellman Equations</vt:lpstr>
      <vt:lpstr>Gridworld: Q*</vt:lpstr>
      <vt:lpstr>Gridworld Values V*</vt:lpstr>
      <vt:lpstr>Racing Search Tree</vt:lpstr>
      <vt:lpstr>Time-Limited Values</vt:lpstr>
      <vt:lpstr>Time-Limited Values: Avoiding Redundant Computation</vt:lpstr>
      <vt:lpstr>Value Iteration</vt:lpstr>
      <vt:lpstr>Example: Value Iteration</vt:lpstr>
      <vt:lpstr>PowerPoint Presentation</vt:lpstr>
      <vt:lpstr>Value Iteration</vt:lpstr>
      <vt:lpstr>Value Iteration</vt:lpstr>
      <vt:lpstr>Bellman Backup (MDP)</vt:lpstr>
      <vt:lpstr>Value iteration [Bellman’57]</vt:lpstr>
      <vt:lpstr>k=0</vt:lpstr>
      <vt:lpstr>k=1</vt:lpstr>
      <vt:lpstr>k=2</vt:lpstr>
      <vt:lpstr>k=3</vt:lpstr>
      <vt:lpstr>k=100</vt:lpstr>
      <vt:lpstr>Example: Bellman Backup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Value Iteration</vt:lpstr>
      <vt:lpstr>Value Iteration</vt:lpstr>
      <vt:lpstr>Convergence*</vt:lpstr>
      <vt:lpstr>Convergence*</vt:lpstr>
      <vt:lpstr>Policy Extraction</vt:lpstr>
      <vt:lpstr>Computing Actions from Values</vt:lpstr>
      <vt:lpstr>Computing Actions from Q-Values</vt:lpstr>
      <vt:lpstr>Problems with Value Iteration</vt:lpstr>
      <vt:lpstr>VI  Asynchronous VI</vt:lpstr>
      <vt:lpstr>Prioritization of Bellman Backups</vt:lpstr>
      <vt:lpstr>k=1</vt:lpstr>
      <vt:lpstr>k=2</vt:lpstr>
      <vt:lpstr>k=3</vt:lpstr>
      <vt:lpstr>(General) Asynchronous VI</vt:lpstr>
      <vt:lpstr>Asynch VI: Prioritized Sweeping</vt:lpstr>
      <vt:lpstr>Solving MDPs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Iteration</vt:lpstr>
      <vt:lpstr>Policy Iteration</vt:lpstr>
      <vt:lpstr>Policy Iteration Details</vt:lpstr>
      <vt:lpstr>Example</vt:lpstr>
      <vt:lpstr>Example</vt:lpstr>
      <vt:lpstr>Example: Policy Evaluation</vt:lpstr>
      <vt:lpstr>Policy Iteration Properties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Policy Evaluation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2682</cp:revision>
  <cp:lastPrinted>2014-02-18T19:00:09Z</cp:lastPrinted>
  <dcterms:created xsi:type="dcterms:W3CDTF">2004-08-27T04:16:05Z</dcterms:created>
  <dcterms:modified xsi:type="dcterms:W3CDTF">2014-10-24T23:44:47Z</dcterms:modified>
</cp:coreProperties>
</file>