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49"/>
  </p:notesMasterIdLst>
  <p:handoutMasterIdLst>
    <p:handoutMasterId r:id="rId50"/>
  </p:handoutMasterIdLst>
  <p:sldIdLst>
    <p:sldId id="585" r:id="rId2"/>
    <p:sldId id="580" r:id="rId3"/>
    <p:sldId id="575" r:id="rId4"/>
    <p:sldId id="560" r:id="rId5"/>
    <p:sldId id="513" r:id="rId6"/>
    <p:sldId id="576" r:id="rId7"/>
    <p:sldId id="574" r:id="rId8"/>
    <p:sldId id="514" r:id="rId9"/>
    <p:sldId id="559" r:id="rId10"/>
    <p:sldId id="577" r:id="rId11"/>
    <p:sldId id="517" r:id="rId12"/>
    <p:sldId id="586" r:id="rId13"/>
    <p:sldId id="521" r:id="rId14"/>
    <p:sldId id="553" r:id="rId15"/>
    <p:sldId id="518" r:id="rId16"/>
    <p:sldId id="584" r:id="rId17"/>
    <p:sldId id="578" r:id="rId18"/>
    <p:sldId id="522" r:id="rId19"/>
    <p:sldId id="523" r:id="rId20"/>
    <p:sldId id="524" r:id="rId21"/>
    <p:sldId id="571" r:id="rId22"/>
    <p:sldId id="525" r:id="rId23"/>
    <p:sldId id="526" r:id="rId24"/>
    <p:sldId id="587" r:id="rId25"/>
    <p:sldId id="579" r:id="rId26"/>
    <p:sldId id="527" r:id="rId27"/>
    <p:sldId id="529" r:id="rId28"/>
    <p:sldId id="568" r:id="rId29"/>
    <p:sldId id="588" r:id="rId30"/>
    <p:sldId id="561" r:id="rId31"/>
    <p:sldId id="572" r:id="rId32"/>
    <p:sldId id="562" r:id="rId33"/>
    <p:sldId id="589" r:id="rId34"/>
    <p:sldId id="563" r:id="rId35"/>
    <p:sldId id="564" r:id="rId36"/>
    <p:sldId id="565" r:id="rId37"/>
    <p:sldId id="566" r:id="rId38"/>
    <p:sldId id="590" r:id="rId39"/>
    <p:sldId id="567" r:id="rId40"/>
    <p:sldId id="591" r:id="rId41"/>
    <p:sldId id="592" r:id="rId42"/>
    <p:sldId id="570" r:id="rId43"/>
    <p:sldId id="531" r:id="rId44"/>
    <p:sldId id="593" r:id="rId45"/>
    <p:sldId id="533" r:id="rId46"/>
    <p:sldId id="594" r:id="rId47"/>
    <p:sldId id="558" r:id="rId48"/>
  </p:sldIdLst>
  <p:sldSz cx="12192000" cy="6858000"/>
  <p:notesSz cx="7315200" cy="9601200"/>
  <p:custDataLst>
    <p:tags r:id="rId5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C6600"/>
    <a:srgbClr val="996600"/>
    <a:srgbClr val="663300"/>
    <a:srgbClr val="2D2D8A"/>
    <a:srgbClr val="CC9900"/>
    <a:srgbClr val="3333FF"/>
    <a:srgbClr val="FF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43" autoAdjust="0"/>
    <p:restoredTop sz="82334" autoAdjust="0"/>
  </p:normalViewPr>
  <p:slideViewPr>
    <p:cSldViewPr>
      <p:cViewPr varScale="1">
        <p:scale>
          <a:sx n="82" d="100"/>
          <a:sy n="82" d="100"/>
        </p:scale>
        <p:origin x="-96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3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20C6108-B344-48B3-B893-0983A3B53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83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8DD6487-14A9-49B8-972D-88A1CCAF3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25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</a:t>
            </a:r>
            <a:r>
              <a:rPr lang="en-US" baseline="0" smtClean="0"/>
              <a:t>Thanks!</a:t>
            </a:r>
            <a:endParaRPr lang="en-US" sz="120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61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Demo: </a:t>
            </a:r>
          </a:p>
          <a:p>
            <a:endParaRPr lang="en-US" dirty="0" smtClean="0"/>
          </a:p>
          <a:p>
            <a:r>
              <a:rPr lang="en-US" dirty="0" smtClean="0"/>
              <a:t>CS188 </a:t>
            </a:r>
            <a:r>
              <a:rPr lang="en-US" dirty="0" err="1" smtClean="0"/>
              <a:t>javascript</a:t>
            </a:r>
            <a:r>
              <a:rPr lang="en-US" dirty="0" smtClean="0"/>
              <a:t> demos -&gt; source -&gt; exercises -&gt; </a:t>
            </a:r>
            <a:r>
              <a:rPr lang="en-US" dirty="0" err="1" smtClean="0"/>
              <a:t>csps</a:t>
            </a:r>
            <a:r>
              <a:rPr lang="en-US" dirty="0" smtClean="0"/>
              <a:t> -&gt; CSPs demos -&gt; CSPs </a:t>
            </a:r>
            <a:r>
              <a:rPr lang="en-US" dirty="0" err="1" smtClean="0"/>
              <a:t>demos.html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Settings:</a:t>
            </a:r>
          </a:p>
          <a:p>
            <a:r>
              <a:rPr lang="en-US" dirty="0" smtClean="0"/>
              <a:t>Graph =</a:t>
            </a:r>
            <a:r>
              <a:rPr lang="en-US" baseline="0" dirty="0" smtClean="0"/>
              <a:t> Simple</a:t>
            </a:r>
          </a:p>
          <a:p>
            <a:r>
              <a:rPr lang="en-US" baseline="0" dirty="0" smtClean="0"/>
              <a:t>Algorithm = Backtracking</a:t>
            </a:r>
          </a:p>
          <a:p>
            <a:r>
              <a:rPr lang="en-US" baseline="0" dirty="0" smtClean="0"/>
              <a:t>Ordering = None</a:t>
            </a:r>
          </a:p>
          <a:p>
            <a:r>
              <a:rPr lang="en-US" baseline="0" dirty="0" smtClean="0"/>
              <a:t>Filtering = Forward Checking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53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Auto-consistency (note</a:t>
            </a:r>
            <a:r>
              <a:rPr lang="en-US" baseline="0" dirty="0" smtClean="0"/>
              <a:t> initially nothing gets deleted/pruned since there are consistent options for all constraints for initial variable domains)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Flashes whenever something needs to be re-checked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8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Demo: </a:t>
            </a:r>
          </a:p>
          <a:p>
            <a:endParaRPr lang="en-US" dirty="0" smtClean="0"/>
          </a:p>
          <a:p>
            <a:r>
              <a:rPr lang="en-US" dirty="0" smtClean="0"/>
              <a:t>CS188 </a:t>
            </a:r>
            <a:r>
              <a:rPr lang="en-US" dirty="0" err="1" smtClean="0"/>
              <a:t>javascript</a:t>
            </a:r>
            <a:r>
              <a:rPr lang="en-US" dirty="0" smtClean="0"/>
              <a:t> demos -&gt; source -&gt; exercises -&gt; </a:t>
            </a:r>
            <a:r>
              <a:rPr lang="en-US" dirty="0" err="1" smtClean="0"/>
              <a:t>csps</a:t>
            </a:r>
            <a:r>
              <a:rPr lang="en-US" dirty="0" smtClean="0"/>
              <a:t> -&gt; CSPs demos -&gt; CSPs </a:t>
            </a:r>
            <a:r>
              <a:rPr lang="en-US" dirty="0" err="1" smtClean="0"/>
              <a:t>demos.html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Settings:</a:t>
            </a:r>
          </a:p>
          <a:p>
            <a:r>
              <a:rPr lang="en-US" dirty="0" smtClean="0"/>
              <a:t>Graph =</a:t>
            </a:r>
            <a:r>
              <a:rPr lang="en-US" baseline="0" dirty="0" smtClean="0"/>
              <a:t> Complex</a:t>
            </a:r>
          </a:p>
          <a:p>
            <a:r>
              <a:rPr lang="en-US" baseline="0" dirty="0" smtClean="0"/>
              <a:t>Algorithm = Backtracking</a:t>
            </a:r>
          </a:p>
          <a:p>
            <a:r>
              <a:rPr lang="en-US" baseline="0" dirty="0" smtClean="0"/>
              <a:t>Ordering = None</a:t>
            </a:r>
          </a:p>
          <a:p>
            <a:r>
              <a:rPr lang="en-US" baseline="0" dirty="0" smtClean="0"/>
              <a:t>Filtering = Forward Checking  (first) / Arc Consistency (second)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05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Demo: </a:t>
            </a:r>
          </a:p>
          <a:p>
            <a:endParaRPr lang="en-US" dirty="0" smtClean="0"/>
          </a:p>
          <a:p>
            <a:r>
              <a:rPr lang="en-US" dirty="0" smtClean="0"/>
              <a:t>CS188 </a:t>
            </a:r>
            <a:r>
              <a:rPr lang="en-US" dirty="0" err="1" smtClean="0"/>
              <a:t>javascript</a:t>
            </a:r>
            <a:r>
              <a:rPr lang="en-US" dirty="0" smtClean="0"/>
              <a:t> demos -&gt; source -&gt; exercises -&gt; </a:t>
            </a:r>
            <a:r>
              <a:rPr lang="en-US" dirty="0" err="1" smtClean="0"/>
              <a:t>csps</a:t>
            </a:r>
            <a:r>
              <a:rPr lang="en-US" dirty="0" smtClean="0"/>
              <a:t> -&gt; CSPs demos -&gt; CSPs </a:t>
            </a:r>
            <a:r>
              <a:rPr lang="en-US" dirty="0" err="1" smtClean="0"/>
              <a:t>demos.html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Settings:</a:t>
            </a:r>
          </a:p>
          <a:p>
            <a:r>
              <a:rPr lang="en-US" dirty="0" smtClean="0"/>
              <a:t>Graph =</a:t>
            </a:r>
            <a:r>
              <a:rPr lang="en-US" baseline="0" dirty="0" smtClean="0"/>
              <a:t> Complex</a:t>
            </a:r>
          </a:p>
          <a:p>
            <a:r>
              <a:rPr lang="en-US" baseline="0" dirty="0" smtClean="0"/>
              <a:t>Algorithm = Backtracking</a:t>
            </a:r>
          </a:p>
          <a:p>
            <a:r>
              <a:rPr lang="en-US" baseline="0" dirty="0" smtClean="0"/>
              <a:t>Ordering = MRV </a:t>
            </a:r>
          </a:p>
          <a:p>
            <a:r>
              <a:rPr lang="en-US" baseline="0" dirty="0" smtClean="0"/>
              <a:t>Filtering = Forward Checking</a:t>
            </a:r>
          </a:p>
          <a:p>
            <a:endParaRPr lang="en-US" baseline="0" dirty="0" smtClean="0"/>
          </a:p>
          <a:p>
            <a:pPr marL="171450" indent="-171450">
              <a:buFont typeface="Wingdings" charset="0"/>
              <a:buChar char="à"/>
            </a:pPr>
            <a:r>
              <a:rPr lang="en-US" baseline="0" dirty="0" smtClean="0">
                <a:sym typeface="Wingdings"/>
              </a:rPr>
              <a:t>Solves already without any need for backtracking</a:t>
            </a:r>
          </a:p>
          <a:p>
            <a:pPr marL="171450" indent="-171450">
              <a:buFont typeface="Wingdings" charset="0"/>
              <a:buChar char="à"/>
            </a:pPr>
            <a:endParaRPr lang="en-US" baseline="0" dirty="0" smtClean="0"/>
          </a:p>
          <a:p>
            <a:r>
              <a:rPr lang="en-US" baseline="0" dirty="0" smtClean="0"/>
              <a:t>Note: need a bigger problem to illustrate relevance of </a:t>
            </a:r>
            <a:r>
              <a:rPr lang="en-US" baseline="0" dirty="0" err="1" smtClean="0"/>
              <a:t>backtracking+AC+MRV+MCV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06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 test has structure, it ‘s more like a manual describing a</a:t>
            </a:r>
            <a:r>
              <a:rPr lang="en-US" baseline="0" dirty="0" smtClean="0"/>
              <a:t> set of constraints that have to hold true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47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Demo:</a:t>
            </a:r>
          </a:p>
          <a:p>
            <a:endParaRPr lang="en-US" baseline="0" dirty="0" smtClean="0"/>
          </a:p>
          <a:p>
            <a:r>
              <a:rPr lang="en-US" baseline="0" dirty="0" smtClean="0"/>
              <a:t>Run </a:t>
            </a:r>
            <a:r>
              <a:rPr lang="en-US" baseline="0" dirty="0" err="1" smtClean="0"/>
              <a:t>constraint.jar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constraint.exe</a:t>
            </a:r>
            <a:r>
              <a:rPr lang="en-US" baseline="0" dirty="0" smtClean="0"/>
              <a:t>, load the 5 queens problem.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Demo is just showing the n-queens applet as</a:t>
            </a:r>
            <a:r>
              <a:rPr lang="en-US" baseline="0" dirty="0" smtClean="0"/>
              <a:t> illustration of constraint graph, but later in lecture we’ll interact with the applet.</a:t>
            </a:r>
          </a:p>
          <a:p>
            <a:r>
              <a:rPr lang="en-US" dirty="0" err="1" smtClean="0"/>
              <a:t>aispace.org</a:t>
            </a:r>
            <a:r>
              <a:rPr lang="en-US" dirty="0" smtClean="0"/>
              <a:t> will have the latest version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42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the n-queens demo is used later as a demo; at this stage in lecture</a:t>
            </a:r>
            <a:r>
              <a:rPr lang="en-US" baseline="0" dirty="0" smtClean="0"/>
              <a:t> just the above is shown and talked about without engaging in any interaction with the applet.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59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0=7, R=4, W=6, U=2, T=8, F=1; 867 + 867 = 1734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D9CA2C-7D38-4F9B-A2C1-D1432DE939B2}" type="slidenum">
              <a:rPr lang="en-US" smtClean="0">
                <a:latin typeface="Arial" charset="0"/>
              </a:rPr>
              <a:pPr>
                <a:defRPr/>
              </a:pPr>
              <a:t>13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sz="1200" dirty="0" smtClean="0"/>
          </a:p>
          <a:p>
            <a:pPr eaLnBrk="1" hangingPunct="1">
              <a:lnSpc>
                <a:spcPct val="80000"/>
              </a:lnSpc>
            </a:pPr>
            <a:endParaRPr lang="en-US" sz="1200" dirty="0" smtClean="0"/>
          </a:p>
          <a:p>
            <a:pPr eaLnBrk="1" hangingPunct="1">
              <a:lnSpc>
                <a:spcPct val="80000"/>
              </a:lnSpc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sz="1200" dirty="0" smtClean="0"/>
          </a:p>
          <a:p>
            <a:pPr eaLnBrk="1" hangingPunct="1">
              <a:lnSpc>
                <a:spcPct val="80000"/>
              </a:lnSpc>
            </a:pPr>
            <a:endParaRPr lang="en-US" sz="1200" dirty="0" smtClean="0"/>
          </a:p>
          <a:p>
            <a:pPr eaLnBrk="1" hangingPunct="1">
              <a:lnSpc>
                <a:spcPct val="80000"/>
              </a:lnSpc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Demo: </a:t>
            </a:r>
          </a:p>
          <a:p>
            <a:endParaRPr lang="en-US" dirty="0" smtClean="0"/>
          </a:p>
          <a:p>
            <a:r>
              <a:rPr lang="en-US" dirty="0" smtClean="0"/>
              <a:t>CS188 </a:t>
            </a:r>
            <a:r>
              <a:rPr lang="en-US" dirty="0" err="1" smtClean="0"/>
              <a:t>javascript</a:t>
            </a:r>
            <a:r>
              <a:rPr lang="en-US" dirty="0" smtClean="0"/>
              <a:t> demos -&gt; source -&gt; exercises -&gt; </a:t>
            </a:r>
            <a:r>
              <a:rPr lang="en-US" dirty="0" err="1" smtClean="0"/>
              <a:t>csps</a:t>
            </a:r>
            <a:r>
              <a:rPr lang="en-US" dirty="0" smtClean="0"/>
              <a:t> -&gt; CSPs demos -&gt; CSPs </a:t>
            </a:r>
            <a:r>
              <a:rPr lang="en-US" dirty="0" err="1" smtClean="0"/>
              <a:t>demos.html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Settings:</a:t>
            </a:r>
          </a:p>
          <a:p>
            <a:r>
              <a:rPr lang="en-US" dirty="0" smtClean="0"/>
              <a:t>Graph =</a:t>
            </a:r>
            <a:r>
              <a:rPr lang="en-US" baseline="0" dirty="0" smtClean="0"/>
              <a:t> Simple</a:t>
            </a:r>
          </a:p>
          <a:p>
            <a:r>
              <a:rPr lang="en-US" baseline="0" dirty="0" smtClean="0"/>
              <a:t>Algorithm = Naïve Search</a:t>
            </a:r>
          </a:p>
          <a:p>
            <a:r>
              <a:rPr lang="en-US" baseline="0" dirty="0" smtClean="0"/>
              <a:t>Ordering = None</a:t>
            </a:r>
          </a:p>
          <a:p>
            <a:r>
              <a:rPr lang="en-US" baseline="0" dirty="0" smtClean="0"/>
              <a:t>Filtering = None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0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Demo: </a:t>
            </a:r>
          </a:p>
          <a:p>
            <a:endParaRPr lang="en-US" dirty="0" smtClean="0"/>
          </a:p>
          <a:p>
            <a:r>
              <a:rPr lang="en-US" dirty="0" smtClean="0"/>
              <a:t>CS188 </a:t>
            </a:r>
            <a:r>
              <a:rPr lang="en-US" dirty="0" err="1" smtClean="0"/>
              <a:t>javascript</a:t>
            </a:r>
            <a:r>
              <a:rPr lang="en-US" dirty="0" smtClean="0"/>
              <a:t> demos -&gt; source -&gt; exercises -&gt; </a:t>
            </a:r>
            <a:r>
              <a:rPr lang="en-US" dirty="0" err="1" smtClean="0"/>
              <a:t>csps</a:t>
            </a:r>
            <a:r>
              <a:rPr lang="en-US" dirty="0" smtClean="0"/>
              <a:t> -&gt; CSPs demos -&gt; CSPs </a:t>
            </a:r>
            <a:r>
              <a:rPr lang="en-US" dirty="0" err="1" smtClean="0"/>
              <a:t>demos.html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Settings:</a:t>
            </a:r>
          </a:p>
          <a:p>
            <a:r>
              <a:rPr lang="en-US" dirty="0" smtClean="0"/>
              <a:t>Graph =</a:t>
            </a:r>
            <a:r>
              <a:rPr lang="en-US" baseline="0" dirty="0" smtClean="0"/>
              <a:t> Simple</a:t>
            </a:r>
          </a:p>
          <a:p>
            <a:r>
              <a:rPr lang="en-US" baseline="0" dirty="0" smtClean="0"/>
              <a:t>Algorithm = Backtracking</a:t>
            </a:r>
          </a:p>
          <a:p>
            <a:r>
              <a:rPr lang="en-US" baseline="0" dirty="0" smtClean="0"/>
              <a:t>Ordering = None</a:t>
            </a:r>
          </a:p>
          <a:p>
            <a:r>
              <a:rPr lang="en-US" baseline="0" dirty="0" smtClean="0"/>
              <a:t>Filtering = None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29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039D5-275B-4A42-9DA6-D22E6DB5F3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886EB-61D6-4887-8014-0AD8743EA1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484AB-0E1D-492A-AE0D-24B7131CB0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8B0A2-D928-43B3-898A-E5B176FEDE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AF2F-4CEE-4004-B96A-AF75E50B2E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54D69-0A2A-4D82-92F5-6566037E01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F3699-33B4-4046-A8C0-1E5BF91EE4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5258-A7B0-4F44-AD94-A478DFDD65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0972F-AC02-4B9F-93B0-511030A361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C1DF-81AF-4DF4-BCE2-0F605F1BC4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7F8EA-D214-4032-BF2B-062C28AE1B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2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F9CEA6C-9676-4610-9E76-A9EBD51544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95" indent="-28573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1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80" indent="-2285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47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12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578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74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910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image" Target="../media/image38.png"/><Relationship Id="rId3" Type="http://schemas.openxmlformats.org/officeDocument/2006/relationships/tags" Target="../tags/tag23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37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5" Type="http://schemas.openxmlformats.org/officeDocument/2006/relationships/tags" Target="../tags/tag25.xml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tags" Target="../tags/tag24.xml"/><Relationship Id="rId9" Type="http://schemas.openxmlformats.org/officeDocument/2006/relationships/image" Target="../media/image34.wmf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tags" Target="../tags/tag4.xml"/><Relationship Id="rId7" Type="http://schemas.openxmlformats.org/officeDocument/2006/relationships/image" Target="../media/image8.wmf"/><Relationship Id="rId12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.png"/><Relationship Id="rId5" Type="http://schemas.openxmlformats.org/officeDocument/2006/relationships/tags" Target="../tags/tag6.xml"/><Relationship Id="rId10" Type="http://schemas.openxmlformats.org/officeDocument/2006/relationships/image" Target="../media/image11.png"/><Relationship Id="rId4" Type="http://schemas.openxmlformats.org/officeDocument/2006/relationships/tags" Target="../tags/tag5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tags" Target="../tags/tag9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9.png"/><Relationship Id="rId5" Type="http://schemas.openxmlformats.org/officeDocument/2006/relationships/tags" Target="../tags/tag11.xml"/><Relationship Id="rId10" Type="http://schemas.openxmlformats.org/officeDocument/2006/relationships/image" Target="../media/image18.png"/><Relationship Id="rId4" Type="http://schemas.openxmlformats.org/officeDocument/2006/relationships/tags" Target="../tags/tag10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tags" Target="../tags/tag13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22.png"/><Relationship Id="rId5" Type="http://schemas.openxmlformats.org/officeDocument/2006/relationships/tags" Target="../tags/tag16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9.png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CSE 473: Artificial Intelligence</a:t>
            </a:r>
            <a:br>
              <a:rPr lang="en-US" dirty="0" smtClean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 smtClean="0"/>
              <a:t>Constraint Satisfaction Problems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2" tIns="45718" rIns="9140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8693" y="1680828"/>
            <a:ext cx="5734497" cy="38007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55809" y="1983007"/>
            <a:ext cx="2312391" cy="3474671"/>
          </a:xfrm>
          <a:prstGeom prst="rect">
            <a:avLst/>
          </a:prstGeom>
          <a:noFill/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99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Presenter:  Galen Andrew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1400" dirty="0" smtClean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56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Constraint Graphs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1" y="1600200"/>
            <a:ext cx="4802809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353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Constraint Graphs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010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Binary CSP: each constraint relates (at most) two variables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Binary constraint graph: nodes are variables, arcs show constraints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General-purpose CSP algorithms use the graph structure to speed up search. E.g., Tasmania is an independent </a:t>
            </a:r>
            <a:r>
              <a:rPr lang="en-US" sz="2400" dirty="0" err="1"/>
              <a:t>subproblem</a:t>
            </a:r>
            <a:r>
              <a:rPr lang="en-US" sz="2400" dirty="0"/>
              <a:t>!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600201"/>
            <a:ext cx="332740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Screenshot of Demo N-Queens</a:t>
            </a:r>
            <a:endParaRPr lang="en-US" dirty="0"/>
          </a:p>
        </p:txBody>
      </p:sp>
      <p:pic>
        <p:nvPicPr>
          <p:cNvPr id="4" name="Picture 3" descr="Screen Shot 2014-08-10 at 12.13.01 PM 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140278"/>
            <a:ext cx="10896600" cy="571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8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Cryptarithmetic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48768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Variables: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Domains: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Constraints:</a:t>
            </a:r>
          </a:p>
          <a:p>
            <a:pPr eaLnBrk="1" hangingPunct="1"/>
            <a:endParaRPr lang="en-US" sz="28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 cstate="print"/>
          <a:srcRect l="1343" t="1076"/>
          <a:stretch>
            <a:fillRect/>
          </a:stretch>
        </p:blipFill>
        <p:spPr bwMode="auto">
          <a:xfrm>
            <a:off x="6598024" y="3684495"/>
            <a:ext cx="3993776" cy="247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9" cstate="print"/>
          <a:srcRect l="2014" t="2845"/>
          <a:stretch>
            <a:fillRect/>
          </a:stretch>
        </p:blipFill>
        <p:spPr bwMode="auto">
          <a:xfrm>
            <a:off x="6069106" y="1864661"/>
            <a:ext cx="1703295" cy="122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66800" y="2281237"/>
            <a:ext cx="41148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01715" y="3238502"/>
            <a:ext cx="372268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28702" y="5021264"/>
            <a:ext cx="33147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66800" y="5715000"/>
            <a:ext cx="547688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17590" y="4344990"/>
            <a:ext cx="347821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8200" y="1359186"/>
            <a:ext cx="3378200" cy="20576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Sudoku</a:t>
            </a:r>
          </a:p>
        </p:txBody>
      </p:sp>
      <p:pic>
        <p:nvPicPr>
          <p:cNvPr id="12291" name="Picture 2" descr="C:\Documents and Settings\Administrator\My Documents\My Pictures\Sudoku_Board_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2702" y="2227859"/>
            <a:ext cx="40513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477000" y="15240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Variables: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Each (open) square</a:t>
            </a: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Domains: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{1,2,…,9}</a:t>
            </a: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Constraints: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752600" y="1503959"/>
            <a:ext cx="2743200" cy="1144588"/>
            <a:chOff x="838200" y="1600200"/>
            <a:chExt cx="2743200" cy="1143794"/>
          </a:xfrm>
        </p:grpSpPr>
        <p:sp>
          <p:nvSpPr>
            <p:cNvPr id="6" name="Rectangle 5"/>
            <p:cNvSpPr/>
            <p:nvPr/>
          </p:nvSpPr>
          <p:spPr>
            <a:xfrm>
              <a:off x="2209800" y="1600200"/>
              <a:ext cx="457200" cy="3807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" name="Straight Connector 7"/>
            <p:cNvCxnSpPr>
              <a:stCxn id="6" idx="2"/>
            </p:cNvCxnSpPr>
            <p:nvPr/>
          </p:nvCxnSpPr>
          <p:spPr>
            <a:xfrm rot="5400000">
              <a:off x="1257564" y="1561571"/>
              <a:ext cx="761471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6" idx="2"/>
            </p:cNvCxnSpPr>
            <p:nvPr/>
          </p:nvCxnSpPr>
          <p:spPr>
            <a:xfrm rot="5400000">
              <a:off x="1448064" y="1752071"/>
              <a:ext cx="761471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2"/>
            </p:cNvCxnSpPr>
            <p:nvPr/>
          </p:nvCxnSpPr>
          <p:spPr>
            <a:xfrm rot="5400000">
              <a:off x="1638564" y="1942571"/>
              <a:ext cx="761471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2"/>
            </p:cNvCxnSpPr>
            <p:nvPr/>
          </p:nvCxnSpPr>
          <p:spPr>
            <a:xfrm rot="5400000">
              <a:off x="1829064" y="2133071"/>
              <a:ext cx="761471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rot="5400000">
              <a:off x="2057665" y="2361670"/>
              <a:ext cx="761471" cy="31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6" idx="2"/>
            </p:cNvCxnSpPr>
            <p:nvPr/>
          </p:nvCxnSpPr>
          <p:spPr>
            <a:xfrm rot="16200000" flipH="1">
              <a:off x="2438664" y="1980671"/>
              <a:ext cx="761471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6" idx="2"/>
            </p:cNvCxnSpPr>
            <p:nvPr/>
          </p:nvCxnSpPr>
          <p:spPr>
            <a:xfrm rot="16200000" flipH="1">
              <a:off x="2629164" y="1790171"/>
              <a:ext cx="761471" cy="1143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4951413" y="3104159"/>
            <a:ext cx="915987" cy="2819400"/>
            <a:chOff x="4037806" y="3200400"/>
            <a:chExt cx="915194" cy="2819400"/>
          </a:xfrm>
        </p:grpSpPr>
        <p:sp>
          <p:nvSpPr>
            <p:cNvPr id="21" name="Rectangle 20"/>
            <p:cNvSpPr/>
            <p:nvPr/>
          </p:nvSpPr>
          <p:spPr>
            <a:xfrm rot="5400000">
              <a:off x="4534065" y="4229265"/>
              <a:ext cx="457200" cy="380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" name="Straight Connector 22"/>
            <p:cNvCxnSpPr>
              <a:stCxn id="21" idx="2"/>
            </p:cNvCxnSpPr>
            <p:nvPr/>
          </p:nvCxnSpPr>
          <p:spPr>
            <a:xfrm rot="10800000">
              <a:off x="4037806" y="32004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1" idx="2"/>
            </p:cNvCxnSpPr>
            <p:nvPr/>
          </p:nvCxnSpPr>
          <p:spPr>
            <a:xfrm rot="10800000">
              <a:off x="4037806" y="3581400"/>
              <a:ext cx="534524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1" idx="2"/>
            </p:cNvCxnSpPr>
            <p:nvPr/>
          </p:nvCxnSpPr>
          <p:spPr>
            <a:xfrm rot="10800000">
              <a:off x="4037806" y="3962400"/>
              <a:ext cx="534524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1" idx="2"/>
            </p:cNvCxnSpPr>
            <p:nvPr/>
          </p:nvCxnSpPr>
          <p:spPr>
            <a:xfrm flipH="1">
              <a:off x="4037806" y="4419600"/>
              <a:ext cx="534524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4191000" y="1580159"/>
            <a:ext cx="1524000" cy="1828800"/>
            <a:chOff x="3276600" y="1676400"/>
            <a:chExt cx="1524000" cy="1828800"/>
          </a:xfrm>
        </p:grpSpPr>
        <p:sp>
          <p:nvSpPr>
            <p:cNvPr id="33" name="Rectangle 32"/>
            <p:cNvSpPr/>
            <p:nvPr/>
          </p:nvSpPr>
          <p:spPr>
            <a:xfrm rot="5400000">
              <a:off x="4419600" y="1676400"/>
              <a:ext cx="381000" cy="381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4" name="Straight Connector 33"/>
            <p:cNvCxnSpPr>
              <a:stCxn id="33" idx="3"/>
            </p:cNvCxnSpPr>
            <p:nvPr/>
          </p:nvCxnSpPr>
          <p:spPr>
            <a:xfrm rot="5400000">
              <a:off x="3600450" y="1733550"/>
              <a:ext cx="685800" cy="1333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 flipV="1">
              <a:off x="3581400" y="2057400"/>
              <a:ext cx="10287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V="1">
              <a:off x="3276600" y="2057400"/>
              <a:ext cx="1333500" cy="1066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3600450" y="2114550"/>
              <a:ext cx="1066800" cy="952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3829050" y="2266950"/>
              <a:ext cx="9906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3429000" y="2362200"/>
              <a:ext cx="1371600" cy="9144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3600450" y="2495550"/>
              <a:ext cx="14478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166495" y="4261247"/>
            <a:ext cx="2823399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9-way </a:t>
            </a:r>
            <a:r>
              <a:rPr lang="en-US" sz="2000" dirty="0" err="1">
                <a:latin typeface="Calibri" pitchFamily="34" charset="0"/>
              </a:rPr>
              <a:t>alldiff</a:t>
            </a:r>
            <a:r>
              <a:rPr lang="en-US" sz="2000" dirty="0">
                <a:latin typeface="Calibri" pitchFamily="34" charset="0"/>
              </a:rPr>
              <a:t> for each row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7166497" y="3784006"/>
            <a:ext cx="319670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column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7166498" y="4718447"/>
            <a:ext cx="308481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region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166495" y="5175647"/>
            <a:ext cx="2971800" cy="10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(or can have a bunch of pairwise inequality constraints)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The Waltz Algorithm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486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The Waltz algorithm is for interpreting line drawings of solid </a:t>
            </a:r>
            <a:r>
              <a:rPr lang="en-US" sz="2400" dirty="0" err="1"/>
              <a:t>polyhedra</a:t>
            </a:r>
            <a:r>
              <a:rPr lang="en-US" sz="2400" dirty="0"/>
              <a:t> as 3D objects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early example of an AI computation posed as a CSP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600200"/>
            <a:ext cx="50292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8991600" y="3657600"/>
            <a:ext cx="762000" cy="609600"/>
            <a:chOff x="1296" y="2736"/>
            <a:chExt cx="480" cy="528"/>
          </a:xfrm>
        </p:grpSpPr>
        <p:sp>
          <p:nvSpPr>
            <p:cNvPr id="13322" name="Line 6"/>
            <p:cNvSpPr>
              <a:spLocks noChangeShapeType="1"/>
            </p:cNvSpPr>
            <p:nvPr/>
          </p:nvSpPr>
          <p:spPr bwMode="auto">
            <a:xfrm>
              <a:off x="1536" y="2736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Line 7"/>
            <p:cNvSpPr>
              <a:spLocks noChangeShapeType="1"/>
            </p:cNvSpPr>
            <p:nvPr/>
          </p:nvSpPr>
          <p:spPr bwMode="auto">
            <a:xfrm>
              <a:off x="1536" y="3024"/>
              <a:ext cx="24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Line 8"/>
            <p:cNvSpPr>
              <a:spLocks noChangeShapeType="1"/>
            </p:cNvSpPr>
            <p:nvPr/>
          </p:nvSpPr>
          <p:spPr bwMode="auto">
            <a:xfrm flipH="1">
              <a:off x="1296" y="3024"/>
              <a:ext cx="24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8" name="Line 9"/>
          <p:cNvSpPr>
            <a:spLocks noChangeShapeType="1"/>
          </p:cNvSpPr>
          <p:nvPr/>
        </p:nvSpPr>
        <p:spPr bwMode="auto">
          <a:xfrm flipH="1" flipV="1">
            <a:off x="7543800" y="2286000"/>
            <a:ext cx="1447800" cy="1524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3319" name="Line 10"/>
          <p:cNvSpPr>
            <a:spLocks noChangeShapeType="1"/>
          </p:cNvSpPr>
          <p:nvPr/>
        </p:nvSpPr>
        <p:spPr bwMode="auto">
          <a:xfrm flipV="1">
            <a:off x="9677400" y="2819400"/>
            <a:ext cx="1066800" cy="990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3320" name="Text Box 11"/>
          <p:cNvSpPr txBox="1">
            <a:spLocks noChangeArrowheads="1"/>
          </p:cNvSpPr>
          <p:nvPr/>
        </p:nvSpPr>
        <p:spPr bwMode="auto">
          <a:xfrm>
            <a:off x="9906000" y="3778251"/>
            <a:ext cx="533400" cy="64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/>
              <a:t>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758" y="3237460"/>
            <a:ext cx="5879840" cy="3252824"/>
          </a:xfrm>
          <a:prstGeom prst="rect">
            <a:avLst/>
          </a:prstGeom>
          <a:noFill/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553200" y="4572000"/>
            <a:ext cx="5486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marL="342874" indent="-34287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Approach: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Each intersection is a variable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Adjacent intersections impose constraints on each other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Solutions are physically realizable 3D interpretations</a:t>
            </a:r>
            <a:endParaRPr lang="en-US" sz="2000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The Waltz Algorithm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486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The Waltz algorithm is for interpreting line drawings of solid </a:t>
            </a:r>
            <a:r>
              <a:rPr lang="en-US" sz="2400" dirty="0" err="1"/>
              <a:t>polyhedra</a:t>
            </a:r>
            <a:r>
              <a:rPr lang="en-US" sz="2400" dirty="0"/>
              <a:t> as 3D objects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early example of an AI computation posed as a CSP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758" y="3237460"/>
            <a:ext cx="5879840" cy="3252824"/>
          </a:xfrm>
          <a:prstGeom prst="rect">
            <a:avLst/>
          </a:prstGeom>
          <a:noFill/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553200" y="4572000"/>
            <a:ext cx="5486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marL="342874" indent="-34287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Approach: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Each intersection is a variable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Adjacent intersections impose constraints on each other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Solutions are physically realizable 3D interpretations</a:t>
            </a:r>
            <a:endParaRPr lang="en-US" sz="2000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8702675" y="3482975"/>
            <a:ext cx="762000" cy="609600"/>
            <a:chOff x="1296" y="2736"/>
            <a:chExt cx="480" cy="528"/>
          </a:xfrm>
        </p:grpSpPr>
        <p:sp>
          <p:nvSpPr>
            <p:cNvPr id="16" name="Line 6"/>
            <p:cNvSpPr>
              <a:spLocks noChangeShapeType="1"/>
            </p:cNvSpPr>
            <p:nvPr/>
          </p:nvSpPr>
          <p:spPr bwMode="auto">
            <a:xfrm>
              <a:off x="1536" y="2736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1536" y="3024"/>
              <a:ext cx="24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H="1">
              <a:off x="1296" y="3024"/>
              <a:ext cx="24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9388475" y="3482975"/>
            <a:ext cx="53340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/>
              <a:t>?</a:t>
            </a:r>
          </a:p>
        </p:txBody>
      </p:sp>
      <p:pic>
        <p:nvPicPr>
          <p:cNvPr id="20" name="Picture 19" descr="Waltz-fu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600201"/>
            <a:ext cx="1885951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Waltz-parti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5" y="2111375"/>
            <a:ext cx="809625" cy="7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090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Varieties of CSPs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1" y="1372103"/>
            <a:ext cx="7316459" cy="4951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965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Varieties of CSP Variables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74422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Discrete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Finite domains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Size </a:t>
            </a:r>
            <a:r>
              <a:rPr lang="en-US" sz="2000" i="1" dirty="0">
                <a:latin typeface="Times New Roman" pitchFamily="18" charset="0"/>
              </a:rPr>
              <a:t>d</a:t>
            </a:r>
            <a:r>
              <a:rPr lang="en-US" sz="1900" dirty="0"/>
              <a:t> means </a:t>
            </a:r>
            <a:r>
              <a:rPr lang="en-US" sz="2000" dirty="0">
                <a:latin typeface="Times New Roman" pitchFamily="18" charset="0"/>
              </a:rPr>
              <a:t>O(</a:t>
            </a:r>
            <a:r>
              <a:rPr lang="en-US" sz="2000" i="1" dirty="0" err="1">
                <a:latin typeface="Times New Roman" pitchFamily="18" charset="0"/>
              </a:rPr>
              <a:t>d</a:t>
            </a:r>
            <a:r>
              <a:rPr lang="en-US" sz="2000" i="1" baseline="30000" dirty="0" err="1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)</a:t>
            </a:r>
            <a:r>
              <a:rPr lang="en-US" sz="1900" dirty="0"/>
              <a:t> complete assignments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Boolean CSPs, including Boolean </a:t>
            </a:r>
            <a:r>
              <a:rPr lang="en-US" sz="1900" dirty="0" err="1"/>
              <a:t>satisfiability</a:t>
            </a:r>
            <a:r>
              <a:rPr lang="en-US" sz="1900" dirty="0"/>
              <a:t> (NP-complete)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Infinite domains (integers, strings, etc.)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job scheduling, variables are start/end times for each job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Linear constraints solvable, nonlinear </a:t>
            </a:r>
            <a:r>
              <a:rPr lang="en-US" sz="1900" dirty="0" err="1"/>
              <a:t>undecidable</a:t>
            </a:r>
            <a:endParaRPr lang="en-US" sz="19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Continuous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E.g., start/end times for Hubble Telescope observations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Linear constraints solvable in polynomial time by </a:t>
            </a:r>
            <a:r>
              <a:rPr lang="en-US" sz="2000" dirty="0" smtClean="0"/>
              <a:t>linear program </a:t>
            </a:r>
            <a:r>
              <a:rPr lang="en-US" sz="2000" dirty="0"/>
              <a:t>methods (see </a:t>
            </a:r>
            <a:r>
              <a:rPr lang="en-US" sz="2000" dirty="0" smtClean="0"/>
              <a:t>CSE 521 </a:t>
            </a:r>
            <a:r>
              <a:rPr lang="en-US" sz="2000" dirty="0"/>
              <a:t>for a bit of </a:t>
            </a:r>
            <a:r>
              <a:rPr lang="en-US" sz="2000" dirty="0" smtClean="0"/>
              <a:t>LP </a:t>
            </a:r>
            <a:r>
              <a:rPr lang="en-US" sz="2000" dirty="0"/>
              <a:t>theory)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9993" y="1364304"/>
            <a:ext cx="2813015" cy="236949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6800" y="3840355"/>
            <a:ext cx="2817740" cy="2294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Varieties of CSP Constraints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934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Varieties of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Unary constraints involve a single variable (equivalent to reducing domains), e.g.: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Binary constraints involve pairs of variables, e.g.: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Higher-order constraints involve 3 or more variables: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	   e.g., </a:t>
            </a:r>
            <a:r>
              <a:rPr lang="en-US" sz="1900" dirty="0" err="1"/>
              <a:t>cryptarithmetic</a:t>
            </a:r>
            <a:r>
              <a:rPr lang="en-US" sz="1900" dirty="0"/>
              <a:t> column constraints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Preferences (soft constraints):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E.g., red is better than green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Often </a:t>
            </a:r>
            <a:r>
              <a:rPr lang="en-US" sz="1900" dirty="0" err="1"/>
              <a:t>representable</a:t>
            </a:r>
            <a:r>
              <a:rPr lang="en-US" sz="1900" dirty="0"/>
              <a:t> by a cost for each variable assignment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Gives constrained optimization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(We’ll ignore these until we get to </a:t>
            </a:r>
            <a:r>
              <a:rPr lang="en-US" sz="1900" dirty="0" err="1"/>
              <a:t>Bayes</a:t>
            </a:r>
            <a:r>
              <a:rPr lang="en-US" sz="1900" dirty="0"/>
              <a:t>’ nets)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202494" y="2617786"/>
            <a:ext cx="1665615" cy="277895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224261" y="3455987"/>
            <a:ext cx="1417292" cy="277848"/>
          </a:xfrm>
          <a:prstGeom prst="rect">
            <a:avLst/>
          </a:prstGeom>
          <a:noFill/>
          <a:ln/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4520" y="1448142"/>
            <a:ext cx="4952679" cy="33521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295400"/>
            <a:ext cx="9067800" cy="53340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Prof. Weld away today and Wednesday</a:t>
            </a:r>
          </a:p>
          <a:p>
            <a:pPr lvl="1"/>
            <a:r>
              <a:rPr lang="en-US" sz="2000" dirty="0" smtClean="0"/>
              <a:t>I will be beginning the lecture series on Constraint Satisfaction Problems (CSPs)</a:t>
            </a:r>
          </a:p>
          <a:p>
            <a:pPr lvl="1"/>
            <a:r>
              <a:rPr lang="en-US" sz="2000" dirty="0" smtClean="0"/>
              <a:t>Prof. Luke </a:t>
            </a:r>
            <a:r>
              <a:rPr lang="en-US" sz="2000" dirty="0" err="1" smtClean="0"/>
              <a:t>Zettlemoyer</a:t>
            </a:r>
            <a:r>
              <a:rPr lang="en-US" sz="2000" dirty="0" smtClean="0"/>
              <a:t> will continue on Wednesday.</a:t>
            </a:r>
          </a:p>
          <a:p>
            <a:pPr lvl="1"/>
            <a:endParaRPr lang="en-US" sz="500" dirty="0"/>
          </a:p>
          <a:p>
            <a:pPr eaLnBrk="1" hangingPunct="1"/>
            <a:r>
              <a:rPr lang="en-US" sz="2400" dirty="0" smtClean="0"/>
              <a:t>Project </a:t>
            </a:r>
            <a:r>
              <a:rPr lang="en-US" sz="2400" dirty="0"/>
              <a:t>1: Search</a:t>
            </a:r>
          </a:p>
          <a:p>
            <a:pPr lvl="1" eaLnBrk="1" hangingPunct="1"/>
            <a:r>
              <a:rPr lang="en-US" sz="2000" dirty="0" smtClean="0"/>
              <a:t>Due next week, Monday 10/13 at 11:59 PM.</a:t>
            </a:r>
            <a:endParaRPr lang="en-US" sz="2000" dirty="0"/>
          </a:p>
          <a:p>
            <a:pPr lvl="1" eaLnBrk="1" hangingPunct="1"/>
            <a:r>
              <a:rPr lang="en-US" sz="2000" dirty="0"/>
              <a:t>Start early and ask questions.  It’s longer than most!</a:t>
            </a:r>
          </a:p>
          <a:p>
            <a:pPr lvl="3"/>
            <a:endParaRPr lang="en-US" sz="500" dirty="0"/>
          </a:p>
          <a:p>
            <a:r>
              <a:rPr lang="en-US" sz="2400" dirty="0" smtClean="0"/>
              <a:t>Come </a:t>
            </a:r>
            <a:r>
              <a:rPr lang="en-US" sz="2400" dirty="0"/>
              <a:t>to TA office </a:t>
            </a:r>
            <a:r>
              <a:rPr lang="en-US" sz="2400" dirty="0" smtClean="0"/>
              <a:t>hours with questions or general help</a:t>
            </a:r>
            <a:endParaRPr lang="en-US" sz="2400" dirty="0"/>
          </a:p>
          <a:p>
            <a:pPr lvl="1"/>
            <a:r>
              <a:rPr lang="en-US" sz="2000" dirty="0" smtClean="0"/>
              <a:t>Galen: Wed 1:00-3:00</a:t>
            </a:r>
          </a:p>
          <a:p>
            <a:pPr lvl="1"/>
            <a:r>
              <a:rPr lang="en-US" sz="2000" dirty="0" smtClean="0"/>
              <a:t>Nao:  Tue 1:30-2:30, Thu  1:00-2:00</a:t>
            </a:r>
          </a:p>
          <a:p>
            <a:pPr lvl="1"/>
            <a:r>
              <a:rPr lang="en-US" sz="2000" dirty="0" smtClean="0"/>
              <a:t>Travis: Fri 3:30-4:30</a:t>
            </a:r>
          </a:p>
          <a:p>
            <a:pPr lvl="1"/>
            <a:r>
              <a:rPr lang="en-US" sz="2000" dirty="0" smtClean="0"/>
              <a:t>Jeff: Wed 10:30-11:30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312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Real-World CSPs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Assignment problems: e.g., who teaches what class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Timetabling problems: e.g., which class is offered when and where?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Hardware </a:t>
            </a:r>
            <a:r>
              <a:rPr lang="en-US" sz="2400" dirty="0" smtClean="0"/>
              <a:t>configuration (VLSI layout)</a:t>
            </a: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Transportation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Factory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Circuit layout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Fault diagnosis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… lots more!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Many real-world problems involve real-valued variables…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1" y="2591009"/>
            <a:ext cx="6248398" cy="2777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CSPs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1" y="1524416"/>
            <a:ext cx="8866186" cy="4628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Standard Search Formulation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60198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Standard search formulation of CSPs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States defined by the values assigned so far (partial assignments)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Initial state: the empty assignment, {}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Successor function: assign a value to an unassigned variable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Goal test: the current assignment is complete and satisfies all constraints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We’ll start with the straightforward, naïve approach, then improve it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801" y="1545125"/>
            <a:ext cx="5359576" cy="41693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Search Methods</a:t>
            </a:r>
          </a:p>
        </p:txBody>
      </p:sp>
      <p:sp>
        <p:nvSpPr>
          <p:cNvPr id="919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</a:t>
            </a:r>
            <a:r>
              <a:rPr lang="en-US" sz="2800" dirty="0" smtClean="0"/>
              <a:t>DFS </a:t>
            </a:r>
            <a:r>
              <a:rPr lang="en-US" sz="2800" dirty="0"/>
              <a:t>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</a:t>
            </a:r>
            <a:r>
              <a:rPr lang="en-US" sz="2800" dirty="0" smtClean="0"/>
              <a:t>BFS </a:t>
            </a:r>
            <a:r>
              <a:rPr lang="en-US" sz="2800" dirty="0"/>
              <a:t>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problems does naïve search have?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1" t="1517"/>
          <a:stretch>
            <a:fillRect/>
          </a:stretch>
        </p:blipFill>
        <p:spPr bwMode="auto">
          <a:xfrm>
            <a:off x="6277709" y="1447800"/>
            <a:ext cx="484749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9372600" y="6400802"/>
            <a:ext cx="27432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[Demo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: 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coloring -- </a:t>
            </a:r>
            <a:r>
              <a:rPr lang="en-US" sz="2000" dirty="0" err="1" smtClean="0">
                <a:solidFill>
                  <a:srgbClr val="C00000"/>
                </a:solidFill>
                <a:latin typeface="Calibri" pitchFamily="34" charset="0"/>
              </a:rPr>
              <a:t>dfs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Coloring -- DFS</a:t>
            </a:r>
            <a:endParaRPr lang="en-US" dirty="0"/>
          </a:p>
        </p:txBody>
      </p:sp>
      <p:pic>
        <p:nvPicPr>
          <p:cNvPr id="4" name="Coloring-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Backtracking Search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2" y="1752602"/>
            <a:ext cx="7315199" cy="4278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770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Backtracking Search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829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Backtracking search is the basic uninformed algorithm for solving CSPs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1: One variable at a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Variable assignments are commutative, so fix ordering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I.e., [WA = red then NT = green] same as [NT = green then WA = red]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Only need to consider assignments to a single variable at each step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2: Check constraints as you go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 consider only values which do not conflict previous assignments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Might have to do some computation to check the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“Incremental goal test”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Depth-first search with these two improvements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400" dirty="0"/>
              <a:t>	is called </a:t>
            </a:r>
            <a:r>
              <a:rPr lang="en-US" sz="2400" i="1" dirty="0"/>
              <a:t>backtracking </a:t>
            </a:r>
            <a:r>
              <a:rPr lang="en-US" sz="2400" i="1" dirty="0" smtClean="0"/>
              <a:t>search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solve n-queens for n </a:t>
            </a:r>
            <a:r>
              <a:rPr lang="en-US" sz="2400" dirty="0">
                <a:sym typeface="Symbol" pitchFamily="18" charset="2"/>
              </a:rPr>
              <a:t></a:t>
            </a:r>
            <a:r>
              <a:rPr lang="en-US" sz="2400" dirty="0"/>
              <a:t> 25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0" y="4038600"/>
            <a:ext cx="4419600" cy="2673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Backtracking Example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0981" y="1447800"/>
            <a:ext cx="11652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5" name="Picture 5"/>
          <p:cNvPicPr>
            <a:picLocks noChangeAspect="1" noChangeArrowheads="1"/>
          </p:cNvPicPr>
          <p:nvPr/>
        </p:nvPicPr>
        <p:blipFill>
          <a:blip r:embed="rId3" cstate="print"/>
          <a:srcRect l="983" t="1931"/>
          <a:stretch>
            <a:fillRect/>
          </a:stretch>
        </p:blipFill>
        <p:spPr bwMode="auto">
          <a:xfrm>
            <a:off x="4535581" y="1474413"/>
            <a:ext cx="3846420" cy="204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6" name="Picture 6"/>
          <p:cNvPicPr>
            <a:picLocks noChangeAspect="1" noChangeArrowheads="1"/>
          </p:cNvPicPr>
          <p:nvPr/>
        </p:nvPicPr>
        <p:blipFill>
          <a:blip r:embed="rId4" cstate="print"/>
          <a:srcRect l="645" t="615"/>
          <a:stretch>
            <a:fillRect/>
          </a:stretch>
        </p:blipFill>
        <p:spPr bwMode="auto">
          <a:xfrm>
            <a:off x="3692899" y="1474413"/>
            <a:ext cx="4534647" cy="33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7" name="Picture 7"/>
          <p:cNvPicPr>
            <a:picLocks noChangeAspect="1" noChangeArrowheads="1"/>
          </p:cNvPicPr>
          <p:nvPr/>
        </p:nvPicPr>
        <p:blipFill>
          <a:blip r:embed="rId5" cstate="print"/>
          <a:srcRect l="578" t="520"/>
          <a:stretch>
            <a:fillRect/>
          </a:stretch>
        </p:blipFill>
        <p:spPr bwMode="auto">
          <a:xfrm>
            <a:off x="2823322" y="1483377"/>
            <a:ext cx="5401049" cy="468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Backtracking Search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122042" y="5761038"/>
            <a:ext cx="8229600" cy="6397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What </a:t>
            </a:r>
            <a:r>
              <a:rPr lang="en-US" sz="2400" dirty="0"/>
              <a:t>are the choice points?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4562" y="1295400"/>
            <a:ext cx="8804838" cy="430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8534400" y="6400801"/>
            <a:ext cx="3581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[Demo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: 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coloring -- backtracking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Coloring – Backtracking</a:t>
            </a:r>
            <a:endParaRPr lang="en-US" dirty="0"/>
          </a:p>
        </p:txBody>
      </p:sp>
      <p:pic>
        <p:nvPicPr>
          <p:cNvPr id="4" name="Coloring--backtra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61" y="1143000"/>
            <a:ext cx="841247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5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2" y="1905000"/>
            <a:ext cx="7736292" cy="3581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394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Improving Backtracking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6237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General-purpose ideas give huge gains in speed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Ordering:</a:t>
            </a:r>
          </a:p>
          <a:p>
            <a:pPr lvl="1" eaLnBrk="1" hangingPunct="1"/>
            <a:r>
              <a:rPr lang="en-US" sz="2400" dirty="0"/>
              <a:t>Which variable should be assigned next?</a:t>
            </a:r>
          </a:p>
          <a:p>
            <a:pPr lvl="1" eaLnBrk="1" hangingPunct="1"/>
            <a:r>
              <a:rPr lang="en-US" sz="2400" dirty="0"/>
              <a:t>In what order should its values be tried?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Filtering: Can we detect inevitable failure early?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Structure: Can we exploit the problem structure?</a:t>
            </a:r>
          </a:p>
          <a:p>
            <a:pPr lvl="1" eaLnBrk="1" hangingPunct="1"/>
            <a:endParaRPr lang="en-US" sz="24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7162" y="1830010"/>
            <a:ext cx="4110079" cy="296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2" y="1600646"/>
            <a:ext cx="7237410" cy="4056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192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Filtering: Keep track of domains for unassigned variables and cross off bad options</a:t>
            </a:r>
          </a:p>
          <a:p>
            <a:pPr eaLnBrk="1" hangingPunct="1"/>
            <a:r>
              <a:rPr lang="en-US" sz="2400" dirty="0"/>
              <a:t>Forward checking: Cross off values that violate a constraint when added to the existing assignment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/>
          <a:srcRect r="9502" b="67024"/>
          <a:stretch>
            <a:fillRect/>
          </a:stretch>
        </p:blipFill>
        <p:spPr bwMode="auto">
          <a:xfrm>
            <a:off x="1828800" y="2438400"/>
            <a:ext cx="754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Filtering: Forward Checking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 t="35036" r="14557"/>
          <a:stretch>
            <a:fillRect/>
          </a:stretch>
        </p:blipFill>
        <p:spPr bwMode="auto">
          <a:xfrm>
            <a:off x="2514601" y="3657601"/>
            <a:ext cx="7122459" cy="240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 Box 23"/>
          <p:cNvSpPr txBox="1">
            <a:spLocks noChangeArrowheads="1"/>
          </p:cNvSpPr>
          <p:nvPr/>
        </p:nvSpPr>
        <p:spPr bwMode="auto">
          <a:xfrm>
            <a:off x="2729755" y="2756649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26640" name="Text Box 24"/>
          <p:cNvSpPr txBox="1">
            <a:spLocks noChangeArrowheads="1"/>
          </p:cNvSpPr>
          <p:nvPr/>
        </p:nvSpPr>
        <p:spPr bwMode="auto">
          <a:xfrm>
            <a:off x="3177990" y="289112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26641" name="Text Box 25"/>
          <p:cNvSpPr txBox="1">
            <a:spLocks noChangeArrowheads="1"/>
          </p:cNvSpPr>
          <p:nvPr/>
        </p:nvSpPr>
        <p:spPr bwMode="auto">
          <a:xfrm>
            <a:off x="3119721" y="264346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26642" name="Text Box 26"/>
          <p:cNvSpPr txBox="1">
            <a:spLocks noChangeArrowheads="1"/>
          </p:cNvSpPr>
          <p:nvPr/>
        </p:nvSpPr>
        <p:spPr bwMode="auto">
          <a:xfrm>
            <a:off x="3491755" y="26804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26643" name="Text Box 27"/>
          <p:cNvSpPr txBox="1">
            <a:spLocks noChangeArrowheads="1"/>
          </p:cNvSpPr>
          <p:nvPr/>
        </p:nvSpPr>
        <p:spPr bwMode="auto">
          <a:xfrm>
            <a:off x="3496235" y="298525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26644" name="Text Box 28"/>
          <p:cNvSpPr txBox="1">
            <a:spLocks noChangeArrowheads="1"/>
          </p:cNvSpPr>
          <p:nvPr/>
        </p:nvSpPr>
        <p:spPr bwMode="auto">
          <a:xfrm>
            <a:off x="3523131" y="317798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925725" name="Rectangle 29"/>
          <p:cNvSpPr>
            <a:spLocks noChangeArrowheads="1"/>
          </p:cNvSpPr>
          <p:nvPr/>
        </p:nvSpPr>
        <p:spPr bwMode="auto">
          <a:xfrm>
            <a:off x="2286000" y="4648200"/>
            <a:ext cx="8382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6" name="Rectangle 30"/>
          <p:cNvSpPr>
            <a:spLocks noChangeArrowheads="1"/>
          </p:cNvSpPr>
          <p:nvPr/>
        </p:nvSpPr>
        <p:spPr bwMode="auto">
          <a:xfrm>
            <a:off x="2286000" y="5105400"/>
            <a:ext cx="8382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7" name="Rectangle 31"/>
          <p:cNvSpPr>
            <a:spLocks noChangeArrowheads="1"/>
          </p:cNvSpPr>
          <p:nvPr/>
        </p:nvSpPr>
        <p:spPr bwMode="auto">
          <a:xfrm>
            <a:off x="2286000" y="5629835"/>
            <a:ext cx="8382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8" name="Rectangle 32"/>
          <p:cNvSpPr>
            <a:spLocks noChangeArrowheads="1"/>
          </p:cNvSpPr>
          <p:nvPr/>
        </p:nvSpPr>
        <p:spPr bwMode="auto">
          <a:xfrm>
            <a:off x="3962400" y="2286000"/>
            <a:ext cx="5486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9" name="Rectangle 33"/>
          <p:cNvSpPr>
            <a:spLocks noChangeArrowheads="1"/>
          </p:cNvSpPr>
          <p:nvPr/>
        </p:nvSpPr>
        <p:spPr bwMode="auto">
          <a:xfrm>
            <a:off x="5715000" y="2286000"/>
            <a:ext cx="3886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30" name="Rectangle 34"/>
          <p:cNvSpPr>
            <a:spLocks noChangeArrowheads="1"/>
          </p:cNvSpPr>
          <p:nvPr/>
        </p:nvSpPr>
        <p:spPr bwMode="auto">
          <a:xfrm>
            <a:off x="7485531" y="2286000"/>
            <a:ext cx="2286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6637" name="TextBox 19"/>
          <p:cNvSpPr txBox="1">
            <a:spLocks noChangeArrowheads="1"/>
          </p:cNvSpPr>
          <p:nvPr/>
        </p:nvSpPr>
        <p:spPr bwMode="auto">
          <a:xfrm>
            <a:off x="8610600" y="6477001"/>
            <a:ext cx="361511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[Demo</a:t>
            </a: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: 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coloring -- forward checking]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25" grpId="0" animBg="1"/>
      <p:bldP spid="925726" grpId="0" animBg="1"/>
      <p:bldP spid="925727" grpId="0" animBg="1"/>
      <p:bldP spid="925728" grpId="0" animBg="1"/>
      <p:bldP spid="925729" grpId="0" animBg="1"/>
      <p:bldP spid="9257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021"/>
            <a:ext cx="12192000" cy="1143000"/>
          </a:xfrm>
        </p:spPr>
        <p:txBody>
          <a:bodyPr/>
          <a:lstStyle/>
          <a:p>
            <a:r>
              <a:rPr lang="en-US" sz="3600" dirty="0" smtClean="0"/>
              <a:t>Video of Demo Coloring – Backtracking with Forward Checking</a:t>
            </a:r>
            <a:endParaRPr lang="en-US" sz="3600" dirty="0"/>
          </a:p>
        </p:txBody>
      </p:sp>
      <p:pic>
        <p:nvPicPr>
          <p:cNvPr id="3" name="Coloring--backtracking with forward che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6588" y="1139826"/>
            <a:ext cx="8378824" cy="523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5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Filtering: Constraint Propagation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 </a:t>
            </a:r>
            <a:r>
              <a:rPr lang="en-US" sz="2400" dirty="0" smtClean="0"/>
              <a:t>only propagates information from assigned to unassigned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It </a:t>
            </a:r>
            <a:r>
              <a:rPr lang="en-US" sz="2400" dirty="0" smtClean="0"/>
              <a:t>doesn't catch when two unassigned variables have no consistent assignment:</a:t>
            </a: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NT and SA cannot both be blue!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didn’t we detect this yet?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i="1" dirty="0"/>
              <a:t>Constraint propagation: </a:t>
            </a:r>
            <a:r>
              <a:rPr lang="en-US" sz="2400" dirty="0"/>
              <a:t>reason from constraint to constraint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 l="60" t="42619" r="14586"/>
          <a:stretch>
            <a:fillRect/>
          </a:stretch>
        </p:blipFill>
        <p:spPr bwMode="auto">
          <a:xfrm>
            <a:off x="4038600" y="2438401"/>
            <a:ext cx="637390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" cstate="print"/>
          <a:srcRect l="53061" t="470" r="31633" b="65372"/>
          <a:stretch>
            <a:fillRect/>
          </a:stretch>
        </p:blipFill>
        <p:spPr bwMode="auto">
          <a:xfrm>
            <a:off x="1219200" y="2667000"/>
            <a:ext cx="1752600" cy="149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312861" y="3146752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1905001" y="32575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1828800" y="29181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2286001" y="29943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2362201" y="3402106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367431" y="3639812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Consistency of </a:t>
            </a:r>
            <a:r>
              <a:rPr lang="en-US" dirty="0" smtClean="0"/>
              <a:t>a </a:t>
            </a:r>
            <a:r>
              <a:rPr lang="en-US" dirty="0" smtClean="0"/>
              <a:t>Single Arc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An arc X </a:t>
            </a:r>
            <a:r>
              <a:rPr lang="en-US" sz="2400" dirty="0">
                <a:sym typeface="Symbol" pitchFamily="18" charset="2"/>
              </a:rPr>
              <a:t> </a:t>
            </a:r>
            <a:r>
              <a:rPr lang="en-US" sz="2400" dirty="0"/>
              <a:t>Y is </a:t>
            </a:r>
            <a:r>
              <a:rPr lang="en-US" sz="2400" dirty="0">
                <a:solidFill>
                  <a:srgbClr val="C00000"/>
                </a:solidFill>
              </a:rPr>
              <a:t>consistent</a:t>
            </a:r>
            <a:r>
              <a:rPr lang="en-US" sz="2400" i="1" dirty="0"/>
              <a:t> </a:t>
            </a:r>
            <a:r>
              <a:rPr lang="en-US" sz="2400" dirty="0" err="1"/>
              <a:t>iff</a:t>
            </a:r>
            <a:r>
              <a:rPr lang="en-US" sz="2400" dirty="0"/>
              <a:t> for </a:t>
            </a:r>
            <a:r>
              <a:rPr lang="en-US" sz="2400" i="1" dirty="0"/>
              <a:t>every </a:t>
            </a:r>
            <a:r>
              <a:rPr lang="en-US" sz="2400" dirty="0"/>
              <a:t>x in the tail there is </a:t>
            </a:r>
            <a:r>
              <a:rPr lang="en-US" sz="2400" i="1" dirty="0"/>
              <a:t>some </a:t>
            </a:r>
            <a:r>
              <a:rPr lang="en-US" sz="2400" dirty="0"/>
              <a:t>y in the head which could be assigned without violating a constraint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checking: Enforcing consistency of arcs pointing to each new assignment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 l="32086" t="992" r="53169" b="49403"/>
          <a:stretch>
            <a:fillRect/>
          </a:stretch>
        </p:blipFill>
        <p:spPr bwMode="auto">
          <a:xfrm>
            <a:off x="1371600" y="2209800"/>
            <a:ext cx="1676400" cy="153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4455459" y="3200400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4455459" y="32004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943600" y="5562602"/>
            <a:ext cx="3200400" cy="36932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Delete from the tail!</a:t>
            </a:r>
          </a:p>
        </p:txBody>
      </p:sp>
      <p:pic>
        <p:nvPicPr>
          <p:cNvPr id="28682" name="Picture 4"/>
          <p:cNvPicPr>
            <a:picLocks noChangeAspect="1" noChangeArrowheads="1"/>
          </p:cNvPicPr>
          <p:nvPr/>
        </p:nvPicPr>
        <p:blipFill>
          <a:blip r:embed="rId3" cstate="print"/>
          <a:srcRect l="240" t="44061" r="14766" b="29301"/>
          <a:stretch>
            <a:fillRect/>
          </a:stretch>
        </p:blipFill>
        <p:spPr bwMode="auto">
          <a:xfrm>
            <a:off x="4016189" y="2362200"/>
            <a:ext cx="6347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4"/>
          <p:cNvPicPr>
            <a:picLocks noChangeAspect="1" noChangeArrowheads="1"/>
          </p:cNvPicPr>
          <p:nvPr/>
        </p:nvPicPr>
        <p:blipFill>
          <a:blip r:embed="rId3" cstate="print"/>
          <a:srcRect l="2042" t="89345" r="86736" b="2664"/>
          <a:stretch>
            <a:fillRect/>
          </a:stretch>
        </p:blipFill>
        <p:spPr bwMode="auto">
          <a:xfrm>
            <a:off x="4150659" y="28194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470" y="3810137"/>
            <a:ext cx="4200129" cy="1747096"/>
          </a:xfrm>
          <a:prstGeom prst="rect">
            <a:avLst/>
          </a:prstGeom>
          <a:noFill/>
        </p:spPr>
      </p:pic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465261" y="2698376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2057401" y="28003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1981201" y="24697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438401" y="25459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2487706" y="2944908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483971" y="3200401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2" name="Rectangle 1"/>
          <p:cNvSpPr/>
          <p:nvPr/>
        </p:nvSpPr>
        <p:spPr>
          <a:xfrm>
            <a:off x="5148263" y="2800349"/>
            <a:ext cx="261937" cy="247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60" grpId="0" animBg="1"/>
      <p:bldP spid="927760" grpId="1" animBg="1"/>
      <p:bldP spid="18" grpId="0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58" name="Freeform 14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/>
          <a:srcRect l="53170" r="31245" b="49403"/>
          <a:stretch>
            <a:fillRect/>
          </a:stretch>
        </p:blipFill>
        <p:spPr bwMode="auto">
          <a:xfrm>
            <a:off x="914400" y="2339789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be run as a preprocessor or after each assignment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What’s the downside of enforcing arc consistency?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 l="270" t="60717" r="14474"/>
          <a:stretch>
            <a:fillRect/>
          </a:stretch>
        </p:blipFill>
        <p:spPr bwMode="auto">
          <a:xfrm>
            <a:off x="3505200" y="2492188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60" name="Freeform 16"/>
          <p:cNvSpPr>
            <a:spLocks/>
          </p:cNvSpPr>
          <p:nvPr/>
        </p:nvSpPr>
        <p:spPr bwMode="auto">
          <a:xfrm>
            <a:off x="7756339" y="3482788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372600" y="5257802"/>
            <a:ext cx="1905000" cy="646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08061" y="2873188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600201" y="29493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524001" y="26445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017061" y="2711823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048435" y="3119720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044701" y="3348317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848600" y="3019426"/>
            <a:ext cx="290513" cy="276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305800" y="3035674"/>
            <a:ext cx="297657" cy="261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8" grpId="0" animBg="1"/>
      <p:bldP spid="927758" grpId="1" animBg="1"/>
      <p:bldP spid="927760" grpId="0" animBg="1"/>
      <p:bldP spid="927760" grpId="1" animBg="1"/>
      <p:bldP spid="927760" grpId="2" animBg="1"/>
      <p:bldP spid="18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AC-3 algorithm for Arc Consistency</a:t>
            </a:r>
            <a:endParaRPr lang="en-US" dirty="0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590800" y="5638800"/>
            <a:ext cx="82296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Runtime: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3</a:t>
            </a:r>
            <a:r>
              <a:rPr lang="en-US" sz="2000" dirty="0"/>
              <a:t>), can be reduced to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… but detecting all possible future problems is NP-hard – why?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371601"/>
            <a:ext cx="6883400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181600" y="6457895"/>
            <a:ext cx="7010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[Demo: CSP applet (made available by </a:t>
            </a:r>
            <a:r>
              <a:rPr lang="en-US" sz="2000" dirty="0" err="1" smtClean="0">
                <a:solidFill>
                  <a:srgbClr val="C00000"/>
                </a:solidFill>
                <a:latin typeface="Calibri" pitchFamily="34" charset="0"/>
              </a:rPr>
              <a:t>aispace.org</a:t>
            </a:r>
            <a:r>
              <a:rPr lang="en-US" sz="2000" dirty="0" smtClean="0">
                <a:solidFill>
                  <a:srgbClr val="C00000"/>
                </a:solidFill>
                <a:latin typeface="Calibri" pitchFamily="34" charset="0"/>
              </a:rPr>
              <a:t>) -- n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-queens]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Video of Demo Arc Consistency – CSP Applet – n Queens</a:t>
            </a:r>
            <a:endParaRPr lang="en-US" sz="4000" dirty="0"/>
          </a:p>
        </p:txBody>
      </p:sp>
      <p:pic>
        <p:nvPicPr>
          <p:cNvPr id="3" name="Arc Consistency -- CSP applet -- n quee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7538" y="1143000"/>
            <a:ext cx="8416925" cy="526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5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600201"/>
            <a:ext cx="5562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After enforcing arc consistency:</a:t>
            </a:r>
          </a:p>
          <a:p>
            <a:pPr lvl="1" eaLnBrk="1" hangingPunct="1"/>
            <a:r>
              <a:rPr lang="en-US" dirty="0" smtClean="0"/>
              <a:t>Can have one solution left</a:t>
            </a:r>
          </a:p>
          <a:p>
            <a:pPr lvl="1" eaLnBrk="1" hangingPunct="1"/>
            <a:r>
              <a:rPr lang="en-US" dirty="0" smtClean="0"/>
              <a:t>Can have multiple solutions left</a:t>
            </a:r>
          </a:p>
          <a:p>
            <a:pPr lvl="1" eaLnBrk="1" hangingPunct="1"/>
            <a:r>
              <a:rPr lang="en-US" dirty="0" smtClean="0"/>
              <a:t>Can have no solutions left (and not know it)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Arc consistency still runs inside a backtracking search!</a:t>
            </a: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1775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6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7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31754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31763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4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5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1" name="Text Box 48"/>
          <p:cNvSpPr txBox="1">
            <a:spLocks noChangeArrowheads="1"/>
          </p:cNvSpPr>
          <p:nvPr/>
        </p:nvSpPr>
        <p:spPr bwMode="auto">
          <a:xfrm>
            <a:off x="8382000" y="5334001"/>
            <a:ext cx="17526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What went wrong here?</a:t>
            </a:r>
          </a:p>
        </p:txBody>
      </p:sp>
      <p:sp>
        <p:nvSpPr>
          <p:cNvPr id="42" name="TextBox 19"/>
          <p:cNvSpPr txBox="1">
            <a:spLocks noChangeArrowheads="1"/>
          </p:cNvSpPr>
          <p:nvPr/>
        </p:nvSpPr>
        <p:spPr bwMode="auto">
          <a:xfrm>
            <a:off x="8382000" y="6477001"/>
            <a:ext cx="365289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[Demo</a:t>
            </a: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: 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coloring -- arc consistency]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3" name="TextBox 19"/>
          <p:cNvSpPr txBox="1">
            <a:spLocks noChangeArrowheads="1"/>
          </p:cNvSpPr>
          <p:nvPr/>
        </p:nvSpPr>
        <p:spPr bwMode="auto">
          <a:xfrm>
            <a:off x="8382000" y="6172200"/>
            <a:ext cx="384371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[Demo</a:t>
            </a: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: </a:t>
            </a: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coloring -- forward checking]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is Search For?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Assumptions about the world: a single agent, deterministic actions, fully observed state, discrete state space</a:t>
            </a:r>
          </a:p>
          <a:p>
            <a:pPr lvl="1"/>
            <a:endParaRPr lang="en-US" sz="2000" dirty="0"/>
          </a:p>
          <a:p>
            <a:pPr eaLnBrk="1" hangingPunct="1"/>
            <a:r>
              <a:rPr lang="en-US" sz="2400" dirty="0"/>
              <a:t>Planning: sequences of actions</a:t>
            </a:r>
          </a:p>
          <a:p>
            <a:pPr lvl="1" eaLnBrk="1" hangingPunct="1"/>
            <a:r>
              <a:rPr lang="en-US" sz="2000" dirty="0"/>
              <a:t>The path to the goal is the important thing</a:t>
            </a:r>
          </a:p>
          <a:p>
            <a:pPr lvl="1" eaLnBrk="1" hangingPunct="1"/>
            <a:r>
              <a:rPr lang="en-US" sz="2000" dirty="0"/>
              <a:t>Paths have various costs, depths</a:t>
            </a:r>
          </a:p>
          <a:p>
            <a:pPr lvl="1" eaLnBrk="1" hangingPunct="1"/>
            <a:r>
              <a:rPr lang="en-US" sz="2000" dirty="0" smtClean="0"/>
              <a:t>Assume little about problem structure</a:t>
            </a:r>
            <a:endParaRPr lang="en-US" sz="2000" dirty="0"/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Identification: assignments to variables</a:t>
            </a:r>
          </a:p>
          <a:p>
            <a:pPr lvl="1" eaLnBrk="1" hangingPunct="1"/>
            <a:r>
              <a:rPr lang="en-US" sz="2000" dirty="0"/>
              <a:t>The goal itself is important, not the path</a:t>
            </a:r>
          </a:p>
          <a:p>
            <a:pPr lvl="1" eaLnBrk="1" hangingPunct="1"/>
            <a:r>
              <a:rPr lang="en-US" sz="2000" dirty="0"/>
              <a:t>All paths at the same depth (for some formulations)</a:t>
            </a:r>
          </a:p>
          <a:p>
            <a:pPr lvl="1" eaLnBrk="1" hangingPunct="1"/>
            <a:r>
              <a:rPr lang="en-US" sz="2000" dirty="0" smtClean="0"/>
              <a:t>CSPs are </a:t>
            </a:r>
            <a:r>
              <a:rPr lang="en-US" sz="2000" i="1" dirty="0" smtClean="0"/>
              <a:t>structured</a:t>
            </a:r>
            <a:r>
              <a:rPr lang="en-US" sz="2000" dirty="0" smtClean="0"/>
              <a:t> identification problems</a:t>
            </a:r>
            <a:endParaRPr lang="en-US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2021" y="3810795"/>
            <a:ext cx="3067051" cy="2665413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7596188" y="1882124"/>
            <a:ext cx="3376612" cy="2228563"/>
            <a:chOff x="7596188" y="1882124"/>
            <a:chExt cx="3376612" cy="2228563"/>
          </a:xfrm>
        </p:grpSpPr>
        <p:sp>
          <p:nvSpPr>
            <p:cNvPr id="7" name="Rectangle 6"/>
            <p:cNvSpPr/>
            <p:nvPr/>
          </p:nvSpPr>
          <p:spPr>
            <a:xfrm>
              <a:off x="7772401" y="1905001"/>
              <a:ext cx="1524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96188" y="1882124"/>
              <a:ext cx="3376612" cy="222856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 smtClean="0"/>
              <a:t>Video of Demo Coloring – Backtracking with Forward Checking – Complex Graph</a:t>
            </a:r>
            <a:endParaRPr lang="en-US" sz="3600" dirty="0"/>
          </a:p>
        </p:txBody>
      </p:sp>
      <p:pic>
        <p:nvPicPr>
          <p:cNvPr id="3" name="Coloring--backtracking with forward checking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4369" y="1143000"/>
            <a:ext cx="8323263" cy="52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5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 smtClean="0"/>
              <a:t>Video of Demo Coloring – Backtracking with Arc Consistency – Complex Graph</a:t>
            </a:r>
            <a:endParaRPr lang="en-US" sz="3600" dirty="0"/>
          </a:p>
        </p:txBody>
      </p:sp>
      <p:pic>
        <p:nvPicPr>
          <p:cNvPr id="3" name="Coloring--backtracking with arc consistency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950" y="1143000"/>
            <a:ext cx="8420100" cy="52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9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2" y="1371982"/>
            <a:ext cx="10218735" cy="4904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8517" y="4165599"/>
            <a:ext cx="5301081" cy="2539999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Ordering: Minimum Remaining Values</a:t>
            </a:r>
          </a:p>
        </p:txBody>
      </p:sp>
      <p:sp>
        <p:nvSpPr>
          <p:cNvPr id="923651" name="Rectangle 3"/>
          <p:cNvSpPr>
            <a:spLocks noGrp="1" noChangeArrowheads="1"/>
          </p:cNvSpPr>
          <p:nvPr>
            <p:ph idx="1"/>
          </p:nvPr>
        </p:nvSpPr>
        <p:spPr>
          <a:xfrm>
            <a:off x="431800" y="13716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Variable Ordering: Minimum remaining values (MRV):</a:t>
            </a:r>
          </a:p>
          <a:p>
            <a:pPr lvl="1" eaLnBrk="1" hangingPunct="1"/>
            <a:r>
              <a:rPr lang="en-US" sz="2400" dirty="0"/>
              <a:t>Choose the variable with the fewest legal left values in its domain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Why min rather than max?</a:t>
            </a:r>
          </a:p>
          <a:p>
            <a:pPr eaLnBrk="1" hangingPunct="1"/>
            <a:r>
              <a:rPr lang="en-US" sz="2800" dirty="0"/>
              <a:t>Also called “most constrained variable”</a:t>
            </a:r>
          </a:p>
          <a:p>
            <a:pPr eaLnBrk="1" hangingPunct="1"/>
            <a:r>
              <a:rPr lang="en-US" sz="2800" dirty="0"/>
              <a:t>“Fail-fast” ordering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 l="476" t="2130"/>
          <a:stretch>
            <a:fillRect/>
          </a:stretch>
        </p:blipFill>
        <p:spPr bwMode="auto">
          <a:xfrm>
            <a:off x="1970741" y="2672975"/>
            <a:ext cx="8435323" cy="144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06800" y="2641599"/>
            <a:ext cx="2209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16600" y="2565399"/>
            <a:ext cx="2286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02600" y="2489198"/>
            <a:ext cx="2286000" cy="1625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48" y="4110580"/>
            <a:ext cx="955357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4038600"/>
            <a:ext cx="7762875" cy="157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2"/>
            <a:ext cx="11379200" cy="5156198"/>
          </a:xfrm>
        </p:spPr>
        <p:txBody>
          <a:bodyPr/>
          <a:lstStyle/>
          <a:p>
            <a:r>
              <a:rPr lang="en-US" dirty="0" smtClean="0"/>
              <a:t>Tie-breaker among MRV variables</a:t>
            </a:r>
          </a:p>
          <a:p>
            <a:pPr lvl="1"/>
            <a:r>
              <a:rPr lang="en-US" dirty="0" smtClean="0"/>
              <a:t>What is the very first state to color? (All have 3 values remaining.)</a:t>
            </a:r>
          </a:p>
          <a:p>
            <a:r>
              <a:rPr lang="en-US" dirty="0" smtClean="0"/>
              <a:t>Maximum degree heuristic:</a:t>
            </a:r>
          </a:p>
          <a:p>
            <a:pPr lvl="1"/>
            <a:r>
              <a:rPr lang="en-US" dirty="0" smtClean="0"/>
              <a:t>Choose the variable participating in the most constraints on remaining variables</a:t>
            </a:r>
          </a:p>
          <a:p>
            <a:pPr marL="457165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Why most rather than fewest constraints?</a:t>
            </a:r>
          </a:p>
        </p:txBody>
      </p:sp>
      <p:sp>
        <p:nvSpPr>
          <p:cNvPr id="7" name="Rectangle 6"/>
          <p:cNvSpPr/>
          <p:nvPr/>
        </p:nvSpPr>
        <p:spPr>
          <a:xfrm>
            <a:off x="7924800" y="4038600"/>
            <a:ext cx="2657475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47504" y="4086225"/>
            <a:ext cx="5234771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Ordering: Maximum Degree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55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uiExpand="1" build="p"/>
      <p:bldP spid="7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0484" y="4419600"/>
            <a:ext cx="4772915" cy="2285998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Ordering: Least Constraining Value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086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Value Ordering: Least Constraining Value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Given a choice of variable, choose the </a:t>
            </a:r>
            <a:r>
              <a:rPr lang="en-US" sz="2400" i="1" dirty="0"/>
              <a:t>least constraining value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I.e., the one that rules out the fewest values in the remaining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Note that it may take some computation to determine this!  (E.g., rerunning filtering)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Why least rather than most?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Combining these ordering ideas makes</a:t>
            </a:r>
          </a:p>
          <a:p>
            <a:pPr>
              <a:lnSpc>
                <a:spcPct val="90000"/>
              </a:lnSpc>
              <a:spcBef>
                <a:spcPts val="272"/>
              </a:spcBef>
              <a:buNone/>
            </a:pPr>
            <a:r>
              <a:rPr lang="en-US" sz="2800" dirty="0"/>
              <a:t>	1000 queens feasible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 l="288" t="900"/>
          <a:stretch>
            <a:fillRect/>
          </a:stretch>
        </p:blipFill>
        <p:spPr bwMode="auto">
          <a:xfrm>
            <a:off x="7655860" y="1470212"/>
            <a:ext cx="3621741" cy="246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Rationale for MRV, MD, LCV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want to enter the most promising branch, but we also want to detect failure quickly</a:t>
            </a:r>
          </a:p>
          <a:p>
            <a:r>
              <a:rPr lang="en-US" dirty="0" smtClean="0"/>
              <a:t>MRV+MD:</a:t>
            </a:r>
          </a:p>
          <a:p>
            <a:pPr lvl="1"/>
            <a:r>
              <a:rPr lang="en-US" dirty="0" smtClean="0"/>
              <a:t>Choose the variable that is most likely to cause failure</a:t>
            </a:r>
          </a:p>
          <a:p>
            <a:pPr lvl="1"/>
            <a:r>
              <a:rPr lang="en-US" dirty="0" smtClean="0"/>
              <a:t>It must be assigned at some point, so if it is doomed to fail, better to find out soon</a:t>
            </a:r>
          </a:p>
          <a:p>
            <a:r>
              <a:rPr lang="en-US" dirty="0" smtClean="0"/>
              <a:t>LCV:</a:t>
            </a:r>
          </a:p>
          <a:p>
            <a:pPr lvl="1"/>
            <a:r>
              <a:rPr lang="en-US" dirty="0" smtClean="0"/>
              <a:t>We hope our early value choices do not doom us to failure</a:t>
            </a:r>
          </a:p>
          <a:p>
            <a:pPr lvl="1"/>
            <a:r>
              <a:rPr lang="en-US" dirty="0" smtClean="0"/>
              <a:t>Choose the value that is most likely to succeed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52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Demo: Coloring -- Backtracking + Forward Checking + Ordering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0960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Standard search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a “black box”: arbitrary data structure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can be any function over states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Successor function can also be anything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Constraint satisfaction problems (CSPs):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A special subset of search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defined by </a:t>
            </a:r>
            <a:r>
              <a:rPr lang="en-US" sz="1900" dirty="0">
                <a:solidFill>
                  <a:srgbClr val="CC0000"/>
                </a:solidFill>
              </a:rPr>
              <a:t>variables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X</a:t>
            </a:r>
            <a:r>
              <a:rPr lang="en-US" sz="2000" b="1" i="1" baseline="-25000" dirty="0">
                <a:solidFill>
                  <a:srgbClr val="CC0000"/>
                </a:solidFill>
                <a:latin typeface="Times New Roman" pitchFamily="18" charset="0"/>
              </a:rPr>
              <a:t>i</a:t>
            </a:r>
            <a:r>
              <a:rPr lang="en-US" sz="1900" dirty="0"/>
              <a:t>  with values from a </a:t>
            </a:r>
            <a:r>
              <a:rPr lang="en-US" sz="1900" dirty="0">
                <a:solidFill>
                  <a:srgbClr val="CC0000"/>
                </a:solidFill>
              </a:rPr>
              <a:t>domain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D </a:t>
            </a:r>
            <a:r>
              <a:rPr lang="en-US" sz="1900" dirty="0"/>
              <a:t>(sometimes </a:t>
            </a:r>
            <a:r>
              <a:rPr lang="en-US" sz="2000" b="1" i="1" dirty="0">
                <a:latin typeface="Times New Roman" pitchFamily="18" charset="0"/>
              </a:rPr>
              <a:t>D</a:t>
            </a:r>
            <a:r>
              <a:rPr lang="en-US" sz="1900" dirty="0"/>
              <a:t> depends on </a:t>
            </a:r>
            <a:r>
              <a:rPr lang="en-US" sz="2000" b="1" i="1" dirty="0" err="1">
                <a:latin typeface="Times New Roman" pitchFamily="18" charset="0"/>
              </a:rPr>
              <a:t>i</a:t>
            </a:r>
            <a:r>
              <a:rPr lang="en-US" sz="1900" dirty="0"/>
              <a:t>)</a:t>
            </a:r>
            <a:endParaRPr lang="en-US" sz="1900" i="1" baseline="-25000" dirty="0">
              <a:solidFill>
                <a:srgbClr val="CC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is a </a:t>
            </a:r>
            <a:r>
              <a:rPr lang="en-US" sz="1900" dirty="0">
                <a:solidFill>
                  <a:srgbClr val="CC0000"/>
                </a:solidFill>
              </a:rPr>
              <a:t>set of constraints </a:t>
            </a:r>
            <a:r>
              <a:rPr lang="en-US" sz="1900" dirty="0"/>
              <a:t>specifying allowable combinations of values for subsets of variables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Making use of CSP formulation allows for optimized algorithms</a:t>
            </a:r>
          </a:p>
          <a:p>
            <a:pPr lvl="1">
              <a:lnSpc>
                <a:spcPct val="80000"/>
              </a:lnSpc>
            </a:pPr>
            <a:r>
              <a:rPr lang="en-US" sz="1900" dirty="0" smtClean="0"/>
              <a:t>Typical example of trading generality for utility (in this case, speed)</a:t>
            </a:r>
            <a:endParaRPr lang="en-US" sz="19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2400" y="1159072"/>
            <a:ext cx="3505200" cy="2726810"/>
          </a:xfrm>
          <a:prstGeom prst="rect">
            <a:avLst/>
          </a:prstGeom>
          <a:noFill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2" y="4267201"/>
            <a:ext cx="4320801" cy="2000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CSP Examples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 l="1140" t="1105"/>
          <a:stretch>
            <a:fillRect/>
          </a:stretch>
        </p:blipFill>
        <p:spPr bwMode="auto">
          <a:xfrm>
            <a:off x="3124200" y="1331917"/>
            <a:ext cx="6019800" cy="499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940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Example: Map Coloring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67056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Variables: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Domains: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Constraints: adjacent regions must have different colors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Solutions are assignments satisfying all constraints, e.g.: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 l="1140" t="1105"/>
          <a:stretch>
            <a:fillRect/>
          </a:stretch>
        </p:blipFill>
        <p:spPr bwMode="auto">
          <a:xfrm>
            <a:off x="8408893" y="1228165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202609" y="1417801"/>
            <a:ext cx="4281583" cy="258601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2234281" y="2141729"/>
            <a:ext cx="3023521" cy="296673"/>
          </a:xfrm>
          <a:prstGeom prst="rect">
            <a:avLst/>
          </a:prstGeom>
          <a:noFill/>
          <a:ln/>
          <a:effectLst/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331725" y="5695209"/>
            <a:ext cx="5983475" cy="629393"/>
          </a:xfrm>
          <a:prstGeom prst="rect">
            <a:avLst/>
          </a:prstGeom>
          <a:noFill/>
          <a:ln/>
          <a:effectLst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2380322" y="3675531"/>
            <a:ext cx="1201079" cy="223965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358455" y="4217897"/>
            <a:ext cx="4759520" cy="259431"/>
          </a:xfrm>
          <a:prstGeom prst="rect">
            <a:avLst/>
          </a:prstGeom>
          <a:noFill/>
          <a:ln/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5019" y="4178525"/>
            <a:ext cx="3929781" cy="2069651"/>
          </a:xfrm>
          <a:prstGeom prst="rect">
            <a:avLst/>
          </a:prstGeom>
          <a:noFill/>
        </p:spPr>
      </p:pic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1219200" y="3562293"/>
            <a:ext cx="1905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Implicit: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1219200" y="4114801"/>
            <a:ext cx="13716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Explicit: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N-Queens</a:t>
            </a:r>
          </a:p>
        </p:txBody>
      </p:sp>
      <p:sp>
        <p:nvSpPr>
          <p:cNvPr id="902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Formulation 1:</a:t>
            </a:r>
          </a:p>
          <a:p>
            <a:pPr lvl="1" eaLnBrk="1" hangingPunct="1"/>
            <a:r>
              <a:rPr lang="en-US" dirty="0" smtClean="0"/>
              <a:t>Variables:</a:t>
            </a:r>
          </a:p>
          <a:p>
            <a:pPr lvl="1" eaLnBrk="1" hangingPunct="1"/>
            <a:r>
              <a:rPr lang="en-US" dirty="0" smtClean="0"/>
              <a:t>Domains:</a:t>
            </a:r>
          </a:p>
          <a:p>
            <a:pPr lvl="1" eaLnBrk="1" hangingPunct="1"/>
            <a:r>
              <a:rPr lang="en-US" dirty="0" smtClean="0"/>
              <a:t>Constraints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/>
          <a:srcRect l="75101" b="14342"/>
          <a:stretch>
            <a:fillRect/>
          </a:stretch>
        </p:blipFill>
        <p:spPr bwMode="auto">
          <a:xfrm>
            <a:off x="5257800" y="15240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3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53870" y="2635626"/>
            <a:ext cx="8540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4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9037" y="2135563"/>
            <a:ext cx="490537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7" name="Picture 1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85288" y="4572001"/>
            <a:ext cx="1763712" cy="70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360489" y="4132557"/>
            <a:ext cx="6148585" cy="363244"/>
          </a:xfrm>
          <a:prstGeom prst="rect">
            <a:avLst/>
          </a:prstGeom>
          <a:noFill/>
          <a:ln/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3379" y="1479838"/>
            <a:ext cx="4150020" cy="1948241"/>
          </a:xfrm>
          <a:prstGeom prst="rect">
            <a:avLst/>
          </a:prstGeom>
          <a:noFill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360488" y="4572002"/>
            <a:ext cx="7002160" cy="126423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N-Queens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17637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Formulation 2:</a:t>
            </a:r>
          </a:p>
          <a:p>
            <a:pPr lvl="1" eaLnBrk="1" hangingPunct="1"/>
            <a:r>
              <a:rPr lang="en-US" dirty="0" smtClean="0"/>
              <a:t>Variables:</a:t>
            </a:r>
          </a:p>
          <a:p>
            <a:pPr lvl="4"/>
            <a:endParaRPr lang="en-US" dirty="0" smtClean="0"/>
          </a:p>
          <a:p>
            <a:pPr lvl="1" eaLnBrk="1" hangingPunct="1"/>
            <a:r>
              <a:rPr lang="en-US" dirty="0" smtClean="0"/>
              <a:t>Domains:</a:t>
            </a:r>
          </a:p>
          <a:p>
            <a:pPr lvl="4"/>
            <a:endParaRPr lang="en-US" dirty="0" smtClean="0"/>
          </a:p>
          <a:p>
            <a:pPr lvl="1" eaLnBrk="1" hangingPunct="1"/>
            <a:r>
              <a:rPr lang="en-US" dirty="0" smtClean="0"/>
              <a:t>Constraints:</a:t>
            </a:r>
          </a:p>
        </p:txBody>
      </p:sp>
      <p:pic>
        <p:nvPicPr>
          <p:cNvPr id="9220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95600" y="2133601"/>
            <a:ext cx="395288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76600" y="5410202"/>
            <a:ext cx="43942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8304" name="Picture 1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14700" y="4572001"/>
            <a:ext cx="45212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43202" y="3022134"/>
            <a:ext cx="19700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2"/>
          <p:cNvPicPr>
            <a:picLocks noChangeAspect="1" noChangeArrowheads="1"/>
          </p:cNvPicPr>
          <p:nvPr/>
        </p:nvPicPr>
        <p:blipFill>
          <a:blip r:embed="rId15" cstate="print"/>
          <a:srcRect l="75101" b="14342"/>
          <a:stretch>
            <a:fillRect/>
          </a:stretch>
        </p:blipFill>
        <p:spPr bwMode="auto">
          <a:xfrm>
            <a:off x="8389937" y="16002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32737" y="1752602"/>
            <a:ext cx="395288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24801" y="2209802"/>
            <a:ext cx="41116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5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932739" y="2667002"/>
            <a:ext cx="411163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7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932739" y="3128964"/>
            <a:ext cx="411163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9" name="TextBox 19"/>
          <p:cNvSpPr txBox="1">
            <a:spLocks noChangeArrowheads="1"/>
          </p:cNvSpPr>
          <p:nvPr/>
        </p:nvSpPr>
        <p:spPr bwMode="auto">
          <a:xfrm>
            <a:off x="1752600" y="4491338"/>
            <a:ext cx="1905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dirty="0">
                <a:latin typeface="Calibri" pitchFamily="34" charset="0"/>
              </a:rPr>
              <a:t>Implicit:</a:t>
            </a:r>
          </a:p>
        </p:txBody>
      </p:sp>
      <p:sp>
        <p:nvSpPr>
          <p:cNvPr id="9230" name="TextBox 20"/>
          <p:cNvSpPr txBox="1">
            <a:spLocks noChangeArrowheads="1"/>
          </p:cNvSpPr>
          <p:nvPr/>
        </p:nvSpPr>
        <p:spPr bwMode="auto">
          <a:xfrm>
            <a:off x="1752600" y="5345114"/>
            <a:ext cx="1371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latin typeface="Calibri" pitchFamily="34" charset="0"/>
              </a:rPr>
              <a:t>Explicit:</a:t>
            </a: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327400" y="6019800"/>
            <a:ext cx="5588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  <p:bldP spid="92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i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9"/>
  <p:tag name="PICTUREFILESIZE" val="214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kj}) \in \{(0,0), (0,1), (1,0)\}$\\&#10;$\forall i,j,k \;\; (X_{ij}, X_{i+k,j+k}) \in \{(0,0), (0,1), (1,0)\}$\\&#10;$\forall i,j,k \;\; (X_{ij}, X_{i+k,j-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43"/>
  <p:tag name="PICTUREFILESIZE" val="696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Q_{k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"/>
  <p:tag name="PICTUREFILESIZE" val="219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Q_1, Q_2) \in \{(1, 3), (1, 4), \ldots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8"/>
  <p:tag name="PICTUREFILESIZE" val="1404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orall i,j \;\; \mbox{non-threatening}(Q_i, Q_j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86"/>
  <p:tag name="PICTUREFILESIZE" val="153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{1, 2, 3, \ldots N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2"/>
  <p:tag name="PICTUREFILESIZE" val="563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1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74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2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3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8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4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9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$, $\mathrm{NT}$, $\mathrm{Q}$, $\mathrm{NSW}$, $\mathrm{V}$, $\mathrm{SA}$, $\mathrm{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8"/>
  <p:tag name="PICTUREFILESIZE" val="136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ldots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\ T\ U\ W\ R\ O\ X_1\ X_2\ X_3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2"/>
  <p:tag name="PICTUREFILESIZE" val="117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,2,3,4,5,6,7,8,9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8"/>
  <p:tag name="PICTUREFILESIZE" val="105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O + O = R + 10\cdot X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3"/>
  <p:tag name="PICTUREFILESIZE" val="735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dots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mbox{alldiff}(F,T,U,W,R,O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3"/>
  <p:tag name="PICTUREFILESIZE" val="1087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green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57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WA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7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D} = \{\mathrm{red},\mathrm{green},\mathrm{blue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4"/>
  <p:tag name="PICTUREFILESIZE" val="93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eq{=}&#10;$\{\mathrm{WA}$=$\mathrm{red}$, $\mathrm{NT}$=$\mathrm{green}$, $\mathrm{Q}$=$\mathrm{red}$, $\mathrm{NSW}$=$\mathrm{green}$, $\mathrm{V}$=$\mathrm{red}$, $\mathrm{SA}$=$\mathrm{blue}$, $\mathrm{T}$=$\mathrm{green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66"/>
  <p:tag name="PICTUREFILESIZE" val="334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\neq \mathrm{N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2"/>
  <p:tag name="PICTUREFILESIZE" val="48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\mathrm{WA},\mathrm{NT}) \in \{(\mathrm{red},\mathrm{green}),(\mathrm{red},\mathrm{blue}),\ldots\}$&#10;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4"/>
  <p:tag name="PICTUREFILESIZE" val="198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4"/>
  <p:tag name="PICTUREFILESIZE" val="23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{ij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23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\sum_{i,j} X_{ij} = N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765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 - print</Template>
  <TotalTime>33877</TotalTime>
  <Words>1978</Words>
  <Application>Microsoft Office PowerPoint</Application>
  <PresentationFormat>Custom</PresentationFormat>
  <Paragraphs>428</Paragraphs>
  <Slides>47</Slides>
  <Notes>13</Notes>
  <HiddenSlides>3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dan-berkeley-nlp-v1</vt:lpstr>
      <vt:lpstr>CSE 473: Artificial Intelligence </vt:lpstr>
      <vt:lpstr>Announcements</vt:lpstr>
      <vt:lpstr>Constraint Satisfaction Problems</vt:lpstr>
      <vt:lpstr>What is Search For?</vt:lpstr>
      <vt:lpstr>Constraint Satisfaction Problems</vt:lpstr>
      <vt:lpstr>CSP Examples</vt:lpstr>
      <vt:lpstr>Example: Map Coloring</vt:lpstr>
      <vt:lpstr>Example: N-Queens</vt:lpstr>
      <vt:lpstr>Example: N-Queens</vt:lpstr>
      <vt:lpstr>Constraint Graphs</vt:lpstr>
      <vt:lpstr>Constraint Graphs</vt:lpstr>
      <vt:lpstr>Screenshot of Demo N-Queens</vt:lpstr>
      <vt:lpstr>Example: Cryptarithmetic</vt:lpstr>
      <vt:lpstr>Example: Sudoku</vt:lpstr>
      <vt:lpstr>Example: The Waltz Algorithm</vt:lpstr>
      <vt:lpstr>Example: The Waltz Algorithm</vt:lpstr>
      <vt:lpstr>Varieties of CSPs</vt:lpstr>
      <vt:lpstr>Varieties of CSP Variables</vt:lpstr>
      <vt:lpstr>Varieties of CSP Constraints</vt:lpstr>
      <vt:lpstr>Real-World CSPs</vt:lpstr>
      <vt:lpstr>Solving CSPs</vt:lpstr>
      <vt:lpstr>Standard Search Formulation</vt:lpstr>
      <vt:lpstr>Search Methods</vt:lpstr>
      <vt:lpstr>Video of Demo Coloring -- DFS</vt:lpstr>
      <vt:lpstr>Backtracking Search</vt:lpstr>
      <vt:lpstr>Backtracking Search</vt:lpstr>
      <vt:lpstr>Backtracking Example</vt:lpstr>
      <vt:lpstr>Backtracking Search</vt:lpstr>
      <vt:lpstr>Video of Demo Coloring – Backtracking</vt:lpstr>
      <vt:lpstr>Improving Backtracking</vt:lpstr>
      <vt:lpstr>Filtering</vt:lpstr>
      <vt:lpstr>Filtering: Forward Checking</vt:lpstr>
      <vt:lpstr>Video of Demo Coloring – Backtracking with Forward Checking</vt:lpstr>
      <vt:lpstr>Filtering: Constraint Propagation</vt:lpstr>
      <vt:lpstr>Consistency of a Single Arc</vt:lpstr>
      <vt:lpstr>Arc Consistency of an Entire CSP</vt:lpstr>
      <vt:lpstr>AC-3 algorithm for Arc Consistency</vt:lpstr>
      <vt:lpstr>Video of Demo Arc Consistency – CSP Applet – n Queens</vt:lpstr>
      <vt:lpstr>Limitations of Arc Consistency</vt:lpstr>
      <vt:lpstr>Video of Demo Coloring – Backtracking with Forward Checking – Complex Graph</vt:lpstr>
      <vt:lpstr>Video of Demo Coloring – Backtracking with Arc Consistency – Complex Graph</vt:lpstr>
      <vt:lpstr>Ordering</vt:lpstr>
      <vt:lpstr>Ordering: Minimum Remaining Values</vt:lpstr>
      <vt:lpstr>Ordering: Maximum Degree</vt:lpstr>
      <vt:lpstr>Ordering: Least Constraining Value</vt:lpstr>
      <vt:lpstr>Rationale for MRV, MD, LCV</vt:lpstr>
      <vt:lpstr>Demo: Coloring -- Backtracking + Forward Checking + Ordering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cse</cp:lastModifiedBy>
  <cp:revision>2162</cp:revision>
  <cp:lastPrinted>2014-01-30T19:57:00Z</cp:lastPrinted>
  <dcterms:created xsi:type="dcterms:W3CDTF">2004-08-27T04:16:05Z</dcterms:created>
  <dcterms:modified xsi:type="dcterms:W3CDTF">2014-10-06T05:23:56Z</dcterms:modified>
</cp:coreProperties>
</file>