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Lst>
  <p:sldSz cy="5143500" cx="9144000"/>
  <p:notesSz cx="6858000" cy="9144000"/>
  <p:embeddedFontLst>
    <p:embeddedFont>
      <p:font typeface="Proxima Nova"/>
      <p:regular r:id="rId31"/>
      <p:bold r:id="rId32"/>
      <p:italic r:id="rId33"/>
      <p:boldItalic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ProximaNova-regular.fntdata"/><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ProximaNova-italic.fntdata"/><Relationship Id="rId10" Type="http://schemas.openxmlformats.org/officeDocument/2006/relationships/slide" Target="slides/slide5.xml"/><Relationship Id="rId32" Type="http://schemas.openxmlformats.org/officeDocument/2006/relationships/font" Target="fonts/ProximaNova-bold.fntdata"/><Relationship Id="rId13" Type="http://schemas.openxmlformats.org/officeDocument/2006/relationships/slide" Target="slides/slide8.xml"/><Relationship Id="rId12" Type="http://schemas.openxmlformats.org/officeDocument/2006/relationships/slide" Target="slides/slide7.xml"/><Relationship Id="rId34" Type="http://schemas.openxmlformats.org/officeDocument/2006/relationships/font" Target="fonts/ProximaNova-bold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 name="Shape 125"/>
        <p:cNvGrpSpPr/>
        <p:nvPr/>
      </p:nvGrpSpPr>
      <p:grpSpPr>
        <a:xfrm>
          <a:off x="0" y="0"/>
          <a:ext cx="0" cy="0"/>
          <a:chOff x="0" y="0"/>
          <a:chExt cx="0" cy="0"/>
        </a:xfrm>
      </p:grpSpPr>
      <p:sp>
        <p:nvSpPr>
          <p:cNvPr id="126" name="Google Shape;126;g45940cf738_1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45940cf738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 name="Shape 132"/>
        <p:cNvGrpSpPr/>
        <p:nvPr/>
      </p:nvGrpSpPr>
      <p:grpSpPr>
        <a:xfrm>
          <a:off x="0" y="0"/>
          <a:ext cx="0" cy="0"/>
          <a:chOff x="0" y="0"/>
          <a:chExt cx="0" cy="0"/>
        </a:xfrm>
      </p:grpSpPr>
      <p:sp>
        <p:nvSpPr>
          <p:cNvPr id="133" name="Google Shape;133;g4589264973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4589264973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7" name="Shape 137"/>
        <p:cNvGrpSpPr/>
        <p:nvPr/>
      </p:nvGrpSpPr>
      <p:grpSpPr>
        <a:xfrm>
          <a:off x="0" y="0"/>
          <a:ext cx="0" cy="0"/>
          <a:chOff x="0" y="0"/>
          <a:chExt cx="0" cy="0"/>
        </a:xfrm>
      </p:grpSpPr>
      <p:sp>
        <p:nvSpPr>
          <p:cNvPr id="138" name="Google Shape;138;g4589264973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4589264973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Family tree is for scale and how objects will interact in their environment</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6" name="Shape 146"/>
        <p:cNvGrpSpPr/>
        <p:nvPr/>
      </p:nvGrpSpPr>
      <p:grpSpPr>
        <a:xfrm>
          <a:off x="0" y="0"/>
          <a:ext cx="0" cy="0"/>
          <a:chOff x="0" y="0"/>
          <a:chExt cx="0" cy="0"/>
        </a:xfrm>
      </p:grpSpPr>
      <p:sp>
        <p:nvSpPr>
          <p:cNvPr id="147" name="Google Shape;147;g45940cf738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45940cf738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4" name="Shape 154"/>
        <p:cNvGrpSpPr/>
        <p:nvPr/>
      </p:nvGrpSpPr>
      <p:grpSpPr>
        <a:xfrm>
          <a:off x="0" y="0"/>
          <a:ext cx="0" cy="0"/>
          <a:chOff x="0" y="0"/>
          <a:chExt cx="0" cy="0"/>
        </a:xfrm>
      </p:grpSpPr>
      <p:sp>
        <p:nvSpPr>
          <p:cNvPr id="155" name="Google Shape;155;g4589264973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4589264973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2" name="Shape 162"/>
        <p:cNvGrpSpPr/>
        <p:nvPr/>
      </p:nvGrpSpPr>
      <p:grpSpPr>
        <a:xfrm>
          <a:off x="0" y="0"/>
          <a:ext cx="0" cy="0"/>
          <a:chOff x="0" y="0"/>
          <a:chExt cx="0" cy="0"/>
        </a:xfrm>
      </p:grpSpPr>
      <p:sp>
        <p:nvSpPr>
          <p:cNvPr id="163" name="Google Shape;163;g4589264973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4589264973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0" name="Shape 170"/>
        <p:cNvGrpSpPr/>
        <p:nvPr/>
      </p:nvGrpSpPr>
      <p:grpSpPr>
        <a:xfrm>
          <a:off x="0" y="0"/>
          <a:ext cx="0" cy="0"/>
          <a:chOff x="0" y="0"/>
          <a:chExt cx="0" cy="0"/>
        </a:xfrm>
      </p:grpSpPr>
      <p:sp>
        <p:nvSpPr>
          <p:cNvPr id="171" name="Google Shape;171;g4589264973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4589264973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8" name="Shape 178"/>
        <p:cNvGrpSpPr/>
        <p:nvPr/>
      </p:nvGrpSpPr>
      <p:grpSpPr>
        <a:xfrm>
          <a:off x="0" y="0"/>
          <a:ext cx="0" cy="0"/>
          <a:chOff x="0" y="0"/>
          <a:chExt cx="0" cy="0"/>
        </a:xfrm>
      </p:grpSpPr>
      <p:sp>
        <p:nvSpPr>
          <p:cNvPr id="179" name="Google Shape;179;g4589264973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4589264973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6" name="Shape 186"/>
        <p:cNvGrpSpPr/>
        <p:nvPr/>
      </p:nvGrpSpPr>
      <p:grpSpPr>
        <a:xfrm>
          <a:off x="0" y="0"/>
          <a:ext cx="0" cy="0"/>
          <a:chOff x="0" y="0"/>
          <a:chExt cx="0" cy="0"/>
        </a:xfrm>
      </p:grpSpPr>
      <p:sp>
        <p:nvSpPr>
          <p:cNvPr id="187" name="Google Shape;187;g4589264973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4589264973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4" name="Shape 194"/>
        <p:cNvGrpSpPr/>
        <p:nvPr/>
      </p:nvGrpSpPr>
      <p:grpSpPr>
        <a:xfrm>
          <a:off x="0" y="0"/>
          <a:ext cx="0" cy="0"/>
          <a:chOff x="0" y="0"/>
          <a:chExt cx="0" cy="0"/>
        </a:xfrm>
      </p:grpSpPr>
      <p:sp>
        <p:nvSpPr>
          <p:cNvPr id="195" name="Google Shape;195;g459d636423_1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459d636423_1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 name="Shape 56"/>
        <p:cNvGrpSpPr/>
        <p:nvPr/>
      </p:nvGrpSpPr>
      <p:grpSpPr>
        <a:xfrm>
          <a:off x="0" y="0"/>
          <a:ext cx="0" cy="0"/>
          <a:chOff x="0" y="0"/>
          <a:chExt cx="0" cy="0"/>
        </a:xfrm>
      </p:grpSpPr>
      <p:sp>
        <p:nvSpPr>
          <p:cNvPr id="57" name="Google Shape;57;g45940cf73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45940cf73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2" name="Shape 202"/>
        <p:cNvGrpSpPr/>
        <p:nvPr/>
      </p:nvGrpSpPr>
      <p:grpSpPr>
        <a:xfrm>
          <a:off x="0" y="0"/>
          <a:ext cx="0" cy="0"/>
          <a:chOff x="0" y="0"/>
          <a:chExt cx="0" cy="0"/>
        </a:xfrm>
      </p:grpSpPr>
      <p:sp>
        <p:nvSpPr>
          <p:cNvPr id="203" name="Google Shape;203;g459252a1c8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459252a1c8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8" name="Shape 218"/>
        <p:cNvGrpSpPr/>
        <p:nvPr/>
      </p:nvGrpSpPr>
      <p:grpSpPr>
        <a:xfrm>
          <a:off x="0" y="0"/>
          <a:ext cx="0" cy="0"/>
          <a:chOff x="0" y="0"/>
          <a:chExt cx="0" cy="0"/>
        </a:xfrm>
      </p:grpSpPr>
      <p:sp>
        <p:nvSpPr>
          <p:cNvPr id="219" name="Google Shape;219;g459252a1c8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459252a1c8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6" name="Shape 226"/>
        <p:cNvGrpSpPr/>
        <p:nvPr/>
      </p:nvGrpSpPr>
      <p:grpSpPr>
        <a:xfrm>
          <a:off x="0" y="0"/>
          <a:ext cx="0" cy="0"/>
          <a:chOff x="0" y="0"/>
          <a:chExt cx="0" cy="0"/>
        </a:xfrm>
      </p:grpSpPr>
      <p:sp>
        <p:nvSpPr>
          <p:cNvPr id="227" name="Google Shape;227;g459252a1c8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459252a1c8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Story bible has the camera and shot positions!</a:t>
            </a:r>
            <a:endParaRPr/>
          </a:p>
          <a:p>
            <a:pPr indent="0" lvl="0" marL="0" rtl="0" algn="l">
              <a:spcBef>
                <a:spcPts val="0"/>
              </a:spcBef>
              <a:spcAft>
                <a:spcPts val="0"/>
              </a:spcAft>
              <a:buNone/>
            </a:pPr>
            <a:r>
              <a:rPr lang="en"/>
              <a:t>Whether it was a medium close up or not will be in the bible!</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3" name="Shape 233"/>
        <p:cNvGrpSpPr/>
        <p:nvPr/>
      </p:nvGrpSpPr>
      <p:grpSpPr>
        <a:xfrm>
          <a:off x="0" y="0"/>
          <a:ext cx="0" cy="0"/>
          <a:chOff x="0" y="0"/>
          <a:chExt cx="0" cy="0"/>
        </a:xfrm>
      </p:grpSpPr>
      <p:sp>
        <p:nvSpPr>
          <p:cNvPr id="234" name="Google Shape;234;g459252a1c8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459252a1c8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9" name="Shape 239"/>
        <p:cNvGrpSpPr/>
        <p:nvPr/>
      </p:nvGrpSpPr>
      <p:grpSpPr>
        <a:xfrm>
          <a:off x="0" y="0"/>
          <a:ext cx="0" cy="0"/>
          <a:chOff x="0" y="0"/>
          <a:chExt cx="0" cy="0"/>
        </a:xfrm>
      </p:grpSpPr>
      <p:sp>
        <p:nvSpPr>
          <p:cNvPr id="240" name="Google Shape;240;g459252a1c8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459252a1c8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9" name="Shape 249"/>
        <p:cNvGrpSpPr/>
        <p:nvPr/>
      </p:nvGrpSpPr>
      <p:grpSpPr>
        <a:xfrm>
          <a:off x="0" y="0"/>
          <a:ext cx="0" cy="0"/>
          <a:chOff x="0" y="0"/>
          <a:chExt cx="0" cy="0"/>
        </a:xfrm>
      </p:grpSpPr>
      <p:sp>
        <p:nvSpPr>
          <p:cNvPr id="250" name="Google Shape;250;g459252a1c8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459252a1c8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 name="Shape 66"/>
        <p:cNvGrpSpPr/>
        <p:nvPr/>
      </p:nvGrpSpPr>
      <p:grpSpPr>
        <a:xfrm>
          <a:off x="0" y="0"/>
          <a:ext cx="0" cy="0"/>
          <a:chOff x="0" y="0"/>
          <a:chExt cx="0" cy="0"/>
        </a:xfrm>
      </p:grpSpPr>
      <p:sp>
        <p:nvSpPr>
          <p:cNvPr id="67" name="Google Shape;67;g458926497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458926497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350">
              <a:solidFill>
                <a:srgbClr val="231F20"/>
              </a:solidFill>
              <a:highlight>
                <a:srgbClr val="FFFFFF"/>
              </a:highlight>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 name="Shape 76"/>
        <p:cNvGrpSpPr/>
        <p:nvPr/>
      </p:nvGrpSpPr>
      <p:grpSpPr>
        <a:xfrm>
          <a:off x="0" y="0"/>
          <a:ext cx="0" cy="0"/>
          <a:chOff x="0" y="0"/>
          <a:chExt cx="0" cy="0"/>
        </a:xfrm>
      </p:grpSpPr>
      <p:sp>
        <p:nvSpPr>
          <p:cNvPr id="77" name="Google Shape;77;g468f0309c4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468f0309c4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 name="Shape 88"/>
        <p:cNvGrpSpPr/>
        <p:nvPr/>
      </p:nvGrpSpPr>
      <p:grpSpPr>
        <a:xfrm>
          <a:off x="0" y="0"/>
          <a:ext cx="0" cy="0"/>
          <a:chOff x="0" y="0"/>
          <a:chExt cx="0" cy="0"/>
        </a:xfrm>
      </p:grpSpPr>
      <p:sp>
        <p:nvSpPr>
          <p:cNvPr id="89" name="Google Shape;89;g45940cf738_1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45940cf738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 name="Shape 94"/>
        <p:cNvGrpSpPr/>
        <p:nvPr/>
      </p:nvGrpSpPr>
      <p:grpSpPr>
        <a:xfrm>
          <a:off x="0" y="0"/>
          <a:ext cx="0" cy="0"/>
          <a:chOff x="0" y="0"/>
          <a:chExt cx="0" cy="0"/>
        </a:xfrm>
      </p:grpSpPr>
      <p:sp>
        <p:nvSpPr>
          <p:cNvPr id="95" name="Google Shape;95;g459252a1c8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459252a1c8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00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4" name="Shape 104"/>
        <p:cNvGrpSpPr/>
        <p:nvPr/>
      </p:nvGrpSpPr>
      <p:grpSpPr>
        <a:xfrm>
          <a:off x="0" y="0"/>
          <a:ext cx="0" cy="0"/>
          <a:chOff x="0" y="0"/>
          <a:chExt cx="0" cy="0"/>
        </a:xfrm>
      </p:grpSpPr>
      <p:sp>
        <p:nvSpPr>
          <p:cNvPr id="105" name="Google Shape;105;g468f0309c4_2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468f0309c4_2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Teams of layout artists will translate storyboards or animatics. </a:t>
            </a:r>
            <a:endParaRPr/>
          </a:p>
          <a:p>
            <a:pPr indent="0" lvl="0" marL="0" rtl="0" algn="l">
              <a:spcBef>
                <a:spcPts val="0"/>
              </a:spcBef>
              <a:spcAft>
                <a:spcPts val="0"/>
              </a:spcAft>
              <a:buNone/>
            </a:pPr>
            <a:r>
              <a:rPr lang="en"/>
              <a:t>In charge of manipulating the camera to dictate what’s seen on screen and capture most important emotion/plot of the scene. Rule of thirds!</a:t>
            </a:r>
            <a:endParaRPr/>
          </a:p>
          <a:p>
            <a:pPr indent="0" lvl="0" marL="0" rtl="0" algn="l">
              <a:spcBef>
                <a:spcPts val="0"/>
              </a:spcBef>
              <a:spcAft>
                <a:spcPts val="0"/>
              </a:spcAft>
              <a:buNone/>
            </a:pPr>
            <a:r>
              <a:rPr lang="en"/>
              <a:t>Layout artists position and pose according to action and dialogue, giving animators a starting point from which to fully flesh out the characters movements and expressions. </a:t>
            </a:r>
            <a:endParaRPr sz="1000"/>
          </a:p>
          <a:p>
            <a:pPr indent="0" lvl="0" marL="0" rtl="0" algn="l">
              <a:spcBef>
                <a:spcPts val="0"/>
              </a:spcBef>
              <a:spcAft>
                <a:spcPts val="0"/>
              </a:spcAft>
              <a:buNone/>
            </a:pPr>
            <a:r>
              <a:t/>
            </a:r>
            <a:endParaRPr sz="100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 name="Shape 111"/>
        <p:cNvGrpSpPr/>
        <p:nvPr/>
      </p:nvGrpSpPr>
      <p:grpSpPr>
        <a:xfrm>
          <a:off x="0" y="0"/>
          <a:ext cx="0" cy="0"/>
          <a:chOff x="0" y="0"/>
          <a:chExt cx="0" cy="0"/>
        </a:xfrm>
      </p:grpSpPr>
      <p:sp>
        <p:nvSpPr>
          <p:cNvPr id="112" name="Google Shape;112;g4589264973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4589264973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 name="Shape 120"/>
        <p:cNvGrpSpPr/>
        <p:nvPr/>
      </p:nvGrpSpPr>
      <p:grpSpPr>
        <a:xfrm>
          <a:off x="0" y="0"/>
          <a:ext cx="0" cy="0"/>
          <a:chOff x="0" y="0"/>
          <a:chExt cx="0" cy="0"/>
        </a:xfrm>
      </p:grpSpPr>
      <p:sp>
        <p:nvSpPr>
          <p:cNvPr id="121" name="Google Shape;121;g459252a1c8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459252a1c8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200"/>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1600"/>
              </a:spcBef>
              <a:spcAft>
                <a:spcPts val="0"/>
              </a:spcAft>
              <a:buClr>
                <a:schemeClr val="dk1"/>
              </a:buClr>
              <a:buSzPts val="1400"/>
              <a:buChar char="○"/>
              <a:defRPr>
                <a:solidFill>
                  <a:schemeClr val="dk1"/>
                </a:solidFill>
              </a:defRPr>
            </a:lvl2pPr>
            <a:lvl3pPr indent="-317500" lvl="2" marL="1371600">
              <a:spcBef>
                <a:spcPts val="1600"/>
              </a:spcBef>
              <a:spcAft>
                <a:spcPts val="0"/>
              </a:spcAft>
              <a:buClr>
                <a:schemeClr val="dk1"/>
              </a:buClr>
              <a:buSzPts val="1400"/>
              <a:buChar char="■"/>
              <a:defRPr>
                <a:solidFill>
                  <a:schemeClr val="dk1"/>
                </a:solidFill>
              </a:defRPr>
            </a:lvl3pPr>
            <a:lvl4pPr indent="-317500" lvl="3" marL="1828800">
              <a:spcBef>
                <a:spcPts val="1600"/>
              </a:spcBef>
              <a:spcAft>
                <a:spcPts val="0"/>
              </a:spcAft>
              <a:buClr>
                <a:schemeClr val="dk1"/>
              </a:buClr>
              <a:buSzPts val="1400"/>
              <a:buChar char="●"/>
              <a:defRPr>
                <a:solidFill>
                  <a:schemeClr val="dk1"/>
                </a:solidFill>
              </a:defRPr>
            </a:lvl4pPr>
            <a:lvl5pPr indent="-317500" lvl="4" marL="2286000">
              <a:spcBef>
                <a:spcPts val="1600"/>
              </a:spcBef>
              <a:spcAft>
                <a:spcPts val="0"/>
              </a:spcAft>
              <a:buClr>
                <a:schemeClr val="dk1"/>
              </a:buClr>
              <a:buSzPts val="1400"/>
              <a:buChar char="○"/>
              <a:defRPr>
                <a:solidFill>
                  <a:schemeClr val="dk1"/>
                </a:solidFill>
              </a:defRPr>
            </a:lvl5pPr>
            <a:lvl6pPr indent="-317500" lvl="5" marL="2743200">
              <a:spcBef>
                <a:spcPts val="1600"/>
              </a:spcBef>
              <a:spcAft>
                <a:spcPts val="0"/>
              </a:spcAft>
              <a:buClr>
                <a:schemeClr val="dk1"/>
              </a:buClr>
              <a:buSzPts val="1400"/>
              <a:buChar char="■"/>
              <a:defRPr>
                <a:solidFill>
                  <a:schemeClr val="dk1"/>
                </a:solidFill>
              </a:defRPr>
            </a:lvl6pPr>
            <a:lvl7pPr indent="-317500" lvl="6" marL="3200400">
              <a:spcBef>
                <a:spcPts val="1600"/>
              </a:spcBef>
              <a:spcAft>
                <a:spcPts val="0"/>
              </a:spcAft>
              <a:buClr>
                <a:schemeClr val="dk1"/>
              </a:buClr>
              <a:buSzPts val="1400"/>
              <a:buChar char="●"/>
              <a:defRPr>
                <a:solidFill>
                  <a:schemeClr val="dk1"/>
                </a:solidFill>
              </a:defRPr>
            </a:lvl7pPr>
            <a:lvl8pPr indent="-317500" lvl="7" marL="3657600">
              <a:spcBef>
                <a:spcPts val="1600"/>
              </a:spcBef>
              <a:spcAft>
                <a:spcPts val="0"/>
              </a:spcAft>
              <a:buClr>
                <a:schemeClr val="dk1"/>
              </a:buClr>
              <a:buSzPts val="1400"/>
              <a:buChar char="○"/>
              <a:defRPr>
                <a:solidFill>
                  <a:schemeClr val="dk1"/>
                </a:solidFill>
              </a:defRPr>
            </a:lvl8pPr>
            <a:lvl9pPr indent="-317500" lvl="8" marL="4114800">
              <a:spcBef>
                <a:spcPts val="1600"/>
              </a:spcBef>
              <a:spcAft>
                <a:spcPts val="160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dark-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1600"/>
              </a:spcBef>
              <a:spcAft>
                <a:spcPts val="0"/>
              </a:spcAft>
              <a:buClr>
                <a:schemeClr val="lt2"/>
              </a:buClr>
              <a:buSzPts val="1400"/>
              <a:buChar char="○"/>
              <a:defRPr>
                <a:solidFill>
                  <a:schemeClr val="lt2"/>
                </a:solidFill>
              </a:defRPr>
            </a:lvl2pPr>
            <a:lvl3pPr indent="-317500" lvl="2" marL="1371600">
              <a:lnSpc>
                <a:spcPct val="115000"/>
              </a:lnSpc>
              <a:spcBef>
                <a:spcPts val="1600"/>
              </a:spcBef>
              <a:spcAft>
                <a:spcPts val="0"/>
              </a:spcAft>
              <a:buClr>
                <a:schemeClr val="lt2"/>
              </a:buClr>
              <a:buSzPts val="1400"/>
              <a:buChar char="■"/>
              <a:defRPr>
                <a:solidFill>
                  <a:schemeClr val="lt2"/>
                </a:solidFill>
              </a:defRPr>
            </a:lvl3pPr>
            <a:lvl4pPr indent="-317500" lvl="3" marL="1828800">
              <a:lnSpc>
                <a:spcPct val="115000"/>
              </a:lnSpc>
              <a:spcBef>
                <a:spcPts val="1600"/>
              </a:spcBef>
              <a:spcAft>
                <a:spcPts val="0"/>
              </a:spcAft>
              <a:buClr>
                <a:schemeClr val="lt2"/>
              </a:buClr>
              <a:buSzPts val="1400"/>
              <a:buChar char="●"/>
              <a:defRPr>
                <a:solidFill>
                  <a:schemeClr val="lt2"/>
                </a:solidFill>
              </a:defRPr>
            </a:lvl4pPr>
            <a:lvl5pPr indent="-317500" lvl="4" marL="2286000">
              <a:lnSpc>
                <a:spcPct val="115000"/>
              </a:lnSpc>
              <a:spcBef>
                <a:spcPts val="1600"/>
              </a:spcBef>
              <a:spcAft>
                <a:spcPts val="0"/>
              </a:spcAft>
              <a:buClr>
                <a:schemeClr val="lt2"/>
              </a:buClr>
              <a:buSzPts val="1400"/>
              <a:buChar char="○"/>
              <a:defRPr>
                <a:solidFill>
                  <a:schemeClr val="lt2"/>
                </a:solidFill>
              </a:defRPr>
            </a:lvl5pPr>
            <a:lvl6pPr indent="-317500" lvl="5" marL="2743200">
              <a:lnSpc>
                <a:spcPct val="115000"/>
              </a:lnSpc>
              <a:spcBef>
                <a:spcPts val="1600"/>
              </a:spcBef>
              <a:spcAft>
                <a:spcPts val="0"/>
              </a:spcAft>
              <a:buClr>
                <a:schemeClr val="lt2"/>
              </a:buClr>
              <a:buSzPts val="1400"/>
              <a:buChar char="■"/>
              <a:defRPr>
                <a:solidFill>
                  <a:schemeClr val="lt2"/>
                </a:solidFill>
              </a:defRPr>
            </a:lvl6pPr>
            <a:lvl7pPr indent="-317500" lvl="6" marL="3200400">
              <a:lnSpc>
                <a:spcPct val="115000"/>
              </a:lnSpc>
              <a:spcBef>
                <a:spcPts val="1600"/>
              </a:spcBef>
              <a:spcAft>
                <a:spcPts val="0"/>
              </a:spcAft>
              <a:buClr>
                <a:schemeClr val="lt2"/>
              </a:buClr>
              <a:buSzPts val="1400"/>
              <a:buChar char="●"/>
              <a:defRPr>
                <a:solidFill>
                  <a:schemeClr val="lt2"/>
                </a:solidFill>
              </a:defRPr>
            </a:lvl7pPr>
            <a:lvl8pPr indent="-317500" lvl="7" marL="3657600">
              <a:lnSpc>
                <a:spcPct val="115000"/>
              </a:lnSpc>
              <a:spcBef>
                <a:spcPts val="1600"/>
              </a:spcBef>
              <a:spcAft>
                <a:spcPts val="0"/>
              </a:spcAft>
              <a:buClr>
                <a:schemeClr val="lt2"/>
              </a:buClr>
              <a:buSzPts val="1400"/>
              <a:buChar char="○"/>
              <a:defRPr>
                <a:solidFill>
                  <a:schemeClr val="lt2"/>
                </a:solidFill>
              </a:defRPr>
            </a:lvl8pPr>
            <a:lvl9pPr indent="-317500" lvl="8" marL="4114800">
              <a:lnSpc>
                <a:spcPct val="115000"/>
              </a:lnSpc>
              <a:spcBef>
                <a:spcPts val="1600"/>
              </a:spcBef>
              <a:spcAft>
                <a:spcPts val="1600"/>
              </a:spcAft>
              <a:buClr>
                <a:schemeClr val="lt2"/>
              </a:buClr>
              <a:buSzPts val="1400"/>
              <a:buChar char="■"/>
              <a:defRPr>
                <a:solidFill>
                  <a:schemeClr val="lt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0.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2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0.png"/><Relationship Id="rId4" Type="http://schemas.openxmlformats.org/officeDocument/2006/relationships/image" Target="../media/image12.png"/><Relationship Id="rId5"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3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25.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13.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25.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22.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3.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6.gif"/><Relationship Id="rId4" Type="http://schemas.openxmlformats.org/officeDocument/2006/relationships/image" Target="../media/image24.gif"/><Relationship Id="rId5" Type="http://schemas.openxmlformats.org/officeDocument/2006/relationships/image" Target="../media/image28.g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hyperlink" Target="http://badgerart.blogspot.com/2012/09/what-is-layout-anyway.html" TargetMode="External"/><Relationship Id="rId4" Type="http://schemas.openxmlformats.org/officeDocument/2006/relationships/hyperlink" Target="https://youtu.be/5nEnWoeE_pI" TargetMode="External"/><Relationship Id="rId9" Type="http://schemas.openxmlformats.org/officeDocument/2006/relationships/image" Target="../media/image27.gif"/><Relationship Id="rId5" Type="http://schemas.openxmlformats.org/officeDocument/2006/relationships/hyperlink" Target="https://www.bloopanimation.com/camera-animation/" TargetMode="External"/><Relationship Id="rId6" Type="http://schemas.openxmlformats.org/officeDocument/2006/relationships/hyperlink" Target="https://u.osu.edu/animation/cinematography/" TargetMode="External"/><Relationship Id="rId7" Type="http://schemas.openxmlformats.org/officeDocument/2006/relationships/hyperlink" Target="https://knowledge.autodesk.com/support/maya-lt/learn-explore/caas/CloudHelp/cloudhelp/2017/ENU/MayaLT/files/GUID-35B872B1-840E-4DEE-B80F-F2715B1E8BF0-htm.html" TargetMode="External"/><Relationship Id="rId8" Type="http://schemas.openxmlformats.org/officeDocument/2006/relationships/hyperlink" Target="https://www.youtube.com/watch?v=YdHTlUGN1zw"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17.png"/><Relationship Id="rId5"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hyperlink" Target="http://www.youtube.com/watch?v=9W6mArB7Ps8" TargetMode="External"/><Relationship Id="rId4" Type="http://schemas.openxmlformats.org/officeDocument/2006/relationships/image" Target="../media/image1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7.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hyperlink" Target="http://www.youtube.com/watch?v=i8qDk9gzGg8" TargetMode="External"/><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t>Layout</a:t>
            </a:r>
            <a:endParaRPr i="1" sz="1200"/>
          </a:p>
        </p:txBody>
      </p:sp>
      <p:sp>
        <p:nvSpPr>
          <p:cNvPr id="55" name="Google Shape;55;p13"/>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i="1" lang="en">
                <a:solidFill>
                  <a:srgbClr val="FFFFFF"/>
                </a:solidFill>
              </a:rPr>
              <a:t>The Art of Knowing Where Things Are</a:t>
            </a:r>
            <a:endParaRPr i="1">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8" name="Shape 128"/>
        <p:cNvGrpSpPr/>
        <p:nvPr/>
      </p:nvGrpSpPr>
      <p:grpSpPr>
        <a:xfrm>
          <a:off x="0" y="0"/>
          <a:ext cx="0" cy="0"/>
          <a:chOff x="0" y="0"/>
          <a:chExt cx="0" cy="0"/>
        </a:xfrm>
      </p:grpSpPr>
      <p:sp>
        <p:nvSpPr>
          <p:cNvPr id="129" name="Google Shape;129;p2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Camera Tips!</a:t>
            </a:r>
            <a:endParaRPr b="1"/>
          </a:p>
        </p:txBody>
      </p:sp>
      <p:sp>
        <p:nvSpPr>
          <p:cNvPr id="130" name="Google Shape;130;p2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marR="0" rtl="0" algn="l">
              <a:lnSpc>
                <a:spcPct val="115000"/>
              </a:lnSpc>
              <a:spcBef>
                <a:spcPts val="0"/>
              </a:spcBef>
              <a:spcAft>
                <a:spcPts val="0"/>
              </a:spcAft>
              <a:buClr>
                <a:srgbClr val="FFFFFF"/>
              </a:buClr>
              <a:buSzPts val="1800"/>
              <a:buFont typeface="Arial"/>
              <a:buChar char="-"/>
            </a:pPr>
            <a:r>
              <a:rPr lang="en">
                <a:solidFill>
                  <a:srgbClr val="FFFFFF"/>
                </a:solidFill>
              </a:rPr>
              <a:t>Cameras need to be motivated in each shot.</a:t>
            </a:r>
            <a:endParaRPr>
              <a:solidFill>
                <a:srgbClr val="FFFFFF"/>
              </a:solidFill>
            </a:endParaRPr>
          </a:p>
          <a:p>
            <a:pPr indent="-317500" lvl="1" marL="914400" marR="0" rtl="0" algn="l">
              <a:lnSpc>
                <a:spcPct val="115000"/>
              </a:lnSpc>
              <a:spcBef>
                <a:spcPts val="0"/>
              </a:spcBef>
              <a:spcAft>
                <a:spcPts val="0"/>
              </a:spcAft>
              <a:buClr>
                <a:srgbClr val="FFFFFF"/>
              </a:buClr>
              <a:buSzPts val="1400"/>
              <a:buChar char="-"/>
            </a:pPr>
            <a:r>
              <a:rPr lang="en">
                <a:solidFill>
                  <a:srgbClr val="FFFFFF"/>
                </a:solidFill>
              </a:rPr>
              <a:t>The Tyrant is a good example of this. To make viewers understand the scale, the camera needs to react to its environment.</a:t>
            </a:r>
            <a:endParaRPr>
              <a:solidFill>
                <a:srgbClr val="FFFFFF"/>
              </a:solidFill>
            </a:endParaRPr>
          </a:p>
          <a:p>
            <a:pPr indent="-342900" lvl="0" marL="457200" marR="0" rtl="0" algn="l">
              <a:lnSpc>
                <a:spcPct val="115000"/>
              </a:lnSpc>
              <a:spcBef>
                <a:spcPts val="0"/>
              </a:spcBef>
              <a:spcAft>
                <a:spcPts val="0"/>
              </a:spcAft>
              <a:buClr>
                <a:srgbClr val="FFFFFF"/>
              </a:buClr>
              <a:buSzPts val="1800"/>
              <a:buChar char="-"/>
            </a:pPr>
            <a:r>
              <a:rPr lang="en">
                <a:solidFill>
                  <a:srgbClr val="FFFFFF"/>
                </a:solidFill>
              </a:rPr>
              <a:t>Make the camera shifts seem natural.</a:t>
            </a:r>
            <a:endParaRPr>
              <a:solidFill>
                <a:srgbClr val="FFFFFF"/>
              </a:solidFill>
            </a:endParaRPr>
          </a:p>
          <a:p>
            <a:pPr indent="0" lvl="0" marL="457200" rtl="0" algn="l">
              <a:spcBef>
                <a:spcPts val="1600"/>
              </a:spcBef>
              <a:spcAft>
                <a:spcPts val="1600"/>
              </a:spcAft>
              <a:buNone/>
            </a:pPr>
            <a:r>
              <a:t/>
            </a:r>
            <a:endParaRPr/>
          </a:p>
        </p:txBody>
      </p:sp>
      <p:pic>
        <p:nvPicPr>
          <p:cNvPr id="131" name="Google Shape;131;p22"/>
          <p:cNvPicPr preferRelativeResize="0"/>
          <p:nvPr/>
        </p:nvPicPr>
        <p:blipFill>
          <a:blip r:embed="rId3">
            <a:alphaModFix/>
          </a:blip>
          <a:stretch>
            <a:fillRect/>
          </a:stretch>
        </p:blipFill>
        <p:spPr>
          <a:xfrm>
            <a:off x="2678363" y="2647225"/>
            <a:ext cx="3787274" cy="21303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5" name="Shape 135"/>
        <p:cNvGrpSpPr/>
        <p:nvPr/>
      </p:nvGrpSpPr>
      <p:grpSpPr>
        <a:xfrm>
          <a:off x="0" y="0"/>
          <a:ext cx="0" cy="0"/>
          <a:chOff x="0" y="0"/>
          <a:chExt cx="0" cy="0"/>
        </a:xfrm>
      </p:grpSpPr>
      <p:sp>
        <p:nvSpPr>
          <p:cNvPr id="136" name="Google Shape;136;p23"/>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a:t>What is where?</a:t>
            </a:r>
            <a:endParaRPr b="1"/>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0" name="Shape 140"/>
        <p:cNvGrpSpPr/>
        <p:nvPr/>
      </p:nvGrpSpPr>
      <p:grpSpPr>
        <a:xfrm>
          <a:off x="0" y="0"/>
          <a:ext cx="0" cy="0"/>
          <a:chOff x="0" y="0"/>
          <a:chExt cx="0" cy="0"/>
        </a:xfrm>
      </p:grpSpPr>
      <p:sp>
        <p:nvSpPr>
          <p:cNvPr id="141" name="Google Shape;141;p2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Characters in relation to each other</a:t>
            </a:r>
            <a:endParaRPr b="1"/>
          </a:p>
        </p:txBody>
      </p:sp>
      <p:sp>
        <p:nvSpPr>
          <p:cNvPr id="142" name="Google Shape;142;p24"/>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rgbClr val="FFFFFF"/>
              </a:buClr>
              <a:buSzPts val="1400"/>
              <a:buChar char="-"/>
            </a:pPr>
            <a:r>
              <a:rPr lang="en">
                <a:solidFill>
                  <a:srgbClr val="FFFFFF"/>
                </a:solidFill>
              </a:rPr>
              <a:t>What is the relative size of your characters?</a:t>
            </a:r>
            <a:endParaRPr>
              <a:solidFill>
                <a:srgbClr val="FFFFFF"/>
              </a:solidFill>
            </a:endParaRPr>
          </a:p>
          <a:p>
            <a:pPr indent="-317500" lvl="0" marL="457200" rtl="0" algn="l">
              <a:spcBef>
                <a:spcPts val="0"/>
              </a:spcBef>
              <a:spcAft>
                <a:spcPts val="0"/>
              </a:spcAft>
              <a:buClr>
                <a:srgbClr val="FFFFFF"/>
              </a:buClr>
              <a:buSzPts val="1400"/>
              <a:buChar char="-"/>
            </a:pPr>
            <a:r>
              <a:rPr lang="en">
                <a:solidFill>
                  <a:srgbClr val="FFFFFF"/>
                </a:solidFill>
              </a:rPr>
              <a:t>What size does your set need to be?</a:t>
            </a:r>
            <a:endParaRPr>
              <a:solidFill>
                <a:srgbClr val="FFFFFF"/>
              </a:solidFill>
            </a:endParaRPr>
          </a:p>
        </p:txBody>
      </p:sp>
      <p:sp>
        <p:nvSpPr>
          <p:cNvPr id="143" name="Google Shape;143;p24"/>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rgbClr val="FFFFFF"/>
              </a:buClr>
              <a:buSzPts val="1400"/>
              <a:buChar char="-"/>
            </a:pPr>
            <a:r>
              <a:rPr lang="en">
                <a:solidFill>
                  <a:srgbClr val="FFFFFF"/>
                </a:solidFill>
              </a:rPr>
              <a:t>Maintaining the “Family Tree”</a:t>
            </a:r>
            <a:endParaRPr>
              <a:solidFill>
                <a:srgbClr val="FFFFFF"/>
              </a:solidFill>
            </a:endParaRPr>
          </a:p>
          <a:p>
            <a:pPr indent="-317500" lvl="0" marL="457200" rtl="0" algn="l">
              <a:spcBef>
                <a:spcPts val="0"/>
              </a:spcBef>
              <a:spcAft>
                <a:spcPts val="0"/>
              </a:spcAft>
              <a:buClr>
                <a:srgbClr val="FFFFFF"/>
              </a:buClr>
              <a:buSzPts val="1400"/>
              <a:buChar char="-"/>
            </a:pPr>
            <a:r>
              <a:rPr lang="en">
                <a:solidFill>
                  <a:srgbClr val="FFFFFF"/>
                </a:solidFill>
              </a:rPr>
              <a:t>Knowing the status and location of all current characters</a:t>
            </a:r>
            <a:endParaRPr>
              <a:solidFill>
                <a:srgbClr val="FFFFFF"/>
              </a:solidFill>
            </a:endParaRPr>
          </a:p>
        </p:txBody>
      </p:sp>
      <p:pic>
        <p:nvPicPr>
          <p:cNvPr id="144" name="Google Shape;144;p24"/>
          <p:cNvPicPr preferRelativeResize="0"/>
          <p:nvPr/>
        </p:nvPicPr>
        <p:blipFill>
          <a:blip r:embed="rId3">
            <a:alphaModFix/>
          </a:blip>
          <a:stretch>
            <a:fillRect/>
          </a:stretch>
        </p:blipFill>
        <p:spPr>
          <a:xfrm>
            <a:off x="1267862" y="2413950"/>
            <a:ext cx="6608275" cy="2154925"/>
          </a:xfrm>
          <a:prstGeom prst="rect">
            <a:avLst/>
          </a:prstGeom>
          <a:noFill/>
          <a:ln>
            <a:noFill/>
          </a:ln>
        </p:spPr>
      </p:pic>
      <p:sp>
        <p:nvSpPr>
          <p:cNvPr id="145" name="Google Shape;145;p24"/>
          <p:cNvSpPr txBox="1"/>
          <p:nvPr/>
        </p:nvSpPr>
        <p:spPr>
          <a:xfrm>
            <a:off x="5660700" y="4619675"/>
            <a:ext cx="3556500" cy="41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200">
                <a:solidFill>
                  <a:srgbClr val="FFFFFF"/>
                </a:solidFill>
              </a:rPr>
              <a:t>“</a:t>
            </a:r>
            <a:r>
              <a:rPr i="1" lang="en" sz="1200">
                <a:solidFill>
                  <a:srgbClr val="FFFFFF"/>
                </a:solidFill>
              </a:rPr>
              <a:t>Short Changed” Family Tree</a:t>
            </a:r>
            <a:endParaRPr i="1" sz="1200">
              <a:solidFill>
                <a:srgbClr val="FFFFFF"/>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9" name="Shape 149"/>
        <p:cNvGrpSpPr/>
        <p:nvPr/>
      </p:nvGrpSpPr>
      <p:grpSpPr>
        <a:xfrm>
          <a:off x="0" y="0"/>
          <a:ext cx="0" cy="0"/>
          <a:chOff x="0" y="0"/>
          <a:chExt cx="0" cy="0"/>
        </a:xfrm>
      </p:grpSpPr>
      <p:sp>
        <p:nvSpPr>
          <p:cNvPr id="150" name="Google Shape;150;p25"/>
          <p:cNvSpPr txBox="1"/>
          <p:nvPr>
            <p:ph type="title"/>
          </p:nvPr>
        </p:nvSpPr>
        <p:spPr>
          <a:xfrm>
            <a:off x="311700" y="33167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t>Family Trees!</a:t>
            </a:r>
            <a:endParaRPr b="1"/>
          </a:p>
        </p:txBody>
      </p:sp>
      <p:pic>
        <p:nvPicPr>
          <p:cNvPr id="151" name="Google Shape;151;p25"/>
          <p:cNvPicPr preferRelativeResize="0"/>
          <p:nvPr/>
        </p:nvPicPr>
        <p:blipFill>
          <a:blip r:embed="rId3">
            <a:alphaModFix/>
          </a:blip>
          <a:stretch>
            <a:fillRect/>
          </a:stretch>
        </p:blipFill>
        <p:spPr>
          <a:xfrm>
            <a:off x="1729225" y="1017721"/>
            <a:ext cx="5685549" cy="1526599"/>
          </a:xfrm>
          <a:prstGeom prst="rect">
            <a:avLst/>
          </a:prstGeom>
          <a:noFill/>
          <a:ln>
            <a:noFill/>
          </a:ln>
        </p:spPr>
      </p:pic>
      <p:pic>
        <p:nvPicPr>
          <p:cNvPr id="152" name="Google Shape;152;p25"/>
          <p:cNvPicPr preferRelativeResize="0"/>
          <p:nvPr/>
        </p:nvPicPr>
        <p:blipFill>
          <a:blip r:embed="rId4">
            <a:alphaModFix/>
          </a:blip>
          <a:stretch>
            <a:fillRect/>
          </a:stretch>
        </p:blipFill>
        <p:spPr>
          <a:xfrm>
            <a:off x="1278975" y="2657673"/>
            <a:ext cx="6586050" cy="666675"/>
          </a:xfrm>
          <a:prstGeom prst="rect">
            <a:avLst/>
          </a:prstGeom>
          <a:noFill/>
          <a:ln>
            <a:noFill/>
          </a:ln>
        </p:spPr>
      </p:pic>
      <p:pic>
        <p:nvPicPr>
          <p:cNvPr id="153" name="Google Shape;153;p25"/>
          <p:cNvPicPr preferRelativeResize="0"/>
          <p:nvPr/>
        </p:nvPicPr>
        <p:blipFill>
          <a:blip r:embed="rId5">
            <a:alphaModFix/>
          </a:blip>
          <a:stretch>
            <a:fillRect/>
          </a:stretch>
        </p:blipFill>
        <p:spPr>
          <a:xfrm>
            <a:off x="1979498" y="3470200"/>
            <a:ext cx="5185026" cy="14371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7" name="Shape 157"/>
        <p:cNvGrpSpPr/>
        <p:nvPr/>
      </p:nvGrpSpPr>
      <p:grpSpPr>
        <a:xfrm>
          <a:off x="0" y="0"/>
          <a:ext cx="0" cy="0"/>
          <a:chOff x="0" y="0"/>
          <a:chExt cx="0" cy="0"/>
        </a:xfrm>
      </p:grpSpPr>
      <p:sp>
        <p:nvSpPr>
          <p:cNvPr id="158" name="Google Shape;158;p26"/>
          <p:cNvSpPr txBox="1"/>
          <p:nvPr>
            <p:ph type="title"/>
          </p:nvPr>
        </p:nvSpPr>
        <p:spPr>
          <a:xfrm>
            <a:off x="311700" y="555600"/>
            <a:ext cx="51780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t>Characters in a Maya File</a:t>
            </a:r>
            <a:endParaRPr b="1"/>
          </a:p>
        </p:txBody>
      </p:sp>
      <p:sp>
        <p:nvSpPr>
          <p:cNvPr id="159" name="Google Shape;159;p26"/>
          <p:cNvSpPr txBox="1"/>
          <p:nvPr>
            <p:ph idx="1" type="body"/>
          </p:nvPr>
        </p:nvSpPr>
        <p:spPr>
          <a:xfrm>
            <a:off x="311700" y="1389600"/>
            <a:ext cx="3489900" cy="31794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Clr>
                <a:srgbClr val="FFFFFF"/>
              </a:buClr>
              <a:buSzPts val="1200"/>
              <a:buChar char="-"/>
            </a:pPr>
            <a:r>
              <a:rPr lang="en">
                <a:solidFill>
                  <a:srgbClr val="FFFFFF"/>
                </a:solidFill>
              </a:rPr>
              <a:t>Is the outliner clean and easy for the animators to use?</a:t>
            </a:r>
            <a:endParaRPr>
              <a:solidFill>
                <a:srgbClr val="FFFFFF"/>
              </a:solidFill>
            </a:endParaRPr>
          </a:p>
          <a:p>
            <a:pPr indent="-304800" lvl="0" marL="457200" rtl="0" algn="l">
              <a:spcBef>
                <a:spcPts val="0"/>
              </a:spcBef>
              <a:spcAft>
                <a:spcPts val="0"/>
              </a:spcAft>
              <a:buClr>
                <a:srgbClr val="FFFFFF"/>
              </a:buClr>
              <a:buSzPts val="1200"/>
              <a:buChar char="-"/>
            </a:pPr>
            <a:r>
              <a:rPr lang="en">
                <a:solidFill>
                  <a:srgbClr val="FFFFFF"/>
                </a:solidFill>
              </a:rPr>
              <a:t>Are the lights, effects, props and characters all grouped correctly?</a:t>
            </a:r>
            <a:endParaRPr>
              <a:solidFill>
                <a:srgbClr val="FFFFFF"/>
              </a:solidFill>
            </a:endParaRPr>
          </a:p>
          <a:p>
            <a:pPr indent="-304800" lvl="0" marL="457200" rtl="0" algn="l">
              <a:spcBef>
                <a:spcPts val="0"/>
              </a:spcBef>
              <a:spcAft>
                <a:spcPts val="0"/>
              </a:spcAft>
              <a:buClr>
                <a:srgbClr val="FFFFFF"/>
              </a:buClr>
              <a:buSzPts val="1200"/>
              <a:buChar char="-"/>
            </a:pPr>
            <a:r>
              <a:rPr lang="en">
                <a:solidFill>
                  <a:srgbClr val="FFFFFF"/>
                </a:solidFill>
              </a:rPr>
              <a:t>Are all your shaders, materials, groups, assets, and elements properly named?</a:t>
            </a:r>
            <a:endParaRPr>
              <a:solidFill>
                <a:srgbClr val="FFFFFF"/>
              </a:solidFill>
            </a:endParaRPr>
          </a:p>
          <a:p>
            <a:pPr indent="-304800" lvl="0" marL="457200" rtl="0" algn="l">
              <a:spcBef>
                <a:spcPts val="0"/>
              </a:spcBef>
              <a:spcAft>
                <a:spcPts val="0"/>
              </a:spcAft>
              <a:buClr>
                <a:srgbClr val="FFFFFF"/>
              </a:buClr>
              <a:buSzPts val="1200"/>
              <a:buChar char="-"/>
            </a:pPr>
            <a:r>
              <a:rPr lang="en">
                <a:solidFill>
                  <a:srgbClr val="FFFFFF"/>
                </a:solidFill>
              </a:rPr>
              <a:t>Are your Maya files running too slowly?</a:t>
            </a:r>
            <a:endParaRPr>
              <a:solidFill>
                <a:srgbClr val="FFFFFF"/>
              </a:solidFill>
            </a:endParaRPr>
          </a:p>
          <a:p>
            <a:pPr indent="-304800" lvl="0" marL="457200" rtl="0" algn="l">
              <a:spcBef>
                <a:spcPts val="0"/>
              </a:spcBef>
              <a:spcAft>
                <a:spcPts val="0"/>
              </a:spcAft>
              <a:buClr>
                <a:srgbClr val="FFFFFF"/>
              </a:buClr>
              <a:buSzPts val="1200"/>
              <a:buChar char="-"/>
            </a:pPr>
            <a:r>
              <a:rPr lang="en">
                <a:solidFill>
                  <a:srgbClr val="FFFFFF"/>
                </a:solidFill>
              </a:rPr>
              <a:t>Are your characters and props all up to date with the latest version?</a:t>
            </a:r>
            <a:endParaRPr>
              <a:solidFill>
                <a:srgbClr val="FFFFFF"/>
              </a:solidFill>
            </a:endParaRPr>
          </a:p>
          <a:p>
            <a:pPr indent="-304800" lvl="0" marL="457200" rtl="0" algn="l">
              <a:spcBef>
                <a:spcPts val="0"/>
              </a:spcBef>
              <a:spcAft>
                <a:spcPts val="0"/>
              </a:spcAft>
              <a:buClr>
                <a:srgbClr val="FFFFFF"/>
              </a:buClr>
              <a:buSzPts val="1200"/>
              <a:buChar char="-"/>
            </a:pPr>
            <a:r>
              <a:rPr lang="en">
                <a:solidFill>
                  <a:srgbClr val="FFFFFF"/>
                </a:solidFill>
              </a:rPr>
              <a:t>Is anything currently broken?</a:t>
            </a:r>
            <a:endParaRPr>
              <a:solidFill>
                <a:srgbClr val="FFFFFF"/>
              </a:solidFill>
            </a:endParaRPr>
          </a:p>
        </p:txBody>
      </p:sp>
      <p:pic>
        <p:nvPicPr>
          <p:cNvPr id="160" name="Google Shape;160;p26"/>
          <p:cNvPicPr preferRelativeResize="0"/>
          <p:nvPr/>
        </p:nvPicPr>
        <p:blipFill>
          <a:blip r:embed="rId3">
            <a:alphaModFix/>
          </a:blip>
          <a:stretch>
            <a:fillRect/>
          </a:stretch>
        </p:blipFill>
        <p:spPr>
          <a:xfrm>
            <a:off x="5652025" y="808050"/>
            <a:ext cx="2357554" cy="3527400"/>
          </a:xfrm>
          <a:prstGeom prst="rect">
            <a:avLst/>
          </a:prstGeom>
          <a:noFill/>
          <a:ln>
            <a:noFill/>
          </a:ln>
        </p:spPr>
      </p:pic>
      <p:sp>
        <p:nvSpPr>
          <p:cNvPr id="161" name="Google Shape;161;p26"/>
          <p:cNvSpPr txBox="1"/>
          <p:nvPr/>
        </p:nvSpPr>
        <p:spPr>
          <a:xfrm>
            <a:off x="6047225" y="4407250"/>
            <a:ext cx="3556500" cy="41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200">
                <a:solidFill>
                  <a:srgbClr val="FFFFFF"/>
                </a:solidFill>
              </a:rPr>
              <a:t>Typical “Tyrant” Outliner</a:t>
            </a:r>
            <a:endParaRPr i="1" sz="1200">
              <a:solidFill>
                <a:srgbClr val="FFFFFF"/>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5" name="Shape 165"/>
        <p:cNvGrpSpPr/>
        <p:nvPr/>
      </p:nvGrpSpPr>
      <p:grpSpPr>
        <a:xfrm>
          <a:off x="0" y="0"/>
          <a:ext cx="0" cy="0"/>
          <a:chOff x="0" y="0"/>
          <a:chExt cx="0" cy="0"/>
        </a:xfrm>
      </p:grpSpPr>
      <p:sp>
        <p:nvSpPr>
          <p:cNvPr id="166" name="Google Shape;166;p27"/>
          <p:cNvSpPr txBox="1"/>
          <p:nvPr>
            <p:ph type="title"/>
          </p:nvPr>
        </p:nvSpPr>
        <p:spPr>
          <a:xfrm>
            <a:off x="546325" y="1041650"/>
            <a:ext cx="32049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t>Characters in a Set</a:t>
            </a:r>
            <a:endParaRPr b="1"/>
          </a:p>
        </p:txBody>
      </p:sp>
      <p:sp>
        <p:nvSpPr>
          <p:cNvPr id="167" name="Google Shape;167;p27"/>
          <p:cNvSpPr txBox="1"/>
          <p:nvPr>
            <p:ph idx="1" type="body"/>
          </p:nvPr>
        </p:nvSpPr>
        <p:spPr>
          <a:xfrm>
            <a:off x="435175" y="1877400"/>
            <a:ext cx="3769800" cy="31794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Clr>
                <a:srgbClr val="FFFFFF"/>
              </a:buClr>
              <a:buSzPts val="1200"/>
              <a:buChar char="-"/>
            </a:pPr>
            <a:r>
              <a:rPr lang="en">
                <a:solidFill>
                  <a:srgbClr val="FFFFFF"/>
                </a:solidFill>
              </a:rPr>
              <a:t>How do the characters fit with the scale of your set?</a:t>
            </a:r>
            <a:endParaRPr>
              <a:solidFill>
                <a:srgbClr val="FFFFFF"/>
              </a:solidFill>
            </a:endParaRPr>
          </a:p>
          <a:p>
            <a:pPr indent="-304800" lvl="0" marL="457200" rtl="0" algn="l">
              <a:spcBef>
                <a:spcPts val="0"/>
              </a:spcBef>
              <a:spcAft>
                <a:spcPts val="0"/>
              </a:spcAft>
              <a:buClr>
                <a:srgbClr val="FFFFFF"/>
              </a:buClr>
              <a:buSzPts val="1200"/>
              <a:buChar char="-"/>
            </a:pPr>
            <a:r>
              <a:rPr lang="en">
                <a:solidFill>
                  <a:srgbClr val="FFFFFF"/>
                </a:solidFill>
              </a:rPr>
              <a:t>What size does your set need to be?</a:t>
            </a:r>
            <a:endParaRPr>
              <a:solidFill>
                <a:srgbClr val="FFFFFF"/>
              </a:solidFill>
            </a:endParaRPr>
          </a:p>
          <a:p>
            <a:pPr indent="-304800" lvl="0" marL="457200" rtl="0" algn="l">
              <a:spcBef>
                <a:spcPts val="0"/>
              </a:spcBef>
              <a:spcAft>
                <a:spcPts val="0"/>
              </a:spcAft>
              <a:buClr>
                <a:srgbClr val="FFFFFF"/>
              </a:buClr>
              <a:buSzPts val="1200"/>
              <a:buChar char="-"/>
            </a:pPr>
            <a:r>
              <a:rPr lang="en">
                <a:solidFill>
                  <a:srgbClr val="FFFFFF"/>
                </a:solidFill>
              </a:rPr>
              <a:t>Are there any constraints on the size of your characters or props?</a:t>
            </a:r>
            <a:endParaRPr>
              <a:solidFill>
                <a:srgbClr val="FFFFFF"/>
              </a:solidFill>
            </a:endParaRPr>
          </a:p>
          <a:p>
            <a:pPr indent="-304800" lvl="0" marL="457200" rtl="0" algn="l">
              <a:spcBef>
                <a:spcPts val="0"/>
              </a:spcBef>
              <a:spcAft>
                <a:spcPts val="0"/>
              </a:spcAft>
              <a:buClr>
                <a:srgbClr val="FFFFFF"/>
              </a:buClr>
              <a:buSzPts val="1200"/>
              <a:buChar char="-"/>
            </a:pPr>
            <a:r>
              <a:rPr lang="en">
                <a:solidFill>
                  <a:srgbClr val="FFFFFF"/>
                </a:solidFill>
              </a:rPr>
              <a:t>Do the right people know about those constraints?</a:t>
            </a:r>
            <a:endParaRPr>
              <a:solidFill>
                <a:srgbClr val="FFFFFF"/>
              </a:solidFill>
            </a:endParaRPr>
          </a:p>
        </p:txBody>
      </p:sp>
      <p:pic>
        <p:nvPicPr>
          <p:cNvPr id="168" name="Google Shape;168;p27"/>
          <p:cNvPicPr preferRelativeResize="0"/>
          <p:nvPr/>
        </p:nvPicPr>
        <p:blipFill>
          <a:blip r:embed="rId3">
            <a:alphaModFix/>
          </a:blip>
          <a:stretch>
            <a:fillRect/>
          </a:stretch>
        </p:blipFill>
        <p:spPr>
          <a:xfrm>
            <a:off x="4400125" y="1041650"/>
            <a:ext cx="4080225" cy="3060176"/>
          </a:xfrm>
          <a:prstGeom prst="rect">
            <a:avLst/>
          </a:prstGeom>
          <a:noFill/>
          <a:ln>
            <a:noFill/>
          </a:ln>
        </p:spPr>
      </p:pic>
      <p:sp>
        <p:nvSpPr>
          <p:cNvPr id="169" name="Google Shape;169;p27"/>
          <p:cNvSpPr txBox="1"/>
          <p:nvPr/>
        </p:nvSpPr>
        <p:spPr>
          <a:xfrm>
            <a:off x="4729800" y="4178775"/>
            <a:ext cx="4019700" cy="41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200">
                <a:solidFill>
                  <a:srgbClr val="FFFFFF"/>
                </a:solidFill>
              </a:rPr>
              <a:t>“Short Changed” - Corruption scale in the fountain set</a:t>
            </a:r>
            <a:endParaRPr i="1" sz="1200">
              <a:solidFill>
                <a:srgbClr val="FFFFFF"/>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3" name="Shape 173"/>
        <p:cNvGrpSpPr/>
        <p:nvPr/>
      </p:nvGrpSpPr>
      <p:grpSpPr>
        <a:xfrm>
          <a:off x="0" y="0"/>
          <a:ext cx="0" cy="0"/>
          <a:chOff x="0" y="0"/>
          <a:chExt cx="0" cy="0"/>
        </a:xfrm>
      </p:grpSpPr>
      <p:sp>
        <p:nvSpPr>
          <p:cNvPr id="174" name="Google Shape;174;p28"/>
          <p:cNvSpPr txBox="1"/>
          <p:nvPr>
            <p:ph type="title"/>
          </p:nvPr>
        </p:nvSpPr>
        <p:spPr>
          <a:xfrm>
            <a:off x="311700" y="555600"/>
            <a:ext cx="38940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t>Set in Relation to Itself</a:t>
            </a:r>
            <a:endParaRPr b="1"/>
          </a:p>
        </p:txBody>
      </p:sp>
      <p:sp>
        <p:nvSpPr>
          <p:cNvPr id="175" name="Google Shape;175;p28"/>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Clr>
                <a:srgbClr val="FFFFFF"/>
              </a:buClr>
              <a:buSzPts val="1200"/>
              <a:buChar char="-"/>
            </a:pPr>
            <a:r>
              <a:rPr lang="en">
                <a:solidFill>
                  <a:srgbClr val="FFFFFF"/>
                </a:solidFill>
              </a:rPr>
              <a:t>What does the set look like?</a:t>
            </a:r>
            <a:endParaRPr>
              <a:solidFill>
                <a:srgbClr val="FFFFFF"/>
              </a:solidFill>
            </a:endParaRPr>
          </a:p>
          <a:p>
            <a:pPr indent="-304800" lvl="0" marL="457200" rtl="0" algn="l">
              <a:spcBef>
                <a:spcPts val="0"/>
              </a:spcBef>
              <a:spcAft>
                <a:spcPts val="0"/>
              </a:spcAft>
              <a:buClr>
                <a:srgbClr val="FFFFFF"/>
              </a:buClr>
              <a:buSzPts val="1200"/>
              <a:buChar char="-"/>
            </a:pPr>
            <a:r>
              <a:rPr lang="en">
                <a:solidFill>
                  <a:srgbClr val="FFFFFF"/>
                </a:solidFill>
              </a:rPr>
              <a:t>Where are all the:</a:t>
            </a:r>
            <a:endParaRPr>
              <a:solidFill>
                <a:srgbClr val="FFFFFF"/>
              </a:solidFill>
            </a:endParaRPr>
          </a:p>
          <a:p>
            <a:pPr indent="-304800" lvl="1" marL="914400" rtl="0" algn="l">
              <a:spcBef>
                <a:spcPts val="0"/>
              </a:spcBef>
              <a:spcAft>
                <a:spcPts val="0"/>
              </a:spcAft>
              <a:buClr>
                <a:srgbClr val="FFFFFF"/>
              </a:buClr>
              <a:buSzPts val="1200"/>
              <a:buChar char="-"/>
            </a:pPr>
            <a:r>
              <a:rPr lang="en">
                <a:solidFill>
                  <a:srgbClr val="FFFFFF"/>
                </a:solidFill>
              </a:rPr>
              <a:t>Props</a:t>
            </a:r>
            <a:endParaRPr>
              <a:solidFill>
                <a:srgbClr val="FFFFFF"/>
              </a:solidFill>
            </a:endParaRPr>
          </a:p>
          <a:p>
            <a:pPr indent="-304800" lvl="1" marL="914400" rtl="0" algn="l">
              <a:spcBef>
                <a:spcPts val="0"/>
              </a:spcBef>
              <a:spcAft>
                <a:spcPts val="0"/>
              </a:spcAft>
              <a:buClr>
                <a:srgbClr val="FFFFFF"/>
              </a:buClr>
              <a:buSzPts val="1200"/>
              <a:buChar char="-"/>
            </a:pPr>
            <a:r>
              <a:rPr lang="en">
                <a:solidFill>
                  <a:srgbClr val="FFFFFF"/>
                </a:solidFill>
              </a:rPr>
              <a:t>Scenes</a:t>
            </a:r>
            <a:endParaRPr>
              <a:solidFill>
                <a:srgbClr val="FFFFFF"/>
              </a:solidFill>
            </a:endParaRPr>
          </a:p>
          <a:p>
            <a:pPr indent="-304800" lvl="1" marL="914400" rtl="0" algn="l">
              <a:spcBef>
                <a:spcPts val="0"/>
              </a:spcBef>
              <a:spcAft>
                <a:spcPts val="0"/>
              </a:spcAft>
              <a:buClr>
                <a:srgbClr val="FFFFFF"/>
              </a:buClr>
              <a:buSzPts val="1200"/>
              <a:buChar char="-"/>
            </a:pPr>
            <a:r>
              <a:rPr lang="en">
                <a:solidFill>
                  <a:srgbClr val="FFFFFF"/>
                </a:solidFill>
              </a:rPr>
              <a:t>Locations</a:t>
            </a:r>
            <a:endParaRPr>
              <a:solidFill>
                <a:srgbClr val="FFFFFF"/>
              </a:solidFill>
            </a:endParaRPr>
          </a:p>
          <a:p>
            <a:pPr indent="-304800" lvl="1" marL="914400" rtl="0" algn="l">
              <a:spcBef>
                <a:spcPts val="0"/>
              </a:spcBef>
              <a:spcAft>
                <a:spcPts val="0"/>
              </a:spcAft>
              <a:buClr>
                <a:srgbClr val="FFFFFF"/>
              </a:buClr>
              <a:buSzPts val="1200"/>
              <a:buChar char="-"/>
            </a:pPr>
            <a:r>
              <a:rPr lang="en">
                <a:solidFill>
                  <a:srgbClr val="FFFFFF"/>
                </a:solidFill>
              </a:rPr>
              <a:t>Main Lighting Points</a:t>
            </a:r>
            <a:endParaRPr>
              <a:solidFill>
                <a:srgbClr val="FFFFFF"/>
              </a:solidFill>
            </a:endParaRPr>
          </a:p>
          <a:p>
            <a:pPr indent="-304800" lvl="1" marL="914400" rtl="0" algn="l">
              <a:spcBef>
                <a:spcPts val="0"/>
              </a:spcBef>
              <a:spcAft>
                <a:spcPts val="0"/>
              </a:spcAft>
              <a:buClr>
                <a:srgbClr val="FFFFFF"/>
              </a:buClr>
              <a:buSzPts val="1200"/>
              <a:buChar char="-"/>
            </a:pPr>
            <a:r>
              <a:rPr lang="en">
                <a:solidFill>
                  <a:srgbClr val="FFFFFF"/>
                </a:solidFill>
              </a:rPr>
              <a:t>Shots</a:t>
            </a:r>
            <a:endParaRPr>
              <a:solidFill>
                <a:srgbClr val="FFFFFF"/>
              </a:solidFill>
            </a:endParaRPr>
          </a:p>
          <a:p>
            <a:pPr indent="-304800" lvl="1" marL="914400" rtl="0" algn="l">
              <a:spcBef>
                <a:spcPts val="0"/>
              </a:spcBef>
              <a:spcAft>
                <a:spcPts val="0"/>
              </a:spcAft>
              <a:buClr>
                <a:srgbClr val="FFFFFF"/>
              </a:buClr>
              <a:buSzPts val="1200"/>
              <a:buChar char="-"/>
            </a:pPr>
            <a:r>
              <a:rPr lang="en">
                <a:solidFill>
                  <a:srgbClr val="FFFFFF"/>
                </a:solidFill>
              </a:rPr>
              <a:t>Characters</a:t>
            </a:r>
            <a:endParaRPr>
              <a:solidFill>
                <a:srgbClr val="FFFFFF"/>
              </a:solidFill>
            </a:endParaRPr>
          </a:p>
          <a:p>
            <a:pPr indent="-304800" lvl="1" marL="914400" rtl="0" algn="l">
              <a:spcBef>
                <a:spcPts val="0"/>
              </a:spcBef>
              <a:spcAft>
                <a:spcPts val="0"/>
              </a:spcAft>
              <a:buClr>
                <a:srgbClr val="FFFFFF"/>
              </a:buClr>
              <a:buSzPts val="1200"/>
              <a:buChar char="-"/>
            </a:pPr>
            <a:r>
              <a:rPr lang="en">
                <a:solidFill>
                  <a:srgbClr val="FFFFFF"/>
                </a:solidFill>
              </a:rPr>
              <a:t>Beginnings</a:t>
            </a:r>
            <a:endParaRPr>
              <a:solidFill>
                <a:srgbClr val="FFFFFF"/>
              </a:solidFill>
            </a:endParaRPr>
          </a:p>
          <a:p>
            <a:pPr indent="-304800" lvl="1" marL="914400" rtl="0" algn="l">
              <a:spcBef>
                <a:spcPts val="0"/>
              </a:spcBef>
              <a:spcAft>
                <a:spcPts val="0"/>
              </a:spcAft>
              <a:buClr>
                <a:srgbClr val="FFFFFF"/>
              </a:buClr>
              <a:buSzPts val="1200"/>
              <a:buChar char="-"/>
            </a:pPr>
            <a:r>
              <a:rPr lang="en">
                <a:solidFill>
                  <a:srgbClr val="FFFFFF"/>
                </a:solidFill>
              </a:rPr>
              <a:t>Endings</a:t>
            </a:r>
            <a:endParaRPr>
              <a:solidFill>
                <a:srgbClr val="FFFFFF"/>
              </a:solidFill>
            </a:endParaRPr>
          </a:p>
          <a:p>
            <a:pPr indent="-304800" lvl="1" marL="914400" rtl="0" algn="l">
              <a:spcBef>
                <a:spcPts val="0"/>
              </a:spcBef>
              <a:spcAft>
                <a:spcPts val="0"/>
              </a:spcAft>
              <a:buClr>
                <a:srgbClr val="FFFFFF"/>
              </a:buClr>
              <a:buSzPts val="1200"/>
              <a:buChar char="-"/>
            </a:pPr>
            <a:r>
              <a:rPr lang="en">
                <a:solidFill>
                  <a:srgbClr val="FFFFFF"/>
                </a:solidFill>
              </a:rPr>
              <a:t>Beats</a:t>
            </a:r>
            <a:endParaRPr>
              <a:solidFill>
                <a:srgbClr val="FFFFFF"/>
              </a:solidFill>
            </a:endParaRPr>
          </a:p>
          <a:p>
            <a:pPr indent="-304800" lvl="1" marL="914400" rtl="0" algn="l">
              <a:spcBef>
                <a:spcPts val="0"/>
              </a:spcBef>
              <a:spcAft>
                <a:spcPts val="0"/>
              </a:spcAft>
              <a:buClr>
                <a:srgbClr val="FFFFFF"/>
              </a:buClr>
              <a:buSzPts val="1200"/>
              <a:buChar char="-"/>
            </a:pPr>
            <a:r>
              <a:rPr lang="en">
                <a:solidFill>
                  <a:srgbClr val="FFFFFF"/>
                </a:solidFill>
              </a:rPr>
              <a:t>And so on!</a:t>
            </a:r>
            <a:endParaRPr>
              <a:solidFill>
                <a:srgbClr val="FFFFFF"/>
              </a:solidFill>
            </a:endParaRPr>
          </a:p>
          <a:p>
            <a:pPr indent="-304800" lvl="0" marL="457200" rtl="0" algn="l">
              <a:spcBef>
                <a:spcPts val="0"/>
              </a:spcBef>
              <a:spcAft>
                <a:spcPts val="0"/>
              </a:spcAft>
              <a:buClr>
                <a:srgbClr val="FFFFFF"/>
              </a:buClr>
              <a:buSzPts val="1200"/>
              <a:buChar char="-"/>
            </a:pPr>
            <a:r>
              <a:rPr lang="en">
                <a:solidFill>
                  <a:srgbClr val="FFFFFF"/>
                </a:solidFill>
              </a:rPr>
              <a:t>Maps!</a:t>
            </a:r>
            <a:endParaRPr>
              <a:solidFill>
                <a:srgbClr val="FFFFFF"/>
              </a:solidFill>
            </a:endParaRPr>
          </a:p>
        </p:txBody>
      </p:sp>
      <p:pic>
        <p:nvPicPr>
          <p:cNvPr id="176" name="Google Shape;176;p28"/>
          <p:cNvPicPr preferRelativeResize="0"/>
          <p:nvPr/>
        </p:nvPicPr>
        <p:blipFill>
          <a:blip r:embed="rId3">
            <a:alphaModFix/>
          </a:blip>
          <a:stretch>
            <a:fillRect/>
          </a:stretch>
        </p:blipFill>
        <p:spPr>
          <a:xfrm>
            <a:off x="4170597" y="1016625"/>
            <a:ext cx="4562928" cy="3416401"/>
          </a:xfrm>
          <a:prstGeom prst="rect">
            <a:avLst/>
          </a:prstGeom>
          <a:noFill/>
          <a:ln>
            <a:noFill/>
          </a:ln>
        </p:spPr>
      </p:pic>
      <p:sp>
        <p:nvSpPr>
          <p:cNvPr id="177" name="Google Shape;177;p28"/>
          <p:cNvSpPr txBox="1"/>
          <p:nvPr/>
        </p:nvSpPr>
        <p:spPr>
          <a:xfrm>
            <a:off x="5439875" y="4532200"/>
            <a:ext cx="3556500" cy="41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200">
                <a:solidFill>
                  <a:srgbClr val="FFFFFF"/>
                </a:solidFill>
              </a:rPr>
              <a:t>Set layout from “Short Changed”</a:t>
            </a:r>
            <a:endParaRPr i="1" sz="1200">
              <a:solidFill>
                <a:srgbClr val="FFFFFF"/>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1" name="Shape 181"/>
        <p:cNvGrpSpPr/>
        <p:nvPr/>
      </p:nvGrpSpPr>
      <p:grpSpPr>
        <a:xfrm>
          <a:off x="0" y="0"/>
          <a:ext cx="0" cy="0"/>
          <a:chOff x="0" y="0"/>
          <a:chExt cx="0" cy="0"/>
        </a:xfrm>
      </p:grpSpPr>
      <p:sp>
        <p:nvSpPr>
          <p:cNvPr id="182" name="Google Shape;182;p2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Characters in a Shot</a:t>
            </a:r>
            <a:endParaRPr b="1"/>
          </a:p>
        </p:txBody>
      </p:sp>
      <p:sp>
        <p:nvSpPr>
          <p:cNvPr id="183" name="Google Shape;183;p29"/>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rgbClr val="FFFFFF"/>
              </a:buClr>
              <a:buSzPts val="1400"/>
              <a:buChar char="-"/>
            </a:pPr>
            <a:r>
              <a:rPr lang="en">
                <a:solidFill>
                  <a:srgbClr val="FFFFFF"/>
                </a:solidFill>
              </a:rPr>
              <a:t>Cinematography</a:t>
            </a:r>
            <a:endParaRPr>
              <a:solidFill>
                <a:srgbClr val="FFFFFF"/>
              </a:solidFill>
            </a:endParaRPr>
          </a:p>
          <a:p>
            <a:pPr indent="-317500" lvl="0" marL="457200" rtl="0" algn="l">
              <a:spcBef>
                <a:spcPts val="0"/>
              </a:spcBef>
              <a:spcAft>
                <a:spcPts val="0"/>
              </a:spcAft>
              <a:buClr>
                <a:srgbClr val="FFFFFF"/>
              </a:buClr>
              <a:buSzPts val="1400"/>
              <a:buChar char="-"/>
            </a:pPr>
            <a:r>
              <a:rPr lang="en">
                <a:solidFill>
                  <a:srgbClr val="FFFFFF"/>
                </a:solidFill>
              </a:rPr>
              <a:t>Are you obeying basic laws of composition?</a:t>
            </a:r>
            <a:endParaRPr>
              <a:solidFill>
                <a:srgbClr val="FFFFFF"/>
              </a:solidFill>
            </a:endParaRPr>
          </a:p>
          <a:p>
            <a:pPr indent="-317500" lvl="0" marL="457200" rtl="0" algn="l">
              <a:spcBef>
                <a:spcPts val="0"/>
              </a:spcBef>
              <a:spcAft>
                <a:spcPts val="0"/>
              </a:spcAft>
              <a:buClr>
                <a:srgbClr val="FFFFFF"/>
              </a:buClr>
              <a:buSzPts val="1400"/>
              <a:buChar char="-"/>
            </a:pPr>
            <a:r>
              <a:rPr lang="en">
                <a:solidFill>
                  <a:srgbClr val="FFFFFF"/>
                </a:solidFill>
              </a:rPr>
              <a:t>Is the camera correctly working for the storytelling?</a:t>
            </a:r>
            <a:endParaRPr>
              <a:solidFill>
                <a:srgbClr val="FFFFFF"/>
              </a:solidFill>
            </a:endParaRPr>
          </a:p>
        </p:txBody>
      </p:sp>
      <p:pic>
        <p:nvPicPr>
          <p:cNvPr id="184" name="Google Shape;184;p29"/>
          <p:cNvPicPr preferRelativeResize="0"/>
          <p:nvPr/>
        </p:nvPicPr>
        <p:blipFill>
          <a:blip r:embed="rId3">
            <a:alphaModFix/>
          </a:blip>
          <a:stretch>
            <a:fillRect/>
          </a:stretch>
        </p:blipFill>
        <p:spPr>
          <a:xfrm>
            <a:off x="2146562" y="2745300"/>
            <a:ext cx="4850869" cy="1994250"/>
          </a:xfrm>
          <a:prstGeom prst="rect">
            <a:avLst/>
          </a:prstGeom>
          <a:noFill/>
          <a:ln>
            <a:noFill/>
          </a:ln>
        </p:spPr>
      </p:pic>
      <p:sp>
        <p:nvSpPr>
          <p:cNvPr id="185" name="Google Shape;185;p29"/>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rgbClr val="FFFFFF"/>
              </a:buClr>
              <a:buSzPts val="1400"/>
              <a:buChar char="-"/>
            </a:pPr>
            <a:r>
              <a:rPr lang="en">
                <a:solidFill>
                  <a:srgbClr val="FFFFFF"/>
                </a:solidFill>
              </a:rPr>
              <a:t>Are all of the story beats visible?</a:t>
            </a:r>
            <a:endParaRPr>
              <a:solidFill>
                <a:srgbClr val="FFFFFF"/>
              </a:solidFill>
            </a:endParaRPr>
          </a:p>
          <a:p>
            <a:pPr indent="-317500" lvl="0" marL="457200" rtl="0" algn="l">
              <a:spcBef>
                <a:spcPts val="0"/>
              </a:spcBef>
              <a:spcAft>
                <a:spcPts val="0"/>
              </a:spcAft>
              <a:buClr>
                <a:srgbClr val="FFFFFF"/>
              </a:buClr>
              <a:buSzPts val="1400"/>
              <a:buChar char="-"/>
            </a:pPr>
            <a:r>
              <a:rPr lang="en">
                <a:solidFill>
                  <a:srgbClr val="FFFFFF"/>
                </a:solidFill>
              </a:rPr>
              <a:t>Are all of characters correctly visible?</a:t>
            </a:r>
            <a:endParaRPr>
              <a:solidFill>
                <a:srgbClr val="FFFFFF"/>
              </a:solidFill>
            </a:endParaRPr>
          </a:p>
          <a:p>
            <a:pPr indent="-317500" lvl="0" marL="457200" rtl="0" algn="l">
              <a:spcBef>
                <a:spcPts val="0"/>
              </a:spcBef>
              <a:spcAft>
                <a:spcPts val="0"/>
              </a:spcAft>
              <a:buClr>
                <a:srgbClr val="FFFFFF"/>
              </a:buClr>
              <a:buSzPts val="1400"/>
              <a:buChar char="-"/>
            </a:pPr>
            <a:r>
              <a:rPr lang="en">
                <a:solidFill>
                  <a:srgbClr val="FFFFFF"/>
                </a:solidFill>
              </a:rPr>
              <a:t>Are focus, blur, flare and other camera effects used correctly and efficiently?</a:t>
            </a:r>
            <a:endParaRPr>
              <a:solidFill>
                <a:srgbClr val="FFFFFF"/>
              </a:solidFill>
            </a:endParaRPr>
          </a:p>
          <a:p>
            <a:pPr indent="0" lvl="0" marL="0" rtl="0" algn="l">
              <a:spcBef>
                <a:spcPts val="1600"/>
              </a:spcBef>
              <a:spcAft>
                <a:spcPts val="1600"/>
              </a:spcAft>
              <a:buNone/>
            </a:pPr>
            <a:r>
              <a:t/>
            </a:r>
            <a:endParaRPr>
              <a:solidFill>
                <a:srgbClr val="FFFFFF"/>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9" name="Shape 189"/>
        <p:cNvGrpSpPr/>
        <p:nvPr/>
      </p:nvGrpSpPr>
      <p:grpSpPr>
        <a:xfrm>
          <a:off x="0" y="0"/>
          <a:ext cx="0" cy="0"/>
          <a:chOff x="0" y="0"/>
          <a:chExt cx="0" cy="0"/>
        </a:xfrm>
      </p:grpSpPr>
      <p:sp>
        <p:nvSpPr>
          <p:cNvPr id="190" name="Google Shape;190;p3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Shots in Relation To Each Other</a:t>
            </a:r>
            <a:endParaRPr b="1"/>
          </a:p>
        </p:txBody>
      </p:sp>
      <p:sp>
        <p:nvSpPr>
          <p:cNvPr id="191" name="Google Shape;191;p30"/>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rgbClr val="FFFFFF"/>
              </a:buClr>
              <a:buSzPts val="1400"/>
              <a:buChar char="-"/>
            </a:pPr>
            <a:r>
              <a:rPr lang="en">
                <a:solidFill>
                  <a:srgbClr val="FFFFFF"/>
                </a:solidFill>
              </a:rPr>
              <a:t>How long are each of your shots?</a:t>
            </a:r>
            <a:endParaRPr>
              <a:solidFill>
                <a:srgbClr val="FFFFFF"/>
              </a:solidFill>
            </a:endParaRPr>
          </a:p>
          <a:p>
            <a:pPr indent="-317500" lvl="0" marL="457200" rtl="0" algn="l">
              <a:spcBef>
                <a:spcPts val="0"/>
              </a:spcBef>
              <a:spcAft>
                <a:spcPts val="0"/>
              </a:spcAft>
              <a:buClr>
                <a:srgbClr val="FFFFFF"/>
              </a:buClr>
              <a:buSzPts val="1400"/>
              <a:buChar char="-"/>
            </a:pPr>
            <a:r>
              <a:rPr lang="en">
                <a:solidFill>
                  <a:srgbClr val="FFFFFF"/>
                </a:solidFill>
              </a:rPr>
              <a:t>Where is this information accessible?</a:t>
            </a:r>
            <a:endParaRPr>
              <a:solidFill>
                <a:srgbClr val="FFFFFF"/>
              </a:solidFill>
            </a:endParaRPr>
          </a:p>
          <a:p>
            <a:pPr indent="-317500" lvl="0" marL="457200" rtl="0" algn="l">
              <a:spcBef>
                <a:spcPts val="0"/>
              </a:spcBef>
              <a:spcAft>
                <a:spcPts val="0"/>
              </a:spcAft>
              <a:buClr>
                <a:srgbClr val="FFFFFF"/>
              </a:buClr>
              <a:buSzPts val="1400"/>
              <a:buChar char="-"/>
            </a:pPr>
            <a:r>
              <a:rPr lang="en">
                <a:solidFill>
                  <a:srgbClr val="FFFFFF"/>
                </a:solidFill>
              </a:rPr>
              <a:t>Do your editors need buffer padding?</a:t>
            </a:r>
            <a:endParaRPr>
              <a:solidFill>
                <a:srgbClr val="FFFFFF"/>
              </a:solidFill>
            </a:endParaRPr>
          </a:p>
          <a:p>
            <a:pPr indent="-317500" lvl="0" marL="457200" rtl="0" algn="l">
              <a:spcBef>
                <a:spcPts val="0"/>
              </a:spcBef>
              <a:spcAft>
                <a:spcPts val="0"/>
              </a:spcAft>
              <a:buClr>
                <a:srgbClr val="FFFFFF"/>
              </a:buClr>
              <a:buSzPts val="1400"/>
              <a:buChar char="-"/>
            </a:pPr>
            <a:r>
              <a:rPr lang="en">
                <a:solidFill>
                  <a:srgbClr val="FFFFFF"/>
                </a:solidFill>
              </a:rPr>
              <a:t>Are your animators working in padding?</a:t>
            </a:r>
            <a:endParaRPr>
              <a:solidFill>
                <a:srgbClr val="FFFFFF"/>
              </a:solidFill>
            </a:endParaRPr>
          </a:p>
        </p:txBody>
      </p:sp>
      <p:sp>
        <p:nvSpPr>
          <p:cNvPr id="192" name="Google Shape;192;p30"/>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rgbClr val="FFFFFF"/>
              </a:buClr>
              <a:buSzPts val="1400"/>
              <a:buChar char="-"/>
            </a:pPr>
            <a:r>
              <a:rPr lang="en">
                <a:solidFill>
                  <a:srgbClr val="FFFFFF"/>
                </a:solidFill>
              </a:rPr>
              <a:t>Do the editors have the most updated version of the shots?</a:t>
            </a:r>
            <a:endParaRPr>
              <a:solidFill>
                <a:srgbClr val="FFFFFF"/>
              </a:solidFill>
            </a:endParaRPr>
          </a:p>
          <a:p>
            <a:pPr indent="-317500" lvl="0" marL="457200" rtl="0" algn="l">
              <a:spcBef>
                <a:spcPts val="0"/>
              </a:spcBef>
              <a:spcAft>
                <a:spcPts val="0"/>
              </a:spcAft>
              <a:buClr>
                <a:srgbClr val="FFFFFF"/>
              </a:buClr>
              <a:buSzPts val="1400"/>
              <a:buChar char="-"/>
            </a:pPr>
            <a:r>
              <a:rPr lang="en">
                <a:solidFill>
                  <a:srgbClr val="FFFFFF"/>
                </a:solidFill>
              </a:rPr>
              <a:t>Is there any particular shot lagging behind?</a:t>
            </a:r>
            <a:endParaRPr>
              <a:solidFill>
                <a:srgbClr val="FFFFFF"/>
              </a:solidFill>
            </a:endParaRPr>
          </a:p>
          <a:p>
            <a:pPr indent="-317500" lvl="0" marL="457200" rtl="0" algn="l">
              <a:spcBef>
                <a:spcPts val="0"/>
              </a:spcBef>
              <a:spcAft>
                <a:spcPts val="0"/>
              </a:spcAft>
              <a:buClr>
                <a:srgbClr val="FFFFFF"/>
              </a:buClr>
              <a:buSzPts val="1400"/>
              <a:buChar char="-"/>
            </a:pPr>
            <a:r>
              <a:rPr lang="en">
                <a:solidFill>
                  <a:srgbClr val="FFFFFF"/>
                </a:solidFill>
              </a:rPr>
              <a:t>Do people know it’s lagging behind? </a:t>
            </a:r>
            <a:endParaRPr>
              <a:solidFill>
                <a:srgbClr val="FFFFFF"/>
              </a:solidFill>
            </a:endParaRPr>
          </a:p>
        </p:txBody>
      </p:sp>
      <p:pic>
        <p:nvPicPr>
          <p:cNvPr id="193" name="Google Shape;193;p30"/>
          <p:cNvPicPr preferRelativeResize="0"/>
          <p:nvPr/>
        </p:nvPicPr>
        <p:blipFill>
          <a:blip r:embed="rId3">
            <a:alphaModFix/>
          </a:blip>
          <a:stretch>
            <a:fillRect/>
          </a:stretch>
        </p:blipFill>
        <p:spPr>
          <a:xfrm>
            <a:off x="1748409" y="2695971"/>
            <a:ext cx="5647151" cy="21549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7" name="Shape 197"/>
        <p:cNvGrpSpPr/>
        <p:nvPr/>
      </p:nvGrpSpPr>
      <p:grpSpPr>
        <a:xfrm>
          <a:off x="0" y="0"/>
          <a:ext cx="0" cy="0"/>
          <a:chOff x="0" y="0"/>
          <a:chExt cx="0" cy="0"/>
        </a:xfrm>
      </p:grpSpPr>
      <p:sp>
        <p:nvSpPr>
          <p:cNvPr id="198" name="Google Shape;198;p3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Files in the File Hierarchy</a:t>
            </a:r>
            <a:endParaRPr b="1"/>
          </a:p>
        </p:txBody>
      </p:sp>
      <p:sp>
        <p:nvSpPr>
          <p:cNvPr id="199" name="Google Shape;199;p31"/>
          <p:cNvSpPr txBox="1"/>
          <p:nvPr>
            <p:ph idx="1" type="body"/>
          </p:nvPr>
        </p:nvSpPr>
        <p:spPr>
          <a:xfrm>
            <a:off x="311700" y="1152475"/>
            <a:ext cx="8113200" cy="21672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rgbClr val="FFFFFF"/>
              </a:buClr>
              <a:buSzPts val="1400"/>
              <a:buFont typeface="Proxima Nova"/>
              <a:buChar char="-"/>
            </a:pPr>
            <a:r>
              <a:rPr lang="en">
                <a:solidFill>
                  <a:srgbClr val="FFFFFF"/>
                </a:solidFill>
                <a:latin typeface="Proxima Nova"/>
                <a:ea typeface="Proxima Nova"/>
                <a:cs typeface="Proxima Nova"/>
                <a:sym typeface="Proxima Nova"/>
              </a:rPr>
              <a:t>Are all of your folders properly named?</a:t>
            </a:r>
            <a:endParaRPr>
              <a:solidFill>
                <a:srgbClr val="FFFFFF"/>
              </a:solidFill>
              <a:latin typeface="Proxima Nova"/>
              <a:ea typeface="Proxima Nova"/>
              <a:cs typeface="Proxima Nova"/>
              <a:sym typeface="Proxima Nova"/>
            </a:endParaRPr>
          </a:p>
          <a:p>
            <a:pPr indent="-317500" lvl="0" marL="457200" rtl="0" algn="l">
              <a:spcBef>
                <a:spcPts val="0"/>
              </a:spcBef>
              <a:spcAft>
                <a:spcPts val="0"/>
              </a:spcAft>
              <a:buClr>
                <a:srgbClr val="FFFFFF"/>
              </a:buClr>
              <a:buSzPts val="1400"/>
              <a:buFont typeface="Proxima Nova"/>
              <a:buChar char="-"/>
            </a:pPr>
            <a:r>
              <a:rPr lang="en">
                <a:solidFill>
                  <a:srgbClr val="FFFFFF"/>
                </a:solidFill>
                <a:latin typeface="Proxima Nova"/>
                <a:ea typeface="Proxima Nova"/>
                <a:cs typeface="Proxima Nova"/>
                <a:sym typeface="Proxima Nova"/>
              </a:rPr>
              <a:t>Is there an appropriate number of branches in your file tree?</a:t>
            </a:r>
            <a:endParaRPr>
              <a:solidFill>
                <a:srgbClr val="FFFFFF"/>
              </a:solidFill>
              <a:latin typeface="Proxima Nova"/>
              <a:ea typeface="Proxima Nova"/>
              <a:cs typeface="Proxima Nova"/>
              <a:sym typeface="Proxima Nova"/>
            </a:endParaRPr>
          </a:p>
          <a:p>
            <a:pPr indent="-317500" lvl="0" marL="457200" rtl="0" algn="l">
              <a:spcBef>
                <a:spcPts val="0"/>
              </a:spcBef>
              <a:spcAft>
                <a:spcPts val="0"/>
              </a:spcAft>
              <a:buClr>
                <a:srgbClr val="FFFFFF"/>
              </a:buClr>
              <a:buSzPts val="1400"/>
              <a:buFont typeface="Proxima Nova"/>
              <a:buChar char="-"/>
            </a:pPr>
            <a:r>
              <a:rPr lang="en">
                <a:solidFill>
                  <a:srgbClr val="FFFFFF"/>
                </a:solidFill>
                <a:latin typeface="Proxima Nova"/>
                <a:ea typeface="Proxima Nova"/>
                <a:cs typeface="Proxima Nova"/>
                <a:sym typeface="Proxima Nova"/>
              </a:rPr>
              <a:t>How long does it take someone not in a group to find a file from that group?</a:t>
            </a:r>
            <a:endParaRPr>
              <a:solidFill>
                <a:srgbClr val="FFFFFF"/>
              </a:solidFill>
              <a:latin typeface="Proxima Nova"/>
              <a:ea typeface="Proxima Nova"/>
              <a:cs typeface="Proxima Nova"/>
              <a:sym typeface="Proxima Nova"/>
            </a:endParaRPr>
          </a:p>
          <a:p>
            <a:pPr indent="-317500" lvl="0" marL="457200" rtl="0" algn="l">
              <a:spcBef>
                <a:spcPts val="0"/>
              </a:spcBef>
              <a:spcAft>
                <a:spcPts val="0"/>
              </a:spcAft>
              <a:buClr>
                <a:srgbClr val="FFFFFF"/>
              </a:buClr>
              <a:buSzPts val="1400"/>
              <a:buFont typeface="Proxima Nova"/>
              <a:buChar char="-"/>
            </a:pPr>
            <a:r>
              <a:rPr lang="en">
                <a:solidFill>
                  <a:srgbClr val="FFFFFF"/>
                </a:solidFill>
                <a:latin typeface="Proxima Nova"/>
                <a:ea typeface="Proxima Nova"/>
                <a:cs typeface="Proxima Nova"/>
                <a:sym typeface="Proxima Nova"/>
              </a:rPr>
              <a:t>Are any teams using cloud storage?</a:t>
            </a:r>
            <a:endParaRPr>
              <a:solidFill>
                <a:srgbClr val="FFFFFF"/>
              </a:solidFill>
              <a:latin typeface="Proxima Nova"/>
              <a:ea typeface="Proxima Nova"/>
              <a:cs typeface="Proxima Nova"/>
              <a:sym typeface="Proxima Nova"/>
            </a:endParaRPr>
          </a:p>
          <a:p>
            <a:pPr indent="-317500" lvl="0" marL="457200" rtl="0" algn="l">
              <a:spcBef>
                <a:spcPts val="0"/>
              </a:spcBef>
              <a:spcAft>
                <a:spcPts val="0"/>
              </a:spcAft>
              <a:buClr>
                <a:srgbClr val="FFFFFF"/>
              </a:buClr>
              <a:buSzPts val="1400"/>
              <a:buFont typeface="Proxima Nova"/>
              <a:buChar char="-"/>
            </a:pPr>
            <a:r>
              <a:rPr lang="en">
                <a:solidFill>
                  <a:srgbClr val="FFFFFF"/>
                </a:solidFill>
                <a:latin typeface="Proxima Nova"/>
                <a:ea typeface="Proxima Nova"/>
                <a:cs typeface="Proxima Nova"/>
                <a:sym typeface="Proxima Nova"/>
              </a:rPr>
              <a:t>Is everything on the server? </a:t>
            </a:r>
            <a:endParaRPr>
              <a:solidFill>
                <a:srgbClr val="FFFFFF"/>
              </a:solidFill>
              <a:latin typeface="Proxima Nova"/>
              <a:ea typeface="Proxima Nova"/>
              <a:cs typeface="Proxima Nova"/>
              <a:sym typeface="Proxima Nova"/>
            </a:endParaRPr>
          </a:p>
          <a:p>
            <a:pPr indent="-317500" lvl="0" marL="914400" rtl="0" algn="l">
              <a:spcBef>
                <a:spcPts val="0"/>
              </a:spcBef>
              <a:spcAft>
                <a:spcPts val="0"/>
              </a:spcAft>
              <a:buClr>
                <a:srgbClr val="FFFFFF"/>
              </a:buClr>
              <a:buSzPts val="1400"/>
              <a:buFont typeface="Proxima Nova"/>
              <a:buChar char="-"/>
            </a:pPr>
            <a:r>
              <a:rPr lang="en">
                <a:solidFill>
                  <a:srgbClr val="FFFFFF"/>
                </a:solidFill>
                <a:latin typeface="Proxima Nova"/>
                <a:ea typeface="Proxima Nova"/>
                <a:cs typeface="Proxima Nova"/>
                <a:sym typeface="Proxima Nova"/>
              </a:rPr>
              <a:t>(It should be)</a:t>
            </a:r>
            <a:endParaRPr>
              <a:solidFill>
                <a:srgbClr val="FFFFFF"/>
              </a:solidFill>
              <a:latin typeface="Proxima Nova"/>
              <a:ea typeface="Proxima Nova"/>
              <a:cs typeface="Proxima Nova"/>
              <a:sym typeface="Proxima Nova"/>
            </a:endParaRPr>
          </a:p>
          <a:p>
            <a:pPr indent="-317500" lvl="0" marL="914400" rtl="0" algn="l">
              <a:spcBef>
                <a:spcPts val="0"/>
              </a:spcBef>
              <a:spcAft>
                <a:spcPts val="0"/>
              </a:spcAft>
              <a:buClr>
                <a:srgbClr val="FFFFFF"/>
              </a:buClr>
              <a:buSzPts val="1400"/>
              <a:buFont typeface="Proxima Nova"/>
              <a:buChar char="-"/>
            </a:pPr>
            <a:r>
              <a:rPr lang="en">
                <a:solidFill>
                  <a:srgbClr val="FFFFFF"/>
                </a:solidFill>
                <a:latin typeface="Proxima Nova"/>
                <a:ea typeface="Proxima Nova"/>
                <a:cs typeface="Proxima Nova"/>
                <a:sym typeface="Proxima Nova"/>
              </a:rPr>
              <a:t>(It really, really, should be)</a:t>
            </a:r>
            <a:endParaRPr>
              <a:solidFill>
                <a:srgbClr val="FFFFFF"/>
              </a:solidFill>
              <a:latin typeface="Proxima Nova"/>
              <a:ea typeface="Proxima Nova"/>
              <a:cs typeface="Proxima Nova"/>
              <a:sym typeface="Proxima Nova"/>
            </a:endParaRPr>
          </a:p>
          <a:p>
            <a:pPr indent="-317500" lvl="0" marL="914400" rtl="0" algn="l">
              <a:spcBef>
                <a:spcPts val="0"/>
              </a:spcBef>
              <a:spcAft>
                <a:spcPts val="0"/>
              </a:spcAft>
              <a:buClr>
                <a:srgbClr val="FFFFFF"/>
              </a:buClr>
              <a:buSzPts val="1400"/>
              <a:buFont typeface="Proxima Nova"/>
              <a:buChar char="-"/>
            </a:pPr>
            <a:r>
              <a:rPr lang="en">
                <a:solidFill>
                  <a:srgbClr val="FFFFFF"/>
                </a:solidFill>
                <a:latin typeface="Proxima Nova"/>
                <a:ea typeface="Proxima Nova"/>
                <a:cs typeface="Proxima Nova"/>
                <a:sym typeface="Proxima Nova"/>
              </a:rPr>
              <a:t>(Or layout will be very, very sad)</a:t>
            </a:r>
            <a:endParaRPr>
              <a:solidFill>
                <a:srgbClr val="FFFFFF"/>
              </a:solidFill>
            </a:endParaRPr>
          </a:p>
        </p:txBody>
      </p:sp>
      <p:pic>
        <p:nvPicPr>
          <p:cNvPr id="200" name="Google Shape;200;p31"/>
          <p:cNvPicPr preferRelativeResize="0"/>
          <p:nvPr/>
        </p:nvPicPr>
        <p:blipFill>
          <a:blip r:embed="rId3">
            <a:alphaModFix/>
          </a:blip>
          <a:stretch>
            <a:fillRect/>
          </a:stretch>
        </p:blipFill>
        <p:spPr>
          <a:xfrm>
            <a:off x="4793300" y="2384550"/>
            <a:ext cx="3372200" cy="2023309"/>
          </a:xfrm>
          <a:prstGeom prst="rect">
            <a:avLst/>
          </a:prstGeom>
          <a:noFill/>
          <a:ln>
            <a:noFill/>
          </a:ln>
        </p:spPr>
      </p:pic>
      <p:sp>
        <p:nvSpPr>
          <p:cNvPr id="201" name="Google Shape;201;p31"/>
          <p:cNvSpPr txBox="1"/>
          <p:nvPr/>
        </p:nvSpPr>
        <p:spPr>
          <a:xfrm>
            <a:off x="5999100" y="4407850"/>
            <a:ext cx="960600" cy="4977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latin typeface="Proxima Nova"/>
                <a:ea typeface="Proxima Nova"/>
                <a:cs typeface="Proxima Nova"/>
                <a:sym typeface="Proxima Nova"/>
              </a:rPr>
              <a:t>(This sad)</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0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 name="Shape 59"/>
        <p:cNvGrpSpPr/>
        <p:nvPr/>
      </p:nvGrpSpPr>
      <p:grpSpPr>
        <a:xfrm>
          <a:off x="0" y="0"/>
          <a:ext cx="0" cy="0"/>
          <a:chOff x="0" y="0"/>
          <a:chExt cx="0" cy="0"/>
        </a:xfrm>
      </p:grpSpPr>
      <p:sp>
        <p:nvSpPr>
          <p:cNvPr id="60" name="Google Shape;60;p14"/>
          <p:cNvSpPr txBox="1"/>
          <p:nvPr>
            <p:ph type="title"/>
          </p:nvPr>
        </p:nvSpPr>
        <p:spPr>
          <a:xfrm>
            <a:off x="187550" y="1830600"/>
            <a:ext cx="4320900" cy="1482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a:t>What is Layout?</a:t>
            </a:r>
            <a:endParaRPr b="1"/>
          </a:p>
        </p:txBody>
      </p:sp>
      <p:pic>
        <p:nvPicPr>
          <p:cNvPr id="61" name="Google Shape;61;p14"/>
          <p:cNvPicPr preferRelativeResize="0"/>
          <p:nvPr/>
        </p:nvPicPr>
        <p:blipFill>
          <a:blip r:embed="rId3">
            <a:alphaModFix/>
          </a:blip>
          <a:stretch>
            <a:fillRect/>
          </a:stretch>
        </p:blipFill>
        <p:spPr>
          <a:xfrm>
            <a:off x="4882800" y="1813337"/>
            <a:ext cx="3967625" cy="1516825"/>
          </a:xfrm>
          <a:prstGeom prst="rect">
            <a:avLst/>
          </a:prstGeom>
          <a:noFill/>
          <a:ln>
            <a:noFill/>
          </a:ln>
        </p:spPr>
      </p:pic>
      <p:pic>
        <p:nvPicPr>
          <p:cNvPr id="62" name="Google Shape;62;p14"/>
          <p:cNvPicPr preferRelativeResize="0"/>
          <p:nvPr/>
        </p:nvPicPr>
        <p:blipFill rotWithShape="1">
          <a:blip r:embed="rId4">
            <a:alphaModFix/>
          </a:blip>
          <a:srcRect b="8600" l="22376" r="28541" t="0"/>
          <a:stretch/>
        </p:blipFill>
        <p:spPr>
          <a:xfrm>
            <a:off x="4882793" y="1813325"/>
            <a:ext cx="1366657" cy="1516824"/>
          </a:xfrm>
          <a:prstGeom prst="rect">
            <a:avLst/>
          </a:prstGeom>
          <a:noFill/>
          <a:ln>
            <a:noFill/>
          </a:ln>
        </p:spPr>
      </p:pic>
      <p:sp>
        <p:nvSpPr>
          <p:cNvPr id="63" name="Google Shape;63;p14"/>
          <p:cNvSpPr txBox="1"/>
          <p:nvPr/>
        </p:nvSpPr>
        <p:spPr>
          <a:xfrm>
            <a:off x="5180925" y="3330150"/>
            <a:ext cx="770400" cy="52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rgbClr val="FFFFFF"/>
                </a:solidFill>
              </a:rPr>
              <a:t>storyboard</a:t>
            </a:r>
            <a:endParaRPr sz="900">
              <a:solidFill>
                <a:srgbClr val="FFFFFF"/>
              </a:solidFill>
            </a:endParaRPr>
          </a:p>
        </p:txBody>
      </p:sp>
      <p:sp>
        <p:nvSpPr>
          <p:cNvPr id="64" name="Google Shape;64;p14"/>
          <p:cNvSpPr txBox="1"/>
          <p:nvPr/>
        </p:nvSpPr>
        <p:spPr>
          <a:xfrm>
            <a:off x="6481400" y="3330150"/>
            <a:ext cx="770400" cy="52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00">
                <a:solidFill>
                  <a:srgbClr val="FFFFFF"/>
                </a:solidFill>
              </a:rPr>
              <a:t>layout</a:t>
            </a:r>
            <a:endParaRPr sz="900">
              <a:solidFill>
                <a:srgbClr val="FFFFFF"/>
              </a:solidFill>
            </a:endParaRPr>
          </a:p>
        </p:txBody>
      </p:sp>
      <p:sp>
        <p:nvSpPr>
          <p:cNvPr id="65" name="Google Shape;65;p14"/>
          <p:cNvSpPr txBox="1"/>
          <p:nvPr/>
        </p:nvSpPr>
        <p:spPr>
          <a:xfrm>
            <a:off x="7847700" y="3330150"/>
            <a:ext cx="770400" cy="52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00">
                <a:solidFill>
                  <a:srgbClr val="FFFFFF"/>
                </a:solidFill>
              </a:rPr>
              <a:t>final render</a:t>
            </a:r>
            <a:endParaRPr sz="900">
              <a:solidFill>
                <a:srgbClr val="FFFFFF"/>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5" name="Shape 205"/>
        <p:cNvGrpSpPr/>
        <p:nvPr/>
      </p:nvGrpSpPr>
      <p:grpSpPr>
        <a:xfrm>
          <a:off x="0" y="0"/>
          <a:ext cx="0" cy="0"/>
          <a:chOff x="0" y="0"/>
          <a:chExt cx="0" cy="0"/>
        </a:xfrm>
      </p:grpSpPr>
      <p:sp>
        <p:nvSpPr>
          <p:cNvPr id="206" name="Google Shape;206;p3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Files in the File Hierarchy</a:t>
            </a:r>
            <a:endParaRPr b="1"/>
          </a:p>
        </p:txBody>
      </p:sp>
      <p:sp>
        <p:nvSpPr>
          <p:cNvPr id="207" name="Google Shape;207;p32"/>
          <p:cNvSpPr txBox="1"/>
          <p:nvPr>
            <p:ph idx="1" type="body"/>
          </p:nvPr>
        </p:nvSpPr>
        <p:spPr>
          <a:xfrm>
            <a:off x="311700" y="1152475"/>
            <a:ext cx="8113200" cy="21672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rgbClr val="FFFFFF"/>
              </a:buClr>
              <a:buSzPts val="1400"/>
              <a:buFont typeface="Proxima Nova"/>
              <a:buChar char="-"/>
            </a:pPr>
            <a:r>
              <a:rPr lang="en">
                <a:solidFill>
                  <a:srgbClr val="FFFFFF"/>
                </a:solidFill>
                <a:latin typeface="Proxima Nova"/>
                <a:ea typeface="Proxima Nova"/>
                <a:cs typeface="Proxima Nova"/>
                <a:sym typeface="Proxima Nova"/>
              </a:rPr>
              <a:t>Are all of your folders properly named?</a:t>
            </a:r>
            <a:endParaRPr>
              <a:solidFill>
                <a:srgbClr val="FFFFFF"/>
              </a:solidFill>
              <a:latin typeface="Proxima Nova"/>
              <a:ea typeface="Proxima Nova"/>
              <a:cs typeface="Proxima Nova"/>
              <a:sym typeface="Proxima Nova"/>
            </a:endParaRPr>
          </a:p>
          <a:p>
            <a:pPr indent="-317500" lvl="0" marL="457200" rtl="0" algn="l">
              <a:spcBef>
                <a:spcPts val="0"/>
              </a:spcBef>
              <a:spcAft>
                <a:spcPts val="0"/>
              </a:spcAft>
              <a:buClr>
                <a:srgbClr val="FFFFFF"/>
              </a:buClr>
              <a:buSzPts val="1400"/>
              <a:buFont typeface="Proxima Nova"/>
              <a:buChar char="-"/>
            </a:pPr>
            <a:r>
              <a:rPr lang="en">
                <a:solidFill>
                  <a:srgbClr val="FFFFFF"/>
                </a:solidFill>
                <a:latin typeface="Proxima Nova"/>
                <a:ea typeface="Proxima Nova"/>
                <a:cs typeface="Proxima Nova"/>
                <a:sym typeface="Proxima Nova"/>
              </a:rPr>
              <a:t>Is there an appropriate number of branches in your file tree?</a:t>
            </a:r>
            <a:endParaRPr>
              <a:solidFill>
                <a:srgbClr val="FFFFFF"/>
              </a:solidFill>
              <a:latin typeface="Proxima Nova"/>
              <a:ea typeface="Proxima Nova"/>
              <a:cs typeface="Proxima Nova"/>
              <a:sym typeface="Proxima Nova"/>
            </a:endParaRPr>
          </a:p>
          <a:p>
            <a:pPr indent="-317500" lvl="0" marL="457200" rtl="0" algn="l">
              <a:spcBef>
                <a:spcPts val="0"/>
              </a:spcBef>
              <a:spcAft>
                <a:spcPts val="0"/>
              </a:spcAft>
              <a:buClr>
                <a:srgbClr val="FFFFFF"/>
              </a:buClr>
              <a:buSzPts val="1400"/>
              <a:buFont typeface="Proxima Nova"/>
              <a:buChar char="-"/>
            </a:pPr>
            <a:r>
              <a:rPr lang="en">
                <a:solidFill>
                  <a:srgbClr val="FFFFFF"/>
                </a:solidFill>
                <a:latin typeface="Proxima Nova"/>
                <a:ea typeface="Proxima Nova"/>
                <a:cs typeface="Proxima Nova"/>
                <a:sym typeface="Proxima Nova"/>
              </a:rPr>
              <a:t>How long does it take someone not in a group to find a file from that group?</a:t>
            </a:r>
            <a:endParaRPr>
              <a:solidFill>
                <a:srgbClr val="FFFFFF"/>
              </a:solidFill>
              <a:latin typeface="Proxima Nova"/>
              <a:ea typeface="Proxima Nova"/>
              <a:cs typeface="Proxima Nova"/>
              <a:sym typeface="Proxima Nova"/>
            </a:endParaRPr>
          </a:p>
          <a:p>
            <a:pPr indent="-317500" lvl="0" marL="457200" rtl="0" algn="l">
              <a:spcBef>
                <a:spcPts val="0"/>
              </a:spcBef>
              <a:spcAft>
                <a:spcPts val="0"/>
              </a:spcAft>
              <a:buClr>
                <a:srgbClr val="FFFFFF"/>
              </a:buClr>
              <a:buSzPts val="1400"/>
              <a:buFont typeface="Proxima Nova"/>
              <a:buChar char="-"/>
            </a:pPr>
            <a:r>
              <a:rPr lang="en">
                <a:solidFill>
                  <a:srgbClr val="FFFFFF"/>
                </a:solidFill>
                <a:latin typeface="Proxima Nova"/>
                <a:ea typeface="Proxima Nova"/>
                <a:cs typeface="Proxima Nova"/>
                <a:sym typeface="Proxima Nova"/>
              </a:rPr>
              <a:t>Are any teams using cloud storage?</a:t>
            </a:r>
            <a:endParaRPr>
              <a:solidFill>
                <a:srgbClr val="FFFFFF"/>
              </a:solidFill>
              <a:latin typeface="Proxima Nova"/>
              <a:ea typeface="Proxima Nova"/>
              <a:cs typeface="Proxima Nova"/>
              <a:sym typeface="Proxima Nova"/>
            </a:endParaRPr>
          </a:p>
          <a:p>
            <a:pPr indent="-317500" lvl="0" marL="457200" rtl="0" algn="l">
              <a:spcBef>
                <a:spcPts val="0"/>
              </a:spcBef>
              <a:spcAft>
                <a:spcPts val="0"/>
              </a:spcAft>
              <a:buClr>
                <a:srgbClr val="FFFFFF"/>
              </a:buClr>
              <a:buSzPts val="1400"/>
              <a:buFont typeface="Proxima Nova"/>
              <a:buChar char="-"/>
            </a:pPr>
            <a:r>
              <a:rPr lang="en">
                <a:solidFill>
                  <a:srgbClr val="FFFFFF"/>
                </a:solidFill>
                <a:latin typeface="Proxima Nova"/>
                <a:ea typeface="Proxima Nova"/>
                <a:cs typeface="Proxima Nova"/>
                <a:sym typeface="Proxima Nova"/>
              </a:rPr>
              <a:t>Is everything on the server? </a:t>
            </a:r>
            <a:endParaRPr>
              <a:solidFill>
                <a:srgbClr val="FFFFFF"/>
              </a:solidFill>
              <a:latin typeface="Proxima Nova"/>
              <a:ea typeface="Proxima Nova"/>
              <a:cs typeface="Proxima Nova"/>
              <a:sym typeface="Proxima Nova"/>
            </a:endParaRPr>
          </a:p>
          <a:p>
            <a:pPr indent="-317500" lvl="0" marL="914400" rtl="0" algn="l">
              <a:spcBef>
                <a:spcPts val="0"/>
              </a:spcBef>
              <a:spcAft>
                <a:spcPts val="0"/>
              </a:spcAft>
              <a:buClr>
                <a:srgbClr val="FFFFFF"/>
              </a:buClr>
              <a:buSzPts val="1400"/>
              <a:buFont typeface="Proxima Nova"/>
              <a:buChar char="-"/>
            </a:pPr>
            <a:r>
              <a:rPr lang="en">
                <a:solidFill>
                  <a:srgbClr val="FFFFFF"/>
                </a:solidFill>
                <a:latin typeface="Proxima Nova"/>
                <a:ea typeface="Proxima Nova"/>
                <a:cs typeface="Proxima Nova"/>
                <a:sym typeface="Proxima Nova"/>
              </a:rPr>
              <a:t>(It should be)</a:t>
            </a:r>
            <a:endParaRPr>
              <a:solidFill>
                <a:srgbClr val="FFFFFF"/>
              </a:solidFill>
              <a:latin typeface="Proxima Nova"/>
              <a:ea typeface="Proxima Nova"/>
              <a:cs typeface="Proxima Nova"/>
              <a:sym typeface="Proxima Nova"/>
            </a:endParaRPr>
          </a:p>
          <a:p>
            <a:pPr indent="-317500" lvl="0" marL="914400" rtl="0" algn="l">
              <a:spcBef>
                <a:spcPts val="0"/>
              </a:spcBef>
              <a:spcAft>
                <a:spcPts val="0"/>
              </a:spcAft>
              <a:buClr>
                <a:srgbClr val="FFFFFF"/>
              </a:buClr>
              <a:buSzPts val="1400"/>
              <a:buFont typeface="Proxima Nova"/>
              <a:buChar char="-"/>
            </a:pPr>
            <a:r>
              <a:rPr lang="en">
                <a:solidFill>
                  <a:srgbClr val="FFFFFF"/>
                </a:solidFill>
                <a:latin typeface="Proxima Nova"/>
                <a:ea typeface="Proxima Nova"/>
                <a:cs typeface="Proxima Nova"/>
                <a:sym typeface="Proxima Nova"/>
              </a:rPr>
              <a:t>(It really, really, should be)</a:t>
            </a:r>
            <a:endParaRPr>
              <a:solidFill>
                <a:srgbClr val="FFFFFF"/>
              </a:solidFill>
              <a:latin typeface="Proxima Nova"/>
              <a:ea typeface="Proxima Nova"/>
              <a:cs typeface="Proxima Nova"/>
              <a:sym typeface="Proxima Nova"/>
            </a:endParaRPr>
          </a:p>
          <a:p>
            <a:pPr indent="-317500" lvl="0" marL="914400" rtl="0" algn="l">
              <a:spcBef>
                <a:spcPts val="0"/>
              </a:spcBef>
              <a:spcAft>
                <a:spcPts val="0"/>
              </a:spcAft>
              <a:buClr>
                <a:srgbClr val="FFFFFF"/>
              </a:buClr>
              <a:buSzPts val="1400"/>
              <a:buFont typeface="Proxima Nova"/>
              <a:buChar char="-"/>
            </a:pPr>
            <a:r>
              <a:rPr lang="en">
                <a:solidFill>
                  <a:srgbClr val="FFFFFF"/>
                </a:solidFill>
                <a:latin typeface="Proxima Nova"/>
                <a:ea typeface="Proxima Nova"/>
                <a:cs typeface="Proxima Nova"/>
                <a:sym typeface="Proxima Nova"/>
              </a:rPr>
              <a:t>(Or layout will be very, very sad)</a:t>
            </a:r>
            <a:endParaRPr>
              <a:solidFill>
                <a:srgbClr val="FFFFFF"/>
              </a:solidFill>
            </a:endParaRPr>
          </a:p>
        </p:txBody>
      </p:sp>
      <p:pic>
        <p:nvPicPr>
          <p:cNvPr id="208" name="Google Shape;208;p32"/>
          <p:cNvPicPr preferRelativeResize="0"/>
          <p:nvPr/>
        </p:nvPicPr>
        <p:blipFill>
          <a:blip r:embed="rId3">
            <a:alphaModFix/>
          </a:blip>
          <a:stretch>
            <a:fillRect/>
          </a:stretch>
        </p:blipFill>
        <p:spPr>
          <a:xfrm>
            <a:off x="4793300" y="2384550"/>
            <a:ext cx="3372200" cy="2023309"/>
          </a:xfrm>
          <a:prstGeom prst="rect">
            <a:avLst/>
          </a:prstGeom>
          <a:noFill/>
          <a:ln>
            <a:noFill/>
          </a:ln>
        </p:spPr>
      </p:pic>
      <p:sp>
        <p:nvSpPr>
          <p:cNvPr id="209" name="Google Shape;209;p32"/>
          <p:cNvSpPr txBox="1"/>
          <p:nvPr/>
        </p:nvSpPr>
        <p:spPr>
          <a:xfrm>
            <a:off x="5999100" y="4407850"/>
            <a:ext cx="960600" cy="4977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latin typeface="Proxima Nova"/>
                <a:ea typeface="Proxima Nova"/>
                <a:cs typeface="Proxima Nova"/>
                <a:sym typeface="Proxima Nova"/>
              </a:rPr>
              <a:t>(This sad)</a:t>
            </a:r>
            <a:endParaRPr/>
          </a:p>
        </p:txBody>
      </p:sp>
      <p:pic>
        <p:nvPicPr>
          <p:cNvPr id="210" name="Google Shape;210;p32"/>
          <p:cNvPicPr preferRelativeResize="0"/>
          <p:nvPr/>
        </p:nvPicPr>
        <p:blipFill>
          <a:blip r:embed="rId3">
            <a:alphaModFix/>
          </a:blip>
          <a:stretch>
            <a:fillRect/>
          </a:stretch>
        </p:blipFill>
        <p:spPr>
          <a:xfrm>
            <a:off x="162900" y="156375"/>
            <a:ext cx="3372200" cy="2023309"/>
          </a:xfrm>
          <a:prstGeom prst="rect">
            <a:avLst/>
          </a:prstGeom>
          <a:noFill/>
          <a:ln>
            <a:noFill/>
          </a:ln>
        </p:spPr>
      </p:pic>
      <p:pic>
        <p:nvPicPr>
          <p:cNvPr id="211" name="Google Shape;211;p32"/>
          <p:cNvPicPr preferRelativeResize="0"/>
          <p:nvPr/>
        </p:nvPicPr>
        <p:blipFill>
          <a:blip r:embed="rId3">
            <a:alphaModFix/>
          </a:blip>
          <a:stretch>
            <a:fillRect/>
          </a:stretch>
        </p:blipFill>
        <p:spPr>
          <a:xfrm>
            <a:off x="5999100" y="156375"/>
            <a:ext cx="3372200" cy="2023309"/>
          </a:xfrm>
          <a:prstGeom prst="rect">
            <a:avLst/>
          </a:prstGeom>
          <a:noFill/>
          <a:ln>
            <a:noFill/>
          </a:ln>
        </p:spPr>
      </p:pic>
      <p:pic>
        <p:nvPicPr>
          <p:cNvPr id="212" name="Google Shape;212;p32"/>
          <p:cNvPicPr preferRelativeResize="0"/>
          <p:nvPr/>
        </p:nvPicPr>
        <p:blipFill>
          <a:blip r:embed="rId3">
            <a:alphaModFix/>
          </a:blip>
          <a:stretch>
            <a:fillRect/>
          </a:stretch>
        </p:blipFill>
        <p:spPr>
          <a:xfrm>
            <a:off x="3535100" y="584875"/>
            <a:ext cx="3372200" cy="2023309"/>
          </a:xfrm>
          <a:prstGeom prst="rect">
            <a:avLst/>
          </a:prstGeom>
          <a:noFill/>
          <a:ln>
            <a:noFill/>
          </a:ln>
        </p:spPr>
      </p:pic>
      <p:pic>
        <p:nvPicPr>
          <p:cNvPr id="213" name="Google Shape;213;p32"/>
          <p:cNvPicPr preferRelativeResize="0"/>
          <p:nvPr/>
        </p:nvPicPr>
        <p:blipFill>
          <a:blip r:embed="rId3">
            <a:alphaModFix/>
          </a:blip>
          <a:stretch>
            <a:fillRect/>
          </a:stretch>
        </p:blipFill>
        <p:spPr>
          <a:xfrm>
            <a:off x="-380400" y="2086275"/>
            <a:ext cx="3372200" cy="2023309"/>
          </a:xfrm>
          <a:prstGeom prst="rect">
            <a:avLst/>
          </a:prstGeom>
          <a:noFill/>
          <a:ln>
            <a:noFill/>
          </a:ln>
        </p:spPr>
      </p:pic>
      <p:pic>
        <p:nvPicPr>
          <p:cNvPr id="214" name="Google Shape;214;p32"/>
          <p:cNvPicPr preferRelativeResize="0"/>
          <p:nvPr/>
        </p:nvPicPr>
        <p:blipFill>
          <a:blip r:embed="rId3">
            <a:alphaModFix/>
          </a:blip>
          <a:stretch>
            <a:fillRect/>
          </a:stretch>
        </p:blipFill>
        <p:spPr>
          <a:xfrm>
            <a:off x="2102100" y="2310825"/>
            <a:ext cx="3372200" cy="2023309"/>
          </a:xfrm>
          <a:prstGeom prst="rect">
            <a:avLst/>
          </a:prstGeom>
          <a:noFill/>
          <a:ln>
            <a:noFill/>
          </a:ln>
        </p:spPr>
      </p:pic>
      <p:pic>
        <p:nvPicPr>
          <p:cNvPr id="215" name="Google Shape;215;p32"/>
          <p:cNvPicPr preferRelativeResize="0"/>
          <p:nvPr/>
        </p:nvPicPr>
        <p:blipFill>
          <a:blip r:embed="rId3">
            <a:alphaModFix/>
          </a:blip>
          <a:stretch>
            <a:fillRect/>
          </a:stretch>
        </p:blipFill>
        <p:spPr>
          <a:xfrm>
            <a:off x="6647775" y="3454425"/>
            <a:ext cx="3372200" cy="2023309"/>
          </a:xfrm>
          <a:prstGeom prst="rect">
            <a:avLst/>
          </a:prstGeom>
          <a:noFill/>
          <a:ln>
            <a:noFill/>
          </a:ln>
        </p:spPr>
      </p:pic>
      <p:pic>
        <p:nvPicPr>
          <p:cNvPr id="216" name="Google Shape;216;p32"/>
          <p:cNvPicPr preferRelativeResize="0"/>
          <p:nvPr/>
        </p:nvPicPr>
        <p:blipFill>
          <a:blip r:embed="rId3">
            <a:alphaModFix/>
          </a:blip>
          <a:stretch>
            <a:fillRect/>
          </a:stretch>
        </p:blipFill>
        <p:spPr>
          <a:xfrm>
            <a:off x="696300" y="3372175"/>
            <a:ext cx="3372200" cy="2023309"/>
          </a:xfrm>
          <a:prstGeom prst="rect">
            <a:avLst/>
          </a:prstGeom>
          <a:noFill/>
          <a:ln>
            <a:noFill/>
          </a:ln>
        </p:spPr>
      </p:pic>
      <p:pic>
        <p:nvPicPr>
          <p:cNvPr id="217" name="Google Shape;217;p32"/>
          <p:cNvPicPr preferRelativeResize="0"/>
          <p:nvPr/>
        </p:nvPicPr>
        <p:blipFill>
          <a:blip r:embed="rId3">
            <a:alphaModFix/>
          </a:blip>
          <a:stretch>
            <a:fillRect/>
          </a:stretch>
        </p:blipFill>
        <p:spPr>
          <a:xfrm>
            <a:off x="3734275" y="3719350"/>
            <a:ext cx="3372200" cy="202330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1" name="Shape 221"/>
        <p:cNvGrpSpPr/>
        <p:nvPr/>
      </p:nvGrpSpPr>
      <p:grpSpPr>
        <a:xfrm>
          <a:off x="0" y="0"/>
          <a:ext cx="0" cy="0"/>
          <a:chOff x="0" y="0"/>
          <a:chExt cx="0" cy="0"/>
        </a:xfrm>
      </p:grpSpPr>
      <p:sp>
        <p:nvSpPr>
          <p:cNvPr id="222" name="Google Shape;222;p3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t>Role of the Student Producer and Director</a:t>
            </a:r>
            <a:endParaRPr b="1"/>
          </a:p>
        </p:txBody>
      </p:sp>
      <p:sp>
        <p:nvSpPr>
          <p:cNvPr id="223" name="Google Shape;223;p33"/>
          <p:cNvSpPr txBox="1"/>
          <p:nvPr>
            <p:ph idx="1" type="body"/>
          </p:nvPr>
        </p:nvSpPr>
        <p:spPr>
          <a:xfrm>
            <a:off x="135975" y="1488125"/>
            <a:ext cx="3999900" cy="24756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rgbClr val="FFFFFF"/>
              </a:buClr>
              <a:buSzPts val="1400"/>
              <a:buFont typeface="Proxima Nova"/>
              <a:buChar char="-"/>
            </a:pPr>
            <a:r>
              <a:rPr lang="en">
                <a:solidFill>
                  <a:srgbClr val="FFFFFF"/>
                </a:solidFill>
                <a:latin typeface="Proxima Nova"/>
                <a:ea typeface="Proxima Nova"/>
                <a:cs typeface="Proxima Nova"/>
                <a:sym typeface="Proxima Nova"/>
              </a:rPr>
              <a:t>The </a:t>
            </a:r>
            <a:r>
              <a:rPr b="1" lang="en">
                <a:solidFill>
                  <a:srgbClr val="FFFFFF"/>
                </a:solidFill>
                <a:latin typeface="Proxima Nova"/>
                <a:ea typeface="Proxima Nova"/>
                <a:cs typeface="Proxima Nova"/>
                <a:sym typeface="Proxima Nova"/>
              </a:rPr>
              <a:t>Student Producer</a:t>
            </a:r>
            <a:r>
              <a:rPr lang="en">
                <a:solidFill>
                  <a:srgbClr val="FFFFFF"/>
                </a:solidFill>
                <a:latin typeface="Proxima Nova"/>
                <a:ea typeface="Proxima Nova"/>
                <a:cs typeface="Proxima Nova"/>
                <a:sym typeface="Proxima Nova"/>
              </a:rPr>
              <a:t> will ask questions like: </a:t>
            </a:r>
            <a:endParaRPr>
              <a:solidFill>
                <a:srgbClr val="FFFFFF"/>
              </a:solidFill>
              <a:latin typeface="Proxima Nova"/>
              <a:ea typeface="Proxima Nova"/>
              <a:cs typeface="Proxima Nova"/>
              <a:sym typeface="Proxima Nova"/>
            </a:endParaRPr>
          </a:p>
          <a:p>
            <a:pPr indent="-317500" lvl="0" marL="914400" rtl="0" algn="l">
              <a:spcBef>
                <a:spcPts val="0"/>
              </a:spcBef>
              <a:spcAft>
                <a:spcPts val="0"/>
              </a:spcAft>
              <a:buClr>
                <a:srgbClr val="FFFFFF"/>
              </a:buClr>
              <a:buSzPts val="1400"/>
              <a:buFont typeface="Proxima Nova"/>
              <a:buChar char="-"/>
            </a:pPr>
            <a:r>
              <a:rPr lang="en">
                <a:solidFill>
                  <a:srgbClr val="FFFFFF"/>
                </a:solidFill>
                <a:latin typeface="Proxima Nova"/>
                <a:ea typeface="Proxima Nova"/>
                <a:cs typeface="Proxima Nova"/>
                <a:sym typeface="Proxima Nova"/>
              </a:rPr>
              <a:t>Where is the production team at now?</a:t>
            </a:r>
            <a:endParaRPr>
              <a:solidFill>
                <a:srgbClr val="FFFFFF"/>
              </a:solidFill>
              <a:latin typeface="Proxima Nova"/>
              <a:ea typeface="Proxima Nova"/>
              <a:cs typeface="Proxima Nova"/>
              <a:sym typeface="Proxima Nova"/>
            </a:endParaRPr>
          </a:p>
          <a:p>
            <a:pPr indent="-317500" lvl="0" marL="914400" rtl="0" algn="l">
              <a:spcBef>
                <a:spcPts val="0"/>
              </a:spcBef>
              <a:spcAft>
                <a:spcPts val="0"/>
              </a:spcAft>
              <a:buClr>
                <a:srgbClr val="FFFFFF"/>
              </a:buClr>
              <a:buSzPts val="1400"/>
              <a:buFont typeface="Proxima Nova"/>
              <a:buChar char="-"/>
            </a:pPr>
            <a:r>
              <a:rPr lang="en">
                <a:solidFill>
                  <a:srgbClr val="FFFFFF"/>
                </a:solidFill>
                <a:latin typeface="Proxima Nova"/>
                <a:ea typeface="Proxima Nova"/>
                <a:cs typeface="Proxima Nova"/>
                <a:sym typeface="Proxima Nova"/>
              </a:rPr>
              <a:t>How is the entire production team functioning?</a:t>
            </a:r>
            <a:endParaRPr>
              <a:solidFill>
                <a:srgbClr val="FFFFFF"/>
              </a:solidFill>
              <a:latin typeface="Proxima Nova"/>
              <a:ea typeface="Proxima Nova"/>
              <a:cs typeface="Proxima Nova"/>
              <a:sym typeface="Proxima Nova"/>
            </a:endParaRPr>
          </a:p>
          <a:p>
            <a:pPr indent="-317500" lvl="0" marL="914400" rtl="0" algn="l">
              <a:spcBef>
                <a:spcPts val="0"/>
              </a:spcBef>
              <a:spcAft>
                <a:spcPts val="0"/>
              </a:spcAft>
              <a:buClr>
                <a:srgbClr val="FFFFFF"/>
              </a:buClr>
              <a:buSzPts val="1400"/>
              <a:buFont typeface="Proxima Nova"/>
              <a:buChar char="-"/>
            </a:pPr>
            <a:r>
              <a:rPr lang="en">
                <a:solidFill>
                  <a:srgbClr val="FFFFFF"/>
                </a:solidFill>
                <a:latin typeface="Proxima Nova"/>
                <a:ea typeface="Proxima Nova"/>
                <a:cs typeface="Proxima Nova"/>
                <a:sym typeface="Proxima Nova"/>
              </a:rPr>
              <a:t>What are the next steps that need to be taken to make sure the team is functioning well?</a:t>
            </a:r>
            <a:endParaRPr>
              <a:solidFill>
                <a:srgbClr val="FFFFFF"/>
              </a:solidFill>
            </a:endParaRPr>
          </a:p>
        </p:txBody>
      </p:sp>
      <p:sp>
        <p:nvSpPr>
          <p:cNvPr id="224" name="Google Shape;224;p33"/>
          <p:cNvSpPr txBox="1"/>
          <p:nvPr>
            <p:ph idx="2" type="body"/>
          </p:nvPr>
        </p:nvSpPr>
        <p:spPr>
          <a:xfrm>
            <a:off x="4832400" y="1488125"/>
            <a:ext cx="3999900" cy="20541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rgbClr val="FFFFFF"/>
              </a:buClr>
              <a:buSzPts val="1400"/>
              <a:buFont typeface="Proxima Nova"/>
              <a:buChar char="-"/>
            </a:pPr>
            <a:r>
              <a:rPr lang="en">
                <a:solidFill>
                  <a:srgbClr val="FFFFFF"/>
                </a:solidFill>
                <a:latin typeface="Proxima Nova"/>
                <a:ea typeface="Proxima Nova"/>
                <a:cs typeface="Proxima Nova"/>
                <a:sym typeface="Proxima Nova"/>
              </a:rPr>
              <a:t>The </a:t>
            </a:r>
            <a:r>
              <a:rPr b="1" lang="en">
                <a:solidFill>
                  <a:srgbClr val="FFFFFF"/>
                </a:solidFill>
                <a:latin typeface="Proxima Nova"/>
                <a:ea typeface="Proxima Nova"/>
                <a:cs typeface="Proxima Nova"/>
                <a:sym typeface="Proxima Nova"/>
              </a:rPr>
              <a:t>Director</a:t>
            </a:r>
            <a:r>
              <a:rPr lang="en">
                <a:solidFill>
                  <a:srgbClr val="FFFFFF"/>
                </a:solidFill>
                <a:latin typeface="Proxima Nova"/>
                <a:ea typeface="Proxima Nova"/>
                <a:cs typeface="Proxima Nova"/>
                <a:sym typeface="Proxima Nova"/>
              </a:rPr>
              <a:t> will ask questions like: </a:t>
            </a:r>
            <a:endParaRPr>
              <a:solidFill>
                <a:srgbClr val="FFFFFF"/>
              </a:solidFill>
              <a:latin typeface="Proxima Nova"/>
              <a:ea typeface="Proxima Nova"/>
              <a:cs typeface="Proxima Nova"/>
              <a:sym typeface="Proxima Nova"/>
            </a:endParaRPr>
          </a:p>
          <a:p>
            <a:pPr indent="-317500" lvl="1" marL="914400" rtl="0" algn="l">
              <a:spcBef>
                <a:spcPts val="0"/>
              </a:spcBef>
              <a:spcAft>
                <a:spcPts val="0"/>
              </a:spcAft>
              <a:buClr>
                <a:srgbClr val="FFFFFF"/>
              </a:buClr>
              <a:buSzPts val="1400"/>
              <a:buFont typeface="Proxima Nova"/>
              <a:buChar char="-"/>
            </a:pPr>
            <a:r>
              <a:rPr lang="en" sz="1400">
                <a:solidFill>
                  <a:srgbClr val="FFFFFF"/>
                </a:solidFill>
                <a:latin typeface="Proxima Nova"/>
                <a:ea typeface="Proxima Nova"/>
                <a:cs typeface="Proxima Nova"/>
                <a:sym typeface="Proxima Nova"/>
              </a:rPr>
              <a:t>Where is the story at now? </a:t>
            </a:r>
            <a:endParaRPr sz="1400">
              <a:solidFill>
                <a:srgbClr val="FFFFFF"/>
              </a:solidFill>
              <a:latin typeface="Proxima Nova"/>
              <a:ea typeface="Proxima Nova"/>
              <a:cs typeface="Proxima Nova"/>
              <a:sym typeface="Proxima Nova"/>
            </a:endParaRPr>
          </a:p>
          <a:p>
            <a:pPr indent="-317500" lvl="0" marL="914400" rtl="0" algn="l">
              <a:spcBef>
                <a:spcPts val="0"/>
              </a:spcBef>
              <a:spcAft>
                <a:spcPts val="0"/>
              </a:spcAft>
              <a:buClr>
                <a:srgbClr val="FFFFFF"/>
              </a:buClr>
              <a:buSzPts val="1400"/>
              <a:buFont typeface="Proxima Nova"/>
              <a:buChar char="-"/>
            </a:pPr>
            <a:r>
              <a:rPr lang="en">
                <a:solidFill>
                  <a:srgbClr val="FFFFFF"/>
                </a:solidFill>
                <a:latin typeface="Proxima Nova"/>
                <a:ea typeface="Proxima Nova"/>
                <a:cs typeface="Proxima Nova"/>
                <a:sym typeface="Proxima Nova"/>
              </a:rPr>
              <a:t>Where is the development of the story?</a:t>
            </a:r>
            <a:endParaRPr>
              <a:solidFill>
                <a:srgbClr val="FFFFFF"/>
              </a:solidFill>
              <a:latin typeface="Proxima Nova"/>
              <a:ea typeface="Proxima Nova"/>
              <a:cs typeface="Proxima Nova"/>
              <a:sym typeface="Proxima Nova"/>
            </a:endParaRPr>
          </a:p>
          <a:p>
            <a:pPr indent="-317500" lvl="0" marL="914400" rtl="0" algn="l">
              <a:spcBef>
                <a:spcPts val="0"/>
              </a:spcBef>
              <a:spcAft>
                <a:spcPts val="0"/>
              </a:spcAft>
              <a:buClr>
                <a:srgbClr val="FFFFFF"/>
              </a:buClr>
              <a:buSzPts val="1400"/>
              <a:buFont typeface="Proxima Nova"/>
              <a:buChar char="-"/>
            </a:pPr>
            <a:r>
              <a:rPr lang="en">
                <a:solidFill>
                  <a:srgbClr val="FFFFFF"/>
                </a:solidFill>
                <a:latin typeface="Proxima Nova"/>
                <a:ea typeface="Proxima Nova"/>
                <a:cs typeface="Proxima Nova"/>
                <a:sym typeface="Proxima Nova"/>
              </a:rPr>
              <a:t>What are the next steps that need to be taken to make sure the story is being told?</a:t>
            </a:r>
            <a:endParaRPr>
              <a:solidFill>
                <a:srgbClr val="FFFFFF"/>
              </a:solidFill>
            </a:endParaRPr>
          </a:p>
        </p:txBody>
      </p:sp>
      <p:pic>
        <p:nvPicPr>
          <p:cNvPr id="225" name="Google Shape;225;p33"/>
          <p:cNvPicPr preferRelativeResize="0"/>
          <p:nvPr/>
        </p:nvPicPr>
        <p:blipFill>
          <a:blip r:embed="rId3">
            <a:alphaModFix/>
          </a:blip>
          <a:stretch>
            <a:fillRect/>
          </a:stretch>
        </p:blipFill>
        <p:spPr>
          <a:xfrm>
            <a:off x="4135887" y="3404024"/>
            <a:ext cx="1329425" cy="12013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9" name="Shape 229"/>
        <p:cNvGrpSpPr/>
        <p:nvPr/>
      </p:nvGrpSpPr>
      <p:grpSpPr>
        <a:xfrm>
          <a:off x="0" y="0"/>
          <a:ext cx="0" cy="0"/>
          <a:chOff x="0" y="0"/>
          <a:chExt cx="0" cy="0"/>
        </a:xfrm>
      </p:grpSpPr>
      <p:sp>
        <p:nvSpPr>
          <p:cNvPr id="230" name="Google Shape;230;p3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The Story Bible!</a:t>
            </a:r>
            <a:endParaRPr b="1"/>
          </a:p>
        </p:txBody>
      </p:sp>
      <p:sp>
        <p:nvSpPr>
          <p:cNvPr id="231" name="Google Shape;231;p3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FFFFFF"/>
              </a:buClr>
              <a:buSzPts val="1800"/>
              <a:buFont typeface="Proxima Nova"/>
              <a:buChar char="-"/>
            </a:pPr>
            <a:r>
              <a:rPr lang="en">
                <a:solidFill>
                  <a:srgbClr val="FFFFFF"/>
                </a:solidFill>
                <a:latin typeface="Proxima Nova"/>
                <a:ea typeface="Proxima Nova"/>
                <a:cs typeface="Proxima Nova"/>
                <a:sym typeface="Proxima Nova"/>
              </a:rPr>
              <a:t>The central focus of the production</a:t>
            </a:r>
            <a:endParaRPr>
              <a:solidFill>
                <a:srgbClr val="FFFFFF"/>
              </a:solidFill>
              <a:latin typeface="Proxima Nova"/>
              <a:ea typeface="Proxima Nova"/>
              <a:cs typeface="Proxima Nova"/>
              <a:sym typeface="Proxima Nova"/>
            </a:endParaRPr>
          </a:p>
          <a:p>
            <a:pPr indent="-342900" lvl="0" marL="457200" rtl="0" algn="l">
              <a:spcBef>
                <a:spcPts val="0"/>
              </a:spcBef>
              <a:spcAft>
                <a:spcPts val="0"/>
              </a:spcAft>
              <a:buClr>
                <a:srgbClr val="FFFFFF"/>
              </a:buClr>
              <a:buSzPts val="1800"/>
              <a:buFont typeface="Proxima Nova"/>
              <a:buChar char="-"/>
            </a:pPr>
            <a:r>
              <a:rPr lang="en">
                <a:solidFill>
                  <a:srgbClr val="FFFFFF"/>
                </a:solidFill>
                <a:latin typeface="Proxima Nova"/>
                <a:ea typeface="Proxima Nova"/>
                <a:cs typeface="Proxima Nova"/>
                <a:sym typeface="Proxima Nova"/>
              </a:rPr>
              <a:t>It’s a physical copy of the production, containing all the information about the story. </a:t>
            </a:r>
            <a:endParaRPr>
              <a:solidFill>
                <a:srgbClr val="FFFFFF"/>
              </a:solidFill>
              <a:latin typeface="Proxima Nova"/>
              <a:ea typeface="Proxima Nova"/>
              <a:cs typeface="Proxima Nova"/>
              <a:sym typeface="Proxima Nova"/>
            </a:endParaRPr>
          </a:p>
          <a:p>
            <a:pPr indent="-342900" lvl="0" marL="457200" rtl="0" algn="l">
              <a:spcBef>
                <a:spcPts val="0"/>
              </a:spcBef>
              <a:spcAft>
                <a:spcPts val="0"/>
              </a:spcAft>
              <a:buClr>
                <a:srgbClr val="FFFFFF"/>
              </a:buClr>
              <a:buSzPts val="1800"/>
              <a:buFont typeface="Proxima Nova"/>
              <a:buChar char="-"/>
            </a:pPr>
            <a:r>
              <a:rPr lang="en">
                <a:solidFill>
                  <a:srgbClr val="FFFFFF"/>
                </a:solidFill>
                <a:latin typeface="Proxima Nova"/>
                <a:ea typeface="Proxima Nova"/>
                <a:cs typeface="Proxima Nova"/>
                <a:sym typeface="Proxima Nova"/>
              </a:rPr>
              <a:t>There’s always a section for layout, which includes: </a:t>
            </a:r>
            <a:endParaRPr>
              <a:solidFill>
                <a:srgbClr val="FFFFFF"/>
              </a:solidFill>
              <a:latin typeface="Proxima Nova"/>
              <a:ea typeface="Proxima Nova"/>
              <a:cs typeface="Proxima Nova"/>
              <a:sym typeface="Proxima Nova"/>
            </a:endParaRPr>
          </a:p>
          <a:p>
            <a:pPr indent="-317500" lvl="0" marL="914400" rtl="0" algn="l">
              <a:spcBef>
                <a:spcPts val="0"/>
              </a:spcBef>
              <a:spcAft>
                <a:spcPts val="0"/>
              </a:spcAft>
              <a:buClr>
                <a:srgbClr val="FFFFFF"/>
              </a:buClr>
              <a:buSzPts val="1400"/>
              <a:buFont typeface="Proxima Nova"/>
              <a:buChar char="-"/>
            </a:pPr>
            <a:r>
              <a:rPr lang="en" sz="1400">
                <a:solidFill>
                  <a:srgbClr val="FFFFFF"/>
                </a:solidFill>
                <a:latin typeface="Proxima Nova"/>
                <a:ea typeface="Proxima Nova"/>
                <a:cs typeface="Proxima Nova"/>
                <a:sym typeface="Proxima Nova"/>
              </a:rPr>
              <a:t>Map of the Set Layout</a:t>
            </a:r>
            <a:endParaRPr sz="1400">
              <a:solidFill>
                <a:srgbClr val="FFFFFF"/>
              </a:solidFill>
              <a:latin typeface="Proxima Nova"/>
              <a:ea typeface="Proxima Nova"/>
              <a:cs typeface="Proxima Nova"/>
              <a:sym typeface="Proxima Nova"/>
            </a:endParaRPr>
          </a:p>
          <a:p>
            <a:pPr indent="-317500" lvl="0" marL="914400" rtl="0" algn="l">
              <a:spcBef>
                <a:spcPts val="0"/>
              </a:spcBef>
              <a:spcAft>
                <a:spcPts val="0"/>
              </a:spcAft>
              <a:buClr>
                <a:srgbClr val="FFFFFF"/>
              </a:buClr>
              <a:buSzPts val="1400"/>
              <a:buFont typeface="Proxima Nova"/>
              <a:buChar char="-"/>
            </a:pPr>
            <a:r>
              <a:rPr lang="en" sz="1400">
                <a:solidFill>
                  <a:srgbClr val="FFFFFF"/>
                </a:solidFill>
                <a:latin typeface="Proxima Nova"/>
                <a:ea typeface="Proxima Nova"/>
                <a:cs typeface="Proxima Nova"/>
                <a:sym typeface="Proxima Nova"/>
              </a:rPr>
              <a:t>Family tree of the characters</a:t>
            </a:r>
            <a:endParaRPr sz="1400">
              <a:solidFill>
                <a:srgbClr val="FFFFFF"/>
              </a:solidFill>
              <a:latin typeface="Proxima Nova"/>
              <a:ea typeface="Proxima Nova"/>
              <a:cs typeface="Proxima Nova"/>
              <a:sym typeface="Proxima Nova"/>
            </a:endParaRPr>
          </a:p>
          <a:p>
            <a:pPr indent="-317500" lvl="0" marL="914400" rtl="0" algn="l">
              <a:spcBef>
                <a:spcPts val="0"/>
              </a:spcBef>
              <a:spcAft>
                <a:spcPts val="0"/>
              </a:spcAft>
              <a:buClr>
                <a:srgbClr val="FFFFFF"/>
              </a:buClr>
              <a:buSzPts val="1400"/>
              <a:buFont typeface="Proxima Nova"/>
              <a:buChar char="-"/>
            </a:pPr>
            <a:r>
              <a:rPr lang="en" sz="1400">
                <a:solidFill>
                  <a:srgbClr val="FFFFFF"/>
                </a:solidFill>
                <a:latin typeface="Proxima Nova"/>
                <a:ea typeface="Proxima Nova"/>
                <a:cs typeface="Proxima Nova"/>
                <a:sym typeface="Proxima Nova"/>
              </a:rPr>
              <a:t>Descriptions of each shot</a:t>
            </a:r>
            <a:endParaRPr sz="1400">
              <a:solidFill>
                <a:srgbClr val="FFFFFF"/>
              </a:solidFill>
              <a:latin typeface="Proxima Nova"/>
              <a:ea typeface="Proxima Nova"/>
              <a:cs typeface="Proxima Nova"/>
              <a:sym typeface="Proxima Nova"/>
            </a:endParaRPr>
          </a:p>
          <a:p>
            <a:pPr indent="-317500" lvl="0" marL="914400" rtl="0" algn="l">
              <a:spcBef>
                <a:spcPts val="0"/>
              </a:spcBef>
              <a:spcAft>
                <a:spcPts val="0"/>
              </a:spcAft>
              <a:buClr>
                <a:srgbClr val="FFFFFF"/>
              </a:buClr>
              <a:buSzPts val="1400"/>
              <a:buFont typeface="Proxima Nova"/>
              <a:buChar char="-"/>
            </a:pPr>
            <a:r>
              <a:rPr lang="en" sz="1400">
                <a:solidFill>
                  <a:srgbClr val="FFFFFF"/>
                </a:solidFill>
                <a:latin typeface="Proxima Nova"/>
                <a:ea typeface="Proxima Nova"/>
                <a:cs typeface="Proxima Nova"/>
                <a:sym typeface="Proxima Nova"/>
              </a:rPr>
              <a:t>Camera and shot positions</a:t>
            </a:r>
            <a:endParaRPr>
              <a:solidFill>
                <a:srgbClr val="FFFFFF"/>
              </a:solidFill>
              <a:latin typeface="Proxima Nova"/>
              <a:ea typeface="Proxima Nova"/>
              <a:cs typeface="Proxima Nova"/>
              <a:sym typeface="Proxima Nova"/>
            </a:endParaRPr>
          </a:p>
        </p:txBody>
      </p:sp>
      <p:pic>
        <p:nvPicPr>
          <p:cNvPr id="232" name="Google Shape;232;p34"/>
          <p:cNvPicPr preferRelativeResize="0"/>
          <p:nvPr/>
        </p:nvPicPr>
        <p:blipFill>
          <a:blip r:embed="rId3">
            <a:alphaModFix/>
          </a:blip>
          <a:stretch>
            <a:fillRect/>
          </a:stretch>
        </p:blipFill>
        <p:spPr>
          <a:xfrm>
            <a:off x="5084975" y="2826025"/>
            <a:ext cx="3513950" cy="19766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6" name="Shape 236"/>
        <p:cNvGrpSpPr/>
        <p:nvPr/>
      </p:nvGrpSpPr>
      <p:grpSpPr>
        <a:xfrm>
          <a:off x="0" y="0"/>
          <a:ext cx="0" cy="0"/>
          <a:chOff x="0" y="0"/>
          <a:chExt cx="0" cy="0"/>
        </a:xfrm>
      </p:grpSpPr>
      <p:sp>
        <p:nvSpPr>
          <p:cNvPr id="237" name="Google Shape;237;p35"/>
          <p:cNvSpPr txBox="1"/>
          <p:nvPr>
            <p:ph type="title"/>
          </p:nvPr>
        </p:nvSpPr>
        <p:spPr>
          <a:xfrm>
            <a:off x="265500" y="1830600"/>
            <a:ext cx="4045200" cy="1482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a:t>Be Proactive!</a:t>
            </a:r>
            <a:endParaRPr b="1"/>
          </a:p>
        </p:txBody>
      </p:sp>
      <p:sp>
        <p:nvSpPr>
          <p:cNvPr id="238" name="Google Shape;238;p35"/>
          <p:cNvSpPr txBox="1"/>
          <p:nvPr>
            <p:ph idx="2" type="body"/>
          </p:nvPr>
        </p:nvSpPr>
        <p:spPr>
          <a:xfrm>
            <a:off x="4917750" y="464550"/>
            <a:ext cx="3837000" cy="4214400"/>
          </a:xfrm>
          <a:prstGeom prst="rect">
            <a:avLst/>
          </a:prstGeom>
        </p:spPr>
        <p:txBody>
          <a:bodyPr anchorCtr="0" anchor="ctr" bIns="91425" lIns="91425" spcFirstLastPara="1" rIns="91425" wrap="square" tIns="91425">
            <a:noAutofit/>
          </a:bodyPr>
          <a:lstStyle/>
          <a:p>
            <a:pPr indent="-317500" lvl="0" marL="457200" rtl="0" algn="l">
              <a:spcBef>
                <a:spcPts val="0"/>
              </a:spcBef>
              <a:spcAft>
                <a:spcPts val="0"/>
              </a:spcAft>
              <a:buClr>
                <a:srgbClr val="FFFFFF"/>
              </a:buClr>
              <a:buSzPts val="1400"/>
              <a:buFont typeface="Proxima Nova"/>
              <a:buChar char="-"/>
            </a:pPr>
            <a:r>
              <a:rPr lang="en" sz="1400">
                <a:solidFill>
                  <a:srgbClr val="FFFFFF"/>
                </a:solidFill>
                <a:latin typeface="Proxima Nova"/>
                <a:ea typeface="Proxima Nova"/>
                <a:cs typeface="Proxima Nova"/>
                <a:sym typeface="Proxima Nova"/>
              </a:rPr>
              <a:t>The three rules of Layout:</a:t>
            </a:r>
            <a:endParaRPr sz="1400">
              <a:solidFill>
                <a:srgbClr val="FFFFFF"/>
              </a:solidFill>
              <a:latin typeface="Proxima Nova"/>
              <a:ea typeface="Proxima Nova"/>
              <a:cs typeface="Proxima Nova"/>
              <a:sym typeface="Proxima Nova"/>
            </a:endParaRPr>
          </a:p>
          <a:p>
            <a:pPr indent="-317500" lvl="0" marL="914400" rtl="0" algn="l">
              <a:spcBef>
                <a:spcPts val="0"/>
              </a:spcBef>
              <a:spcAft>
                <a:spcPts val="0"/>
              </a:spcAft>
              <a:buClr>
                <a:srgbClr val="FFFFFF"/>
              </a:buClr>
              <a:buSzPts val="1400"/>
              <a:buFont typeface="Proxima Nova"/>
              <a:buAutoNum type="arabicPeriod"/>
            </a:pPr>
            <a:r>
              <a:rPr lang="en" sz="1400">
                <a:solidFill>
                  <a:srgbClr val="FFFFFF"/>
                </a:solidFill>
                <a:latin typeface="Proxima Nova"/>
                <a:ea typeface="Proxima Nova"/>
                <a:cs typeface="Proxima Nova"/>
                <a:sym typeface="Proxima Nova"/>
              </a:rPr>
              <a:t>Know where every asset and shot plan is. </a:t>
            </a:r>
            <a:endParaRPr sz="1400">
              <a:solidFill>
                <a:srgbClr val="FFFFFF"/>
              </a:solidFill>
              <a:latin typeface="Proxima Nova"/>
              <a:ea typeface="Proxima Nova"/>
              <a:cs typeface="Proxima Nova"/>
              <a:sym typeface="Proxima Nova"/>
            </a:endParaRPr>
          </a:p>
          <a:p>
            <a:pPr indent="-317500" lvl="0" marL="914400" rtl="0" algn="l">
              <a:spcBef>
                <a:spcPts val="0"/>
              </a:spcBef>
              <a:spcAft>
                <a:spcPts val="0"/>
              </a:spcAft>
              <a:buClr>
                <a:srgbClr val="FFFFFF"/>
              </a:buClr>
              <a:buSzPts val="1400"/>
              <a:buFont typeface="Proxima Nova"/>
              <a:buAutoNum type="arabicPeriod"/>
            </a:pPr>
            <a:r>
              <a:rPr lang="en" sz="1400">
                <a:solidFill>
                  <a:srgbClr val="FFFFFF"/>
                </a:solidFill>
                <a:latin typeface="Proxima Nova"/>
                <a:ea typeface="Proxima Nova"/>
                <a:cs typeface="Proxima Nova"/>
                <a:sym typeface="Proxima Nova"/>
              </a:rPr>
              <a:t>Be able to tell people where the assets are that they need.</a:t>
            </a:r>
            <a:endParaRPr sz="1400">
              <a:solidFill>
                <a:srgbClr val="FFFFFF"/>
              </a:solidFill>
              <a:latin typeface="Proxima Nova"/>
              <a:ea typeface="Proxima Nova"/>
              <a:cs typeface="Proxima Nova"/>
              <a:sym typeface="Proxima Nova"/>
            </a:endParaRPr>
          </a:p>
          <a:p>
            <a:pPr indent="-317500" lvl="0" marL="914400" rtl="0" algn="l">
              <a:spcBef>
                <a:spcPts val="0"/>
              </a:spcBef>
              <a:spcAft>
                <a:spcPts val="0"/>
              </a:spcAft>
              <a:buClr>
                <a:srgbClr val="FFFFFF"/>
              </a:buClr>
              <a:buSzPts val="1400"/>
              <a:buFont typeface="Proxima Nova"/>
              <a:buAutoNum type="arabicPeriod"/>
            </a:pPr>
            <a:r>
              <a:rPr lang="en" sz="1400">
                <a:solidFill>
                  <a:srgbClr val="FFFFFF"/>
                </a:solidFill>
                <a:latin typeface="Proxima Nova"/>
                <a:ea typeface="Proxima Nova"/>
                <a:cs typeface="Proxima Nova"/>
                <a:sym typeface="Proxima Nova"/>
              </a:rPr>
              <a:t>Be able to tell what assets people need without them asking - and then GO TELL THEM!</a:t>
            </a:r>
            <a:endParaRPr sz="1400">
              <a:solidFill>
                <a:srgbClr val="FFFFFF"/>
              </a:solidFill>
              <a:latin typeface="Proxima Nova"/>
              <a:ea typeface="Proxima Nova"/>
              <a:cs typeface="Proxima Nova"/>
              <a:sym typeface="Proxima Nova"/>
            </a:endParaRPr>
          </a:p>
          <a:p>
            <a:pPr indent="-317500" lvl="0" marL="457200" rtl="0" algn="l">
              <a:spcBef>
                <a:spcPts val="0"/>
              </a:spcBef>
              <a:spcAft>
                <a:spcPts val="0"/>
              </a:spcAft>
              <a:buClr>
                <a:srgbClr val="FFFFFF"/>
              </a:buClr>
              <a:buSzPts val="1400"/>
              <a:buFont typeface="Proxima Nova"/>
              <a:buChar char="-"/>
            </a:pPr>
            <a:r>
              <a:rPr lang="en" sz="1400">
                <a:solidFill>
                  <a:srgbClr val="FFFFFF"/>
                </a:solidFill>
                <a:latin typeface="Proxima Nova"/>
                <a:ea typeface="Proxima Nova"/>
                <a:cs typeface="Proxima Nova"/>
                <a:sym typeface="Proxima Nova"/>
              </a:rPr>
              <a:t>Understand what the people around you are working on</a:t>
            </a:r>
            <a:endParaRPr sz="1400">
              <a:solidFill>
                <a:srgbClr val="FFFFFF"/>
              </a:solidFill>
              <a:latin typeface="Proxima Nova"/>
              <a:ea typeface="Proxima Nova"/>
              <a:cs typeface="Proxima Nova"/>
              <a:sym typeface="Proxima Nova"/>
            </a:endParaRPr>
          </a:p>
          <a:p>
            <a:pPr indent="-304800" lvl="0" marL="914400" rtl="0" algn="l">
              <a:spcBef>
                <a:spcPts val="0"/>
              </a:spcBef>
              <a:spcAft>
                <a:spcPts val="0"/>
              </a:spcAft>
              <a:buClr>
                <a:srgbClr val="FFFFFF"/>
              </a:buClr>
              <a:buSzPts val="1200"/>
              <a:buFont typeface="Proxima Nova"/>
              <a:buChar char="-"/>
            </a:pPr>
            <a:r>
              <a:rPr lang="en" sz="1200">
                <a:solidFill>
                  <a:srgbClr val="FFFFFF"/>
                </a:solidFill>
                <a:latin typeface="Proxima Nova"/>
                <a:ea typeface="Proxima Nova"/>
                <a:cs typeface="Proxima Nova"/>
                <a:sym typeface="Proxima Nova"/>
              </a:rPr>
              <a:t>Attend as many meetings as you can</a:t>
            </a:r>
            <a:endParaRPr sz="1200">
              <a:solidFill>
                <a:srgbClr val="FFFFFF"/>
              </a:solidFill>
              <a:latin typeface="Proxima Nova"/>
              <a:ea typeface="Proxima Nova"/>
              <a:cs typeface="Proxima Nova"/>
              <a:sym typeface="Proxima Nova"/>
            </a:endParaRPr>
          </a:p>
          <a:p>
            <a:pPr indent="-304800" lvl="0" marL="914400" rtl="0" algn="l">
              <a:spcBef>
                <a:spcPts val="0"/>
              </a:spcBef>
              <a:spcAft>
                <a:spcPts val="0"/>
              </a:spcAft>
              <a:buClr>
                <a:srgbClr val="FFFFFF"/>
              </a:buClr>
              <a:buSzPts val="1200"/>
              <a:buFont typeface="Proxima Nova"/>
              <a:buChar char="-"/>
            </a:pPr>
            <a:r>
              <a:rPr lang="en" sz="1200">
                <a:solidFill>
                  <a:srgbClr val="FFFFFF"/>
                </a:solidFill>
                <a:latin typeface="Proxima Nova"/>
                <a:ea typeface="Proxima Nova"/>
                <a:cs typeface="Proxima Nova"/>
                <a:sym typeface="Proxima Nova"/>
              </a:rPr>
              <a:t>Take a lot of notes</a:t>
            </a:r>
            <a:endParaRPr sz="1200">
              <a:solidFill>
                <a:srgbClr val="FFFFFF"/>
              </a:solidFill>
              <a:latin typeface="Proxima Nova"/>
              <a:ea typeface="Proxima Nova"/>
              <a:cs typeface="Proxima Nova"/>
              <a:sym typeface="Proxima Nova"/>
            </a:endParaRPr>
          </a:p>
          <a:p>
            <a:pPr indent="-317500" lvl="0" marL="457200" rtl="0" algn="l">
              <a:spcBef>
                <a:spcPts val="0"/>
              </a:spcBef>
              <a:spcAft>
                <a:spcPts val="0"/>
              </a:spcAft>
              <a:buClr>
                <a:srgbClr val="FFFFFF"/>
              </a:buClr>
              <a:buSzPts val="1400"/>
              <a:buFont typeface="Proxima Nova"/>
              <a:buChar char="-"/>
            </a:pPr>
            <a:r>
              <a:rPr lang="en" sz="1400">
                <a:solidFill>
                  <a:srgbClr val="FFFFFF"/>
                </a:solidFill>
                <a:latin typeface="Proxima Nova"/>
                <a:ea typeface="Proxima Nova"/>
                <a:cs typeface="Proxima Nova"/>
                <a:sym typeface="Proxima Nova"/>
              </a:rPr>
              <a:t>Address problems before they happen</a:t>
            </a:r>
            <a:endParaRPr>
              <a:solidFill>
                <a:srgbClr val="FFFFFF"/>
              </a:solidFill>
              <a:latin typeface="Proxima Nova"/>
              <a:ea typeface="Proxima Nova"/>
              <a:cs typeface="Proxima Nova"/>
              <a:sym typeface="Proxima Nova"/>
            </a:endParaRPr>
          </a:p>
          <a:p>
            <a:pPr indent="-317500" lvl="0" marL="457200" rtl="0" algn="l">
              <a:spcBef>
                <a:spcPts val="0"/>
              </a:spcBef>
              <a:spcAft>
                <a:spcPts val="0"/>
              </a:spcAft>
              <a:buClr>
                <a:srgbClr val="FFFFFF"/>
              </a:buClr>
              <a:buSzPts val="1400"/>
              <a:buFont typeface="Proxima Nova"/>
              <a:buChar char="-"/>
            </a:pPr>
            <a:r>
              <a:rPr lang="en" sz="1400">
                <a:solidFill>
                  <a:srgbClr val="FFFFFF"/>
                </a:solidFill>
                <a:latin typeface="Proxima Nova"/>
                <a:ea typeface="Proxima Nova"/>
                <a:cs typeface="Proxima Nova"/>
                <a:sym typeface="Proxima Nova"/>
              </a:rPr>
              <a:t>Be Nice!</a:t>
            </a:r>
            <a:endParaRPr sz="1400">
              <a:solidFill>
                <a:srgbClr val="FFFFFF"/>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2" name="Shape 242"/>
        <p:cNvGrpSpPr/>
        <p:nvPr/>
      </p:nvGrpSpPr>
      <p:grpSpPr>
        <a:xfrm>
          <a:off x="0" y="0"/>
          <a:ext cx="0" cy="0"/>
          <a:chOff x="0" y="0"/>
          <a:chExt cx="0" cy="0"/>
        </a:xfrm>
      </p:grpSpPr>
      <p:sp>
        <p:nvSpPr>
          <p:cNvPr id="243" name="Google Shape;243;p3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Also, </a:t>
            </a:r>
            <a:r>
              <a:rPr b="1" i="1" lang="en"/>
              <a:t>Disaster</a:t>
            </a:r>
            <a:r>
              <a:rPr b="1" i="1" lang="en"/>
              <a:t> Control</a:t>
            </a:r>
            <a:endParaRPr b="1" i="1"/>
          </a:p>
        </p:txBody>
      </p:sp>
      <p:sp>
        <p:nvSpPr>
          <p:cNvPr id="244" name="Google Shape;244;p36"/>
          <p:cNvSpPr txBox="1"/>
          <p:nvPr>
            <p:ph idx="1" type="body"/>
          </p:nvPr>
        </p:nvSpPr>
        <p:spPr>
          <a:xfrm>
            <a:off x="239575" y="1394038"/>
            <a:ext cx="4767000" cy="2624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FFFFFF"/>
              </a:buClr>
              <a:buSzPts val="1800"/>
              <a:buFont typeface="Proxima Nova"/>
              <a:buChar char="-"/>
            </a:pPr>
            <a:r>
              <a:rPr lang="en">
                <a:solidFill>
                  <a:srgbClr val="FFFFFF"/>
                </a:solidFill>
                <a:latin typeface="Proxima Nova"/>
                <a:ea typeface="Proxima Nova"/>
                <a:cs typeface="Proxima Nova"/>
                <a:sym typeface="Proxima Nova"/>
              </a:rPr>
              <a:t>Sometimes things just go wrong</a:t>
            </a:r>
            <a:endParaRPr>
              <a:solidFill>
                <a:srgbClr val="FFFFFF"/>
              </a:solidFill>
              <a:latin typeface="Proxima Nova"/>
              <a:ea typeface="Proxima Nova"/>
              <a:cs typeface="Proxima Nova"/>
              <a:sym typeface="Proxima Nova"/>
            </a:endParaRPr>
          </a:p>
          <a:p>
            <a:pPr indent="-342900" lvl="0" marL="457200" rtl="0" algn="l">
              <a:spcBef>
                <a:spcPts val="0"/>
              </a:spcBef>
              <a:spcAft>
                <a:spcPts val="0"/>
              </a:spcAft>
              <a:buClr>
                <a:srgbClr val="FFFFFF"/>
              </a:buClr>
              <a:buSzPts val="1800"/>
              <a:buFont typeface="Proxima Nova"/>
              <a:buChar char="-"/>
            </a:pPr>
            <a:r>
              <a:rPr lang="en">
                <a:solidFill>
                  <a:srgbClr val="FFFFFF"/>
                </a:solidFill>
                <a:latin typeface="Proxima Nova"/>
                <a:ea typeface="Proxima Nova"/>
                <a:cs typeface="Proxima Nova"/>
                <a:sym typeface="Proxima Nova"/>
              </a:rPr>
              <a:t>Google is your friend</a:t>
            </a:r>
            <a:endParaRPr>
              <a:solidFill>
                <a:srgbClr val="FFFFFF"/>
              </a:solidFill>
              <a:latin typeface="Proxima Nova"/>
              <a:ea typeface="Proxima Nova"/>
              <a:cs typeface="Proxima Nova"/>
              <a:sym typeface="Proxima Nova"/>
            </a:endParaRPr>
          </a:p>
          <a:p>
            <a:pPr indent="-342900" lvl="0" marL="457200" rtl="0" algn="l">
              <a:spcBef>
                <a:spcPts val="0"/>
              </a:spcBef>
              <a:spcAft>
                <a:spcPts val="0"/>
              </a:spcAft>
              <a:buClr>
                <a:srgbClr val="FFFFFF"/>
              </a:buClr>
              <a:buSzPts val="1800"/>
              <a:buFont typeface="Proxima Nova"/>
              <a:buChar char="-"/>
            </a:pPr>
            <a:r>
              <a:rPr lang="en">
                <a:solidFill>
                  <a:srgbClr val="FFFFFF"/>
                </a:solidFill>
                <a:latin typeface="Proxima Nova"/>
                <a:ea typeface="Proxima Nova"/>
                <a:cs typeface="Proxima Nova"/>
                <a:sym typeface="Proxima Nova"/>
              </a:rPr>
              <a:t>Maya is not</a:t>
            </a:r>
            <a:endParaRPr>
              <a:solidFill>
                <a:srgbClr val="FFFFFF"/>
              </a:solidFill>
              <a:latin typeface="Proxima Nova"/>
              <a:ea typeface="Proxima Nova"/>
              <a:cs typeface="Proxima Nova"/>
              <a:sym typeface="Proxima Nova"/>
            </a:endParaRPr>
          </a:p>
          <a:p>
            <a:pPr indent="-342900" lvl="0" marL="457200" rtl="0" algn="l">
              <a:spcBef>
                <a:spcPts val="0"/>
              </a:spcBef>
              <a:spcAft>
                <a:spcPts val="0"/>
              </a:spcAft>
              <a:buClr>
                <a:srgbClr val="FFFFFF"/>
              </a:buClr>
              <a:buSzPts val="1800"/>
              <a:buFont typeface="Proxima Nova"/>
              <a:buChar char="-"/>
            </a:pPr>
            <a:r>
              <a:rPr lang="en">
                <a:solidFill>
                  <a:schemeClr val="dk1"/>
                </a:solidFill>
                <a:latin typeface="Proxima Nova"/>
                <a:ea typeface="Proxima Nova"/>
                <a:cs typeface="Proxima Nova"/>
                <a:sym typeface="Proxima Nova"/>
              </a:rPr>
              <a:t>Be the person people will go to</a:t>
            </a:r>
            <a:endParaRPr>
              <a:solidFill>
                <a:srgbClr val="FFFFFF"/>
              </a:solidFill>
              <a:latin typeface="Proxima Nova"/>
              <a:ea typeface="Proxima Nova"/>
              <a:cs typeface="Proxima Nova"/>
              <a:sym typeface="Proxima Nova"/>
            </a:endParaRPr>
          </a:p>
          <a:p>
            <a:pPr indent="-342900" lvl="0" marL="457200" rtl="0" algn="l">
              <a:spcBef>
                <a:spcPts val="0"/>
              </a:spcBef>
              <a:spcAft>
                <a:spcPts val="0"/>
              </a:spcAft>
              <a:buClr>
                <a:srgbClr val="FFFFFF"/>
              </a:buClr>
              <a:buSzPts val="1800"/>
              <a:buFont typeface="Proxima Nova"/>
              <a:buChar char="-"/>
            </a:pPr>
            <a:r>
              <a:rPr lang="en">
                <a:solidFill>
                  <a:srgbClr val="FFFFFF"/>
                </a:solidFill>
                <a:latin typeface="Proxima Nova"/>
                <a:ea typeface="Proxima Nova"/>
                <a:cs typeface="Proxima Nova"/>
                <a:sym typeface="Proxima Nova"/>
              </a:rPr>
              <a:t>Know where to find backups of</a:t>
            </a:r>
            <a:br>
              <a:rPr lang="en">
                <a:solidFill>
                  <a:srgbClr val="FFFFFF"/>
                </a:solidFill>
                <a:latin typeface="Proxima Nova"/>
                <a:ea typeface="Proxima Nova"/>
                <a:cs typeface="Proxima Nova"/>
                <a:sym typeface="Proxima Nova"/>
              </a:rPr>
            </a:br>
            <a:r>
              <a:rPr lang="en">
                <a:solidFill>
                  <a:srgbClr val="FFFFFF"/>
                </a:solidFill>
                <a:latin typeface="Proxima Nova"/>
                <a:ea typeface="Proxima Nova"/>
                <a:cs typeface="Proxima Nova"/>
                <a:sym typeface="Proxima Nova"/>
              </a:rPr>
              <a:t>assets!</a:t>
            </a:r>
            <a:endParaRPr>
              <a:solidFill>
                <a:srgbClr val="FFFFFF"/>
              </a:solidFill>
              <a:latin typeface="Proxima Nova"/>
              <a:ea typeface="Proxima Nova"/>
              <a:cs typeface="Proxima Nova"/>
              <a:sym typeface="Proxima Nova"/>
            </a:endParaRPr>
          </a:p>
          <a:p>
            <a:pPr indent="-317500" lvl="0" marL="914400" rtl="0" algn="l">
              <a:spcBef>
                <a:spcPts val="0"/>
              </a:spcBef>
              <a:spcAft>
                <a:spcPts val="0"/>
              </a:spcAft>
              <a:buClr>
                <a:srgbClr val="FFFFFF"/>
              </a:buClr>
              <a:buSzPts val="1400"/>
              <a:buFont typeface="Proxima Nova"/>
              <a:buChar char="-"/>
            </a:pPr>
            <a:r>
              <a:rPr lang="en" sz="1400">
                <a:solidFill>
                  <a:srgbClr val="FFFFFF"/>
                </a:solidFill>
                <a:latin typeface="Proxima Nova"/>
                <a:ea typeface="Proxima Nova"/>
                <a:cs typeface="Proxima Nova"/>
                <a:sym typeface="Proxima Nova"/>
              </a:rPr>
              <a:t>Assets will have iterations, so you may need to revert back </a:t>
            </a:r>
            <a:endParaRPr sz="1400">
              <a:solidFill>
                <a:srgbClr val="FFFFFF"/>
              </a:solidFill>
              <a:latin typeface="Proxima Nova"/>
              <a:ea typeface="Proxima Nova"/>
              <a:cs typeface="Proxima Nova"/>
              <a:sym typeface="Proxima Nova"/>
            </a:endParaRPr>
          </a:p>
          <a:p>
            <a:pPr indent="0" lvl="0" marL="457200" rtl="0" algn="l">
              <a:spcBef>
                <a:spcPts val="1600"/>
              </a:spcBef>
              <a:spcAft>
                <a:spcPts val="1600"/>
              </a:spcAft>
              <a:buNone/>
            </a:pPr>
            <a:r>
              <a:t/>
            </a:r>
            <a:endParaRPr>
              <a:solidFill>
                <a:srgbClr val="FFFFFF"/>
              </a:solidFill>
            </a:endParaRPr>
          </a:p>
        </p:txBody>
      </p:sp>
      <p:sp>
        <p:nvSpPr>
          <p:cNvPr id="245" name="Google Shape;245;p36"/>
          <p:cNvSpPr txBox="1"/>
          <p:nvPr/>
        </p:nvSpPr>
        <p:spPr>
          <a:xfrm>
            <a:off x="502775" y="4394750"/>
            <a:ext cx="7665600" cy="572700"/>
          </a:xfrm>
          <a:prstGeom prst="rect">
            <a:avLst/>
          </a:prstGeom>
          <a:noFill/>
          <a:ln>
            <a:noFill/>
          </a:ln>
        </p:spPr>
        <p:txBody>
          <a:bodyPr anchorCtr="0" anchor="ctr" bIns="91425" lIns="91425" spcFirstLastPara="1" rIns="91425" wrap="square" tIns="91425">
            <a:noAutofit/>
          </a:bodyPr>
          <a:lstStyle/>
          <a:p>
            <a:pPr indent="0" lvl="0" marL="457200" rtl="0" algn="l">
              <a:lnSpc>
                <a:spcPct val="115000"/>
              </a:lnSpc>
              <a:spcBef>
                <a:spcPts val="0"/>
              </a:spcBef>
              <a:spcAft>
                <a:spcPts val="0"/>
              </a:spcAft>
              <a:buNone/>
            </a:pPr>
            <a:r>
              <a:rPr b="1" lang="en" sz="1800">
                <a:solidFill>
                  <a:srgbClr val="FFFFFF"/>
                </a:solidFill>
                <a:latin typeface="Proxima Nova"/>
                <a:ea typeface="Proxima Nova"/>
                <a:cs typeface="Proxima Nova"/>
                <a:sym typeface="Proxima Nova"/>
              </a:rPr>
              <a:t>If you can’t find out where something is, it may as well not exist!</a:t>
            </a:r>
            <a:endParaRPr/>
          </a:p>
        </p:txBody>
      </p:sp>
      <p:pic>
        <p:nvPicPr>
          <p:cNvPr id="246" name="Google Shape;246;p36"/>
          <p:cNvPicPr preferRelativeResize="0"/>
          <p:nvPr/>
        </p:nvPicPr>
        <p:blipFill>
          <a:blip r:embed="rId3">
            <a:alphaModFix/>
          </a:blip>
          <a:stretch>
            <a:fillRect/>
          </a:stretch>
        </p:blipFill>
        <p:spPr>
          <a:xfrm>
            <a:off x="6174275" y="2770152"/>
            <a:ext cx="2784850" cy="1571893"/>
          </a:xfrm>
          <a:prstGeom prst="rect">
            <a:avLst/>
          </a:prstGeom>
          <a:noFill/>
          <a:ln>
            <a:noFill/>
          </a:ln>
        </p:spPr>
      </p:pic>
      <p:pic>
        <p:nvPicPr>
          <p:cNvPr id="247" name="Google Shape;247;p36"/>
          <p:cNvPicPr preferRelativeResize="0"/>
          <p:nvPr/>
        </p:nvPicPr>
        <p:blipFill>
          <a:blip r:embed="rId4">
            <a:alphaModFix/>
          </a:blip>
          <a:stretch>
            <a:fillRect/>
          </a:stretch>
        </p:blipFill>
        <p:spPr>
          <a:xfrm>
            <a:off x="6174275" y="275575"/>
            <a:ext cx="2784850" cy="1626350"/>
          </a:xfrm>
          <a:prstGeom prst="rect">
            <a:avLst/>
          </a:prstGeom>
          <a:noFill/>
          <a:ln>
            <a:noFill/>
          </a:ln>
        </p:spPr>
      </p:pic>
      <p:pic>
        <p:nvPicPr>
          <p:cNvPr id="248" name="Google Shape;248;p36"/>
          <p:cNvPicPr preferRelativeResize="0"/>
          <p:nvPr/>
        </p:nvPicPr>
        <p:blipFill>
          <a:blip r:embed="rId5">
            <a:alphaModFix/>
          </a:blip>
          <a:stretch>
            <a:fillRect/>
          </a:stretch>
        </p:blipFill>
        <p:spPr>
          <a:xfrm>
            <a:off x="4215725" y="1650103"/>
            <a:ext cx="2784850" cy="156452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2" name="Shape 252"/>
        <p:cNvGrpSpPr/>
        <p:nvPr/>
      </p:nvGrpSpPr>
      <p:grpSpPr>
        <a:xfrm>
          <a:off x="0" y="0"/>
          <a:ext cx="0" cy="0"/>
          <a:chOff x="0" y="0"/>
          <a:chExt cx="0" cy="0"/>
        </a:xfrm>
      </p:grpSpPr>
      <p:sp>
        <p:nvSpPr>
          <p:cNvPr id="253" name="Google Shape;253;p3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t>Resources</a:t>
            </a:r>
            <a:endParaRPr b="1"/>
          </a:p>
        </p:txBody>
      </p:sp>
      <p:sp>
        <p:nvSpPr>
          <p:cNvPr id="254" name="Google Shape;254;p3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a:p>
            <a:pPr indent="-342900" lvl="0" marL="457200" rtl="0" algn="l">
              <a:spcBef>
                <a:spcPts val="0"/>
              </a:spcBef>
              <a:spcAft>
                <a:spcPts val="0"/>
              </a:spcAft>
              <a:buClr>
                <a:srgbClr val="FFFFFF"/>
              </a:buClr>
              <a:buSzPts val="1800"/>
              <a:buChar char="-"/>
            </a:pPr>
            <a:r>
              <a:rPr lang="en">
                <a:solidFill>
                  <a:srgbClr val="FFFFFF"/>
                </a:solidFill>
              </a:rPr>
              <a:t>Pixar’s Khan Academy</a:t>
            </a:r>
            <a:endParaRPr>
              <a:solidFill>
                <a:srgbClr val="FFFFFF"/>
              </a:solidFill>
            </a:endParaRPr>
          </a:p>
          <a:p>
            <a:pPr indent="-342900" lvl="0" marL="457200" rtl="0" algn="l">
              <a:spcBef>
                <a:spcPts val="0"/>
              </a:spcBef>
              <a:spcAft>
                <a:spcPts val="0"/>
              </a:spcAft>
              <a:buClr>
                <a:srgbClr val="FFFFFF"/>
              </a:buClr>
              <a:buSzPts val="1800"/>
              <a:buChar char="-"/>
            </a:pPr>
            <a:r>
              <a:rPr lang="en">
                <a:solidFill>
                  <a:srgbClr val="FFFFFF"/>
                </a:solidFill>
              </a:rPr>
              <a:t>David Badgerow’s </a:t>
            </a:r>
            <a:r>
              <a:rPr lang="en" u="sng">
                <a:solidFill>
                  <a:schemeClr val="hlink"/>
                </a:solidFill>
                <a:hlinkClick r:id="rId3"/>
              </a:rPr>
              <a:t>Article on Layout</a:t>
            </a:r>
            <a:endParaRPr>
              <a:solidFill>
                <a:srgbClr val="FFFFFF"/>
              </a:solidFill>
            </a:endParaRPr>
          </a:p>
          <a:p>
            <a:pPr indent="-342900" lvl="0" marL="457200" rtl="0" algn="l">
              <a:spcBef>
                <a:spcPts val="0"/>
              </a:spcBef>
              <a:spcAft>
                <a:spcPts val="0"/>
              </a:spcAft>
              <a:buClr>
                <a:srgbClr val="FFFFFF"/>
              </a:buClr>
              <a:buSzPts val="1800"/>
              <a:buChar char="-"/>
            </a:pPr>
            <a:r>
              <a:rPr lang="en" u="sng">
                <a:solidFill>
                  <a:schemeClr val="hlink"/>
                </a:solidFill>
                <a:hlinkClick r:id="rId4"/>
              </a:rPr>
              <a:t>What the Heck is CG Layout?</a:t>
            </a:r>
            <a:r>
              <a:rPr lang="en">
                <a:solidFill>
                  <a:srgbClr val="FFFFFF"/>
                </a:solidFill>
              </a:rPr>
              <a:t> </a:t>
            </a:r>
            <a:endParaRPr>
              <a:solidFill>
                <a:srgbClr val="FFFFFF"/>
              </a:solidFill>
            </a:endParaRPr>
          </a:p>
          <a:p>
            <a:pPr indent="-342900" lvl="0" marL="457200" rtl="0" algn="l">
              <a:spcBef>
                <a:spcPts val="0"/>
              </a:spcBef>
              <a:spcAft>
                <a:spcPts val="0"/>
              </a:spcAft>
              <a:buClr>
                <a:srgbClr val="FFFFFF"/>
              </a:buClr>
              <a:buSzPts val="1800"/>
              <a:buChar char="-"/>
            </a:pPr>
            <a:r>
              <a:rPr lang="en" u="sng">
                <a:solidFill>
                  <a:schemeClr val="hlink"/>
                </a:solidFill>
                <a:hlinkClick r:id="rId5"/>
              </a:rPr>
              <a:t>Camera Animation Article</a:t>
            </a:r>
            <a:r>
              <a:rPr lang="en">
                <a:solidFill>
                  <a:srgbClr val="FFFFFF"/>
                </a:solidFill>
              </a:rPr>
              <a:t> </a:t>
            </a:r>
            <a:endParaRPr>
              <a:solidFill>
                <a:srgbClr val="FFFFFF"/>
              </a:solidFill>
            </a:endParaRPr>
          </a:p>
          <a:p>
            <a:pPr indent="-342900" lvl="0" marL="457200" rtl="0" algn="l">
              <a:spcBef>
                <a:spcPts val="0"/>
              </a:spcBef>
              <a:spcAft>
                <a:spcPts val="0"/>
              </a:spcAft>
              <a:buClr>
                <a:srgbClr val="FFFFFF"/>
              </a:buClr>
              <a:buSzPts val="1800"/>
              <a:buChar char="-"/>
            </a:pPr>
            <a:r>
              <a:rPr lang="en" u="sng">
                <a:solidFill>
                  <a:schemeClr val="hlink"/>
                </a:solidFill>
                <a:hlinkClick r:id="rId6"/>
              </a:rPr>
              <a:t>Cinematography</a:t>
            </a:r>
            <a:r>
              <a:rPr lang="en">
                <a:solidFill>
                  <a:srgbClr val="FFFFFF"/>
                </a:solidFill>
              </a:rPr>
              <a:t> </a:t>
            </a:r>
            <a:endParaRPr>
              <a:solidFill>
                <a:srgbClr val="FFFFFF"/>
              </a:solidFill>
            </a:endParaRPr>
          </a:p>
          <a:p>
            <a:pPr indent="-342900" lvl="0" marL="457200" rtl="0" algn="l">
              <a:spcBef>
                <a:spcPts val="0"/>
              </a:spcBef>
              <a:spcAft>
                <a:spcPts val="0"/>
              </a:spcAft>
              <a:buClr>
                <a:srgbClr val="FFFFFF"/>
              </a:buClr>
              <a:buSzPts val="1800"/>
              <a:buChar char="-"/>
            </a:pPr>
            <a:r>
              <a:rPr lang="en" u="sng">
                <a:solidFill>
                  <a:schemeClr val="hlink"/>
                </a:solidFill>
                <a:hlinkClick r:id="rId7"/>
              </a:rPr>
              <a:t>Autodesk's Camera Help</a:t>
            </a:r>
            <a:r>
              <a:rPr lang="en">
                <a:solidFill>
                  <a:srgbClr val="FFFFFF"/>
                </a:solidFill>
              </a:rPr>
              <a:t> </a:t>
            </a:r>
            <a:endParaRPr>
              <a:solidFill>
                <a:srgbClr val="FFFFFF"/>
              </a:solidFill>
            </a:endParaRPr>
          </a:p>
          <a:p>
            <a:pPr indent="-342900" lvl="0" marL="457200" rtl="0" algn="l">
              <a:spcBef>
                <a:spcPts val="0"/>
              </a:spcBef>
              <a:spcAft>
                <a:spcPts val="0"/>
              </a:spcAft>
              <a:buClr>
                <a:srgbClr val="FFFFFF"/>
              </a:buClr>
              <a:buSzPts val="1800"/>
              <a:buChar char="-"/>
            </a:pPr>
            <a:r>
              <a:rPr lang="en" u="sng">
                <a:solidFill>
                  <a:schemeClr val="hlink"/>
                </a:solidFill>
                <a:hlinkClick r:id="rId8"/>
              </a:rPr>
              <a:t>Disney</a:t>
            </a:r>
            <a:r>
              <a:rPr lang="en">
                <a:solidFill>
                  <a:srgbClr val="FFFFFF"/>
                </a:solidFill>
              </a:rPr>
              <a:t>’s Multiplane Camera </a:t>
            </a:r>
            <a:endParaRPr>
              <a:solidFill>
                <a:srgbClr val="FFFFFF"/>
              </a:solidFill>
            </a:endParaRPr>
          </a:p>
        </p:txBody>
      </p:sp>
      <p:pic>
        <p:nvPicPr>
          <p:cNvPr id="255" name="Google Shape;255;p37"/>
          <p:cNvPicPr preferRelativeResize="0"/>
          <p:nvPr/>
        </p:nvPicPr>
        <p:blipFill>
          <a:blip r:embed="rId9">
            <a:alphaModFix/>
          </a:blip>
          <a:stretch>
            <a:fillRect/>
          </a:stretch>
        </p:blipFill>
        <p:spPr>
          <a:xfrm>
            <a:off x="4973975" y="1547750"/>
            <a:ext cx="3640850" cy="20479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 name="Shape 69"/>
        <p:cNvGrpSpPr/>
        <p:nvPr/>
      </p:nvGrpSpPr>
      <p:grpSpPr>
        <a:xfrm>
          <a:off x="0" y="0"/>
          <a:ext cx="0" cy="0"/>
          <a:chOff x="0" y="0"/>
          <a:chExt cx="0" cy="0"/>
        </a:xfrm>
      </p:grpSpPr>
      <p:sp>
        <p:nvSpPr>
          <p:cNvPr id="70" name="Google Shape;70;p15"/>
          <p:cNvSpPr txBox="1"/>
          <p:nvPr>
            <p:ph type="title"/>
          </p:nvPr>
        </p:nvSpPr>
        <p:spPr>
          <a:xfrm>
            <a:off x="311700" y="3904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t>History</a:t>
            </a:r>
            <a:endParaRPr b="1"/>
          </a:p>
        </p:txBody>
      </p:sp>
      <p:sp>
        <p:nvSpPr>
          <p:cNvPr id="71" name="Google Shape;71;p15"/>
          <p:cNvSpPr txBox="1"/>
          <p:nvPr>
            <p:ph idx="1" type="body"/>
          </p:nvPr>
        </p:nvSpPr>
        <p:spPr>
          <a:xfrm>
            <a:off x="4634700" y="1600800"/>
            <a:ext cx="3999900" cy="880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rgbClr val="FFFFFF"/>
              </a:buClr>
              <a:buSzPts val="1400"/>
              <a:buChar char="-"/>
            </a:pPr>
            <a:r>
              <a:rPr lang="en">
                <a:solidFill>
                  <a:srgbClr val="FFFFFF"/>
                </a:solidFill>
              </a:rPr>
              <a:t>Began in 2D</a:t>
            </a:r>
            <a:endParaRPr>
              <a:solidFill>
                <a:srgbClr val="FFFFFF"/>
              </a:solidFill>
            </a:endParaRPr>
          </a:p>
          <a:p>
            <a:pPr indent="-304800" lvl="1" marL="914400" rtl="0" algn="l">
              <a:spcBef>
                <a:spcPts val="0"/>
              </a:spcBef>
              <a:spcAft>
                <a:spcPts val="0"/>
              </a:spcAft>
              <a:buClr>
                <a:srgbClr val="FFFFFF"/>
              </a:buClr>
              <a:buSzPts val="1200"/>
              <a:buChar char="-"/>
            </a:pPr>
            <a:r>
              <a:rPr lang="en">
                <a:solidFill>
                  <a:srgbClr val="FFFFFF"/>
                </a:solidFill>
              </a:rPr>
              <a:t>Animated cinematography</a:t>
            </a:r>
            <a:endParaRPr>
              <a:solidFill>
                <a:srgbClr val="FFFFFF"/>
              </a:solidFill>
            </a:endParaRPr>
          </a:p>
          <a:p>
            <a:pPr indent="-317500" lvl="0" marL="457200" rtl="0" algn="l">
              <a:spcBef>
                <a:spcPts val="0"/>
              </a:spcBef>
              <a:spcAft>
                <a:spcPts val="0"/>
              </a:spcAft>
              <a:buClr>
                <a:srgbClr val="FFFFFF"/>
              </a:buClr>
              <a:buSzPts val="1400"/>
              <a:buChar char="-"/>
            </a:pPr>
            <a:r>
              <a:rPr lang="en">
                <a:solidFill>
                  <a:srgbClr val="FFFFFF"/>
                </a:solidFill>
              </a:rPr>
              <a:t>Multiplane Camera!</a:t>
            </a:r>
            <a:endParaRPr>
              <a:solidFill>
                <a:srgbClr val="FFFFFF"/>
              </a:solidFill>
            </a:endParaRPr>
          </a:p>
        </p:txBody>
      </p:sp>
      <p:pic>
        <p:nvPicPr>
          <p:cNvPr id="72" name="Google Shape;72;p15"/>
          <p:cNvPicPr preferRelativeResize="0"/>
          <p:nvPr/>
        </p:nvPicPr>
        <p:blipFill>
          <a:blip r:embed="rId3">
            <a:alphaModFix/>
          </a:blip>
          <a:stretch>
            <a:fillRect/>
          </a:stretch>
        </p:blipFill>
        <p:spPr>
          <a:xfrm>
            <a:off x="239400" y="1179825"/>
            <a:ext cx="4395306" cy="3681050"/>
          </a:xfrm>
          <a:prstGeom prst="rect">
            <a:avLst/>
          </a:prstGeom>
          <a:noFill/>
          <a:ln>
            <a:noFill/>
          </a:ln>
        </p:spPr>
      </p:pic>
      <p:pic>
        <p:nvPicPr>
          <p:cNvPr id="73" name="Google Shape;73;p15"/>
          <p:cNvPicPr preferRelativeResize="0"/>
          <p:nvPr/>
        </p:nvPicPr>
        <p:blipFill>
          <a:blip r:embed="rId4">
            <a:alphaModFix/>
          </a:blip>
          <a:stretch>
            <a:fillRect/>
          </a:stretch>
        </p:blipFill>
        <p:spPr>
          <a:xfrm>
            <a:off x="208200" y="1305850"/>
            <a:ext cx="4457700" cy="3429000"/>
          </a:xfrm>
          <a:prstGeom prst="rect">
            <a:avLst/>
          </a:prstGeom>
          <a:noFill/>
          <a:ln>
            <a:noFill/>
          </a:ln>
        </p:spPr>
      </p:pic>
      <p:pic>
        <p:nvPicPr>
          <p:cNvPr id="74" name="Google Shape;74;p15"/>
          <p:cNvPicPr preferRelativeResize="0"/>
          <p:nvPr/>
        </p:nvPicPr>
        <p:blipFill>
          <a:blip r:embed="rId5">
            <a:alphaModFix/>
          </a:blip>
          <a:stretch>
            <a:fillRect/>
          </a:stretch>
        </p:blipFill>
        <p:spPr>
          <a:xfrm>
            <a:off x="532050" y="1748750"/>
            <a:ext cx="3810000" cy="2543175"/>
          </a:xfrm>
          <a:prstGeom prst="rect">
            <a:avLst/>
          </a:prstGeom>
          <a:noFill/>
          <a:ln>
            <a:noFill/>
          </a:ln>
        </p:spPr>
      </p:pic>
      <p:sp>
        <p:nvSpPr>
          <p:cNvPr id="75" name="Google Shape;75;p15"/>
          <p:cNvSpPr txBox="1"/>
          <p:nvPr/>
        </p:nvSpPr>
        <p:spPr>
          <a:xfrm>
            <a:off x="4634700" y="2495550"/>
            <a:ext cx="3621300" cy="17382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chemeClr val="dk1"/>
              </a:buClr>
              <a:buSzPts val="1400"/>
              <a:buChar char="-"/>
            </a:pPr>
            <a:r>
              <a:rPr lang="en">
                <a:solidFill>
                  <a:schemeClr val="dk1"/>
                </a:solidFill>
              </a:rPr>
              <a:t>An example of traditional layout, where a background has been laid out, and a camera move has been planned over it, as represented by red frames panning over the background.</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000"/>
                                          </p:stCondLst>
                                        </p:cTn>
                                        <p:tgtEl>
                                          <p:spTgt spid="73"/>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74"/>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7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 name="Shape 79"/>
        <p:cNvGrpSpPr/>
        <p:nvPr/>
      </p:nvGrpSpPr>
      <p:grpSpPr>
        <a:xfrm>
          <a:off x="0" y="0"/>
          <a:ext cx="0" cy="0"/>
          <a:chOff x="0" y="0"/>
          <a:chExt cx="0" cy="0"/>
        </a:xfrm>
      </p:grpSpPr>
      <p:sp>
        <p:nvSpPr>
          <p:cNvPr id="80" name="Google Shape;80;p16"/>
          <p:cNvSpPr txBox="1"/>
          <p:nvPr>
            <p:ph type="title"/>
          </p:nvPr>
        </p:nvSpPr>
        <p:spPr>
          <a:xfrm>
            <a:off x="311700" y="7061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The Importance of 3D Layout</a:t>
            </a:r>
            <a:endParaRPr b="1"/>
          </a:p>
        </p:txBody>
      </p:sp>
      <p:sp>
        <p:nvSpPr>
          <p:cNvPr id="81" name="Google Shape;81;p16"/>
          <p:cNvSpPr txBox="1"/>
          <p:nvPr>
            <p:ph idx="1" type="body"/>
          </p:nvPr>
        </p:nvSpPr>
        <p:spPr>
          <a:xfrm>
            <a:off x="354975" y="1542050"/>
            <a:ext cx="4903800" cy="29667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rgbClr val="FFFFFF"/>
              </a:buClr>
              <a:buSzPts val="1400"/>
              <a:buChar char="-"/>
            </a:pPr>
            <a:r>
              <a:rPr lang="en" sz="1400">
                <a:solidFill>
                  <a:srgbClr val="FFFFFF"/>
                </a:solidFill>
              </a:rPr>
              <a:t>A lot of assets to keep track of in production!</a:t>
            </a:r>
            <a:endParaRPr sz="1400">
              <a:solidFill>
                <a:srgbClr val="FFFFFF"/>
              </a:solidFill>
            </a:endParaRPr>
          </a:p>
          <a:p>
            <a:pPr indent="-304800" lvl="1" marL="914400" rtl="0" algn="l">
              <a:spcBef>
                <a:spcPts val="0"/>
              </a:spcBef>
              <a:spcAft>
                <a:spcPts val="0"/>
              </a:spcAft>
              <a:buClr>
                <a:srgbClr val="FFFFFF"/>
              </a:buClr>
              <a:buSzPts val="1200"/>
              <a:buChar char="-"/>
            </a:pPr>
            <a:r>
              <a:rPr lang="en" sz="1200">
                <a:solidFill>
                  <a:srgbClr val="FFFFFF"/>
                </a:solidFill>
              </a:rPr>
              <a:t>Efficiency is important!</a:t>
            </a:r>
            <a:endParaRPr sz="1200">
              <a:solidFill>
                <a:srgbClr val="FFFFFF"/>
              </a:solidFill>
            </a:endParaRPr>
          </a:p>
          <a:p>
            <a:pPr indent="-317500" lvl="0" marL="457200" rtl="0" algn="l">
              <a:spcBef>
                <a:spcPts val="0"/>
              </a:spcBef>
              <a:spcAft>
                <a:spcPts val="0"/>
              </a:spcAft>
              <a:buClr>
                <a:srgbClr val="FFFFFF"/>
              </a:buClr>
              <a:buSzPts val="1400"/>
              <a:buChar char="-"/>
            </a:pPr>
            <a:r>
              <a:rPr lang="en" sz="1400">
                <a:solidFill>
                  <a:srgbClr val="FFFFFF"/>
                </a:solidFill>
              </a:rPr>
              <a:t>Consider these questions:</a:t>
            </a:r>
            <a:endParaRPr sz="1400">
              <a:solidFill>
                <a:srgbClr val="FFFFFF"/>
              </a:solidFill>
            </a:endParaRPr>
          </a:p>
          <a:p>
            <a:pPr indent="-304800" lvl="1" marL="914400" rtl="0" algn="l">
              <a:spcBef>
                <a:spcPts val="0"/>
              </a:spcBef>
              <a:spcAft>
                <a:spcPts val="0"/>
              </a:spcAft>
              <a:buClr>
                <a:srgbClr val="FFFFFF"/>
              </a:buClr>
              <a:buSzPts val="1200"/>
              <a:buChar char="-"/>
            </a:pPr>
            <a:r>
              <a:rPr lang="en" sz="1200">
                <a:solidFill>
                  <a:srgbClr val="FFFFFF"/>
                </a:solidFill>
              </a:rPr>
              <a:t>What assets are needed in the production?</a:t>
            </a:r>
            <a:endParaRPr sz="1200">
              <a:solidFill>
                <a:srgbClr val="FFFFFF"/>
              </a:solidFill>
            </a:endParaRPr>
          </a:p>
          <a:p>
            <a:pPr indent="-304800" lvl="1" marL="914400" rtl="0" algn="l">
              <a:spcBef>
                <a:spcPts val="0"/>
              </a:spcBef>
              <a:spcAft>
                <a:spcPts val="0"/>
              </a:spcAft>
              <a:buClr>
                <a:srgbClr val="FFFFFF"/>
              </a:buClr>
              <a:buSzPts val="1200"/>
              <a:buChar char="-"/>
            </a:pPr>
            <a:r>
              <a:rPr lang="en" sz="1200">
                <a:solidFill>
                  <a:srgbClr val="FFFFFF"/>
                </a:solidFill>
              </a:rPr>
              <a:t>How are the assets organized?</a:t>
            </a:r>
            <a:endParaRPr sz="1200">
              <a:solidFill>
                <a:srgbClr val="FFFFFF"/>
              </a:solidFill>
            </a:endParaRPr>
          </a:p>
          <a:p>
            <a:pPr indent="-304800" lvl="1" marL="914400" rtl="0" algn="l">
              <a:spcBef>
                <a:spcPts val="0"/>
              </a:spcBef>
              <a:spcAft>
                <a:spcPts val="0"/>
              </a:spcAft>
              <a:buClr>
                <a:srgbClr val="FFFFFF"/>
              </a:buClr>
              <a:buSzPts val="1200"/>
              <a:buChar char="-"/>
            </a:pPr>
            <a:r>
              <a:rPr lang="en" sz="1200">
                <a:solidFill>
                  <a:srgbClr val="FFFFFF"/>
                </a:solidFill>
              </a:rPr>
              <a:t>Where are the characters, props, settings, etc., in relation to the camera throughout the film?</a:t>
            </a:r>
            <a:endParaRPr sz="1200">
              <a:solidFill>
                <a:srgbClr val="FFFFFF"/>
              </a:solidFill>
            </a:endParaRPr>
          </a:p>
          <a:p>
            <a:pPr indent="-317500" lvl="0" marL="457200" rtl="0" algn="l">
              <a:spcBef>
                <a:spcPts val="0"/>
              </a:spcBef>
              <a:spcAft>
                <a:spcPts val="0"/>
              </a:spcAft>
              <a:buClr>
                <a:srgbClr val="FFFFFF"/>
              </a:buClr>
              <a:buSzPts val="1400"/>
              <a:buChar char="-"/>
            </a:pPr>
            <a:r>
              <a:rPr lang="en" sz="1400">
                <a:solidFill>
                  <a:srgbClr val="FFFFFF"/>
                </a:solidFill>
              </a:rPr>
              <a:t>Layout serves a function similar to a cinematographer</a:t>
            </a:r>
            <a:endParaRPr sz="1400">
              <a:solidFill>
                <a:srgbClr val="FFFFFF"/>
              </a:solidFill>
            </a:endParaRPr>
          </a:p>
          <a:p>
            <a:pPr indent="-317500" lvl="0" marL="457200" rtl="0" algn="l">
              <a:spcBef>
                <a:spcPts val="0"/>
              </a:spcBef>
              <a:spcAft>
                <a:spcPts val="0"/>
              </a:spcAft>
              <a:buClr>
                <a:srgbClr val="FFFFFF"/>
              </a:buClr>
              <a:buSzPts val="1400"/>
              <a:buChar char="-"/>
            </a:pPr>
            <a:r>
              <a:rPr lang="en" sz="1400">
                <a:solidFill>
                  <a:schemeClr val="dk1"/>
                </a:solidFill>
              </a:rPr>
              <a:t>Layout falls between Storyboards/Animatics and Animation</a:t>
            </a:r>
            <a:endParaRPr sz="1400">
              <a:solidFill>
                <a:schemeClr val="dk1"/>
              </a:solidFill>
            </a:endParaRPr>
          </a:p>
          <a:p>
            <a:pPr indent="-304800" lvl="1" marL="914400" rtl="0" algn="l">
              <a:spcBef>
                <a:spcPts val="0"/>
              </a:spcBef>
              <a:spcAft>
                <a:spcPts val="0"/>
              </a:spcAft>
              <a:buClr>
                <a:schemeClr val="dk1"/>
              </a:buClr>
              <a:buSzPts val="1200"/>
              <a:buChar char="-"/>
            </a:pPr>
            <a:r>
              <a:rPr lang="en" sz="1200">
                <a:solidFill>
                  <a:schemeClr val="dk1"/>
                </a:solidFill>
              </a:rPr>
              <a:t>Layout will translate 2D storyboards into 3D and find the issues before shots get too complex.</a:t>
            </a:r>
            <a:endParaRPr sz="1200">
              <a:solidFill>
                <a:schemeClr val="dk1"/>
              </a:solidFill>
            </a:endParaRPr>
          </a:p>
        </p:txBody>
      </p:sp>
      <p:pic>
        <p:nvPicPr>
          <p:cNvPr id="82" name="Google Shape;82;p16"/>
          <p:cNvPicPr preferRelativeResize="0"/>
          <p:nvPr/>
        </p:nvPicPr>
        <p:blipFill>
          <a:blip r:embed="rId3">
            <a:alphaModFix/>
          </a:blip>
          <a:stretch>
            <a:fillRect/>
          </a:stretch>
        </p:blipFill>
        <p:spPr>
          <a:xfrm>
            <a:off x="5913075" y="182226"/>
            <a:ext cx="2917350" cy="1620500"/>
          </a:xfrm>
          <a:prstGeom prst="rect">
            <a:avLst/>
          </a:prstGeom>
          <a:noFill/>
          <a:ln>
            <a:noFill/>
          </a:ln>
        </p:spPr>
      </p:pic>
      <p:pic>
        <p:nvPicPr>
          <p:cNvPr id="83" name="Google Shape;83;p16"/>
          <p:cNvPicPr preferRelativeResize="0"/>
          <p:nvPr/>
        </p:nvPicPr>
        <p:blipFill>
          <a:blip r:embed="rId4">
            <a:alphaModFix/>
          </a:blip>
          <a:stretch>
            <a:fillRect/>
          </a:stretch>
        </p:blipFill>
        <p:spPr>
          <a:xfrm>
            <a:off x="5913075" y="1850267"/>
            <a:ext cx="2917350" cy="1577175"/>
          </a:xfrm>
          <a:prstGeom prst="rect">
            <a:avLst/>
          </a:prstGeom>
          <a:noFill/>
          <a:ln>
            <a:noFill/>
          </a:ln>
        </p:spPr>
      </p:pic>
      <p:pic>
        <p:nvPicPr>
          <p:cNvPr id="84" name="Google Shape;84;p16"/>
          <p:cNvPicPr preferRelativeResize="0"/>
          <p:nvPr/>
        </p:nvPicPr>
        <p:blipFill>
          <a:blip r:embed="rId5">
            <a:alphaModFix/>
          </a:blip>
          <a:stretch>
            <a:fillRect/>
          </a:stretch>
        </p:blipFill>
        <p:spPr>
          <a:xfrm>
            <a:off x="5913075" y="3488238"/>
            <a:ext cx="2917349" cy="1553326"/>
          </a:xfrm>
          <a:prstGeom prst="rect">
            <a:avLst/>
          </a:prstGeom>
          <a:noFill/>
          <a:ln>
            <a:noFill/>
          </a:ln>
        </p:spPr>
      </p:pic>
      <p:sp>
        <p:nvSpPr>
          <p:cNvPr id="85" name="Google Shape;85;p16"/>
          <p:cNvSpPr txBox="1"/>
          <p:nvPr/>
        </p:nvSpPr>
        <p:spPr>
          <a:xfrm>
            <a:off x="7863125" y="3116350"/>
            <a:ext cx="1676100" cy="31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200">
                <a:solidFill>
                  <a:srgbClr val="FFFFFF"/>
                </a:solidFill>
              </a:rPr>
              <a:t>Layout Test</a:t>
            </a:r>
            <a:endParaRPr i="1" sz="1200">
              <a:solidFill>
                <a:srgbClr val="FFFFFF"/>
              </a:solidFill>
            </a:endParaRPr>
          </a:p>
        </p:txBody>
      </p:sp>
      <p:sp>
        <p:nvSpPr>
          <p:cNvPr id="86" name="Google Shape;86;p16"/>
          <p:cNvSpPr txBox="1"/>
          <p:nvPr/>
        </p:nvSpPr>
        <p:spPr>
          <a:xfrm>
            <a:off x="7726975" y="4730475"/>
            <a:ext cx="1676100" cy="31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200">
                <a:solidFill>
                  <a:srgbClr val="FFFFFF"/>
                </a:solidFill>
              </a:rPr>
              <a:t>Final Render</a:t>
            </a:r>
            <a:endParaRPr i="1" sz="1200">
              <a:solidFill>
                <a:srgbClr val="FFFFFF"/>
              </a:solidFill>
            </a:endParaRPr>
          </a:p>
        </p:txBody>
      </p:sp>
      <p:sp>
        <p:nvSpPr>
          <p:cNvPr id="87" name="Google Shape;87;p16"/>
          <p:cNvSpPr txBox="1"/>
          <p:nvPr/>
        </p:nvSpPr>
        <p:spPr>
          <a:xfrm>
            <a:off x="7574325" y="1478375"/>
            <a:ext cx="1256100" cy="31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200">
                <a:solidFill>
                  <a:srgbClr val="FFFFFF"/>
                </a:solidFill>
              </a:rPr>
              <a:t>2D Storyboards</a:t>
            </a:r>
            <a:endParaRPr i="1" sz="1200">
              <a:solidFill>
                <a:srgbClr val="FFFFF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 name="Shape 91"/>
        <p:cNvGrpSpPr/>
        <p:nvPr/>
      </p:nvGrpSpPr>
      <p:grpSpPr>
        <a:xfrm>
          <a:off x="0" y="0"/>
          <a:ext cx="0" cy="0"/>
          <a:chOff x="0" y="0"/>
          <a:chExt cx="0" cy="0"/>
        </a:xfrm>
      </p:grpSpPr>
      <p:sp>
        <p:nvSpPr>
          <p:cNvPr id="92" name="Google Shape;92;p17"/>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Monsters Inc - Progression Reel</a:t>
            </a:r>
            <a:endParaRPr/>
          </a:p>
        </p:txBody>
      </p:sp>
      <p:pic>
        <p:nvPicPr>
          <p:cNvPr descr="Monsters Inc - Progression reel &#10; &#10;http://animationprogression.blogspot.com/" id="93" name="Google Shape;93;p17" title="Monsters Inc - Progression reel">
            <a:hlinkClick r:id="rId3"/>
          </p:cNvPr>
          <p:cNvPicPr preferRelativeResize="0"/>
          <p:nvPr/>
        </p:nvPicPr>
        <p:blipFill>
          <a:blip r:embed="rId4">
            <a:alphaModFix/>
          </a:blip>
          <a:stretch>
            <a:fillRect/>
          </a:stretch>
        </p:blipFill>
        <p:spPr>
          <a:xfrm>
            <a:off x="2286000" y="700650"/>
            <a:ext cx="4572000" cy="3429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7" name="Shape 97"/>
        <p:cNvGrpSpPr/>
        <p:nvPr/>
      </p:nvGrpSpPr>
      <p:grpSpPr>
        <a:xfrm>
          <a:off x="0" y="0"/>
          <a:ext cx="0" cy="0"/>
          <a:chOff x="0" y="0"/>
          <a:chExt cx="0" cy="0"/>
        </a:xfrm>
      </p:grpSpPr>
      <p:sp>
        <p:nvSpPr>
          <p:cNvPr id="98" name="Google Shape;98;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Layout vs. Animatics</a:t>
            </a:r>
            <a:endParaRPr b="1"/>
          </a:p>
        </p:txBody>
      </p:sp>
      <p:sp>
        <p:nvSpPr>
          <p:cNvPr id="99" name="Google Shape;99;p18"/>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100" name="Google Shape;100;p18"/>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01" name="Google Shape;101;p18"/>
          <p:cNvPicPr preferRelativeResize="0"/>
          <p:nvPr/>
        </p:nvPicPr>
        <p:blipFill>
          <a:blip r:embed="rId3">
            <a:alphaModFix/>
          </a:blip>
          <a:stretch>
            <a:fillRect/>
          </a:stretch>
        </p:blipFill>
        <p:spPr>
          <a:xfrm>
            <a:off x="406650" y="1203325"/>
            <a:ext cx="3810000" cy="3314700"/>
          </a:xfrm>
          <a:prstGeom prst="rect">
            <a:avLst/>
          </a:prstGeom>
          <a:noFill/>
          <a:ln>
            <a:noFill/>
          </a:ln>
        </p:spPr>
      </p:pic>
      <p:pic>
        <p:nvPicPr>
          <p:cNvPr id="102" name="Google Shape;102;p18"/>
          <p:cNvPicPr preferRelativeResize="0"/>
          <p:nvPr/>
        </p:nvPicPr>
        <p:blipFill>
          <a:blip r:embed="rId4">
            <a:alphaModFix/>
          </a:blip>
          <a:stretch>
            <a:fillRect/>
          </a:stretch>
        </p:blipFill>
        <p:spPr>
          <a:xfrm>
            <a:off x="4927350" y="1203325"/>
            <a:ext cx="3810000" cy="3314700"/>
          </a:xfrm>
          <a:prstGeom prst="rect">
            <a:avLst/>
          </a:prstGeom>
          <a:noFill/>
          <a:ln>
            <a:noFill/>
          </a:ln>
        </p:spPr>
      </p:pic>
      <p:sp>
        <p:nvSpPr>
          <p:cNvPr id="103" name="Google Shape;103;p18"/>
          <p:cNvSpPr txBox="1"/>
          <p:nvPr/>
        </p:nvSpPr>
        <p:spPr>
          <a:xfrm>
            <a:off x="3114825" y="4220125"/>
            <a:ext cx="1255200" cy="29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FFFFFF"/>
                </a:solidFill>
                <a:highlight>
                  <a:srgbClr val="000000"/>
                </a:highlight>
              </a:rPr>
              <a:t>    </a:t>
            </a:r>
            <a:r>
              <a:rPr lang="en" sz="1100">
                <a:solidFill>
                  <a:srgbClr val="FFFFFF"/>
                </a:solidFill>
                <a:highlight>
                  <a:srgbClr val="000000"/>
                </a:highlight>
              </a:rPr>
              <a:t>Animatic     </a:t>
            </a:r>
            <a:r>
              <a:rPr lang="en" sz="1100">
                <a:highlight>
                  <a:srgbClr val="000000"/>
                </a:highlight>
              </a:rPr>
              <a:t>.</a:t>
            </a:r>
            <a:endParaRPr sz="1100">
              <a:highlight>
                <a:srgbClr val="000000"/>
              </a:highligh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7" name="Shape 107"/>
        <p:cNvGrpSpPr/>
        <p:nvPr/>
      </p:nvGrpSpPr>
      <p:grpSpPr>
        <a:xfrm>
          <a:off x="0" y="0"/>
          <a:ext cx="0" cy="0"/>
          <a:chOff x="0" y="0"/>
          <a:chExt cx="0" cy="0"/>
        </a:xfrm>
      </p:grpSpPr>
      <p:sp>
        <p:nvSpPr>
          <p:cNvPr id="108" name="Google Shape;108;p1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Responsibilities for Layout Artists</a:t>
            </a:r>
            <a:endParaRPr b="1"/>
          </a:p>
        </p:txBody>
      </p:sp>
      <p:sp>
        <p:nvSpPr>
          <p:cNvPr id="109" name="Google Shape;109;p19"/>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rPr>
              <a:t>Initial Responsibilities</a:t>
            </a:r>
            <a:endParaRPr b="1">
              <a:solidFill>
                <a:srgbClr val="FFFFFF"/>
              </a:solidFill>
            </a:endParaRPr>
          </a:p>
          <a:p>
            <a:pPr indent="-317500" lvl="0" marL="457200" rtl="0" algn="l">
              <a:spcBef>
                <a:spcPts val="1600"/>
              </a:spcBef>
              <a:spcAft>
                <a:spcPts val="0"/>
              </a:spcAft>
              <a:buClr>
                <a:srgbClr val="FFFFFF"/>
              </a:buClr>
              <a:buSzPts val="1400"/>
              <a:buChar char="-"/>
            </a:pPr>
            <a:r>
              <a:rPr lang="en">
                <a:solidFill>
                  <a:srgbClr val="FFFFFF"/>
                </a:solidFill>
              </a:rPr>
              <a:t>Translate storyboards or animatics</a:t>
            </a:r>
            <a:endParaRPr>
              <a:solidFill>
                <a:srgbClr val="FFFFFF"/>
              </a:solidFill>
            </a:endParaRPr>
          </a:p>
          <a:p>
            <a:pPr indent="-317500" lvl="0" marL="457200" rtl="0" algn="l">
              <a:spcBef>
                <a:spcPts val="0"/>
              </a:spcBef>
              <a:spcAft>
                <a:spcPts val="0"/>
              </a:spcAft>
              <a:buClr>
                <a:srgbClr val="FFFFFF"/>
              </a:buClr>
              <a:buSzPts val="1400"/>
              <a:buChar char="-"/>
            </a:pPr>
            <a:r>
              <a:rPr lang="en">
                <a:solidFill>
                  <a:srgbClr val="FFFFFF"/>
                </a:solidFill>
              </a:rPr>
              <a:t>Place </a:t>
            </a:r>
            <a:r>
              <a:rPr lang="en">
                <a:solidFill>
                  <a:srgbClr val="FFFFFF"/>
                </a:solidFill>
              </a:rPr>
              <a:t>characters, props, and environments in the camera view</a:t>
            </a:r>
            <a:endParaRPr>
              <a:solidFill>
                <a:srgbClr val="FFFFFF"/>
              </a:solidFill>
            </a:endParaRPr>
          </a:p>
          <a:p>
            <a:pPr indent="-317500" lvl="0" marL="457200" rtl="0" algn="l">
              <a:spcBef>
                <a:spcPts val="0"/>
              </a:spcBef>
              <a:spcAft>
                <a:spcPts val="0"/>
              </a:spcAft>
              <a:buClr>
                <a:srgbClr val="FFFFFF"/>
              </a:buClr>
              <a:buSzPts val="1400"/>
              <a:buChar char="-"/>
            </a:pPr>
            <a:r>
              <a:rPr lang="en">
                <a:solidFill>
                  <a:srgbClr val="FFFFFF"/>
                </a:solidFill>
              </a:rPr>
              <a:t>Set characters in key poses to define actions and movements</a:t>
            </a:r>
            <a:endParaRPr>
              <a:solidFill>
                <a:srgbClr val="FFFFFF"/>
              </a:solidFill>
            </a:endParaRPr>
          </a:p>
          <a:p>
            <a:pPr indent="-317500" lvl="0" marL="457200" rtl="0" algn="l">
              <a:spcBef>
                <a:spcPts val="0"/>
              </a:spcBef>
              <a:spcAft>
                <a:spcPts val="0"/>
              </a:spcAft>
              <a:buClr>
                <a:srgbClr val="FFFFFF"/>
              </a:buClr>
              <a:buSzPts val="1400"/>
              <a:buChar char="-"/>
            </a:pPr>
            <a:r>
              <a:rPr lang="en">
                <a:solidFill>
                  <a:srgbClr val="FFFFFF"/>
                </a:solidFill>
              </a:rPr>
              <a:t>Define camera angles for individual shots and animate if needed</a:t>
            </a:r>
            <a:endParaRPr>
              <a:solidFill>
                <a:srgbClr val="FFFFFF"/>
              </a:solidFill>
            </a:endParaRPr>
          </a:p>
          <a:p>
            <a:pPr indent="-317500" lvl="0" marL="457200" rtl="0" algn="l">
              <a:spcBef>
                <a:spcPts val="0"/>
              </a:spcBef>
              <a:spcAft>
                <a:spcPts val="0"/>
              </a:spcAft>
              <a:buClr>
                <a:srgbClr val="FFFFFF"/>
              </a:buClr>
              <a:buSzPts val="1400"/>
              <a:buChar char="-"/>
            </a:pPr>
            <a:r>
              <a:rPr lang="en">
                <a:solidFill>
                  <a:srgbClr val="FFFFFF"/>
                </a:solidFill>
              </a:rPr>
              <a:t>Adapt shot staging according to the needs of the composition</a:t>
            </a:r>
            <a:endParaRPr>
              <a:solidFill>
                <a:srgbClr val="FFFFFF"/>
              </a:solidFill>
            </a:endParaRPr>
          </a:p>
          <a:p>
            <a:pPr indent="-317500" lvl="0" marL="457200" rtl="0" algn="l">
              <a:spcBef>
                <a:spcPts val="0"/>
              </a:spcBef>
              <a:spcAft>
                <a:spcPts val="0"/>
              </a:spcAft>
              <a:buClr>
                <a:srgbClr val="FFFFFF"/>
              </a:buClr>
              <a:buSzPts val="1400"/>
              <a:buChar char="-"/>
            </a:pPr>
            <a:r>
              <a:rPr lang="en">
                <a:solidFill>
                  <a:srgbClr val="FFFFFF"/>
                </a:solidFill>
              </a:rPr>
              <a:t>Maintain timing to coincide with the animatic</a:t>
            </a:r>
            <a:endParaRPr>
              <a:solidFill>
                <a:srgbClr val="FFFFFF"/>
              </a:solidFill>
            </a:endParaRPr>
          </a:p>
        </p:txBody>
      </p:sp>
      <p:sp>
        <p:nvSpPr>
          <p:cNvPr id="110" name="Google Shape;110;p19"/>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rPr>
              <a:t>Troubleshooting</a:t>
            </a:r>
            <a:endParaRPr b="1">
              <a:solidFill>
                <a:srgbClr val="FFFFFF"/>
              </a:solidFill>
            </a:endParaRPr>
          </a:p>
          <a:p>
            <a:pPr indent="-317500" lvl="0" marL="457200" rtl="0" algn="l">
              <a:spcBef>
                <a:spcPts val="1600"/>
              </a:spcBef>
              <a:spcAft>
                <a:spcPts val="0"/>
              </a:spcAft>
              <a:buClr>
                <a:srgbClr val="FFFFFF"/>
              </a:buClr>
              <a:buSzPts val="1400"/>
              <a:buChar char="-"/>
            </a:pPr>
            <a:r>
              <a:rPr lang="en">
                <a:solidFill>
                  <a:srgbClr val="FFFFFF"/>
                </a:solidFill>
              </a:rPr>
              <a:t>Go back to do a final camera passing</a:t>
            </a:r>
            <a:endParaRPr>
              <a:solidFill>
                <a:srgbClr val="FFFFFF"/>
              </a:solidFill>
            </a:endParaRPr>
          </a:p>
          <a:p>
            <a:pPr indent="-304800" lvl="1" marL="914400" rtl="0" algn="l">
              <a:spcBef>
                <a:spcPts val="0"/>
              </a:spcBef>
              <a:spcAft>
                <a:spcPts val="0"/>
              </a:spcAft>
              <a:buClr>
                <a:srgbClr val="FFFFFF"/>
              </a:buClr>
              <a:buSzPts val="1200"/>
              <a:buChar char="-"/>
            </a:pPr>
            <a:r>
              <a:rPr lang="en">
                <a:solidFill>
                  <a:srgbClr val="FFFFFF"/>
                </a:solidFill>
              </a:rPr>
              <a:t>For example: adding in reactionary camera adjustments to follow animation acting, adding camera shakes, or adding ambient motion to help prevent static shots!</a:t>
            </a:r>
            <a:endParaRPr>
              <a:solidFill>
                <a:srgbClr val="FFFFFF"/>
              </a:solidFill>
            </a:endParaRPr>
          </a:p>
          <a:p>
            <a:pPr indent="-317500" lvl="0" marL="457200" rtl="0" algn="l">
              <a:spcBef>
                <a:spcPts val="0"/>
              </a:spcBef>
              <a:spcAft>
                <a:spcPts val="0"/>
              </a:spcAft>
              <a:buClr>
                <a:srgbClr val="FFFFFF"/>
              </a:buClr>
              <a:buSzPts val="1400"/>
              <a:buChar char="-"/>
            </a:pPr>
            <a:r>
              <a:rPr lang="en">
                <a:solidFill>
                  <a:srgbClr val="FFFFFF"/>
                </a:solidFill>
              </a:rPr>
              <a:t>Add padding and extra time if director calls for it</a:t>
            </a:r>
            <a:endParaRPr>
              <a:solidFill>
                <a:srgbClr val="FFFFFF"/>
              </a:solidFill>
            </a:endParaRPr>
          </a:p>
          <a:p>
            <a:pPr indent="-317500" lvl="0" marL="457200" rtl="0" algn="l">
              <a:spcBef>
                <a:spcPts val="0"/>
              </a:spcBef>
              <a:spcAft>
                <a:spcPts val="0"/>
              </a:spcAft>
              <a:buClr>
                <a:srgbClr val="FFFFFF"/>
              </a:buClr>
              <a:buSzPts val="1400"/>
              <a:buChar char="-"/>
            </a:pPr>
            <a:r>
              <a:rPr lang="en">
                <a:solidFill>
                  <a:srgbClr val="FFFFFF"/>
                </a:solidFill>
              </a:rPr>
              <a:t>And more!</a:t>
            </a:r>
            <a:endParaRPr>
              <a:solidFill>
                <a:srgbClr val="FFFF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4" name="Shape 114"/>
        <p:cNvGrpSpPr/>
        <p:nvPr/>
      </p:nvGrpSpPr>
      <p:grpSpPr>
        <a:xfrm>
          <a:off x="0" y="0"/>
          <a:ext cx="0" cy="0"/>
          <a:chOff x="0" y="0"/>
          <a:chExt cx="0" cy="0"/>
        </a:xfrm>
      </p:grpSpPr>
      <p:sp>
        <p:nvSpPr>
          <p:cNvPr id="115" name="Google Shape;115;p2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t>What you need to know</a:t>
            </a:r>
            <a:endParaRPr b="1"/>
          </a:p>
        </p:txBody>
      </p:sp>
      <p:sp>
        <p:nvSpPr>
          <p:cNvPr id="116" name="Google Shape;116;p20"/>
          <p:cNvSpPr txBox="1"/>
          <p:nvPr>
            <p:ph idx="1" type="body"/>
          </p:nvPr>
        </p:nvSpPr>
        <p:spPr>
          <a:xfrm>
            <a:off x="311700" y="1155776"/>
            <a:ext cx="4778400" cy="2978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FFFFFF"/>
              </a:buClr>
              <a:buSzPts val="1800"/>
              <a:buChar char="-"/>
            </a:pPr>
            <a:r>
              <a:rPr lang="en">
                <a:solidFill>
                  <a:srgbClr val="FFFFFF"/>
                </a:solidFill>
              </a:rPr>
              <a:t>Shot composition</a:t>
            </a:r>
            <a:endParaRPr>
              <a:solidFill>
                <a:srgbClr val="FFFFFF"/>
              </a:solidFill>
            </a:endParaRPr>
          </a:p>
          <a:p>
            <a:pPr indent="-317500" lvl="1" marL="914400" rtl="0" algn="l">
              <a:spcBef>
                <a:spcPts val="0"/>
              </a:spcBef>
              <a:spcAft>
                <a:spcPts val="0"/>
              </a:spcAft>
              <a:buClr>
                <a:srgbClr val="FFFFFF"/>
              </a:buClr>
              <a:buSzPts val="1400"/>
              <a:buChar char="-"/>
            </a:pPr>
            <a:r>
              <a:rPr lang="en">
                <a:solidFill>
                  <a:srgbClr val="FFFFFF"/>
                </a:solidFill>
              </a:rPr>
              <a:t>Lens choices and camera effects</a:t>
            </a:r>
            <a:endParaRPr>
              <a:solidFill>
                <a:srgbClr val="FFFFFF"/>
              </a:solidFill>
            </a:endParaRPr>
          </a:p>
          <a:p>
            <a:pPr indent="-317500" lvl="1" marL="914400" rtl="0" algn="l">
              <a:spcBef>
                <a:spcPts val="0"/>
              </a:spcBef>
              <a:spcAft>
                <a:spcPts val="0"/>
              </a:spcAft>
              <a:buClr>
                <a:srgbClr val="FFFFFF"/>
              </a:buClr>
              <a:buSzPts val="1400"/>
              <a:buChar char="-"/>
            </a:pPr>
            <a:r>
              <a:rPr lang="en">
                <a:solidFill>
                  <a:srgbClr val="FFFFFF"/>
                </a:solidFill>
              </a:rPr>
              <a:t>Continuity</a:t>
            </a:r>
            <a:endParaRPr>
              <a:solidFill>
                <a:srgbClr val="FFFFFF"/>
              </a:solidFill>
            </a:endParaRPr>
          </a:p>
          <a:p>
            <a:pPr indent="-317500" lvl="1" marL="914400" rtl="0" algn="l">
              <a:spcBef>
                <a:spcPts val="0"/>
              </a:spcBef>
              <a:spcAft>
                <a:spcPts val="0"/>
              </a:spcAft>
              <a:buClr>
                <a:srgbClr val="FFFFFF"/>
              </a:buClr>
              <a:buSzPts val="1400"/>
              <a:buChar char="-"/>
            </a:pPr>
            <a:r>
              <a:rPr lang="en">
                <a:solidFill>
                  <a:srgbClr val="FFFFFF"/>
                </a:solidFill>
              </a:rPr>
              <a:t>Screen direction</a:t>
            </a:r>
            <a:endParaRPr>
              <a:solidFill>
                <a:srgbClr val="FFFFFF"/>
              </a:solidFill>
            </a:endParaRPr>
          </a:p>
          <a:p>
            <a:pPr indent="-317500" lvl="1" marL="914400" rtl="0" algn="l">
              <a:spcBef>
                <a:spcPts val="0"/>
              </a:spcBef>
              <a:spcAft>
                <a:spcPts val="0"/>
              </a:spcAft>
              <a:buClr>
                <a:srgbClr val="FFFFFF"/>
              </a:buClr>
              <a:buSzPts val="1400"/>
              <a:buChar char="-"/>
            </a:pPr>
            <a:r>
              <a:rPr lang="en">
                <a:solidFill>
                  <a:srgbClr val="FFFFFF"/>
                </a:solidFill>
              </a:rPr>
              <a:t>How to tell the story with your shots</a:t>
            </a:r>
            <a:endParaRPr>
              <a:solidFill>
                <a:srgbClr val="FFFFFF"/>
              </a:solidFill>
            </a:endParaRPr>
          </a:p>
          <a:p>
            <a:pPr indent="-342900" lvl="0" marL="457200" rtl="0" algn="l">
              <a:spcBef>
                <a:spcPts val="0"/>
              </a:spcBef>
              <a:spcAft>
                <a:spcPts val="0"/>
              </a:spcAft>
              <a:buClr>
                <a:srgbClr val="FFFFFF"/>
              </a:buClr>
              <a:buSzPts val="1800"/>
              <a:buChar char="-"/>
            </a:pPr>
            <a:r>
              <a:rPr lang="en">
                <a:solidFill>
                  <a:srgbClr val="FFFFFF"/>
                </a:solidFill>
              </a:rPr>
              <a:t>How long the shots are and padding</a:t>
            </a:r>
            <a:endParaRPr>
              <a:solidFill>
                <a:srgbClr val="FFFFFF"/>
              </a:solidFill>
            </a:endParaRPr>
          </a:p>
          <a:p>
            <a:pPr indent="-342900" lvl="0" marL="457200" rtl="0" algn="l">
              <a:spcBef>
                <a:spcPts val="0"/>
              </a:spcBef>
              <a:spcAft>
                <a:spcPts val="0"/>
              </a:spcAft>
              <a:buClr>
                <a:srgbClr val="FFFFFF"/>
              </a:buClr>
              <a:buSzPts val="1800"/>
              <a:buChar char="-"/>
            </a:pPr>
            <a:r>
              <a:rPr lang="en">
                <a:solidFill>
                  <a:srgbClr val="FFFFFF"/>
                </a:solidFill>
              </a:rPr>
              <a:t>Where the assets will be</a:t>
            </a:r>
            <a:endParaRPr>
              <a:solidFill>
                <a:srgbClr val="FFFFFF"/>
              </a:solidFill>
            </a:endParaRPr>
          </a:p>
          <a:p>
            <a:pPr indent="0" lvl="0" marL="0" marR="0" rtl="0" algn="l">
              <a:lnSpc>
                <a:spcPct val="115000"/>
              </a:lnSpc>
              <a:spcBef>
                <a:spcPts val="1600"/>
              </a:spcBef>
              <a:spcAft>
                <a:spcPts val="1600"/>
              </a:spcAft>
              <a:buNone/>
            </a:pPr>
            <a:r>
              <a:rPr lang="en" sz="1400">
                <a:solidFill>
                  <a:srgbClr val="FFFFFF"/>
                </a:solidFill>
              </a:rPr>
              <a:t>All shots tell the story. Layout artists need to be aware of how compositions and assets will support the entire film. </a:t>
            </a:r>
            <a:endParaRPr sz="1400">
              <a:solidFill>
                <a:srgbClr val="FFFFFF"/>
              </a:solidFill>
            </a:endParaRPr>
          </a:p>
        </p:txBody>
      </p:sp>
      <p:sp>
        <p:nvSpPr>
          <p:cNvPr id="117" name="Google Shape;117;p20"/>
          <p:cNvSpPr txBox="1"/>
          <p:nvPr/>
        </p:nvSpPr>
        <p:spPr>
          <a:xfrm>
            <a:off x="3349500" y="4376950"/>
            <a:ext cx="5482800" cy="48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i="1" lang="en">
                <a:solidFill>
                  <a:srgbClr val="F3F3F3"/>
                </a:solidFill>
              </a:rPr>
              <a:t>Being good means being both imaginative AND grounded in reality!</a:t>
            </a:r>
            <a:endParaRPr i="1">
              <a:solidFill>
                <a:srgbClr val="F3F3F3"/>
              </a:solidFill>
            </a:endParaRPr>
          </a:p>
        </p:txBody>
      </p:sp>
      <p:pic>
        <p:nvPicPr>
          <p:cNvPr id="118" name="Google Shape;118;p20"/>
          <p:cNvPicPr preferRelativeResize="0"/>
          <p:nvPr/>
        </p:nvPicPr>
        <p:blipFill>
          <a:blip r:embed="rId3">
            <a:alphaModFix/>
          </a:blip>
          <a:stretch>
            <a:fillRect/>
          </a:stretch>
        </p:blipFill>
        <p:spPr>
          <a:xfrm>
            <a:off x="5090100" y="1246138"/>
            <a:ext cx="3541825" cy="2978600"/>
          </a:xfrm>
          <a:prstGeom prst="rect">
            <a:avLst/>
          </a:prstGeom>
          <a:noFill/>
          <a:ln>
            <a:noFill/>
          </a:ln>
        </p:spPr>
      </p:pic>
      <p:pic>
        <p:nvPicPr>
          <p:cNvPr id="119" name="Google Shape;119;p20"/>
          <p:cNvPicPr preferRelativeResize="0"/>
          <p:nvPr/>
        </p:nvPicPr>
        <p:blipFill rotWithShape="1">
          <a:blip r:embed="rId4">
            <a:alphaModFix/>
          </a:blip>
          <a:srcRect b="41705" l="0" r="0" t="14058"/>
          <a:stretch/>
        </p:blipFill>
        <p:spPr>
          <a:xfrm>
            <a:off x="311700" y="4111400"/>
            <a:ext cx="2962850" cy="8007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3" name="Shape 123"/>
        <p:cNvGrpSpPr/>
        <p:nvPr/>
      </p:nvGrpSpPr>
      <p:grpSpPr>
        <a:xfrm>
          <a:off x="0" y="0"/>
          <a:ext cx="0" cy="0"/>
          <a:chOff x="0" y="0"/>
          <a:chExt cx="0" cy="0"/>
        </a:xfrm>
      </p:grpSpPr>
      <p:pic>
        <p:nvPicPr>
          <p:cNvPr descr="How are lens choice, camera movement &amp; depth of field used to increase artistic impact of our films? We'll also explore how we get things wrong on purpose. &#10;&#10;Watch the next lesson: https://www.khanacademy.org/partner-content/pixar/virtual-cameras/virtual-cameras-1/v/eben-otsby?utm_source=YT&amp;utm_medium=Desc&amp;utm_campaign=computeranimation&#10;&#10;Missed the previous lesson? https://www.khanacademy.org/partner-content/pixar/virtual-cameras/virtual-cameras-1/v/virtual-cameras-4?utm_source=YT&amp;utm_medium=Desc&amp;utm_campaign=computeranimation&#10;&#10;Computer Animation on Khan Academy: A collaboration between Pixar Animation Studios and Khan Academy. Sponsored by Disney. Questions/Feedback: piab@khanacademy.org&#10;&#10;About Khan Academy: Khan Academy is a nonprofit with a mission to provide a free, world-class education for anyone, anywhere. We believe learners of all ages should have unlimited access to free educational content they can master at their own pace. We use intelligent software, deep data analytics and intuitive user interfaces to help students and teachers around the world. Our resources cover preschool through early college education, including math, biology, chemistry, physics, economics, finance, history, grammar and more. We offer free personalized SAT test prep in partnership with the test developer, the College Board. Khan Academy has been translated into dozens of languages, and 100 million people use our platform worldwide every year. For more information, visit www.khanacademy.org, join us on Facebook or follow us on Twitter at @khanacademy. And remember, you can learn anything.  &#10;&#10;For free. For everyone. Forever. #YouCanLearnAnything&#10;&#10;Subscribe to Khan Academy’s Computing Animation channel: https://www.youtube.com/channel/UCUj311Am0evWzQJcBsu4fvw?sub_confirmation=1&#10;&#10;Subscribe to Khan Academy: https://www.youtube.com/subscription_center?add_user=khanacademy" id="124" name="Google Shape;124;p21" title="Storytelling with camera | Virtual Cameras | Computer animation | Khan Academy">
            <a:hlinkClick r:id="rId3"/>
          </p:cNvPr>
          <p:cNvPicPr preferRelativeResize="0"/>
          <p:nvPr/>
        </p:nvPicPr>
        <p:blipFill>
          <a:blip r:embed="rId4">
            <a:alphaModFix/>
          </a:blip>
          <a:stretch>
            <a:fillRect/>
          </a:stretch>
        </p:blipFill>
        <p:spPr>
          <a:xfrm>
            <a:off x="2286000" y="857250"/>
            <a:ext cx="4572000" cy="34290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