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5"/>
  </p:notesMasterIdLst>
  <p:sldIdLst>
    <p:sldId id="261" r:id="rId4"/>
    <p:sldId id="257" r:id="rId5"/>
    <p:sldId id="263" r:id="rId6"/>
    <p:sldId id="286" r:id="rId7"/>
    <p:sldId id="266" r:id="rId8"/>
    <p:sldId id="295" r:id="rId9"/>
    <p:sldId id="271" r:id="rId10"/>
    <p:sldId id="277" r:id="rId11"/>
    <p:sldId id="268" r:id="rId12"/>
    <p:sldId id="274" r:id="rId13"/>
    <p:sldId id="275" r:id="rId14"/>
    <p:sldId id="276" r:id="rId15"/>
    <p:sldId id="278" r:id="rId16"/>
    <p:sldId id="272" r:id="rId17"/>
    <p:sldId id="296" r:id="rId18"/>
    <p:sldId id="289" r:id="rId19"/>
    <p:sldId id="297" r:id="rId20"/>
    <p:sldId id="298" r:id="rId21"/>
    <p:sldId id="285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8A3CD3"/>
    <a:srgbClr val="610DC8"/>
    <a:srgbClr val="77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86" autoAdjust="0"/>
    <p:restoredTop sz="9259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0CF06-EAE2-4848-8C74-2025913CA2FA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4D77F-7C41-3F4A-8686-C4570C03BE71}">
      <dgm:prSet phldrT="[Text]" custT="1"/>
      <dgm:spPr>
        <a:gradFill flip="none" rotWithShape="0">
          <a:gsLst>
            <a:gs pos="0">
              <a:schemeClr val="bg1">
                <a:lumMod val="50000"/>
                <a:shade val="30000"/>
                <a:satMod val="115000"/>
              </a:schemeClr>
            </a:gs>
            <a:gs pos="50000">
              <a:schemeClr val="bg1">
                <a:lumMod val="50000"/>
                <a:shade val="67500"/>
                <a:satMod val="115000"/>
              </a:schemeClr>
            </a:gs>
            <a:gs pos="100000">
              <a:schemeClr val="bg1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en-US" sz="2500" b="1">
              <a:solidFill>
                <a:schemeClr val="accent2">
                  <a:lumMod val="40000"/>
                  <a:lumOff val="60000"/>
                </a:schemeClr>
              </a:solidFill>
              <a:latin typeface="Garamond" panose="02020404030301010803" pitchFamily="18" charset="0"/>
            </a:rPr>
            <a:t>Diagnoses</a:t>
          </a:r>
          <a:r>
            <a:rPr lang="en-US" sz="1800">
              <a:solidFill>
                <a:schemeClr val="accent2">
                  <a:lumMod val="40000"/>
                  <a:lumOff val="60000"/>
                </a:schemeClr>
              </a:solidFill>
              <a:latin typeface="Garamond" panose="02020404030301010803" pitchFamily="18" charset="0"/>
            </a:rPr>
            <a:t>:</a:t>
          </a:r>
        </a:p>
        <a:p>
          <a:pPr rtl="0"/>
          <a:r>
            <a:rPr lang="en-US" sz="1600">
              <a:solidFill>
                <a:schemeClr val="bg2"/>
              </a:solidFill>
              <a:latin typeface="Garamond" panose="02020404030301010803" pitchFamily="18" charset="0"/>
            </a:rPr>
            <a:t>Benign</a:t>
          </a:r>
        </a:p>
        <a:p>
          <a:r>
            <a:rPr lang="en-US" sz="1600">
              <a:solidFill>
                <a:schemeClr val="bg2"/>
              </a:solidFill>
              <a:latin typeface="Garamond" panose="02020404030301010803" pitchFamily="18" charset="0"/>
            </a:rPr>
            <a:t>Atypia</a:t>
          </a:r>
        </a:p>
        <a:p>
          <a:r>
            <a:rPr lang="en-US" sz="1600">
              <a:solidFill>
                <a:schemeClr val="bg2"/>
              </a:solidFill>
              <a:latin typeface="Garamond" panose="02020404030301010803" pitchFamily="18" charset="0"/>
            </a:rPr>
            <a:t>Melanoma in situ </a:t>
          </a:r>
        </a:p>
        <a:p>
          <a:r>
            <a:rPr lang="en-US" sz="1600">
              <a:solidFill>
                <a:schemeClr val="bg2"/>
              </a:solidFill>
              <a:latin typeface="Garamond" panose="02020404030301010803" pitchFamily="18" charset="0"/>
            </a:rPr>
            <a:t>Invasive T1a</a:t>
          </a:r>
        </a:p>
        <a:p>
          <a:r>
            <a:rPr lang="en-US" sz="1600">
              <a:solidFill>
                <a:schemeClr val="bg2"/>
              </a:solidFill>
              <a:latin typeface="Garamond" panose="02020404030301010803" pitchFamily="18" charset="0"/>
            </a:rPr>
            <a:t>Invasive T1b</a:t>
          </a:r>
          <a:endParaRPr lang="en-US" sz="1600" dirty="0">
            <a:solidFill>
              <a:schemeClr val="bg2"/>
            </a:solidFill>
            <a:latin typeface="Garamond" panose="02020404030301010803" pitchFamily="18" charset="0"/>
          </a:endParaRPr>
        </a:p>
      </dgm:t>
    </dgm:pt>
    <dgm:pt modelId="{23364138-A772-AA47-9EDF-BFE8A078CB09}" type="parTrans" cxnId="{B4AA7624-BAAF-4144-B5DB-8D988D12DFBD}">
      <dgm:prSet/>
      <dgm:spPr/>
      <dgm:t>
        <a:bodyPr/>
        <a:lstStyle/>
        <a:p>
          <a:endParaRPr lang="en-US"/>
        </a:p>
      </dgm:t>
    </dgm:pt>
    <dgm:pt modelId="{CAD14B98-7AEB-984E-85E4-01F9BBE8AA5F}" type="sibTrans" cxnId="{B4AA7624-BAAF-4144-B5DB-8D988D12DFBD}">
      <dgm:prSet/>
      <dgm:spPr/>
      <dgm:t>
        <a:bodyPr/>
        <a:lstStyle/>
        <a:p>
          <a:endParaRPr lang="en-US"/>
        </a:p>
      </dgm:t>
    </dgm:pt>
    <dgm:pt modelId="{DB2F5DA6-9DD3-9C42-9D46-B4BEB96143F7}">
      <dgm:prSet phldrT="[Text]" custT="1"/>
      <dgm:spPr/>
      <dgm:t>
        <a:bodyPr/>
        <a:lstStyle/>
        <a:p>
          <a:pPr algn="ctr">
            <a:buNone/>
          </a:pPr>
          <a:endParaRPr lang="en-US" sz="2400" b="1" dirty="0">
            <a:solidFill>
              <a:schemeClr val="tx2">
                <a:lumMod val="20000"/>
                <a:lumOff val="80000"/>
              </a:schemeClr>
            </a:solidFill>
            <a:latin typeface="Garamond" panose="02020404030301010803" pitchFamily="18" charset="0"/>
          </a:endParaRPr>
        </a:p>
        <a:p>
          <a:pPr algn="ctr">
            <a:buNone/>
          </a:pPr>
          <a:r>
            <a: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Cellular</a:t>
          </a:r>
          <a:endParaRPr lang="fa-IR" sz="2400" b="1" dirty="0">
            <a:solidFill>
              <a:schemeClr val="tx2">
                <a:lumMod val="20000"/>
                <a:lumOff val="80000"/>
              </a:schemeClr>
            </a:solidFill>
            <a:latin typeface="Garamond" panose="02020404030301010803" pitchFamily="18" charset="0"/>
          </a:endParaRPr>
        </a:p>
        <a:p>
          <a:pPr algn="ctr">
            <a:buNone/>
          </a:pP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entities:</a:t>
          </a:r>
        </a:p>
        <a:p>
          <a:pPr algn="ctr">
            <a:buFont typeface="Wingdings" pitchFamily="2" charset="2"/>
            <a:buChar char="Ø"/>
          </a:pPr>
          <a:r>
            <a:rPr lang="en-US" sz="2400" dirty="0">
              <a:latin typeface="Garamond" panose="02020404030301010803" pitchFamily="18" charset="0"/>
            </a:rPr>
            <a:t>Nuclei</a:t>
          </a:r>
        </a:p>
        <a:p>
          <a:pPr algn="ctr">
            <a:buFont typeface="Wingdings" pitchFamily="2" charset="2"/>
            <a:buChar char="Ø"/>
          </a:pPr>
          <a:r>
            <a:rPr lang="en-US" sz="2400" dirty="0">
              <a:latin typeface="Garamond" panose="02020404030301010803" pitchFamily="18" charset="0"/>
            </a:rPr>
            <a:t>Melanocyte</a:t>
          </a:r>
        </a:p>
        <a:p>
          <a:pPr algn="ctr">
            <a:buFontTx/>
            <a:buNone/>
          </a:pPr>
          <a:r>
            <a:rPr lang="en-US" sz="2400" dirty="0">
              <a:latin typeface="Garamond" panose="02020404030301010803" pitchFamily="18" charset="0"/>
            </a:rPr>
            <a:t>Mitosis</a:t>
          </a:r>
          <a:endParaRPr lang="en-US" sz="2400" dirty="0">
            <a:solidFill>
              <a:schemeClr val="tx2"/>
            </a:solidFill>
            <a:latin typeface="Garamond" panose="02020404030301010803" pitchFamily="18" charset="0"/>
          </a:endParaRPr>
        </a:p>
        <a:p>
          <a:pPr algn="l">
            <a:buNone/>
          </a:pPr>
          <a:endParaRPr lang="en-US" sz="2000" dirty="0">
            <a:latin typeface="Garamond" panose="02020404030301010803" pitchFamily="18" charset="0"/>
          </a:endParaRPr>
        </a:p>
      </dgm:t>
    </dgm:pt>
    <dgm:pt modelId="{413A136B-5A4D-5045-9F81-FF0D9F48C2A2}" type="parTrans" cxnId="{2DA14B29-25FD-4F4E-A9DA-5F7407FBA734}">
      <dgm:prSet/>
      <dgm:spPr/>
      <dgm:t>
        <a:bodyPr/>
        <a:lstStyle/>
        <a:p>
          <a:endParaRPr lang="en-US"/>
        </a:p>
      </dgm:t>
    </dgm:pt>
    <dgm:pt modelId="{128A2968-4D7D-8A44-8516-8A3FA9FD83C5}" type="sibTrans" cxnId="{2DA14B29-25FD-4F4E-A9DA-5F7407FBA734}">
      <dgm:prSet/>
      <dgm:spPr/>
      <dgm:t>
        <a:bodyPr/>
        <a:lstStyle/>
        <a:p>
          <a:endParaRPr lang="en-US"/>
        </a:p>
      </dgm:t>
    </dgm:pt>
    <dgm:pt modelId="{81D88158-ECCC-3746-9611-493946EA31F6}">
      <dgm:prSet phldrT="[Text]" custT="1"/>
      <dgm:spPr/>
      <dgm:t>
        <a:bodyPr/>
        <a:lstStyle/>
        <a:p>
          <a:r>
            <a: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Structural</a:t>
          </a:r>
        </a:p>
        <a:p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  entities:</a:t>
          </a:r>
        </a:p>
        <a:p>
          <a:r>
            <a:rPr lang="en-US" sz="2400" dirty="0">
              <a:latin typeface="Garamond" panose="02020404030301010803" pitchFamily="18" charset="0"/>
            </a:rPr>
            <a:t>Dermis</a:t>
          </a:r>
        </a:p>
        <a:p>
          <a:r>
            <a:rPr lang="en-US" sz="2400" dirty="0">
              <a:latin typeface="Garamond" panose="02020404030301010803" pitchFamily="18" charset="0"/>
            </a:rPr>
            <a:t>Epidermis</a:t>
          </a:r>
        </a:p>
        <a:p>
          <a:r>
            <a:rPr lang="en-US" sz="2400" dirty="0">
              <a:latin typeface="Garamond" panose="02020404030301010803" pitchFamily="18" charset="0"/>
            </a:rPr>
            <a:t>Melanocyte nests</a:t>
          </a:r>
        </a:p>
      </dgm:t>
    </dgm:pt>
    <dgm:pt modelId="{3E1D1967-6CB6-E448-8D04-79E53566C002}" type="parTrans" cxnId="{405D6357-0A06-D748-8C73-8A938D33EC09}">
      <dgm:prSet/>
      <dgm:spPr/>
      <dgm:t>
        <a:bodyPr/>
        <a:lstStyle/>
        <a:p>
          <a:endParaRPr lang="en-US"/>
        </a:p>
      </dgm:t>
    </dgm:pt>
    <dgm:pt modelId="{AF0E7D21-B0CB-0445-B7C3-8A1BD37DE4C5}" type="sibTrans" cxnId="{405D6357-0A06-D748-8C73-8A938D33EC09}">
      <dgm:prSet/>
      <dgm:spPr/>
      <dgm:t>
        <a:bodyPr/>
        <a:lstStyle/>
        <a:p>
          <a:endParaRPr lang="en-US"/>
        </a:p>
      </dgm:t>
    </dgm:pt>
    <dgm:pt modelId="{3D91CD9C-C5A8-E14C-8033-F18FD8AF7ED4}" type="pres">
      <dgm:prSet presAssocID="{E5B0CF06-EAE2-4848-8C74-2025913CA2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45F562-188D-C949-B676-2948AA7C8FE6}" type="pres">
      <dgm:prSet presAssocID="{E734D77F-7C41-3F4A-8686-C4570C03BE71}" presName="centerShape" presStyleLbl="node0" presStyleIdx="0" presStyleCnt="1" custLinFactNeighborX="0" custLinFactNeighborY="1789"/>
      <dgm:spPr/>
    </dgm:pt>
    <dgm:pt modelId="{47886184-4FB7-3748-ACBD-9F2009C80382}" type="pres">
      <dgm:prSet presAssocID="{413A136B-5A4D-5045-9F81-FF0D9F48C2A2}" presName="parTrans" presStyleLbl="bgSibTrans2D1" presStyleIdx="0" presStyleCnt="2" custScaleX="40015" custScaleY="30016" custLinFactNeighborX="24735" custLinFactNeighborY="88082"/>
      <dgm:spPr/>
    </dgm:pt>
    <dgm:pt modelId="{D003B7F3-9987-6145-9020-1B2EE831209D}" type="pres">
      <dgm:prSet presAssocID="{DB2F5DA6-9DD3-9C42-9D46-B4BEB96143F7}" presName="node" presStyleLbl="node1" presStyleIdx="0" presStyleCnt="2" custScaleX="105055" custScaleY="126628" custRadScaleRad="106911" custRadScaleInc="5374">
        <dgm:presLayoutVars>
          <dgm:bulletEnabled val="1"/>
        </dgm:presLayoutVars>
      </dgm:prSet>
      <dgm:spPr/>
    </dgm:pt>
    <dgm:pt modelId="{82DC7BF3-D035-5C43-B011-D003733251E6}" type="pres">
      <dgm:prSet presAssocID="{3E1D1967-6CB6-E448-8D04-79E53566C002}" presName="parTrans" presStyleLbl="bgSibTrans2D1" presStyleIdx="1" presStyleCnt="2" custScaleX="39270" custScaleY="29999" custLinFactNeighborX="-24852" custLinFactNeighborY="84595"/>
      <dgm:spPr/>
    </dgm:pt>
    <dgm:pt modelId="{5A1EAE85-1B47-CE43-8528-7B2B4C074A7A}" type="pres">
      <dgm:prSet presAssocID="{81D88158-ECCC-3746-9611-493946EA31F6}" presName="node" presStyleLbl="node1" presStyleIdx="1" presStyleCnt="2" custScaleX="105055" custScaleY="126628" custRadScaleRad="106055" custRadScaleInc="-5656">
        <dgm:presLayoutVars>
          <dgm:bulletEnabled val="1"/>
        </dgm:presLayoutVars>
      </dgm:prSet>
      <dgm:spPr/>
    </dgm:pt>
  </dgm:ptLst>
  <dgm:cxnLst>
    <dgm:cxn modelId="{B4AA7624-BAAF-4144-B5DB-8D988D12DFBD}" srcId="{E5B0CF06-EAE2-4848-8C74-2025913CA2FA}" destId="{E734D77F-7C41-3F4A-8686-C4570C03BE71}" srcOrd="0" destOrd="0" parTransId="{23364138-A772-AA47-9EDF-BFE8A078CB09}" sibTransId="{CAD14B98-7AEB-984E-85E4-01F9BBE8AA5F}"/>
    <dgm:cxn modelId="{2DA14B29-25FD-4F4E-A9DA-5F7407FBA734}" srcId="{E734D77F-7C41-3F4A-8686-C4570C03BE71}" destId="{DB2F5DA6-9DD3-9C42-9D46-B4BEB96143F7}" srcOrd="0" destOrd="0" parTransId="{413A136B-5A4D-5045-9F81-FF0D9F48C2A2}" sibTransId="{128A2968-4D7D-8A44-8516-8A3FA9FD83C5}"/>
    <dgm:cxn modelId="{ACD89231-7C5C-EE46-99D0-048F419E2E0A}" type="presOf" srcId="{E734D77F-7C41-3F4A-8686-C4570C03BE71}" destId="{7045F562-188D-C949-B676-2948AA7C8FE6}" srcOrd="0" destOrd="0" presId="urn:microsoft.com/office/officeart/2005/8/layout/radial4"/>
    <dgm:cxn modelId="{8AA66270-BEDF-DC45-B19F-E310ED4B2468}" type="presOf" srcId="{81D88158-ECCC-3746-9611-493946EA31F6}" destId="{5A1EAE85-1B47-CE43-8528-7B2B4C074A7A}" srcOrd="0" destOrd="0" presId="urn:microsoft.com/office/officeart/2005/8/layout/radial4"/>
    <dgm:cxn modelId="{405D6357-0A06-D748-8C73-8A938D33EC09}" srcId="{E734D77F-7C41-3F4A-8686-C4570C03BE71}" destId="{81D88158-ECCC-3746-9611-493946EA31F6}" srcOrd="1" destOrd="0" parTransId="{3E1D1967-6CB6-E448-8D04-79E53566C002}" sibTransId="{AF0E7D21-B0CB-0445-B7C3-8A1BD37DE4C5}"/>
    <dgm:cxn modelId="{133605D6-EDC2-164F-B1AD-6E0F21D97565}" type="presOf" srcId="{DB2F5DA6-9DD3-9C42-9D46-B4BEB96143F7}" destId="{D003B7F3-9987-6145-9020-1B2EE831209D}" srcOrd="0" destOrd="0" presId="urn:microsoft.com/office/officeart/2005/8/layout/radial4"/>
    <dgm:cxn modelId="{E729DBE5-5CA2-8C4F-B5C6-5C1FAB2D58AB}" type="presOf" srcId="{413A136B-5A4D-5045-9F81-FF0D9F48C2A2}" destId="{47886184-4FB7-3748-ACBD-9F2009C80382}" srcOrd="0" destOrd="0" presId="urn:microsoft.com/office/officeart/2005/8/layout/radial4"/>
    <dgm:cxn modelId="{473992E7-4101-F449-96DE-A8E1D92A0BD1}" type="presOf" srcId="{3E1D1967-6CB6-E448-8D04-79E53566C002}" destId="{82DC7BF3-D035-5C43-B011-D003733251E6}" srcOrd="0" destOrd="0" presId="urn:microsoft.com/office/officeart/2005/8/layout/radial4"/>
    <dgm:cxn modelId="{8CEDE7F2-9586-FD4B-9AD3-0656475822C6}" type="presOf" srcId="{E5B0CF06-EAE2-4848-8C74-2025913CA2FA}" destId="{3D91CD9C-C5A8-E14C-8033-F18FD8AF7ED4}" srcOrd="0" destOrd="0" presId="urn:microsoft.com/office/officeart/2005/8/layout/radial4"/>
    <dgm:cxn modelId="{9220F7A4-1EFE-824C-9955-220D3E061661}" type="presParOf" srcId="{3D91CD9C-C5A8-E14C-8033-F18FD8AF7ED4}" destId="{7045F562-188D-C949-B676-2948AA7C8FE6}" srcOrd="0" destOrd="0" presId="urn:microsoft.com/office/officeart/2005/8/layout/radial4"/>
    <dgm:cxn modelId="{1C5DAEE0-B42D-2C4F-8B77-1924659573C1}" type="presParOf" srcId="{3D91CD9C-C5A8-E14C-8033-F18FD8AF7ED4}" destId="{47886184-4FB7-3748-ACBD-9F2009C80382}" srcOrd="1" destOrd="0" presId="urn:microsoft.com/office/officeart/2005/8/layout/radial4"/>
    <dgm:cxn modelId="{CBDCA764-1498-AD43-AC57-B37692EF28BE}" type="presParOf" srcId="{3D91CD9C-C5A8-E14C-8033-F18FD8AF7ED4}" destId="{D003B7F3-9987-6145-9020-1B2EE831209D}" srcOrd="2" destOrd="0" presId="urn:microsoft.com/office/officeart/2005/8/layout/radial4"/>
    <dgm:cxn modelId="{095B6B57-B7FE-4A48-A5C3-693B05122272}" type="presParOf" srcId="{3D91CD9C-C5A8-E14C-8033-F18FD8AF7ED4}" destId="{82DC7BF3-D035-5C43-B011-D003733251E6}" srcOrd="3" destOrd="0" presId="urn:microsoft.com/office/officeart/2005/8/layout/radial4"/>
    <dgm:cxn modelId="{33191B56-19EE-A944-A9F5-642AC936139B}" type="presParOf" srcId="{3D91CD9C-C5A8-E14C-8033-F18FD8AF7ED4}" destId="{5A1EAE85-1B47-CE43-8528-7B2B4C074A7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5F562-188D-C949-B676-2948AA7C8FE6}">
      <dsp:nvSpPr>
        <dsp:cNvPr id="0" name=""/>
        <dsp:cNvSpPr/>
      </dsp:nvSpPr>
      <dsp:spPr>
        <a:xfrm>
          <a:off x="2781299" y="2520536"/>
          <a:ext cx="2565400" cy="2565400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shade val="30000"/>
                <a:satMod val="115000"/>
              </a:schemeClr>
            </a:gs>
            <a:gs pos="50000">
              <a:schemeClr val="bg1">
                <a:lumMod val="50000"/>
                <a:shade val="67500"/>
                <a:satMod val="115000"/>
              </a:schemeClr>
            </a:gs>
            <a:gs pos="100000">
              <a:schemeClr val="bg1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accent2">
                  <a:lumMod val="40000"/>
                  <a:lumOff val="60000"/>
                </a:schemeClr>
              </a:solidFill>
              <a:latin typeface="Garamond" panose="02020404030301010803" pitchFamily="18" charset="0"/>
            </a:rPr>
            <a:t>Diagnoses</a:t>
          </a:r>
          <a:r>
            <a:rPr lang="en-US" sz="1800" kern="1200">
              <a:solidFill>
                <a:schemeClr val="accent2">
                  <a:lumMod val="40000"/>
                  <a:lumOff val="60000"/>
                </a:schemeClr>
              </a:solidFill>
              <a:latin typeface="Garamond" panose="02020404030301010803" pitchFamily="18" charset="0"/>
            </a:rPr>
            <a:t>:</a:t>
          </a:r>
        </a:p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2"/>
              </a:solidFill>
              <a:latin typeface="Garamond" panose="02020404030301010803" pitchFamily="18" charset="0"/>
            </a:rPr>
            <a:t>Benign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2"/>
              </a:solidFill>
              <a:latin typeface="Garamond" panose="02020404030301010803" pitchFamily="18" charset="0"/>
            </a:rPr>
            <a:t>Atypia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2"/>
              </a:solidFill>
              <a:latin typeface="Garamond" panose="02020404030301010803" pitchFamily="18" charset="0"/>
            </a:rPr>
            <a:t>Melanoma in situ 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2"/>
              </a:solidFill>
              <a:latin typeface="Garamond" panose="02020404030301010803" pitchFamily="18" charset="0"/>
            </a:rPr>
            <a:t>Invasive T1a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2"/>
              </a:solidFill>
              <a:latin typeface="Garamond" panose="02020404030301010803" pitchFamily="18" charset="0"/>
            </a:rPr>
            <a:t>Invasive T1b</a:t>
          </a:r>
          <a:endParaRPr lang="en-US" sz="1600" kern="1200" dirty="0">
            <a:solidFill>
              <a:schemeClr val="bg2"/>
            </a:solidFill>
            <a:latin typeface="Garamond" panose="02020404030301010803" pitchFamily="18" charset="0"/>
          </a:endParaRPr>
        </a:p>
      </dsp:txBody>
      <dsp:txXfrm>
        <a:off x="3156993" y="2896230"/>
        <a:ext cx="1814012" cy="1814012"/>
      </dsp:txXfrm>
    </dsp:sp>
    <dsp:sp modelId="{47886184-4FB7-3748-ACBD-9F2009C80382}">
      <dsp:nvSpPr>
        <dsp:cNvPr id="0" name=""/>
        <dsp:cNvSpPr/>
      </dsp:nvSpPr>
      <dsp:spPr>
        <a:xfrm rot="13280390">
          <a:off x="2222905" y="2619586"/>
          <a:ext cx="944923" cy="2194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B7F3-9987-6145-9020-1B2EE831209D}">
      <dsp:nvSpPr>
        <dsp:cNvPr id="0" name=""/>
        <dsp:cNvSpPr/>
      </dsp:nvSpPr>
      <dsp:spPr>
        <a:xfrm>
          <a:off x="-55378" y="70989"/>
          <a:ext cx="2560326" cy="24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2">
                <a:lumMod val="20000"/>
                <a:lumOff val="80000"/>
              </a:schemeClr>
            </a:solidFill>
            <a:latin typeface="Garamond" panose="02020404030301010803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Cellular</a:t>
          </a:r>
          <a:endParaRPr lang="fa-IR" sz="2400" b="1" kern="1200" dirty="0">
            <a:solidFill>
              <a:schemeClr val="tx2">
                <a:lumMod val="20000"/>
                <a:lumOff val="80000"/>
              </a:schemeClr>
            </a:solidFill>
            <a:latin typeface="Garamond" panose="02020404030301010803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entities: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2400" kern="1200" dirty="0">
              <a:latin typeface="Garamond" panose="02020404030301010803" pitchFamily="18" charset="0"/>
            </a:rPr>
            <a:t>Nuclei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2400" kern="1200" dirty="0">
              <a:latin typeface="Garamond" panose="02020404030301010803" pitchFamily="18" charset="0"/>
            </a:rPr>
            <a:t>Melanocyte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kern="1200" dirty="0">
              <a:latin typeface="Garamond" panose="02020404030301010803" pitchFamily="18" charset="0"/>
            </a:rPr>
            <a:t>Mitosis</a:t>
          </a:r>
          <a:endParaRPr lang="en-US" sz="2400" kern="1200" dirty="0">
            <a:solidFill>
              <a:schemeClr val="tx2"/>
            </a:solidFill>
            <a:latin typeface="Garamond" panose="02020404030301010803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Garamond" panose="02020404030301010803" pitchFamily="18" charset="0"/>
          </a:endParaRPr>
        </a:p>
      </dsp:txBody>
      <dsp:txXfrm>
        <a:off x="16933" y="143300"/>
        <a:ext cx="2415704" cy="2324249"/>
      </dsp:txXfrm>
    </dsp:sp>
    <dsp:sp modelId="{82DC7BF3-D035-5C43-B011-D003733251E6}">
      <dsp:nvSpPr>
        <dsp:cNvPr id="0" name=""/>
        <dsp:cNvSpPr/>
      </dsp:nvSpPr>
      <dsp:spPr>
        <a:xfrm rot="19107753">
          <a:off x="4960895" y="2596028"/>
          <a:ext cx="918206" cy="2193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EAE85-1B47-CE43-8528-7B2B4C074A7A}">
      <dsp:nvSpPr>
        <dsp:cNvPr id="0" name=""/>
        <dsp:cNvSpPr/>
      </dsp:nvSpPr>
      <dsp:spPr>
        <a:xfrm>
          <a:off x="5596015" y="77515"/>
          <a:ext cx="2560326" cy="24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Structural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  <a:latin typeface="Garamond" panose="02020404030301010803" pitchFamily="18" charset="0"/>
            </a:rPr>
            <a:t>  entities: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Dermis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Epidermis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Melanocyte nests</a:t>
          </a:r>
        </a:p>
      </dsp:txBody>
      <dsp:txXfrm>
        <a:off x="5668326" y="149826"/>
        <a:ext cx="2415704" cy="2324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3F4D8-2116-4126-B789-B6F80EC3A648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1BDEF-0907-417E-BACC-5D4DE0A5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of the principal stains in histology.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17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02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If the non-mitosis part of the image were to be sampled uniformly, many of non-interesting instances such as background would be in the negative cases, and training a strong classifier would be inefficient.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non-mitosis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cross-entropy loss, which increases as the predicted probability diverges from the actual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score: 0.1508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P-Value is .880133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BDEF-0907-417E-BACC-5D4DE0A5D9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3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677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3" y="6165750"/>
            <a:ext cx="2447544" cy="463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3" y="6165750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72221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31" y="6209387"/>
            <a:ext cx="25673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18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31" y="6209387"/>
            <a:ext cx="25673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255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79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70985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20" y="6186205"/>
            <a:ext cx="2447544" cy="463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20" y="6180398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42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20" y="6193825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3" y="6162879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70985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34" y="6194569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18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34" y="6196545"/>
            <a:ext cx="2748697" cy="4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2" y="6157570"/>
            <a:ext cx="2748598" cy="4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4788" y="4233957"/>
            <a:ext cx="7473760" cy="1748903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610DC8"/>
                </a:solidFill>
                <a:latin typeface="Garamond" panose="02020404030301010803" pitchFamily="18" charset="0"/>
              </a:rPr>
              <a:t>By: Shima Nofallah</a:t>
            </a:r>
          </a:p>
          <a:p>
            <a:r>
              <a:rPr lang="en-US" sz="2300" dirty="0">
                <a:solidFill>
                  <a:srgbClr val="610DC8"/>
                </a:solidFill>
                <a:latin typeface="Garamond" panose="02020404030301010803" pitchFamily="18" charset="0"/>
              </a:rPr>
              <a:t>Advisor: Prof. Shapiro</a:t>
            </a:r>
          </a:p>
          <a:p>
            <a:endParaRPr lang="en-US" sz="1500" dirty="0">
              <a:solidFill>
                <a:schemeClr val="accent3">
                  <a:lumMod val="6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Spring 2020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D039568-9507-D340-9CC7-B4D3BEEE9061}"/>
              </a:ext>
            </a:extLst>
          </p:cNvPr>
          <p:cNvSpPr txBox="1">
            <a:spLocks/>
          </p:cNvSpPr>
          <p:nvPr/>
        </p:nvSpPr>
        <p:spPr>
          <a:xfrm>
            <a:off x="824157" y="1484624"/>
            <a:ext cx="747376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tx1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>
                <a:latin typeface="Garamond" panose="02020404030301010803" pitchFamily="18" charset="0"/>
              </a:rPr>
              <a:t>Convolutional </a:t>
            </a:r>
            <a:r>
              <a:rPr lang="en-US" sz="4500">
                <a:latin typeface="Garamond" panose="02020404030301010803" pitchFamily="18" charset="0"/>
              </a:rPr>
              <a:t>Neural Network’s </a:t>
            </a:r>
            <a:r>
              <a:rPr lang="en-US" sz="4500" dirty="0">
                <a:latin typeface="Garamond" panose="02020404030301010803" pitchFamily="18" charset="0"/>
              </a:rPr>
              <a:t>Applications in Skin </a:t>
            </a:r>
            <a:r>
              <a:rPr lang="en-US" sz="4500">
                <a:latin typeface="Garamond" panose="02020404030301010803" pitchFamily="18" charset="0"/>
              </a:rPr>
              <a:t>Cancer Diagnosis </a:t>
            </a:r>
            <a:endParaRPr lang="en-US" sz="4500" dirty="0">
              <a:latin typeface="Garamond" panose="02020404030301010803" pitchFamily="18" charset="0"/>
            </a:endParaRPr>
          </a:p>
          <a:p>
            <a:endParaRPr lang="en-US" sz="4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71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 and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ESPNet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altLang="zh-Han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fast and efficient convolutional neural network</a:t>
            </a: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zh-Han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for</a:t>
            </a: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zh-Han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high</a:t>
            </a: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zh-Han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resolution</a:t>
            </a: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zh-Han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inputs.</a:t>
            </a:r>
          </a:p>
          <a:p>
            <a:pPr marL="457200" lvl="1" indent="0">
              <a:buNone/>
            </a:pPr>
            <a:r>
              <a:rPr lang="zh-Hans" alt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55AA3-4064-1F46-A7F2-4F9409CFB0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305" y="3138506"/>
            <a:ext cx="3517812" cy="2057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600213-BC76-CE4E-B775-3EAFCB9B6FE0}"/>
              </a:ext>
            </a:extLst>
          </p:cNvPr>
          <p:cNvSpPr/>
          <p:nvPr/>
        </p:nvSpPr>
        <p:spPr>
          <a:xfrm>
            <a:off x="1441465" y="5459834"/>
            <a:ext cx="65836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Figure 7.</a:t>
            </a:r>
            <a:r>
              <a:rPr lang="fa-IR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(Left) Comparing standard convolution and ESP. (Right) Block diagram of ESP module.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52411-E8B1-CD45-9D38-8BB92FC1B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5" y="3138505"/>
            <a:ext cx="3489046" cy="2057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708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 and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DenseNet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Whereas traditional convolutional networks with L layers have L connections—one between each layer and its subsequent layer—the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DenseNet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network has L(L+1)/2 direct connections.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A4E93-C008-2E43-BC8A-F2A1A6AB4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750" y="3349968"/>
            <a:ext cx="5701781" cy="2775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04BFB-C830-3F4F-A114-27999210D079}"/>
              </a:ext>
            </a:extLst>
          </p:cNvPr>
          <p:cNvSpPr/>
          <p:nvPr/>
        </p:nvSpPr>
        <p:spPr>
          <a:xfrm>
            <a:off x="1940699" y="6125439"/>
            <a:ext cx="56334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Figure 8.</a:t>
            </a:r>
            <a:r>
              <a:rPr lang="fa-IR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DenseNet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architectures for ImageNet.</a:t>
            </a:r>
          </a:p>
        </p:txBody>
      </p:sp>
    </p:spTree>
    <p:extLst>
      <p:ext uri="{BB962C8B-B14F-4D97-AF65-F5344CB8AC3E}">
        <p14:creationId xmlns:p14="http://schemas.microsoft.com/office/powerpoint/2010/main" val="14691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 and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59305" y="1736725"/>
                <a:ext cx="8196210" cy="4997562"/>
              </a:xfrm>
            </p:spPr>
            <p:txBody>
              <a:bodyPr/>
              <a:lstStyle/>
              <a:p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Hyperparameters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Adam optimizers.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learning rate decay schedule with step size = 5 and 𝛄 = 0.1.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20 epochs.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cross-entropy loss function.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2">
                      <a:lumMod val="75000"/>
                    </a:schemeClr>
                  </a:solidFill>
                  <a:latin typeface="Garamond" panose="02020404030301010803" pitchFamily="18" charset="0"/>
                </a:endParaRPr>
              </a:p>
              <a:p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Evaluation Metrics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Accuracy = (TP+TN)/(TP+FP+FN+TN) 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Precision = TP / (TP + FP)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Recall = TP / (TP + FN)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F1 score =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7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7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00" b="0" i="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700" dirty="0" err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Precision</m:t>
                        </m:r>
                        <m:r>
                          <a:rPr lang="en-US" sz="17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700" b="0" i="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700" dirty="0" err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Recall</m:t>
                        </m:r>
                        <m:r>
                          <m:rPr>
                            <m:nor/>
                          </m:rPr>
                          <a:rPr lang="en-US" sz="1700" b="0" i="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Precision</m:t>
                        </m:r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Garamond" panose="02020404030301010803" pitchFamily="18" charset="0"/>
                          </a:rPr>
                          <m:t>Recall</m:t>
                        </m:r>
                      </m:den>
                    </m:f>
                  </m:oMath>
                </a14:m>
                <a:endParaRPr lang="en-US" sz="1700" dirty="0">
                  <a:solidFill>
                    <a:schemeClr val="tx2">
                      <a:lumMod val="75000"/>
                    </a:schemeClr>
                  </a:solidFill>
                  <a:latin typeface="Garamond" panose="02020404030301010803" pitchFamily="18" charset="0"/>
                </a:endParaRP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Sensitivity = TP / (TP + FN)</a:t>
                </a:r>
              </a:p>
              <a:p>
                <a:pPr lvl="1"/>
                <a:r>
                  <a:rPr lang="en-US" sz="1700" dirty="0">
                    <a:solidFill>
                      <a:schemeClr val="tx2">
                        <a:lumMod val="75000"/>
                      </a:schemeClr>
                    </a:solidFill>
                    <a:latin typeface="Garamond" panose="02020404030301010803" pitchFamily="18" charset="0"/>
                  </a:rPr>
                  <a:t>Specificity = TN / (TN + FP)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59305" y="1736725"/>
                <a:ext cx="8196210" cy="4997562"/>
              </a:xfrm>
              <a:blipFill>
                <a:blip r:embed="rId3"/>
                <a:stretch>
                  <a:fillRect l="-774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0851C-18A3-324B-91CE-5D047A4D6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156" y="1646462"/>
            <a:ext cx="4289070" cy="42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Evaluation results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ESPNet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and DenseNet161 on Melanoma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0D427-BDAB-4E41-AC82-890A93C9E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738" y="2603351"/>
            <a:ext cx="6330858" cy="33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Architectural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A819D0-23D3-9E46-9F8C-5277252E9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617" y="1926667"/>
            <a:ext cx="3292694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635F94-FCFC-654A-8B33-2339CE86C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47" y="1926667"/>
            <a:ext cx="3292694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6A0F4-3CE1-444E-9227-BB8F24290C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023" y="3987140"/>
            <a:ext cx="3294288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AB204B-CDB1-B346-B299-80F334742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47" y="3987140"/>
            <a:ext cx="32926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Dataset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Our dataset comes from 240 H&amp;E stained slides of skin biopsy images, acquired by the University of Washington School of Medicine in the MPATH study (R01 CA151306).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90BE7B-C4CA-0848-9CAD-20090AAA8D46}"/>
              </a:ext>
            </a:extLst>
          </p:cNvPr>
          <p:cNvSpPr txBox="1">
            <a:spLocks/>
          </p:cNvSpPr>
          <p:nvPr/>
        </p:nvSpPr>
        <p:spPr>
          <a:xfrm>
            <a:off x="572220" y="3228068"/>
            <a:ext cx="8196210" cy="1920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Our dataset contains five different diagnoses:</a:t>
            </a:r>
          </a:p>
          <a:p>
            <a:pPr marL="457200" lvl="1" indent="0">
              <a:buFont typeface="Arial"/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1. Benign			2. Atypia			3. Melanoma in Situ</a:t>
            </a:r>
          </a:p>
          <a:p>
            <a:pPr marL="457200" lvl="1" indent="0">
              <a:buFont typeface="Arial"/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4. Invasive Melanoma T1a				5. Invasive Melanoma T1b.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&#10;&#10;Description automatically generated">
            <a:extLst>
              <a:ext uri="{FF2B5EF4-FFF2-40B4-BE49-F238E27FC236}">
                <a16:creationId xmlns:a16="http://schemas.microsoft.com/office/drawing/2014/main" id="{886824C5-27F1-C542-A4F6-27E4467335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278" y="2243443"/>
            <a:ext cx="2404872" cy="2404872"/>
          </a:xfrm>
          <a:prstGeom prst="rect">
            <a:avLst/>
          </a:prstGeom>
        </p:spPr>
      </p:pic>
      <p:pic>
        <p:nvPicPr>
          <p:cNvPr id="8" name="Picture 7" descr="A picture containing sitting, table, cake, colorful&#10;&#10;Description automatically generated">
            <a:extLst>
              <a:ext uri="{FF2B5EF4-FFF2-40B4-BE49-F238E27FC236}">
                <a16:creationId xmlns:a16="http://schemas.microsoft.com/office/drawing/2014/main" id="{F441FC46-2A4F-654E-B26E-0551AA6973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886" y="2243443"/>
            <a:ext cx="2404872" cy="2404872"/>
          </a:xfrm>
          <a:prstGeom prst="rect">
            <a:avLst/>
          </a:prstGeom>
        </p:spPr>
      </p:pic>
      <p:pic>
        <p:nvPicPr>
          <p:cNvPr id="10" name="Picture 9" descr="A picture containing snow, mountain, covered, man&#10;&#10;Description automatically generated">
            <a:extLst>
              <a:ext uri="{FF2B5EF4-FFF2-40B4-BE49-F238E27FC236}">
                <a16:creationId xmlns:a16="http://schemas.microsoft.com/office/drawing/2014/main" id="{206E5606-F119-B14B-88F3-60FEE21A72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0" y="2226564"/>
            <a:ext cx="2404872" cy="2404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0D69C2-EF7A-6F4C-9459-F8DBA635E60E}"/>
              </a:ext>
            </a:extLst>
          </p:cNvPr>
          <p:cNvSpPr txBox="1"/>
          <p:nvPr/>
        </p:nvSpPr>
        <p:spPr>
          <a:xfrm>
            <a:off x="659974" y="4993316"/>
            <a:ext cx="782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Normalized input		               Gradient	                              Layer 5 heatmap</a:t>
            </a:r>
          </a:p>
        </p:txBody>
      </p:sp>
      <p:sp>
        <p:nvSpPr>
          <p:cNvPr id="7" name="Google Shape;142;p11">
            <a:extLst>
              <a:ext uri="{FF2B5EF4-FFF2-40B4-BE49-F238E27FC236}">
                <a16:creationId xmlns:a16="http://schemas.microsoft.com/office/drawing/2014/main" id="{5361C7D8-A961-2F4E-B84C-52C49CDF870D}"/>
              </a:ext>
            </a:extLst>
          </p:cNvPr>
          <p:cNvSpPr/>
          <p:nvPr/>
        </p:nvSpPr>
        <p:spPr>
          <a:xfrm>
            <a:off x="520670" y="937690"/>
            <a:ext cx="457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b="1" dirty="0">
                <a:solidFill>
                  <a:srgbClr val="260053"/>
                </a:solidFill>
                <a:latin typeface="Garamond" panose="02020404030301010803" pitchFamily="18" charset="0"/>
                <a:cs typeface="Calibri" panose="020F0502020204030204" pitchFamily="34" charset="0"/>
                <a:sym typeface="Arial"/>
              </a:rPr>
              <a:t>Benign vs. Invasive (1 vs. 5)</a:t>
            </a:r>
          </a:p>
          <a:p>
            <a:pPr algn="ctr"/>
            <a:endParaRPr sz="2000" dirty="0">
              <a:solidFill>
                <a:srgbClr val="26005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142;p11">
            <a:extLst>
              <a:ext uri="{FF2B5EF4-FFF2-40B4-BE49-F238E27FC236}">
                <a16:creationId xmlns:a16="http://schemas.microsoft.com/office/drawing/2014/main" id="{333ADF63-9803-454A-8D78-8AF420D1BCC7}"/>
              </a:ext>
            </a:extLst>
          </p:cNvPr>
          <p:cNvSpPr/>
          <p:nvPr/>
        </p:nvSpPr>
        <p:spPr>
          <a:xfrm>
            <a:off x="2286000" y="5693750"/>
            <a:ext cx="4572000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700" dirty="0">
                <a:solidFill>
                  <a:srgbClr val="26005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True Positive (Invasive)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sz="2000" dirty="0">
              <a:solidFill>
                <a:srgbClr val="26005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38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ar, water, sky, stop&#10;&#10;Description automatically generated">
            <a:extLst>
              <a:ext uri="{FF2B5EF4-FFF2-40B4-BE49-F238E27FC236}">
                <a16:creationId xmlns:a16="http://schemas.microsoft.com/office/drawing/2014/main" id="{A4B760DC-6D97-DD46-8DE9-04812B1403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564" y="2243443"/>
            <a:ext cx="2404872" cy="2404872"/>
          </a:xfrm>
          <a:prstGeom prst="rect">
            <a:avLst/>
          </a:prstGeom>
        </p:spPr>
      </p:pic>
      <p:pic>
        <p:nvPicPr>
          <p:cNvPr id="7" name="Picture 6" descr="A picture containing animal, sitting, light, water&#10;&#10;Description automatically generated">
            <a:extLst>
              <a:ext uri="{FF2B5EF4-FFF2-40B4-BE49-F238E27FC236}">
                <a16:creationId xmlns:a16="http://schemas.microsoft.com/office/drawing/2014/main" id="{73CBF404-2E12-B04D-9D69-CE46A9C47B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58" y="2243443"/>
            <a:ext cx="2404872" cy="240487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550470E-7264-424A-83D5-2F85243719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0" y="2243443"/>
            <a:ext cx="2404872" cy="2404872"/>
          </a:xfrm>
          <a:prstGeom prst="rect">
            <a:avLst/>
          </a:prstGeom>
        </p:spPr>
      </p:pic>
      <p:sp>
        <p:nvSpPr>
          <p:cNvPr id="8" name="Google Shape;142;p11">
            <a:extLst>
              <a:ext uri="{FF2B5EF4-FFF2-40B4-BE49-F238E27FC236}">
                <a16:creationId xmlns:a16="http://schemas.microsoft.com/office/drawing/2014/main" id="{D9631861-3534-694D-A2BD-315FC59CD1EE}"/>
              </a:ext>
            </a:extLst>
          </p:cNvPr>
          <p:cNvSpPr/>
          <p:nvPr/>
        </p:nvSpPr>
        <p:spPr>
          <a:xfrm>
            <a:off x="2286000" y="5729539"/>
            <a:ext cx="4572000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260053"/>
                </a:solidFill>
                <a:latin typeface="Garamond" panose="02020404030301010803" pitchFamily="18" charset="0"/>
                <a:cs typeface="Calibri" panose="020F0502020204030204" pitchFamily="34" charset="0"/>
                <a:sym typeface="Arial"/>
              </a:rPr>
              <a:t>True Negative (Benign)</a:t>
            </a:r>
            <a:endParaRPr sz="17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ctr"/>
            <a:endParaRPr sz="2000" dirty="0">
              <a:solidFill>
                <a:srgbClr val="26005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142;p11">
            <a:extLst>
              <a:ext uri="{FF2B5EF4-FFF2-40B4-BE49-F238E27FC236}">
                <a16:creationId xmlns:a16="http://schemas.microsoft.com/office/drawing/2014/main" id="{DD3ABD35-F07A-5C4F-B8ED-B3651DEAE7A1}"/>
              </a:ext>
            </a:extLst>
          </p:cNvPr>
          <p:cNvSpPr/>
          <p:nvPr/>
        </p:nvSpPr>
        <p:spPr>
          <a:xfrm>
            <a:off x="520670" y="963008"/>
            <a:ext cx="457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 b="1" dirty="0">
                <a:solidFill>
                  <a:srgbClr val="260053"/>
                </a:solidFill>
                <a:latin typeface="Garamond" panose="02020404030301010803" pitchFamily="18" charset="0"/>
                <a:cs typeface="Calibri" panose="020F0502020204030204" pitchFamily="34" charset="0"/>
                <a:sym typeface="Arial"/>
              </a:rPr>
              <a:t>Benign vs. Invasive (1 vs. 5)</a:t>
            </a:r>
          </a:p>
          <a:p>
            <a:pPr algn="ctr"/>
            <a:endParaRPr sz="2000" dirty="0">
              <a:solidFill>
                <a:srgbClr val="26005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2C2DE-0D42-9A4B-AE73-E9CA0A1879F5}"/>
              </a:ext>
            </a:extLst>
          </p:cNvPr>
          <p:cNvSpPr txBox="1"/>
          <p:nvPr/>
        </p:nvSpPr>
        <p:spPr>
          <a:xfrm>
            <a:off x="659974" y="4993316"/>
            <a:ext cx="782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Normalized input		               Gradient	                              Layer 5 heatmap</a:t>
            </a:r>
          </a:p>
        </p:txBody>
      </p:sp>
    </p:spTree>
    <p:extLst>
      <p:ext uri="{BB962C8B-B14F-4D97-AF65-F5344CB8AC3E}">
        <p14:creationId xmlns:p14="http://schemas.microsoft.com/office/powerpoint/2010/main" val="91232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484256" y="1021375"/>
            <a:ext cx="457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rgbClr val="260053"/>
                </a:solidFill>
                <a:latin typeface="Garamond" panose="02020404030301010803" pitchFamily="18" charset="0"/>
                <a:cs typeface="Calibri" panose="020F0502020204030204" pitchFamily="34" charset="0"/>
                <a:sym typeface="Arial"/>
              </a:rPr>
              <a:t>Benign &amp; Atypia vs. Invasive</a:t>
            </a:r>
          </a:p>
          <a:p>
            <a:pPr algn="ctr"/>
            <a:endParaRPr sz="2000" dirty="0">
              <a:solidFill>
                <a:srgbClr val="26005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 descr="A picture containing animal&#10;&#10;Description automatically generated">
            <a:extLst>
              <a:ext uri="{FF2B5EF4-FFF2-40B4-BE49-F238E27FC236}">
                <a16:creationId xmlns:a16="http://schemas.microsoft.com/office/drawing/2014/main" id="{C19E5938-FDF1-7C4C-A141-4CAF0E9DD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56" y="3367938"/>
            <a:ext cx="3840480" cy="1048376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0C4A4E5-D438-CC42-9496-105B2AD567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4" y="3376392"/>
            <a:ext cx="3840480" cy="1048376"/>
          </a:xfrm>
          <a:prstGeom prst="rect">
            <a:avLst/>
          </a:prstGeom>
        </p:spPr>
      </p:pic>
      <p:pic>
        <p:nvPicPr>
          <p:cNvPr id="7" name="Picture 6" descr="A picture containing fish&#10;&#10;Description automatically generated">
            <a:extLst>
              <a:ext uri="{FF2B5EF4-FFF2-40B4-BE49-F238E27FC236}">
                <a16:creationId xmlns:a16="http://schemas.microsoft.com/office/drawing/2014/main" id="{C51DE077-580E-F24D-AE3D-50944B4791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56" y="4825154"/>
            <a:ext cx="3840480" cy="546851"/>
          </a:xfrm>
          <a:prstGeom prst="rect">
            <a:avLst/>
          </a:prstGeom>
        </p:spPr>
      </p:pic>
      <p:pic>
        <p:nvPicPr>
          <p:cNvPr id="9" name="Picture 8" descr="A close up of a rug&#10;&#10;Description automatically generated">
            <a:extLst>
              <a:ext uri="{FF2B5EF4-FFF2-40B4-BE49-F238E27FC236}">
                <a16:creationId xmlns:a16="http://schemas.microsoft.com/office/drawing/2014/main" id="{D3A03406-3900-C44E-847B-0C16485DC0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2" y="4833608"/>
            <a:ext cx="3840480" cy="546851"/>
          </a:xfrm>
          <a:prstGeom prst="rect">
            <a:avLst/>
          </a:prstGeom>
        </p:spPr>
      </p:pic>
      <p:pic>
        <p:nvPicPr>
          <p:cNvPr id="12" name="Picture 11" descr="A picture containing animal&#10;&#10;Description automatically generated">
            <a:extLst>
              <a:ext uri="{FF2B5EF4-FFF2-40B4-BE49-F238E27FC236}">
                <a16:creationId xmlns:a16="http://schemas.microsoft.com/office/drawing/2014/main" id="{033BB4FD-051B-5845-81C2-D521D74574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56" y="2221580"/>
            <a:ext cx="3840480" cy="587556"/>
          </a:xfrm>
          <a:prstGeom prst="rect">
            <a:avLst/>
          </a:prstGeom>
        </p:spPr>
      </p:pic>
      <p:pic>
        <p:nvPicPr>
          <p:cNvPr id="14" name="Picture 13" descr="A picture containing curtain, rug&#10;&#10;Description automatically generated">
            <a:extLst>
              <a:ext uri="{FF2B5EF4-FFF2-40B4-BE49-F238E27FC236}">
                <a16:creationId xmlns:a16="http://schemas.microsoft.com/office/drawing/2014/main" id="{47F39C14-3C10-7947-92AC-74B91F4EB3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4" y="2221580"/>
            <a:ext cx="3840480" cy="587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98D34B-050F-4D43-A55A-5CCD5BA0EC12}"/>
              </a:ext>
            </a:extLst>
          </p:cNvPr>
          <p:cNvSpPr txBox="1"/>
          <p:nvPr/>
        </p:nvSpPr>
        <p:spPr>
          <a:xfrm>
            <a:off x="226364" y="2376859"/>
            <a:ext cx="57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Atypia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79586-3A97-8146-8EA8-E0AB0B4B8C6B}"/>
              </a:ext>
            </a:extLst>
          </p:cNvPr>
          <p:cNvSpPr txBox="1"/>
          <p:nvPr/>
        </p:nvSpPr>
        <p:spPr>
          <a:xfrm>
            <a:off x="175454" y="3746692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Invasive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C19D1-DE3A-824B-9C16-98F1A7712EDB}"/>
              </a:ext>
            </a:extLst>
          </p:cNvPr>
          <p:cNvSpPr txBox="1"/>
          <p:nvPr/>
        </p:nvSpPr>
        <p:spPr>
          <a:xfrm>
            <a:off x="175454" y="4906877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Invasive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A53FA-CE15-C148-B4BF-5A90619A87BE}"/>
              </a:ext>
            </a:extLst>
          </p:cNvPr>
          <p:cNvCxnSpPr>
            <a:cxnSpLocks/>
          </p:cNvCxnSpPr>
          <p:nvPr/>
        </p:nvCxnSpPr>
        <p:spPr>
          <a:xfrm>
            <a:off x="142657" y="3099518"/>
            <a:ext cx="8834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What is Melanoma?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73531-E0C0-0940-B0B6-FCE5E72A2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202" y="3801787"/>
            <a:ext cx="2388172" cy="179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73E086-945E-3F45-8144-2134D52ED7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88" y="1688891"/>
            <a:ext cx="2383349" cy="17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C9DA8-4FC7-A04E-BA24-7945BDDE68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28" y="1688891"/>
            <a:ext cx="2383350" cy="17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441944" y="7394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Latest Results</a:t>
            </a:r>
            <a:endParaRPr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C16605-1B3C-334B-A80B-876719F1E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57896"/>
              </p:ext>
            </p:extLst>
          </p:nvPr>
        </p:nvGraphicFramePr>
        <p:xfrm>
          <a:off x="249154" y="3772798"/>
          <a:ext cx="8645687" cy="18330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93548">
                  <a:extLst>
                    <a:ext uri="{9D8B030D-6E8A-4147-A177-3AD203B41FA5}">
                      <a16:colId xmlns:a16="http://schemas.microsoft.com/office/drawing/2014/main" val="1398037909"/>
                    </a:ext>
                  </a:extLst>
                </a:gridCol>
                <a:gridCol w="1202788">
                  <a:extLst>
                    <a:ext uri="{9D8B030D-6E8A-4147-A177-3AD203B41FA5}">
                      <a16:colId xmlns:a16="http://schemas.microsoft.com/office/drawing/2014/main" val="1363364621"/>
                    </a:ext>
                  </a:extLst>
                </a:gridCol>
                <a:gridCol w="1331244">
                  <a:extLst>
                    <a:ext uri="{9D8B030D-6E8A-4147-A177-3AD203B41FA5}">
                      <a16:colId xmlns:a16="http://schemas.microsoft.com/office/drawing/2014/main" val="4150575257"/>
                    </a:ext>
                  </a:extLst>
                </a:gridCol>
                <a:gridCol w="880970">
                  <a:extLst>
                    <a:ext uri="{9D8B030D-6E8A-4147-A177-3AD203B41FA5}">
                      <a16:colId xmlns:a16="http://schemas.microsoft.com/office/drawing/2014/main" val="751948919"/>
                    </a:ext>
                  </a:extLst>
                </a:gridCol>
                <a:gridCol w="1213781">
                  <a:extLst>
                    <a:ext uri="{9D8B030D-6E8A-4147-A177-3AD203B41FA5}">
                      <a16:colId xmlns:a16="http://schemas.microsoft.com/office/drawing/2014/main" val="2558254561"/>
                    </a:ext>
                  </a:extLst>
                </a:gridCol>
                <a:gridCol w="846420">
                  <a:extLst>
                    <a:ext uri="{9D8B030D-6E8A-4147-A177-3AD203B41FA5}">
                      <a16:colId xmlns:a16="http://schemas.microsoft.com/office/drawing/2014/main" val="1899640633"/>
                    </a:ext>
                  </a:extLst>
                </a:gridCol>
                <a:gridCol w="1159643">
                  <a:extLst>
                    <a:ext uri="{9D8B030D-6E8A-4147-A177-3AD203B41FA5}">
                      <a16:colId xmlns:a16="http://schemas.microsoft.com/office/drawing/2014/main" val="3273872428"/>
                    </a:ext>
                  </a:extLst>
                </a:gridCol>
                <a:gridCol w="917293">
                  <a:extLst>
                    <a:ext uri="{9D8B030D-6E8A-4147-A177-3AD203B41FA5}">
                      <a16:colId xmlns:a16="http://schemas.microsoft.com/office/drawing/2014/main" val="2681666871"/>
                    </a:ext>
                  </a:extLst>
                </a:gridCol>
              </a:tblGrid>
              <a:tr h="35936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Accuracy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F1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aramond" panose="02020404030301010803" pitchFamily="18" charset="0"/>
                        </a:rPr>
                        <a:t>Precision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Recall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00927"/>
                  </a:ext>
                </a:extLst>
              </a:tr>
              <a:tr h="38403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aramond" panose="02020404030301010803" pitchFamily="18" charset="0"/>
                        </a:rPr>
                        <a:t>1 vs. 5</a:t>
                      </a:r>
                      <a:endParaRPr lang="en-US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Total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5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5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67585"/>
                  </a:ext>
                </a:extLst>
              </a:tr>
              <a:tr h="41904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</a:rPr>
                        <a:t>0.78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0.54</a:t>
                      </a:r>
                      <a:endParaRPr lang="en-US" sz="1600" dirty="0">
                        <a:solidFill>
                          <a:srgbClr val="FF0000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9051"/>
                          </a:solidFill>
                          <a:latin typeface="Garamond" panose="02020404030301010803" pitchFamily="18" charset="0"/>
                        </a:rPr>
                        <a:t>0.86</a:t>
                      </a:r>
                      <a:endParaRPr lang="en-US" sz="1600" b="0" dirty="0">
                        <a:solidFill>
                          <a:srgbClr val="00905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0.59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0.83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0.88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7706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latin typeface="Garamond" panose="02020404030301010803" pitchFamily="18" charset="0"/>
                        </a:rPr>
                        <a:t>1&amp;2 vs.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Total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1&amp;2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5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1&amp;2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</a:rPr>
                        <a:t>5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aramond" panose="02020404030301010803" pitchFamily="18" charset="0"/>
                        </a:rPr>
                        <a:t>1&amp;2</a:t>
                      </a:r>
                      <a:endParaRPr lang="en-US" sz="1600" b="1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6303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9051"/>
                          </a:solidFill>
                          <a:latin typeface="Garamond" panose="02020404030301010803" pitchFamily="18" charset="0"/>
                        </a:rPr>
                        <a:t>0.819</a:t>
                      </a:r>
                      <a:endParaRPr lang="en-US" sz="1600" b="1" dirty="0">
                        <a:solidFill>
                          <a:srgbClr val="00905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</a:rPr>
                        <a:t>0.83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  <a:latin typeface="Garamond" panose="02020404030301010803" pitchFamily="18" charset="0"/>
                        </a:rPr>
                        <a:t>0.81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0.80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0.84</a:t>
                      </a:r>
                      <a:endParaRPr lang="en-US" sz="160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0.85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aramond" panose="02020404030301010803" pitchFamily="18" charset="0"/>
                        </a:rPr>
                        <a:t>0.78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258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817F7C-A872-8F45-A9A0-090360D4E55A}"/>
              </a:ext>
            </a:extLst>
          </p:cNvPr>
          <p:cNvSpPr txBox="1"/>
          <p:nvPr/>
        </p:nvSpPr>
        <p:spPr>
          <a:xfrm>
            <a:off x="2479729" y="2293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C0766-F2E2-4B4F-9A9F-2EC302F93690}"/>
              </a:ext>
            </a:extLst>
          </p:cNvPr>
          <p:cNvSpPr/>
          <p:nvPr/>
        </p:nvSpPr>
        <p:spPr>
          <a:xfrm>
            <a:off x="248456" y="2421841"/>
            <a:ext cx="4260300" cy="78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Train</a:t>
            </a:r>
            <a:r>
              <a:rPr lang="en-US" sz="1900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  1: 31 slices,    5: 72 slices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Test</a:t>
            </a:r>
            <a:r>
              <a:rPr lang="en-US" sz="190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    1:</a:t>
            </a:r>
            <a:r>
              <a:rPr lang="en-US" sz="1900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 26 slices,    5: 74 slices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75395-50D4-314D-8D85-E5F98DEB915B}"/>
              </a:ext>
            </a:extLst>
          </p:cNvPr>
          <p:cNvSpPr/>
          <p:nvPr/>
        </p:nvSpPr>
        <p:spPr>
          <a:xfrm>
            <a:off x="4571998" y="2421841"/>
            <a:ext cx="4260300" cy="77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Train</a:t>
            </a:r>
            <a:r>
              <a:rPr lang="en-US" sz="1900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  1 &amp; 2: 74 slices,    5: 72 slices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Test</a:t>
            </a:r>
            <a:r>
              <a:rPr lang="en-US" sz="1900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    1 &amp; 2 : 75 slices,    5: 74 slices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4A5A9-193F-9F4D-B0D3-A2252829902B}"/>
              </a:ext>
            </a:extLst>
          </p:cNvPr>
          <p:cNvSpPr/>
          <p:nvPr/>
        </p:nvSpPr>
        <p:spPr>
          <a:xfrm>
            <a:off x="4571998" y="1924417"/>
            <a:ext cx="426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Class 1 &amp;2 vs. 5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6A6DB-7A8D-A94D-A186-AEFCE7A2A329}"/>
              </a:ext>
            </a:extLst>
          </p:cNvPr>
          <p:cNvSpPr/>
          <p:nvPr/>
        </p:nvSpPr>
        <p:spPr>
          <a:xfrm>
            <a:off x="248456" y="1924417"/>
            <a:ext cx="426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Class 1 vs. 5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14B2B5-7EF6-1D44-8E47-63D6B2C5B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394" y="2547839"/>
            <a:ext cx="7536328" cy="264175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24425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en-US" b="1" dirty="0">
                <a:latin typeface="Garamond" panose="02020404030301010803" pitchFamily="18" charset="0"/>
              </a:rPr>
              <a:t>What is Melanoma?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Melanoma is the most aggressive type of skin cancer.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Pathologists look at a skin biopsy slide and determine if its overall structure is normal, abnormal, or malignant.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Diagnostic errors are much more frequently than in other tissues and can lead to under- and over-diagnosis of cancer.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42136-5940-704B-A6D5-AAE859B92B2A}"/>
              </a:ext>
            </a:extLst>
          </p:cNvPr>
          <p:cNvSpPr txBox="1"/>
          <p:nvPr/>
        </p:nvSpPr>
        <p:spPr>
          <a:xfrm>
            <a:off x="1444614" y="6179229"/>
            <a:ext cx="5948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Figure 1. An example of Invasive Melanoma Stage T1b with Hematoxylin and Eosin stain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CF9AA-AF25-BE49-A601-59767E893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"/>
          <a:stretch/>
        </p:blipFill>
        <p:spPr>
          <a:xfrm>
            <a:off x="2377440" y="3926541"/>
            <a:ext cx="4087906" cy="208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54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</a:pPr>
            <a:r>
              <a:rPr lang="en-US" b="1">
                <a:latin typeface="Garamond" panose="02020404030301010803" pitchFamily="18" charset="0"/>
              </a:rPr>
              <a:t>What is Melanoma?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7320CC-2616-C744-AAC0-F886DD444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007854"/>
              </p:ext>
            </p:extLst>
          </p:nvPr>
        </p:nvGraphicFramePr>
        <p:xfrm>
          <a:off x="700088" y="16635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23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Cellular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A11B2-9934-7246-88DF-D2728E418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21" y="2075071"/>
            <a:ext cx="2566928" cy="323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F4A94-0DB0-AC43-8EB1-5200D1402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59" y="2985966"/>
            <a:ext cx="1356996" cy="140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31B77-54A6-8547-A534-20606D898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27" y="3401639"/>
            <a:ext cx="695571" cy="57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phic 15" descr="SlightCurve">
            <a:extLst>
              <a:ext uri="{FF2B5EF4-FFF2-40B4-BE49-F238E27FC236}">
                <a16:creationId xmlns:a16="http://schemas.microsoft.com/office/drawing/2014/main" id="{EF567249-545A-924C-AE9B-83BDE496E4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5179" y="3452400"/>
            <a:ext cx="476488" cy="476488"/>
          </a:xfrm>
          <a:prstGeom prst="rect">
            <a:avLst/>
          </a:prstGeom>
        </p:spPr>
      </p:pic>
      <p:pic>
        <p:nvPicPr>
          <p:cNvPr id="20" name="Graphic 19" descr="SlightCurve">
            <a:extLst>
              <a:ext uri="{FF2B5EF4-FFF2-40B4-BE49-F238E27FC236}">
                <a16:creationId xmlns:a16="http://schemas.microsoft.com/office/drawing/2014/main" id="{8F4519A3-1097-654F-9FA5-9D9DDBBAE9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4407" y="3503160"/>
            <a:ext cx="374967" cy="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4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Mitosis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Distinguishing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mitoses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from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normal nuclei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is a challenge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414D4-4E10-9845-933A-1C864B0A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76" y="2859960"/>
            <a:ext cx="1645513" cy="164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87D6E-EE63-4143-95CD-7101C6F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9961"/>
            <a:ext cx="1645512" cy="164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DA19C9-13C1-7D49-8996-9F7E9E90B10E}"/>
              </a:ext>
            </a:extLst>
          </p:cNvPr>
          <p:cNvSpPr/>
          <p:nvPr/>
        </p:nvSpPr>
        <p:spPr>
          <a:xfrm>
            <a:off x="1786859" y="4813925"/>
            <a:ext cx="52045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Figure 5. Examples of a sampled Mitosis (Left) and a sampled Nuclei (Right).</a:t>
            </a:r>
          </a:p>
        </p:txBody>
      </p:sp>
    </p:spTree>
    <p:extLst>
      <p:ext uri="{BB962C8B-B14F-4D97-AF65-F5344CB8AC3E}">
        <p14:creationId xmlns:p14="http://schemas.microsoft.com/office/powerpoint/2010/main" val="15319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Preprocessing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653317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Data augmentation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Rotations of 45, 90, 135 or 225 degrees. </a:t>
            </a:r>
            <a:endParaRPr lang="fa-IR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Mirroring horizontal and vertical.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 final dataset: </a:t>
            </a:r>
            <a:endParaRPr lang="fa-IR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4364 mitosis samples.</a:t>
            </a:r>
            <a:endParaRPr lang="fa-IR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12640 non-mitosis samples.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Dataset randomly split: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Training: 	     60%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Validation:     20%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Testing: 	    20% </a:t>
            </a:r>
          </a:p>
          <a:p>
            <a:endParaRPr lang="fa-IR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 and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D6B8E-66B5-6F49-A156-233F3DC17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3216">
            <a:off x="1301676" y="2280620"/>
            <a:ext cx="2420470" cy="3700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164C7-36A8-FF45-B1E8-3912A626A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03" y="2705547"/>
            <a:ext cx="3550024" cy="2420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8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 and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 recent years, with the development of fast and accessible GPUs, Convolutional Neural Networks (CNNs) have dominated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computer vision research due to their impressive performance, and mitosis detection is not an exception. 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We ran our experiment two separate times on two well-designed CNNs and compared their results: </a:t>
            </a:r>
            <a:endParaRPr lang="fa-IR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Efficient Spatial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Pyramid of Dilated Convolutions (ESPNet)  </a:t>
            </a:r>
            <a:endParaRPr lang="fa-IR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Densely Connected Convolutional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Networks (DenseNet161)</a:t>
            </a:r>
          </a:p>
        </p:txBody>
      </p:sp>
    </p:spTree>
    <p:extLst>
      <p:ext uri="{BB962C8B-B14F-4D97-AF65-F5344CB8AC3E}">
        <p14:creationId xmlns:p14="http://schemas.microsoft.com/office/powerpoint/2010/main" val="256964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792</Words>
  <Application>Microsoft Office PowerPoint</Application>
  <PresentationFormat>On-screen Show (4:3)</PresentationFormat>
  <Paragraphs>153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宋体</vt:lpstr>
      <vt:lpstr>Arial</vt:lpstr>
      <vt:lpstr>Calibri</vt:lpstr>
      <vt:lpstr>Cambria Math</vt:lpstr>
      <vt:lpstr>Encode Sans Normal Black</vt:lpstr>
      <vt:lpstr>Garamond</vt:lpstr>
      <vt:lpstr>Gill Sans MT</vt:lpstr>
      <vt:lpstr>Lucida Grande</vt:lpstr>
      <vt:lpstr>Open Sans Light</vt:lpstr>
      <vt:lpstr>Uni Sans Regular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Latest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shapiro</cp:lastModifiedBy>
  <cp:revision>192</cp:revision>
  <cp:lastPrinted>2019-05-23T23:07:10Z</cp:lastPrinted>
  <dcterms:created xsi:type="dcterms:W3CDTF">2014-10-14T00:51:43Z</dcterms:created>
  <dcterms:modified xsi:type="dcterms:W3CDTF">2020-05-25T20:02:10Z</dcterms:modified>
</cp:coreProperties>
</file>