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3"/>
  </p:notesMasterIdLst>
  <p:sldIdLst>
    <p:sldId id="256" r:id="rId2"/>
    <p:sldId id="257" r:id="rId3"/>
    <p:sldId id="372" r:id="rId4"/>
    <p:sldId id="258" r:id="rId5"/>
    <p:sldId id="367" r:id="rId6"/>
    <p:sldId id="363" r:id="rId7"/>
    <p:sldId id="368" r:id="rId8"/>
    <p:sldId id="262" r:id="rId9"/>
    <p:sldId id="268" r:id="rId10"/>
    <p:sldId id="267" r:id="rId11"/>
    <p:sldId id="369" r:id="rId12"/>
    <p:sldId id="370" r:id="rId13"/>
    <p:sldId id="371" r:id="rId14"/>
    <p:sldId id="377" r:id="rId15"/>
    <p:sldId id="378" r:id="rId16"/>
    <p:sldId id="376" r:id="rId17"/>
    <p:sldId id="382" r:id="rId18"/>
    <p:sldId id="383" r:id="rId19"/>
    <p:sldId id="384" r:id="rId20"/>
    <p:sldId id="385" r:id="rId21"/>
    <p:sldId id="386" r:id="rId22"/>
    <p:sldId id="387" r:id="rId23"/>
    <p:sldId id="388" r:id="rId24"/>
    <p:sldId id="389" r:id="rId25"/>
    <p:sldId id="390" r:id="rId26"/>
    <p:sldId id="392" r:id="rId27"/>
    <p:sldId id="398" r:id="rId28"/>
    <p:sldId id="412" r:id="rId29"/>
    <p:sldId id="393" r:id="rId30"/>
    <p:sldId id="394" r:id="rId31"/>
    <p:sldId id="287" r:id="rId32"/>
    <p:sldId id="395" r:id="rId33"/>
    <p:sldId id="400" r:id="rId34"/>
    <p:sldId id="401" r:id="rId35"/>
    <p:sldId id="403" r:id="rId36"/>
    <p:sldId id="404" r:id="rId37"/>
    <p:sldId id="405" r:id="rId38"/>
    <p:sldId id="406" r:id="rId39"/>
    <p:sldId id="407" r:id="rId40"/>
    <p:sldId id="408" r:id="rId41"/>
    <p:sldId id="409" r:id="rId42"/>
    <p:sldId id="410" r:id="rId43"/>
    <p:sldId id="411" r:id="rId44"/>
    <p:sldId id="402" r:id="rId45"/>
    <p:sldId id="346" r:id="rId46"/>
    <p:sldId id="352" r:id="rId47"/>
    <p:sldId id="353" r:id="rId48"/>
    <p:sldId id="354" r:id="rId49"/>
    <p:sldId id="355" r:id="rId50"/>
    <p:sldId id="356" r:id="rId51"/>
    <p:sldId id="357" r:id="rId52"/>
    <p:sldId id="358" r:id="rId53"/>
    <p:sldId id="359" r:id="rId54"/>
    <p:sldId id="360" r:id="rId55"/>
    <p:sldId id="361" r:id="rId56"/>
    <p:sldId id="413" r:id="rId57"/>
    <p:sldId id="422" r:id="rId58"/>
    <p:sldId id="423" r:id="rId59"/>
    <p:sldId id="424" r:id="rId60"/>
    <p:sldId id="425" r:id="rId61"/>
    <p:sldId id="431" r:id="rId62"/>
    <p:sldId id="426" r:id="rId63"/>
    <p:sldId id="427" r:id="rId64"/>
    <p:sldId id="428" r:id="rId65"/>
    <p:sldId id="429" r:id="rId66"/>
    <p:sldId id="430" r:id="rId67"/>
    <p:sldId id="432" r:id="rId68"/>
    <p:sldId id="433" r:id="rId69"/>
    <p:sldId id="435" r:id="rId70"/>
    <p:sldId id="436" r:id="rId71"/>
    <p:sldId id="437"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0" autoAdjust="0"/>
    <p:restoredTop sz="94660"/>
  </p:normalViewPr>
  <p:slideViewPr>
    <p:cSldViewPr snapToGrid="0" snapToObjects="1">
      <p:cViewPr varScale="1">
        <p:scale>
          <a:sx n="89" d="100"/>
          <a:sy n="89" d="100"/>
        </p:scale>
        <p:origin x="60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wmf"/><Relationship Id="rId1" Type="http://schemas.openxmlformats.org/officeDocument/2006/relationships/image" Target="../media/image49.wmf"/><Relationship Id="rId4" Type="http://schemas.openxmlformats.org/officeDocument/2006/relationships/image" Target="../media/image5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3/24/2020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a:t>
            </a:fld>
            <a:endParaRPr lang="en-US"/>
          </a:p>
        </p:txBody>
      </p:sp>
    </p:spTree>
    <p:extLst>
      <p:ext uri="{BB962C8B-B14F-4D97-AF65-F5344CB8AC3E}">
        <p14:creationId xmlns:p14="http://schemas.microsoft.com/office/powerpoint/2010/main" val="234739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link to video.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25</a:t>
            </a:fld>
            <a:endParaRPr lang="en-US"/>
          </a:p>
        </p:txBody>
      </p:sp>
    </p:spTree>
    <p:extLst>
      <p:ext uri="{BB962C8B-B14F-4D97-AF65-F5344CB8AC3E}">
        <p14:creationId xmlns:p14="http://schemas.microsoft.com/office/powerpoint/2010/main" val="1970244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27</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smtClean="0"/>
              <a:t>Why would this be useful?  Main reason is focus.  Also enables “smart” cropping.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28</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Recovering 3D geometry from a single 2D image is mathematically</a:t>
            </a:r>
            <a:r>
              <a:rPr lang="en-US" baseline="0" dirty="0" smtClean="0"/>
              <a:t> impossible. A single 2D projection can be produced by any of infinite number of 3D geometrical configurations. </a:t>
            </a:r>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34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35</a:t>
            </a:fld>
            <a:endParaRPr lang="en-US"/>
          </a:p>
        </p:txBody>
      </p:sp>
    </p:spTree>
    <p:extLst>
      <p:ext uri="{BB962C8B-B14F-4D97-AF65-F5344CB8AC3E}">
        <p14:creationId xmlns:p14="http://schemas.microsoft.com/office/powerpoint/2010/main" val="3479996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that patch in the different images? hand, shoes person talking on cellphone, car</a:t>
            </a:r>
            <a:r>
              <a:rPr lang="en-US" smtClean="0"/>
              <a:t>,</a:t>
            </a:r>
            <a:r>
              <a:rPr lang="en-US" baseline="0" smtClean="0"/>
              <a:t> person</a:t>
            </a:r>
            <a:endParaRPr lang="en-US"/>
          </a:p>
        </p:txBody>
      </p:sp>
      <p:sp>
        <p:nvSpPr>
          <p:cNvPr id="4" name="Slide Number Placeholder 3"/>
          <p:cNvSpPr>
            <a:spLocks noGrp="1"/>
          </p:cNvSpPr>
          <p:nvPr>
            <p:ph type="sldNum" sz="quarter" idx="10"/>
          </p:nvPr>
        </p:nvSpPr>
        <p:spPr/>
        <p:txBody>
          <a:bodyPr/>
          <a:lstStyle/>
          <a:p>
            <a:fld id="{FC4832AD-E9BF-E541-A889-1B2F77DEA054}" type="slidenum">
              <a:rPr lang="en-US" smtClean="0"/>
              <a:t>42</a:t>
            </a:fld>
            <a:endParaRPr lang="en-US"/>
          </a:p>
        </p:txBody>
      </p:sp>
    </p:spTree>
    <p:extLst>
      <p:ext uri="{BB962C8B-B14F-4D97-AF65-F5344CB8AC3E}">
        <p14:creationId xmlns:p14="http://schemas.microsoft.com/office/powerpoint/2010/main" val="2646309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108">
              <a:defRPr sz="2400" b="1">
                <a:solidFill>
                  <a:schemeClr val="tx1"/>
                </a:solidFill>
                <a:latin typeface="Arial" charset="0"/>
                <a:ea typeface="ＭＳ Ｐゴシック" charset="0"/>
                <a:cs typeface="Arial" charset="0"/>
              </a:defRPr>
            </a:lvl1pPr>
            <a:lvl2pPr marL="731286" indent="-281264" defTabSz="914108">
              <a:defRPr sz="2400" b="1">
                <a:solidFill>
                  <a:schemeClr val="tx1"/>
                </a:solidFill>
                <a:latin typeface="Arial" charset="0"/>
                <a:ea typeface="Arial" charset="0"/>
                <a:cs typeface="Arial" charset="0"/>
              </a:defRPr>
            </a:lvl2pPr>
            <a:lvl3pPr marL="1125055" indent="-225011" defTabSz="914108">
              <a:defRPr sz="2400" b="1">
                <a:solidFill>
                  <a:schemeClr val="tx1"/>
                </a:solidFill>
                <a:latin typeface="Arial" charset="0"/>
                <a:ea typeface="Arial" charset="0"/>
                <a:cs typeface="Arial" charset="0"/>
              </a:defRPr>
            </a:lvl3pPr>
            <a:lvl4pPr marL="1575077" indent="-225011" defTabSz="914108">
              <a:defRPr sz="2400" b="1">
                <a:solidFill>
                  <a:schemeClr val="tx1"/>
                </a:solidFill>
                <a:latin typeface="Arial" charset="0"/>
                <a:ea typeface="Arial" charset="0"/>
                <a:cs typeface="Arial" charset="0"/>
              </a:defRPr>
            </a:lvl4pPr>
            <a:lvl5pPr marL="2025099" indent="-225011" defTabSz="914108">
              <a:defRPr sz="2400" b="1">
                <a:solidFill>
                  <a:schemeClr val="tx1"/>
                </a:solidFill>
                <a:latin typeface="Arial" charset="0"/>
                <a:ea typeface="Arial" charset="0"/>
                <a:cs typeface="Arial" charset="0"/>
              </a:defRPr>
            </a:lvl5pPr>
            <a:lvl6pPr marL="2475121" indent="-225011" defTabSz="914108" eaLnBrk="0" fontAlgn="base" hangingPunct="0">
              <a:spcBef>
                <a:spcPct val="0"/>
              </a:spcBef>
              <a:spcAft>
                <a:spcPct val="0"/>
              </a:spcAft>
              <a:defRPr sz="2400" b="1">
                <a:solidFill>
                  <a:schemeClr val="tx1"/>
                </a:solidFill>
                <a:latin typeface="Arial" charset="0"/>
                <a:ea typeface="Arial" charset="0"/>
                <a:cs typeface="Arial" charset="0"/>
              </a:defRPr>
            </a:lvl6pPr>
            <a:lvl7pPr marL="2925143" indent="-225011" defTabSz="914108" eaLnBrk="0" fontAlgn="base" hangingPunct="0">
              <a:spcBef>
                <a:spcPct val="0"/>
              </a:spcBef>
              <a:spcAft>
                <a:spcPct val="0"/>
              </a:spcAft>
              <a:defRPr sz="2400" b="1">
                <a:solidFill>
                  <a:schemeClr val="tx1"/>
                </a:solidFill>
                <a:latin typeface="Arial" charset="0"/>
                <a:ea typeface="Arial" charset="0"/>
                <a:cs typeface="Arial" charset="0"/>
              </a:defRPr>
            </a:lvl7pPr>
            <a:lvl8pPr marL="3375165" indent="-225011" defTabSz="914108" eaLnBrk="0" fontAlgn="base" hangingPunct="0">
              <a:spcBef>
                <a:spcPct val="0"/>
              </a:spcBef>
              <a:spcAft>
                <a:spcPct val="0"/>
              </a:spcAft>
              <a:defRPr sz="2400" b="1">
                <a:solidFill>
                  <a:schemeClr val="tx1"/>
                </a:solidFill>
                <a:latin typeface="Arial" charset="0"/>
                <a:ea typeface="Arial" charset="0"/>
                <a:cs typeface="Arial" charset="0"/>
              </a:defRPr>
            </a:lvl8pPr>
            <a:lvl9pPr marL="3825187" indent="-225011" defTabSz="914108" eaLnBrk="0" fontAlgn="base" hangingPunct="0">
              <a:spcBef>
                <a:spcPct val="0"/>
              </a:spcBef>
              <a:spcAft>
                <a:spcPct val="0"/>
              </a:spcAft>
              <a:defRPr sz="2400" b="1">
                <a:solidFill>
                  <a:schemeClr val="tx1"/>
                </a:solidFill>
                <a:latin typeface="Arial" charset="0"/>
                <a:ea typeface="Arial" charset="0"/>
                <a:cs typeface="Arial" charset="0"/>
              </a:defRPr>
            </a:lvl9pPr>
          </a:lstStyle>
          <a:p>
            <a:fld id="{F1E118BC-485E-5542-89A8-9184EFFC7C60}" type="slidenum">
              <a:rPr lang="en-US" sz="1200" b="0">
                <a:solidFill>
                  <a:prstClr val="black"/>
                </a:solidFill>
              </a:rPr>
              <a:pPr/>
              <a:t>43</a:t>
            </a:fld>
            <a:endParaRPr lang="en-US" sz="12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smtClean="0"/>
              <a:t>Ask Ali.</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B4F337-AB15-6949-92EF-B0471B05B52C}" type="slidenum">
              <a:rPr lang="en-US"/>
              <a:pPr eaLnBrk="1" hangingPunct="1"/>
              <a:t>45</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46</a:t>
            </a:fld>
            <a:endParaRPr lang="en-US"/>
          </a:p>
        </p:txBody>
      </p:sp>
      <p:sp>
        <p:nvSpPr>
          <p:cNvPr id="110595" name="Rectangle 2"/>
          <p:cNvSpPr>
            <a:spLocks noGrp="1" noRot="1" noChangeAspect="1" noChangeArrowheads="1" noTextEdit="1"/>
          </p:cNvSpPr>
          <p:nvPr>
            <p:ph type="sldImg"/>
          </p:nvPr>
        </p:nvSpPr>
        <p:spPr>
          <a:xfrm>
            <a:off x="1139825" y="682625"/>
            <a:ext cx="4549775" cy="3413125"/>
          </a:xfrm>
          <a:ln/>
        </p:spPr>
      </p:sp>
      <p:sp>
        <p:nvSpPr>
          <p:cNvPr id="110596" name="Rectangle 3"/>
          <p:cNvSpPr>
            <a:spLocks noGrp="1" noChangeArrowheads="1"/>
          </p:cNvSpPr>
          <p:nvPr>
            <p:ph type="body" idx="1"/>
          </p:nvPr>
        </p:nvSpPr>
        <p:spPr>
          <a:xfrm>
            <a:off x="889992" y="4324048"/>
            <a:ext cx="5048250" cy="4171346"/>
          </a:xfrm>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974FDB2-AEBD-4FBA-8968-EF1AC5E91F45}" type="slidenum">
              <a:rPr lang="en-US"/>
              <a:pPr/>
              <a:t>47</a:t>
            </a:fld>
            <a:endParaRPr lang="en-US"/>
          </a:p>
        </p:txBody>
      </p:sp>
      <p:sp>
        <p:nvSpPr>
          <p:cNvPr id="112643" name="Rectangle 2"/>
          <p:cNvSpPr>
            <a:spLocks noGrp="1" noRot="1" noChangeAspect="1" noChangeArrowheads="1" noTextEdit="1"/>
          </p:cNvSpPr>
          <p:nvPr>
            <p:ph type="sldImg"/>
          </p:nvPr>
        </p:nvSpPr>
        <p:spPr>
          <a:xfrm>
            <a:off x="1139825" y="682625"/>
            <a:ext cx="4549775" cy="3413125"/>
          </a:xfrm>
          <a:ln/>
        </p:spPr>
      </p:sp>
      <p:sp>
        <p:nvSpPr>
          <p:cNvPr id="11264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pixels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a:t>
            </a:fld>
            <a:endParaRPr lang="en-US"/>
          </a:p>
        </p:txBody>
      </p:sp>
    </p:spTree>
    <p:extLst>
      <p:ext uri="{BB962C8B-B14F-4D97-AF65-F5344CB8AC3E}">
        <p14:creationId xmlns:p14="http://schemas.microsoft.com/office/powerpoint/2010/main" val="3548826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48</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smtClean="0"/>
              <a:t>Why would this be useful?  Main reason is focus.  Also enables “smart” cropping.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5F340-F419-4C9F-9695-8F8FDAA9FA31}" type="slidenum">
              <a:rPr lang="en-US"/>
              <a:pPr/>
              <a:t>49</a:t>
            </a:fld>
            <a:endParaRPr lang="en-US"/>
          </a:p>
        </p:txBody>
      </p:sp>
      <p:sp>
        <p:nvSpPr>
          <p:cNvPr id="107523" name="Rectangle 2"/>
          <p:cNvSpPr>
            <a:spLocks noGrp="1" noRot="1" noChangeAspect="1" noChangeArrowheads="1" noTextEdit="1"/>
          </p:cNvSpPr>
          <p:nvPr>
            <p:ph type="sldImg"/>
          </p:nvPr>
        </p:nvSpPr>
        <p:spPr>
          <a:xfrm>
            <a:off x="1139825" y="682625"/>
            <a:ext cx="4549775" cy="3413125"/>
          </a:xfrm>
          <a:ln/>
        </p:spPr>
      </p:sp>
      <p:sp>
        <p:nvSpPr>
          <p:cNvPr id="10752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smtClean="0"/>
          </a:p>
        </p:txBody>
      </p:sp>
      <p:sp>
        <p:nvSpPr>
          <p:cNvPr id="108548" name="Slide Number Placeholder 3"/>
          <p:cNvSpPr>
            <a:spLocks noGrp="1"/>
          </p:cNvSpPr>
          <p:nvPr>
            <p:ph type="sldNum" sz="quarter" idx="5"/>
          </p:nvPr>
        </p:nvSpPr>
        <p:spPr>
          <a:noFill/>
        </p:spPr>
        <p:txBody>
          <a:bodyPr/>
          <a:lstStyle/>
          <a:p>
            <a:fld id="{41A0AB34-EEA5-4AFE-A433-FC8E5F4A0382}" type="slidenum">
              <a:rPr lang="en-US"/>
              <a:pPr/>
              <a:t>50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6443BB1-E038-5A4E-9979-ADD47FA28A15}" type="slidenum">
              <a:rPr lang="en-US"/>
              <a:pPr/>
              <a:t>51</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08E628-80B9-450B-AACF-15FD56434471}" type="slidenum">
              <a:rPr lang="en-US"/>
              <a:pPr/>
              <a:t>54</a:t>
            </a:fld>
            <a:endParaRPr lang="en-US"/>
          </a:p>
        </p:txBody>
      </p:sp>
      <p:sp>
        <p:nvSpPr>
          <p:cNvPr id="114691" name="Rectangle 2"/>
          <p:cNvSpPr>
            <a:spLocks noGrp="1" noRot="1" noChangeAspect="1" noChangeArrowheads="1" noTextEdit="1"/>
          </p:cNvSpPr>
          <p:nvPr>
            <p:ph type="sldImg"/>
          </p:nvPr>
        </p:nvSpPr>
        <p:spPr>
          <a:xfrm>
            <a:off x="1139825" y="682625"/>
            <a:ext cx="4549775" cy="3413125"/>
          </a:xfrm>
          <a:ln/>
        </p:spPr>
      </p:sp>
      <p:sp>
        <p:nvSpPr>
          <p:cNvPr id="114692"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56</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1DD66FD-4FB7-490C-A01B-7E6A273CEA31}" type="slidenum">
              <a:rPr lang="en-US"/>
              <a:pPr/>
              <a:t>58</a:t>
            </a:fld>
            <a:endParaRPr lang="en-US"/>
          </a:p>
        </p:txBody>
      </p:sp>
      <p:sp>
        <p:nvSpPr>
          <p:cNvPr id="103427" name="Rectangle 2"/>
          <p:cNvSpPr>
            <a:spLocks noGrp="1" noRot="1" noChangeAspect="1" noChangeArrowheads="1" noTextEdit="1"/>
          </p:cNvSpPr>
          <p:nvPr>
            <p:ph type="sldImg"/>
          </p:nvPr>
        </p:nvSpPr>
        <p:spPr>
          <a:xfrm>
            <a:off x="1139825" y="682625"/>
            <a:ext cx="4549775" cy="3413125"/>
          </a:xfrm>
          <a:ln/>
        </p:spPr>
      </p:sp>
      <p:sp>
        <p:nvSpPr>
          <p:cNvPr id="103428" name="Rectangle 3"/>
          <p:cNvSpPr>
            <a:spLocks noGrp="1" noChangeArrowheads="1"/>
          </p:cNvSpPr>
          <p:nvPr>
            <p:ph type="body" idx="1"/>
          </p:nvPr>
        </p:nvSpPr>
        <p:spPr>
          <a:xfrm>
            <a:off x="889992" y="4324048"/>
            <a:ext cx="5048250" cy="4171346"/>
          </a:xfrm>
          <a:noFill/>
          <a:ln/>
        </p:spPr>
        <p:txBody>
          <a:bodyPr/>
          <a:lstStyle/>
          <a:p>
            <a:pPr eaLnBrk="1" hangingPunct="1"/>
            <a:r>
              <a:rPr lang="en-US" dirty="0" smtClean="0"/>
              <a:t>vision are used in many</a:t>
            </a:r>
            <a:r>
              <a:rPr lang="en-US" baseline="0" dirty="0" smtClean="0"/>
              <a:t> special effects. 3D modeling is used to insert synthetic objects in the scene and relight them, so they look realistic. In motion capture, instead of animating the motion from scratch, you can have people performing the motion, then the motion is transferred to the animated character.  </a:t>
            </a: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05ECC5-7DBA-4FD6-B5B4-4FAD1B2967AC}" type="slidenum">
              <a:rPr lang="en-US"/>
              <a:pPr/>
              <a:t>59</a:t>
            </a:fld>
            <a:endParaRPr lang="en-US"/>
          </a:p>
        </p:txBody>
      </p:sp>
      <p:sp>
        <p:nvSpPr>
          <p:cNvPr id="117763" name="Rectangle 2"/>
          <p:cNvSpPr>
            <a:spLocks noGrp="1" noRot="1" noChangeAspect="1" noChangeArrowheads="1" noTextEdit="1"/>
          </p:cNvSpPr>
          <p:nvPr>
            <p:ph type="sldImg"/>
          </p:nvPr>
        </p:nvSpPr>
        <p:spPr>
          <a:xfrm>
            <a:off x="1139825" y="682625"/>
            <a:ext cx="4549775" cy="3413125"/>
          </a:xfrm>
          <a:ln/>
        </p:spPr>
      </p:sp>
      <p:sp>
        <p:nvSpPr>
          <p:cNvPr id="11776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BDA2549-5962-824F-8758-CD7A0A159EAC}" type="slidenum">
              <a:rPr lang="en-US"/>
              <a:pPr/>
              <a:t>60</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eaLnBrk="0" hangingPunct="0">
              <a:defRPr>
                <a:solidFill>
                  <a:schemeClr val="tx1"/>
                </a:solidFill>
                <a:latin typeface="Arial" charset="0"/>
                <a:ea typeface="ＭＳ Ｐゴシック" pitchFamily="34" charset="-128"/>
              </a:defRPr>
            </a:lvl1pPr>
            <a:lvl2pPr marL="730171" indent="-280835" defTabSz="914274" eaLnBrk="0" hangingPunct="0">
              <a:defRPr>
                <a:solidFill>
                  <a:schemeClr val="tx1"/>
                </a:solidFill>
                <a:latin typeface="Arial" charset="0"/>
                <a:ea typeface="ＭＳ Ｐゴシック" pitchFamily="34" charset="-128"/>
              </a:defRPr>
            </a:lvl2pPr>
            <a:lvl3pPr marL="1123340" indent="-224668" defTabSz="914274" eaLnBrk="0" hangingPunct="0">
              <a:defRPr>
                <a:solidFill>
                  <a:schemeClr val="tx1"/>
                </a:solidFill>
                <a:latin typeface="Arial" charset="0"/>
                <a:ea typeface="ＭＳ Ｐゴシック" pitchFamily="34" charset="-128"/>
              </a:defRPr>
            </a:lvl3pPr>
            <a:lvl4pPr marL="1572677" indent="-224668" defTabSz="914274" eaLnBrk="0" hangingPunct="0">
              <a:defRPr>
                <a:solidFill>
                  <a:schemeClr val="tx1"/>
                </a:solidFill>
                <a:latin typeface="Arial" charset="0"/>
                <a:ea typeface="ＭＳ Ｐゴシック" pitchFamily="34" charset="-128"/>
              </a:defRPr>
            </a:lvl4pPr>
            <a:lvl5pPr marL="2022013" indent="-224668" defTabSz="914274" eaLnBrk="0" hangingPunct="0">
              <a:defRPr>
                <a:solidFill>
                  <a:schemeClr val="tx1"/>
                </a:solidFill>
                <a:latin typeface="Arial" charset="0"/>
                <a:ea typeface="ＭＳ Ｐゴシック" pitchFamily="34" charset="-128"/>
              </a:defRPr>
            </a:lvl5pPr>
            <a:lvl6pPr marL="2471349" indent="-224668" defTabSz="914274" eaLnBrk="0" fontAlgn="base" hangingPunct="0">
              <a:spcBef>
                <a:spcPct val="0"/>
              </a:spcBef>
              <a:spcAft>
                <a:spcPct val="0"/>
              </a:spcAft>
              <a:defRPr>
                <a:solidFill>
                  <a:schemeClr val="tx1"/>
                </a:solidFill>
                <a:latin typeface="Arial" charset="0"/>
                <a:ea typeface="ＭＳ Ｐゴシック" pitchFamily="34" charset="-128"/>
              </a:defRPr>
            </a:lvl6pPr>
            <a:lvl7pPr marL="2920685" indent="-224668" defTabSz="914274" eaLnBrk="0" fontAlgn="base" hangingPunct="0">
              <a:spcBef>
                <a:spcPct val="0"/>
              </a:spcBef>
              <a:spcAft>
                <a:spcPct val="0"/>
              </a:spcAft>
              <a:defRPr>
                <a:solidFill>
                  <a:schemeClr val="tx1"/>
                </a:solidFill>
                <a:latin typeface="Arial" charset="0"/>
                <a:ea typeface="ＭＳ Ｐゴシック" pitchFamily="34" charset="-128"/>
              </a:defRPr>
            </a:lvl7pPr>
            <a:lvl8pPr marL="3370021" indent="-224668" defTabSz="914274" eaLnBrk="0" fontAlgn="base" hangingPunct="0">
              <a:spcBef>
                <a:spcPct val="0"/>
              </a:spcBef>
              <a:spcAft>
                <a:spcPct val="0"/>
              </a:spcAft>
              <a:defRPr>
                <a:solidFill>
                  <a:schemeClr val="tx1"/>
                </a:solidFill>
                <a:latin typeface="Arial" charset="0"/>
                <a:ea typeface="ＭＳ Ｐゴシック" pitchFamily="34" charset="-128"/>
              </a:defRPr>
            </a:lvl8pPr>
            <a:lvl9pPr marL="3819357" indent="-224668" defTabSz="914274"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144D3BF-99AC-4ADA-BCB5-A4E8A59F04B4}" type="slidenum">
              <a:rPr lang="en-US" altLang="en-US" smtClean="0"/>
              <a:pPr eaLnBrk="1" hangingPunct="1"/>
              <a:t>61</a:t>
            </a:fld>
            <a:endParaRPr lang="en-US" alt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We also used the 2D histogram to analyze the 22q11.2DS data.</a:t>
            </a:r>
          </a:p>
          <a:p>
            <a:pPr eaLnBrk="1" hangingPunct="1"/>
            <a:r>
              <a:rPr lang="en-US" altLang="en-US" smtClean="0">
                <a:ea typeface="ＭＳ Ｐゴシック" pitchFamily="34" charset="-128"/>
              </a:rPr>
              <a:t>This figure shows the projection of the histogram bins back onto the face. We can see that there is a difference in the pattern between individuals with 22q11.2DS and controls.</a:t>
            </a:r>
          </a:p>
          <a:p>
            <a:pPr eaLnBrk="1" hangingPunct="1"/>
            <a:r>
              <a:rPr lang="en-US" altLang="en-US" smtClean="0">
                <a:ea typeface="ＭＳ Ｐゴシック" pitchFamily="34" charset="-128"/>
              </a:rPr>
              <a:t>All the experiments were performed using 10 fold cross validation</a:t>
            </a:r>
          </a:p>
          <a:p>
            <a:pPr eaLnBrk="1" hangingPunct="1"/>
            <a:r>
              <a:rPr lang="en-US" altLang="en-US" smtClean="0">
                <a:ea typeface="ＭＳ Ｐゴシック" pitchFamily="34" charset="-128"/>
              </a:rPr>
              <a:t>SVM classifier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do we care about in this image? color, measurement, foreground/background, potential objects, detecting particular objects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4</a:t>
            </a:fld>
            <a:endParaRPr lang="en-US"/>
          </a:p>
        </p:txBody>
      </p:sp>
    </p:spTree>
    <p:extLst>
      <p:ext uri="{BB962C8B-B14F-4D97-AF65-F5344CB8AC3E}">
        <p14:creationId xmlns:p14="http://schemas.microsoft.com/office/powerpoint/2010/main" val="401716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EDB6727-802F-734A-A644-6E6C4949117A}" type="slidenum">
              <a:rPr lang="en-US"/>
              <a:pPr/>
              <a:t>62</a:t>
            </a:fld>
            <a:endParaRPr 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65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66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VIDEO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8</a:t>
            </a:fld>
            <a:endParaRPr lang="en-US"/>
          </a:p>
        </p:txBody>
      </p:sp>
    </p:spTree>
    <p:extLst>
      <p:ext uri="{BB962C8B-B14F-4D97-AF65-F5344CB8AC3E}">
        <p14:creationId xmlns:p14="http://schemas.microsoft.com/office/powerpoint/2010/main" val="25612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vertical lines look like same length in image but not in reality</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10</a:t>
            </a:fld>
            <a:endParaRPr lang="en-US"/>
          </a:p>
        </p:txBody>
      </p:sp>
    </p:spTree>
    <p:extLst>
      <p:ext uri="{BB962C8B-B14F-4D97-AF65-F5344CB8AC3E}">
        <p14:creationId xmlns:p14="http://schemas.microsoft.com/office/powerpoint/2010/main" val="1448254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restoration</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11</a:t>
            </a:fld>
            <a:endParaRPr lang="en-US"/>
          </a:p>
        </p:txBody>
      </p:sp>
    </p:spTree>
    <p:extLst>
      <p:ext uri="{BB962C8B-B14F-4D97-AF65-F5344CB8AC3E}">
        <p14:creationId xmlns:p14="http://schemas.microsoft.com/office/powerpoint/2010/main" val="3118929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14</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15</a:t>
            </a:fld>
            <a:endParaRPr lang="en-US" b="1">
              <a:solidFill>
                <a:srgbClr val="000000"/>
              </a:solidFill>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these</a:t>
            </a:r>
            <a:r>
              <a:rPr lang="en-US" baseline="0" dirty="0" smtClean="0"/>
              <a:t> be done in the same way as David? NO.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23</a:t>
            </a:fld>
            <a:endParaRPr lang="en-US"/>
          </a:p>
        </p:txBody>
      </p:sp>
    </p:spTree>
    <p:extLst>
      <p:ext uri="{BB962C8B-B14F-4D97-AF65-F5344CB8AC3E}">
        <p14:creationId xmlns:p14="http://schemas.microsoft.com/office/powerpoint/2010/main" val="504729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4CAB09-923F-4DCB-90FC-FFB32A7BC7D1}" type="datetime1">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0FB328-89B8-415B-AD16-27FE65978378}" type="datetime1">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2F3CED-5EBB-4EE8-AC70-8FB7853314A0}" type="datetime1">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26772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33E80-BFA1-45B5-AA82-AF4AACDF648A}" type="datetime1">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7706C-6FE7-47D2-BBEA-7B874C6080C0}" type="datetime1">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9798F5-73D9-4B73-9B53-D0728E337984}" type="datetime1">
              <a:rPr lang="en-US" smtClean="0"/>
              <a:t>3/24/2020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DF8379-F04B-4DF1-B514-5681BA338F51}" type="datetime1">
              <a:rPr lang="en-US" smtClean="0"/>
              <a:t>3/24/2020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3/24/2020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3/24/2020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michaelbach.de/ot/sze_muelue/index.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iua.upf.es/~mbertalmio/restoration.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cs.washington.edu/homes/curless/" TargetMode="External"/><Relationship Id="rId3" Type="http://schemas.openxmlformats.org/officeDocument/2006/relationships/hyperlink" Target="http://www.washington.edu/newsroom/news/images/David.jpg" TargetMode="External"/><Relationship Id="rId7" Type="http://schemas.openxmlformats.org/officeDocument/2006/relationships/hyperlink" Target="http://graphics.stanford.edu/projects/mich/"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oleObject" Target="../embeddings/oleObject1.bin"/><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youtube.com/watch?v=InIVv-LsgZE"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5.xml"/><Relationship Id="rId7" Type="http://schemas.openxmlformats.org/officeDocument/2006/relationships/image" Target="../media/image50.wmf"/><Relationship Id="rId12"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2.png"/><Relationship Id="rId5" Type="http://schemas.openxmlformats.org/officeDocument/2006/relationships/image" Target="../media/image49.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hyperlink" Target="http://www.sensiblevision.com/" TargetMode="Externa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www.sonystyle.com/webapp/wcs/stores/servlet/ProductDisplay?catalogId=10551&amp;storeId=10151&amp;productId=8198552921665200469&amp;langId=-1" TargetMode="External"/><Relationship Id="rId4" Type="http://schemas.openxmlformats.org/officeDocument/2006/relationships/image" Target="../media/image63.wmf"/></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www.evolution.com/products/lanehawk/" TargetMode="External"/><Relationship Id="rId3" Type="http://schemas.openxmlformats.org/officeDocument/2006/relationships/tags" Target="../tags/tag3.xml"/><Relationship Id="rId7" Type="http://schemas.openxmlformats.org/officeDocument/2006/relationships/image" Target="../media/image65.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7" Type="http://schemas.openxmlformats.org/officeDocument/2006/relationships/hyperlink" Target="http://www.thestar.com/wheels/article/1036702--human-error-blamed-after-google-s-driverless-car-sparks-five-vehicle-crash" TargetMode="External"/><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hyperlink" Target="http://en.wikipedia.org/wiki/Financial_Post" TargetMode="External"/><Relationship Id="rId5" Type="http://schemas.openxmlformats.org/officeDocument/2006/relationships/hyperlink" Target="http://business.financialpost.com/2011/06/24/nevada-state-law-paves-the-way-for-driverless-cars/" TargetMode="External"/><Relationship Id="rId4" Type="http://schemas.openxmlformats.org/officeDocument/2006/relationships/hyperlink" Target="http://en.wikipedia.org/wiki/The_New_York_Time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hyperlink" Target="http://nconnex.com/wp/"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marsrovers.jpl.nasa.gov/gallery/images.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7.xml"/><Relationship Id="rId7" Type="http://schemas.openxmlformats.org/officeDocument/2006/relationships/notesSlide" Target="../notesSlides/notesSlide2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xml"/><Relationship Id="rId5" Type="http://schemas.openxmlformats.org/officeDocument/2006/relationships/tags" Target="../tags/tag9.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8.xml"/><Relationship Id="rId9"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5" Type="http://schemas.openxmlformats.org/officeDocument/2006/relationships/hyperlink" Target="http://www.vision.caltech.edu/visipedia/" TargetMode="External"/><Relationship Id="rId4" Type="http://schemas.openxmlformats.org/officeDocument/2006/relationships/hyperlink" Target="http://leafsnap.com/"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5" Type="http://schemas.openxmlformats.org/officeDocument/2006/relationships/hyperlink" Target="http://astrometry.net/" TargetMode="External"/><Relationship Id="rId4"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www.gatech.edu/newsroom/release.html?nid=60509" TargetMode="External"/><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hyperlink" Target="http://www.cs.ubc.ca/~lowe/vision.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smtClean="0">
                <a:cs typeface="Arial Rounded MT Bold"/>
              </a:rPr>
              <a:t>Computer Vision</a:t>
            </a:r>
            <a:br>
              <a:rPr lang="en-US" dirty="0" smtClean="0">
                <a:cs typeface="Arial Rounded MT Bold"/>
              </a:rPr>
            </a:br>
            <a:r>
              <a:rPr lang="en-US" dirty="0" smtClean="0">
                <a:cs typeface="Arial Rounded MT Bold"/>
              </a:rPr>
              <a:t/>
            </a:r>
            <a:br>
              <a:rPr lang="en-US" dirty="0" smtClean="0">
                <a:cs typeface="Arial Rounded MT Bold"/>
              </a:rPr>
            </a:br>
            <a:r>
              <a:rPr lang="en-US" dirty="0">
                <a:cs typeface="Arial Rounded MT Bold"/>
              </a:rPr>
              <a:t/>
            </a:r>
            <a:br>
              <a:rPr lang="en-US" dirty="0">
                <a:cs typeface="Arial Rounded MT Bold"/>
              </a:rPr>
            </a:br>
            <a:r>
              <a:rPr lang="en-US" dirty="0" smtClean="0">
                <a:cs typeface="Arial Rounded MT Bold"/>
              </a:rPr>
              <a:t>CSE 455</a:t>
            </a:r>
            <a:r>
              <a:rPr lang="en-US" sz="3600" dirty="0" smtClean="0">
                <a:cs typeface="Arial Rounded MT Bold"/>
              </a:rPr>
              <a:t/>
            </a:r>
            <a:br>
              <a:rPr lang="en-US" sz="3600" dirty="0" smtClean="0">
                <a:cs typeface="Arial Rounded MT Bold"/>
              </a:rPr>
            </a:br>
            <a:r>
              <a:rPr lang="en-US" sz="3600" dirty="0" smtClean="0">
                <a:cs typeface="Arial Rounded MT Bold"/>
              </a:rPr>
              <a:t/>
            </a:r>
            <a:br>
              <a:rPr lang="en-US" sz="3600" dirty="0" smtClean="0">
                <a:cs typeface="Arial Rounded MT Bold"/>
              </a:rPr>
            </a:br>
            <a:r>
              <a:rPr lang="en-US" sz="3600" dirty="0" smtClean="0">
                <a:cs typeface="Arial Rounded MT Bold"/>
              </a:rPr>
              <a:t>Linda Shapiro</a:t>
            </a:r>
            <a:br>
              <a:rPr lang="en-US" sz="3600" dirty="0" smtClean="0">
                <a:cs typeface="Arial Rounded MT Bold"/>
              </a:rPr>
            </a:br>
            <a:r>
              <a:rPr lang="en-US" sz="2800" dirty="0" smtClean="0">
                <a:cs typeface="Arial Rounded MT Bold"/>
              </a:rPr>
              <a:t>Professor of Computer Science &amp; Engineering</a:t>
            </a:r>
            <a:br>
              <a:rPr lang="en-US" sz="2800" dirty="0" smtClean="0">
                <a:cs typeface="Arial Rounded MT Bold"/>
              </a:rPr>
            </a:br>
            <a:r>
              <a:rPr lang="en-US" sz="2800" dirty="0" smtClean="0">
                <a:cs typeface="Arial Rounded MT Bold"/>
              </a:rPr>
              <a:t>Professor of Electrical Engineering</a:t>
            </a:r>
            <a:endParaRPr lang="en-US" sz="2800" dirty="0">
              <a:cs typeface="Arial Rounded MT Bold"/>
            </a:endParaRP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a:t>
            </a:r>
            <a:endParaRPr lang="en-US" dirty="0"/>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Length</a:t>
            </a:r>
            <a:endParaRPr lang="en-US" dirty="0"/>
          </a:p>
        </p:txBody>
      </p:sp>
      <p:sp>
        <p:nvSpPr>
          <p:cNvPr id="6" name="Rectangle 3"/>
          <p:cNvSpPr>
            <a:spLocks noChangeArrowheads="1"/>
          </p:cNvSpPr>
          <p:nvPr/>
        </p:nvSpPr>
        <p:spPr bwMode="auto">
          <a:xfrm>
            <a:off x="258762" y="6497142"/>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dirty="0">
                <a:hlinkClick r:id="rId3"/>
              </a:rPr>
              <a:t>http://www.michaelbach.de/ot/sze_muelue/index.html</a:t>
            </a:r>
            <a:r>
              <a:rPr lang="en-US" sz="1600" b="0" dirty="0"/>
              <a:t> </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
          <p:cNvGrpSpPr>
            <a:grpSpLocks/>
          </p:cNvGrpSpPr>
          <p:nvPr/>
        </p:nvGrpSpPr>
        <p:grpSpPr bwMode="auto">
          <a:xfrm>
            <a:off x="2743200" y="3683000"/>
            <a:ext cx="3048000" cy="1009650"/>
            <a:chOff x="1728" y="2418"/>
            <a:chExt cx="1920" cy="636"/>
          </a:xfrm>
        </p:grpSpPr>
        <p:sp>
          <p:nvSpPr>
            <p:cNvPr id="9" name="Line 6"/>
            <p:cNvSpPr>
              <a:spLocks noChangeShapeType="1"/>
            </p:cNvSpPr>
            <p:nvPr/>
          </p:nvSpPr>
          <p:spPr bwMode="auto">
            <a:xfrm>
              <a:off x="1728" y="2418"/>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7"/>
            <p:cNvSpPr>
              <a:spLocks noChangeShapeType="1"/>
            </p:cNvSpPr>
            <p:nvPr/>
          </p:nvSpPr>
          <p:spPr bwMode="auto">
            <a:xfrm>
              <a:off x="1728" y="3054"/>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Rectangle 16"/>
          <p:cNvSpPr>
            <a:spLocks noChangeArrowheads="1"/>
          </p:cNvSpPr>
          <p:nvPr/>
        </p:nvSpPr>
        <p:spPr bwMode="auto">
          <a:xfrm>
            <a:off x="457200" y="6100267"/>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t>Müller-</a:t>
            </a:r>
            <a:r>
              <a:rPr lang="en-US" sz="2000" b="0" dirty="0" err="1"/>
              <a:t>Lyer</a:t>
            </a:r>
            <a:r>
              <a:rPr lang="en-US" sz="2000" b="0" dirty="0"/>
              <a:t> Illusion</a:t>
            </a:r>
          </a:p>
        </p:txBody>
      </p:sp>
      <p:sp>
        <p:nvSpPr>
          <p:cNvPr id="12" name="TextBox 11"/>
          <p:cNvSpPr txBox="1"/>
          <p:nvPr/>
        </p:nvSpPr>
        <p:spPr>
          <a:xfrm>
            <a:off x="6550295" y="6520896"/>
            <a:ext cx="2736415" cy="369332"/>
          </a:xfrm>
          <a:prstGeom prst="rect">
            <a:avLst/>
          </a:prstGeom>
          <a:noFill/>
        </p:spPr>
        <p:txBody>
          <a:bodyPr wrap="squar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Alyosha</a:t>
            </a:r>
            <a:r>
              <a:rPr lang="en-US" dirty="0" smtClean="0">
                <a:solidFill>
                  <a:schemeClr val="bg1">
                    <a:lumMod val="65000"/>
                  </a:schemeClr>
                </a:solidFill>
              </a:rPr>
              <a:t> </a:t>
            </a:r>
            <a:r>
              <a:rPr lang="en-US" dirty="0" err="1" smtClean="0">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10</a:t>
            </a:fld>
            <a:endParaRPr lang="en-US"/>
          </a:p>
        </p:txBody>
      </p:sp>
    </p:spTree>
    <p:extLst>
      <p:ext uri="{BB962C8B-B14F-4D97-AF65-F5344CB8AC3E}">
        <p14:creationId xmlns:p14="http://schemas.microsoft.com/office/powerpoint/2010/main" val="1849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Image Enhancement</a:t>
            </a:r>
          </a:p>
        </p:txBody>
      </p:sp>
      <p:pic>
        <p:nvPicPr>
          <p:cNvPr id="363527" name="Picture 7" descr="peli_arthur_larg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3528" name="Text Box 8"/>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4"/>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11</a:t>
            </a:fld>
            <a:endParaRPr lang="en-US"/>
          </a:p>
        </p:txBody>
      </p:sp>
    </p:spTree>
    <p:extLst>
      <p:ext uri="{BB962C8B-B14F-4D97-AF65-F5344CB8AC3E}">
        <p14:creationId xmlns:p14="http://schemas.microsoft.com/office/powerpoint/2010/main" val="2497842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Image Enhancement</a:t>
            </a:r>
          </a:p>
        </p:txBody>
      </p:sp>
      <p:pic>
        <p:nvPicPr>
          <p:cNvPr id="364549" name="Picture 5" descr="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4550"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12</a:t>
            </a:fld>
            <a:endParaRPr lang="en-US"/>
          </a:p>
        </p:txBody>
      </p:sp>
    </p:spTree>
    <p:extLst>
      <p:ext uri="{BB962C8B-B14F-4D97-AF65-F5344CB8AC3E}">
        <p14:creationId xmlns:p14="http://schemas.microsoft.com/office/powerpoint/2010/main" val="470698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Image Enhancement</a:t>
            </a:r>
          </a:p>
        </p:txBody>
      </p:sp>
      <p:pic>
        <p:nvPicPr>
          <p:cNvPr id="365573" name="Picture 5" descr="our rest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13</a:t>
            </a:fld>
            <a:endParaRPr lang="en-US"/>
          </a:p>
        </p:txBody>
      </p:sp>
    </p:spTree>
    <p:extLst>
      <p:ext uri="{BB962C8B-B14F-4D97-AF65-F5344CB8AC3E}">
        <p14:creationId xmlns:p14="http://schemas.microsoft.com/office/powerpoint/2010/main" val="2034116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normAutofit/>
          </a:bodyPr>
          <a:lstStyle/>
          <a:p>
            <a:r>
              <a:rPr lang="en-US" sz="3800" dirty="0" smtClean="0"/>
              <a:t>Seam Carving </a:t>
            </a:r>
          </a:p>
        </p:txBody>
      </p:sp>
      <p:pic>
        <p:nvPicPr>
          <p:cNvPr id="462851" name="Picture 3"/>
          <p:cNvPicPr>
            <a:picLocks noChangeAspect="1" noChangeArrowheads="1"/>
          </p:cNvPicPr>
          <p:nvPr/>
        </p:nvPicPr>
        <p:blipFill>
          <a:blip r:embed="rId3" cstate="print"/>
          <a:srcRect/>
          <a:stretch>
            <a:fillRect/>
          </a:stretch>
        </p:blipFill>
        <p:spPr bwMode="auto">
          <a:xfrm>
            <a:off x="2723445" y="1513939"/>
            <a:ext cx="4204162" cy="2805688"/>
          </a:xfrm>
          <a:prstGeom prst="rect">
            <a:avLst/>
          </a:prstGeom>
          <a:noFill/>
          <a:ln w="9525">
            <a:noFill/>
            <a:miter lim="800000"/>
            <a:headEnd/>
            <a:tailEnd/>
          </a:ln>
        </p:spPr>
      </p:pic>
      <p:sp>
        <p:nvSpPr>
          <p:cNvPr id="5" name="TextBox 4"/>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smtClean="0">
                <a:solidFill>
                  <a:srgbClr val="000000"/>
                </a:solidFill>
              </a:rPr>
              <a:t>[</a:t>
            </a:r>
            <a:r>
              <a:rPr lang="en-US" sz="2200" dirty="0" err="1" smtClean="0">
                <a:solidFill>
                  <a:srgbClr val="000000"/>
                </a:solidFill>
              </a:rPr>
              <a:t>Shai</a:t>
            </a:r>
            <a:r>
              <a:rPr lang="en-US" sz="2200" dirty="0" smtClean="0">
                <a:solidFill>
                  <a:srgbClr val="000000"/>
                </a:solidFill>
              </a:rPr>
              <a:t> &amp; </a:t>
            </a:r>
            <a:r>
              <a:rPr lang="en-US" sz="2200" dirty="0" err="1" smtClean="0">
                <a:solidFill>
                  <a:srgbClr val="000000"/>
                </a:solidFill>
              </a:rPr>
              <a:t>Avidan</a:t>
            </a:r>
            <a:r>
              <a:rPr lang="en-US" sz="2200" dirty="0" smtClean="0">
                <a:solidFill>
                  <a:srgbClr val="000000"/>
                </a:solidFill>
              </a:rPr>
              <a:t>, SIGGRAPH 2007]</a:t>
            </a:r>
            <a:endParaRPr lang="en-US" sz="2200" dirty="0">
              <a:solidFill>
                <a:srgbClr val="000000"/>
              </a:solidFill>
            </a:endParaRPr>
          </a:p>
        </p:txBody>
      </p:sp>
      <p:sp>
        <p:nvSpPr>
          <p:cNvPr id="2" name="Slide Number Placeholder 1"/>
          <p:cNvSpPr>
            <a:spLocks noGrp="1"/>
          </p:cNvSpPr>
          <p:nvPr>
            <p:ph type="sldNum" sz="quarter" idx="12"/>
          </p:nvPr>
        </p:nvSpPr>
        <p:spPr/>
        <p:txBody>
          <a:bodyPr/>
          <a:lstStyle/>
          <a:p>
            <a:fld id="{AD4E86B5-A92D-294E-92AF-8654113B1844}" type="slidenum">
              <a:rPr lang="en-US" smtClean="0"/>
              <a:t>14</a:t>
            </a:fld>
            <a:endParaRPr lang="en-US"/>
          </a:p>
        </p:txBody>
      </p:sp>
      <p:sp>
        <p:nvSpPr>
          <p:cNvPr id="3" name="TextBox 2"/>
          <p:cNvSpPr txBox="1"/>
          <p:nvPr/>
        </p:nvSpPr>
        <p:spPr>
          <a:xfrm>
            <a:off x="611560" y="2137144"/>
            <a:ext cx="1127103" cy="646331"/>
          </a:xfrm>
          <a:prstGeom prst="rect">
            <a:avLst/>
          </a:prstGeom>
          <a:noFill/>
          <a:ln>
            <a:solidFill>
              <a:schemeClr val="tx1"/>
            </a:solidFill>
          </a:ln>
        </p:spPr>
        <p:txBody>
          <a:bodyPr wrap="none" rtlCol="0">
            <a:spAutoFit/>
          </a:bodyPr>
          <a:lstStyle/>
          <a:p>
            <a:pPr algn="ctr"/>
            <a:r>
              <a:rPr lang="en-US" dirty="0" smtClean="0"/>
              <a:t>less</a:t>
            </a:r>
          </a:p>
          <a:p>
            <a:pPr algn="ctr"/>
            <a:r>
              <a:rPr lang="en-US" dirty="0" smtClean="0"/>
              <a:t>important</a:t>
            </a:r>
            <a:endParaRPr lang="en-US" dirty="0"/>
          </a:p>
        </p:txBody>
      </p:sp>
      <p:cxnSp>
        <p:nvCxnSpPr>
          <p:cNvPr id="7" name="Straight Arrow Connector 6"/>
          <p:cNvCxnSpPr>
            <a:stCxn id="3" idx="3"/>
          </p:cNvCxnSpPr>
          <p:nvPr/>
        </p:nvCxnSpPr>
        <p:spPr>
          <a:xfrm>
            <a:off x="1738663" y="2460310"/>
            <a:ext cx="1041938" cy="456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3" idx="3"/>
          </p:cNvCxnSpPr>
          <p:nvPr/>
        </p:nvCxnSpPr>
        <p:spPr>
          <a:xfrm>
            <a:off x="1738663" y="2460310"/>
            <a:ext cx="1523626" cy="1452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 idx="3"/>
          </p:cNvCxnSpPr>
          <p:nvPr/>
        </p:nvCxnSpPr>
        <p:spPr>
          <a:xfrm>
            <a:off x="1738663" y="2460310"/>
            <a:ext cx="3327938" cy="1558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0308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3" cstate="print"/>
          <a:srcRect/>
          <a:stretch>
            <a:fillRect/>
          </a:stretch>
        </p:blipFill>
        <p:spPr bwMode="auto">
          <a:xfrm>
            <a:off x="1358019" y="3861033"/>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4" cstate="print"/>
          <a:srcRect/>
          <a:stretch>
            <a:fillRect/>
          </a:stretch>
        </p:blipFill>
        <p:spPr bwMode="auto">
          <a:xfrm>
            <a:off x="1569156" y="1005650"/>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1786270" y="5527908"/>
            <a:ext cx="5411971"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00"/>
                </a:solidFill>
              </a:rPr>
              <a:t>Content-aware </a:t>
            </a:r>
            <a:r>
              <a:rPr lang="en-US" b="1" dirty="0" smtClean="0">
                <a:solidFill>
                  <a:srgbClr val="000000"/>
                </a:solidFill>
              </a:rPr>
              <a:t>resizing uses important areas.</a:t>
            </a:r>
          </a:p>
          <a:p>
            <a:pPr fontAlgn="base">
              <a:spcBef>
                <a:spcPct val="0"/>
              </a:spcBef>
              <a:spcAft>
                <a:spcPct val="0"/>
              </a:spcAft>
            </a:pPr>
            <a:r>
              <a:rPr lang="en-US" b="1" dirty="0" smtClean="0">
                <a:solidFill>
                  <a:srgbClr val="000000"/>
                </a:solidFill>
              </a:rPr>
              <a:t>Extends in horizontal direction and reduces in vertical.</a:t>
            </a:r>
            <a:endParaRPr lang="en-US" b="1" dirty="0">
              <a:solidFill>
                <a:srgbClr val="000000"/>
              </a:solidFill>
            </a:endParaRPr>
          </a:p>
        </p:txBody>
      </p:sp>
      <p:sp>
        <p:nvSpPr>
          <p:cNvPr id="142342" name="TextBox 7"/>
          <p:cNvSpPr txBox="1">
            <a:spLocks noChangeArrowheads="1"/>
          </p:cNvSpPr>
          <p:nvPr/>
        </p:nvSpPr>
        <p:spPr bwMode="auto">
          <a:xfrm>
            <a:off x="2564039" y="2556179"/>
            <a:ext cx="4381500" cy="64633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0000"/>
                </a:solidFill>
              </a:rPr>
              <a:t>Traditional </a:t>
            </a:r>
            <a:r>
              <a:rPr lang="en-US" b="1" dirty="0" smtClean="0">
                <a:solidFill>
                  <a:srgbClr val="000000"/>
                </a:solidFill>
              </a:rPr>
              <a:t>resizing uses and stretches the whole image.</a:t>
            </a:r>
            <a:endParaRPr lang="en-US" b="1" dirty="0">
              <a:solidFill>
                <a:srgbClr val="000000"/>
              </a:solidFill>
            </a:endParaRP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smtClean="0">
                <a:solidFill>
                  <a:srgbClr val="000000"/>
                </a:solidFill>
              </a:rPr>
              <a:t>[</a:t>
            </a:r>
            <a:r>
              <a:rPr lang="en-US" sz="2200" dirty="0" err="1" smtClean="0">
                <a:solidFill>
                  <a:srgbClr val="000000"/>
                </a:solidFill>
              </a:rPr>
              <a:t>Shai</a:t>
            </a:r>
            <a:r>
              <a:rPr lang="en-US" sz="2200" dirty="0" smtClean="0">
                <a:solidFill>
                  <a:srgbClr val="000000"/>
                </a:solidFill>
              </a:rPr>
              <a:t> &amp; </a:t>
            </a:r>
            <a:r>
              <a:rPr lang="en-US" sz="2200" dirty="0" err="1" smtClean="0">
                <a:solidFill>
                  <a:srgbClr val="000000"/>
                </a:solidFill>
              </a:rPr>
              <a:t>Avidan</a:t>
            </a:r>
            <a:r>
              <a:rPr lang="en-US" sz="2200" dirty="0" smtClean="0">
                <a:solidFill>
                  <a:srgbClr val="000000"/>
                </a:solidFill>
              </a:rPr>
              <a:t>, SIGGRAPH 2007]</a:t>
            </a:r>
            <a:endParaRPr lang="en-US" sz="2200" dirty="0">
              <a:solidFill>
                <a:srgbClr val="000000"/>
              </a:solidFill>
            </a:endParaRPr>
          </a:p>
        </p:txBody>
      </p:sp>
      <p:sp>
        <p:nvSpPr>
          <p:cNvPr id="2" name="Slide Number Placeholder 1"/>
          <p:cNvSpPr>
            <a:spLocks noGrp="1"/>
          </p:cNvSpPr>
          <p:nvPr>
            <p:ph type="sldNum" sz="quarter" idx="12"/>
          </p:nvPr>
        </p:nvSpPr>
        <p:spPr/>
        <p:txBody>
          <a:bodyPr/>
          <a:lstStyle/>
          <a:p>
            <a:fld id="{AD4E86B5-A92D-294E-92AF-8654113B1844}" type="slidenum">
              <a:rPr lang="en-US" smtClean="0"/>
              <a:t>15</a:t>
            </a:fld>
            <a:endParaRPr lang="en-US"/>
          </a:p>
        </p:txBody>
      </p:sp>
    </p:spTree>
    <p:extLst>
      <p:ext uri="{BB962C8B-B14F-4D97-AF65-F5344CB8AC3E}">
        <p14:creationId xmlns:p14="http://schemas.microsoft.com/office/powerpoint/2010/main" val="160475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solidFill>
                  <a:schemeClr val="bg1">
                    <a:lumMod val="75000"/>
                  </a:schemeClr>
                </a:solidFill>
              </a:rPr>
              <a:t>Low Level Vision</a:t>
            </a:r>
          </a:p>
          <a:p>
            <a:pPr lvl="1"/>
            <a:r>
              <a:rPr lang="en-US" dirty="0" smtClean="0">
                <a:solidFill>
                  <a:schemeClr val="bg1">
                    <a:lumMod val="85000"/>
                  </a:schemeClr>
                </a:solidFill>
              </a:rPr>
              <a:t>Measurements</a:t>
            </a:r>
          </a:p>
          <a:p>
            <a:pPr lvl="1"/>
            <a:r>
              <a:rPr lang="en-US" dirty="0" smtClean="0">
                <a:solidFill>
                  <a:schemeClr val="bg1">
                    <a:lumMod val="85000"/>
                  </a:schemeClr>
                </a:solidFill>
              </a:rPr>
              <a:t>Enhancements</a:t>
            </a:r>
          </a:p>
          <a:p>
            <a:pPr lvl="1"/>
            <a:r>
              <a:rPr lang="en-US" dirty="0" smtClean="0">
                <a:solidFill>
                  <a:schemeClr val="bg1">
                    <a:lumMod val="85000"/>
                  </a:schemeClr>
                </a:solidFill>
              </a:rPr>
              <a:t>Region segmentation</a:t>
            </a:r>
          </a:p>
          <a:p>
            <a:pPr lvl="1"/>
            <a:r>
              <a:rPr lang="en-US" dirty="0" smtClean="0">
                <a:solidFill>
                  <a:schemeClr val="bg1">
                    <a:lumMod val="85000"/>
                  </a:schemeClr>
                </a:solidFill>
              </a:rPr>
              <a:t>Features</a:t>
            </a:r>
            <a:endParaRPr lang="en-US" dirty="0">
              <a:solidFill>
                <a:schemeClr val="bg1">
                  <a:lumMod val="85000"/>
                </a:schemeClr>
              </a:solidFill>
            </a:endParaRPr>
          </a:p>
          <a:p>
            <a:r>
              <a:rPr lang="en-US" dirty="0" smtClean="0"/>
              <a:t>Mid Level Vision</a:t>
            </a:r>
          </a:p>
          <a:p>
            <a:pPr lvl="1"/>
            <a:r>
              <a:rPr lang="en-US" dirty="0" smtClean="0"/>
              <a:t>Reconstruction</a:t>
            </a:r>
          </a:p>
          <a:p>
            <a:pPr lvl="1"/>
            <a:r>
              <a:rPr lang="en-US" dirty="0" smtClean="0"/>
              <a:t>Depth</a:t>
            </a:r>
          </a:p>
          <a:p>
            <a:pPr lvl="1"/>
            <a:r>
              <a:rPr lang="en-US" dirty="0" smtClean="0"/>
              <a:t>Motion Estimation</a:t>
            </a:r>
            <a:endParaRPr lang="en-US" dirty="0"/>
          </a:p>
          <a:p>
            <a:r>
              <a:rPr lang="en-US" dirty="0" smtClean="0">
                <a:solidFill>
                  <a:schemeClr val="bg1">
                    <a:lumMod val="75000"/>
                  </a:schemeClr>
                </a:solidFill>
              </a:rPr>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6" name="Cube 5"/>
          <p:cNvSpPr/>
          <p:nvPr/>
        </p:nvSpPr>
        <p:spPr>
          <a:xfrm>
            <a:off x="4515928" y="2737435"/>
            <a:ext cx="323514" cy="228612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Cube 4"/>
          <p:cNvSpPr/>
          <p:nvPr/>
        </p:nvSpPr>
        <p:spPr>
          <a:xfrm>
            <a:off x="6438616" y="3838221"/>
            <a:ext cx="1523638" cy="166511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ube 6"/>
          <p:cNvSpPr/>
          <p:nvPr/>
        </p:nvSpPr>
        <p:spPr>
          <a:xfrm>
            <a:off x="4021668" y="3838221"/>
            <a:ext cx="1989665" cy="163506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 name="Group 7"/>
          <p:cNvGrpSpPr/>
          <p:nvPr/>
        </p:nvGrpSpPr>
        <p:grpSpPr>
          <a:xfrm>
            <a:off x="4999439" y="2737435"/>
            <a:ext cx="2870447" cy="1274237"/>
            <a:chOff x="7048962" y="4720041"/>
            <a:chExt cx="2870447" cy="1274237"/>
          </a:xfrm>
        </p:grpSpPr>
        <p:cxnSp>
          <p:nvCxnSpPr>
            <p:cNvPr id="9" name="Straight Arrow Connector 8"/>
            <p:cNvCxnSpPr>
              <a:stCxn id="10"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11" name="Slide Number Placeholder 10"/>
          <p:cNvSpPr>
            <a:spLocks noGrp="1"/>
          </p:cNvSpPr>
          <p:nvPr>
            <p:ph type="sldNum" sz="quarter" idx="12"/>
          </p:nvPr>
        </p:nvSpPr>
        <p:spPr/>
        <p:txBody>
          <a:bodyPr/>
          <a:lstStyle/>
          <a:p>
            <a:fld id="{AD4E86B5-A92D-294E-92AF-8654113B1844}" type="slidenum">
              <a:rPr lang="en-US" smtClean="0"/>
              <a:t>16</a:t>
            </a:fld>
            <a:endParaRPr lang="en-US"/>
          </a:p>
        </p:txBody>
      </p:sp>
    </p:spTree>
    <p:extLst>
      <p:ext uri="{BB962C8B-B14F-4D97-AF65-F5344CB8AC3E}">
        <p14:creationId xmlns:p14="http://schemas.microsoft.com/office/powerpoint/2010/main" val="4167238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Applications:  3D Scanning</a:t>
            </a:r>
          </a:p>
        </p:txBody>
      </p:sp>
      <p:pic>
        <p:nvPicPr>
          <p:cNvPr id="335876" name="Picture 4"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5075238" cy="3165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5882" name="Object 10"/>
          <p:cNvGraphicFramePr>
            <a:graphicFrameLocks noChangeAspect="1"/>
          </p:cNvGraphicFramePr>
          <p:nvPr/>
        </p:nvGraphicFramePr>
        <p:xfrm>
          <a:off x="6096000" y="1257300"/>
          <a:ext cx="2819400" cy="2857500"/>
        </p:xfrm>
        <a:graphic>
          <a:graphicData uri="http://schemas.openxmlformats.org/presentationml/2006/ole">
            <mc:AlternateContent xmlns:mc="http://schemas.openxmlformats.org/markup-compatibility/2006">
              <mc:Choice xmlns:v="urn:schemas-microsoft-com:vml" Requires="v">
                <p:oleObj spid="_x0000_s136271" name="Photo Editor Photo" r:id="rId5" imgW="2819794" imgH="2857899" progId="MSPhotoEd.3">
                  <p:embed/>
                </p:oleObj>
              </mc:Choice>
              <mc:Fallback>
                <p:oleObj name="Photo Editor Photo" r:id="rId5" imgW="2819794" imgH="28578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573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5884" name="AutoShape 12"/>
          <p:cNvSpPr>
            <a:spLocks noChangeArrowheads="1"/>
          </p:cNvSpPr>
          <p:nvPr/>
        </p:nvSpPr>
        <p:spPr bwMode="auto">
          <a:xfrm>
            <a:off x="5486400" y="2514600"/>
            <a:ext cx="533400" cy="304800"/>
          </a:xfrm>
          <a:prstGeom prst="right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885" name="Text Box 13"/>
          <p:cNvSpPr txBox="1">
            <a:spLocks noChangeArrowheads="1"/>
          </p:cNvSpPr>
          <p:nvPr/>
        </p:nvSpPr>
        <p:spPr bwMode="auto">
          <a:xfrm>
            <a:off x="1981200" y="4572000"/>
            <a:ext cx="5422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Scanning Michelangelo</a:t>
            </a:r>
            <a:r>
              <a:rPr lang="ja-JP" altLang="en-US">
                <a:latin typeface="Arial"/>
              </a:rPr>
              <a:t>’</a:t>
            </a:r>
            <a:r>
              <a:rPr lang="en-US">
                <a:latin typeface="Arial" charset="0"/>
              </a:rPr>
              <a:t>s </a:t>
            </a:r>
            <a:r>
              <a:rPr lang="ja-JP" altLang="en-US" i="1">
                <a:latin typeface="Arial"/>
              </a:rPr>
              <a:t>“</a:t>
            </a:r>
            <a:r>
              <a:rPr lang="en-US" i="1">
                <a:latin typeface="Arial" charset="0"/>
              </a:rPr>
              <a:t>The David</a:t>
            </a:r>
            <a:r>
              <a:rPr lang="ja-JP" altLang="en-US" i="1">
                <a:latin typeface="Arial"/>
              </a:rPr>
              <a:t>”</a:t>
            </a:r>
            <a:endParaRPr lang="en-US" i="1">
              <a:latin typeface="Arial" charset="0"/>
            </a:endParaRPr>
          </a:p>
          <a:p>
            <a:pPr lvl="1">
              <a:buFontTx/>
              <a:buChar char="•"/>
            </a:pPr>
            <a:r>
              <a:rPr lang="en-US" sz="2000">
                <a:latin typeface="Arial" charset="0"/>
              </a:rPr>
              <a:t>  </a:t>
            </a:r>
            <a:r>
              <a:rPr lang="en-US" sz="2000">
                <a:latin typeface="Arial" charset="0"/>
                <a:hlinkClick r:id="rId7"/>
              </a:rPr>
              <a:t>The Digital Michelangelo Project</a:t>
            </a:r>
            <a:endParaRPr lang="en-US" sz="2000">
              <a:latin typeface="Arial" charset="0"/>
            </a:endParaRPr>
          </a:p>
          <a:p>
            <a:pPr lvl="2"/>
            <a:r>
              <a:rPr lang="en-US" sz="2000">
                <a:latin typeface="Arial" charset="0"/>
              </a:rPr>
              <a:t>- </a:t>
            </a:r>
            <a:r>
              <a:rPr lang="en-US" sz="1400">
                <a:latin typeface="Arial" charset="0"/>
              </a:rPr>
              <a:t>http://graphics.stanford.edu/projects/mich/</a:t>
            </a:r>
          </a:p>
          <a:p>
            <a:pPr lvl="1">
              <a:buFontTx/>
              <a:buChar char="•"/>
            </a:pPr>
            <a:r>
              <a:rPr lang="en-US" sz="2000">
                <a:latin typeface="Arial" charset="0"/>
              </a:rPr>
              <a:t>  UW Prof. </a:t>
            </a:r>
            <a:r>
              <a:rPr lang="en-US" sz="2000">
                <a:latin typeface="Arial" charset="0"/>
                <a:hlinkClick r:id="rId8"/>
              </a:rPr>
              <a:t>Brian Curless</a:t>
            </a:r>
            <a:r>
              <a:rPr lang="en-US" sz="2000">
                <a:latin typeface="Arial" charset="0"/>
              </a:rPr>
              <a:t>, collaborator</a:t>
            </a:r>
          </a:p>
          <a:p>
            <a:pPr lvl="1">
              <a:buFontTx/>
              <a:buChar char="•"/>
            </a:pPr>
            <a:r>
              <a:rPr lang="en-US" sz="2000">
                <a:latin typeface="Arial" charset="0"/>
              </a:rPr>
              <a:t>  2 BILLION polygons, accuracy to .29mm</a:t>
            </a:r>
          </a:p>
        </p:txBody>
      </p:sp>
      <p:sp>
        <p:nvSpPr>
          <p:cNvPr id="2" name="Slide Number Placeholder 1"/>
          <p:cNvSpPr>
            <a:spLocks noGrp="1"/>
          </p:cNvSpPr>
          <p:nvPr>
            <p:ph type="sldNum" sz="quarter" idx="12"/>
          </p:nvPr>
        </p:nvSpPr>
        <p:spPr/>
        <p:txBody>
          <a:bodyPr/>
          <a:lstStyle/>
          <a:p>
            <a:fld id="{AD4E86B5-A92D-294E-92AF-8654113B1844}" type="slidenum">
              <a:rPr lang="en-US" smtClean="0"/>
              <a:t>17</a:t>
            </a:fld>
            <a:endParaRPr lang="en-US"/>
          </a:p>
        </p:txBody>
      </p:sp>
    </p:spTree>
    <p:extLst>
      <p:ext uri="{BB962C8B-B14F-4D97-AF65-F5344CB8AC3E}">
        <p14:creationId xmlns:p14="http://schemas.microsoft.com/office/powerpoint/2010/main" val="4960982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fd35h-csh-s-and-bfd41h-cs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023938"/>
            <a:ext cx="4802187" cy="4995862"/>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533400" y="6019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lgn="ctr">
              <a:spcBef>
                <a:spcPct val="20000"/>
              </a:spcBef>
            </a:pPr>
            <a:r>
              <a:rPr lang="en-US" sz="1600" i="1">
                <a:latin typeface="Arial" charset="0"/>
              </a:rPr>
              <a:t>The Digital Michelangelo Project</a:t>
            </a:r>
            <a:r>
              <a:rPr lang="en-US" sz="1600">
                <a:latin typeface="Arial" charset="0"/>
              </a:rPr>
              <a:t>, Levoy et al.</a:t>
            </a:r>
          </a:p>
        </p:txBody>
      </p:sp>
      <p:sp>
        <p:nvSpPr>
          <p:cNvPr id="2" name="Slide Number Placeholder 1"/>
          <p:cNvSpPr>
            <a:spLocks noGrp="1"/>
          </p:cNvSpPr>
          <p:nvPr>
            <p:ph type="sldNum" sz="quarter" idx="12"/>
          </p:nvPr>
        </p:nvSpPr>
        <p:spPr/>
        <p:txBody>
          <a:bodyPr/>
          <a:lstStyle/>
          <a:p>
            <a:fld id="{AD4E86B5-A92D-294E-92AF-8654113B1844}" type="slidenum">
              <a:rPr lang="en-US" smtClean="0"/>
              <a:t>18</a:t>
            </a:fld>
            <a:endParaRPr lang="en-US"/>
          </a:p>
        </p:txBody>
      </p:sp>
    </p:spTree>
    <p:extLst>
      <p:ext uri="{BB962C8B-B14F-4D97-AF65-F5344CB8AC3E}">
        <p14:creationId xmlns:p14="http://schemas.microsoft.com/office/powerpoint/2010/main" val="1630917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p:txBody>
          <a:bodyPr/>
          <a:lstStyle/>
          <a:p>
            <a:endParaRPr lang="en-US"/>
          </a:p>
        </p:txBody>
      </p:sp>
      <p:pic>
        <p:nvPicPr>
          <p:cNvPr id="367619" name="Picture 3" descr="david-classic-lef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762000"/>
            <a:ext cx="5372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367620" name="Rectangle 4"/>
          <p:cNvSpPr>
            <a:spLocks noGrp="1" noChangeArrowheads="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19</a:t>
            </a:fld>
            <a:endParaRPr lang="en-US"/>
          </a:p>
        </p:txBody>
      </p:sp>
    </p:spTree>
    <p:extLst>
      <p:ext uri="{BB962C8B-B14F-4D97-AF65-F5344CB8AC3E}">
        <p14:creationId xmlns:p14="http://schemas.microsoft.com/office/powerpoint/2010/main" val="661578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352" y="911707"/>
            <a:ext cx="4260657" cy="4967087"/>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2</a:t>
            </a:fld>
            <a:endParaRPr lang="en-US"/>
          </a:p>
        </p:txBody>
      </p:sp>
    </p:spTree>
    <p:extLst>
      <p:ext uri="{BB962C8B-B14F-4D97-AF65-F5344CB8AC3E}">
        <p14:creationId xmlns:p14="http://schemas.microsoft.com/office/powerpoint/2010/main" val="23675959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descr="david-righteye-and-h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5300"/>
            <a:ext cx="7315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20</a:t>
            </a:fld>
            <a:endParaRPr lang="en-US"/>
          </a:p>
        </p:txBody>
      </p:sp>
    </p:spTree>
    <p:extLst>
      <p:ext uri="{BB962C8B-B14F-4D97-AF65-F5344CB8AC3E}">
        <p14:creationId xmlns:p14="http://schemas.microsoft.com/office/powerpoint/2010/main" val="1350318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david-eye-qtrmm-ss-ann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57350"/>
            <a:ext cx="7472362"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21</a:t>
            </a:fld>
            <a:endParaRPr lang="en-US"/>
          </a:p>
        </p:txBody>
      </p:sp>
    </p:spTree>
    <p:extLst>
      <p:ext uri="{BB962C8B-B14F-4D97-AF65-F5344CB8AC3E}">
        <p14:creationId xmlns:p14="http://schemas.microsoft.com/office/powerpoint/2010/main" val="12680358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david-eye-vrip-wire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71513"/>
            <a:ext cx="6667500" cy="55149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22</a:t>
            </a:fld>
            <a:endParaRPr lang="en-US"/>
          </a:p>
        </p:txBody>
      </p:sp>
    </p:spTree>
    <p:extLst>
      <p:ext uri="{BB962C8B-B14F-4D97-AF65-F5344CB8AC3E}">
        <p14:creationId xmlns:p14="http://schemas.microsoft.com/office/powerpoint/2010/main" val="8306046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62113"/>
            <a:ext cx="15716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09600"/>
            <a:ext cx="3295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fld id="{AD4E86B5-A92D-294E-92AF-8654113B1844}" type="slidenum">
              <a:rPr lang="en-US" smtClean="0"/>
              <a:t>23</a:t>
            </a:fld>
            <a:endParaRPr lang="en-US"/>
          </a:p>
        </p:txBody>
      </p:sp>
    </p:spTree>
    <p:extLst>
      <p:ext uri="{BB962C8B-B14F-4D97-AF65-F5344CB8AC3E}">
        <p14:creationId xmlns:p14="http://schemas.microsoft.com/office/powerpoint/2010/main" val="6195597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00063"/>
          </a:xfrm>
        </p:spPr>
        <p:txBody>
          <a:bodyPr>
            <a:normAutofit fontScale="90000"/>
          </a:bodyPr>
          <a:lstStyle/>
          <a:p>
            <a:r>
              <a:rPr lang="en-US" sz="3100">
                <a:latin typeface="Arial" charset="0"/>
                <a:ea typeface="ＭＳ Ｐゴシック" charset="0"/>
                <a:cs typeface="ＭＳ Ｐゴシック" charset="0"/>
              </a:rPr>
              <a:t>Google</a:t>
            </a:r>
            <a:r>
              <a:rPr lang="ja-JP" altLang="en-US" sz="3100">
                <a:latin typeface="Arial" charset="0"/>
                <a:ea typeface="ＭＳ Ｐゴシック" charset="0"/>
                <a:cs typeface="ＭＳ Ｐゴシック" charset="0"/>
              </a:rPr>
              <a:t>’</a:t>
            </a:r>
            <a:r>
              <a:rPr lang="en-US" sz="3100">
                <a:latin typeface="Arial" charset="0"/>
                <a:ea typeface="ＭＳ Ｐゴシック" charset="0"/>
                <a:cs typeface="ＭＳ Ｐゴシック" charset="0"/>
              </a:rPr>
              <a:t>s 3D Maps </a:t>
            </a:r>
            <a:br>
              <a:rPr lang="en-US" sz="3100">
                <a:latin typeface="Arial" charset="0"/>
                <a:ea typeface="ＭＳ Ｐゴシック" charset="0"/>
                <a:cs typeface="ＭＳ Ｐゴシック" charset="0"/>
              </a:rPr>
            </a:br>
            <a:r>
              <a:rPr lang="en-US" sz="3100">
                <a:latin typeface="Arial" charset="0"/>
                <a:ea typeface="ＭＳ Ｐゴシック" charset="0"/>
                <a:cs typeface="ＭＳ Ｐゴシック" charset="0"/>
              </a:rPr>
              <a:t>Structure estimation from tourist photos  </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68263" y="117475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D4E86B5-A92D-294E-92AF-8654113B1844}" type="slidenum">
              <a:rPr lang="en-US" smtClean="0"/>
              <a:t>24</a:t>
            </a:fld>
            <a:endParaRPr lang="en-US"/>
          </a:p>
        </p:txBody>
      </p:sp>
    </p:spTree>
    <p:extLst>
      <p:ext uri="{BB962C8B-B14F-4D97-AF65-F5344CB8AC3E}">
        <p14:creationId xmlns:p14="http://schemas.microsoft.com/office/powerpoint/2010/main" val="33886303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Arial" charset="0"/>
                <a:ea typeface="ＭＳ Ｐゴシック" charset="0"/>
                <a:cs typeface="ＭＳ Ｐゴシック" charset="0"/>
              </a:rPr>
              <a:t>Apple</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3D maps</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123950"/>
            <a:ext cx="6438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25</a:t>
            </a:fld>
            <a:endParaRPr lang="en-US"/>
          </a:p>
        </p:txBody>
      </p:sp>
      <p:sp>
        <p:nvSpPr>
          <p:cNvPr id="3" name="TextBox 2"/>
          <p:cNvSpPr txBox="1"/>
          <p:nvPr/>
        </p:nvSpPr>
        <p:spPr>
          <a:xfrm>
            <a:off x="1352550" y="6006363"/>
            <a:ext cx="4720972" cy="369332"/>
          </a:xfrm>
          <a:prstGeom prst="rect">
            <a:avLst/>
          </a:prstGeom>
          <a:noFill/>
        </p:spPr>
        <p:txBody>
          <a:bodyPr wrap="none" rtlCol="0">
            <a:spAutoFit/>
          </a:bodyPr>
          <a:lstStyle/>
          <a:p>
            <a:r>
              <a:rPr lang="en-US" dirty="0"/>
              <a:t>https://</a:t>
            </a:r>
            <a:r>
              <a:rPr lang="en-US" dirty="0">
                <a:hlinkClick r:id="rId4"/>
              </a:rPr>
              <a:t>www.youtube.com/watch?v=InIVv-LsgZE</a:t>
            </a:r>
            <a:endParaRPr lang="en-US" dirty="0"/>
          </a:p>
        </p:txBody>
      </p:sp>
    </p:spTree>
    <p:extLst>
      <p:ext uri="{BB962C8B-B14F-4D97-AF65-F5344CB8AC3E}">
        <p14:creationId xmlns:p14="http://schemas.microsoft.com/office/powerpoint/2010/main" val="992225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0000" lnSpcReduction="20000"/>
          </a:bodyPr>
          <a:lstStyle/>
          <a:p>
            <a:r>
              <a:rPr lang="en-US" dirty="0" smtClean="0">
                <a:solidFill>
                  <a:srgbClr val="BFBFBF"/>
                </a:solidFill>
              </a:rPr>
              <a:t>Low Level Vision</a:t>
            </a:r>
          </a:p>
          <a:p>
            <a:pPr lvl="1"/>
            <a:r>
              <a:rPr lang="en-US" dirty="0" smtClean="0">
                <a:solidFill>
                  <a:srgbClr val="BFBFBF"/>
                </a:solidFill>
              </a:rPr>
              <a:t>Measurements</a:t>
            </a:r>
          </a:p>
          <a:p>
            <a:pPr lvl="1"/>
            <a:r>
              <a:rPr lang="en-US" dirty="0" smtClean="0">
                <a:solidFill>
                  <a:srgbClr val="BFBFBF"/>
                </a:solidFill>
              </a:rPr>
              <a:t>Enhancements</a:t>
            </a:r>
          </a:p>
          <a:p>
            <a:pPr lvl="1"/>
            <a:r>
              <a:rPr lang="en-US" dirty="0" smtClean="0">
                <a:solidFill>
                  <a:srgbClr val="BFBFBF"/>
                </a:solidFill>
              </a:rPr>
              <a:t>Region segmentation</a:t>
            </a:r>
          </a:p>
          <a:p>
            <a:pPr lvl="1"/>
            <a:r>
              <a:rPr lang="en-US" dirty="0" smtClean="0">
                <a:solidFill>
                  <a:srgbClr val="BFBFBF"/>
                </a:solidFill>
              </a:rPr>
              <a:t>Features</a:t>
            </a:r>
            <a:endParaRPr lang="en-US" dirty="0">
              <a:solidFill>
                <a:srgbClr val="BFBFBF"/>
              </a:solidFill>
            </a:endParaRPr>
          </a:p>
          <a:p>
            <a:r>
              <a:rPr lang="en-US" dirty="0" smtClean="0">
                <a:solidFill>
                  <a:srgbClr val="D9D9D9"/>
                </a:solidFill>
              </a:rPr>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t>High Level Vision</a:t>
            </a:r>
          </a:p>
          <a:p>
            <a:pPr lvl="1"/>
            <a:r>
              <a:rPr lang="en-US" dirty="0" smtClean="0"/>
              <a:t>Category detection</a:t>
            </a:r>
          </a:p>
          <a:p>
            <a:pPr lvl="1"/>
            <a:r>
              <a:rPr lang="en-US" dirty="0" smtClean="0"/>
              <a:t>Activity </a:t>
            </a:r>
            <a:r>
              <a:rPr lang="en-US" dirty="0"/>
              <a:t>r</a:t>
            </a:r>
            <a:r>
              <a:rPr lang="en-US" dirty="0" smtClean="0"/>
              <a:t>ecognition</a:t>
            </a:r>
          </a:p>
          <a:p>
            <a:pPr lvl="1"/>
            <a:r>
              <a:rPr lang="en-US" dirty="0" smtClean="0"/>
              <a:t>Deep understandings</a:t>
            </a:r>
          </a:p>
          <a:p>
            <a:pPr lvl="1"/>
            <a:r>
              <a:rPr lang="en-US" dirty="0" smtClean="0"/>
              <a:t>Pose estimation</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14" name="Group 13"/>
          <p:cNvGrpSpPr/>
          <p:nvPr/>
        </p:nvGrpSpPr>
        <p:grpSpPr>
          <a:xfrm>
            <a:off x="4845365" y="3521341"/>
            <a:ext cx="632056" cy="671061"/>
            <a:chOff x="7002374" y="5101549"/>
            <a:chExt cx="1123119" cy="671061"/>
          </a:xfrm>
        </p:grpSpPr>
        <p:cxnSp>
          <p:nvCxnSpPr>
            <p:cNvPr id="15" name="Straight Arrow Connector 14"/>
            <p:cNvCxnSpPr>
              <a:stCxn id="16" idx="2"/>
            </p:cNvCxnSpPr>
            <p:nvPr/>
          </p:nvCxnSpPr>
          <p:spPr>
            <a:xfrm flipH="1">
              <a:off x="7002374" y="5470881"/>
              <a:ext cx="632056" cy="3017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43367" y="5101549"/>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17" name="Group 16"/>
          <p:cNvGrpSpPr/>
          <p:nvPr/>
        </p:nvGrpSpPr>
        <p:grpSpPr>
          <a:xfrm>
            <a:off x="7760748" y="3521341"/>
            <a:ext cx="1059874" cy="796659"/>
            <a:chOff x="7745195" y="4702438"/>
            <a:chExt cx="1059874" cy="796659"/>
          </a:xfrm>
        </p:grpSpPr>
        <p:cxnSp>
          <p:nvCxnSpPr>
            <p:cNvPr id="18" name="Straight Arrow Connector 17"/>
            <p:cNvCxnSpPr/>
            <p:nvPr/>
          </p:nvCxnSpPr>
          <p:spPr>
            <a:xfrm flipH="1">
              <a:off x="7745195" y="5075174"/>
              <a:ext cx="484465" cy="423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0" name="Group 19"/>
          <p:cNvGrpSpPr/>
          <p:nvPr/>
        </p:nvGrpSpPr>
        <p:grpSpPr>
          <a:xfrm>
            <a:off x="6918773" y="2629717"/>
            <a:ext cx="1427076" cy="1079366"/>
            <a:chOff x="7377993" y="5934960"/>
            <a:chExt cx="1427076" cy="1079366"/>
          </a:xfrm>
        </p:grpSpPr>
        <p:cxnSp>
          <p:nvCxnSpPr>
            <p:cNvPr id="21" name="Straight Arrow Connector 20"/>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23" name="TextBox 22"/>
          <p:cNvSpPr txBox="1"/>
          <p:nvPr/>
        </p:nvSpPr>
        <p:spPr>
          <a:xfrm>
            <a:off x="4710003" y="2629717"/>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24" name="TextBox 23"/>
          <p:cNvSpPr txBox="1"/>
          <p:nvPr/>
        </p:nvSpPr>
        <p:spPr>
          <a:xfrm>
            <a:off x="5666517" y="3336675"/>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D4E86B5-A92D-294E-92AF-8654113B1844}" type="slidenum">
              <a:rPr lang="en-US" smtClean="0"/>
              <a:t>26</a:t>
            </a:fld>
            <a:endParaRPr lang="en-US"/>
          </a:p>
        </p:txBody>
      </p:sp>
    </p:spTree>
    <p:extLst>
      <p:ext uri="{BB962C8B-B14F-4D97-AF65-F5344CB8AC3E}">
        <p14:creationId xmlns:p14="http://schemas.microsoft.com/office/powerpoint/2010/main" val="22581939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smtClean="0"/>
              <a:t>Many new digital cameras now detect faces</a:t>
            </a:r>
          </a:p>
          <a:p>
            <a:pPr lvl="1"/>
            <a:r>
              <a:rPr lang="en-US" smtClean="0"/>
              <a:t>Canon, Sony, Fuji, …</a:t>
            </a:r>
          </a:p>
          <a:p>
            <a:pPr lvl="1">
              <a:buFontTx/>
              <a:buNone/>
            </a:pPr>
            <a:endParaRPr lang="en-US" smtClean="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27</a:t>
            </a:fld>
            <a:endParaRPr lang="en-US"/>
          </a:p>
        </p:txBody>
      </p:sp>
    </p:spTree>
    <p:extLst>
      <p:ext uri="{BB962C8B-B14F-4D97-AF65-F5344CB8AC3E}">
        <p14:creationId xmlns:p14="http://schemas.microsoft.com/office/powerpoint/2010/main" val="6145482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smtClean="0"/>
              <a:t>Vision-based interaction: Xbox </a:t>
            </a:r>
            <a:r>
              <a:rPr lang="en-US" dirty="0" err="1" smtClean="0"/>
              <a:t>Kinect</a:t>
            </a:r>
            <a:endParaRPr lang="en-US" dirty="0" smtClean="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28</a:t>
            </a:fld>
            <a:endParaRPr lang="en-US"/>
          </a:p>
        </p:txBody>
      </p:sp>
    </p:spTree>
    <p:extLst>
      <p:ext uri="{BB962C8B-B14F-4D97-AF65-F5344CB8AC3E}">
        <p14:creationId xmlns:p14="http://schemas.microsoft.com/office/powerpoint/2010/main" val="36626210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 y="2136418"/>
            <a:ext cx="9045222" cy="5116689"/>
          </a:xfrm>
        </p:spPr>
        <p:txBody>
          <a:bodyPr>
            <a:normAutofit/>
          </a:bodyPr>
          <a:lstStyle/>
          <a:p>
            <a:pPr marL="0" indent="0" algn="ctr">
              <a:buNone/>
            </a:pPr>
            <a:r>
              <a:rPr lang="en-US" sz="4400" dirty="0" smtClean="0"/>
              <a:t>How hard is computer vision?</a:t>
            </a:r>
            <a:endParaRPr lang="en-US" sz="4400" dirty="0"/>
          </a:p>
        </p:txBody>
      </p:sp>
      <p:sp>
        <p:nvSpPr>
          <p:cNvPr id="2" name="Slide Number Placeholder 1"/>
          <p:cNvSpPr>
            <a:spLocks noGrp="1"/>
          </p:cNvSpPr>
          <p:nvPr>
            <p:ph type="sldNum" sz="quarter" idx="12"/>
          </p:nvPr>
        </p:nvSpPr>
        <p:spPr/>
        <p:txBody>
          <a:bodyPr/>
          <a:lstStyle/>
          <a:p>
            <a:fld id="{AD4E86B5-A92D-294E-92AF-8654113B1844}" type="slidenum">
              <a:rPr lang="en-US" smtClean="0"/>
              <a:t>29</a:t>
            </a:fld>
            <a:endParaRPr lang="en-US"/>
          </a:p>
        </p:txBody>
      </p:sp>
    </p:spTree>
    <p:extLst>
      <p:ext uri="{BB962C8B-B14F-4D97-AF65-F5344CB8AC3E}">
        <p14:creationId xmlns:p14="http://schemas.microsoft.com/office/powerpoint/2010/main" val="32044264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12" y="1684866"/>
            <a:ext cx="8229600" cy="4525963"/>
          </a:xfrm>
        </p:spPr>
        <p:txBody>
          <a:bodyPr/>
          <a:lstStyle/>
          <a:p>
            <a:endParaRPr lang="en-US"/>
          </a:p>
        </p:txBody>
      </p:sp>
      <p:pic>
        <p:nvPicPr>
          <p:cNvPr id="7" name="Picture 6"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093109"/>
            <a:ext cx="8509240" cy="5117721"/>
          </a:xfrm>
          <a:prstGeom prst="rect">
            <a:avLst/>
          </a:prstGeom>
        </p:spPr>
      </p:pic>
      <p:grpSp>
        <p:nvGrpSpPr>
          <p:cNvPr id="27" name="Group 26"/>
          <p:cNvGrpSpPr/>
          <p:nvPr/>
        </p:nvGrpSpPr>
        <p:grpSpPr>
          <a:xfrm>
            <a:off x="344312" y="1078996"/>
            <a:ext cx="8495128" cy="5131833"/>
            <a:chOff x="-14111" y="700747"/>
            <a:chExt cx="8495128" cy="5131833"/>
          </a:xfrm>
        </p:grpSpPr>
        <p:pic>
          <p:nvPicPr>
            <p:cNvPr id="5" name="Picture 4"/>
            <p:cNvPicPr>
              <a:picLocks noChangeAspect="1" noChangeArrowheads="1"/>
            </p:cNvPicPr>
            <p:nvPr/>
          </p:nvPicPr>
          <p:blipFill>
            <a:blip r:embed="rId4" cstate="print"/>
            <a:srcRect/>
            <a:stretch>
              <a:fillRect/>
            </a:stretch>
          </p:blipFill>
          <p:spPr bwMode="auto">
            <a:xfrm>
              <a:off x="0" y="714860"/>
              <a:ext cx="1707444" cy="1720018"/>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8587" y="2406656"/>
              <a:ext cx="1707444" cy="1720018"/>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1701920" y="714859"/>
              <a:ext cx="1707444" cy="1720018"/>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1693333" y="2406655"/>
              <a:ext cx="1707444" cy="1720018"/>
            </a:xfrm>
            <a:prstGeom prst="rect">
              <a:avLst/>
            </a:prstGeom>
            <a:noFill/>
            <a:ln w="9525">
              <a:noFill/>
              <a:miter lim="800000"/>
              <a:headEnd/>
              <a:tailEnd/>
            </a:ln>
          </p:spPr>
        </p:pic>
        <p:pic>
          <p:nvPicPr>
            <p:cNvPr id="11" name="Picture 10"/>
            <p:cNvPicPr>
              <a:picLocks noChangeAspect="1" noChangeArrowheads="1"/>
            </p:cNvPicPr>
            <p:nvPr/>
          </p:nvPicPr>
          <p:blipFill>
            <a:blip r:embed="rId4" cstate="print"/>
            <a:srcRect/>
            <a:stretch>
              <a:fillRect/>
            </a:stretch>
          </p:blipFill>
          <p:spPr bwMode="auto">
            <a:xfrm>
              <a:off x="3395253" y="714859"/>
              <a:ext cx="1707444" cy="1720018"/>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3400777" y="2406655"/>
              <a:ext cx="1707444" cy="1720018"/>
            </a:xfrm>
            <a:prstGeom prst="rect">
              <a:avLst/>
            </a:prstGeom>
            <a:noFill/>
            <a:ln w="9525">
              <a:noFill/>
              <a:miter lim="800000"/>
              <a:headEnd/>
              <a:tailEnd/>
            </a:ln>
          </p:spPr>
        </p:pic>
        <p:pic>
          <p:nvPicPr>
            <p:cNvPr id="13" name="Picture 12"/>
            <p:cNvPicPr>
              <a:picLocks noChangeAspect="1" noChangeArrowheads="1"/>
            </p:cNvPicPr>
            <p:nvPr/>
          </p:nvPicPr>
          <p:blipFill>
            <a:blip r:embed="rId4" cstate="print"/>
            <a:srcRect/>
            <a:stretch>
              <a:fillRect/>
            </a:stretch>
          </p:blipFill>
          <p:spPr bwMode="auto">
            <a:xfrm>
              <a:off x="5083062" y="714858"/>
              <a:ext cx="1707444" cy="1720018"/>
            </a:xfrm>
            <a:prstGeom prst="rect">
              <a:avLst/>
            </a:prstGeom>
            <a:noFill/>
            <a:ln w="9525">
              <a:noFill/>
              <a:miter lim="800000"/>
              <a:headEnd/>
              <a:tailEnd/>
            </a:ln>
          </p:spPr>
        </p:pic>
        <p:pic>
          <p:nvPicPr>
            <p:cNvPr id="14" name="Picture 13"/>
            <p:cNvPicPr>
              <a:picLocks noChangeAspect="1" noChangeArrowheads="1"/>
            </p:cNvPicPr>
            <p:nvPr/>
          </p:nvPicPr>
          <p:blipFill>
            <a:blip r:embed="rId4" cstate="print"/>
            <a:srcRect/>
            <a:stretch>
              <a:fillRect/>
            </a:stretch>
          </p:blipFill>
          <p:spPr bwMode="auto">
            <a:xfrm>
              <a:off x="5074475" y="2406654"/>
              <a:ext cx="1707444" cy="1720018"/>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a:stretch>
              <a:fillRect/>
            </a:stretch>
          </p:blipFill>
          <p:spPr bwMode="auto">
            <a:xfrm>
              <a:off x="6773573" y="700747"/>
              <a:ext cx="1707444" cy="1720018"/>
            </a:xfrm>
            <a:prstGeom prst="rect">
              <a:avLst/>
            </a:prstGeom>
            <a:noFill/>
            <a:ln w="9525">
              <a:noFill/>
              <a:miter lim="800000"/>
              <a:headEnd/>
              <a:tailEnd/>
            </a:ln>
          </p:spPr>
        </p:pic>
        <p:pic>
          <p:nvPicPr>
            <p:cNvPr id="16" name="Picture 15"/>
            <p:cNvPicPr>
              <a:picLocks noChangeAspect="1" noChangeArrowheads="1"/>
            </p:cNvPicPr>
            <p:nvPr/>
          </p:nvPicPr>
          <p:blipFill>
            <a:blip r:embed="rId4" cstate="print"/>
            <a:srcRect/>
            <a:stretch>
              <a:fillRect/>
            </a:stretch>
          </p:blipFill>
          <p:spPr bwMode="auto">
            <a:xfrm>
              <a:off x="6764986" y="2392543"/>
              <a:ext cx="1707444" cy="1720018"/>
            </a:xfrm>
            <a:prstGeom prst="rect">
              <a:avLst/>
            </a:prstGeom>
            <a:noFill/>
            <a:ln w="9525">
              <a:noFill/>
              <a:miter lim="800000"/>
              <a:headEnd/>
              <a:tailEnd/>
            </a:ln>
          </p:spPr>
        </p:pic>
        <p:pic>
          <p:nvPicPr>
            <p:cNvPr id="17" name="Picture 16"/>
            <p:cNvPicPr>
              <a:picLocks noChangeAspect="1" noChangeArrowheads="1"/>
            </p:cNvPicPr>
            <p:nvPr/>
          </p:nvPicPr>
          <p:blipFill>
            <a:blip r:embed="rId4" cstate="print"/>
            <a:srcRect/>
            <a:stretch>
              <a:fillRect/>
            </a:stretch>
          </p:blipFill>
          <p:spPr bwMode="auto">
            <a:xfrm>
              <a:off x="-14111" y="4112562"/>
              <a:ext cx="1707444" cy="1720018"/>
            </a:xfrm>
            <a:prstGeom prst="rect">
              <a:avLst/>
            </a:prstGeom>
            <a:noFill/>
            <a:ln w="9525">
              <a:noFill/>
              <a:miter lim="800000"/>
              <a:headEnd/>
              <a:tailEnd/>
            </a:ln>
          </p:spPr>
        </p:pic>
        <p:pic>
          <p:nvPicPr>
            <p:cNvPr id="19" name="Picture 18"/>
            <p:cNvPicPr>
              <a:picLocks noChangeAspect="1" noChangeArrowheads="1"/>
            </p:cNvPicPr>
            <p:nvPr/>
          </p:nvPicPr>
          <p:blipFill>
            <a:blip r:embed="rId4" cstate="print"/>
            <a:srcRect/>
            <a:stretch>
              <a:fillRect/>
            </a:stretch>
          </p:blipFill>
          <p:spPr bwMode="auto">
            <a:xfrm>
              <a:off x="1687809" y="4112561"/>
              <a:ext cx="1707444" cy="1720018"/>
            </a:xfrm>
            <a:prstGeom prst="rect">
              <a:avLst/>
            </a:prstGeom>
            <a:noFill/>
            <a:ln w="9525">
              <a:noFill/>
              <a:miter lim="800000"/>
              <a:headEnd/>
              <a:tailEnd/>
            </a:ln>
          </p:spPr>
        </p:pic>
        <p:pic>
          <p:nvPicPr>
            <p:cNvPr id="21" name="Picture 20"/>
            <p:cNvPicPr>
              <a:picLocks noChangeAspect="1" noChangeArrowheads="1"/>
            </p:cNvPicPr>
            <p:nvPr/>
          </p:nvPicPr>
          <p:blipFill>
            <a:blip r:embed="rId4" cstate="print"/>
            <a:srcRect/>
            <a:stretch>
              <a:fillRect/>
            </a:stretch>
          </p:blipFill>
          <p:spPr bwMode="auto">
            <a:xfrm>
              <a:off x="3381142" y="4112561"/>
              <a:ext cx="1707444" cy="1720018"/>
            </a:xfrm>
            <a:prstGeom prst="rect">
              <a:avLst/>
            </a:prstGeom>
            <a:noFill/>
            <a:ln w="9525">
              <a:noFill/>
              <a:miter lim="800000"/>
              <a:headEnd/>
              <a:tailEnd/>
            </a:ln>
          </p:spPr>
        </p:pic>
        <p:pic>
          <p:nvPicPr>
            <p:cNvPr id="23" name="Picture 22"/>
            <p:cNvPicPr>
              <a:picLocks noChangeAspect="1" noChangeArrowheads="1"/>
            </p:cNvPicPr>
            <p:nvPr/>
          </p:nvPicPr>
          <p:blipFill>
            <a:blip r:embed="rId4" cstate="print"/>
            <a:srcRect/>
            <a:stretch>
              <a:fillRect/>
            </a:stretch>
          </p:blipFill>
          <p:spPr bwMode="auto">
            <a:xfrm>
              <a:off x="5068951" y="4112560"/>
              <a:ext cx="1707444" cy="1720018"/>
            </a:xfrm>
            <a:prstGeom prst="rect">
              <a:avLst/>
            </a:prstGeom>
            <a:noFill/>
            <a:ln w="9525">
              <a:noFill/>
              <a:miter lim="800000"/>
              <a:headEnd/>
              <a:tailEnd/>
            </a:ln>
          </p:spPr>
        </p:pic>
        <p:pic>
          <p:nvPicPr>
            <p:cNvPr id="25" name="Picture 24"/>
            <p:cNvPicPr>
              <a:picLocks noChangeAspect="1" noChangeArrowheads="1"/>
            </p:cNvPicPr>
            <p:nvPr/>
          </p:nvPicPr>
          <p:blipFill>
            <a:blip r:embed="rId4" cstate="print"/>
            <a:srcRect/>
            <a:stretch>
              <a:fillRect/>
            </a:stretch>
          </p:blipFill>
          <p:spPr bwMode="auto">
            <a:xfrm>
              <a:off x="6759462" y="4098449"/>
              <a:ext cx="1707444" cy="1720018"/>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AD4E86B5-A92D-294E-92AF-8654113B1844}" type="slidenum">
              <a:rPr lang="en-US" smtClean="0"/>
              <a:t>3</a:t>
            </a:fld>
            <a:endParaRPr lang="en-US"/>
          </a:p>
        </p:txBody>
      </p:sp>
    </p:spTree>
    <p:extLst>
      <p:ext uri="{BB962C8B-B14F-4D97-AF65-F5344CB8AC3E}">
        <p14:creationId xmlns:p14="http://schemas.microsoft.com/office/powerpoint/2010/main" val="25736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27"/>
                                        </p:tgtEl>
                                      </p:cBhvr>
                                    </p:animEffect>
                                    <p:set>
                                      <p:cBhvr>
                                        <p:cTn id="12"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smtClean="0">
                <a:latin typeface="Arial" pitchFamily="34" charset="0"/>
                <a:cs typeface="Arial" pitchFamily="34" charset="0"/>
              </a:rPr>
              <a:t>Marvin </a:t>
            </a:r>
            <a:r>
              <a:rPr lang="en-US" sz="1800" dirty="0" err="1" smtClean="0">
                <a:latin typeface="Arial" pitchFamily="34" charset="0"/>
                <a:cs typeface="Arial" pitchFamily="34" charset="0"/>
              </a:rPr>
              <a:t>Minsky</a:t>
            </a:r>
            <a:r>
              <a:rPr lang="en-US" sz="1800" dirty="0" smtClean="0">
                <a:latin typeface="Arial" pitchFamily="34" charset="0"/>
                <a:cs typeface="Arial" pitchFamily="34" charset="0"/>
              </a:rPr>
              <a:t>, MIT</a:t>
            </a:r>
          </a:p>
          <a:p>
            <a:r>
              <a:rPr lang="en-US" sz="1800" dirty="0" smtClean="0">
                <a:latin typeface="Arial" pitchFamily="34" charset="0"/>
                <a:cs typeface="Arial" pitchFamily="34" charset="0"/>
              </a:rPr>
              <a:t>Turing award,1969</a:t>
            </a:r>
            <a:endParaRPr lang="en-US" sz="1800" dirty="0">
              <a:latin typeface="Arial" pitchFamily="34" charset="0"/>
              <a:cs typeface="Arial" pitchFamily="34" charset="0"/>
            </a:endParaRPr>
          </a:p>
        </p:txBody>
      </p:sp>
      <p:sp>
        <p:nvSpPr>
          <p:cNvPr id="8" name="TextBox 7"/>
          <p:cNvSpPr txBox="1"/>
          <p:nvPr/>
        </p:nvSpPr>
        <p:spPr>
          <a:xfrm>
            <a:off x="3577085" y="2205487"/>
            <a:ext cx="4911307" cy="2231380"/>
          </a:xfrm>
          <a:prstGeom prst="rect">
            <a:avLst/>
          </a:prstGeom>
          <a:noFill/>
        </p:spPr>
        <p:txBody>
          <a:bodyPr wrap="square" rtlCol="0">
            <a:spAutoFit/>
          </a:bodyPr>
          <a:lstStyle/>
          <a:p>
            <a:r>
              <a:rPr lang="en-US" sz="2000" dirty="0" smtClean="0">
                <a:latin typeface="Arial" pitchFamily="34" charset="0"/>
                <a:cs typeface="Arial" pitchFamily="34" charset="0"/>
              </a:rPr>
              <a:t>“In 1966, </a:t>
            </a:r>
            <a:r>
              <a:rPr lang="en-US" sz="2000" dirty="0" err="1" smtClean="0">
                <a:latin typeface="Arial" pitchFamily="34" charset="0"/>
                <a:cs typeface="Arial" pitchFamily="34" charset="0"/>
              </a:rPr>
              <a:t>Minsky</a:t>
            </a:r>
            <a:r>
              <a:rPr lang="en-US" sz="2000" dirty="0" smtClean="0">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smtClean="0">
              <a:latin typeface="Arial" pitchFamily="34" charset="0"/>
              <a:cs typeface="Arial" pitchFamily="34" charset="0"/>
            </a:endParaRPr>
          </a:p>
          <a:p>
            <a:r>
              <a:rPr lang="en-US" sz="1200" dirty="0" err="1" smtClean="0">
                <a:latin typeface="Arial" pitchFamily="34" charset="0"/>
                <a:cs typeface="Arial" pitchFamily="34" charset="0"/>
              </a:rPr>
              <a:t>Crevier</a:t>
            </a:r>
            <a:r>
              <a:rPr lang="en-US" sz="1200" dirty="0" smtClean="0">
                <a:latin typeface="Arial" pitchFamily="34" charset="0"/>
                <a:cs typeface="Arial" pitchFamily="34" charset="0"/>
              </a:rPr>
              <a:t> 1993, pg. 88</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07089270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7938"/>
            <a:ext cx="83677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31</a:t>
            </a:fld>
            <a:endParaRPr lang="en-US"/>
          </a:p>
        </p:txBody>
      </p:sp>
    </p:spTree>
    <p:extLst>
      <p:ext uri="{BB962C8B-B14F-4D97-AF65-F5344CB8AC3E}">
        <p14:creationId xmlns:p14="http://schemas.microsoft.com/office/powerpoint/2010/main" val="42363422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1124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smtClean="0">
                <a:latin typeface="Arial" pitchFamily="34" charset="0"/>
                <a:cs typeface="Arial" pitchFamily="34" charset="0"/>
              </a:rPr>
              <a:t>Marvin </a:t>
            </a:r>
            <a:r>
              <a:rPr lang="en-US" sz="1800" dirty="0" err="1" smtClean="0">
                <a:latin typeface="Arial" pitchFamily="34" charset="0"/>
                <a:cs typeface="Arial" pitchFamily="34" charset="0"/>
              </a:rPr>
              <a:t>Minsky</a:t>
            </a:r>
            <a:r>
              <a:rPr lang="en-US" sz="1800" dirty="0" smtClean="0">
                <a:latin typeface="Arial" pitchFamily="34" charset="0"/>
                <a:cs typeface="Arial" pitchFamily="34" charset="0"/>
              </a:rPr>
              <a:t>, MIT</a:t>
            </a:r>
          </a:p>
          <a:p>
            <a:r>
              <a:rPr lang="en-US" sz="1800" dirty="0" smtClean="0">
                <a:latin typeface="Arial" pitchFamily="34" charset="0"/>
                <a:cs typeface="Arial" pitchFamily="34" charset="0"/>
              </a:rPr>
              <a:t>Turing award,1969</a:t>
            </a:r>
            <a:endParaRPr lang="en-US" sz="1800" dirty="0">
              <a:latin typeface="Arial" pitchFamily="34" charset="0"/>
              <a:cs typeface="Arial" pitchFamily="34" charset="0"/>
            </a:endParaRPr>
          </a:p>
        </p:txBody>
      </p:sp>
      <p:pic>
        <p:nvPicPr>
          <p:cNvPr id="1025"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646331"/>
          </a:xfrm>
          <a:prstGeom prst="rect">
            <a:avLst/>
          </a:prstGeom>
          <a:noFill/>
        </p:spPr>
        <p:txBody>
          <a:bodyPr wrap="square" rtlCol="0">
            <a:spAutoFit/>
          </a:bodyPr>
          <a:lstStyle/>
          <a:p>
            <a:r>
              <a:rPr lang="en-US" sz="1800" dirty="0" smtClean="0">
                <a:latin typeface="Arial" pitchFamily="34" charset="0"/>
                <a:cs typeface="Arial" pitchFamily="34" charset="0"/>
              </a:rPr>
              <a:t>Gerald </a:t>
            </a:r>
            <a:r>
              <a:rPr lang="en-US" sz="1800" dirty="0" err="1" smtClean="0">
                <a:latin typeface="Arial" pitchFamily="34" charset="0"/>
                <a:cs typeface="Arial" pitchFamily="34" charset="0"/>
              </a:rPr>
              <a:t>Sussman</a:t>
            </a:r>
            <a:r>
              <a:rPr lang="en-US" sz="1800" dirty="0" smtClean="0">
                <a:latin typeface="Arial" pitchFamily="34" charset="0"/>
                <a:cs typeface="Arial" pitchFamily="34" charset="0"/>
              </a:rPr>
              <a:t>, MIT</a:t>
            </a:r>
          </a:p>
          <a:p>
            <a:r>
              <a:rPr lang="en-US" dirty="0" smtClean="0">
                <a:latin typeface="Arial" pitchFamily="34" charset="0"/>
                <a:cs typeface="Arial" pitchFamily="34" charset="0"/>
              </a:rPr>
              <a:t>(the undergraduate)</a:t>
            </a:r>
            <a:endParaRPr lang="en-US" sz="1800" dirty="0" smtClean="0">
              <a:latin typeface="Arial" pitchFamily="34" charset="0"/>
              <a:cs typeface="Arial" pitchFamily="34" charset="0"/>
            </a:endParaRPr>
          </a:p>
        </p:txBody>
      </p:sp>
      <p:sp>
        <p:nvSpPr>
          <p:cNvPr id="10" name="TextBox 9"/>
          <p:cNvSpPr txBox="1"/>
          <p:nvPr/>
        </p:nvSpPr>
        <p:spPr>
          <a:xfrm>
            <a:off x="3372929" y="5256363"/>
            <a:ext cx="4942936" cy="707886"/>
          </a:xfrm>
          <a:prstGeom prst="rect">
            <a:avLst/>
          </a:prstGeom>
          <a:noFill/>
        </p:spPr>
        <p:txBody>
          <a:bodyPr wrap="square" rtlCol="0">
            <a:spAutoFit/>
          </a:bodyPr>
          <a:lstStyle/>
          <a:p>
            <a:r>
              <a:rPr lang="en-US" sz="2000" dirty="0" smtClean="0">
                <a:latin typeface="Arial" pitchFamily="34" charset="0"/>
                <a:cs typeface="Arial" pitchFamily="34" charset="0"/>
              </a:rPr>
              <a:t>“You’ll notice that </a:t>
            </a:r>
            <a:r>
              <a:rPr lang="en-US" sz="2000" dirty="0" err="1" smtClean="0">
                <a:latin typeface="Arial" pitchFamily="34" charset="0"/>
                <a:cs typeface="Arial" pitchFamily="34" charset="0"/>
              </a:rPr>
              <a:t>Sussman</a:t>
            </a:r>
            <a:r>
              <a:rPr lang="en-US" sz="2000" dirty="0" smtClean="0">
                <a:latin typeface="Arial" pitchFamily="34" charset="0"/>
                <a:cs typeface="Arial" pitchFamily="34" charset="0"/>
              </a:rPr>
              <a:t> never worked in vision again!” </a:t>
            </a:r>
            <a:r>
              <a:rPr lang="en-US" sz="1800" dirty="0" smtClean="0">
                <a:latin typeface="Arial" pitchFamily="34" charset="0"/>
                <a:cs typeface="Arial" pitchFamily="34" charset="0"/>
              </a:rPr>
              <a:t>– Berthold Horn</a:t>
            </a:r>
          </a:p>
        </p:txBody>
      </p:sp>
    </p:spTree>
    <p:extLst>
      <p:ext uri="{BB962C8B-B14F-4D97-AF65-F5344CB8AC3E}">
        <p14:creationId xmlns:p14="http://schemas.microsoft.com/office/powerpoint/2010/main" val="195147252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380015"/>
            <a:ext cx="9031110" cy="2008541"/>
          </a:xfrm>
        </p:spPr>
        <p:txBody>
          <a:bodyPr>
            <a:normAutofit/>
          </a:bodyPr>
          <a:lstStyle/>
          <a:p>
            <a:pPr marL="0" indent="0" algn="ctr">
              <a:buNone/>
            </a:pPr>
            <a:r>
              <a:rPr lang="en-US" sz="4400" dirty="0" smtClean="0"/>
              <a:t>Why vision is so hard?</a:t>
            </a:r>
            <a:endParaRPr lang="en-US" sz="4400" dirty="0"/>
          </a:p>
        </p:txBody>
      </p:sp>
      <p:sp>
        <p:nvSpPr>
          <p:cNvPr id="2" name="Slide Number Placeholder 1"/>
          <p:cNvSpPr>
            <a:spLocks noGrp="1"/>
          </p:cNvSpPr>
          <p:nvPr>
            <p:ph type="sldNum" sz="quarter" idx="12"/>
          </p:nvPr>
        </p:nvSpPr>
        <p:spPr/>
        <p:txBody>
          <a:bodyPr/>
          <a:lstStyle/>
          <a:p>
            <a:fld id="{AD4E86B5-A92D-294E-92AF-8654113B1844}" type="slidenum">
              <a:rPr lang="en-US" smtClean="0"/>
              <a:t>33</a:t>
            </a:fld>
            <a:endParaRPr lang="en-US"/>
          </a:p>
        </p:txBody>
      </p:sp>
    </p:spTree>
    <p:extLst>
      <p:ext uri="{BB962C8B-B14F-4D97-AF65-F5344CB8AC3E}">
        <p14:creationId xmlns:p14="http://schemas.microsoft.com/office/powerpoint/2010/main" val="12845553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vision so hard?</a:t>
            </a:r>
            <a:endParaRPr lang="en-US" dirty="0"/>
          </a:p>
        </p:txBody>
      </p:sp>
      <p:sp>
        <p:nvSpPr>
          <p:cNvPr id="3" name="Content Placeholder 2"/>
          <p:cNvSpPr>
            <a:spLocks noGrp="1"/>
          </p:cNvSpPr>
          <p:nvPr>
            <p:ph idx="1"/>
          </p:nvPr>
        </p:nvSpPr>
        <p:spPr/>
        <p:txBody>
          <a:bodyPr/>
          <a:lstStyle/>
          <a:p>
            <a:r>
              <a:rPr lang="en-US" smtClean="0"/>
              <a:t>Ill-posed </a:t>
            </a:r>
            <a:r>
              <a:rPr lang="en-US" dirty="0" smtClean="0"/>
              <a:t>problem</a:t>
            </a:r>
          </a:p>
        </p:txBody>
      </p:sp>
      <p:pic>
        <p:nvPicPr>
          <p:cNvPr id="4" name="Picture 3"/>
          <p:cNvPicPr>
            <a:picLocks noChangeAspect="1" noChangeArrowheads="1"/>
          </p:cNvPicPr>
          <p:nvPr/>
        </p:nvPicPr>
        <p:blipFill>
          <a:blip r:embed="rId3"/>
          <a:srcRect t="1355" r="2812"/>
          <a:stretch>
            <a:fillRect/>
          </a:stretch>
        </p:blipFill>
        <p:spPr bwMode="auto">
          <a:xfrm>
            <a:off x="5238750" y="1930400"/>
            <a:ext cx="3371850" cy="4089400"/>
          </a:xfrm>
          <a:prstGeom prst="rect">
            <a:avLst/>
          </a:prstGeom>
          <a:noFill/>
          <a:ln w="9525">
            <a:noFill/>
            <a:miter lim="800000"/>
            <a:headEnd/>
            <a:tailEnd/>
          </a:ln>
          <a:effectLst/>
        </p:spPr>
      </p:pic>
      <p:sp>
        <p:nvSpPr>
          <p:cNvPr id="5" name="Text Box 4"/>
          <p:cNvSpPr txBox="1">
            <a:spLocks noChangeArrowheads="1"/>
          </p:cNvSpPr>
          <p:nvPr/>
        </p:nvSpPr>
        <p:spPr bwMode="auto">
          <a:xfrm>
            <a:off x="5791200" y="6019800"/>
            <a:ext cx="2667000" cy="304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b="0" dirty="0" smtClean="0"/>
              <a:t>[</a:t>
            </a:r>
            <a:r>
              <a:rPr lang="en-US" sz="1400" b="0" dirty="0" err="1"/>
              <a:t>Sinha</a:t>
            </a:r>
            <a:r>
              <a:rPr lang="en-US" sz="1400" b="0" dirty="0"/>
              <a:t> and </a:t>
            </a:r>
            <a:r>
              <a:rPr lang="en-US" sz="1400" b="0" dirty="0" err="1"/>
              <a:t>Adelson</a:t>
            </a:r>
            <a:r>
              <a:rPr lang="en-US" sz="1400" b="0" dirty="0"/>
              <a:t> 1993]</a:t>
            </a:r>
          </a:p>
        </p:txBody>
      </p:sp>
      <p:sp>
        <p:nvSpPr>
          <p:cNvPr id="6" name="Slide Number Placeholder 5"/>
          <p:cNvSpPr>
            <a:spLocks noGrp="1"/>
          </p:cNvSpPr>
          <p:nvPr>
            <p:ph type="sldNum" sz="quarter" idx="12"/>
          </p:nvPr>
        </p:nvSpPr>
        <p:spPr/>
        <p:txBody>
          <a:bodyPr/>
          <a:lstStyle/>
          <a:p>
            <a:fld id="{AD4E86B5-A92D-294E-92AF-8654113B1844}" type="slidenum">
              <a:rPr lang="en-US" smtClean="0"/>
              <a:t>34</a:t>
            </a:fld>
            <a:endParaRPr lang="en-US"/>
          </a:p>
        </p:txBody>
      </p:sp>
    </p:spTree>
    <p:extLst>
      <p:ext uri="{BB962C8B-B14F-4D97-AF65-F5344CB8AC3E}">
        <p14:creationId xmlns:p14="http://schemas.microsoft.com/office/powerpoint/2010/main" val="1778995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d_head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head_nite_2_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ead_night_225"/>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98425" y="106363"/>
            <a:ext cx="62981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1: view point variation</a:t>
            </a:r>
          </a:p>
        </p:txBody>
      </p:sp>
      <p:sp>
        <p:nvSpPr>
          <p:cNvPr id="28678" name="Text Box 6"/>
          <p:cNvSpPr txBox="1">
            <a:spLocks noChangeArrowheads="1"/>
          </p:cNvSpPr>
          <p:nvPr/>
        </p:nvSpPr>
        <p:spPr bwMode="auto">
          <a:xfrm>
            <a:off x="0" y="64912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Michelangelo 1475-1564</a:t>
            </a:r>
          </a:p>
        </p:txBody>
      </p:sp>
      <p:sp>
        <p:nvSpPr>
          <p:cNvPr id="28679" name="Text Box 7"/>
          <p:cNvSpPr txBox="1">
            <a:spLocks noChangeArrowheads="1"/>
          </p:cNvSpPr>
          <p:nvPr/>
        </p:nvSpPr>
        <p:spPr bwMode="auto">
          <a:xfrm>
            <a:off x="6327774" y="6491288"/>
            <a:ext cx="3154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400" b="0" dirty="0">
                <a:solidFill>
                  <a:srgbClr val="000000"/>
                </a:solidFill>
              </a:rPr>
              <a:t>slide by </a:t>
            </a:r>
            <a:r>
              <a:rPr lang="en-US" sz="1400" b="0" dirty="0" err="1">
                <a:solidFill>
                  <a:srgbClr val="000000"/>
                </a:solidFill>
              </a:rPr>
              <a:t>Fei</a:t>
            </a:r>
            <a:r>
              <a:rPr lang="en-US" sz="1400" b="0" dirty="0">
                <a:solidFill>
                  <a:srgbClr val="000000"/>
                </a:solidFill>
              </a:rPr>
              <a:t> </a:t>
            </a:r>
            <a:r>
              <a:rPr lang="en-US" sz="1400" b="0" dirty="0" err="1">
                <a:solidFill>
                  <a:srgbClr val="000000"/>
                </a:solidFill>
              </a:rPr>
              <a:t>Fei</a:t>
            </a:r>
            <a:r>
              <a:rPr lang="en-US" sz="1400" b="0" dirty="0">
                <a:solidFill>
                  <a:srgbClr val="000000"/>
                </a:solidFill>
              </a:rPr>
              <a:t>, Fergus &amp; </a:t>
            </a:r>
            <a:r>
              <a:rPr lang="en-US" sz="1400" b="0" dirty="0" err="1">
                <a:solidFill>
                  <a:srgbClr val="000000"/>
                </a:solidFill>
              </a:rPr>
              <a:t>Torralba</a:t>
            </a:r>
            <a:r>
              <a:rPr lang="en-US" sz="14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35</a:t>
            </a:fld>
            <a:endParaRPr lang="en-US"/>
          </a:p>
        </p:txBody>
      </p:sp>
    </p:spTree>
    <p:extLst>
      <p:ext uri="{BB962C8B-B14F-4D97-AF65-F5344CB8AC3E}">
        <p14:creationId xmlns:p14="http://schemas.microsoft.com/office/powerpoint/2010/main" val="23474931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66800"/>
            <a:ext cx="3052762"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66800"/>
            <a:ext cx="34337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Text Box 4"/>
          <p:cNvSpPr txBox="1">
            <a:spLocks noChangeArrowheads="1"/>
          </p:cNvSpPr>
          <p:nvPr/>
        </p:nvSpPr>
        <p:spPr bwMode="auto">
          <a:xfrm>
            <a:off x="98425" y="106363"/>
            <a:ext cx="48610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2: illumination</a:t>
            </a:r>
          </a:p>
        </p:txBody>
      </p:sp>
      <p:sp>
        <p:nvSpPr>
          <p:cNvPr id="29701" name="Text Box 5"/>
          <p:cNvSpPr txBox="1">
            <a:spLocks noChangeArrowheads="1"/>
          </p:cNvSpPr>
          <p:nvPr/>
        </p:nvSpPr>
        <p:spPr bwMode="auto">
          <a:xfrm>
            <a:off x="6996113" y="6521450"/>
            <a:ext cx="2147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600" b="0" dirty="0">
                <a:solidFill>
                  <a:srgbClr val="000000"/>
                </a:solidFill>
              </a:rPr>
              <a:t>slide credit: S. Ullman</a:t>
            </a:r>
          </a:p>
        </p:txBody>
      </p:sp>
      <p:sp>
        <p:nvSpPr>
          <p:cNvPr id="2" name="Slide Number Placeholder 1"/>
          <p:cNvSpPr>
            <a:spLocks noGrp="1"/>
          </p:cNvSpPr>
          <p:nvPr>
            <p:ph type="sldNum" sz="quarter" idx="12"/>
          </p:nvPr>
        </p:nvSpPr>
        <p:spPr/>
        <p:txBody>
          <a:bodyPr/>
          <a:lstStyle/>
          <a:p>
            <a:fld id="{AD4E86B5-A92D-294E-92AF-8654113B1844}" type="slidenum">
              <a:rPr lang="en-US" smtClean="0"/>
              <a:t>36</a:t>
            </a:fld>
            <a:endParaRPr lang="en-US"/>
          </a:p>
        </p:txBody>
      </p:sp>
    </p:spTree>
    <p:extLst>
      <p:ext uri="{BB962C8B-B14F-4D97-AF65-F5344CB8AC3E}">
        <p14:creationId xmlns:p14="http://schemas.microsoft.com/office/powerpoint/2010/main" val="4011481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98425" y="106363"/>
            <a:ext cx="2694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3: </a:t>
            </a:r>
            <a:endParaRPr lang="en-US" sz="3200" b="0" dirty="0" smtClean="0">
              <a:solidFill>
                <a:srgbClr val="000000"/>
              </a:solidFill>
            </a:endParaRPr>
          </a:p>
          <a:p>
            <a:pPr defTabSz="914400" fontAlgn="base">
              <a:spcBef>
                <a:spcPct val="0"/>
              </a:spcBef>
              <a:spcAft>
                <a:spcPct val="0"/>
              </a:spcAft>
            </a:pPr>
            <a:r>
              <a:rPr lang="en-US" sz="3200" b="0" dirty="0" smtClean="0">
                <a:solidFill>
                  <a:srgbClr val="000000"/>
                </a:solidFill>
              </a:rPr>
              <a:t>occlusion</a:t>
            </a:r>
            <a:endParaRPr lang="en-US" sz="3200" b="0" dirty="0">
              <a:solidFill>
                <a:srgbClr val="000000"/>
              </a:solidFill>
            </a:endParaRPr>
          </a:p>
        </p:txBody>
      </p:sp>
      <p:sp>
        <p:nvSpPr>
          <p:cNvPr id="30724" name="Text Box 4"/>
          <p:cNvSpPr txBox="1">
            <a:spLocks noChangeArrowheads="1"/>
          </p:cNvSpPr>
          <p:nvPr/>
        </p:nvSpPr>
        <p:spPr bwMode="auto">
          <a:xfrm>
            <a:off x="1731963" y="64912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B83D00"/>
                </a:solidFill>
              </a:rPr>
              <a:t>Magritte, 1957 </a:t>
            </a:r>
          </a:p>
        </p:txBody>
      </p:sp>
      <p:sp>
        <p:nvSpPr>
          <p:cNvPr id="30725"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37</a:t>
            </a:fld>
            <a:endParaRPr lang="en-US"/>
          </a:p>
        </p:txBody>
      </p:sp>
    </p:spTree>
    <p:extLst>
      <p:ext uri="{BB962C8B-B14F-4D97-AF65-F5344CB8AC3E}">
        <p14:creationId xmlns:p14="http://schemas.microsoft.com/office/powerpoint/2010/main" val="42043154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2743200" y="76200"/>
            <a:ext cx="395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057400" y="0"/>
            <a:ext cx="2057400" cy="2667000"/>
          </a:xfrm>
          <a:prstGeom prst="rect">
            <a:avLst/>
          </a:prstGeom>
          <a:solidFill>
            <a:schemeClr val="bg1"/>
          </a:solidFill>
          <a:ln>
            <a:noFill/>
          </a:ln>
          <a:effectLs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1748" name="Text Box 4"/>
          <p:cNvSpPr txBox="1">
            <a:spLocks noChangeArrowheads="1"/>
          </p:cNvSpPr>
          <p:nvPr/>
        </p:nvSpPr>
        <p:spPr bwMode="auto">
          <a:xfrm>
            <a:off x="117475" y="182563"/>
            <a:ext cx="3766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4: scale</a:t>
            </a:r>
          </a:p>
        </p:txBody>
      </p:sp>
      <p:sp>
        <p:nvSpPr>
          <p:cNvPr id="31749" name="Text Box 5"/>
          <p:cNvSpPr txBox="1">
            <a:spLocks noChangeArrowheads="1"/>
          </p:cNvSpPr>
          <p:nvPr/>
        </p:nvSpPr>
        <p:spPr bwMode="auto">
          <a:xfrm>
            <a:off x="5448382" y="6477000"/>
            <a:ext cx="3695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800" b="0" dirty="0">
                <a:solidFill>
                  <a:srgbClr val="000000"/>
                </a:solidFill>
              </a:rPr>
              <a:t>slide by </a:t>
            </a:r>
            <a:r>
              <a:rPr lang="en-US" sz="1800" b="0" dirty="0" err="1">
                <a:solidFill>
                  <a:srgbClr val="000000"/>
                </a:solidFill>
              </a:rPr>
              <a:t>Fei</a:t>
            </a:r>
            <a:r>
              <a:rPr lang="en-US" sz="1800" b="0" dirty="0">
                <a:solidFill>
                  <a:srgbClr val="000000"/>
                </a:solidFill>
              </a:rPr>
              <a:t> </a:t>
            </a:r>
            <a:r>
              <a:rPr lang="en-US" sz="1800" b="0" dirty="0" err="1">
                <a:solidFill>
                  <a:srgbClr val="000000"/>
                </a:solidFill>
              </a:rPr>
              <a:t>Fei</a:t>
            </a:r>
            <a:r>
              <a:rPr lang="en-US" sz="1800" b="0" dirty="0">
                <a:solidFill>
                  <a:srgbClr val="000000"/>
                </a:solidFill>
              </a:rPr>
              <a:t>, Fergus &amp; </a:t>
            </a:r>
            <a:r>
              <a:rPr lang="en-US" sz="1800" b="0" dirty="0" err="1">
                <a:solidFill>
                  <a:srgbClr val="000000"/>
                </a:solidFill>
              </a:rPr>
              <a:t>Torralba</a:t>
            </a:r>
            <a:r>
              <a:rPr lang="en-US" sz="18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38</a:t>
            </a:fld>
            <a:endParaRPr lang="en-US"/>
          </a:p>
        </p:txBody>
      </p:sp>
    </p:spTree>
    <p:extLst>
      <p:ext uri="{BB962C8B-B14F-4D97-AF65-F5344CB8AC3E}">
        <p14:creationId xmlns:p14="http://schemas.microsoft.com/office/powerpoint/2010/main" val="30021426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8425" y="106363"/>
            <a:ext cx="4919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a:solidFill>
                  <a:srgbClr val="000000"/>
                </a:solidFill>
              </a:rPr>
              <a:t>Challenges 5: deformation</a:t>
            </a:r>
          </a:p>
        </p:txBody>
      </p:sp>
      <p:sp>
        <p:nvSpPr>
          <p:cNvPr id="32772" name="Text Box 4"/>
          <p:cNvSpPr txBox="1">
            <a:spLocks noChangeArrowheads="1"/>
          </p:cNvSpPr>
          <p:nvPr/>
        </p:nvSpPr>
        <p:spPr bwMode="auto">
          <a:xfrm>
            <a:off x="7143750" y="6491288"/>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Xu, Beihong 1943</a:t>
            </a:r>
          </a:p>
        </p:txBody>
      </p:sp>
      <p:sp>
        <p:nvSpPr>
          <p:cNvPr id="32773" name="Text Box 5"/>
          <p:cNvSpPr txBox="1">
            <a:spLocks noChangeArrowheads="1"/>
          </p:cNvSpPr>
          <p:nvPr/>
        </p:nvSpPr>
        <p:spPr bwMode="auto">
          <a:xfrm>
            <a:off x="0" y="6461125"/>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39</a:t>
            </a:fld>
            <a:endParaRPr lang="en-US"/>
          </a:p>
        </p:txBody>
      </p:sp>
    </p:spTree>
    <p:extLst>
      <p:ext uri="{BB962C8B-B14F-4D97-AF65-F5344CB8AC3E}">
        <p14:creationId xmlns:p14="http://schemas.microsoft.com/office/powerpoint/2010/main" val="30358689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41" name="TextBox 40"/>
          <p:cNvSpPr txBox="1"/>
          <p:nvPr/>
        </p:nvSpPr>
        <p:spPr>
          <a:xfrm>
            <a:off x="4212436" y="4132414"/>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Cube 30"/>
          <p:cNvSpPr/>
          <p:nvPr/>
        </p:nvSpPr>
        <p:spPr>
          <a:xfrm>
            <a:off x="4575948" y="3000690"/>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Cube 34"/>
          <p:cNvSpPr/>
          <p:nvPr/>
        </p:nvSpPr>
        <p:spPr>
          <a:xfrm>
            <a:off x="1482038" y="1246740"/>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Cube 2"/>
          <p:cNvSpPr/>
          <p:nvPr/>
        </p:nvSpPr>
        <p:spPr>
          <a:xfrm>
            <a:off x="536223" y="3625095"/>
            <a:ext cx="3725333" cy="2205182"/>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5" name="Slide Number Placeholder 4"/>
          <p:cNvSpPr>
            <a:spLocks noGrp="1"/>
          </p:cNvSpPr>
          <p:nvPr>
            <p:ph type="sldNum" sz="quarter" idx="12"/>
          </p:nvPr>
        </p:nvSpPr>
        <p:spPr/>
        <p:txBody>
          <a:bodyPr/>
          <a:lstStyle/>
          <a:p>
            <a:fld id="{AD4E86B5-A92D-294E-92AF-8654113B1844}" type="slidenum">
              <a:rPr lang="en-US" smtClean="0"/>
              <a:t>4</a:t>
            </a:fld>
            <a:endParaRPr lang="en-US"/>
          </a:p>
        </p:txBody>
      </p:sp>
    </p:spTree>
    <p:extLst>
      <p:ext uri="{BB962C8B-B14F-4D97-AF65-F5344CB8AC3E}">
        <p14:creationId xmlns:p14="http://schemas.microsoft.com/office/powerpoint/2010/main" val="17255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P spid="31" grpId="0" animBg="1"/>
      <p:bldP spid="31" grpId="1" animBg="1"/>
      <p:bldP spid="35" grpId="0" animBg="1"/>
      <p:bldP spid="35" grpId="1" animBg="1"/>
      <p:bldP spid="3" grpId="0" animBg="1"/>
      <p:bldP spid="3"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limt_die_jungfrau"/>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5908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8425" y="76200"/>
            <a:ext cx="618630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6: background clutter</a:t>
            </a:r>
          </a:p>
        </p:txBody>
      </p:sp>
      <p:sp>
        <p:nvSpPr>
          <p:cNvPr id="33796" name="Text Box 4"/>
          <p:cNvSpPr txBox="1">
            <a:spLocks noChangeArrowheads="1"/>
          </p:cNvSpPr>
          <p:nvPr/>
        </p:nvSpPr>
        <p:spPr bwMode="auto">
          <a:xfrm>
            <a:off x="1263650" y="64912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FF0505"/>
                </a:solidFill>
              </a:rPr>
              <a:t>Klimt, 1913</a:t>
            </a:r>
          </a:p>
        </p:txBody>
      </p:sp>
      <p:sp>
        <p:nvSpPr>
          <p:cNvPr id="33797"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40</a:t>
            </a:fld>
            <a:endParaRPr lang="en-US"/>
          </a:p>
        </p:txBody>
      </p:sp>
    </p:spTree>
    <p:extLst>
      <p:ext uri="{BB962C8B-B14F-4D97-AF65-F5344CB8AC3E}">
        <p14:creationId xmlns:p14="http://schemas.microsoft.com/office/powerpoint/2010/main" val="34465618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229600" cy="563563"/>
          </a:xfrm>
        </p:spPr>
        <p:txBody>
          <a:bodyPr>
            <a:normAutofit fontScale="90000"/>
          </a:bodyPr>
          <a:lstStyle/>
          <a:p>
            <a:pPr eaLnBrk="1" hangingPunct="1"/>
            <a:r>
              <a:rPr lang="en-US" sz="3200">
                <a:latin typeface="Arial" charset="0"/>
                <a:cs typeface="Arial" charset="0"/>
              </a:rPr>
              <a:t>Challenges 7: object intra-class variation</a:t>
            </a:r>
          </a:p>
        </p:txBody>
      </p:sp>
      <p:pic>
        <p:nvPicPr>
          <p:cNvPr id="34819" name="Picture 3" descr="chair"/>
          <p:cNvPicPr>
            <a:picLocks noChangeAspect="1" noChangeArrowheads="1"/>
          </p:cNvPicPr>
          <p:nvPr/>
        </p:nvPicPr>
        <p:blipFill>
          <a:blip r:embed="rId2">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9"/>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41</a:t>
            </a:fld>
            <a:endParaRPr lang="en-US"/>
          </a:p>
        </p:txBody>
      </p:sp>
    </p:spTree>
    <p:extLst>
      <p:ext uri="{BB962C8B-B14F-4D97-AF65-F5344CB8AC3E}">
        <p14:creationId xmlns:p14="http://schemas.microsoft.com/office/powerpoint/2010/main" val="37418654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2819400" y="762000"/>
            <a:ext cx="5715000" cy="5715000"/>
            <a:chOff x="1776" y="384"/>
            <a:chExt cx="3600" cy="3600"/>
          </a:xfrm>
        </p:grpSpPr>
        <p:graphicFrame>
          <p:nvGraphicFramePr>
            <p:cNvPr id="35846"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1370" name="Image File" r:id="rId4" imgW="3251200" imgH="3251200" progId="DellImageExpertImage">
                    <p:embed/>
                  </p:oleObj>
                </mc:Choice>
                <mc:Fallback>
                  <p:oleObj name="Image File" r:id="rId4" imgW="3251200" imgH="3251200" progId="DellImageExpert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7"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1371" name="Image File" r:id="rId6" imgW="3251200" imgH="3251200" progId="DellImageExpertImage">
                    <p:embed/>
                  </p:oleObj>
                </mc:Choice>
                <mc:Fallback>
                  <p:oleObj name="Image File" r:id="rId6"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8"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1372" name="Image" r:id="rId8" imgW="3250794" imgH="3250794" progId="Photoshop.Image.7">
                    <p:embed/>
                  </p:oleObj>
                </mc:Choice>
                <mc:Fallback>
                  <p:oleObj name="Image" r:id="rId8" imgW="3250794" imgH="3250794"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9"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1373" name="Image" r:id="rId10" imgW="3250794" imgH="3250794" progId="Photoshop.Image.7">
                    <p:embed/>
                  </p:oleObj>
                </mc:Choice>
                <mc:Fallback>
                  <p:oleObj name="Image" r:id="rId10" imgW="3250794" imgH="3250794"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0"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1"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2"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3"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4"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5"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6"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7"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35843" name="Object 15"/>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374" name="Image File" r:id="rId12" imgW="3251200" imgH="3251200" progId="DellImageExpertImage">
                  <p:embed/>
                </p:oleObj>
              </mc:Choice>
              <mc:Fallback>
                <p:oleObj name="Image File" r:id="rId12"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17"/>
          <p:cNvSpPr>
            <a:spLocks noGrp="1" noChangeArrowheads="1"/>
          </p:cNvSpPr>
          <p:nvPr>
            <p:ph type="title"/>
          </p:nvPr>
        </p:nvSpPr>
        <p:spPr>
          <a:xfrm>
            <a:off x="228600" y="152400"/>
            <a:ext cx="8229600" cy="563563"/>
          </a:xfrm>
          <a:noFill/>
        </p:spPr>
        <p:txBody>
          <a:bodyPr>
            <a:normAutofit fontScale="90000"/>
          </a:bodyPr>
          <a:lstStyle/>
          <a:p>
            <a:pPr eaLnBrk="1" hangingPunct="1"/>
            <a:r>
              <a:rPr lang="en-US" sz="3200">
                <a:latin typeface="Arial" charset="0"/>
                <a:cs typeface="Arial" charset="0"/>
              </a:rPr>
              <a:t>Challenges 8:  local ambiguity</a:t>
            </a:r>
          </a:p>
        </p:txBody>
      </p:sp>
      <p:sp>
        <p:nvSpPr>
          <p:cNvPr id="35845" name="Text Box 18"/>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42</a:t>
            </a:fld>
            <a:endParaRPr lang="en-US"/>
          </a:p>
        </p:txBody>
      </p:sp>
    </p:spTree>
    <p:extLst>
      <p:ext uri="{BB962C8B-B14F-4D97-AF65-F5344CB8AC3E}">
        <p14:creationId xmlns:p14="http://schemas.microsoft.com/office/powerpoint/2010/main" val="30248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152400"/>
            <a:ext cx="8229600" cy="1143000"/>
          </a:xfrm>
          <a:noFill/>
        </p:spPr>
        <p:txBody>
          <a:bodyPr/>
          <a:lstStyle/>
          <a:p>
            <a:pPr eaLnBrk="1" hangingPunct="1"/>
            <a:r>
              <a:rPr lang="en-US" sz="3200">
                <a:latin typeface="Arial" charset="0"/>
                <a:cs typeface="Arial" charset="0"/>
              </a:rPr>
              <a:t>Challenges 9:  the world behind the image   </a:t>
            </a:r>
          </a:p>
        </p:txBody>
      </p:sp>
      <p:sp>
        <p:nvSpPr>
          <p:cNvPr id="4" name="TextBox 3"/>
          <p:cNvSpPr txBox="1"/>
          <p:nvPr/>
        </p:nvSpPr>
        <p:spPr>
          <a:xfrm>
            <a:off x="6716889" y="6520896"/>
            <a:ext cx="2427111" cy="307777"/>
          </a:xfrm>
          <a:prstGeom prst="rect">
            <a:avLst/>
          </a:prstGeom>
          <a:noFill/>
        </p:spPr>
        <p:txBody>
          <a:bodyPr wrap="square" rtlCol="0">
            <a:spAutoFit/>
          </a:bodyPr>
          <a:lstStyle/>
          <a:p>
            <a:r>
              <a:rPr lang="en-US" sz="1400" dirty="0" smtClean="0">
                <a:solidFill>
                  <a:schemeClr val="bg1">
                    <a:lumMod val="65000"/>
                  </a:schemeClr>
                </a:solidFill>
              </a:rPr>
              <a:t>Slide Credit: </a:t>
            </a:r>
            <a:r>
              <a:rPr lang="en-US" sz="1400" dirty="0" err="1" smtClean="0">
                <a:solidFill>
                  <a:schemeClr val="bg1">
                    <a:lumMod val="65000"/>
                  </a:schemeClr>
                </a:solidFill>
              </a:rPr>
              <a:t>Alyosha</a:t>
            </a:r>
            <a:r>
              <a:rPr lang="en-US" sz="1400" dirty="0" smtClean="0">
                <a:solidFill>
                  <a:schemeClr val="bg1">
                    <a:lumMod val="65000"/>
                  </a:schemeClr>
                </a:solidFill>
              </a:rPr>
              <a:t> </a:t>
            </a:r>
            <a:r>
              <a:rPr lang="en-US" sz="1400" dirty="0" err="1" smtClean="0">
                <a:solidFill>
                  <a:schemeClr val="bg1">
                    <a:lumMod val="65000"/>
                  </a:schemeClr>
                </a:solidFill>
              </a:rPr>
              <a:t>Efros</a:t>
            </a:r>
            <a:endParaRPr lang="en-US" sz="1400" dirty="0">
              <a:solidFill>
                <a:schemeClr val="bg1">
                  <a:lumMod val="65000"/>
                </a:schemeClr>
              </a:solidFill>
            </a:endParaRPr>
          </a:p>
        </p:txBody>
      </p:sp>
      <p:pic>
        <p:nvPicPr>
          <p:cNvPr id="3" name="Content Placeholder 2" descr="amtrak.gif"/>
          <p:cNvPicPr>
            <a:picLocks noGrp="1" noChangeAspect="1"/>
          </p:cNvPicPr>
          <p:nvPr>
            <p:ph idx="1"/>
          </p:nvPr>
        </p:nvPicPr>
        <p:blipFill>
          <a:blip r:embed="rId3">
            <a:extLst>
              <a:ext uri="{28A0092B-C50C-407E-A947-70E740481C1C}">
                <a14:useLocalDpi xmlns:a14="http://schemas.microsoft.com/office/drawing/2010/main" val="0"/>
              </a:ext>
            </a:extLst>
          </a:blip>
          <a:srcRect l="156" r="156"/>
          <a:stretch>
            <a:fillRect/>
          </a:stretch>
        </p:blipFill>
        <p:spPr/>
      </p:pic>
      <p:pic>
        <p:nvPicPr>
          <p:cNvPr id="5" name="Picture 4" descr="Amtrak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3719"/>
            <a:ext cx="8229600" cy="5956372"/>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43</a:t>
            </a:fld>
            <a:endParaRPr lang="en-US"/>
          </a:p>
        </p:txBody>
      </p:sp>
    </p:spTree>
    <p:extLst>
      <p:ext uri="{BB962C8B-B14F-4D97-AF65-F5344CB8AC3E}">
        <p14:creationId xmlns:p14="http://schemas.microsoft.com/office/powerpoint/2010/main" val="29870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25963"/>
          </a:xfrm>
        </p:spPr>
        <p:txBody>
          <a:bodyPr>
            <a:normAutofit/>
          </a:bodyPr>
          <a:lstStyle/>
          <a:p>
            <a:pPr marL="0" indent="0" algn="ctr">
              <a:buNone/>
            </a:pPr>
            <a:r>
              <a:rPr lang="en-US" sz="4800" dirty="0" smtClean="0"/>
              <a:t>What Works Today?</a:t>
            </a:r>
            <a:endParaRPr lang="en-US" sz="4800" dirty="0"/>
          </a:p>
        </p:txBody>
      </p:sp>
      <p:sp>
        <p:nvSpPr>
          <p:cNvPr id="2" name="Slide Number Placeholder 1"/>
          <p:cNvSpPr>
            <a:spLocks noGrp="1"/>
          </p:cNvSpPr>
          <p:nvPr>
            <p:ph type="sldNum" sz="quarter" idx="12"/>
          </p:nvPr>
        </p:nvSpPr>
        <p:spPr/>
        <p:txBody>
          <a:bodyPr/>
          <a:lstStyle/>
          <a:p>
            <a:fld id="{AD4E86B5-A92D-294E-92AF-8654113B1844}" type="slidenum">
              <a:rPr lang="en-US" smtClean="0"/>
              <a:t>44</a:t>
            </a:fld>
            <a:endParaRPr lang="en-US"/>
          </a:p>
        </p:txBody>
      </p:sp>
    </p:spTree>
    <p:extLst>
      <p:ext uri="{BB962C8B-B14F-4D97-AF65-F5344CB8AC3E}">
        <p14:creationId xmlns:p14="http://schemas.microsoft.com/office/powerpoint/2010/main" val="30774879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1600200"/>
            <a:ext cx="8229600" cy="685800"/>
          </a:xfrm>
        </p:spPr>
        <p:txBody>
          <a:bodyPr/>
          <a:lstStyle/>
          <a:p>
            <a:pPr eaLnBrk="1" hangingPunct="1"/>
            <a:r>
              <a:rPr lang="en-US">
                <a:latin typeface="Arial" charset="0"/>
              </a:rPr>
              <a:t>Reading license plates, zip codes, checks</a:t>
            </a: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smtClean="0"/>
              <a:t>Svetlana Lazebnik</a:t>
            </a:r>
            <a:endParaRPr lang="en-US" sz="1200" dirty="0">
              <a:cs typeface="+mn-cs"/>
            </a:endParaRPr>
          </a:p>
        </p:txBody>
      </p:sp>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D4E86B5-A92D-294E-92AF-8654113B1844}" type="slidenum">
              <a:rPr lang="en-US" smtClean="0"/>
              <a:t>45</a:t>
            </a:fld>
            <a:endParaRPr lang="en-US"/>
          </a:p>
        </p:txBody>
      </p:sp>
    </p:spTree>
    <p:extLst>
      <p:ext uri="{BB962C8B-B14F-4D97-AF65-F5344CB8AC3E}">
        <p14:creationId xmlns:p14="http://schemas.microsoft.com/office/powerpoint/2010/main" val="17901239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Biometrics</a:t>
            </a:r>
          </a:p>
        </p:txBody>
      </p:sp>
      <p:sp>
        <p:nvSpPr>
          <p:cNvPr id="48131" name="Rectangle 3"/>
          <p:cNvSpPr>
            <a:spLocks noGrp="1" noChangeArrowheads="1"/>
          </p:cNvSpPr>
          <p:nvPr>
            <p:ph type="body" idx="1"/>
          </p:nvPr>
        </p:nvSpPr>
        <p:spPr/>
        <p:txBody>
          <a:bodyPr/>
          <a:lstStyle/>
          <a:p>
            <a:endParaRPr lang="en-US" smtClean="0"/>
          </a:p>
        </p:txBody>
      </p:sp>
      <p:pic>
        <p:nvPicPr>
          <p:cNvPr id="48132" name="Picture 4" descr="XM Micro Biometric Fingerprint Mouse"/>
          <p:cNvPicPr>
            <a:picLocks noChangeAspect="1" noChangeArrowheads="1"/>
          </p:cNvPicPr>
          <p:nvPr/>
        </p:nvPicPr>
        <p:blipFill>
          <a:blip r:embed="rId3" cstate="print"/>
          <a:srcRect/>
          <a:stretch>
            <a:fillRect/>
          </a:stretch>
        </p:blipFill>
        <p:spPr bwMode="auto">
          <a:xfrm>
            <a:off x="2404181" y="2060222"/>
            <a:ext cx="1748613" cy="3273778"/>
          </a:xfrm>
          <a:prstGeom prst="rect">
            <a:avLst/>
          </a:prstGeom>
          <a:noFill/>
          <a:ln w="9525">
            <a:noFill/>
            <a:miter lim="800000"/>
            <a:headEnd/>
            <a:tailEnd/>
          </a:ln>
        </p:spPr>
      </p:pic>
      <p:sp>
        <p:nvSpPr>
          <p:cNvPr id="48133" name="Rectangle 5"/>
          <p:cNvSpPr>
            <a:spLocks noChangeArrowheads="1"/>
          </p:cNvSpPr>
          <p:nvPr/>
        </p:nvSpPr>
        <p:spPr bwMode="auto">
          <a:xfrm>
            <a:off x="790223" y="5349522"/>
            <a:ext cx="2514600" cy="825500"/>
          </a:xfrm>
          <a:prstGeom prst="rect">
            <a:avLst/>
          </a:prstGeom>
          <a:noFill/>
          <a:ln w="9525">
            <a:noFill/>
            <a:miter lim="800000"/>
            <a:headEnd/>
            <a:tailEnd/>
          </a:ln>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5" name="Picture 7" descr="login_dialog"/>
          <p:cNvPicPr>
            <a:picLocks noChangeAspect="1" noChangeArrowheads="1"/>
          </p:cNvPicPr>
          <p:nvPr/>
        </p:nvPicPr>
        <p:blipFill>
          <a:blip r:embed="rId4" cstate="print"/>
          <a:srcRect/>
          <a:stretch>
            <a:fillRect/>
          </a:stretch>
        </p:blipFill>
        <p:spPr bwMode="auto">
          <a:xfrm>
            <a:off x="6400800" y="2679700"/>
            <a:ext cx="2209800" cy="2197100"/>
          </a:xfrm>
          <a:prstGeom prst="rect">
            <a:avLst/>
          </a:prstGeom>
          <a:noFill/>
          <a:ln w="9525">
            <a:noFill/>
            <a:miter lim="800000"/>
            <a:headEnd/>
            <a:tailEnd/>
          </a:ln>
        </p:spPr>
      </p:pic>
      <p:sp>
        <p:nvSpPr>
          <p:cNvPr id="48136" name="Rectangle 8"/>
          <p:cNvSpPr>
            <a:spLocks noChangeArrowheads="1"/>
          </p:cNvSpPr>
          <p:nvPr/>
        </p:nvSpPr>
        <p:spPr bwMode="auto">
          <a:xfrm>
            <a:off x="4953000" y="5287963"/>
            <a:ext cx="3581400" cy="1006475"/>
          </a:xfrm>
          <a:prstGeom prst="rect">
            <a:avLst/>
          </a:prstGeom>
          <a:noFill/>
          <a:ln w="9525">
            <a:noFill/>
            <a:miter lim="800000"/>
            <a:headEnd/>
            <a:tailEnd/>
          </a:ln>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5"/>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48137" name="Picture 9" descr="woman_laptop"/>
          <p:cNvPicPr>
            <a:picLocks noChangeAspect="1" noChangeArrowheads="1"/>
          </p:cNvPicPr>
          <p:nvPr/>
        </p:nvPicPr>
        <p:blipFill>
          <a:blip r:embed="rId6" cstate="print"/>
          <a:srcRect/>
          <a:stretch>
            <a:fillRect/>
          </a:stretch>
        </p:blipFill>
        <p:spPr bwMode="auto">
          <a:xfrm>
            <a:off x="4533900" y="2933700"/>
            <a:ext cx="1714500" cy="1714500"/>
          </a:xfrm>
          <a:prstGeom prst="rect">
            <a:avLst/>
          </a:prstGeom>
          <a:noFill/>
          <a:ln w="9525">
            <a:noFill/>
            <a:miter lim="800000"/>
            <a:headEnd/>
            <a:tailEnd/>
          </a:ln>
        </p:spPr>
      </p:pic>
      <p:sp>
        <p:nvSpPr>
          <p:cNvPr id="48138" name="Text Box 10"/>
          <p:cNvSpPr txBox="1">
            <a:spLocks noChangeArrowheads="1"/>
          </p:cNvSpPr>
          <p:nvPr/>
        </p:nvSpPr>
        <p:spPr bwMode="auto">
          <a:xfrm>
            <a:off x="7391400" y="64008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5" y="2933700"/>
            <a:ext cx="1923506"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46</a:t>
            </a:fld>
            <a:endParaRPr lang="en-US"/>
          </a:p>
        </p:txBody>
      </p:sp>
    </p:spTree>
    <p:extLst>
      <p:ext uri="{BB962C8B-B14F-4D97-AF65-F5344CB8AC3E}">
        <p14:creationId xmlns:p14="http://schemas.microsoft.com/office/powerpoint/2010/main" val="42598100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9417"/>
            <a:ext cx="8229600" cy="1143000"/>
          </a:xfrm>
        </p:spPr>
        <p:txBody>
          <a:bodyPr>
            <a:normAutofit fontScale="90000"/>
          </a:bodyPr>
          <a:lstStyle/>
          <a:p>
            <a:r>
              <a:rPr lang="en-US" dirty="0" smtClean="0"/>
              <a:t>Mobile visual search: </a:t>
            </a:r>
            <a:r>
              <a:rPr lang="en-US" dirty="0" smtClean="0">
                <a:hlinkClick r:id="rId3"/>
              </a:rPr>
              <a:t>Google Goggles</a:t>
            </a:r>
            <a:endParaRPr lang="en-US" dirty="0" smtClean="0"/>
          </a:p>
        </p:txBody>
      </p:sp>
      <p:pic>
        <p:nvPicPr>
          <p:cNvPr id="50179" name="Picture 8"/>
          <p:cNvPicPr>
            <a:picLocks noChangeAspect="1" noChangeArrowheads="1"/>
          </p:cNvPicPr>
          <p:nvPr/>
        </p:nvPicPr>
        <p:blipFill>
          <a:blip r:embed="rId4" cstate="print"/>
          <a:srcRect/>
          <a:stretch>
            <a:fillRect/>
          </a:stretch>
        </p:blipFill>
        <p:spPr bwMode="auto">
          <a:xfrm>
            <a:off x="239713" y="1066800"/>
            <a:ext cx="8775700" cy="5562600"/>
          </a:xfrm>
          <a:prstGeom prst="rect">
            <a:avLst/>
          </a:prstGeom>
          <a:noFill/>
          <a:ln w="19050">
            <a:noFill/>
            <a:miter lim="800000"/>
            <a:headEnd/>
            <a:tailEnd/>
          </a:ln>
        </p:spPr>
      </p:pic>
      <p:pic>
        <p:nvPicPr>
          <p:cNvPr id="50180" name="Picture 7"/>
          <p:cNvPicPr>
            <a:picLocks noChangeAspect="1" noChangeArrowheads="1"/>
          </p:cNvPicPr>
          <p:nvPr/>
        </p:nvPicPr>
        <p:blipFill>
          <a:blip r:embed="rId5" cstate="print"/>
          <a:srcRect/>
          <a:stretch>
            <a:fillRect/>
          </a:stretch>
        </p:blipFill>
        <p:spPr bwMode="auto">
          <a:xfrm>
            <a:off x="6019800" y="1073505"/>
            <a:ext cx="2895600" cy="631825"/>
          </a:xfrm>
          <a:prstGeom prst="rect">
            <a:avLst/>
          </a:prstGeom>
          <a:noFill/>
          <a:ln w="19050">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47</a:t>
            </a:fld>
            <a:endParaRPr lang="en-US"/>
          </a:p>
        </p:txBody>
      </p:sp>
    </p:spTree>
    <p:extLst>
      <p:ext uri="{BB962C8B-B14F-4D97-AF65-F5344CB8AC3E}">
        <p14:creationId xmlns:p14="http://schemas.microsoft.com/office/powerpoint/2010/main" val="17680842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smtClean="0"/>
              <a:t>Many new digital cameras now detect faces</a:t>
            </a:r>
          </a:p>
          <a:p>
            <a:pPr lvl="1"/>
            <a:r>
              <a:rPr lang="en-US" smtClean="0"/>
              <a:t>Canon, Sony, Fuji, …</a:t>
            </a:r>
          </a:p>
          <a:p>
            <a:pPr lvl="1">
              <a:buFontTx/>
              <a:buNone/>
            </a:pPr>
            <a:endParaRPr lang="en-US" smtClean="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48</a:t>
            </a:fld>
            <a:endParaRPr lang="en-US"/>
          </a:p>
        </p:txBody>
      </p:sp>
    </p:spTree>
    <p:extLst>
      <p:ext uri="{BB962C8B-B14F-4D97-AF65-F5344CB8AC3E}">
        <p14:creationId xmlns:p14="http://schemas.microsoft.com/office/powerpoint/2010/main" val="23111126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Smile detection</a:t>
            </a:r>
          </a:p>
        </p:txBody>
      </p:sp>
      <p:sp>
        <p:nvSpPr>
          <p:cNvPr id="45059" name="Rectangle 3"/>
          <p:cNvSpPr>
            <a:spLocks noGrp="1" noChangeArrowheads="1"/>
          </p:cNvSpPr>
          <p:nvPr>
            <p:ph type="body" idx="1"/>
          </p:nvPr>
        </p:nvSpPr>
        <p:spPr/>
        <p:txBody>
          <a:bodyPr/>
          <a:lstStyle/>
          <a:p>
            <a:endParaRPr lang="en-US" smtClean="0"/>
          </a:p>
        </p:txBody>
      </p:sp>
      <p:pic>
        <p:nvPicPr>
          <p:cNvPr id="45060" name="Picture 4"/>
          <p:cNvPicPr>
            <a:picLocks noChangeAspect="1" noChangeArrowheads="1"/>
          </p:cNvPicPr>
          <p:nvPr/>
        </p:nvPicPr>
        <p:blipFill>
          <a:blip r:embed="rId3" cstate="print"/>
          <a:srcRect/>
          <a:stretch>
            <a:fillRect/>
          </a:stretch>
        </p:blipFill>
        <p:spPr bwMode="auto">
          <a:xfrm>
            <a:off x="849313" y="2170113"/>
            <a:ext cx="7443787" cy="3240087"/>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838200" y="1143000"/>
            <a:ext cx="7467600" cy="1050925"/>
          </a:xfrm>
          <a:prstGeom prst="rect">
            <a:avLst/>
          </a:prstGeom>
          <a:noFill/>
          <a:ln w="9525">
            <a:noFill/>
            <a:miter lim="800000"/>
            <a:headEnd/>
            <a:tailEnd/>
          </a:ln>
        </p:spPr>
      </p:pic>
      <p:sp>
        <p:nvSpPr>
          <p:cNvPr id="45062" name="Rectangle 6"/>
          <p:cNvSpPr>
            <a:spLocks noChangeArrowheads="1"/>
          </p:cNvSpPr>
          <p:nvPr/>
        </p:nvSpPr>
        <p:spPr bwMode="auto">
          <a:xfrm>
            <a:off x="2051050" y="6278563"/>
            <a:ext cx="4730750" cy="396875"/>
          </a:xfrm>
          <a:prstGeom prst="rect">
            <a:avLst/>
          </a:prstGeom>
          <a:noFill/>
          <a:ln w="9525">
            <a:noFill/>
            <a:miter lim="800000"/>
            <a:headEnd/>
            <a:tailEnd/>
          </a:ln>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467600" y="63246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49</a:t>
            </a:fld>
            <a:endParaRPr lang="en-US"/>
          </a:p>
        </p:txBody>
      </p:sp>
    </p:spTree>
    <p:extLst>
      <p:ext uri="{BB962C8B-B14F-4D97-AF65-F5344CB8AC3E}">
        <p14:creationId xmlns:p14="http://schemas.microsoft.com/office/powerpoint/2010/main" val="2399845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3" name="Slide Number Placeholder 2"/>
          <p:cNvSpPr>
            <a:spLocks noGrp="1"/>
          </p:cNvSpPr>
          <p:nvPr>
            <p:ph type="sldNum" sz="quarter" idx="12"/>
          </p:nvPr>
        </p:nvSpPr>
        <p:spPr/>
        <p:txBody>
          <a:bodyPr/>
          <a:lstStyle/>
          <a:p>
            <a:fld id="{AD4E86B5-A92D-294E-92AF-8654113B1844}" type="slidenum">
              <a:rPr lang="en-US" smtClean="0"/>
              <a:t>5</a:t>
            </a:fld>
            <a:endParaRPr lang="en-US"/>
          </a:p>
        </p:txBody>
      </p:sp>
    </p:spTree>
    <p:extLst>
      <p:ext uri="{BB962C8B-B14F-4D97-AF65-F5344CB8AC3E}">
        <p14:creationId xmlns:p14="http://schemas.microsoft.com/office/powerpoint/2010/main" val="1033394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fontScale="90000"/>
          </a:bodyPr>
          <a:lstStyle/>
          <a:p>
            <a:r>
              <a:rPr lang="en-US" dirty="0" smtClean="0"/>
              <a:t>Face recognition: Apple </a:t>
            </a:r>
            <a:r>
              <a:rPr lang="en-US" dirty="0" err="1" smtClean="0"/>
              <a:t>iPhoto</a:t>
            </a:r>
            <a:r>
              <a:rPr lang="en-US" dirty="0" smtClean="0"/>
              <a:t>, </a:t>
            </a:r>
            <a:r>
              <a:rPr lang="en-US" dirty="0" err="1" smtClean="0"/>
              <a:t>Facebook</a:t>
            </a:r>
            <a:r>
              <a:rPr lang="en-US" dirty="0" smtClean="0"/>
              <a:t>, Google, etc</a:t>
            </a:r>
          </a:p>
        </p:txBody>
      </p:sp>
      <p:pic>
        <p:nvPicPr>
          <p:cNvPr id="46084" name="Picture 6"/>
          <p:cNvPicPr>
            <a:picLocks noChangeAspect="1" noChangeArrowheads="1"/>
          </p:cNvPicPr>
          <p:nvPr/>
        </p:nvPicPr>
        <p:blipFill>
          <a:blip r:embed="rId3" cstate="print"/>
          <a:srcRect/>
          <a:stretch>
            <a:fillRect/>
          </a:stretch>
        </p:blipFill>
        <p:spPr bwMode="auto">
          <a:xfrm>
            <a:off x="304801" y="1143000"/>
            <a:ext cx="8074328" cy="5029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50</a:t>
            </a:fld>
            <a:endParaRPr lang="en-US"/>
          </a:p>
        </p:txBody>
      </p:sp>
    </p:spTree>
    <p:extLst>
      <p:ext uri="{BB962C8B-B14F-4D97-AF65-F5344CB8AC3E}">
        <p14:creationId xmlns:p14="http://schemas.microsoft.com/office/powerpoint/2010/main" val="2615618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p>
        </p:txBody>
      </p:sp>
      <p:pic>
        <p:nvPicPr>
          <p:cNvPr id="23556" name="Picture 5" descr="Detection of Bottom of the Cart Loss in Retail Checkout"/>
          <p:cNvPicPr>
            <a:picLocks noChangeAspect="1" noChangeArrowheads="1"/>
          </p:cNvPicPr>
          <p:nvPr>
            <p:custDataLst>
              <p:tags r:id="rId3"/>
            </p:custDataLst>
          </p:nvPr>
        </p:nvPicPr>
        <p:blipFill>
          <a:blip r:embed="rId7"/>
          <a:srcRect/>
          <a:stretch>
            <a:fillRect/>
          </a:stretch>
        </p:blipFill>
        <p:spPr bwMode="auto">
          <a:xfrm>
            <a:off x="2711450" y="1219200"/>
            <a:ext cx="2774950" cy="3295650"/>
          </a:xfrm>
          <a:prstGeom prst="rect">
            <a:avLst/>
          </a:prstGeom>
          <a:noFill/>
          <a:ln w="9525">
            <a:noFill/>
            <a:miter lim="800000"/>
            <a:headEnd/>
            <a:tailEnd/>
          </a:ln>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w="9525">
            <a:noFill/>
            <a:miter lim="800000"/>
            <a:headEnd/>
            <a:tailEnd/>
          </a:ln>
        </p:spPr>
        <p:txBody>
          <a:bodyPr anchor="ctr">
            <a:prstTxWarp prst="textNoShape">
              <a:avLst/>
            </a:prstTxWarp>
            <a:spAutoFit/>
          </a:bodyPr>
          <a:lstStyle/>
          <a:p>
            <a:r>
              <a:rPr lang="en-US" sz="1600">
                <a:hlinkClick r:id="rId8"/>
              </a:rPr>
              <a:t>LaneHawk by EvolutionRobotics</a:t>
            </a:r>
            <a:endParaRPr lang="en-US" sz="1600"/>
          </a:p>
          <a:p>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2" name="Slide Number Placeholder 1"/>
          <p:cNvSpPr>
            <a:spLocks noGrp="1"/>
          </p:cNvSpPr>
          <p:nvPr>
            <p:ph type="sldNum" sz="quarter" idx="12"/>
          </p:nvPr>
        </p:nvSpPr>
        <p:spPr/>
        <p:txBody>
          <a:bodyPr/>
          <a:lstStyle/>
          <a:p>
            <a:fld id="{AD4E86B5-A92D-294E-92AF-8654113B1844}" type="slidenum">
              <a:rPr lang="en-US" smtClean="0"/>
              <a:t>51</a:t>
            </a:fld>
            <a:endParaRPr lang="en-US"/>
          </a:p>
        </p:txBody>
      </p:sp>
    </p:spTree>
    <p:extLst>
      <p:ext uri="{BB962C8B-B14F-4D97-AF65-F5344CB8AC3E}">
        <p14:creationId xmlns:p14="http://schemas.microsoft.com/office/powerpoint/2010/main" val="31991173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a:t>
            </a:r>
            <a:endParaRPr lang="en-US" dirty="0"/>
          </a:p>
        </p:txBody>
      </p:sp>
      <p:pic>
        <p:nvPicPr>
          <p:cNvPr id="4" name="Picture 3"/>
          <p:cNvPicPr>
            <a:picLocks noChangeAspect="1"/>
          </p:cNvPicPr>
          <p:nvPr/>
        </p:nvPicPr>
        <p:blipFill>
          <a:blip r:embed="rId2"/>
          <a:stretch>
            <a:fillRect/>
          </a:stretch>
        </p:blipFill>
        <p:spPr>
          <a:xfrm>
            <a:off x="-762000" y="3957892"/>
            <a:ext cx="5486400" cy="2900108"/>
          </a:xfrm>
          <a:prstGeom prst="rect">
            <a:avLst/>
          </a:prstGeom>
        </p:spPr>
      </p:pic>
      <p:pic>
        <p:nvPicPr>
          <p:cNvPr id="5" name="Picture 4" descr="Screen Shot 2012-08-23 at 11.20.55 PM.png"/>
          <p:cNvPicPr>
            <a:picLocks noChangeAspect="1"/>
          </p:cNvPicPr>
          <p:nvPr/>
        </p:nvPicPr>
        <p:blipFill>
          <a:blip r:embed="rId3"/>
          <a:stretch>
            <a:fillRect/>
          </a:stretch>
        </p:blipFill>
        <p:spPr>
          <a:xfrm>
            <a:off x="3798570" y="0"/>
            <a:ext cx="5345430" cy="4648200"/>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52</a:t>
            </a:fld>
            <a:endParaRPr lang="en-US"/>
          </a:p>
        </p:txBody>
      </p:sp>
    </p:spTree>
    <p:extLst>
      <p:ext uri="{BB962C8B-B14F-4D97-AF65-F5344CB8AC3E}">
        <p14:creationId xmlns:p14="http://schemas.microsoft.com/office/powerpoint/2010/main" val="13952133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dirty="0" smtClean="0"/>
              <a:t>Security</a:t>
            </a:r>
            <a:endParaRPr lang="en-US" dirty="0"/>
          </a:p>
        </p:txBody>
      </p:sp>
      <p:pic>
        <p:nvPicPr>
          <p:cNvPr id="5" name="Picture 4" descr="Screen Shot 2012-08-23 at 11.32.43 PM.png"/>
          <p:cNvPicPr>
            <a:picLocks noChangeAspect="1"/>
          </p:cNvPicPr>
          <p:nvPr/>
        </p:nvPicPr>
        <p:blipFill>
          <a:blip r:embed="rId2"/>
          <a:stretch>
            <a:fillRect/>
          </a:stretch>
        </p:blipFill>
        <p:spPr>
          <a:xfrm>
            <a:off x="0" y="762001"/>
            <a:ext cx="7341418" cy="5562600"/>
          </a:xfrm>
          <a:prstGeom prst="rect">
            <a:avLst/>
          </a:prstGeom>
        </p:spPr>
      </p:pic>
      <p:pic>
        <p:nvPicPr>
          <p:cNvPr id="7" name="Picture 6"/>
          <p:cNvPicPr>
            <a:picLocks noChangeAspect="1"/>
          </p:cNvPicPr>
          <p:nvPr/>
        </p:nvPicPr>
        <p:blipFill>
          <a:blip r:embed="rId3"/>
          <a:stretch>
            <a:fillRect/>
          </a:stretch>
        </p:blipFill>
        <p:spPr>
          <a:xfrm>
            <a:off x="7010400" y="5732509"/>
            <a:ext cx="2133600" cy="1125491"/>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53</a:t>
            </a:fld>
            <a:endParaRPr lang="en-US"/>
          </a:p>
        </p:txBody>
      </p:sp>
    </p:spTree>
    <p:extLst>
      <p:ext uri="{BB962C8B-B14F-4D97-AF65-F5344CB8AC3E}">
        <p14:creationId xmlns:p14="http://schemas.microsoft.com/office/powerpoint/2010/main" val="458513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06359"/>
            <a:ext cx="8229600" cy="1143000"/>
          </a:xfrm>
        </p:spPr>
        <p:txBody>
          <a:bodyPr/>
          <a:lstStyle/>
          <a:p>
            <a:r>
              <a:rPr lang="en-US" dirty="0" smtClean="0"/>
              <a:t>Automotive safety</a:t>
            </a:r>
          </a:p>
        </p:txBody>
      </p:sp>
      <p:sp>
        <p:nvSpPr>
          <p:cNvPr id="51203" name="Rectangle 3"/>
          <p:cNvSpPr>
            <a:spLocks noGrp="1" noChangeArrowheads="1"/>
          </p:cNvSpPr>
          <p:nvPr>
            <p:ph type="body" idx="1"/>
          </p:nvPr>
        </p:nvSpPr>
        <p:spPr>
          <a:xfrm>
            <a:off x="304800" y="4876800"/>
            <a:ext cx="8839200" cy="1600200"/>
          </a:xfrm>
        </p:spPr>
        <p:txBody>
          <a:bodyPr>
            <a:normAutofit fontScale="70000" lnSpcReduction="20000"/>
          </a:bodyPr>
          <a:lstStyle/>
          <a:p>
            <a:r>
              <a:rPr lang="en-US" sz="2400" dirty="0" err="1" smtClean="0">
                <a:hlinkClick r:id="rId3"/>
              </a:rPr>
              <a:t>Mobileye</a:t>
            </a:r>
            <a:r>
              <a:rPr lang="en-US" sz="2400" dirty="0" smtClean="0"/>
              <a:t>: Vision systems in high-end BMW, GM, Volvo models </a:t>
            </a:r>
          </a:p>
          <a:p>
            <a:pPr lvl="1"/>
            <a:r>
              <a:rPr lang="en-US" dirty="0" smtClean="0"/>
              <a:t>Pedestrian collision warning</a:t>
            </a:r>
          </a:p>
          <a:p>
            <a:pPr lvl="1"/>
            <a:r>
              <a:rPr lang="en-US" dirty="0" smtClean="0"/>
              <a:t>Forward collision warning</a:t>
            </a:r>
          </a:p>
          <a:p>
            <a:pPr lvl="1"/>
            <a:r>
              <a:rPr lang="en-US" dirty="0" smtClean="0"/>
              <a:t>Lane departure warning</a:t>
            </a:r>
          </a:p>
          <a:p>
            <a:pPr lvl="1"/>
            <a:r>
              <a:rPr lang="en-US" dirty="0" smtClean="0"/>
              <a:t>Headway monitoring and warning</a:t>
            </a:r>
          </a:p>
        </p:txBody>
      </p:sp>
      <p:pic>
        <p:nvPicPr>
          <p:cNvPr id="51204" name="Picture 4"/>
          <p:cNvPicPr>
            <a:picLocks noChangeAspect="1" noChangeArrowheads="1"/>
          </p:cNvPicPr>
          <p:nvPr/>
        </p:nvPicPr>
        <p:blipFill>
          <a:blip r:embed="rId4" cstate="print"/>
          <a:srcRect/>
          <a:stretch>
            <a:fillRect/>
          </a:stretch>
        </p:blipFill>
        <p:spPr bwMode="auto">
          <a:xfrm>
            <a:off x="838200" y="869950"/>
            <a:ext cx="7553325" cy="3889375"/>
          </a:xfrm>
          <a:prstGeom prst="rect">
            <a:avLst/>
          </a:prstGeom>
          <a:noFill/>
          <a:ln w="9525">
            <a:noFill/>
            <a:miter lim="800000"/>
            <a:headEnd/>
            <a:tailEnd/>
          </a:ln>
        </p:spPr>
      </p:pic>
      <p:sp>
        <p:nvSpPr>
          <p:cNvPr id="51205" name="Text Box 6"/>
          <p:cNvSpPr txBox="1">
            <a:spLocks noChangeArrowheads="1"/>
          </p:cNvSpPr>
          <p:nvPr/>
        </p:nvSpPr>
        <p:spPr bwMode="auto">
          <a:xfrm>
            <a:off x="5943600" y="6400800"/>
            <a:ext cx="2311400" cy="276225"/>
          </a:xfrm>
          <a:prstGeom prst="rect">
            <a:avLst/>
          </a:prstGeom>
          <a:noFill/>
          <a:ln w="19050">
            <a:noFill/>
            <a:miter lim="800000"/>
            <a:headEnd/>
            <a:tailEnd/>
          </a:ln>
        </p:spPr>
        <p:txBody>
          <a:bodyPr wrap="none">
            <a:spAutoFit/>
          </a:bodyPr>
          <a:lstStyle/>
          <a:p>
            <a:r>
              <a:rPr lang="en-US" dirty="0">
                <a:solidFill>
                  <a:schemeClr val="tx1"/>
                </a:solidFill>
              </a:rPr>
              <a:t>Source:  A. </a:t>
            </a:r>
            <a:r>
              <a:rPr lang="en-US" dirty="0" err="1">
                <a:solidFill>
                  <a:schemeClr val="tx1"/>
                </a:solidFill>
              </a:rPr>
              <a:t>Shashua</a:t>
            </a:r>
            <a:r>
              <a:rPr lang="en-US" dirty="0">
                <a:solidFill>
                  <a:schemeClr val="tx1"/>
                </a:solidFill>
              </a:rPr>
              <a:t>,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54</a:t>
            </a:fld>
            <a:endParaRPr lang="en-US"/>
          </a:p>
        </p:txBody>
      </p:sp>
    </p:spTree>
    <p:extLst>
      <p:ext uri="{BB962C8B-B14F-4D97-AF65-F5344CB8AC3E}">
        <p14:creationId xmlns:p14="http://schemas.microsoft.com/office/powerpoint/2010/main" val="34196456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Google cars</a:t>
            </a:r>
          </a:p>
        </p:txBody>
      </p:sp>
      <p:pic>
        <p:nvPicPr>
          <p:cNvPr id="31747" name="Picture 2" descr="http://graphics8.nytimes.com/images/2010/10/10/us/10google-span/10google-span-articleLarge.jpg"/>
          <p:cNvPicPr>
            <a:picLocks noChangeAspect="1" noChangeArrowheads="1"/>
          </p:cNvPicPr>
          <p:nvPr/>
        </p:nvPicPr>
        <p:blipFill>
          <a:blip r:embed="rId2"/>
          <a:srcRect/>
          <a:stretch>
            <a:fillRect/>
          </a:stretch>
        </p:blipFill>
        <p:spPr bwMode="auto">
          <a:xfrm>
            <a:off x="1600200" y="1295400"/>
            <a:ext cx="5715000" cy="3409950"/>
          </a:xfrm>
          <a:prstGeom prst="rect">
            <a:avLst/>
          </a:prstGeom>
          <a:noFill/>
          <a:ln w="9525">
            <a:noFill/>
            <a:miter lim="800000"/>
            <a:headEnd/>
            <a:tailEnd/>
          </a:ln>
        </p:spPr>
      </p:pic>
      <p:sp>
        <p:nvSpPr>
          <p:cNvPr id="31748" name="TextBox 4"/>
          <p:cNvSpPr txBox="1">
            <a:spLocks noChangeArrowheads="1"/>
          </p:cNvSpPr>
          <p:nvPr/>
        </p:nvSpPr>
        <p:spPr bwMode="auto">
          <a:xfrm>
            <a:off x="304800" y="4953000"/>
            <a:ext cx="8686800" cy="1754188"/>
          </a:xfrm>
          <a:prstGeom prst="rect">
            <a:avLst/>
          </a:prstGeom>
          <a:noFill/>
          <a:ln w="9525">
            <a:noFill/>
            <a:miter lim="800000"/>
            <a:headEnd/>
            <a:tailEnd/>
          </a:ln>
        </p:spPr>
        <p:txBody>
          <a:bodyPr>
            <a:prstTxWarp prst="textNoShape">
              <a:avLst/>
            </a:prstTxWarp>
            <a:spAutoFit/>
          </a:bodyPr>
          <a:lstStyle/>
          <a:p>
            <a:r>
              <a:rPr lang="en-US"/>
              <a:t>Oct 9, 2010. </a:t>
            </a:r>
            <a:r>
              <a:rPr lang="en-US">
                <a:hlinkClick r:id="rId3"/>
              </a:rPr>
              <a:t>"Google Cars Drive Themselves, in Traffic"</a:t>
            </a:r>
            <a:r>
              <a:rPr lang="en-US"/>
              <a:t>. </a:t>
            </a:r>
            <a:r>
              <a:rPr lang="en-US" i="1">
                <a:hlinkClick r:id="rId4" tooltip="The New York Times"/>
              </a:rPr>
              <a:t>The New York Times</a:t>
            </a:r>
            <a:r>
              <a:rPr lang="en-US"/>
              <a:t>. John Markoff</a:t>
            </a:r>
          </a:p>
          <a:p>
            <a:r>
              <a:rPr lang="en-US"/>
              <a:t>June 24, 2011. </a:t>
            </a:r>
            <a:r>
              <a:rPr lang="en-US">
                <a:hlinkClick r:id="rId5"/>
              </a:rPr>
              <a:t>"Nevada state law paves the way for driverless cars"</a:t>
            </a:r>
            <a:r>
              <a:rPr lang="en-US"/>
              <a:t>. </a:t>
            </a:r>
            <a:r>
              <a:rPr lang="en-US" i="1">
                <a:hlinkClick r:id="rId6" tooltip="Financial Post"/>
              </a:rPr>
              <a:t>Financial Post</a:t>
            </a:r>
            <a:r>
              <a:rPr lang="en-US"/>
              <a:t>. Christine Dobby</a:t>
            </a:r>
          </a:p>
          <a:p>
            <a:r>
              <a:rPr lang="en-US"/>
              <a:t>Aug 9, 2011, </a:t>
            </a:r>
            <a:r>
              <a:rPr lang="en-US" u="sng">
                <a:hlinkClick r:id="rId7"/>
              </a:rPr>
              <a:t>"Human error blamed after Google's driverless car sparks five-vehicle crash"</a:t>
            </a:r>
            <a:r>
              <a:rPr lang="en-US"/>
              <a:t>. </a:t>
            </a:r>
            <a:r>
              <a:rPr lang="en-US" i="1"/>
              <a:t>The Star</a:t>
            </a:r>
            <a:r>
              <a:rPr lang="en-US"/>
              <a:t> (Toronto)</a:t>
            </a:r>
          </a:p>
        </p:txBody>
      </p:sp>
      <p:sp>
        <p:nvSpPr>
          <p:cNvPr id="2" name="Slide Number Placeholder 1"/>
          <p:cNvSpPr>
            <a:spLocks noGrp="1"/>
          </p:cNvSpPr>
          <p:nvPr>
            <p:ph type="sldNum" sz="quarter" idx="12"/>
          </p:nvPr>
        </p:nvSpPr>
        <p:spPr/>
        <p:txBody>
          <a:bodyPr/>
          <a:lstStyle/>
          <a:p>
            <a:fld id="{AD4E86B5-A92D-294E-92AF-8654113B1844}" type="slidenum">
              <a:rPr lang="en-US" smtClean="0"/>
              <a:t>55</a:t>
            </a:fld>
            <a:endParaRPr lang="en-US"/>
          </a:p>
        </p:txBody>
      </p:sp>
    </p:spTree>
    <p:extLst>
      <p:ext uri="{BB962C8B-B14F-4D97-AF65-F5344CB8AC3E}">
        <p14:creationId xmlns:p14="http://schemas.microsoft.com/office/powerpoint/2010/main" val="12860082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smtClean="0"/>
              <a:t>Vision-based interaction: Xbox </a:t>
            </a:r>
            <a:r>
              <a:rPr lang="en-US" dirty="0" err="1" smtClean="0"/>
              <a:t>Kinect</a:t>
            </a:r>
            <a:endParaRPr lang="en-US" dirty="0" smtClean="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56</a:t>
            </a:fld>
            <a:endParaRPr lang="en-US"/>
          </a:p>
        </p:txBody>
      </p:sp>
    </p:spTree>
    <p:extLst>
      <p:ext uri="{BB962C8B-B14F-4D97-AF65-F5344CB8AC3E}">
        <p14:creationId xmlns:p14="http://schemas.microsoft.com/office/powerpoint/2010/main" val="4229217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01600"/>
            <a:ext cx="8813800" cy="1143000"/>
          </a:xfrm>
        </p:spPr>
        <p:txBody>
          <a:bodyPr>
            <a:normAutofit fontScale="90000"/>
          </a:bodyPr>
          <a:lstStyle/>
          <a:p>
            <a:r>
              <a:rPr lang="en-US" dirty="0" smtClean="0"/>
              <a:t>Augmented reality, consumer products </a:t>
            </a:r>
            <a:endParaRPr lang="en-US" dirty="0"/>
          </a:p>
        </p:txBody>
      </p:sp>
      <p:pic>
        <p:nvPicPr>
          <p:cNvPr id="4" name="Picture 3"/>
          <p:cNvPicPr>
            <a:picLocks noChangeAspect="1"/>
          </p:cNvPicPr>
          <p:nvPr/>
        </p:nvPicPr>
        <p:blipFill>
          <a:blip r:embed="rId2"/>
          <a:stretch>
            <a:fillRect/>
          </a:stretch>
        </p:blipFill>
        <p:spPr>
          <a:xfrm>
            <a:off x="692150" y="1244600"/>
            <a:ext cx="7759700" cy="4368800"/>
          </a:xfrm>
          <a:prstGeom prst="rect">
            <a:avLst/>
          </a:prstGeom>
        </p:spPr>
      </p:pic>
      <p:sp>
        <p:nvSpPr>
          <p:cNvPr id="5" name="Rectangle 4">
            <a:hlinkClick r:id="rId3"/>
          </p:cNvPr>
          <p:cNvSpPr/>
          <p:nvPr/>
        </p:nvSpPr>
        <p:spPr>
          <a:xfrm>
            <a:off x="6400800" y="6488668"/>
            <a:ext cx="2569934" cy="369332"/>
          </a:xfrm>
          <a:prstGeom prst="rect">
            <a:avLst/>
          </a:prstGeom>
        </p:spPr>
        <p:txBody>
          <a:bodyPr wrap="none">
            <a:spAutoFit/>
          </a:bodyPr>
          <a:lstStyle/>
          <a:p>
            <a:r>
              <a:rPr lang="en-US" dirty="0" smtClean="0">
                <a:hlinkClick r:id="rId3"/>
              </a:rPr>
              <a:t>http://</a:t>
            </a:r>
            <a:r>
              <a:rPr lang="en-US" dirty="0" err="1" smtClean="0">
                <a:hlinkClick r:id="rId3"/>
              </a:rPr>
              <a:t>nconnex.com/wp</a:t>
            </a:r>
            <a:r>
              <a:rPr lang="en-US" dirty="0" smtClean="0">
                <a:hlinkClick r:id="rId3"/>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57</a:t>
            </a:fld>
            <a:endParaRPr lang="en-US"/>
          </a:p>
        </p:txBody>
      </p:sp>
    </p:spTree>
    <p:extLst>
      <p:ext uri="{BB962C8B-B14F-4D97-AF65-F5344CB8AC3E}">
        <p14:creationId xmlns:p14="http://schemas.microsoft.com/office/powerpoint/2010/main" val="30502155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cstate="print"/>
          <a:srcRect/>
          <a:stretch>
            <a:fillRect/>
          </a:stretch>
        </p:blipFill>
        <p:spPr bwMode="auto">
          <a:xfrm>
            <a:off x="6553200" y="990600"/>
            <a:ext cx="1981200" cy="2601913"/>
          </a:xfrm>
          <a:prstGeom prst="rect">
            <a:avLst/>
          </a:prstGeom>
          <a:noFill/>
          <a:ln w="9525">
            <a:noFill/>
            <a:miter lim="800000"/>
            <a:headEnd/>
            <a:tailEnd/>
          </a:ln>
        </p:spPr>
      </p:pic>
      <p:pic>
        <p:nvPicPr>
          <p:cNvPr id="40963" name="Picture 3" descr="cap_138439"/>
          <p:cNvPicPr>
            <a:picLocks noChangeAspect="1" noChangeArrowheads="1"/>
          </p:cNvPicPr>
          <p:nvPr/>
        </p:nvPicPr>
        <p:blipFill>
          <a:blip r:embed="rId4" cstate="print"/>
          <a:srcRect/>
          <a:stretch>
            <a:fillRect/>
          </a:stretch>
        </p:blipFill>
        <p:spPr bwMode="auto">
          <a:xfrm>
            <a:off x="685800" y="990600"/>
            <a:ext cx="5715000" cy="2619375"/>
          </a:xfrm>
          <a:prstGeom prst="rect">
            <a:avLst/>
          </a:prstGeom>
          <a:noFill/>
          <a:ln w="9525">
            <a:noFill/>
            <a:miter lim="800000"/>
            <a:headEnd/>
            <a:tailEnd/>
          </a:ln>
        </p:spPr>
      </p:pic>
      <p:sp>
        <p:nvSpPr>
          <p:cNvPr id="40964" name="Rectangle 5"/>
          <p:cNvSpPr>
            <a:spLocks noGrp="1" noChangeArrowheads="1"/>
          </p:cNvSpPr>
          <p:nvPr>
            <p:ph type="title"/>
          </p:nvPr>
        </p:nvSpPr>
        <p:spPr>
          <a:xfrm>
            <a:off x="-1" y="62089"/>
            <a:ext cx="9440333" cy="838200"/>
          </a:xfrm>
          <a:noFill/>
        </p:spPr>
        <p:txBody>
          <a:bodyPr>
            <a:normAutofit fontScale="90000"/>
          </a:bodyPr>
          <a:lstStyle/>
          <a:p>
            <a:r>
              <a:rPr lang="en-US" dirty="0" smtClean="0"/>
              <a:t>Special effects:  shape and motion capture</a:t>
            </a:r>
          </a:p>
        </p:txBody>
      </p:sp>
      <p:sp>
        <p:nvSpPr>
          <p:cNvPr id="40965" name="Text Box 6"/>
          <p:cNvSpPr txBox="1">
            <a:spLocks noChangeArrowheads="1"/>
          </p:cNvSpPr>
          <p:nvPr/>
        </p:nvSpPr>
        <p:spPr bwMode="auto">
          <a:xfrm>
            <a:off x="73152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40966" name="Picture 4"/>
          <p:cNvPicPr>
            <a:picLocks noChangeAspect="1" noChangeArrowheads="1"/>
          </p:cNvPicPr>
          <p:nvPr/>
        </p:nvPicPr>
        <p:blipFill>
          <a:blip r:embed="rId5" cstate="print"/>
          <a:srcRect r="25993"/>
          <a:stretch>
            <a:fillRect/>
          </a:stretch>
        </p:blipFill>
        <p:spPr bwMode="auto">
          <a:xfrm>
            <a:off x="685800" y="3810000"/>
            <a:ext cx="3863975" cy="2384425"/>
          </a:xfrm>
          <a:prstGeom prst="rect">
            <a:avLst/>
          </a:prstGeom>
          <a:noFill/>
          <a:ln w="9525">
            <a:noFill/>
            <a:miter lim="800000"/>
            <a:headEnd/>
            <a:tailEnd/>
          </a:ln>
        </p:spPr>
      </p:pic>
      <p:pic>
        <p:nvPicPr>
          <p:cNvPr id="40967" name="Picture 5"/>
          <p:cNvPicPr>
            <a:picLocks noChangeAspect="1" noChangeArrowheads="1"/>
          </p:cNvPicPr>
          <p:nvPr/>
        </p:nvPicPr>
        <p:blipFill>
          <a:blip r:embed="rId6" cstate="print"/>
          <a:srcRect r="26044"/>
          <a:stretch>
            <a:fillRect/>
          </a:stretch>
        </p:blipFill>
        <p:spPr bwMode="auto">
          <a:xfrm>
            <a:off x="4724400" y="3810000"/>
            <a:ext cx="3810000" cy="23669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58</a:t>
            </a:fld>
            <a:endParaRPr lang="en-US"/>
          </a:p>
        </p:txBody>
      </p:sp>
    </p:spTree>
    <p:extLst>
      <p:ext uri="{BB962C8B-B14F-4D97-AF65-F5344CB8AC3E}">
        <p14:creationId xmlns:p14="http://schemas.microsoft.com/office/powerpoint/2010/main" val="8664715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smtClean="0"/>
              <a:t>Vision for robotics, space exploration</a:t>
            </a:r>
          </a:p>
        </p:txBody>
      </p:sp>
      <p:sp>
        <p:nvSpPr>
          <p:cNvPr id="54275" name="Rectangle 3"/>
          <p:cNvSpPr>
            <a:spLocks noGrp="1" noChangeArrowheads="1"/>
          </p:cNvSpPr>
          <p:nvPr>
            <p:ph type="body" idx="1"/>
          </p:nvPr>
        </p:nvSpPr>
        <p:spPr/>
        <p:txBody>
          <a:bodyPr/>
          <a:lstStyle/>
          <a:p>
            <a:endParaRPr lang="en-US" smtClean="0"/>
          </a:p>
        </p:txBody>
      </p:sp>
      <p:pic>
        <p:nvPicPr>
          <p:cNvPr id="54276" name="Picture 4" descr="1198865273_31824-1_Sol1369A_WestValley_L257F_br"/>
          <p:cNvPicPr>
            <a:picLocks noChangeAspect="1" noChangeArrowheads="1"/>
          </p:cNvPicPr>
          <p:nvPr/>
        </p:nvPicPr>
        <p:blipFill>
          <a:blip r:embed="rId3" cstate="print"/>
          <a:srcRect/>
          <a:stretch>
            <a:fillRect/>
          </a:stretch>
        </p:blipFill>
        <p:spPr bwMode="auto">
          <a:xfrm>
            <a:off x="304800" y="1276350"/>
            <a:ext cx="8534400" cy="2333625"/>
          </a:xfrm>
          <a:prstGeom prst="rect">
            <a:avLst/>
          </a:prstGeom>
          <a:noFill/>
          <a:ln w="9525">
            <a:noFill/>
            <a:miter lim="800000"/>
            <a:headEnd/>
            <a:tailEnd/>
          </a:ln>
        </p:spPr>
      </p:pic>
      <p:sp>
        <p:nvSpPr>
          <p:cNvPr id="54277" name="Rectangle 5"/>
          <p:cNvSpPr>
            <a:spLocks noChangeArrowheads="1"/>
          </p:cNvSpPr>
          <p:nvPr/>
        </p:nvSpPr>
        <p:spPr bwMode="auto">
          <a:xfrm>
            <a:off x="685800" y="4495800"/>
            <a:ext cx="8001000" cy="1676400"/>
          </a:xfrm>
          <a:prstGeom prst="rect">
            <a:avLst/>
          </a:prstGeom>
          <a:noFill/>
          <a:ln w="9525">
            <a:noFill/>
            <a:miter lim="800000"/>
            <a:headEnd/>
            <a:tailEnd/>
          </a:ln>
        </p:spPr>
        <p:txBody>
          <a:bodyPr/>
          <a:lstStyle/>
          <a:p>
            <a:pPr marL="342900" indent="-342900" algn="l" eaLnBrk="0" hangingPunct="0">
              <a:spcBef>
                <a:spcPct val="20000"/>
              </a:spcBef>
            </a:pPr>
            <a:r>
              <a:rPr lang="en-US" sz="2800" b="0" dirty="0">
                <a:solidFill>
                  <a:schemeClr val="tx1"/>
                </a:solidFill>
              </a:rPr>
              <a:t>Vision systems (JPL) used for several tasks</a:t>
            </a:r>
          </a:p>
          <a:p>
            <a:pPr marL="742950" lvl="1" indent="-285750" algn="l" eaLnBrk="0" hangingPunct="0">
              <a:spcBef>
                <a:spcPct val="20000"/>
              </a:spcBef>
              <a:buFontTx/>
              <a:buChar char="•"/>
            </a:pPr>
            <a:r>
              <a:rPr lang="en-US" sz="2000" b="0" dirty="0">
                <a:solidFill>
                  <a:schemeClr val="tx1"/>
                </a:solidFill>
              </a:rPr>
              <a:t>Panorama stitching</a:t>
            </a:r>
          </a:p>
          <a:p>
            <a:pPr marL="742950" lvl="1" indent="-285750" algn="l" eaLnBrk="0" hangingPunct="0">
              <a:spcBef>
                <a:spcPct val="20000"/>
              </a:spcBef>
              <a:buFontTx/>
              <a:buChar char="•"/>
            </a:pPr>
            <a:r>
              <a:rPr lang="en-US" sz="2000" b="0" dirty="0">
                <a:solidFill>
                  <a:schemeClr val="tx1"/>
                </a:solidFill>
              </a:rPr>
              <a:t>3D terrain modeling</a:t>
            </a:r>
          </a:p>
          <a:p>
            <a:pPr marL="742950" lvl="1" indent="-285750" algn="l" eaLnBrk="0" hangingPunct="0">
              <a:spcBef>
                <a:spcPct val="20000"/>
              </a:spcBef>
              <a:buFontTx/>
              <a:buChar char="•"/>
            </a:pPr>
            <a:r>
              <a:rPr lang="en-US" sz="2000" b="0" dirty="0">
                <a:solidFill>
                  <a:schemeClr val="tx1"/>
                </a:solidFill>
              </a:rPr>
              <a:t>Obstacle detection, position </a:t>
            </a:r>
            <a:r>
              <a:rPr lang="en-US" sz="2000" b="0" dirty="0" smtClean="0">
                <a:solidFill>
                  <a:schemeClr val="tx1"/>
                </a:solidFill>
              </a:rPr>
              <a:t>tracking</a:t>
            </a:r>
            <a:endParaRPr lang="en-US" sz="2000" b="0" dirty="0">
              <a:solidFill>
                <a:schemeClr val="tx1"/>
              </a:solidFill>
            </a:endParaRPr>
          </a:p>
        </p:txBody>
      </p:sp>
      <p:sp>
        <p:nvSpPr>
          <p:cNvPr id="54278" name="Rectangle 6"/>
          <p:cNvSpPr>
            <a:spLocks noChangeArrowheads="1"/>
          </p:cNvSpPr>
          <p:nvPr/>
        </p:nvSpPr>
        <p:spPr bwMode="auto">
          <a:xfrm>
            <a:off x="838200" y="3609975"/>
            <a:ext cx="7772400" cy="581025"/>
          </a:xfrm>
          <a:prstGeom prst="rect">
            <a:avLst/>
          </a:prstGeom>
          <a:noFill/>
          <a:ln w="9525">
            <a:noFill/>
            <a:miter lim="800000"/>
            <a:headEnd/>
            <a:tailEnd/>
          </a:ln>
        </p:spPr>
        <p:txBody>
          <a:bodyPr anchor="ctr">
            <a:spAutoFit/>
          </a:bodyPr>
          <a:lstStyle/>
          <a:p>
            <a:pPr algn="l" eaLnBrk="0" hangingPunct="0">
              <a:spcBef>
                <a:spcPct val="0"/>
              </a:spcBef>
            </a:pPr>
            <a:r>
              <a:rPr lang="en-US" sz="1600" b="0">
                <a:solidFill>
                  <a:schemeClr val="tx1"/>
                </a:solidFill>
                <a:hlinkClick r:id="rId4"/>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a:off x="7696200" y="6434138"/>
            <a:ext cx="1336675" cy="274637"/>
          </a:xfrm>
          <a:prstGeom prst="rect">
            <a:avLst/>
          </a:prstGeom>
          <a:noFill/>
          <a:ln w="19050">
            <a:noFill/>
            <a:miter lim="800000"/>
            <a:headEnd/>
            <a:tailEnd/>
          </a:ln>
        </p:spPr>
        <p:txBody>
          <a:bodyPr wrap="none">
            <a:spAutoFit/>
          </a:bodyPr>
          <a:lstStyle/>
          <a:p>
            <a:r>
              <a:rPr lang="en-US">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59</a:t>
            </a:fld>
            <a:endParaRPr lang="en-US"/>
          </a:p>
        </p:txBody>
      </p:sp>
    </p:spTree>
    <p:extLst>
      <p:ext uri="{BB962C8B-B14F-4D97-AF65-F5344CB8AC3E}">
        <p14:creationId xmlns:p14="http://schemas.microsoft.com/office/powerpoint/2010/main" val="30969392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t>Low Level Vision</a:t>
            </a:r>
          </a:p>
          <a:p>
            <a:pPr lvl="1"/>
            <a:r>
              <a:rPr lang="en-US" dirty="0" smtClean="0">
                <a:solidFill>
                  <a:schemeClr val="bg1">
                    <a:lumMod val="85000"/>
                  </a:schemeClr>
                </a:solidFill>
              </a:rPr>
              <a:t>Measurements</a:t>
            </a:r>
          </a:p>
          <a:p>
            <a:pPr lvl="1"/>
            <a:r>
              <a:rPr lang="en-US" dirty="0" smtClean="0">
                <a:solidFill>
                  <a:schemeClr val="bg1">
                    <a:lumMod val="85000"/>
                  </a:schemeClr>
                </a:solidFill>
              </a:rPr>
              <a:t>Enhancements</a:t>
            </a:r>
          </a:p>
          <a:p>
            <a:pPr lvl="1"/>
            <a:r>
              <a:rPr lang="en-US" dirty="0" smtClean="0">
                <a:solidFill>
                  <a:schemeClr val="bg1">
                    <a:lumMod val="85000"/>
                  </a:schemeClr>
                </a:solidFill>
              </a:rPr>
              <a:t>Region segmentation</a:t>
            </a:r>
          </a:p>
          <a:p>
            <a:pPr lvl="1"/>
            <a:r>
              <a:rPr lang="en-US" dirty="0" smtClean="0">
                <a:solidFill>
                  <a:schemeClr val="bg1">
                    <a:lumMod val="85000"/>
                  </a:schemeClr>
                </a:solidFill>
              </a:rPr>
              <a:t>Features</a:t>
            </a:r>
            <a:endParaRPr lang="en-US" dirty="0">
              <a:solidFill>
                <a:schemeClr val="bg1">
                  <a:lumMod val="85000"/>
                </a:schemeClr>
              </a:solidFill>
            </a:endParaRPr>
          </a:p>
          <a:p>
            <a:r>
              <a:rPr lang="en-US" dirty="0" smtClean="0"/>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5" name="Slide Number Placeholder 4"/>
          <p:cNvSpPr>
            <a:spLocks noGrp="1"/>
          </p:cNvSpPr>
          <p:nvPr>
            <p:ph type="sldNum" sz="quarter" idx="12"/>
          </p:nvPr>
        </p:nvSpPr>
        <p:spPr/>
        <p:txBody>
          <a:bodyPr/>
          <a:lstStyle/>
          <a:p>
            <a:fld id="{AD4E86B5-A92D-294E-92AF-8654113B1844}" type="slidenum">
              <a:rPr lang="en-US" smtClean="0"/>
              <a:t>6</a:t>
            </a:fld>
            <a:endParaRPr lang="en-US"/>
          </a:p>
        </p:txBody>
      </p:sp>
    </p:spTree>
    <p:extLst>
      <p:ext uri="{BB962C8B-B14F-4D97-AF65-F5344CB8AC3E}">
        <p14:creationId xmlns:p14="http://schemas.microsoft.com/office/powerpoint/2010/main" val="4265317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t>Medical imaging</a:t>
            </a:r>
          </a:p>
        </p:txBody>
      </p:sp>
      <p:pic>
        <p:nvPicPr>
          <p:cNvPr id="36867" name="Picture 4" descr="mybrain"/>
          <p:cNvPicPr>
            <a:picLocks noChangeAspect="1" noChangeArrowheads="1"/>
          </p:cNvPicPr>
          <p:nvPr>
            <p:custDataLst>
              <p:tags r:id="rId2"/>
            </p:custDataLst>
          </p:nvPr>
        </p:nvPicPr>
        <p:blipFill>
          <a:blip r:embed="rId8"/>
          <a:srcRect/>
          <a:stretch>
            <a:fillRect/>
          </a:stretch>
        </p:blipFill>
        <p:spPr bwMode="auto">
          <a:xfrm>
            <a:off x="457200" y="1616075"/>
            <a:ext cx="3505200" cy="3505200"/>
          </a:xfrm>
          <a:prstGeom prst="rect">
            <a:avLst/>
          </a:prstGeom>
          <a:noFill/>
          <a:ln w="9525">
            <a:noFill/>
            <a:miter lim="800000"/>
            <a:headEnd/>
            <a:tailEnd/>
          </a:ln>
        </p:spPr>
      </p:pic>
      <p:pic>
        <p:nvPicPr>
          <p:cNvPr id="36868" name="Picture 5"/>
          <p:cNvPicPr>
            <a:picLocks noChangeAspect="1" noChangeArrowheads="1"/>
          </p:cNvPicPr>
          <p:nvPr>
            <p:custDataLst>
              <p:tags r:id="rId3"/>
            </p:custDataLst>
          </p:nvPr>
        </p:nvPicPr>
        <p:blipFill>
          <a:blip r:embed="rId9"/>
          <a:srcRect/>
          <a:stretch>
            <a:fillRect/>
          </a:stretch>
        </p:blipFill>
        <p:spPr bwMode="auto">
          <a:xfrm>
            <a:off x="4268788" y="1947863"/>
            <a:ext cx="4494212" cy="2852737"/>
          </a:xfrm>
          <a:prstGeom prst="rect">
            <a:avLst/>
          </a:prstGeom>
          <a:noFill/>
          <a:ln w="9525">
            <a:noFill/>
            <a:miter lim="800000"/>
            <a:headEnd/>
            <a:tailEnd/>
          </a:ln>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w="9525">
            <a:noFill/>
            <a:miter lim="800000"/>
            <a:headEnd/>
            <a:tailEnd/>
          </a:ln>
        </p:spPr>
        <p:txBody>
          <a:bodyPr wrap="none">
            <a:prstTxWarp prst="textNoShape">
              <a:avLst/>
            </a:prstTxWarp>
            <a:spAutoFit/>
          </a:bodyPr>
          <a:lstStyle/>
          <a:p>
            <a:pPr algn="ctr"/>
            <a:r>
              <a:rPr lang="en-US" sz="1600"/>
              <a:t>Image guided surgery</a:t>
            </a:r>
          </a:p>
          <a:p>
            <a:pPr algn="ctr"/>
            <a:r>
              <a:rPr lang="en-US" sz="1600">
                <a:hlinkClick r:id="rId10"/>
              </a:rPr>
              <a:t>Grimson et al., MIT</a:t>
            </a:r>
            <a:endParaRPr 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w="9525">
            <a:noFill/>
            <a:miter lim="800000"/>
            <a:headEnd/>
            <a:tailEnd/>
          </a:ln>
        </p:spPr>
        <p:txBody>
          <a:bodyPr wrap="none">
            <a:prstTxWarp prst="textNoShape">
              <a:avLst/>
            </a:prstTxWarp>
            <a:spAutoFit/>
          </a:bodyPr>
          <a:lstStyle/>
          <a:p>
            <a:pPr algn="ctr"/>
            <a:r>
              <a:rPr lang="en-US" sz="1600"/>
              <a:t>3D imaging</a:t>
            </a:r>
          </a:p>
          <a:p>
            <a:pPr algn="ctr"/>
            <a:r>
              <a:rPr lang="en-US" sz="1600"/>
              <a:t>MRI, CT</a:t>
            </a:r>
          </a:p>
        </p:txBody>
      </p:sp>
      <p:sp>
        <p:nvSpPr>
          <p:cNvPr id="2" name="Slide Number Placeholder 1"/>
          <p:cNvSpPr>
            <a:spLocks noGrp="1"/>
          </p:cNvSpPr>
          <p:nvPr>
            <p:ph type="sldNum" sz="quarter" idx="12"/>
          </p:nvPr>
        </p:nvSpPr>
        <p:spPr/>
        <p:txBody>
          <a:bodyPr/>
          <a:lstStyle/>
          <a:p>
            <a:fld id="{AD4E86B5-A92D-294E-92AF-8654113B1844}" type="slidenum">
              <a:rPr lang="en-US" smtClean="0"/>
              <a:t>60</a:t>
            </a:fld>
            <a:endParaRPr lang="en-US"/>
          </a:p>
        </p:txBody>
      </p:sp>
    </p:spTree>
    <p:extLst>
      <p:ext uri="{BB962C8B-B14F-4D97-AF65-F5344CB8AC3E}">
        <p14:creationId xmlns:p14="http://schemas.microsoft.com/office/powerpoint/2010/main" val="11001115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FEFBF3-8BAA-41FD-BC72-0A5CA1C8C3AB}" type="slidenum">
              <a:rPr lang="en-US" altLang="en-US" smtClean="0"/>
              <a:pPr eaLnBrk="1" hangingPunct="1"/>
              <a:t>61</a:t>
            </a:fld>
            <a:endParaRPr lang="en-US" altLang="en-US" smtClean="0"/>
          </a:p>
        </p:txBody>
      </p:sp>
      <p:sp>
        <p:nvSpPr>
          <p:cNvPr id="17411" name="Rectangle 2"/>
          <p:cNvSpPr>
            <a:spLocks noGrp="1" noChangeArrowheads="1"/>
          </p:cNvSpPr>
          <p:nvPr>
            <p:ph type="title"/>
          </p:nvPr>
        </p:nvSpPr>
        <p:spPr/>
        <p:txBody>
          <a:bodyPr/>
          <a:lstStyle/>
          <a:p>
            <a:pPr eaLnBrk="1" hangingPunct="1"/>
            <a:r>
              <a:rPr lang="en-US" altLang="en-US" smtClean="0">
                <a:ea typeface="ＭＳ Ｐゴシック" pitchFamily="34" charset="-128"/>
              </a:rPr>
              <a:t>Classification of 22q11.2DS</a:t>
            </a:r>
          </a:p>
        </p:txBody>
      </p:sp>
      <p:sp>
        <p:nvSpPr>
          <p:cNvPr id="17412" name="Rectangle 3"/>
          <p:cNvSpPr>
            <a:spLocks noGrp="1" noChangeArrowheads="1"/>
          </p:cNvSpPr>
          <p:nvPr>
            <p:ph type="body" idx="1"/>
          </p:nvPr>
        </p:nvSpPr>
        <p:spPr/>
        <p:txBody>
          <a:bodyPr/>
          <a:lstStyle/>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r>
              <a:rPr lang="en-US" altLang="en-US" dirty="0" smtClean="0">
                <a:ea typeface="ＭＳ Ｐゴシック" pitchFamily="34" charset="-128"/>
              </a:rPr>
              <a:t>Treat 2D azimuth-elevation angle </a:t>
            </a:r>
          </a:p>
          <a:p>
            <a:pPr marL="0" indent="0" eaLnBrk="1" hangingPunct="1">
              <a:buNone/>
            </a:pPr>
            <a:r>
              <a:rPr lang="en-US" altLang="en-US" dirty="0" smtClean="0">
                <a:ea typeface="ＭＳ Ｐゴシック" pitchFamily="34" charset="-128"/>
              </a:rPr>
              <a:t>    histogram as feature vector</a:t>
            </a:r>
          </a:p>
        </p:txBody>
      </p:sp>
      <p:pic>
        <p:nvPicPr>
          <p:cNvPr id="17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429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969000"/>
            <a:ext cx="88963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a:xfrm>
            <a:off x="194733" y="2957689"/>
            <a:ext cx="8229600" cy="914400"/>
          </a:xfrm>
        </p:spPr>
        <p:txBody>
          <a:bodyPr>
            <a:normAutofit fontScale="90000"/>
          </a:bodyPr>
          <a:lstStyle/>
          <a:p>
            <a:pPr eaLnBrk="1" hangingPunct="1"/>
            <a:r>
              <a:rPr lang="en-US" dirty="0" smtClean="0"/>
              <a:t>Computer vision in other scientific fields</a:t>
            </a:r>
            <a:br>
              <a:rPr lang="en-US" dirty="0" smtClean="0"/>
            </a:br>
            <a:endParaRPr lang="en-US" dirty="0"/>
          </a:p>
        </p:txBody>
      </p:sp>
      <p:sp>
        <p:nvSpPr>
          <p:cNvPr id="2" name="Slide Number Placeholder 1"/>
          <p:cNvSpPr>
            <a:spLocks noGrp="1"/>
          </p:cNvSpPr>
          <p:nvPr>
            <p:ph type="sldNum" sz="quarter" idx="12"/>
          </p:nvPr>
        </p:nvSpPr>
        <p:spPr/>
        <p:txBody>
          <a:bodyPr/>
          <a:lstStyle/>
          <a:p>
            <a:fld id="{AD4E86B5-A92D-294E-92AF-8654113B1844}" type="slidenum">
              <a:rPr lang="en-US" smtClean="0"/>
              <a:t>62</a:t>
            </a:fld>
            <a:endParaRPr lang="en-US"/>
          </a:p>
        </p:txBody>
      </p:sp>
    </p:spTree>
    <p:extLst>
      <p:ext uri="{BB962C8B-B14F-4D97-AF65-F5344CB8AC3E}">
        <p14:creationId xmlns:p14="http://schemas.microsoft.com/office/powerpoint/2010/main" val="4133482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vision research in biology</a:t>
            </a:r>
            <a:endParaRPr lang="en-US" dirty="0"/>
          </a:p>
        </p:txBody>
      </p:sp>
      <p:pic>
        <p:nvPicPr>
          <p:cNvPr id="4" name="Picture 3"/>
          <p:cNvPicPr>
            <a:picLocks noChangeAspect="1"/>
          </p:cNvPicPr>
          <p:nvPr/>
        </p:nvPicPr>
        <p:blipFill>
          <a:blip r:embed="rId2"/>
          <a:stretch>
            <a:fillRect/>
          </a:stretch>
        </p:blipFill>
        <p:spPr>
          <a:xfrm>
            <a:off x="533400" y="1600200"/>
            <a:ext cx="3134467" cy="4419599"/>
          </a:xfrm>
          <a:prstGeom prst="rect">
            <a:avLst/>
          </a:prstGeom>
        </p:spPr>
      </p:pic>
      <p:pic>
        <p:nvPicPr>
          <p:cNvPr id="5" name="Picture 4"/>
          <p:cNvPicPr>
            <a:picLocks noChangeAspect="1"/>
          </p:cNvPicPr>
          <p:nvPr/>
        </p:nvPicPr>
        <p:blipFill>
          <a:blip r:embed="rId3"/>
          <a:stretch>
            <a:fillRect/>
          </a:stretch>
        </p:blipFill>
        <p:spPr>
          <a:xfrm>
            <a:off x="4267200" y="1905000"/>
            <a:ext cx="4495800" cy="3657600"/>
          </a:xfrm>
          <a:prstGeom prst="rect">
            <a:avLst/>
          </a:prstGeom>
        </p:spPr>
      </p:pic>
      <p:sp>
        <p:nvSpPr>
          <p:cNvPr id="6" name="TextBox 5"/>
          <p:cNvSpPr txBox="1"/>
          <p:nvPr/>
        </p:nvSpPr>
        <p:spPr>
          <a:xfrm>
            <a:off x="914400" y="6248400"/>
            <a:ext cx="2210862" cy="369332"/>
          </a:xfrm>
          <a:prstGeom prst="rect">
            <a:avLst/>
          </a:prstGeom>
          <a:noFill/>
        </p:spPr>
        <p:txBody>
          <a:bodyPr wrap="none" rtlCol="0">
            <a:spAutoFit/>
          </a:bodyPr>
          <a:lstStyle/>
          <a:p>
            <a:r>
              <a:rPr lang="en-US" dirty="0" smtClean="0">
                <a:hlinkClick r:id="rId4"/>
              </a:rPr>
              <a:t>http://</a:t>
            </a:r>
            <a:r>
              <a:rPr lang="en-US" dirty="0" err="1" smtClean="0">
                <a:hlinkClick r:id="rId4"/>
              </a:rPr>
              <a:t>leafsnap.com</a:t>
            </a:r>
            <a:r>
              <a:rPr lang="en-US" dirty="0" smtClean="0">
                <a:hlinkClick r:id="rId4"/>
              </a:rPr>
              <a:t>/</a:t>
            </a:r>
            <a:endParaRPr lang="en-US" dirty="0"/>
          </a:p>
        </p:txBody>
      </p:sp>
      <p:sp>
        <p:nvSpPr>
          <p:cNvPr id="7" name="Rectangle 6"/>
          <p:cNvSpPr/>
          <p:nvPr/>
        </p:nvSpPr>
        <p:spPr>
          <a:xfrm>
            <a:off x="4572000" y="6096000"/>
            <a:ext cx="4185761" cy="369332"/>
          </a:xfrm>
          <a:prstGeom prst="rect">
            <a:avLst/>
          </a:prstGeom>
        </p:spPr>
        <p:txBody>
          <a:bodyPr wrap="none">
            <a:spAutoFit/>
          </a:bodyPr>
          <a:lstStyle/>
          <a:p>
            <a:r>
              <a:rPr lang="en-US" dirty="0" smtClean="0">
                <a:hlinkClick r:id="rId5"/>
              </a:rPr>
              <a:t>http://</a:t>
            </a:r>
            <a:r>
              <a:rPr lang="en-US" dirty="0" err="1" smtClean="0">
                <a:hlinkClick r:id="rId5"/>
              </a:rPr>
              <a:t>www.vision.caltech.edu/visipedia</a:t>
            </a:r>
            <a:r>
              <a:rPr lang="en-US" dirty="0" smtClean="0">
                <a:hlinkClick r:id="rId5"/>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63</a:t>
            </a:fld>
            <a:endParaRPr lang="en-US"/>
          </a:p>
        </p:txBody>
      </p:sp>
    </p:spTree>
    <p:extLst>
      <p:ext uri="{BB962C8B-B14F-4D97-AF65-F5344CB8AC3E}">
        <p14:creationId xmlns:p14="http://schemas.microsoft.com/office/powerpoint/2010/main" val="22945316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in cosmology</a:t>
            </a:r>
            <a:endParaRPr lang="en-US" dirty="0"/>
          </a:p>
        </p:txBody>
      </p:sp>
      <p:pic>
        <p:nvPicPr>
          <p:cNvPr id="3" name="Picture 2"/>
          <p:cNvPicPr>
            <a:picLocks noChangeAspect="1"/>
          </p:cNvPicPr>
          <p:nvPr/>
        </p:nvPicPr>
        <p:blipFill>
          <a:blip r:embed="rId2"/>
          <a:stretch>
            <a:fillRect/>
          </a:stretch>
        </p:blipFill>
        <p:spPr>
          <a:xfrm>
            <a:off x="609600" y="1219200"/>
            <a:ext cx="2540000" cy="3810000"/>
          </a:xfrm>
          <a:prstGeom prst="rect">
            <a:avLst/>
          </a:prstGeom>
        </p:spPr>
      </p:pic>
      <p:pic>
        <p:nvPicPr>
          <p:cNvPr id="4" name="Picture 3"/>
          <p:cNvPicPr>
            <a:picLocks noChangeAspect="1"/>
          </p:cNvPicPr>
          <p:nvPr/>
        </p:nvPicPr>
        <p:blipFill>
          <a:blip r:embed="rId3"/>
          <a:stretch>
            <a:fillRect/>
          </a:stretch>
        </p:blipFill>
        <p:spPr>
          <a:xfrm>
            <a:off x="3429000" y="1219200"/>
            <a:ext cx="2540000" cy="3810000"/>
          </a:xfrm>
          <a:prstGeom prst="rect">
            <a:avLst/>
          </a:prstGeom>
        </p:spPr>
      </p:pic>
      <p:pic>
        <p:nvPicPr>
          <p:cNvPr id="5" name="Picture 4"/>
          <p:cNvPicPr>
            <a:picLocks noChangeAspect="1"/>
          </p:cNvPicPr>
          <p:nvPr/>
        </p:nvPicPr>
        <p:blipFill>
          <a:blip r:embed="rId4"/>
          <a:stretch>
            <a:fillRect/>
          </a:stretch>
        </p:blipFill>
        <p:spPr>
          <a:xfrm>
            <a:off x="6324600" y="1219200"/>
            <a:ext cx="2540000" cy="3810000"/>
          </a:xfrm>
          <a:prstGeom prst="rect">
            <a:avLst/>
          </a:prstGeom>
        </p:spPr>
      </p:pic>
      <p:sp>
        <p:nvSpPr>
          <p:cNvPr id="6" name="Rectangle 5"/>
          <p:cNvSpPr/>
          <p:nvPr/>
        </p:nvSpPr>
        <p:spPr>
          <a:xfrm>
            <a:off x="6477000" y="6324600"/>
            <a:ext cx="2300630" cy="369332"/>
          </a:xfrm>
          <a:prstGeom prst="rect">
            <a:avLst/>
          </a:prstGeom>
        </p:spPr>
        <p:txBody>
          <a:bodyPr wrap="none">
            <a:spAutoFit/>
          </a:bodyPr>
          <a:lstStyle/>
          <a:p>
            <a:r>
              <a:rPr lang="en-US" dirty="0" smtClean="0">
                <a:hlinkClick r:id="rId5"/>
              </a:rPr>
              <a:t>http://</a:t>
            </a:r>
            <a:r>
              <a:rPr lang="en-US" dirty="0" err="1" smtClean="0">
                <a:hlinkClick r:id="rId5"/>
              </a:rPr>
              <a:t>astrometry.net</a:t>
            </a:r>
            <a:r>
              <a:rPr lang="en-US" dirty="0" smtClean="0">
                <a:hlinkClick r:id="rId5"/>
              </a:rPr>
              <a:t>/</a:t>
            </a:r>
            <a:endParaRPr lang="en-US" dirty="0"/>
          </a:p>
        </p:txBody>
      </p:sp>
      <p:sp>
        <p:nvSpPr>
          <p:cNvPr id="7" name="Slide Number Placeholder 6"/>
          <p:cNvSpPr>
            <a:spLocks noGrp="1"/>
          </p:cNvSpPr>
          <p:nvPr>
            <p:ph type="sldNum" sz="quarter" idx="12"/>
          </p:nvPr>
        </p:nvSpPr>
        <p:spPr/>
        <p:txBody>
          <a:bodyPr/>
          <a:lstStyle/>
          <a:p>
            <a:fld id="{AD4E86B5-A92D-294E-92AF-8654113B1844}" type="slidenum">
              <a:rPr lang="en-US" smtClean="0"/>
              <a:t>64</a:t>
            </a:fld>
            <a:endParaRPr lang="en-US"/>
          </a:p>
        </p:txBody>
      </p:sp>
    </p:spTree>
    <p:extLst>
      <p:ext uri="{BB962C8B-B14F-4D97-AF65-F5344CB8AC3E}">
        <p14:creationId xmlns:p14="http://schemas.microsoft.com/office/powerpoint/2010/main" val="34049652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vision research in healthcare</a:t>
            </a:r>
            <a:endParaRPr lang="en-US" dirty="0"/>
          </a:p>
        </p:txBody>
      </p:sp>
      <p:sp>
        <p:nvSpPr>
          <p:cNvPr id="6" name="TextBox 5"/>
          <p:cNvSpPr txBox="1"/>
          <p:nvPr/>
        </p:nvSpPr>
        <p:spPr>
          <a:xfrm>
            <a:off x="228600" y="4648200"/>
            <a:ext cx="3733800" cy="646331"/>
          </a:xfrm>
          <a:prstGeom prst="rect">
            <a:avLst/>
          </a:prstGeom>
          <a:noFill/>
        </p:spPr>
        <p:txBody>
          <a:bodyPr wrap="square" rtlCol="0">
            <a:spAutoFit/>
          </a:bodyPr>
          <a:lstStyle/>
          <a:p>
            <a:r>
              <a:rPr lang="en-US" dirty="0" smtClean="0"/>
              <a:t>assisted living, patient monitoring</a:t>
            </a:r>
          </a:p>
          <a:p>
            <a:r>
              <a:rPr lang="en-US" dirty="0" smtClean="0"/>
              <a:t>[</a:t>
            </a:r>
            <a:r>
              <a:rPr lang="en-US" dirty="0" err="1" smtClean="0"/>
              <a:t>Lan</a:t>
            </a:r>
            <a:r>
              <a:rPr lang="en-US" dirty="0" smtClean="0"/>
              <a:t> et al, PAMI 2012]</a:t>
            </a:r>
            <a:endParaRPr lang="en-US" dirty="0"/>
          </a:p>
        </p:txBody>
      </p:sp>
      <p:pic>
        <p:nvPicPr>
          <p:cNvPr id="11" name="Picture 10"/>
          <p:cNvPicPr>
            <a:picLocks noChangeAspect="1"/>
          </p:cNvPicPr>
          <p:nvPr/>
        </p:nvPicPr>
        <p:blipFill>
          <a:blip r:embed="rId3"/>
          <a:stretch>
            <a:fillRect/>
          </a:stretch>
        </p:blipFill>
        <p:spPr>
          <a:xfrm>
            <a:off x="228600" y="1905000"/>
            <a:ext cx="3594100" cy="2781300"/>
          </a:xfrm>
          <a:prstGeom prst="rect">
            <a:avLst/>
          </a:prstGeom>
        </p:spPr>
      </p:pic>
      <p:pic>
        <p:nvPicPr>
          <p:cNvPr id="12" name="Picture 11"/>
          <p:cNvPicPr>
            <a:picLocks noChangeAspect="1"/>
          </p:cNvPicPr>
          <p:nvPr/>
        </p:nvPicPr>
        <p:blipFill>
          <a:blip r:embed="rId4"/>
          <a:stretch>
            <a:fillRect/>
          </a:stretch>
        </p:blipFill>
        <p:spPr>
          <a:xfrm>
            <a:off x="4876800" y="1524000"/>
            <a:ext cx="3111500" cy="3175000"/>
          </a:xfrm>
          <a:prstGeom prst="rect">
            <a:avLst/>
          </a:prstGeom>
        </p:spPr>
      </p:pic>
      <p:sp>
        <p:nvSpPr>
          <p:cNvPr id="13" name="TextBox 12"/>
          <p:cNvSpPr txBox="1"/>
          <p:nvPr/>
        </p:nvSpPr>
        <p:spPr>
          <a:xfrm>
            <a:off x="5486400" y="4800600"/>
            <a:ext cx="1929547" cy="369332"/>
          </a:xfrm>
          <a:prstGeom prst="rect">
            <a:avLst/>
          </a:prstGeom>
          <a:noFill/>
        </p:spPr>
        <p:txBody>
          <a:bodyPr wrap="none" rtlCol="0">
            <a:spAutoFit/>
          </a:bodyPr>
          <a:lstStyle/>
          <a:p>
            <a:r>
              <a:rPr lang="en-US" dirty="0" smtClean="0"/>
              <a:t>autism screening</a:t>
            </a:r>
            <a:endParaRPr lang="en-US" dirty="0"/>
          </a:p>
        </p:txBody>
      </p:sp>
      <p:sp>
        <p:nvSpPr>
          <p:cNvPr id="14" name="Rectangle 13"/>
          <p:cNvSpPr/>
          <p:nvPr/>
        </p:nvSpPr>
        <p:spPr>
          <a:xfrm>
            <a:off x="4876800" y="5105400"/>
            <a:ext cx="4572000" cy="646331"/>
          </a:xfrm>
          <a:prstGeom prst="rect">
            <a:avLst/>
          </a:prstGeom>
        </p:spPr>
        <p:txBody>
          <a:bodyPr>
            <a:spAutoFit/>
          </a:bodyPr>
          <a:lstStyle/>
          <a:p>
            <a:r>
              <a:rPr lang="en-US" dirty="0" smtClean="0">
                <a:hlinkClick r:id="rId5"/>
              </a:rPr>
              <a:t>http://</a:t>
            </a:r>
            <a:r>
              <a:rPr lang="en-US" dirty="0" err="1" smtClean="0">
                <a:hlinkClick r:id="rId5"/>
              </a:rPr>
              <a:t>www.gatech.edu/newsroom/release.html?nid</a:t>
            </a:r>
            <a:r>
              <a:rPr lang="en-US" dirty="0" smtClean="0">
                <a:hlinkClick r:id="rId5"/>
              </a:rPr>
              <a:t>=60509</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65</a:t>
            </a:fld>
            <a:endParaRPr lang="en-US"/>
          </a:p>
        </p:txBody>
      </p:sp>
    </p:spTree>
    <p:extLst>
      <p:ext uri="{BB962C8B-B14F-4D97-AF65-F5344CB8AC3E}">
        <p14:creationId xmlns:p14="http://schemas.microsoft.com/office/powerpoint/2010/main" val="33588834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in the real-world	</a:t>
            </a:r>
            <a:endParaRPr lang="en-US" dirty="0"/>
          </a:p>
        </p:txBody>
      </p:sp>
      <p:sp>
        <p:nvSpPr>
          <p:cNvPr id="3" name="Content Placeholder 2"/>
          <p:cNvSpPr>
            <a:spLocks noGrp="1"/>
          </p:cNvSpPr>
          <p:nvPr>
            <p:ph idx="1"/>
          </p:nvPr>
        </p:nvSpPr>
        <p:spPr/>
        <p:txBody>
          <a:bodyPr/>
          <a:lstStyle/>
          <a:p>
            <a:r>
              <a:rPr lang="en-US" dirty="0" smtClean="0"/>
              <a:t>Most examples are less than 5 years old </a:t>
            </a:r>
          </a:p>
          <a:p>
            <a:r>
              <a:rPr lang="en-US" dirty="0" smtClean="0"/>
              <a:t>Very active research area. Many new applications to come. </a:t>
            </a:r>
          </a:p>
          <a:p>
            <a:r>
              <a:rPr lang="en-US" dirty="0" smtClean="0"/>
              <a:t>A website of computer vision industries maintained by Prof. David Lowe (UBC):</a:t>
            </a:r>
          </a:p>
          <a:p>
            <a:endParaRPr lang="en-US" dirty="0"/>
          </a:p>
        </p:txBody>
      </p:sp>
      <p:sp>
        <p:nvSpPr>
          <p:cNvPr id="4" name="Rectangle 3"/>
          <p:cNvSpPr/>
          <p:nvPr/>
        </p:nvSpPr>
        <p:spPr>
          <a:xfrm>
            <a:off x="838200" y="4735689"/>
            <a:ext cx="7087610" cy="369332"/>
          </a:xfrm>
          <a:prstGeom prst="rect">
            <a:avLst/>
          </a:prstGeom>
        </p:spPr>
        <p:txBody>
          <a:bodyPr wrap="square">
            <a:spAutoFit/>
          </a:bodyPr>
          <a:lstStyle/>
          <a:p>
            <a:r>
              <a:rPr lang="en-US" dirty="0" smtClean="0">
                <a:hlinkClick r:id="rId3"/>
              </a:rPr>
              <a:t>http://</a:t>
            </a:r>
            <a:r>
              <a:rPr lang="en-US" dirty="0" err="1" smtClean="0">
                <a:hlinkClick r:id="rId3"/>
              </a:rPr>
              <a:t>www.cs.ubc.ca/~lowe/vision.html</a:t>
            </a:r>
            <a:endParaRPr lang="en-US" dirty="0"/>
          </a:p>
        </p:txBody>
      </p:sp>
      <p:sp>
        <p:nvSpPr>
          <p:cNvPr id="5" name="Slide Number Placeholder 4"/>
          <p:cNvSpPr>
            <a:spLocks noGrp="1"/>
          </p:cNvSpPr>
          <p:nvPr>
            <p:ph type="sldNum" sz="quarter" idx="12"/>
          </p:nvPr>
        </p:nvSpPr>
        <p:spPr/>
        <p:txBody>
          <a:bodyPr/>
          <a:lstStyle/>
          <a:p>
            <a:fld id="{AD4E86B5-A92D-294E-92AF-8654113B1844}" type="slidenum">
              <a:rPr lang="en-US" smtClean="0"/>
              <a:t>66</a:t>
            </a:fld>
            <a:endParaRPr lang="en-US"/>
          </a:p>
        </p:txBody>
      </p:sp>
    </p:spTree>
    <p:extLst>
      <p:ext uri="{BB962C8B-B14F-4D97-AF65-F5344CB8AC3E}">
        <p14:creationId xmlns:p14="http://schemas.microsoft.com/office/powerpoint/2010/main" val="26973636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Assignment 0: Fun with Color</a:t>
            </a:r>
          </a:p>
          <a:p>
            <a:r>
              <a:rPr lang="en-US" dirty="0" smtClean="0"/>
              <a:t>Assignment 1: Image Resizing</a:t>
            </a:r>
          </a:p>
          <a:p>
            <a:r>
              <a:rPr lang="en-US" dirty="0" smtClean="0"/>
              <a:t>Assignment 2: Image Filtering</a:t>
            </a:r>
          </a:p>
          <a:p>
            <a:r>
              <a:rPr lang="en-US" dirty="0" smtClean="0"/>
              <a:t>Assignment 3: Panorama Stitching</a:t>
            </a:r>
          </a:p>
          <a:p>
            <a:r>
              <a:rPr lang="en-US" dirty="0" smtClean="0"/>
              <a:t>Assignment 4: Optical Flow</a:t>
            </a:r>
          </a:p>
          <a:p>
            <a:r>
              <a:rPr lang="en-US" dirty="0" smtClean="0"/>
              <a:t>Assignment 5: Neural Networks</a:t>
            </a:r>
          </a:p>
          <a:p>
            <a:r>
              <a:rPr lang="en-US" dirty="0" smtClean="0"/>
              <a:t>Assignment 6: </a:t>
            </a:r>
            <a:r>
              <a:rPr lang="en-US" dirty="0" err="1" smtClean="0"/>
              <a:t>Pytorch</a:t>
            </a:r>
            <a:endParaRPr lang="en-US" dirty="0" smtClean="0"/>
          </a:p>
          <a:p>
            <a:r>
              <a:rPr lang="en-US" dirty="0" smtClean="0"/>
              <a:t>Course Project: Teams working on Machine Learning Projects</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67</a:t>
            </a:fld>
            <a:endParaRPr lang="en-US"/>
          </a:p>
        </p:txBody>
      </p:sp>
    </p:spTree>
    <p:extLst>
      <p:ext uri="{BB962C8B-B14F-4D97-AF65-F5344CB8AC3E}">
        <p14:creationId xmlns:p14="http://schemas.microsoft.com/office/powerpoint/2010/main" val="22729316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0</a:t>
            </a:r>
            <a:endParaRPr lang="en-US" dirty="0"/>
          </a:p>
        </p:txBody>
      </p:sp>
      <p:sp>
        <p:nvSpPr>
          <p:cNvPr id="3" name="Content Placeholder 2"/>
          <p:cNvSpPr>
            <a:spLocks noGrp="1"/>
          </p:cNvSpPr>
          <p:nvPr>
            <p:ph idx="1"/>
          </p:nvPr>
        </p:nvSpPr>
        <p:spPr/>
        <p:txBody>
          <a:bodyPr/>
          <a:lstStyle/>
          <a:p>
            <a:r>
              <a:rPr lang="en-US" dirty="0" smtClean="0"/>
              <a:t>We’re releasing it today in order for you to get started on downloading and trying out software</a:t>
            </a:r>
          </a:p>
          <a:p>
            <a:r>
              <a:rPr lang="en-US" dirty="0" smtClean="0"/>
              <a:t>It’s about color, which we will cover Tuesday.</a:t>
            </a:r>
          </a:p>
          <a:p>
            <a:r>
              <a:rPr lang="en-US" dirty="0" smtClean="0"/>
              <a:t>It’s meant to be very easy, but you want to start it early.</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68</a:t>
            </a:fld>
            <a:endParaRPr lang="en-US"/>
          </a:p>
        </p:txBody>
      </p:sp>
    </p:spTree>
    <p:extLst>
      <p:ext uri="{BB962C8B-B14F-4D97-AF65-F5344CB8AC3E}">
        <p14:creationId xmlns:p14="http://schemas.microsoft.com/office/powerpoint/2010/main" val="6695516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0 Parts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1. data structure for an image</a:t>
            </a:r>
          </a:p>
          <a:p>
            <a:pPr marL="0" indent="0">
              <a:buNone/>
            </a:pPr>
            <a:r>
              <a:rPr lang="en-US" dirty="0" err="1"/>
              <a:t>t</a:t>
            </a:r>
            <a:r>
              <a:rPr lang="en-US" dirty="0" err="1" smtClean="0"/>
              <a:t>ypedef</a:t>
            </a:r>
            <a:r>
              <a:rPr lang="en-US" dirty="0" smtClean="0"/>
              <a:t> </a:t>
            </a:r>
            <a:r>
              <a:rPr lang="en-US" dirty="0" err="1" smtClean="0"/>
              <a:t>struct</a:t>
            </a:r>
            <a:r>
              <a:rPr lang="en-US" dirty="0" smtClean="0"/>
              <a:t>{</a:t>
            </a:r>
          </a:p>
          <a:p>
            <a:pPr marL="0" indent="0">
              <a:buNone/>
            </a:pPr>
            <a:r>
              <a:rPr lang="en-US" dirty="0"/>
              <a:t> </a:t>
            </a:r>
            <a:r>
              <a:rPr lang="en-US" dirty="0" smtClean="0"/>
              <a:t>      </a:t>
            </a:r>
            <a:r>
              <a:rPr lang="en-US" dirty="0" err="1" smtClean="0"/>
              <a:t>int</a:t>
            </a:r>
            <a:r>
              <a:rPr lang="en-US" dirty="0" smtClean="0"/>
              <a:t> h, w, c;</a:t>
            </a:r>
          </a:p>
          <a:p>
            <a:pPr marL="0" indent="0">
              <a:buNone/>
            </a:pPr>
            <a:r>
              <a:rPr lang="en-US" dirty="0"/>
              <a:t> </a:t>
            </a:r>
            <a:r>
              <a:rPr lang="en-US" dirty="0" smtClean="0"/>
              <a:t>      float *data;</a:t>
            </a:r>
          </a:p>
          <a:p>
            <a:pPr marL="0" indent="0">
              <a:buNone/>
            </a:pPr>
            <a:r>
              <a:rPr lang="en-US" dirty="0" smtClean="0"/>
              <a:t>} image;</a:t>
            </a:r>
          </a:p>
          <a:p>
            <a:pPr marL="0" indent="0">
              <a:buNone/>
            </a:pPr>
            <a:endParaRPr lang="en-US" dirty="0" smtClean="0"/>
          </a:p>
          <a:p>
            <a:r>
              <a:rPr lang="en-US" dirty="0" smtClean="0">
                <a:solidFill>
                  <a:srgbClr val="FF0000"/>
                </a:solidFill>
              </a:rPr>
              <a:t>So an image is a 3D array with height, width and channels (like for colors).</a:t>
            </a:r>
          </a:p>
          <a:p>
            <a:endParaRPr lang="en-US" dirty="0" smtClean="0">
              <a:solidFill>
                <a:srgbClr val="FF0000"/>
              </a:solidFill>
            </a:endParaRPr>
          </a:p>
          <a:p>
            <a:r>
              <a:rPr lang="en-US" dirty="0" smtClean="0"/>
              <a:t>data is floating point numbers between 0 and 1</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69</a:t>
            </a:fld>
            <a:endParaRPr lang="en-US"/>
          </a:p>
        </p:txBody>
      </p:sp>
      <p:pic>
        <p:nvPicPr>
          <p:cNvPr id="5" name="Picture 4"/>
          <p:cNvPicPr>
            <a:picLocks noChangeAspect="1"/>
          </p:cNvPicPr>
          <p:nvPr/>
        </p:nvPicPr>
        <p:blipFill>
          <a:blip r:embed="rId2"/>
          <a:stretch>
            <a:fillRect/>
          </a:stretch>
        </p:blipFill>
        <p:spPr>
          <a:xfrm>
            <a:off x="5723068" y="2184841"/>
            <a:ext cx="2441090" cy="1973214"/>
          </a:xfrm>
          <a:prstGeom prst="rect">
            <a:avLst/>
          </a:prstGeom>
        </p:spPr>
      </p:pic>
    </p:spTree>
    <p:extLst>
      <p:ext uri="{BB962C8B-B14F-4D97-AF65-F5344CB8AC3E}">
        <p14:creationId xmlns:p14="http://schemas.microsoft.com/office/powerpoint/2010/main" val="307905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t>Low Level Vision</a:t>
            </a:r>
          </a:p>
          <a:p>
            <a:pPr lvl="1"/>
            <a:r>
              <a:rPr lang="en-US" dirty="0" smtClean="0"/>
              <a:t>Measurements</a:t>
            </a:r>
          </a:p>
          <a:p>
            <a:pPr lvl="1"/>
            <a:r>
              <a:rPr lang="en-US" dirty="0" smtClean="0"/>
              <a:t>Enhancements</a:t>
            </a:r>
          </a:p>
          <a:p>
            <a:pPr lvl="1"/>
            <a:r>
              <a:rPr lang="en-US" dirty="0" smtClean="0"/>
              <a:t>Region segmentation</a:t>
            </a:r>
          </a:p>
          <a:p>
            <a:pPr lvl="1"/>
            <a:r>
              <a:rPr lang="en-US" dirty="0" smtClean="0"/>
              <a:t>Features</a:t>
            </a:r>
            <a:endParaRPr lang="en-US" dirty="0"/>
          </a:p>
          <a:p>
            <a:r>
              <a:rPr lang="en-US" dirty="0" smtClean="0">
                <a:solidFill>
                  <a:srgbClr val="D9D9D9"/>
                </a:solidFill>
              </a:rPr>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solidFill>
                  <a:srgbClr val="D9D9D9"/>
                </a:solidFill>
              </a:rPr>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5" name="Group 4"/>
          <p:cNvGrpSpPr/>
          <p:nvPr/>
        </p:nvGrpSpPr>
        <p:grpSpPr>
          <a:xfrm>
            <a:off x="5801400" y="4709523"/>
            <a:ext cx="859044" cy="369332"/>
            <a:chOff x="3938733" y="5075174"/>
            <a:chExt cx="1255830" cy="369332"/>
          </a:xfrm>
        </p:grpSpPr>
        <p:cxnSp>
          <p:nvCxnSpPr>
            <p:cNvPr id="6" name="Straight Arrow Connector 5"/>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8" name="Group 7"/>
          <p:cNvGrpSpPr/>
          <p:nvPr/>
        </p:nvGrpSpPr>
        <p:grpSpPr>
          <a:xfrm>
            <a:off x="5153949" y="3521574"/>
            <a:ext cx="949652" cy="696187"/>
            <a:chOff x="2825615" y="2264670"/>
            <a:chExt cx="1951967" cy="1430980"/>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615" y="2264670"/>
              <a:ext cx="1951967" cy="759145"/>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1" name="Group 10"/>
          <p:cNvGrpSpPr/>
          <p:nvPr/>
        </p:nvGrpSpPr>
        <p:grpSpPr>
          <a:xfrm>
            <a:off x="7545565" y="4462275"/>
            <a:ext cx="1311632" cy="882102"/>
            <a:chOff x="7002374" y="4890508"/>
            <a:chExt cx="1311632" cy="882102"/>
          </a:xfrm>
        </p:grpSpPr>
        <p:cxnSp>
          <p:nvCxnSpPr>
            <p:cNvPr id="12" name="Straight Arrow Connector 11"/>
            <p:cNvCxnSpPr>
              <a:stCxn id="13" idx="2"/>
            </p:cNvCxnSpPr>
            <p:nvPr/>
          </p:nvCxnSpPr>
          <p:spPr>
            <a:xfrm flipH="1">
              <a:off x="7002374" y="5259840"/>
              <a:ext cx="820569" cy="5127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31880" y="489050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sp>
        <p:nvSpPr>
          <p:cNvPr id="14" name="Slide Number Placeholder 13"/>
          <p:cNvSpPr>
            <a:spLocks noGrp="1"/>
          </p:cNvSpPr>
          <p:nvPr>
            <p:ph type="sldNum" sz="quarter" idx="12"/>
          </p:nvPr>
        </p:nvSpPr>
        <p:spPr/>
        <p:txBody>
          <a:bodyPr/>
          <a:lstStyle/>
          <a:p>
            <a:fld id="{AD4E86B5-A92D-294E-92AF-8654113B1844}" type="slidenum">
              <a:rPr lang="en-US" smtClean="0"/>
              <a:t>7</a:t>
            </a:fld>
            <a:endParaRPr lang="en-US"/>
          </a:p>
        </p:txBody>
      </p:sp>
    </p:spTree>
    <p:extLst>
      <p:ext uri="{BB962C8B-B14F-4D97-AF65-F5344CB8AC3E}">
        <p14:creationId xmlns:p14="http://schemas.microsoft.com/office/powerpoint/2010/main" val="39473658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Assignment 0: Parts </a:t>
            </a:r>
            <a:br>
              <a:rPr lang="en-US" dirty="0" smtClean="0"/>
            </a:br>
            <a:r>
              <a:rPr lang="en-US" dirty="0" smtClean="0"/>
              <a:t>Read them on the weekend</a:t>
            </a:r>
            <a:endParaRPr lang="en-US" dirty="0"/>
          </a:p>
        </p:txBody>
      </p:sp>
      <p:sp>
        <p:nvSpPr>
          <p:cNvPr id="3" name="Content Placeholder 2"/>
          <p:cNvSpPr>
            <a:spLocks noGrp="1"/>
          </p:cNvSpPr>
          <p:nvPr>
            <p:ph idx="1"/>
          </p:nvPr>
        </p:nvSpPr>
        <p:spPr/>
        <p:txBody>
          <a:bodyPr>
            <a:normAutofit lnSpcReduction="10000"/>
          </a:bodyPr>
          <a:lstStyle/>
          <a:p>
            <a:r>
              <a:rPr lang="en-US" dirty="0" smtClean="0"/>
              <a:t>TODO #1: </a:t>
            </a:r>
            <a:r>
              <a:rPr lang="en-US" dirty="0" err="1" smtClean="0"/>
              <a:t>get_pixel</a:t>
            </a:r>
            <a:r>
              <a:rPr lang="en-US" dirty="0" smtClean="0"/>
              <a:t> and </a:t>
            </a:r>
            <a:r>
              <a:rPr lang="en-US" dirty="0" err="1" smtClean="0"/>
              <a:t>set_pixel</a:t>
            </a:r>
            <a:endParaRPr lang="en-US" dirty="0" smtClean="0"/>
          </a:p>
          <a:p>
            <a:r>
              <a:rPr lang="en-US" dirty="0" smtClean="0"/>
              <a:t>TODO #2: </a:t>
            </a:r>
            <a:r>
              <a:rPr lang="en-US" dirty="0" err="1" smtClean="0"/>
              <a:t>copy_image</a:t>
            </a:r>
            <a:endParaRPr lang="en-US" dirty="0" smtClean="0"/>
          </a:p>
          <a:p>
            <a:r>
              <a:rPr lang="en-US" dirty="0" smtClean="0"/>
              <a:t>TODO #3: </a:t>
            </a:r>
            <a:r>
              <a:rPr lang="en-US" dirty="0" err="1" smtClean="0"/>
              <a:t>rgb_to_grayscale</a:t>
            </a:r>
            <a:endParaRPr lang="en-US" dirty="0" smtClean="0"/>
          </a:p>
          <a:p>
            <a:r>
              <a:rPr lang="en-US" dirty="0" smtClean="0"/>
              <a:t>TODO #4: </a:t>
            </a:r>
            <a:r>
              <a:rPr lang="en-US" dirty="0" err="1" smtClean="0"/>
              <a:t>shift_image</a:t>
            </a:r>
            <a:r>
              <a:rPr lang="en-US" dirty="0" smtClean="0"/>
              <a:t> (shifts values)</a:t>
            </a:r>
          </a:p>
          <a:p>
            <a:r>
              <a:rPr lang="en-US" dirty="0" smtClean="0"/>
              <a:t>TODO #5: </a:t>
            </a:r>
            <a:r>
              <a:rPr lang="en-US" dirty="0" err="1" smtClean="0"/>
              <a:t>clamp_image</a:t>
            </a:r>
            <a:r>
              <a:rPr lang="en-US" dirty="0" smtClean="0"/>
              <a:t> (get values between 0 and 1)</a:t>
            </a:r>
          </a:p>
          <a:p>
            <a:r>
              <a:rPr lang="en-US" dirty="0" smtClean="0"/>
              <a:t>TODO #6: </a:t>
            </a:r>
            <a:r>
              <a:rPr lang="en-US" dirty="0" err="1" smtClean="0"/>
              <a:t>rgb_to_hsv</a:t>
            </a:r>
            <a:endParaRPr lang="en-US" dirty="0" smtClean="0"/>
          </a:p>
          <a:p>
            <a:r>
              <a:rPr lang="en-US" dirty="0" smtClean="0"/>
              <a:t>TODO #7: </a:t>
            </a:r>
            <a:r>
              <a:rPr lang="en-US" dirty="0" err="1" smtClean="0"/>
              <a:t>hsv_to_rgb</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70</a:t>
            </a:fld>
            <a:endParaRPr lang="en-US"/>
          </a:p>
        </p:txBody>
      </p:sp>
    </p:spTree>
    <p:extLst>
      <p:ext uri="{BB962C8B-B14F-4D97-AF65-F5344CB8AC3E}">
        <p14:creationId xmlns:p14="http://schemas.microsoft.com/office/powerpoint/2010/main" val="12284567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4E86B5-A92D-294E-92AF-8654113B1844}" type="slidenum">
              <a:rPr lang="en-US" smtClean="0"/>
              <a:t>71</a:t>
            </a:fld>
            <a:endParaRPr lang="en-US"/>
          </a:p>
        </p:txBody>
      </p:sp>
      <p:sp>
        <p:nvSpPr>
          <p:cNvPr id="3" name="TextBox 2"/>
          <p:cNvSpPr txBox="1"/>
          <p:nvPr/>
        </p:nvSpPr>
        <p:spPr>
          <a:xfrm>
            <a:off x="2269864" y="2334409"/>
            <a:ext cx="3080267" cy="1015663"/>
          </a:xfrm>
          <a:prstGeom prst="rect">
            <a:avLst/>
          </a:prstGeom>
          <a:noFill/>
        </p:spPr>
        <p:txBody>
          <a:bodyPr wrap="none" rtlCol="0">
            <a:spAutoFit/>
          </a:bodyPr>
          <a:lstStyle/>
          <a:p>
            <a:r>
              <a:rPr lang="en-US" sz="6000" dirty="0" smtClean="0">
                <a:solidFill>
                  <a:srgbClr val="FF0000"/>
                </a:solidFill>
              </a:rPr>
              <a:t>Have Fun</a:t>
            </a:r>
            <a:endParaRPr lang="en-US" sz="6000" dirty="0">
              <a:solidFill>
                <a:srgbClr val="FF0000"/>
              </a:solidFill>
            </a:endParaRPr>
          </a:p>
        </p:txBody>
      </p:sp>
    </p:spTree>
    <p:extLst>
      <p:ext uri="{BB962C8B-B14F-4D97-AF65-F5344CB8AC3E}">
        <p14:creationId xmlns:p14="http://schemas.microsoft.com/office/powerpoint/2010/main" val="255236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a:t>
            </a:r>
            <a:endParaRPr 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214695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Brightness</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8</a:t>
            </a:fld>
            <a:endParaRPr lang="en-US"/>
          </a:p>
        </p:txBody>
      </p:sp>
    </p:spTree>
    <p:extLst>
      <p:ext uri="{BB962C8B-B14F-4D97-AF65-F5344CB8AC3E}">
        <p14:creationId xmlns:p14="http://schemas.microsoft.com/office/powerpoint/2010/main" val="33952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184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smtClean="0"/>
              <a:t>Measurement</a:t>
            </a:r>
            <a:endParaRPr lang="en-US" dirty="0"/>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Brightness</a:t>
            </a:r>
            <a:endParaRPr lang="en-US" dirty="0"/>
          </a:p>
        </p:txBody>
      </p:sp>
      <p:sp>
        <p:nvSpPr>
          <p:cNvPr id="7" name="TextBox 6"/>
          <p:cNvSpPr txBox="1"/>
          <p:nvPr/>
        </p:nvSpPr>
        <p:spPr>
          <a:xfrm>
            <a:off x="6550295" y="6520896"/>
            <a:ext cx="2736415" cy="369332"/>
          </a:xfrm>
          <a:prstGeom prst="rect">
            <a:avLst/>
          </a:prstGeom>
          <a:noFill/>
        </p:spPr>
        <p:txBody>
          <a:bodyPr wrap="squar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Alyosha</a:t>
            </a:r>
            <a:r>
              <a:rPr lang="en-US" dirty="0" smtClean="0">
                <a:solidFill>
                  <a:schemeClr val="bg1">
                    <a:lumMod val="65000"/>
                  </a:schemeClr>
                </a:solidFill>
              </a:rPr>
              <a:t> </a:t>
            </a:r>
            <a:r>
              <a:rPr lang="en-US" dirty="0" err="1" smtClean="0">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9</a:t>
            </a:fld>
            <a:endParaRPr lang="en-US"/>
          </a:p>
        </p:txBody>
      </p:sp>
      <p:sp>
        <p:nvSpPr>
          <p:cNvPr id="4" name="TextBox 3"/>
          <p:cNvSpPr txBox="1"/>
          <p:nvPr/>
        </p:nvSpPr>
        <p:spPr>
          <a:xfrm>
            <a:off x="87969" y="6336230"/>
            <a:ext cx="6465231" cy="369332"/>
          </a:xfrm>
          <a:prstGeom prst="rect">
            <a:avLst/>
          </a:prstGeom>
          <a:noFill/>
        </p:spPr>
        <p:txBody>
          <a:bodyPr wrap="none" rtlCol="0">
            <a:spAutoFit/>
          </a:bodyPr>
          <a:lstStyle/>
          <a:p>
            <a:r>
              <a:rPr lang="en-US" dirty="0"/>
              <a:t>http://www.newworldencyclopedia.org/entry/Same_color_illusion</a:t>
            </a:r>
          </a:p>
        </p:txBody>
      </p:sp>
    </p:spTree>
    <p:extLst>
      <p:ext uri="{BB962C8B-B14F-4D97-AF65-F5344CB8AC3E}">
        <p14:creationId xmlns:p14="http://schemas.microsoft.com/office/powerpoint/2010/main" val="14292768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1431</TotalTime>
  <Words>1670</Words>
  <Application>Microsoft Office PowerPoint</Application>
  <PresentationFormat>On-screen Show (4:3)</PresentationFormat>
  <Paragraphs>395</Paragraphs>
  <Slides>71</Slides>
  <Notes>32</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71</vt:i4>
      </vt:variant>
    </vt:vector>
  </HeadingPairs>
  <TitlesOfParts>
    <vt:vector size="81" baseType="lpstr">
      <vt:lpstr>ＭＳ Ｐゴシック</vt:lpstr>
      <vt:lpstr>Arial</vt:lpstr>
      <vt:lpstr>Arial Rounded MT Bold</vt:lpstr>
      <vt:lpstr>Calibri</vt:lpstr>
      <vt:lpstr>Segoe</vt:lpstr>
      <vt:lpstr>Times New Roman</vt:lpstr>
      <vt:lpstr>Office Theme</vt:lpstr>
      <vt:lpstr>Photo Editor Photo</vt:lpstr>
      <vt:lpstr>Image File</vt:lpstr>
      <vt:lpstr>Image</vt:lpstr>
      <vt:lpstr>Computer Vision   CSE 455  Linda Shapiro Professor of Computer Science &amp; Engineering Professor of Electrical Engineering</vt:lpstr>
      <vt:lpstr>PowerPoint Presentation</vt:lpstr>
      <vt:lpstr>PowerPoint Presentation</vt:lpstr>
      <vt:lpstr>PowerPoint Presentation</vt:lpstr>
      <vt:lpstr>PowerPoint Presentation</vt:lpstr>
      <vt:lpstr>Computer Vision</vt:lpstr>
      <vt:lpstr>Computer Vision</vt:lpstr>
      <vt:lpstr>Measurement</vt:lpstr>
      <vt:lpstr>Measurement</vt:lpstr>
      <vt:lpstr>Measurement</vt:lpstr>
      <vt:lpstr>Image Enhancement</vt:lpstr>
      <vt:lpstr>Image Enhancement</vt:lpstr>
      <vt:lpstr>Image Enhancement</vt:lpstr>
      <vt:lpstr>Seam Carving </vt:lpstr>
      <vt:lpstr>PowerPoint Presentation</vt:lpstr>
      <vt:lpstr>Computer Vision</vt:lpstr>
      <vt:lpstr>Applications:  3D Scanning</vt:lpstr>
      <vt:lpstr>PowerPoint Presentation</vt:lpstr>
      <vt:lpstr>PowerPoint Presentation</vt:lpstr>
      <vt:lpstr>PowerPoint Presentation</vt:lpstr>
      <vt:lpstr>PowerPoint Presentation</vt:lpstr>
      <vt:lpstr>PowerPoint Presentation</vt:lpstr>
      <vt:lpstr>PowerPoint Presentation</vt:lpstr>
      <vt:lpstr>Google’s 3D Maps  Structure estimation from tourist photos  </vt:lpstr>
      <vt:lpstr>Apple’s 3D maps</vt:lpstr>
      <vt:lpstr>Computer Vision</vt:lpstr>
      <vt:lpstr>Face detection</vt:lpstr>
      <vt:lpstr>Vision-based interaction: Xbox Kinect</vt:lpstr>
      <vt:lpstr>PowerPoint Presentation</vt:lpstr>
      <vt:lpstr>PowerPoint Presentation</vt:lpstr>
      <vt:lpstr>PowerPoint Presentation</vt:lpstr>
      <vt:lpstr>PowerPoint Presentation</vt:lpstr>
      <vt:lpstr>PowerPoint Presentation</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object intra-class variation</vt:lpstr>
      <vt:lpstr>Challenges 8:  local ambiguity</vt:lpstr>
      <vt:lpstr>Challenges 9:  the world behind the image   </vt:lpstr>
      <vt:lpstr>PowerPoint Presentation</vt:lpstr>
      <vt:lpstr>PowerPoint Presentation</vt:lpstr>
      <vt:lpstr>Biometrics</vt:lpstr>
      <vt:lpstr>Mobile visual search: Google Goggles</vt:lpstr>
      <vt:lpstr>Face detection</vt:lpstr>
      <vt:lpstr>Smile detection</vt:lpstr>
      <vt:lpstr>Face recognition: Apple iPhoto, Facebook, Google, etc</vt:lpstr>
      <vt:lpstr>Object recognition (in supermarkets)</vt:lpstr>
      <vt:lpstr>Safety</vt:lpstr>
      <vt:lpstr>Security</vt:lpstr>
      <vt:lpstr>Automotive safety</vt:lpstr>
      <vt:lpstr>Google cars</vt:lpstr>
      <vt:lpstr>Vision-based interaction: Xbox Kinect</vt:lpstr>
      <vt:lpstr>Augmented reality, consumer products </vt:lpstr>
      <vt:lpstr>Special effects:  shape and motion capture</vt:lpstr>
      <vt:lpstr>Vision for robotics, space exploration</vt:lpstr>
      <vt:lpstr>Medical imaging</vt:lpstr>
      <vt:lpstr>Classification of 22q11.2DS</vt:lpstr>
      <vt:lpstr>Computer vision in other scientific fields </vt:lpstr>
      <vt:lpstr>Computer vision research in biology</vt:lpstr>
      <vt:lpstr>Computer vision in cosmology</vt:lpstr>
      <vt:lpstr>Computer vision research in healthcare</vt:lpstr>
      <vt:lpstr>Computer vision in the real-world </vt:lpstr>
      <vt:lpstr>Assignments</vt:lpstr>
      <vt:lpstr>Assignment 0</vt:lpstr>
      <vt:lpstr>Assignment 0 Parts</vt:lpstr>
      <vt:lpstr>Assignment 0: Parts  Read them on the weekend</vt:lpstr>
      <vt:lpstr>PowerPoint Presentation</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Linda Shapiro</cp:lastModifiedBy>
  <cp:revision>154</cp:revision>
  <dcterms:created xsi:type="dcterms:W3CDTF">2013-01-06T19:09:38Z</dcterms:created>
  <dcterms:modified xsi:type="dcterms:W3CDTF">2020-03-24T22:04:39Z</dcterms:modified>
</cp:coreProperties>
</file>