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8"/>
  </p:notesMasterIdLst>
  <p:sldIdLst>
    <p:sldId id="256" r:id="rId2"/>
    <p:sldId id="338" r:id="rId3"/>
    <p:sldId id="278" r:id="rId4"/>
    <p:sldId id="339" r:id="rId5"/>
    <p:sldId id="344" r:id="rId6"/>
    <p:sldId id="345" r:id="rId7"/>
    <p:sldId id="346" r:id="rId8"/>
    <p:sldId id="347" r:id="rId9"/>
    <p:sldId id="348" r:id="rId10"/>
    <p:sldId id="349" r:id="rId11"/>
    <p:sldId id="350" r:id="rId12"/>
    <p:sldId id="351" r:id="rId13"/>
    <p:sldId id="352" r:id="rId14"/>
    <p:sldId id="353" r:id="rId15"/>
    <p:sldId id="354" r:id="rId16"/>
    <p:sldId id="362" r:id="rId17"/>
    <p:sldId id="363" r:id="rId18"/>
    <p:sldId id="364" r:id="rId19"/>
    <p:sldId id="365" r:id="rId20"/>
    <p:sldId id="366" r:id="rId21"/>
    <p:sldId id="372" r:id="rId22"/>
    <p:sldId id="378" r:id="rId23"/>
    <p:sldId id="379" r:id="rId24"/>
    <p:sldId id="380" r:id="rId25"/>
    <p:sldId id="382" r:id="rId26"/>
    <p:sldId id="385" r:id="rId27"/>
    <p:sldId id="396" r:id="rId28"/>
    <p:sldId id="547" r:id="rId29"/>
    <p:sldId id="548" r:id="rId30"/>
    <p:sldId id="549" r:id="rId31"/>
    <p:sldId id="550" r:id="rId32"/>
    <p:sldId id="553" r:id="rId33"/>
    <p:sldId id="554" r:id="rId34"/>
    <p:sldId id="555" r:id="rId35"/>
    <p:sldId id="621" r:id="rId36"/>
    <p:sldId id="556" r:id="rId37"/>
    <p:sldId id="622" r:id="rId38"/>
    <p:sldId id="623" r:id="rId39"/>
    <p:sldId id="558" r:id="rId40"/>
    <p:sldId id="624" r:id="rId41"/>
    <p:sldId id="649" r:id="rId42"/>
    <p:sldId id="648" r:id="rId43"/>
    <p:sldId id="641" r:id="rId44"/>
    <p:sldId id="625" r:id="rId45"/>
    <p:sldId id="562" r:id="rId46"/>
    <p:sldId id="515" r:id="rId47"/>
    <p:sldId id="516" r:id="rId48"/>
    <p:sldId id="476" r:id="rId49"/>
    <p:sldId id="616" r:id="rId50"/>
    <p:sldId id="496" r:id="rId51"/>
    <p:sldId id="497" r:id="rId52"/>
    <p:sldId id="539" r:id="rId53"/>
    <p:sldId id="451" r:id="rId54"/>
    <p:sldId id="626" r:id="rId55"/>
    <p:sldId id="627" r:id="rId56"/>
    <p:sldId id="628" r:id="rId57"/>
    <p:sldId id="629" r:id="rId58"/>
    <p:sldId id="630" r:id="rId59"/>
    <p:sldId id="631" r:id="rId60"/>
    <p:sldId id="632" r:id="rId61"/>
    <p:sldId id="633" r:id="rId62"/>
    <p:sldId id="634" r:id="rId63"/>
    <p:sldId id="635" r:id="rId64"/>
    <p:sldId id="636" r:id="rId65"/>
    <p:sldId id="637" r:id="rId66"/>
    <p:sldId id="638" r:id="rId67"/>
    <p:sldId id="639" r:id="rId68"/>
    <p:sldId id="640" r:id="rId69"/>
    <p:sldId id="452" r:id="rId70"/>
    <p:sldId id="453" r:id="rId71"/>
    <p:sldId id="509" r:id="rId72"/>
    <p:sldId id="611" r:id="rId73"/>
    <p:sldId id="642" r:id="rId74"/>
    <p:sldId id="650" r:id="rId75"/>
    <p:sldId id="651" r:id="rId76"/>
    <p:sldId id="652" r:id="rId77"/>
    <p:sldId id="653" r:id="rId78"/>
    <p:sldId id="658" r:id="rId79"/>
    <p:sldId id="659" r:id="rId80"/>
    <p:sldId id="660" r:id="rId81"/>
    <p:sldId id="661" r:id="rId82"/>
    <p:sldId id="662" r:id="rId83"/>
    <p:sldId id="663" r:id="rId84"/>
    <p:sldId id="664" r:id="rId85"/>
    <p:sldId id="665" r:id="rId86"/>
    <p:sldId id="666" r:id="rId87"/>
    <p:sldId id="667" r:id="rId88"/>
    <p:sldId id="669" r:id="rId89"/>
    <p:sldId id="670" r:id="rId90"/>
    <p:sldId id="671" r:id="rId91"/>
    <p:sldId id="673" r:id="rId92"/>
    <p:sldId id="674" r:id="rId93"/>
    <p:sldId id="675" r:id="rId94"/>
    <p:sldId id="676" r:id="rId95"/>
    <p:sldId id="677" r:id="rId96"/>
    <p:sldId id="686" r:id="rId9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40" autoAdjust="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1004" y="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C00F9F-FA22-4E68-AE92-A73BF5E34EA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84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2ACF0DE9-DE6A-4EC6-8CB6-4B20A56B856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85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65DE2D-B43A-4809-9F43-A0D11507C48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3987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E3CE4A0-8865-40C5-BB63-53519C9CFB2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lIns="104165" tIns="52082" rIns="104165" bIns="52082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518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395A5A5-AC04-41D2-827A-EAADDB20938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39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D168AE7-BE0C-47DE-BCE5-3769041515A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685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31C379D-1FA9-4C5D-A2B4-CE2EC84057A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9882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28E48B-0C04-4B68-9EB5-51B0C034EF33}" type="slidenum">
              <a:rPr lang="en-GB">
                <a:solidFill>
                  <a:prstClr val="black"/>
                </a:solidFill>
                <a:latin typeface="Calibri"/>
              </a:rPr>
              <a:pPr/>
              <a:t>28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2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2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191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A396CD-D24A-40F7-90D7-528C8ED7FD52}" type="slidenum">
              <a:rPr lang="en-GB">
                <a:solidFill>
                  <a:prstClr val="black"/>
                </a:solidFill>
                <a:latin typeface="Calibri"/>
              </a:rPr>
              <a:pPr/>
              <a:t>29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3900"/>
            <a:ext cx="4797425" cy="3597275"/>
          </a:xfrm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290" y="4560086"/>
            <a:ext cx="5368624" cy="4317339"/>
          </a:xfrm>
        </p:spPr>
        <p:txBody>
          <a:bodyPr/>
          <a:lstStyle/>
          <a:p>
            <a:r>
              <a:rPr lang="es-ES"/>
              <a:t>To sum up,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109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B2AC53-D684-4F12-A19E-DD045AE9064B}" type="slidenum">
              <a:rPr lang="en-GB">
                <a:solidFill>
                  <a:prstClr val="black"/>
                </a:solidFill>
                <a:latin typeface="Calibri"/>
              </a:rPr>
              <a:pPr/>
              <a:t>30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3900"/>
            <a:ext cx="4797425" cy="3597275"/>
          </a:xfrm>
          <a:ln/>
        </p:spPr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290" y="4560086"/>
            <a:ext cx="5368624" cy="431733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239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B42615-54C8-4626-99BF-435A8BD5B5F1}" type="slidenum">
              <a:rPr lang="en-GB">
                <a:solidFill>
                  <a:prstClr val="black"/>
                </a:solidFill>
                <a:latin typeface="Calibri"/>
              </a:rPr>
              <a:pPr/>
              <a:t>31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3900"/>
            <a:ext cx="4797425" cy="3597275"/>
          </a:xfrm>
          <a:ln/>
        </p:spPr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290" y="4560086"/>
            <a:ext cx="5368624" cy="4317339"/>
          </a:xfrm>
        </p:spPr>
        <p:txBody>
          <a:bodyPr/>
          <a:lstStyle/>
          <a:p>
            <a:r>
              <a:rPr lang="es-ES"/>
              <a:t>To sum up,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305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4F5F75DC-2DAD-45AD-BC6F-C3559FDD87A9}" type="slidenum">
              <a:rPr lang="en-US" smtClean="0">
                <a:latin typeface="Arial" pitchFamily="34" charset="0"/>
                <a:cs typeface="Arial" pitchFamily="34" charset="0"/>
              </a:rPr>
              <a:pPr/>
              <a:t>11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5205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181684-F474-4E39-B4C0-40D7F029510D}" type="slidenum">
              <a:rPr lang="en-GB">
                <a:solidFill>
                  <a:prstClr val="black"/>
                </a:solidFill>
                <a:latin typeface="Calibri"/>
              </a:rPr>
              <a:pPr/>
              <a:t>32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491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5" y="4560086"/>
            <a:ext cx="5365353" cy="4320317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22401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2D3E11-B5D8-4EB1-BCF3-9F9E364DAEF0}" type="slidenum">
              <a:rPr lang="en-GB">
                <a:solidFill>
                  <a:prstClr val="black"/>
                </a:solidFill>
                <a:latin typeface="Calibri"/>
              </a:rPr>
              <a:pPr/>
              <a:t>36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242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F1E127-D03A-472C-BE8E-EFD7DB3BCA0D}" type="slidenum">
              <a:rPr lang="en-GB">
                <a:solidFill>
                  <a:prstClr val="black"/>
                </a:solidFill>
                <a:latin typeface="Calibri"/>
              </a:rPr>
              <a:pPr/>
              <a:t>39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12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43F499-0F0F-4514-A233-C5D656EBE467}" type="slidenum">
              <a:rPr lang="en-GB">
                <a:solidFill>
                  <a:prstClr val="black"/>
                </a:solidFill>
                <a:latin typeface="Calibri"/>
              </a:rPr>
              <a:pPr/>
              <a:t>45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6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6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071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489AD3-72B2-459F-A055-57371C6C710A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04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8737B6-1D05-4996-ADE0-C072AA1DADAD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5589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DB9568-F711-48C3-AB4E-9801A519BB01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466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4C164F-F28E-4C43-8BD9-FA11EBCE3785}" type="slidenum">
              <a:rPr lang="en-US"/>
              <a:pPr/>
              <a:t>49</a:t>
            </a:fld>
            <a:endParaRPr lang="en-US"/>
          </a:p>
        </p:txBody>
      </p:sp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0612164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EA6BC2-35DA-47B6-B292-6D2A0F09AB64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911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66E640-A3A3-42BB-88D8-986CC438D9F3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61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797BD444-5732-439E-BCA3-B73A32001A6B}" type="slidenum">
              <a:rPr lang="en-US" smtClean="0">
                <a:latin typeface="Arial" pitchFamily="34" charset="0"/>
                <a:cs typeface="Arial" pitchFamily="34" charset="0"/>
              </a:rPr>
              <a:pPr/>
              <a:t>12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7" y="3257778"/>
            <a:ext cx="6707188" cy="3085419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554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8EE493-F194-47CE-BFEA-76433316F3CC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079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328FB3-5AFD-4850-A9C2-D515CF4756BA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71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ECCD0B-304E-4D71-B73C-EE265D8BB34F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109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B0D8D4-9C3E-48BD-9A7B-0110AAF4E35E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8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21CC6933-934E-4D07-8F9B-9DAEEBC08295}" type="slidenum">
              <a:rPr lang="en-US" smtClean="0">
                <a:latin typeface="Arial" pitchFamily="34" charset="0"/>
                <a:cs typeface="Arial" pitchFamily="34" charset="0"/>
              </a:rPr>
              <a:pPr/>
              <a:t>13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7" y="3257778"/>
            <a:ext cx="6707188" cy="3085419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460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32BDD873-1981-47F1-8996-2C700F1D5DA0}" type="slidenum">
              <a:rPr lang="en-US" smtClean="0">
                <a:latin typeface="Arial" pitchFamily="34" charset="0"/>
                <a:cs typeface="Arial" pitchFamily="34" charset="0"/>
              </a:rPr>
              <a:pPr/>
              <a:t>14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483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500BC622-53E4-4B74-A169-8A5785B49C86}" type="slidenum">
              <a:rPr lang="en-US" smtClean="0">
                <a:latin typeface="Arial" pitchFamily="34" charset="0"/>
                <a:cs typeface="Arial" pitchFamily="34" charset="0"/>
              </a:rPr>
              <a:pPr/>
              <a:t>15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479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166473B0-D645-4F8E-AD7C-18BAD656CFB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315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B656120C-FE6B-4B78-86E7-7DAEDC885979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X’ is X in the second camera’s coordinate system</a:t>
            </a:r>
          </a:p>
          <a:p>
            <a:pPr eaLnBrk="1" hangingPunct="1"/>
            <a:r>
              <a:rPr lang="en-US" dirty="0"/>
              <a:t>We can identify the non-homogeneous 3D vectors X and X’ with the homogeneous coordinate vectors x and x’ of the projections of the two points into the two respective images</a:t>
            </a:r>
          </a:p>
        </p:txBody>
      </p:sp>
    </p:spTree>
    <p:extLst>
      <p:ext uri="{BB962C8B-B14F-4D97-AF65-F5344CB8AC3E}">
        <p14:creationId xmlns:p14="http://schemas.microsoft.com/office/powerpoint/2010/main" val="2807569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4F68B779-E80A-48EC-BD10-FC50FE2E1B6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60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8CA22-8AD5-47DA-9A46-27D65F7EC882}" type="datetime1">
              <a:rPr lang="en-US" smtClean="0"/>
              <a:t>5/29/2020</a:t>
            </a:fld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2F79C-4F4E-46B8-B10B-944B55A82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3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FC5EE-F5B8-4E62-B4FB-0D78900CED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9349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B4A0E-913D-4144-9E32-56EDEE4598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365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5/29/2020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5/29/2020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5/29/2020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5.wmf"/><Relationship Id="rId4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~zhang/Papers/TR99-21.pd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wmf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3.png"/><Relationship Id="rId4" Type="http://schemas.openxmlformats.org/officeDocument/2006/relationships/oleObject" Target="../embeddings/oleObject7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ccv2007.rutgers.edu/" TargetMode="External"/><Relationship Id="rId5" Type="http://schemas.openxmlformats.org/officeDocument/2006/relationships/hyperlink" Target="http://grail.cs.washington.edu/projects/mvscpc/download/Goesele-2007-MVS.pdf" TargetMode="Externa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jpe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w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hyperlink" Target="http://www.ri.cmu.edu/pub_files/pub2/okutomi_m_1993_1/okutomi_m_1993_1.pdf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9.png"/><Relationship Id="rId11" Type="http://schemas.openxmlformats.org/officeDocument/2006/relationships/image" Target="../media/image112.png"/><Relationship Id="rId5" Type="http://schemas.openxmlformats.org/officeDocument/2006/relationships/image" Target="../media/image108.png"/><Relationship Id="rId10" Type="http://schemas.openxmlformats.org/officeDocument/2006/relationships/image" Target="../media/image111.png"/><Relationship Id="rId4" Type="http://schemas.openxmlformats.org/officeDocument/2006/relationships/image" Target="../media/image107.png"/><Relationship Id="rId9" Type="http://schemas.openxmlformats.org/officeDocument/2006/relationships/image" Target="../media/image106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washington.edu/homes/seitz/papers/kutu-ijcv00.pdf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13" Type="http://schemas.openxmlformats.org/officeDocument/2006/relationships/image" Target="../media/image158.png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12" Type="http://schemas.openxmlformats.org/officeDocument/2006/relationships/image" Target="../media/image157.png"/><Relationship Id="rId17" Type="http://schemas.openxmlformats.org/officeDocument/2006/relationships/image" Target="../media/image162.png"/><Relationship Id="rId2" Type="http://schemas.openxmlformats.org/officeDocument/2006/relationships/image" Target="../media/image147.png"/><Relationship Id="rId16" Type="http://schemas.openxmlformats.org/officeDocument/2006/relationships/image" Target="../media/image1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1.png"/><Relationship Id="rId11" Type="http://schemas.openxmlformats.org/officeDocument/2006/relationships/image" Target="../media/image156.png"/><Relationship Id="rId5" Type="http://schemas.openxmlformats.org/officeDocument/2006/relationships/image" Target="../media/image150.png"/><Relationship Id="rId15" Type="http://schemas.openxmlformats.org/officeDocument/2006/relationships/image" Target="../media/image160.png"/><Relationship Id="rId10" Type="http://schemas.openxmlformats.org/officeDocument/2006/relationships/image" Target="../media/image155.png"/><Relationship Id="rId4" Type="http://schemas.openxmlformats.org/officeDocument/2006/relationships/image" Target="../media/image149.png"/><Relationship Id="rId9" Type="http://schemas.openxmlformats.org/officeDocument/2006/relationships/image" Target="../media/image154.png"/><Relationship Id="rId14" Type="http://schemas.openxmlformats.org/officeDocument/2006/relationships/image" Target="../media/image159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7.png"/><Relationship Id="rId11" Type="http://schemas.openxmlformats.org/officeDocument/2006/relationships/image" Target="../media/image172.png"/><Relationship Id="rId5" Type="http://schemas.openxmlformats.org/officeDocument/2006/relationships/image" Target="../media/image166.png"/><Relationship Id="rId10" Type="http://schemas.openxmlformats.org/officeDocument/2006/relationships/image" Target="../media/image171.png"/><Relationship Id="rId4" Type="http://schemas.openxmlformats.org/officeDocument/2006/relationships/image" Target="../media/image165.png"/><Relationship Id="rId9" Type="http://schemas.openxmlformats.org/officeDocument/2006/relationships/image" Target="../media/image170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4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79.png"/><Relationship Id="rId7" Type="http://schemas.openxmlformats.org/officeDocument/2006/relationships/image" Target="../media/image182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png"/><Relationship Id="rId11" Type="http://schemas.openxmlformats.org/officeDocument/2006/relationships/image" Target="../media/image188.png"/><Relationship Id="rId5" Type="http://schemas.openxmlformats.org/officeDocument/2006/relationships/image" Target="../media/image181.png"/><Relationship Id="rId10" Type="http://schemas.openxmlformats.org/officeDocument/2006/relationships/image" Target="../media/image187.png"/><Relationship Id="rId4" Type="http://schemas.openxmlformats.org/officeDocument/2006/relationships/image" Target="../media/image180.png"/><Relationship Id="rId9" Type="http://schemas.openxmlformats.org/officeDocument/2006/relationships/image" Target="../media/image186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175.png"/><Relationship Id="rId7" Type="http://schemas.openxmlformats.org/officeDocument/2006/relationships/image" Target="../media/image197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1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CSE 455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Stereo and 3D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Correspondence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81400"/>
            <a:ext cx="8229600" cy="2544763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We have two images taken from cameras with different intrinsic and extrinsic parameters</a:t>
            </a:r>
          </a:p>
          <a:p>
            <a:pPr>
              <a:buNone/>
            </a:pPr>
            <a:endParaRPr lang="en-US" sz="2400" dirty="0"/>
          </a:p>
          <a:p>
            <a:r>
              <a:rPr lang="en-US" sz="2400" dirty="0"/>
              <a:t>How do we match a point in the first image to a point in the second?  How can we constrain our search?</a:t>
            </a:r>
          </a:p>
        </p:txBody>
      </p:sp>
      <p:pic>
        <p:nvPicPr>
          <p:cNvPr id="4" name="Picture 13" descr="rect_006_007_le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3321069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rect_006_007_r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005590"/>
            <a:ext cx="3429000" cy="251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653352" y="212863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87403" y="2132777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638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338" y="901700"/>
            <a:ext cx="76628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1683" name="Text Box 3"/>
          <p:cNvSpPr txBox="1">
            <a:spLocks noChangeArrowheads="1"/>
          </p:cNvSpPr>
          <p:nvPr/>
        </p:nvSpPr>
        <p:spPr bwMode="auto">
          <a:xfrm>
            <a:off x="1457325" y="4579938"/>
            <a:ext cx="7234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Potential matches for </a:t>
            </a:r>
            <a:r>
              <a:rPr lang="en-US" sz="2000" i="1" dirty="0"/>
              <a:t>x</a:t>
            </a:r>
            <a:r>
              <a:rPr lang="en-US" sz="2000" dirty="0"/>
              <a:t> have to lie on the corresponding line </a:t>
            </a:r>
            <a:r>
              <a:rPr lang="en-US" sz="2000" i="1" dirty="0"/>
              <a:t>l’</a:t>
            </a:r>
            <a:r>
              <a:rPr lang="en-US" sz="2000" dirty="0"/>
              <a:t>.</a:t>
            </a:r>
          </a:p>
        </p:txBody>
      </p:sp>
      <p:sp>
        <p:nvSpPr>
          <p:cNvPr id="711684" name="Text Box 4"/>
          <p:cNvSpPr txBox="1">
            <a:spLocks noChangeArrowheads="1"/>
          </p:cNvSpPr>
          <p:nvPr/>
        </p:nvSpPr>
        <p:spPr bwMode="auto">
          <a:xfrm>
            <a:off x="1447800" y="5646738"/>
            <a:ext cx="7234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Potential matches for </a:t>
            </a:r>
            <a:r>
              <a:rPr lang="en-US" sz="2000" i="1" dirty="0"/>
              <a:t>x’</a:t>
            </a:r>
            <a:r>
              <a:rPr lang="en-US" sz="2000" dirty="0"/>
              <a:t> have to lie on the corresponding line </a:t>
            </a:r>
            <a:r>
              <a:rPr lang="en-US" sz="2000" i="1" dirty="0"/>
              <a:t>l</a:t>
            </a:r>
            <a:r>
              <a:rPr lang="en-US" sz="2000" dirty="0"/>
              <a:t>.</a:t>
            </a:r>
          </a:p>
        </p:txBody>
      </p:sp>
      <p:sp>
        <p:nvSpPr>
          <p:cNvPr id="711685" name="Oval 5"/>
          <p:cNvSpPr>
            <a:spLocks noChangeArrowheads="1"/>
          </p:cNvSpPr>
          <p:nvPr/>
        </p:nvSpPr>
        <p:spPr bwMode="auto">
          <a:xfrm>
            <a:off x="2884488" y="24066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6" name="Line 6"/>
          <p:cNvSpPr>
            <a:spLocks noChangeShapeType="1"/>
          </p:cNvSpPr>
          <p:nvPr/>
        </p:nvSpPr>
        <p:spPr bwMode="auto">
          <a:xfrm flipH="1">
            <a:off x="6084888" y="2330450"/>
            <a:ext cx="254000" cy="158115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7" name="Oval 7"/>
          <p:cNvSpPr>
            <a:spLocks noChangeArrowheads="1"/>
          </p:cNvSpPr>
          <p:nvPr/>
        </p:nvSpPr>
        <p:spPr bwMode="auto">
          <a:xfrm>
            <a:off x="6275388" y="2406650"/>
            <a:ext cx="76200" cy="76200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Verdana" pitchFamily="34" charset="0"/>
            </a:endParaRPr>
          </a:p>
        </p:txBody>
      </p:sp>
      <p:sp>
        <p:nvSpPr>
          <p:cNvPr id="711688" name="Line 8"/>
          <p:cNvSpPr>
            <a:spLocks noChangeShapeType="1"/>
          </p:cNvSpPr>
          <p:nvPr/>
        </p:nvSpPr>
        <p:spPr bwMode="auto">
          <a:xfrm flipH="1" flipV="1">
            <a:off x="2909888" y="2311400"/>
            <a:ext cx="241300" cy="15621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9" name="Oval 9"/>
          <p:cNvSpPr>
            <a:spLocks noChangeArrowheads="1"/>
          </p:cNvSpPr>
          <p:nvPr/>
        </p:nvSpPr>
        <p:spPr bwMode="auto">
          <a:xfrm>
            <a:off x="3316288" y="21018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0" name="Oval 10"/>
          <p:cNvSpPr>
            <a:spLocks noChangeArrowheads="1"/>
          </p:cNvSpPr>
          <p:nvPr/>
        </p:nvSpPr>
        <p:spPr bwMode="auto">
          <a:xfrm>
            <a:off x="3970338" y="16573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1" name="Oval 11"/>
          <p:cNvSpPr>
            <a:spLocks noChangeArrowheads="1"/>
          </p:cNvSpPr>
          <p:nvPr/>
        </p:nvSpPr>
        <p:spPr bwMode="auto">
          <a:xfrm>
            <a:off x="6275388" y="24003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2" name="Oval 12"/>
          <p:cNvSpPr>
            <a:spLocks noChangeArrowheads="1"/>
          </p:cNvSpPr>
          <p:nvPr/>
        </p:nvSpPr>
        <p:spPr bwMode="auto">
          <a:xfrm>
            <a:off x="6224588" y="27559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3" name="Oval 13"/>
          <p:cNvSpPr>
            <a:spLocks noChangeArrowheads="1"/>
          </p:cNvSpPr>
          <p:nvPr/>
        </p:nvSpPr>
        <p:spPr bwMode="auto">
          <a:xfrm>
            <a:off x="6167438" y="3048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4" name="Rectangle 14"/>
          <p:cNvSpPr>
            <a:spLocks noGrp="1" noChangeArrowheads="1"/>
          </p:cNvSpPr>
          <p:nvPr>
            <p:ph type="title"/>
          </p:nvPr>
        </p:nvSpPr>
        <p:spPr>
          <a:xfrm>
            <a:off x="477838" y="-112005"/>
            <a:ext cx="8229600" cy="1143000"/>
          </a:xfrm>
        </p:spPr>
        <p:txBody>
          <a:bodyPr/>
          <a:lstStyle/>
          <a:p>
            <a:r>
              <a:rPr lang="en-US" dirty="0"/>
              <a:t>Key idea: </a:t>
            </a:r>
            <a:r>
              <a:rPr lang="en-US" dirty="0" err="1"/>
              <a:t>Epipolar</a:t>
            </a:r>
            <a:r>
              <a:rPr lang="en-US" dirty="0"/>
              <a:t> constraint</a:t>
            </a:r>
          </a:p>
        </p:txBody>
      </p:sp>
      <p:sp>
        <p:nvSpPr>
          <p:cNvPr id="20495" name="Freeform 15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12" y="80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0497" name="Freeform 17"/>
          <p:cNvSpPr>
            <a:spLocks/>
          </p:cNvSpPr>
          <p:nvPr/>
        </p:nvSpPr>
        <p:spPr bwMode="auto">
          <a:xfrm>
            <a:off x="6019800" y="2336800"/>
            <a:ext cx="273050" cy="254000"/>
          </a:xfrm>
          <a:custGeom>
            <a:avLst/>
            <a:gdLst>
              <a:gd name="T0" fmla="*/ 2147483647 w 172"/>
              <a:gd name="T1" fmla="*/ 2147483647 h 160"/>
              <a:gd name="T2" fmla="*/ 0 w 172"/>
              <a:gd name="T3" fmla="*/ 2147483647 h 160"/>
              <a:gd name="T4" fmla="*/ 2147483647 w 172"/>
              <a:gd name="T5" fmla="*/ 2147483647 h 160"/>
              <a:gd name="T6" fmla="*/ 2147483647 w 172"/>
              <a:gd name="T7" fmla="*/ 2147483647 h 160"/>
              <a:gd name="T8" fmla="*/ 2147483647 w 172"/>
              <a:gd name="T9" fmla="*/ 0 h 160"/>
              <a:gd name="T10" fmla="*/ 2147483647 w 172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160"/>
              <a:gd name="T20" fmla="*/ 172 w 172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160">
                <a:moveTo>
                  <a:pt x="48" y="16"/>
                </a:moveTo>
                <a:lnTo>
                  <a:pt x="0" y="112"/>
                </a:lnTo>
                <a:lnTo>
                  <a:pt x="48" y="160"/>
                </a:lnTo>
                <a:lnTo>
                  <a:pt x="144" y="112"/>
                </a:lnTo>
                <a:lnTo>
                  <a:pt x="172" y="0"/>
                </a:lnTo>
                <a:lnTo>
                  <a:pt x="4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698" name="Text Box 18"/>
          <p:cNvSpPr txBox="1">
            <a:spLocks noChangeArrowheads="1"/>
          </p:cNvSpPr>
          <p:nvPr/>
        </p:nvSpPr>
        <p:spPr bwMode="auto">
          <a:xfrm>
            <a:off x="6019800" y="2286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8001000" y="1524000"/>
            <a:ext cx="381000" cy="304800"/>
          </a:xfrm>
          <a:custGeom>
            <a:avLst/>
            <a:gdLst>
              <a:gd name="T0" fmla="*/ 2147483647 w 240"/>
              <a:gd name="T1" fmla="*/ 2147483647 h 192"/>
              <a:gd name="T2" fmla="*/ 2147483647 w 240"/>
              <a:gd name="T3" fmla="*/ 0 h 192"/>
              <a:gd name="T4" fmla="*/ 2147483647 w 240"/>
              <a:gd name="T5" fmla="*/ 2147483647 h 192"/>
              <a:gd name="T6" fmla="*/ 0 w 240"/>
              <a:gd name="T7" fmla="*/ 2147483647 h 192"/>
              <a:gd name="T8" fmla="*/ 2147483647 w 240"/>
              <a:gd name="T9" fmla="*/ 2147483647 h 192"/>
              <a:gd name="T10" fmla="*/ 2147483647 w 240"/>
              <a:gd name="T11" fmla="*/ 2147483647 h 1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192"/>
              <a:gd name="T20" fmla="*/ 240 w 240"/>
              <a:gd name="T21" fmla="*/ 192 h 1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192">
                <a:moveTo>
                  <a:pt x="240" y="192"/>
                </a:moveTo>
                <a:lnTo>
                  <a:pt x="240" y="0"/>
                </a:lnTo>
                <a:lnTo>
                  <a:pt x="88" y="24"/>
                </a:lnTo>
                <a:lnTo>
                  <a:pt x="0" y="96"/>
                </a:lnTo>
                <a:lnTo>
                  <a:pt x="96" y="192"/>
                </a:lnTo>
                <a:lnTo>
                  <a:pt x="240" y="19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838200" y="1536700"/>
            <a:ext cx="260350" cy="292100"/>
          </a:xfrm>
          <a:custGeom>
            <a:avLst/>
            <a:gdLst>
              <a:gd name="T0" fmla="*/ 2147483647 w 164"/>
              <a:gd name="T1" fmla="*/ 0 h 184"/>
              <a:gd name="T2" fmla="*/ 0 w 164"/>
              <a:gd name="T3" fmla="*/ 2147483647 h 184"/>
              <a:gd name="T4" fmla="*/ 2147483647 w 164"/>
              <a:gd name="T5" fmla="*/ 2147483647 h 184"/>
              <a:gd name="T6" fmla="*/ 2147483647 w 164"/>
              <a:gd name="T7" fmla="*/ 2147483647 h 184"/>
              <a:gd name="T8" fmla="*/ 2147483647 w 164"/>
              <a:gd name="T9" fmla="*/ 2147483647 h 184"/>
              <a:gd name="T10" fmla="*/ 2147483647 w 164"/>
              <a:gd name="T11" fmla="*/ 0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4"/>
              <a:gd name="T19" fmla="*/ 0 h 184"/>
              <a:gd name="T20" fmla="*/ 164 w 164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4" h="184">
                <a:moveTo>
                  <a:pt x="32" y="0"/>
                </a:moveTo>
                <a:lnTo>
                  <a:pt x="0" y="136"/>
                </a:lnTo>
                <a:lnTo>
                  <a:pt x="48" y="184"/>
                </a:lnTo>
                <a:lnTo>
                  <a:pt x="148" y="176"/>
                </a:lnTo>
                <a:lnTo>
                  <a:pt x="164" y="36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1" name="Freeform 21"/>
          <p:cNvSpPr>
            <a:spLocks/>
          </p:cNvSpPr>
          <p:nvPr/>
        </p:nvSpPr>
        <p:spPr bwMode="auto">
          <a:xfrm>
            <a:off x="5905500" y="2667000"/>
            <a:ext cx="336550" cy="698500"/>
          </a:xfrm>
          <a:custGeom>
            <a:avLst/>
            <a:gdLst>
              <a:gd name="T0" fmla="*/ 2147483647 w 212"/>
              <a:gd name="T1" fmla="*/ 2147483647 h 440"/>
              <a:gd name="T2" fmla="*/ 2147483647 w 212"/>
              <a:gd name="T3" fmla="*/ 2147483647 h 440"/>
              <a:gd name="T4" fmla="*/ 0 w 212"/>
              <a:gd name="T5" fmla="*/ 2147483647 h 440"/>
              <a:gd name="T6" fmla="*/ 2147483647 w 212"/>
              <a:gd name="T7" fmla="*/ 2147483647 h 440"/>
              <a:gd name="T8" fmla="*/ 2147483647 w 212"/>
              <a:gd name="T9" fmla="*/ 0 h 440"/>
              <a:gd name="T10" fmla="*/ 2147483647 w 212"/>
              <a:gd name="T11" fmla="*/ 2147483647 h 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2"/>
              <a:gd name="T19" fmla="*/ 0 h 440"/>
              <a:gd name="T20" fmla="*/ 212 w 212"/>
              <a:gd name="T21" fmla="*/ 440 h 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2" h="440">
                <a:moveTo>
                  <a:pt x="72" y="16"/>
                </a:moveTo>
                <a:lnTo>
                  <a:pt x="24" y="112"/>
                </a:lnTo>
                <a:lnTo>
                  <a:pt x="0" y="400"/>
                </a:lnTo>
                <a:lnTo>
                  <a:pt x="132" y="440"/>
                </a:lnTo>
                <a:lnTo>
                  <a:pt x="212" y="0"/>
                </a:lnTo>
                <a:lnTo>
                  <a:pt x="7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2" name="Freeform 22"/>
          <p:cNvSpPr>
            <a:spLocks/>
          </p:cNvSpPr>
          <p:nvPr/>
        </p:nvSpPr>
        <p:spPr bwMode="auto">
          <a:xfrm>
            <a:off x="3854450" y="1371600"/>
            <a:ext cx="368300" cy="298450"/>
          </a:xfrm>
          <a:custGeom>
            <a:avLst/>
            <a:gdLst>
              <a:gd name="T0" fmla="*/ 2147483647 w 232"/>
              <a:gd name="T1" fmla="*/ 2147483647 h 188"/>
              <a:gd name="T2" fmla="*/ 2147483647 w 232"/>
              <a:gd name="T3" fmla="*/ 2147483647 h 188"/>
              <a:gd name="T4" fmla="*/ 0 w 232"/>
              <a:gd name="T5" fmla="*/ 2147483647 h 188"/>
              <a:gd name="T6" fmla="*/ 2147483647 w 232"/>
              <a:gd name="T7" fmla="*/ 2147483647 h 188"/>
              <a:gd name="T8" fmla="*/ 2147483647 w 232"/>
              <a:gd name="T9" fmla="*/ 2147483647 h 188"/>
              <a:gd name="T10" fmla="*/ 2147483647 w 232"/>
              <a:gd name="T11" fmla="*/ 2147483647 h 188"/>
              <a:gd name="T12" fmla="*/ 2147483647 w 232"/>
              <a:gd name="T13" fmla="*/ 0 h 188"/>
              <a:gd name="T14" fmla="*/ 2147483647 w 232"/>
              <a:gd name="T15" fmla="*/ 2147483647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2"/>
              <a:gd name="T25" fmla="*/ 0 h 188"/>
              <a:gd name="T26" fmla="*/ 232 w 232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2" h="188">
                <a:moveTo>
                  <a:pt x="68" y="16"/>
                </a:moveTo>
                <a:lnTo>
                  <a:pt x="20" y="112"/>
                </a:lnTo>
                <a:lnTo>
                  <a:pt x="0" y="164"/>
                </a:lnTo>
                <a:lnTo>
                  <a:pt x="56" y="188"/>
                </a:lnTo>
                <a:lnTo>
                  <a:pt x="136" y="148"/>
                </a:lnTo>
                <a:lnTo>
                  <a:pt x="232" y="80"/>
                </a:lnTo>
                <a:lnTo>
                  <a:pt x="192" y="0"/>
                </a:lnTo>
                <a:lnTo>
                  <a:pt x="6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3" name="Freeform 23"/>
          <p:cNvSpPr>
            <a:spLocks/>
          </p:cNvSpPr>
          <p:nvPr/>
        </p:nvSpPr>
        <p:spPr bwMode="auto">
          <a:xfrm>
            <a:off x="3200400" y="1828800"/>
            <a:ext cx="381000" cy="260350"/>
          </a:xfrm>
          <a:custGeom>
            <a:avLst/>
            <a:gdLst>
              <a:gd name="T0" fmla="*/ 2147483647 w 240"/>
              <a:gd name="T1" fmla="*/ 2147483647 h 164"/>
              <a:gd name="T2" fmla="*/ 2147483647 w 240"/>
              <a:gd name="T3" fmla="*/ 2147483647 h 164"/>
              <a:gd name="T4" fmla="*/ 0 w 240"/>
              <a:gd name="T5" fmla="*/ 2147483647 h 164"/>
              <a:gd name="T6" fmla="*/ 2147483647 w 240"/>
              <a:gd name="T7" fmla="*/ 2147483647 h 164"/>
              <a:gd name="T8" fmla="*/ 2147483647 w 240"/>
              <a:gd name="T9" fmla="*/ 2147483647 h 164"/>
              <a:gd name="T10" fmla="*/ 2147483647 w 240"/>
              <a:gd name="T11" fmla="*/ 0 h 164"/>
              <a:gd name="T12" fmla="*/ 2147483647 w 240"/>
              <a:gd name="T13" fmla="*/ 2147483647 h 1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164"/>
              <a:gd name="T23" fmla="*/ 240 w 240"/>
              <a:gd name="T24" fmla="*/ 164 h 1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164">
                <a:moveTo>
                  <a:pt x="76" y="16"/>
                </a:moveTo>
                <a:lnTo>
                  <a:pt x="28" y="112"/>
                </a:lnTo>
                <a:lnTo>
                  <a:pt x="0" y="156"/>
                </a:lnTo>
                <a:lnTo>
                  <a:pt x="104" y="164"/>
                </a:lnTo>
                <a:lnTo>
                  <a:pt x="240" y="80"/>
                </a:lnTo>
                <a:lnTo>
                  <a:pt x="200" y="0"/>
                </a:lnTo>
                <a:lnTo>
                  <a:pt x="76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704" name="Text Box 24"/>
          <p:cNvSpPr txBox="1">
            <a:spLocks noChangeArrowheads="1"/>
          </p:cNvSpPr>
          <p:nvPr/>
        </p:nvSpPr>
        <p:spPr bwMode="auto">
          <a:xfrm>
            <a:off x="3733800" y="13493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5" name="Text Box 25"/>
          <p:cNvSpPr txBox="1">
            <a:spLocks noChangeArrowheads="1"/>
          </p:cNvSpPr>
          <p:nvPr/>
        </p:nvSpPr>
        <p:spPr bwMode="auto">
          <a:xfrm>
            <a:off x="5943600" y="2667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6" name="Text Box 26"/>
          <p:cNvSpPr txBox="1">
            <a:spLocks noChangeArrowheads="1"/>
          </p:cNvSpPr>
          <p:nvPr/>
        </p:nvSpPr>
        <p:spPr bwMode="auto">
          <a:xfrm>
            <a:off x="3124200" y="1752600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7" name="Text Box 27"/>
          <p:cNvSpPr txBox="1">
            <a:spLocks noChangeArrowheads="1"/>
          </p:cNvSpPr>
          <p:nvPr/>
        </p:nvSpPr>
        <p:spPr bwMode="auto">
          <a:xfrm>
            <a:off x="5867400" y="3048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8" name="Oval 28"/>
          <p:cNvSpPr>
            <a:spLocks noChangeArrowheads="1"/>
          </p:cNvSpPr>
          <p:nvPr/>
        </p:nvSpPr>
        <p:spPr bwMode="auto">
          <a:xfrm>
            <a:off x="4592638" y="12255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4419600" y="914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710" name="Text Box 30"/>
          <p:cNvSpPr txBox="1">
            <a:spLocks noChangeArrowheads="1"/>
          </p:cNvSpPr>
          <p:nvPr/>
        </p:nvSpPr>
        <p:spPr bwMode="auto">
          <a:xfrm>
            <a:off x="4343400" y="9144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9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683" grpId="0" autoUpdateAnimBg="0"/>
      <p:bldP spid="711684" grpId="0" autoUpdateAnimBg="0"/>
      <p:bldP spid="711685" grpId="0" animBg="1"/>
      <p:bldP spid="711686" grpId="0" animBg="1"/>
      <p:bldP spid="711687" grpId="0" animBg="1" autoUpdateAnimBg="0"/>
      <p:bldP spid="711688" grpId="0" animBg="1"/>
      <p:bldP spid="711689" grpId="0" animBg="1"/>
      <p:bldP spid="711690" grpId="0" animBg="1"/>
      <p:bldP spid="711691" grpId="0" animBg="1"/>
      <p:bldP spid="711692" grpId="0" animBg="1"/>
      <p:bldP spid="711693" grpId="0" animBg="1"/>
      <p:bldP spid="711698" grpId="0"/>
      <p:bldP spid="711704" grpId="0" animBg="1"/>
      <p:bldP spid="711705" grpId="0"/>
      <p:bldP spid="711706" grpId="0" animBg="1"/>
      <p:bldP spid="711707" grpId="0"/>
      <p:bldP spid="711708" grpId="0" animBg="1"/>
      <p:bldP spid="7117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1876" name="Line 4"/>
          <p:cNvSpPr>
            <a:spLocks noChangeShapeType="1"/>
          </p:cNvSpPr>
          <p:nvPr/>
        </p:nvSpPr>
        <p:spPr bwMode="auto">
          <a:xfrm flipV="1">
            <a:off x="1073150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7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8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9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0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1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2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3" name="Text Box 11"/>
          <p:cNvSpPr txBox="1">
            <a:spLocks noChangeArrowheads="1"/>
          </p:cNvSpPr>
          <p:nvPr/>
        </p:nvSpPr>
        <p:spPr bwMode="auto">
          <a:xfrm>
            <a:off x="925776" y="5470525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chemeClr val="folHlink"/>
                </a:solidFill>
              </a:rPr>
              <a:t> </a:t>
            </a:r>
            <a:r>
              <a:rPr lang="en-US" sz="2000" b="1" dirty="0" err="1">
                <a:solidFill>
                  <a:schemeClr val="folHlink"/>
                </a:solidFill>
              </a:rPr>
              <a:t>Epipolar</a:t>
            </a:r>
            <a:r>
              <a:rPr lang="en-US" sz="2000" b="1" dirty="0">
                <a:solidFill>
                  <a:schemeClr val="folHlink"/>
                </a:solidFill>
              </a:rPr>
              <a:t> Plane</a:t>
            </a:r>
            <a:r>
              <a:rPr lang="en-US" sz="2000" dirty="0">
                <a:solidFill>
                  <a:schemeClr val="folHlink"/>
                </a:solidFill>
              </a:rPr>
              <a:t> – plane containing baseline (1D family)</a:t>
            </a:r>
          </a:p>
        </p:txBody>
      </p:sp>
      <p:sp>
        <p:nvSpPr>
          <p:cNvPr id="591884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5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6" name="Text Box 14"/>
          <p:cNvSpPr txBox="1">
            <a:spLocks noChangeArrowheads="1"/>
          </p:cNvSpPr>
          <p:nvPr/>
        </p:nvSpPr>
        <p:spPr bwMode="auto">
          <a:xfrm>
            <a:off x="920088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</a:rPr>
              <a:t> </a:t>
            </a:r>
            <a:r>
              <a:rPr lang="en-US" sz="2000" b="1" dirty="0" err="1">
                <a:solidFill>
                  <a:srgbClr val="339966"/>
                </a:solidFill>
              </a:rPr>
              <a:t>Epipoles</a:t>
            </a:r>
            <a:r>
              <a:rPr lang="en-US" sz="2000" b="1" dirty="0">
                <a:solidFill>
                  <a:srgbClr val="339966"/>
                </a:solidFill>
              </a:rPr>
              <a:t>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intersections of baseline with image planes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projections of the other camera center</a:t>
            </a:r>
          </a:p>
        </p:txBody>
      </p:sp>
      <p:sp>
        <p:nvSpPr>
          <p:cNvPr id="591890" name="Text Box 18"/>
          <p:cNvSpPr txBox="1">
            <a:spLocks noChangeArrowheads="1"/>
          </p:cNvSpPr>
          <p:nvPr/>
        </p:nvSpPr>
        <p:spPr bwMode="auto">
          <a:xfrm>
            <a:off x="914400" y="4010025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b="1" dirty="0">
                <a:solidFill>
                  <a:srgbClr val="FF3399"/>
                </a:solidFill>
              </a:rPr>
              <a:t>Baseline</a:t>
            </a:r>
            <a:r>
              <a:rPr lang="en-US" sz="2000" dirty="0">
                <a:solidFill>
                  <a:srgbClr val="FF3399"/>
                </a:solidFill>
              </a:rPr>
              <a:t> – line connecting the two camera centers</a:t>
            </a:r>
          </a:p>
        </p:txBody>
      </p:sp>
      <p:sp>
        <p:nvSpPr>
          <p:cNvPr id="591891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92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93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2" name="Rectangle 22"/>
          <p:cNvSpPr>
            <a:spLocks noGrp="1" noChangeArrowheads="1"/>
          </p:cNvSpPr>
          <p:nvPr>
            <p:ph type="title"/>
          </p:nvPr>
        </p:nvSpPr>
        <p:spPr>
          <a:xfrm>
            <a:off x="546100" y="94619"/>
            <a:ext cx="8229600" cy="1143000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geometry: notation</a:t>
            </a:r>
          </a:p>
        </p:txBody>
      </p:sp>
      <p:sp>
        <p:nvSpPr>
          <p:cNvPr id="13333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4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5" name="Text Box 26"/>
          <p:cNvSpPr txBox="1">
            <a:spLocks noChangeArrowheads="1"/>
          </p:cNvSpPr>
          <p:nvPr/>
        </p:nvSpPr>
        <p:spPr bwMode="auto">
          <a:xfrm>
            <a:off x="4572000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3336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7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3338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9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0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876" grpId="0" animBg="1"/>
      <p:bldP spid="591877" grpId="0" animBg="1"/>
      <p:bldP spid="591878" grpId="0" animBg="1"/>
      <p:bldP spid="591879" grpId="0" animBg="1"/>
      <p:bldP spid="591880" grpId="0" animBg="1"/>
      <p:bldP spid="591881" grpId="0" animBg="1"/>
      <p:bldP spid="591882" grpId="0" animBg="1"/>
      <p:bldP spid="591883" grpId="0" autoUpdateAnimBg="0"/>
      <p:bldP spid="591884" grpId="0" animBg="1"/>
      <p:bldP spid="591885" grpId="0" animBg="1"/>
      <p:bldP spid="591886" grpId="0" autoUpdateAnimBg="0"/>
      <p:bldP spid="591890" grpId="0" autoUpdateAnimBg="0"/>
      <p:bldP spid="591891" grpId="0" animBg="1"/>
      <p:bldP spid="591892" grpId="0" animBg="1"/>
      <p:bldP spid="59189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Line 4"/>
          <p:cNvSpPr>
            <a:spLocks noChangeShapeType="1"/>
          </p:cNvSpPr>
          <p:nvPr/>
        </p:nvSpPr>
        <p:spPr bwMode="auto">
          <a:xfrm flipV="1">
            <a:off x="1073150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4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2952750" y="2300288"/>
            <a:ext cx="3460750" cy="1600200"/>
            <a:chOff x="2952750" y="2300288"/>
            <a:chExt cx="3460750" cy="1600200"/>
          </a:xfrm>
        </p:grpSpPr>
        <p:sp>
          <p:nvSpPr>
            <p:cNvPr id="591887" name="Line 15"/>
            <p:cNvSpPr>
              <a:spLocks noChangeShapeType="1"/>
            </p:cNvSpPr>
            <p:nvPr/>
          </p:nvSpPr>
          <p:spPr bwMode="auto">
            <a:xfrm flipH="1" flipV="1">
              <a:off x="2952750" y="2300288"/>
              <a:ext cx="260350" cy="158115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1888" name="Line 16"/>
            <p:cNvSpPr>
              <a:spLocks noChangeShapeType="1"/>
            </p:cNvSpPr>
            <p:nvPr/>
          </p:nvSpPr>
          <p:spPr bwMode="auto">
            <a:xfrm flipV="1">
              <a:off x="6159500" y="2312988"/>
              <a:ext cx="254000" cy="158750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1889" name="Text Box 17"/>
          <p:cNvSpPr txBox="1">
            <a:spLocks noChangeArrowheads="1"/>
          </p:cNvSpPr>
          <p:nvPr/>
        </p:nvSpPr>
        <p:spPr bwMode="auto">
          <a:xfrm>
            <a:off x="914400" y="5804848"/>
            <a:ext cx="7467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A50021"/>
                </a:solidFill>
              </a:rPr>
              <a:t> </a:t>
            </a:r>
            <a:r>
              <a:rPr lang="en-US" sz="2000" b="1" dirty="0" err="1">
                <a:solidFill>
                  <a:srgbClr val="A50021"/>
                </a:solidFill>
              </a:rPr>
              <a:t>Epipolar</a:t>
            </a:r>
            <a:r>
              <a:rPr lang="en-US" sz="2000" b="1" dirty="0">
                <a:solidFill>
                  <a:srgbClr val="A50021"/>
                </a:solidFill>
              </a:rPr>
              <a:t> Lines</a:t>
            </a:r>
            <a:r>
              <a:rPr lang="en-US" sz="2000" dirty="0">
                <a:solidFill>
                  <a:srgbClr val="A50021"/>
                </a:solidFill>
              </a:rPr>
              <a:t> - intersections of </a:t>
            </a:r>
            <a:r>
              <a:rPr lang="en-US" sz="2000" dirty="0" err="1">
                <a:solidFill>
                  <a:srgbClr val="A50021"/>
                </a:solidFill>
              </a:rPr>
              <a:t>epipolar</a:t>
            </a:r>
            <a:r>
              <a:rPr lang="en-US" sz="2000" dirty="0">
                <a:solidFill>
                  <a:srgbClr val="A50021"/>
                </a:solidFill>
              </a:rPr>
              <a:t> plane with image</a:t>
            </a:r>
            <a:br>
              <a:rPr lang="en-US" sz="2000" dirty="0">
                <a:solidFill>
                  <a:srgbClr val="A50021"/>
                </a:solidFill>
              </a:rPr>
            </a:br>
            <a:r>
              <a:rPr lang="en-US" sz="2000" dirty="0">
                <a:solidFill>
                  <a:srgbClr val="A50021"/>
                </a:solidFill>
              </a:rPr>
              <a:t>  planes (always come in corresponding pairs)</a:t>
            </a:r>
          </a:p>
          <a:p>
            <a:pPr eaLnBrk="1" hangingPunct="1">
              <a:buFontTx/>
              <a:buChar char="•"/>
            </a:pPr>
            <a:endParaRPr lang="en-US" sz="2000" dirty="0">
              <a:solidFill>
                <a:srgbClr val="A50021"/>
              </a:solidFill>
            </a:endParaRPr>
          </a:p>
        </p:txBody>
      </p:sp>
      <p:sp>
        <p:nvSpPr>
          <p:cNvPr id="15378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9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0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1" name="Rectangle 2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9600" cy="1143000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geometry: notation</a:t>
            </a:r>
          </a:p>
        </p:txBody>
      </p:sp>
      <p:sp>
        <p:nvSpPr>
          <p:cNvPr id="15382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3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4" name="Text Box 26"/>
          <p:cNvSpPr txBox="1">
            <a:spLocks noChangeArrowheads="1"/>
          </p:cNvSpPr>
          <p:nvPr/>
        </p:nvSpPr>
        <p:spPr bwMode="auto">
          <a:xfrm>
            <a:off x="4572000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5385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6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5387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8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925776" y="5470525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chemeClr val="folHlink"/>
                </a:solidFill>
              </a:rPr>
              <a:t> </a:t>
            </a:r>
            <a:r>
              <a:rPr lang="en-US" sz="2000" b="1" dirty="0" err="1">
                <a:solidFill>
                  <a:schemeClr val="folHlink"/>
                </a:solidFill>
              </a:rPr>
              <a:t>Epipolar</a:t>
            </a:r>
            <a:r>
              <a:rPr lang="en-US" sz="2000" b="1" dirty="0">
                <a:solidFill>
                  <a:schemeClr val="folHlink"/>
                </a:solidFill>
              </a:rPr>
              <a:t> Plane</a:t>
            </a:r>
            <a:r>
              <a:rPr lang="en-US" sz="2000" dirty="0">
                <a:solidFill>
                  <a:schemeClr val="folHlink"/>
                </a:solidFill>
              </a:rPr>
              <a:t> – plane containing baseline (1D family)</a:t>
            </a: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920088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</a:rPr>
              <a:t> </a:t>
            </a:r>
            <a:r>
              <a:rPr lang="en-US" sz="2000" b="1" dirty="0" err="1">
                <a:solidFill>
                  <a:srgbClr val="339966"/>
                </a:solidFill>
              </a:rPr>
              <a:t>Epipoles</a:t>
            </a:r>
            <a:r>
              <a:rPr lang="en-US" sz="2000" b="1" dirty="0">
                <a:solidFill>
                  <a:srgbClr val="339966"/>
                </a:solidFill>
              </a:rPr>
              <a:t>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intersections of baseline with image planes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projections of the other camera center</a:t>
            </a: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914400" y="4010025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b="1" dirty="0">
                <a:solidFill>
                  <a:srgbClr val="FF3399"/>
                </a:solidFill>
              </a:rPr>
              <a:t>Baseline</a:t>
            </a:r>
            <a:r>
              <a:rPr lang="en-US" sz="2000" dirty="0">
                <a:solidFill>
                  <a:srgbClr val="FF3399"/>
                </a:solidFill>
              </a:rPr>
              <a:t> – line connecting the two camera centers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166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6750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fig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32063" y="914400"/>
            <a:ext cx="37052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6"/>
          <p:cNvSpPr>
            <a:spLocks noGrp="1" noChangeArrowheads="1"/>
          </p:cNvSpPr>
          <p:nvPr>
            <p:ph type="title"/>
          </p:nvPr>
        </p:nvSpPr>
        <p:spPr>
          <a:xfrm>
            <a:off x="523875" y="76200"/>
            <a:ext cx="8229600" cy="1143000"/>
          </a:xfrm>
        </p:spPr>
        <p:txBody>
          <a:bodyPr/>
          <a:lstStyle/>
          <a:p>
            <a:r>
              <a:rPr lang="en-US" dirty="0"/>
              <a:t>Example: Converging cameras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392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1550" y="3905250"/>
            <a:ext cx="3370263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 descr="fig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4975" y="1536700"/>
            <a:ext cx="55530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3917950"/>
            <a:ext cx="3332163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924800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Example: Motion parallel to image plane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51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27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28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7" name="Text Box 2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3558" name="Freeform 30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9" name="Text Box 31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3560" name="Freeform 32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1" name="Text Box 3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3562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Calibrated case</a:t>
            </a:r>
          </a:p>
        </p:txBody>
      </p:sp>
      <p:sp>
        <p:nvSpPr>
          <p:cNvPr id="23563" name="Rectangle 55"/>
          <p:cNvSpPr>
            <a:spLocks noGrp="1" noChangeArrowheads="1"/>
          </p:cNvSpPr>
          <p:nvPr>
            <p:ph type="body" idx="1"/>
          </p:nvPr>
        </p:nvSpPr>
        <p:spPr>
          <a:xfrm>
            <a:off x="695793" y="4191000"/>
            <a:ext cx="7772400" cy="2514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>
                <a:solidFill>
                  <a:srgbClr val="0066FF"/>
                </a:solidFill>
              </a:rPr>
              <a:t>Assume that the intrinsic and extrinsic parameters of the cameras are known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/>
              <a:t>We can multiply the projection matrix of each camera (and the image points) by the inverse of the calibration matrix to get </a:t>
            </a:r>
            <a:r>
              <a:rPr lang="en-US" sz="2000" i="1" dirty="0">
                <a:solidFill>
                  <a:srgbClr val="C00000"/>
                </a:solidFill>
              </a:rPr>
              <a:t>normalized</a:t>
            </a:r>
            <a:r>
              <a:rPr lang="en-US" sz="2000" dirty="0">
                <a:solidFill>
                  <a:srgbClr val="C00000"/>
                </a:solidFill>
              </a:rPr>
              <a:t> image coordinates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>
                <a:solidFill>
                  <a:srgbClr val="0066FF"/>
                </a:solidFill>
              </a:rPr>
              <a:t>We can also set the global coordinate system to the coordinate system of the first camera. </a:t>
            </a:r>
            <a:r>
              <a:rPr lang="en-US" sz="2000" dirty="0"/>
              <a:t>Then the projection matrices of the two cameras can be written as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[I | 0] </a:t>
            </a:r>
            <a:r>
              <a:rPr lang="en-US" sz="2000" dirty="0">
                <a:cs typeface="Times New Roman" pitchFamily="18" charset="0"/>
              </a:rPr>
              <a:t>and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[R | t]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53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Simplified Matrices for the 2 Cameras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828800"/>
            <a:ext cx="559843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66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38600"/>
            <a:ext cx="247904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12758" y="4325033"/>
            <a:ext cx="1772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= (R | T)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685800" y="1828800"/>
            <a:ext cx="1219200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473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4582" name="Freeform 7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solidFill>
                  <a:srgbClr val="0000FF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24584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5" name="Text Box 10"/>
          <p:cNvSpPr txBox="1">
            <a:spLocks noChangeArrowheads="1"/>
          </p:cNvSpPr>
          <p:nvPr/>
        </p:nvSpPr>
        <p:spPr bwMode="auto">
          <a:xfrm>
            <a:off x="6057900" y="2286000"/>
            <a:ext cx="13335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0000FF"/>
                </a:solidFill>
                <a:latin typeface="Times New Roman" pitchFamily="18" charset="0"/>
              </a:rPr>
              <a:t>x’ = </a:t>
            </a:r>
            <a:r>
              <a:rPr lang="en-US" sz="1400" b="1" i="1" dirty="0" err="1">
                <a:solidFill>
                  <a:srgbClr val="0000FF"/>
                </a:solidFill>
                <a:latin typeface="Times New Roman" pitchFamily="18" charset="0"/>
              </a:rPr>
              <a:t>Rx+t</a:t>
            </a:r>
            <a:endParaRPr lang="en-US" sz="14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81995" name="Line 11"/>
          <p:cNvSpPr>
            <a:spLocks noChangeShapeType="1"/>
          </p:cNvSpPr>
          <p:nvPr/>
        </p:nvSpPr>
        <p:spPr bwMode="auto">
          <a:xfrm flipV="1">
            <a:off x="1204913" y="371316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6" name="Line 12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1" name="Rectangle 18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534400" cy="838200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constraint: Calibrated case</a:t>
            </a:r>
          </a:p>
        </p:txBody>
      </p:sp>
      <p:sp>
        <p:nvSpPr>
          <p:cNvPr id="22548" name="Freeform 21"/>
          <p:cNvSpPr>
            <a:spLocks/>
          </p:cNvSpPr>
          <p:nvPr/>
        </p:nvSpPr>
        <p:spPr bwMode="auto">
          <a:xfrm>
            <a:off x="2819400" y="4114800"/>
            <a:ext cx="3124200" cy="609600"/>
          </a:xfrm>
          <a:custGeom>
            <a:avLst/>
            <a:gdLst>
              <a:gd name="T0" fmla="*/ 0 w 1968"/>
              <a:gd name="T1" fmla="*/ 0 h 384"/>
              <a:gd name="T2" fmla="*/ 2147483647 w 1968"/>
              <a:gd name="T3" fmla="*/ 2147483647 h 384"/>
              <a:gd name="T4" fmla="*/ 2147483647 w 1968"/>
              <a:gd name="T5" fmla="*/ 0 h 384"/>
              <a:gd name="T6" fmla="*/ 0 60000 65536"/>
              <a:gd name="T7" fmla="*/ 0 60000 65536"/>
              <a:gd name="T8" fmla="*/ 0 60000 65536"/>
              <a:gd name="T9" fmla="*/ 0 w 1968"/>
              <a:gd name="T10" fmla="*/ 0 h 384"/>
              <a:gd name="T11" fmla="*/ 1968 w 196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68" h="384">
                <a:moveTo>
                  <a:pt x="0" y="0"/>
                </a:moveTo>
                <a:cubicBezTo>
                  <a:pt x="340" y="192"/>
                  <a:pt x="680" y="384"/>
                  <a:pt x="1008" y="384"/>
                </a:cubicBezTo>
                <a:cubicBezTo>
                  <a:pt x="1336" y="384"/>
                  <a:pt x="1652" y="192"/>
                  <a:pt x="196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49" name="Text Box 22"/>
          <p:cNvSpPr txBox="1">
            <a:spLocks noChangeArrowheads="1"/>
          </p:cNvSpPr>
          <p:nvPr/>
        </p:nvSpPr>
        <p:spPr bwMode="auto">
          <a:xfrm>
            <a:off x="4251325" y="4232275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latin typeface="Times New Roman" pitchFamily="18" charset="0"/>
              </a:rPr>
              <a:t>R</a:t>
            </a:r>
          </a:p>
        </p:txBody>
      </p:sp>
      <p:sp>
        <p:nvSpPr>
          <p:cNvPr id="22550" name="Line 23"/>
          <p:cNvSpPr>
            <a:spLocks noChangeShapeType="1"/>
          </p:cNvSpPr>
          <p:nvPr/>
        </p:nvSpPr>
        <p:spPr bwMode="auto">
          <a:xfrm>
            <a:off x="3733800" y="41148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51" name="Text Box 24"/>
          <p:cNvSpPr txBox="1">
            <a:spLocks noChangeArrowheads="1"/>
          </p:cNvSpPr>
          <p:nvPr/>
        </p:nvSpPr>
        <p:spPr bwMode="auto">
          <a:xfrm>
            <a:off x="4343400" y="3733800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latin typeface="Times New Roman" pitchFamily="18" charset="0"/>
              </a:rPr>
              <a:t>t</a:t>
            </a:r>
          </a:p>
        </p:txBody>
      </p:sp>
      <p:sp>
        <p:nvSpPr>
          <p:cNvPr id="682009" name="Text Box 25"/>
          <p:cNvSpPr txBox="1">
            <a:spLocks noChangeArrowheads="1"/>
          </p:cNvSpPr>
          <p:nvPr/>
        </p:nvSpPr>
        <p:spPr bwMode="auto">
          <a:xfrm>
            <a:off x="914400" y="5334000"/>
            <a:ext cx="74029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/>
              <a:t>The vectors 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</a:rPr>
              <a:t>Rx</a:t>
            </a:r>
            <a:r>
              <a:rPr lang="en-US" sz="3200" dirty="0"/>
              <a:t>, </a:t>
            </a:r>
            <a:r>
              <a:rPr lang="en-US" sz="3200" b="1" i="1" dirty="0">
                <a:solidFill>
                  <a:srgbClr val="66FF33"/>
                </a:solidFill>
                <a:latin typeface="Times New Roman" pitchFamily="18" charset="0"/>
              </a:rPr>
              <a:t>t</a:t>
            </a:r>
            <a:r>
              <a:rPr lang="en-US" sz="3200" dirty="0"/>
              <a:t>, and 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x’</a:t>
            </a:r>
            <a:r>
              <a:rPr lang="en-US" sz="3200" dirty="0"/>
              <a:t> are coplanar </a:t>
            </a: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4648200" y="1143000"/>
            <a:ext cx="90120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 dirty="0">
                <a:latin typeface="Times New Roman" pitchFamily="18" charset="0"/>
              </a:rPr>
              <a:t>= </a:t>
            </a:r>
            <a:r>
              <a:rPr lang="en-US" sz="1800" dirty="0">
                <a:latin typeface="Times New Roman" pitchFamily="18" charset="0"/>
              </a:rPr>
              <a:t>(</a:t>
            </a:r>
            <a:r>
              <a:rPr lang="en-US" sz="1800" b="1" i="1" dirty="0">
                <a:latin typeface="Times New Roman" pitchFamily="18" charset="0"/>
              </a:rPr>
              <a:t>x,</a:t>
            </a:r>
            <a:r>
              <a:rPr lang="en-US" sz="1800" dirty="0">
                <a:latin typeface="Times New Roman" pitchFamily="18" charset="0"/>
              </a:rPr>
              <a:t>1)</a:t>
            </a:r>
            <a:r>
              <a:rPr lang="en-US" sz="1800" i="1" baseline="30000" dirty="0">
                <a:latin typeface="Times New Roman" pitchFamily="18" charset="0"/>
              </a:rPr>
              <a:t>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2F79C-4F4E-46B8-B10B-944B55A82C5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4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  <p:bldP spid="24585" grpId="0"/>
      <p:bldP spid="68200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2" name="AutoShape 22"/>
          <p:cNvSpPr>
            <a:spLocks noChangeArrowheads="1"/>
          </p:cNvSpPr>
          <p:nvPr/>
        </p:nvSpPr>
        <p:spPr bwMode="auto">
          <a:xfrm>
            <a:off x="6781800" y="4681538"/>
            <a:ext cx="4572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863" name="Text Box 23"/>
          <p:cNvSpPr txBox="1">
            <a:spLocks noChangeArrowheads="1"/>
          </p:cNvSpPr>
          <p:nvPr/>
        </p:nvSpPr>
        <p:spPr bwMode="auto">
          <a:xfrm>
            <a:off x="5355379" y="5222875"/>
            <a:ext cx="32608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Essential Matrix E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Longuet</a:t>
            </a:r>
            <a:r>
              <a:rPr lang="en-US" dirty="0"/>
              <a:t>-Higgins, 1981)</a:t>
            </a:r>
          </a:p>
        </p:txBody>
      </p:sp>
      <p:sp>
        <p:nvSpPr>
          <p:cNvPr id="675864" name="Rectangle 24"/>
          <p:cNvSpPr>
            <a:spLocks noChangeArrowheads="1"/>
          </p:cNvSpPr>
          <p:nvPr/>
        </p:nvSpPr>
        <p:spPr bwMode="auto">
          <a:xfrm>
            <a:off x="5181600" y="5138738"/>
            <a:ext cx="3581400" cy="1033462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Rectangle 25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763000" cy="838200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constraint: Calibrated case</a:t>
            </a:r>
          </a:p>
        </p:txBody>
      </p:sp>
      <p:graphicFrame>
        <p:nvGraphicFramePr>
          <p:cNvPr id="675866" name="Object 26"/>
          <p:cNvGraphicFramePr>
            <a:graphicFrameLocks noGrp="1" noChangeAspect="1"/>
          </p:cNvGraphicFramePr>
          <p:nvPr>
            <p:ph sz="half" idx="1"/>
            <p:extLst/>
          </p:nvPr>
        </p:nvGraphicFramePr>
        <p:xfrm>
          <a:off x="609600" y="4132263"/>
          <a:ext cx="22225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Equation" r:id="rId4" imgW="1054080" imgH="203040" progId="Equation.3">
                  <p:embed/>
                </p:oleObj>
              </mc:Choice>
              <mc:Fallback>
                <p:oleObj name="Equation" r:id="rId4" imgW="1054080" imgH="203040" progId="Equation.3">
                  <p:embed/>
                  <p:pic>
                    <p:nvPicPr>
                      <p:cNvPr id="675866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132263"/>
                        <a:ext cx="22225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3429000" y="4024103"/>
            <a:ext cx="5157788" cy="542925"/>
            <a:chOff x="1992" y="2546"/>
            <a:chExt cx="3249" cy="342"/>
          </a:xfrm>
        </p:grpSpPr>
        <p:graphicFrame>
          <p:nvGraphicFramePr>
            <p:cNvPr id="1027" name="Object 27"/>
            <p:cNvGraphicFramePr>
              <a:graphicFrameLocks noChangeAspect="1"/>
            </p:cNvGraphicFramePr>
            <p:nvPr>
              <p:extLst/>
            </p:nvPr>
          </p:nvGraphicFramePr>
          <p:xfrm>
            <a:off x="2487" y="2546"/>
            <a:ext cx="2754" cy="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3" name="Equation" r:id="rId6" imgW="1841400" imgH="228600" progId="Equation.3">
                    <p:embed/>
                  </p:oleObj>
                </mc:Choice>
                <mc:Fallback>
                  <p:oleObj name="Equation" r:id="rId6" imgW="1841400" imgH="228600" progId="Equation.3">
                    <p:embed/>
                    <p:pic>
                      <p:nvPicPr>
                        <p:cNvPr id="1027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87" y="2546"/>
                          <a:ext cx="2754" cy="3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7" name="AutoShape 28"/>
            <p:cNvSpPr>
              <a:spLocks noChangeArrowheads="1"/>
            </p:cNvSpPr>
            <p:nvPr/>
          </p:nvSpPr>
          <p:spPr bwMode="auto">
            <a:xfrm>
              <a:off x="1992" y="2592"/>
              <a:ext cx="336" cy="24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033" name="Picture 3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31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Rectangle 32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6" name="Text Box 33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1037" name="Freeform 34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8" name="Text Box 35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039" name="Freeform 36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0" name="Text Box 37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1041" name="Line 38"/>
          <p:cNvSpPr>
            <a:spLocks noChangeShapeType="1"/>
          </p:cNvSpPr>
          <p:nvPr/>
        </p:nvSpPr>
        <p:spPr bwMode="auto">
          <a:xfrm flipV="1">
            <a:off x="1204913" y="371316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2" name="Line 39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3" name="Line 40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4" name="Line 41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5" name="Line 42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886" name="Text Box 46"/>
          <p:cNvSpPr txBox="1">
            <a:spLocks noChangeArrowheads="1"/>
          </p:cNvSpPr>
          <p:nvPr/>
        </p:nvSpPr>
        <p:spPr bwMode="auto">
          <a:xfrm>
            <a:off x="1828800" y="6365875"/>
            <a:ext cx="54008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The vectors </a:t>
            </a:r>
            <a:r>
              <a:rPr lang="en-US" b="1" i="1" dirty="0">
                <a:solidFill>
                  <a:srgbClr val="FF00FF"/>
                </a:solidFill>
                <a:latin typeface="Times New Roman" pitchFamily="18" charset="0"/>
              </a:rPr>
              <a:t>Rx</a:t>
            </a:r>
            <a:r>
              <a:rPr lang="en-US" dirty="0"/>
              <a:t>, </a:t>
            </a:r>
            <a:r>
              <a:rPr lang="en-US" b="1" i="1" dirty="0">
                <a:solidFill>
                  <a:srgbClr val="66FF33"/>
                </a:solidFill>
                <a:latin typeface="Times New Roman" pitchFamily="18" charset="0"/>
              </a:rPr>
              <a:t>t</a:t>
            </a:r>
            <a:r>
              <a:rPr lang="en-US" dirty="0"/>
              <a:t>, and 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</a:rPr>
              <a:t>x’</a:t>
            </a:r>
            <a:r>
              <a:rPr lang="en-US" dirty="0"/>
              <a:t> are coplanar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2F79C-4F4E-46B8-B10B-944B55A82C5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4" name="Oval 3"/>
          <p:cNvSpPr/>
          <p:nvPr/>
        </p:nvSpPr>
        <p:spPr bwMode="auto">
          <a:xfrm>
            <a:off x="6985793" y="3880068"/>
            <a:ext cx="1790700" cy="830997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92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2" grpId="0" animBg="1"/>
      <p:bldP spid="675863" grpId="0" autoUpdateAnimBg="0"/>
      <p:bldP spid="675864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E67A0-41F0-486B-9478-A190280637F8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19200"/>
            <a:ext cx="2670175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86400" y="1412558"/>
            <a:ext cx="268695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idea is to snap</a:t>
            </a:r>
          </a:p>
          <a:p>
            <a:r>
              <a:rPr lang="en-US" dirty="0"/>
              <a:t>images at different</a:t>
            </a:r>
          </a:p>
          <a:p>
            <a:r>
              <a:rPr lang="en-US" dirty="0"/>
              <a:t>depths and get a</a:t>
            </a:r>
          </a:p>
          <a:p>
            <a:r>
              <a:rPr lang="en-US" dirty="0"/>
              <a:t>lot of  2D-3D  point</a:t>
            </a:r>
          </a:p>
          <a:p>
            <a:r>
              <a:rPr lang="en-US" dirty="0"/>
              <a:t>correspondences.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x1, y1, z1, u1, v1</a:t>
            </a:r>
          </a:p>
          <a:p>
            <a:r>
              <a:rPr lang="en-US" dirty="0">
                <a:solidFill>
                  <a:srgbClr val="C00000"/>
                </a:solidFill>
              </a:rPr>
              <a:t>x2, y2, z1, u2, v2</a:t>
            </a:r>
          </a:p>
          <a:p>
            <a:r>
              <a:rPr lang="en-US" dirty="0">
                <a:solidFill>
                  <a:srgbClr val="C00000"/>
                </a:solidFill>
              </a:rPr>
              <a:t>.</a:t>
            </a:r>
          </a:p>
          <a:p>
            <a:r>
              <a:rPr lang="en-US" dirty="0">
                <a:solidFill>
                  <a:srgbClr val="C00000"/>
                </a:solidFill>
              </a:rPr>
              <a:t>.</a:t>
            </a:r>
          </a:p>
          <a:p>
            <a:r>
              <a:rPr lang="en-US" dirty="0" err="1">
                <a:solidFill>
                  <a:srgbClr val="C00000"/>
                </a:solidFill>
              </a:rPr>
              <a:t>xn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yn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zn</a:t>
            </a:r>
            <a:r>
              <a:rPr lang="en-US" dirty="0">
                <a:solidFill>
                  <a:srgbClr val="C00000"/>
                </a:solidFill>
              </a:rPr>
              <a:t>, un, </a:t>
            </a:r>
            <a:r>
              <a:rPr lang="en-US" dirty="0" err="1">
                <a:solidFill>
                  <a:srgbClr val="C00000"/>
                </a:solidFill>
              </a:rPr>
              <a:t>vn</a:t>
            </a:r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  <a:p>
            <a:r>
              <a:rPr lang="en-US" dirty="0"/>
              <a:t>Then solve a system</a:t>
            </a:r>
          </a:p>
          <a:p>
            <a:r>
              <a:rPr lang="en-US" dirty="0"/>
              <a:t>of equations to get</a:t>
            </a:r>
          </a:p>
          <a:p>
            <a:r>
              <a:rPr lang="en-US" dirty="0"/>
              <a:t>camera parameters.</a:t>
            </a:r>
          </a:p>
        </p:txBody>
      </p:sp>
    </p:spTree>
    <p:extLst>
      <p:ext uri="{BB962C8B-B14F-4D97-AF65-F5344CB8AC3E}">
        <p14:creationId xmlns:p14="http://schemas.microsoft.com/office/powerpoint/2010/main" val="2110713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056" name="Freeform 7"/>
          <p:cNvSpPr>
            <a:spLocks/>
          </p:cNvSpPr>
          <p:nvPr/>
        </p:nvSpPr>
        <p:spPr bwMode="auto">
          <a:xfrm>
            <a:off x="2655888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7" name="Text Box 8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058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9" name="Text Box 10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660500" name="Line 20"/>
          <p:cNvSpPr>
            <a:spLocks noChangeShapeType="1"/>
          </p:cNvSpPr>
          <p:nvPr/>
        </p:nvSpPr>
        <p:spPr bwMode="auto">
          <a:xfrm flipH="1" flipV="1">
            <a:off x="2916238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01" name="Line 21"/>
          <p:cNvSpPr>
            <a:spLocks noChangeShapeType="1"/>
          </p:cNvSpPr>
          <p:nvPr/>
        </p:nvSpPr>
        <p:spPr bwMode="auto">
          <a:xfrm flipV="1">
            <a:off x="5837238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2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Calibrated case</a:t>
            </a:r>
          </a:p>
        </p:txBody>
      </p:sp>
      <p:sp>
        <p:nvSpPr>
          <p:cNvPr id="660510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381000" y="4800600"/>
            <a:ext cx="8534400" cy="19812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 x</a:t>
            </a:r>
            <a:r>
              <a:rPr lang="en-US" sz="2400" dirty="0"/>
              <a:t> is the </a:t>
            </a:r>
            <a:r>
              <a:rPr lang="en-US" sz="2400" dirty="0" err="1"/>
              <a:t>epipolar</a:t>
            </a:r>
            <a:r>
              <a:rPr lang="en-US" sz="2400" dirty="0"/>
              <a:t> line associated with </a:t>
            </a:r>
            <a:r>
              <a:rPr lang="en-US" sz="2400" b="1" i="1" dirty="0"/>
              <a:t>x</a:t>
            </a:r>
            <a:r>
              <a:rPr lang="en-US" sz="2400" i="1" dirty="0"/>
              <a:t> </a:t>
            </a:r>
            <a:r>
              <a:rPr lang="en-US" sz="2400" dirty="0"/>
              <a:t>(</a:t>
            </a:r>
            <a:r>
              <a:rPr lang="en-US" sz="2400" b="1" i="1" dirty="0"/>
              <a:t>l</a:t>
            </a:r>
            <a:r>
              <a:rPr lang="en-US" sz="2400" i="1" dirty="0"/>
              <a:t>' = </a:t>
            </a:r>
            <a:r>
              <a:rPr lang="en-US" sz="2400" b="1" i="1" dirty="0"/>
              <a:t>E x</a:t>
            </a:r>
            <a:r>
              <a:rPr lang="en-US" sz="2400" dirty="0"/>
              <a:t>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b="1" i="1" dirty="0" err="1"/>
              <a:t>x</a:t>
            </a:r>
            <a:r>
              <a:rPr lang="en-US" sz="2400" i="1" dirty="0"/>
              <a:t>'</a:t>
            </a:r>
            <a:r>
              <a:rPr lang="en-US" sz="2400" b="1" dirty="0"/>
              <a:t> </a:t>
            </a:r>
            <a:r>
              <a:rPr lang="en-US" sz="2400" dirty="0"/>
              <a:t>is the </a:t>
            </a:r>
            <a:r>
              <a:rPr lang="en-US" sz="2400" dirty="0" err="1"/>
              <a:t>epipolar</a:t>
            </a:r>
            <a:r>
              <a:rPr lang="en-US" sz="2400" dirty="0"/>
              <a:t> line associated with </a:t>
            </a:r>
            <a:r>
              <a:rPr lang="en-US" sz="2400" b="1" i="1" dirty="0"/>
              <a:t>x'</a:t>
            </a:r>
            <a:r>
              <a:rPr lang="en-US" sz="2400" i="1" dirty="0"/>
              <a:t> </a:t>
            </a:r>
            <a:r>
              <a:rPr lang="en-US" sz="2400" dirty="0"/>
              <a:t>(</a:t>
            </a:r>
            <a:r>
              <a:rPr lang="en-US" sz="2400" b="1" i="1" dirty="0"/>
              <a:t>l</a:t>
            </a:r>
            <a:r>
              <a:rPr lang="en-US" sz="2400" i="1" dirty="0"/>
              <a:t> = </a:t>
            </a:r>
            <a:r>
              <a:rPr lang="en-US" sz="2400" b="1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b="1" i="1" dirty="0" err="1"/>
              <a:t>x</a:t>
            </a:r>
            <a:r>
              <a:rPr lang="en-US" sz="2400" i="1" dirty="0"/>
              <a:t>'</a:t>
            </a:r>
            <a:r>
              <a:rPr lang="en-US" sz="2400" dirty="0"/>
              <a:t>)</a:t>
            </a:r>
            <a:endParaRPr lang="en-US" sz="2400" i="1" dirty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 </a:t>
            </a:r>
            <a:r>
              <a:rPr lang="en-US" sz="2400" b="1" i="1" dirty="0" err="1"/>
              <a:t>e</a:t>
            </a:r>
            <a:r>
              <a:rPr lang="en-US" sz="2400" i="1" dirty="0"/>
              <a:t> </a:t>
            </a:r>
            <a:r>
              <a:rPr lang="en-US" sz="2400" dirty="0"/>
              <a:t>= 0   and   </a:t>
            </a:r>
            <a:r>
              <a:rPr lang="en-US" sz="2400" b="1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b="1" i="1" dirty="0" err="1"/>
              <a:t>e</a:t>
            </a:r>
            <a:r>
              <a:rPr lang="en-US" sz="2400" i="1" dirty="0"/>
              <a:t>' = 0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</a:t>
            </a:r>
            <a:r>
              <a:rPr lang="en-US" sz="2400" i="1" dirty="0"/>
              <a:t> </a:t>
            </a:r>
            <a:r>
              <a:rPr lang="en-US" sz="2400" dirty="0"/>
              <a:t>is singular (rank two)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</a:t>
            </a:r>
            <a:r>
              <a:rPr lang="en-US" sz="2400" dirty="0"/>
              <a:t> has five degrees of freedom </a:t>
            </a:r>
          </a:p>
        </p:txBody>
      </p:sp>
      <p:sp>
        <p:nvSpPr>
          <p:cNvPr id="2064" name="AutoShape 36"/>
          <p:cNvSpPr>
            <a:spLocks noChangeArrowheads="1"/>
          </p:cNvSpPr>
          <p:nvPr/>
        </p:nvSpPr>
        <p:spPr bwMode="auto">
          <a:xfrm>
            <a:off x="3162300" y="4114800"/>
            <a:ext cx="533400" cy="381000"/>
          </a:xfrm>
          <a:prstGeom prst="right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98" name="Oval 18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99" name="Oval 19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9" name="Object 26"/>
          <p:cNvGraphicFramePr>
            <a:graphicFrameLocks noChangeAspect="1"/>
          </p:cNvGraphicFramePr>
          <p:nvPr>
            <p:extLst/>
          </p:nvPr>
        </p:nvGraphicFramePr>
        <p:xfrm>
          <a:off x="609600" y="4132263"/>
          <a:ext cx="22225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Equation" r:id="rId5" imgW="1054080" imgH="203040" progId="Equation.3">
                  <p:embed/>
                </p:oleObj>
              </mc:Choice>
              <mc:Fallback>
                <p:oleObj name="Equation" r:id="rId5" imgW="1054080" imgH="203040" progId="Equation.3">
                  <p:embed/>
                  <p:pic>
                    <p:nvPicPr>
                      <p:cNvPr id="19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132263"/>
                        <a:ext cx="22225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45"/>
          <p:cNvGrpSpPr>
            <a:grpSpLocks/>
          </p:cNvGrpSpPr>
          <p:nvPr/>
        </p:nvGrpSpPr>
        <p:grpSpPr bwMode="auto">
          <a:xfrm>
            <a:off x="3162300" y="4041775"/>
            <a:ext cx="5157788" cy="542925"/>
            <a:chOff x="1992" y="2546"/>
            <a:chExt cx="3249" cy="342"/>
          </a:xfrm>
        </p:grpSpPr>
        <p:graphicFrame>
          <p:nvGraphicFramePr>
            <p:cNvPr id="21" name="Object 27"/>
            <p:cNvGraphicFramePr>
              <a:graphicFrameLocks noChangeAspect="1"/>
            </p:cNvGraphicFramePr>
            <p:nvPr>
              <p:extLst/>
            </p:nvPr>
          </p:nvGraphicFramePr>
          <p:xfrm>
            <a:off x="2487" y="2546"/>
            <a:ext cx="2754" cy="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7" name="Equation" r:id="rId7" imgW="1841400" imgH="228600" progId="Equation.3">
                    <p:embed/>
                  </p:oleObj>
                </mc:Choice>
                <mc:Fallback>
                  <p:oleObj name="Equation" r:id="rId7" imgW="1841400" imgH="228600" progId="Equation.3">
                    <p:embed/>
                    <p:pic>
                      <p:nvPicPr>
                        <p:cNvPr id="21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87" y="2546"/>
                          <a:ext cx="2754" cy="3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AutoShape 28"/>
            <p:cNvSpPr>
              <a:spLocks noChangeArrowheads="1"/>
            </p:cNvSpPr>
            <p:nvPr/>
          </p:nvSpPr>
          <p:spPr bwMode="auto">
            <a:xfrm>
              <a:off x="1992" y="2592"/>
              <a:ext cx="336" cy="24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8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500" grpId="0" animBg="1"/>
      <p:bldP spid="660501" grpId="0" animBg="1"/>
      <p:bldP spid="660510" grpId="0" build="p"/>
      <p:bldP spid="660498" grpId="0" animBg="1"/>
      <p:bldP spid="66049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/>
              <a:t>Moving on to stereo…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4175" y="1013618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/>
              <a:t>	Fuse a calibrated binocular stereo pair to produce a depth image</a:t>
            </a:r>
          </a:p>
        </p:txBody>
      </p:sp>
      <p:sp>
        <p:nvSpPr>
          <p:cNvPr id="38916" name="Text Box 10"/>
          <p:cNvSpPr txBox="1">
            <a:spLocks noChangeArrowheads="1"/>
          </p:cNvSpPr>
          <p:nvPr/>
        </p:nvSpPr>
        <p:spPr bwMode="auto">
          <a:xfrm>
            <a:off x="2432050" y="1919288"/>
            <a:ext cx="99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/>
              <a:t>image 1</a:t>
            </a:r>
            <a:endParaRPr lang="en-GB" dirty="0"/>
          </a:p>
        </p:txBody>
      </p:sp>
      <p:sp>
        <p:nvSpPr>
          <p:cNvPr id="38917" name="Text Box 11"/>
          <p:cNvSpPr txBox="1">
            <a:spLocks noChangeArrowheads="1"/>
          </p:cNvSpPr>
          <p:nvPr/>
        </p:nvSpPr>
        <p:spPr bwMode="auto">
          <a:xfrm>
            <a:off x="5556250" y="1919288"/>
            <a:ext cx="99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image 2</a:t>
            </a:r>
            <a:endParaRPr lang="en-GB"/>
          </a:p>
        </p:txBody>
      </p:sp>
      <p:sp>
        <p:nvSpPr>
          <p:cNvPr id="38918" name="Text Box 12"/>
          <p:cNvSpPr txBox="1">
            <a:spLocks noChangeArrowheads="1"/>
          </p:cNvSpPr>
          <p:nvPr/>
        </p:nvSpPr>
        <p:spPr bwMode="auto">
          <a:xfrm>
            <a:off x="3433763" y="4357688"/>
            <a:ext cx="1987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Dense depth map</a:t>
            </a:r>
            <a:endParaRPr lang="en-GB"/>
          </a:p>
        </p:txBody>
      </p:sp>
      <p:pic>
        <p:nvPicPr>
          <p:cNvPr id="38919" name="Picture 13" descr="rect_006_007_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5588" y="2270125"/>
            <a:ext cx="2741612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14" descr="rect_006_007_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259013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15" descr="disparity_006_007_l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4768850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2" name="TextBox 9"/>
          <p:cNvSpPr txBox="1">
            <a:spLocks noChangeArrowheads="1"/>
          </p:cNvSpPr>
          <p:nvPr/>
        </p:nvSpPr>
        <p:spPr bwMode="auto">
          <a:xfrm flipH="1">
            <a:off x="6218238" y="6334125"/>
            <a:ext cx="29257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Many of these slides adapted from Steve Seitz and Lana Lazebnik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353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reeform 2"/>
          <p:cNvSpPr>
            <a:spLocks/>
          </p:cNvSpPr>
          <p:nvPr/>
        </p:nvSpPr>
        <p:spPr bwMode="auto">
          <a:xfrm>
            <a:off x="7291388" y="685800"/>
            <a:ext cx="1220787" cy="839788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5" name="Line 3"/>
          <p:cNvSpPr>
            <a:spLocks noChangeShapeType="1"/>
          </p:cNvSpPr>
          <p:nvPr/>
        </p:nvSpPr>
        <p:spPr bwMode="auto">
          <a:xfrm>
            <a:off x="4700588" y="4038600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6" name="Line 4"/>
          <p:cNvSpPr>
            <a:spLocks noChangeShapeType="1"/>
          </p:cNvSpPr>
          <p:nvPr/>
        </p:nvSpPr>
        <p:spPr bwMode="auto">
          <a:xfrm flipV="1">
            <a:off x="6021388" y="990600"/>
            <a:ext cx="1795462" cy="177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7" name="Freeform 5"/>
          <p:cNvSpPr>
            <a:spLocks/>
          </p:cNvSpPr>
          <p:nvPr/>
        </p:nvSpPr>
        <p:spPr bwMode="auto">
          <a:xfrm>
            <a:off x="4632325" y="1447800"/>
            <a:ext cx="1695450" cy="1601788"/>
          </a:xfrm>
          <a:custGeom>
            <a:avLst/>
            <a:gdLst>
              <a:gd name="T0" fmla="*/ 2147483647 w 1201"/>
              <a:gd name="T1" fmla="*/ 2147483647 h 1009"/>
              <a:gd name="T2" fmla="*/ 2147483647 w 1201"/>
              <a:gd name="T3" fmla="*/ 2147483647 h 1009"/>
              <a:gd name="T4" fmla="*/ 2147483647 w 1201"/>
              <a:gd name="T5" fmla="*/ 2147483647 h 1009"/>
              <a:gd name="T6" fmla="*/ 0 w 1201"/>
              <a:gd name="T7" fmla="*/ 0 h 1009"/>
              <a:gd name="T8" fmla="*/ 2147483647 w 1201"/>
              <a:gd name="T9" fmla="*/ 2147483647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 flipH="1" flipV="1">
            <a:off x="7816850" y="990600"/>
            <a:ext cx="66675" cy="2438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 flipV="1">
            <a:off x="5343525" y="2743200"/>
            <a:ext cx="677863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0" name="Freeform 8"/>
          <p:cNvSpPr>
            <a:spLocks/>
          </p:cNvSpPr>
          <p:nvPr/>
        </p:nvSpPr>
        <p:spPr bwMode="auto">
          <a:xfrm>
            <a:off x="4497388" y="2219325"/>
            <a:ext cx="1220787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1" name="Freeform 9"/>
          <p:cNvSpPr>
            <a:spLocks/>
          </p:cNvSpPr>
          <p:nvPr/>
        </p:nvSpPr>
        <p:spPr bwMode="auto">
          <a:xfrm>
            <a:off x="7410450" y="2743200"/>
            <a:ext cx="1558925" cy="1525588"/>
          </a:xfrm>
          <a:custGeom>
            <a:avLst/>
            <a:gdLst>
              <a:gd name="T0" fmla="*/ 0 w 1105"/>
              <a:gd name="T1" fmla="*/ 2147483647 h 961"/>
              <a:gd name="T2" fmla="*/ 0 w 1105"/>
              <a:gd name="T3" fmla="*/ 2147483647 h 961"/>
              <a:gd name="T4" fmla="*/ 2147483647 w 1105"/>
              <a:gd name="T5" fmla="*/ 2147483647 h 961"/>
              <a:gd name="T6" fmla="*/ 2147483647 w 1105"/>
              <a:gd name="T7" fmla="*/ 0 h 961"/>
              <a:gd name="T8" fmla="*/ 0 w 1105"/>
              <a:gd name="T9" fmla="*/ 21474836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 flipH="1" flipV="1">
            <a:off x="7883525" y="3429000"/>
            <a:ext cx="34925" cy="142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3" name="Freeform 11"/>
          <p:cNvSpPr>
            <a:spLocks/>
          </p:cNvSpPr>
          <p:nvPr/>
        </p:nvSpPr>
        <p:spPr bwMode="auto">
          <a:xfrm>
            <a:off x="7613650" y="3937000"/>
            <a:ext cx="1220788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4" name="Line 12"/>
          <p:cNvSpPr>
            <a:spLocks noChangeShapeType="1"/>
          </p:cNvSpPr>
          <p:nvPr/>
        </p:nvSpPr>
        <p:spPr bwMode="auto">
          <a:xfrm flipV="1">
            <a:off x="4700588" y="3409950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5" name="Line 13"/>
          <p:cNvSpPr>
            <a:spLocks noChangeShapeType="1"/>
          </p:cNvSpPr>
          <p:nvPr/>
        </p:nvSpPr>
        <p:spPr bwMode="auto">
          <a:xfrm flipH="1" flipV="1">
            <a:off x="7918450" y="4857750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6" name="Oval 16"/>
          <p:cNvSpPr>
            <a:spLocks noChangeArrowheads="1"/>
          </p:cNvSpPr>
          <p:nvPr/>
        </p:nvSpPr>
        <p:spPr bwMode="auto">
          <a:xfrm>
            <a:off x="7856538" y="3397250"/>
            <a:ext cx="55562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7" name="Oval 17"/>
          <p:cNvSpPr>
            <a:spLocks noChangeArrowheads="1"/>
          </p:cNvSpPr>
          <p:nvPr/>
        </p:nvSpPr>
        <p:spPr bwMode="auto">
          <a:xfrm>
            <a:off x="5992813" y="27305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8" name="Freeform 18"/>
          <p:cNvSpPr>
            <a:spLocks/>
          </p:cNvSpPr>
          <p:nvPr/>
        </p:nvSpPr>
        <p:spPr bwMode="auto">
          <a:xfrm>
            <a:off x="4343400" y="39893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9" name="Arc 19"/>
          <p:cNvSpPr>
            <a:spLocks/>
          </p:cNvSpPr>
          <p:nvPr/>
        </p:nvSpPr>
        <p:spPr bwMode="auto">
          <a:xfrm rot="720000">
            <a:off x="4543425" y="40052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0" name="Line 20"/>
          <p:cNvSpPr>
            <a:spLocks noChangeShapeType="1"/>
          </p:cNvSpPr>
          <p:nvPr/>
        </p:nvSpPr>
        <p:spPr bwMode="auto">
          <a:xfrm flipH="1">
            <a:off x="4343400" y="38242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1" name="Oval 21"/>
          <p:cNvSpPr>
            <a:spLocks noChangeArrowheads="1"/>
          </p:cNvSpPr>
          <p:nvPr/>
        </p:nvSpPr>
        <p:spPr bwMode="auto">
          <a:xfrm rot="-1860000">
            <a:off x="4621213" y="40100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2" name="Line 22"/>
          <p:cNvSpPr>
            <a:spLocks noChangeShapeType="1"/>
          </p:cNvSpPr>
          <p:nvPr/>
        </p:nvSpPr>
        <p:spPr bwMode="auto">
          <a:xfrm flipV="1">
            <a:off x="4343400" y="42306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3" name="Freeform 23"/>
          <p:cNvSpPr>
            <a:spLocks/>
          </p:cNvSpPr>
          <p:nvPr/>
        </p:nvSpPr>
        <p:spPr bwMode="auto">
          <a:xfrm>
            <a:off x="7594600" y="58181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54" name="Arc 24"/>
          <p:cNvSpPr>
            <a:spLocks/>
          </p:cNvSpPr>
          <p:nvPr/>
        </p:nvSpPr>
        <p:spPr bwMode="auto">
          <a:xfrm rot="720000">
            <a:off x="7794625" y="58340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5" name="Line 25"/>
          <p:cNvSpPr>
            <a:spLocks noChangeShapeType="1"/>
          </p:cNvSpPr>
          <p:nvPr/>
        </p:nvSpPr>
        <p:spPr bwMode="auto">
          <a:xfrm flipH="1">
            <a:off x="7594600" y="56530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6" name="Oval 26"/>
          <p:cNvSpPr>
            <a:spLocks noChangeArrowheads="1"/>
          </p:cNvSpPr>
          <p:nvPr/>
        </p:nvSpPr>
        <p:spPr bwMode="auto">
          <a:xfrm rot="-1860000">
            <a:off x="7872413" y="58388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7" name="Line 27"/>
          <p:cNvSpPr>
            <a:spLocks noChangeShapeType="1"/>
          </p:cNvSpPr>
          <p:nvPr/>
        </p:nvSpPr>
        <p:spPr bwMode="auto">
          <a:xfrm flipV="1">
            <a:off x="7594600" y="60594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8" name="Rectangle 28"/>
          <p:cNvSpPr>
            <a:spLocks noGrp="1" noChangeArrowheads="1"/>
          </p:cNvSpPr>
          <p:nvPr>
            <p:ph type="title"/>
          </p:nvPr>
        </p:nvSpPr>
        <p:spPr>
          <a:xfrm>
            <a:off x="-17491" y="0"/>
            <a:ext cx="8229600" cy="1143000"/>
          </a:xfrm>
          <a:noFill/>
        </p:spPr>
        <p:txBody>
          <a:bodyPr/>
          <a:lstStyle/>
          <a:p>
            <a:r>
              <a:rPr lang="en-US" dirty="0"/>
              <a:t>Stereo image rectification</a:t>
            </a:r>
          </a:p>
        </p:txBody>
      </p:sp>
      <p:sp>
        <p:nvSpPr>
          <p:cNvPr id="416797" name="Rectangle 29"/>
          <p:cNvSpPr>
            <a:spLocks noGrp="1" noChangeArrowheads="1"/>
          </p:cNvSpPr>
          <p:nvPr>
            <p:ph type="body" idx="1"/>
          </p:nvPr>
        </p:nvSpPr>
        <p:spPr>
          <a:xfrm>
            <a:off x="76200" y="1219200"/>
            <a:ext cx="4191000" cy="5541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 err="1"/>
              <a:t>Reproject</a:t>
            </a:r>
            <a:r>
              <a:rPr lang="en-US" sz="2800" dirty="0"/>
              <a:t> image planes onto a common plane parallel to the line between camera centers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/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/>
              <a:t>Pixel motion is horizontal after this transformation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/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/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/>
              <a:t>Two </a:t>
            </a:r>
            <a:r>
              <a:rPr lang="en-US" sz="2800" dirty="0" err="1"/>
              <a:t>homographies</a:t>
            </a:r>
            <a:r>
              <a:rPr lang="en-US" sz="2800" dirty="0"/>
              <a:t> (3x3 transform), one for each input image </a:t>
            </a:r>
            <a:r>
              <a:rPr lang="en-US" sz="2800" dirty="0" err="1"/>
              <a:t>reprojection</a:t>
            </a:r>
            <a:endParaRPr lang="en-US" sz="2800" dirty="0"/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en-US" sz="2000" dirty="0"/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en-US" sz="2000" dirty="0"/>
              <a:t>C. Loop and Z. Zhang. </a:t>
            </a:r>
            <a:r>
              <a:rPr lang="en-US" sz="2000" dirty="0">
                <a:hlinkClick r:id="rId3"/>
              </a:rPr>
              <a:t>Computing Rectifying </a:t>
            </a:r>
            <a:r>
              <a:rPr lang="en-US" sz="2000" dirty="0" err="1">
                <a:hlinkClick r:id="rId3"/>
              </a:rPr>
              <a:t>Homographies</a:t>
            </a:r>
            <a:r>
              <a:rPr lang="en-US" sz="2000" dirty="0">
                <a:hlinkClick r:id="rId3"/>
              </a:rPr>
              <a:t> for Stereo Vision</a:t>
            </a:r>
            <a:r>
              <a:rPr lang="en-US" sz="2000" dirty="0"/>
              <a:t>. IEEE Conf. Computer Vision and Pattern Recognition, 1999</a:t>
            </a:r>
            <a:r>
              <a:rPr lang="en-US" sz="2400" dirty="0"/>
              <a:t>.</a:t>
            </a:r>
          </a:p>
        </p:txBody>
      </p:sp>
      <p:sp>
        <p:nvSpPr>
          <p:cNvPr id="44060" name="Line 35"/>
          <p:cNvSpPr>
            <a:spLocks noChangeShapeType="1"/>
          </p:cNvSpPr>
          <p:nvPr/>
        </p:nvSpPr>
        <p:spPr bwMode="auto">
          <a:xfrm>
            <a:off x="5726113" y="28860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1" name="Line 36"/>
          <p:cNvSpPr>
            <a:spLocks noChangeShapeType="1"/>
          </p:cNvSpPr>
          <p:nvPr/>
        </p:nvSpPr>
        <p:spPr bwMode="auto">
          <a:xfrm>
            <a:off x="5718175" y="4216400"/>
            <a:ext cx="1893888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8" name="Line 30"/>
          <p:cNvSpPr>
            <a:spLocks noChangeShapeType="1"/>
          </p:cNvSpPr>
          <p:nvPr/>
        </p:nvSpPr>
        <p:spPr bwMode="auto">
          <a:xfrm>
            <a:off x="4497388" y="293687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9" name="Line 31"/>
          <p:cNvSpPr>
            <a:spLocks noChangeShapeType="1"/>
          </p:cNvSpPr>
          <p:nvPr/>
        </p:nvSpPr>
        <p:spPr bwMode="auto">
          <a:xfrm>
            <a:off x="7629525" y="468312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806" name="Line 38"/>
          <p:cNvSpPr>
            <a:spLocks noChangeShapeType="1"/>
          </p:cNvSpPr>
          <p:nvPr/>
        </p:nvSpPr>
        <p:spPr bwMode="auto">
          <a:xfrm>
            <a:off x="5726113" y="36226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5" name="Oval 14"/>
          <p:cNvSpPr>
            <a:spLocks noChangeArrowheads="1"/>
          </p:cNvSpPr>
          <p:nvPr/>
        </p:nvSpPr>
        <p:spPr bwMode="auto">
          <a:xfrm>
            <a:off x="7889875" y="4810125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6" name="Oval 15"/>
          <p:cNvSpPr>
            <a:spLocks noChangeArrowheads="1"/>
          </p:cNvSpPr>
          <p:nvPr/>
        </p:nvSpPr>
        <p:spPr bwMode="auto">
          <a:xfrm>
            <a:off x="5314950" y="33782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758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6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1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6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6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67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98" grpId="0" animBg="1"/>
      <p:bldP spid="416799" grpId="0" animBg="1"/>
      <p:bldP spid="41680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14288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Example</a:t>
            </a:r>
          </a:p>
        </p:txBody>
      </p:sp>
      <p:pic>
        <p:nvPicPr>
          <p:cNvPr id="29699" name="Picture 2" descr="http://www.ifp.illinois.edu/~yuhuang/rectify/orig_4_5_b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914400"/>
            <a:ext cx="7724775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http://www.ifp.illinois.edu/~yuhuang/rectify/rectif_4_5_bd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86200"/>
            <a:ext cx="777240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701" name="Straight Connector 4"/>
          <p:cNvCxnSpPr>
            <a:cxnSpLocks noChangeShapeType="1"/>
          </p:cNvCxnSpPr>
          <p:nvPr/>
        </p:nvCxnSpPr>
        <p:spPr bwMode="auto">
          <a:xfrm>
            <a:off x="733425" y="1600200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2" name="Straight Connector 7"/>
          <p:cNvCxnSpPr>
            <a:cxnSpLocks noChangeShapeType="1"/>
          </p:cNvCxnSpPr>
          <p:nvPr/>
        </p:nvCxnSpPr>
        <p:spPr bwMode="auto">
          <a:xfrm>
            <a:off x="733425" y="2152650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3" name="Straight Connector 8"/>
          <p:cNvCxnSpPr>
            <a:cxnSpLocks noChangeShapeType="1"/>
          </p:cNvCxnSpPr>
          <p:nvPr/>
        </p:nvCxnSpPr>
        <p:spPr bwMode="auto">
          <a:xfrm>
            <a:off x="733425" y="3527425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733425" y="928688"/>
            <a:ext cx="25908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bg1"/>
                </a:solidFill>
                <a:latin typeface="+mn-lt"/>
                <a:ea typeface="+mn-ea"/>
              </a:rPr>
              <a:t>Unrectified</a:t>
            </a:r>
            <a:endParaRPr lang="en-US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5325" y="3886200"/>
            <a:ext cx="25908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ea typeface="+mn-ea"/>
              </a:rPr>
              <a:t>Rectified</a:t>
            </a:r>
          </a:p>
        </p:txBody>
      </p:sp>
      <p:cxnSp>
        <p:nvCxnSpPr>
          <p:cNvPr id="29706" name="Straight Connector 14"/>
          <p:cNvCxnSpPr>
            <a:cxnSpLocks noChangeShapeType="1"/>
          </p:cNvCxnSpPr>
          <p:nvPr/>
        </p:nvCxnSpPr>
        <p:spPr bwMode="auto">
          <a:xfrm>
            <a:off x="709613" y="435768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7" name="Straight Connector 15"/>
          <p:cNvCxnSpPr>
            <a:cxnSpLocks noChangeShapeType="1"/>
          </p:cNvCxnSpPr>
          <p:nvPr/>
        </p:nvCxnSpPr>
        <p:spPr bwMode="auto">
          <a:xfrm>
            <a:off x="693738" y="484028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8" name="Straight Connector 16"/>
          <p:cNvCxnSpPr>
            <a:cxnSpLocks noChangeShapeType="1"/>
          </p:cNvCxnSpPr>
          <p:nvPr/>
        </p:nvCxnSpPr>
        <p:spPr bwMode="auto">
          <a:xfrm>
            <a:off x="709613" y="532288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9" name="Straight Connector 17"/>
          <p:cNvCxnSpPr>
            <a:cxnSpLocks noChangeShapeType="1"/>
          </p:cNvCxnSpPr>
          <p:nvPr/>
        </p:nvCxnSpPr>
        <p:spPr bwMode="auto">
          <a:xfrm>
            <a:off x="709613" y="579913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10" name="Straight Connector 18"/>
          <p:cNvCxnSpPr>
            <a:cxnSpLocks noChangeShapeType="1"/>
          </p:cNvCxnSpPr>
          <p:nvPr/>
        </p:nvCxnSpPr>
        <p:spPr bwMode="auto">
          <a:xfrm>
            <a:off x="695325" y="6280150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1797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reeform 5"/>
          <p:cNvSpPr>
            <a:spLocks/>
          </p:cNvSpPr>
          <p:nvPr/>
        </p:nvSpPr>
        <p:spPr bwMode="auto">
          <a:xfrm>
            <a:off x="5705475" y="3859213"/>
            <a:ext cx="1884363" cy="314325"/>
          </a:xfrm>
          <a:custGeom>
            <a:avLst/>
            <a:gdLst>
              <a:gd name="T0" fmla="*/ 0 w 1468"/>
              <a:gd name="T1" fmla="*/ 2147483647 h 252"/>
              <a:gd name="T2" fmla="*/ 2147483647 w 1468"/>
              <a:gd name="T3" fmla="*/ 2147483647 h 252"/>
              <a:gd name="T4" fmla="*/ 2147483647 w 1468"/>
              <a:gd name="T5" fmla="*/ 2147483647 h 252"/>
              <a:gd name="T6" fmla="*/ 2147483647 w 1468"/>
              <a:gd name="T7" fmla="*/ 2147483647 h 252"/>
              <a:gd name="T8" fmla="*/ 2147483647 w 1468"/>
              <a:gd name="T9" fmla="*/ 2147483647 h 252"/>
              <a:gd name="T10" fmla="*/ 2147483647 w 1468"/>
              <a:gd name="T11" fmla="*/ 0 h 252"/>
              <a:gd name="T12" fmla="*/ 2147483647 w 1468"/>
              <a:gd name="T13" fmla="*/ 2147483647 h 252"/>
              <a:gd name="T14" fmla="*/ 2147483647 w 1468"/>
              <a:gd name="T15" fmla="*/ 2147483647 h 252"/>
              <a:gd name="T16" fmla="*/ 2147483647 w 1468"/>
              <a:gd name="T17" fmla="*/ 2147483647 h 252"/>
              <a:gd name="T18" fmla="*/ 2147483647 w 1468"/>
              <a:gd name="T19" fmla="*/ 2147483647 h 252"/>
              <a:gd name="T20" fmla="*/ 2147483647 w 1468"/>
              <a:gd name="T21" fmla="*/ 2147483647 h 252"/>
              <a:gd name="T22" fmla="*/ 2147483647 w 1468"/>
              <a:gd name="T23" fmla="*/ 2147483647 h 252"/>
              <a:gd name="T24" fmla="*/ 2147483647 w 1468"/>
              <a:gd name="T25" fmla="*/ 2147483647 h 252"/>
              <a:gd name="T26" fmla="*/ 2147483647 w 1468"/>
              <a:gd name="T27" fmla="*/ 2147483647 h 252"/>
              <a:gd name="T28" fmla="*/ 2147483647 w 1468"/>
              <a:gd name="T29" fmla="*/ 2147483647 h 252"/>
              <a:gd name="T30" fmla="*/ 2147483647 w 1468"/>
              <a:gd name="T31" fmla="*/ 2147483647 h 252"/>
              <a:gd name="T32" fmla="*/ 2147483647 w 1468"/>
              <a:gd name="T33" fmla="*/ 2147483647 h 252"/>
              <a:gd name="T34" fmla="*/ 2147483647 w 1468"/>
              <a:gd name="T35" fmla="*/ 2147483647 h 252"/>
              <a:gd name="T36" fmla="*/ 2147483647 w 1468"/>
              <a:gd name="T37" fmla="*/ 2147483647 h 252"/>
              <a:gd name="T38" fmla="*/ 2147483647 w 1468"/>
              <a:gd name="T39" fmla="*/ 2147483647 h 252"/>
              <a:gd name="T40" fmla="*/ 2147483647 w 1468"/>
              <a:gd name="T41" fmla="*/ 2147483647 h 252"/>
              <a:gd name="T42" fmla="*/ 2147483647 w 1468"/>
              <a:gd name="T43" fmla="*/ 2147483647 h 252"/>
              <a:gd name="T44" fmla="*/ 2147483647 w 1468"/>
              <a:gd name="T45" fmla="*/ 2147483647 h 252"/>
              <a:gd name="T46" fmla="*/ 2147483647 w 1468"/>
              <a:gd name="T47" fmla="*/ 2147483647 h 252"/>
              <a:gd name="T48" fmla="*/ 2147483647 w 1468"/>
              <a:gd name="T49" fmla="*/ 2147483647 h 252"/>
              <a:gd name="T50" fmla="*/ 2147483647 w 1468"/>
              <a:gd name="T51" fmla="*/ 2147483647 h 252"/>
              <a:gd name="T52" fmla="*/ 2147483647 w 1468"/>
              <a:gd name="T53" fmla="*/ 2147483647 h 252"/>
              <a:gd name="T54" fmla="*/ 2147483647 w 1468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468"/>
              <a:gd name="T85" fmla="*/ 0 h 252"/>
              <a:gd name="T86" fmla="*/ 1468 w 1468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468" h="252">
                <a:moveTo>
                  <a:pt x="0" y="5"/>
                </a:moveTo>
                <a:cubicBezTo>
                  <a:pt x="22" y="20"/>
                  <a:pt x="30" y="32"/>
                  <a:pt x="56" y="41"/>
                </a:cubicBezTo>
                <a:cubicBezTo>
                  <a:pt x="61" y="39"/>
                  <a:pt x="67" y="39"/>
                  <a:pt x="71" y="36"/>
                </a:cubicBezTo>
                <a:cubicBezTo>
                  <a:pt x="75" y="33"/>
                  <a:pt x="77" y="27"/>
                  <a:pt x="81" y="25"/>
                </a:cubicBezTo>
                <a:cubicBezTo>
                  <a:pt x="95" y="18"/>
                  <a:pt x="112" y="15"/>
                  <a:pt x="127" y="10"/>
                </a:cubicBezTo>
                <a:cubicBezTo>
                  <a:pt x="137" y="7"/>
                  <a:pt x="157" y="0"/>
                  <a:pt x="157" y="0"/>
                </a:cubicBezTo>
                <a:cubicBezTo>
                  <a:pt x="196" y="13"/>
                  <a:pt x="233" y="31"/>
                  <a:pt x="273" y="41"/>
                </a:cubicBezTo>
                <a:cubicBezTo>
                  <a:pt x="283" y="40"/>
                  <a:pt x="353" y="26"/>
                  <a:pt x="369" y="30"/>
                </a:cubicBezTo>
                <a:cubicBezTo>
                  <a:pt x="390" y="54"/>
                  <a:pt x="366" y="30"/>
                  <a:pt x="395" y="46"/>
                </a:cubicBezTo>
                <a:cubicBezTo>
                  <a:pt x="406" y="52"/>
                  <a:pt x="450" y="137"/>
                  <a:pt x="455" y="121"/>
                </a:cubicBezTo>
                <a:cubicBezTo>
                  <a:pt x="486" y="168"/>
                  <a:pt x="519" y="233"/>
                  <a:pt x="576" y="252"/>
                </a:cubicBezTo>
                <a:cubicBezTo>
                  <a:pt x="603" y="245"/>
                  <a:pt x="593" y="186"/>
                  <a:pt x="615" y="171"/>
                </a:cubicBezTo>
                <a:cubicBezTo>
                  <a:pt x="618" y="161"/>
                  <a:pt x="624" y="139"/>
                  <a:pt x="627" y="129"/>
                </a:cubicBezTo>
                <a:cubicBezTo>
                  <a:pt x="629" y="124"/>
                  <a:pt x="646" y="102"/>
                  <a:pt x="651" y="99"/>
                </a:cubicBezTo>
                <a:cubicBezTo>
                  <a:pt x="661" y="92"/>
                  <a:pt x="681" y="78"/>
                  <a:pt x="681" y="78"/>
                </a:cubicBezTo>
                <a:cubicBezTo>
                  <a:pt x="694" y="59"/>
                  <a:pt x="724" y="71"/>
                  <a:pt x="747" y="78"/>
                </a:cubicBezTo>
                <a:cubicBezTo>
                  <a:pt x="768" y="86"/>
                  <a:pt x="791" y="116"/>
                  <a:pt x="809" y="126"/>
                </a:cubicBezTo>
                <a:cubicBezTo>
                  <a:pt x="824" y="127"/>
                  <a:pt x="854" y="137"/>
                  <a:pt x="854" y="137"/>
                </a:cubicBezTo>
                <a:cubicBezTo>
                  <a:pt x="919" y="131"/>
                  <a:pt x="895" y="133"/>
                  <a:pt x="935" y="106"/>
                </a:cubicBezTo>
                <a:cubicBezTo>
                  <a:pt x="954" y="94"/>
                  <a:pt x="979" y="98"/>
                  <a:pt x="1001" y="96"/>
                </a:cubicBezTo>
                <a:cubicBezTo>
                  <a:pt x="1020" y="83"/>
                  <a:pt x="1042" y="78"/>
                  <a:pt x="1062" y="66"/>
                </a:cubicBezTo>
                <a:cubicBezTo>
                  <a:pt x="1096" y="71"/>
                  <a:pt x="1169" y="82"/>
                  <a:pt x="1198" y="101"/>
                </a:cubicBezTo>
                <a:cubicBezTo>
                  <a:pt x="1221" y="117"/>
                  <a:pt x="1247" y="133"/>
                  <a:pt x="1274" y="142"/>
                </a:cubicBezTo>
                <a:cubicBezTo>
                  <a:pt x="1291" y="159"/>
                  <a:pt x="1312" y="170"/>
                  <a:pt x="1334" y="177"/>
                </a:cubicBezTo>
                <a:cubicBezTo>
                  <a:pt x="1370" y="173"/>
                  <a:pt x="1383" y="175"/>
                  <a:pt x="1410" y="157"/>
                </a:cubicBezTo>
                <a:cubicBezTo>
                  <a:pt x="1417" y="135"/>
                  <a:pt x="1429" y="117"/>
                  <a:pt x="1446" y="101"/>
                </a:cubicBezTo>
                <a:cubicBezTo>
                  <a:pt x="1448" y="96"/>
                  <a:pt x="1447" y="90"/>
                  <a:pt x="1451" y="86"/>
                </a:cubicBezTo>
                <a:cubicBezTo>
                  <a:pt x="1468" y="69"/>
                  <a:pt x="1466" y="90"/>
                  <a:pt x="1466" y="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7107" name="Group 6"/>
          <p:cNvGrpSpPr>
            <a:grpSpLocks/>
          </p:cNvGrpSpPr>
          <p:nvPr/>
        </p:nvGrpSpPr>
        <p:grpSpPr bwMode="auto">
          <a:xfrm>
            <a:off x="5708650" y="3721100"/>
            <a:ext cx="1909763" cy="477838"/>
            <a:chOff x="2064" y="2160"/>
            <a:chExt cx="1488" cy="384"/>
          </a:xfrm>
        </p:grpSpPr>
        <p:sp>
          <p:nvSpPr>
            <p:cNvPr id="47126" name="Line 7"/>
            <p:cNvSpPr>
              <a:spLocks noChangeShapeType="1"/>
            </p:cNvSpPr>
            <p:nvPr/>
          </p:nvSpPr>
          <p:spPr bwMode="auto">
            <a:xfrm flipV="1">
              <a:off x="2064" y="2160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7" name="Line 8"/>
            <p:cNvSpPr>
              <a:spLocks noChangeShapeType="1"/>
            </p:cNvSpPr>
            <p:nvPr/>
          </p:nvSpPr>
          <p:spPr bwMode="auto">
            <a:xfrm>
              <a:off x="2064" y="2544"/>
              <a:ext cx="1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108" name="Text Box 9"/>
          <p:cNvSpPr txBox="1">
            <a:spLocks noChangeArrowheads="1"/>
          </p:cNvSpPr>
          <p:nvPr/>
        </p:nvSpPr>
        <p:spPr bwMode="auto">
          <a:xfrm>
            <a:off x="4343400" y="3581400"/>
            <a:ext cx="1344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Matching cost</a:t>
            </a:r>
          </a:p>
        </p:txBody>
      </p:sp>
      <p:sp>
        <p:nvSpPr>
          <p:cNvPr id="47109" name="Text Box 10"/>
          <p:cNvSpPr txBox="1">
            <a:spLocks noChangeArrowheads="1"/>
          </p:cNvSpPr>
          <p:nvPr/>
        </p:nvSpPr>
        <p:spPr bwMode="auto">
          <a:xfrm>
            <a:off x="7635875" y="3962400"/>
            <a:ext cx="898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disparity</a:t>
            </a:r>
          </a:p>
        </p:txBody>
      </p:sp>
      <p:pic>
        <p:nvPicPr>
          <p:cNvPr id="47110" name="Picture 11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12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2" name="Line 13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3" name="Rectangle 14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114" name="Group 15"/>
          <p:cNvGrpSpPr>
            <a:grpSpLocks/>
          </p:cNvGrpSpPr>
          <p:nvPr/>
        </p:nvGrpSpPr>
        <p:grpSpPr bwMode="auto">
          <a:xfrm>
            <a:off x="6021388" y="2049463"/>
            <a:ext cx="862012" cy="119062"/>
            <a:chOff x="3111" y="3838"/>
            <a:chExt cx="672" cy="96"/>
          </a:xfrm>
        </p:grpSpPr>
        <p:sp>
          <p:nvSpPr>
            <p:cNvPr id="47121" name="Rectangle 16"/>
            <p:cNvSpPr>
              <a:spLocks noChangeArrowheads="1"/>
            </p:cNvSpPr>
            <p:nvPr/>
          </p:nvSpPr>
          <p:spPr bwMode="auto">
            <a:xfrm>
              <a:off x="3399" y="3838"/>
              <a:ext cx="96" cy="96"/>
            </a:xfrm>
            <a:prstGeom prst="rect">
              <a:avLst/>
            </a:prstGeom>
            <a:noFill/>
            <a:ln w="158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2" name="Rectangle 17"/>
            <p:cNvSpPr>
              <a:spLocks noChangeArrowheads="1"/>
            </p:cNvSpPr>
            <p:nvPr/>
          </p:nvSpPr>
          <p:spPr bwMode="auto">
            <a:xfrm>
              <a:off x="3111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3" name="Rectangle 18"/>
            <p:cNvSpPr>
              <a:spLocks noChangeArrowheads="1"/>
            </p:cNvSpPr>
            <p:nvPr/>
          </p:nvSpPr>
          <p:spPr bwMode="auto">
            <a:xfrm>
              <a:off x="3255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4" name="Rectangle 19"/>
            <p:cNvSpPr>
              <a:spLocks noChangeArrowheads="1"/>
            </p:cNvSpPr>
            <p:nvPr/>
          </p:nvSpPr>
          <p:spPr bwMode="auto">
            <a:xfrm>
              <a:off x="3543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5" name="Rectangle 20"/>
            <p:cNvSpPr>
              <a:spLocks noChangeArrowheads="1"/>
            </p:cNvSpPr>
            <p:nvPr/>
          </p:nvSpPr>
          <p:spPr bwMode="auto">
            <a:xfrm>
              <a:off x="3687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7115" name="Text Box 21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7116" name="Text Box 22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7117" name="Freeform 23"/>
          <p:cNvSpPr>
            <a:spLocks/>
          </p:cNvSpPr>
          <p:nvPr/>
        </p:nvSpPr>
        <p:spPr bwMode="auto">
          <a:xfrm>
            <a:off x="6430963" y="1212850"/>
            <a:ext cx="23812" cy="3219450"/>
          </a:xfrm>
          <a:custGeom>
            <a:avLst/>
            <a:gdLst>
              <a:gd name="T0" fmla="*/ 2147483647 w 18"/>
              <a:gd name="T1" fmla="*/ 0 h 2587"/>
              <a:gd name="T2" fmla="*/ 0 w 18"/>
              <a:gd name="T3" fmla="*/ 2147483647 h 2587"/>
              <a:gd name="T4" fmla="*/ 0 60000 65536"/>
              <a:gd name="T5" fmla="*/ 0 60000 65536"/>
              <a:gd name="T6" fmla="*/ 0 w 18"/>
              <a:gd name="T7" fmla="*/ 0 h 2587"/>
              <a:gd name="T8" fmla="*/ 18 w 18"/>
              <a:gd name="T9" fmla="*/ 2587 h 258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8" h="2587">
                <a:moveTo>
                  <a:pt x="18" y="0"/>
                </a:moveTo>
                <a:lnTo>
                  <a:pt x="0" y="258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8" name="Text Box 24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7119" name="Rectangle 2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25616" name="Rectangle 26"/>
          <p:cNvSpPr>
            <a:spLocks noGrp="1" noChangeArrowheads="1"/>
          </p:cNvSpPr>
          <p:nvPr>
            <p:ph type="body" idx="1"/>
          </p:nvPr>
        </p:nvSpPr>
        <p:spPr>
          <a:xfrm>
            <a:off x="685800" y="4572000"/>
            <a:ext cx="7772400" cy="1981200"/>
          </a:xfrm>
        </p:spPr>
        <p:txBody>
          <a:bodyPr>
            <a:normAutofit fontScale="85000" lnSpcReduction="10000"/>
          </a:bodyPr>
          <a:lstStyle/>
          <a:p>
            <a:pPr>
              <a:buFontTx/>
              <a:buChar char="•"/>
              <a:defRPr/>
            </a:pPr>
            <a:r>
              <a:rPr lang="en-US" dirty="0"/>
              <a:t>Slide a window along the right scanline and compare contents of that window with the reference window in the left image</a:t>
            </a:r>
          </a:p>
          <a:p>
            <a:pPr>
              <a:buFontTx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Matching cost: SSD, SAD, or normalized correlation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81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Line 4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9161" name="Rectangle 9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r>
              <a:rPr lang="en-US" sz="3000"/>
              <a:t>Correspondence search</a:t>
            </a:r>
          </a:p>
        </p:txBody>
      </p:sp>
      <p:sp>
        <p:nvSpPr>
          <p:cNvPr id="49162" name="Text Box 11"/>
          <p:cNvSpPr txBox="1">
            <a:spLocks noChangeArrowheads="1"/>
          </p:cNvSpPr>
          <p:nvPr/>
        </p:nvSpPr>
        <p:spPr bwMode="auto">
          <a:xfrm>
            <a:off x="5835650" y="6262688"/>
            <a:ext cx="1263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Norm. corr</a:t>
            </a:r>
          </a:p>
        </p:txBody>
      </p:sp>
      <p:pic>
        <p:nvPicPr>
          <p:cNvPr id="49163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0613" y="3730625"/>
            <a:ext cx="3176587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4" name="Freeform 12"/>
          <p:cNvSpPr>
            <a:spLocks/>
          </p:cNvSpPr>
          <p:nvPr/>
        </p:nvSpPr>
        <p:spPr bwMode="auto">
          <a:xfrm>
            <a:off x="6454775" y="1212850"/>
            <a:ext cx="4763" cy="5043488"/>
          </a:xfrm>
          <a:custGeom>
            <a:avLst/>
            <a:gdLst>
              <a:gd name="T0" fmla="*/ 0 w 3"/>
              <a:gd name="T1" fmla="*/ 0 h 3177"/>
              <a:gd name="T2" fmla="*/ 2147483647 w 3"/>
              <a:gd name="T3" fmla="*/ 2147483647 h 3177"/>
              <a:gd name="T4" fmla="*/ 0 60000 65536"/>
              <a:gd name="T5" fmla="*/ 0 60000 65536"/>
              <a:gd name="T6" fmla="*/ 0 w 3"/>
              <a:gd name="T7" fmla="*/ 0 h 3177"/>
              <a:gd name="T8" fmla="*/ 3 w 3"/>
              <a:gd name="T9" fmla="*/ 3177 h 31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3177">
                <a:moveTo>
                  <a:pt x="0" y="0"/>
                </a:moveTo>
                <a:lnTo>
                  <a:pt x="3" y="317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5199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3350"/>
            <a:ext cx="8229600" cy="1143000"/>
          </a:xfrm>
        </p:spPr>
        <p:txBody>
          <a:bodyPr/>
          <a:lstStyle/>
          <a:p>
            <a:r>
              <a:rPr lang="en-US" dirty="0"/>
              <a:t>Results with window search</a:t>
            </a:r>
          </a:p>
        </p:txBody>
      </p:sp>
      <p:graphicFrame>
        <p:nvGraphicFramePr>
          <p:cNvPr id="14338" name="Object 3"/>
          <p:cNvGraphicFramePr>
            <a:graphicFrameLocks noChangeAspect="1"/>
          </p:cNvGraphicFramePr>
          <p:nvPr/>
        </p:nvGraphicFramePr>
        <p:xfrm>
          <a:off x="5257800" y="4332288"/>
          <a:ext cx="327660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Image" r:id="rId4" imgW="4422167" imgH="3202259" progId="">
                  <p:embed/>
                </p:oleObj>
              </mc:Choice>
              <mc:Fallback>
                <p:oleObj name="Image" r:id="rId4" imgW="4422167" imgH="3202259" progId="">
                  <p:embed/>
                  <p:pic>
                    <p:nvPicPr>
                      <p:cNvPr id="1433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332288"/>
                        <a:ext cx="3276600" cy="237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817563" y="3810000"/>
            <a:ext cx="3525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Window-based matching</a:t>
            </a:r>
          </a:p>
        </p:txBody>
      </p:sp>
      <p:graphicFrame>
        <p:nvGraphicFramePr>
          <p:cNvPr id="14339" name="Object 5"/>
          <p:cNvGraphicFramePr>
            <a:graphicFrameLocks noChangeAspect="1"/>
          </p:cNvGraphicFramePr>
          <p:nvPr/>
        </p:nvGraphicFramePr>
        <p:xfrm>
          <a:off x="914400" y="4332288"/>
          <a:ext cx="327660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Image" r:id="rId6" imgW="4422167" imgH="3202259" progId="">
                  <p:embed/>
                </p:oleObj>
              </mc:Choice>
              <mc:Fallback>
                <p:oleObj name="Image" r:id="rId6" imgW="4422167" imgH="3202259" progId="">
                  <p:embed/>
                  <p:pic>
                    <p:nvPicPr>
                      <p:cNvPr id="1433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332288"/>
                        <a:ext cx="3276600" cy="237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5964238" y="3810000"/>
            <a:ext cx="189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Ground truth</a:t>
            </a:r>
          </a:p>
        </p:txBody>
      </p:sp>
      <p:pic>
        <p:nvPicPr>
          <p:cNvPr id="14343" name="Picture 7" descr="scene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0" y="127635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Text Box 6"/>
          <p:cNvSpPr txBox="1">
            <a:spLocks noChangeArrowheads="1"/>
          </p:cNvSpPr>
          <p:nvPr/>
        </p:nvSpPr>
        <p:spPr bwMode="auto">
          <a:xfrm>
            <a:off x="4344988" y="838200"/>
            <a:ext cx="828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Data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996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Using more than two images</a:t>
            </a:r>
          </a:p>
        </p:txBody>
      </p:sp>
      <p:pic>
        <p:nvPicPr>
          <p:cNvPr id="60419" name="Picture 2" descr="http://grail.cs.washington.edu/projects/mvscpc/images/NotreDameFacade_larg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35100"/>
            <a:ext cx="3705225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3048000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0421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048000" cy="149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0422" name="Right Arrow 3"/>
          <p:cNvSpPr>
            <a:spLocks noChangeArrowheads="1"/>
          </p:cNvSpPr>
          <p:nvPr/>
        </p:nvSpPr>
        <p:spPr bwMode="auto">
          <a:xfrm>
            <a:off x="3810000" y="3276600"/>
            <a:ext cx="6858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9250" y="5919788"/>
            <a:ext cx="457200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>
                <a:latin typeface="Arial" charset="0"/>
                <a:hlinkClick r:id="rId5" action="ppaction://hlinkfile"/>
              </a:rPr>
              <a:t>Multi-View Stereo for Community Photo Collections</a:t>
            </a:r>
            <a:br>
              <a:rPr lang="en-US" sz="1200">
                <a:latin typeface="Arial" charset="0"/>
              </a:rPr>
            </a:br>
            <a:r>
              <a:rPr lang="en-US" sz="1200">
                <a:latin typeface="Arial" charset="0"/>
              </a:rPr>
              <a:t>M. Goesele, N. Snavely, B. Curless, H. Hoppe, S. Seitz</a:t>
            </a:r>
            <a:br>
              <a:rPr lang="en-US" sz="1200">
                <a:latin typeface="Arial" charset="0"/>
              </a:rPr>
            </a:br>
            <a:r>
              <a:rPr lang="en-US" sz="1200">
                <a:latin typeface="Arial" charset="0"/>
              </a:rPr>
              <a:t>Proceedings of </a:t>
            </a:r>
            <a:r>
              <a:rPr lang="en-US" sz="1200">
                <a:latin typeface="Arial" charset="0"/>
                <a:hlinkClick r:id="rId6"/>
              </a:rPr>
              <a:t>ICCV 2007</a:t>
            </a:r>
            <a:r>
              <a:rPr lang="en-US" sz="1200">
                <a:latin typeface="Arial" charset="0"/>
              </a:rPr>
              <a:t>,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E129A-E41D-479C-9971-1A57C1F71E3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3270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2913" y="1758950"/>
            <a:ext cx="8229600" cy="4924425"/>
          </a:xfrm>
        </p:spPr>
        <p:txBody>
          <a:bodyPr/>
          <a:lstStyle/>
          <a:p>
            <a:r>
              <a:rPr lang="en-GB" sz="2400" dirty="0">
                <a:latin typeface="Arial" pitchFamily="34" charset="0"/>
                <a:cs typeface="Arial" pitchFamily="34" charset="0"/>
              </a:rPr>
              <a:t>“Digital copy” of real object</a:t>
            </a:r>
          </a:p>
          <a:p>
            <a:endParaRPr lang="en-GB" sz="900" dirty="0">
              <a:latin typeface="Arial" pitchFamily="34" charset="0"/>
              <a:cs typeface="Arial" pitchFamily="34" charset="0"/>
            </a:endParaRPr>
          </a:p>
          <a:p>
            <a:r>
              <a:rPr lang="en-GB" sz="2400" dirty="0">
                <a:latin typeface="Arial" pitchFamily="34" charset="0"/>
                <a:cs typeface="Arial" pitchFamily="34" charset="0"/>
              </a:rPr>
              <a:t>Allows us to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Inspect details of object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Measure properties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Reproduce in different material</a:t>
            </a:r>
            <a:endParaRPr lang="en-GB" sz="700" dirty="0">
              <a:latin typeface="Arial" pitchFamily="34" charset="0"/>
              <a:cs typeface="Arial" pitchFamily="34" charset="0"/>
            </a:endParaRPr>
          </a:p>
          <a:p>
            <a:endParaRPr lang="en-GB" sz="900" dirty="0">
              <a:latin typeface="Arial" pitchFamily="34" charset="0"/>
              <a:cs typeface="Arial" pitchFamily="34" charset="0"/>
            </a:endParaRPr>
          </a:p>
          <a:p>
            <a:r>
              <a:rPr lang="en-GB" sz="2400" dirty="0">
                <a:latin typeface="Arial" pitchFamily="34" charset="0"/>
                <a:cs typeface="Arial" pitchFamily="34" charset="0"/>
              </a:rPr>
              <a:t>Many applications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Cultural heritage preservation 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Computer games and movies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City modelling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E-commerce</a:t>
            </a:r>
          </a:p>
        </p:txBody>
      </p:sp>
      <p:pic>
        <p:nvPicPr>
          <p:cNvPr id="1221640" name="Picture 8" descr="capture00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1375" y="2362616"/>
            <a:ext cx="1016715" cy="1507097"/>
          </a:xfrm>
          <a:prstGeom prst="rect">
            <a:avLst/>
          </a:prstGeom>
          <a:noFill/>
        </p:spPr>
      </p:pic>
      <p:pic>
        <p:nvPicPr>
          <p:cNvPr id="1221641" name="Picture 9" descr="capture0009"/>
          <p:cNvPicPr>
            <a:picLocks noChangeAspect="1" noChangeArrowheads="1"/>
          </p:cNvPicPr>
          <p:nvPr/>
        </p:nvPicPr>
        <p:blipFill>
          <a:blip r:embed="rId4" cstate="print"/>
          <a:srcRect b="5236"/>
          <a:stretch>
            <a:fillRect/>
          </a:stretch>
        </p:blipFill>
        <p:spPr bwMode="auto">
          <a:xfrm>
            <a:off x="7920999" y="2246313"/>
            <a:ext cx="1118116" cy="1571625"/>
          </a:xfrm>
          <a:prstGeom prst="rect">
            <a:avLst/>
          </a:prstGeom>
          <a:noFill/>
        </p:spPr>
      </p:pic>
      <p:sp>
        <p:nvSpPr>
          <p:cNvPr id="1221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3D model</a:t>
            </a:r>
          </a:p>
        </p:txBody>
      </p:sp>
      <p:pic>
        <p:nvPicPr>
          <p:cNvPr id="1221637" name="Picture 5" descr="capture000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00"/>
              </a:clrFrom>
              <a:clrTo>
                <a:srgbClr val="FFFF00">
                  <a:alpha val="0"/>
                </a:srgbClr>
              </a:clrTo>
            </a:clrChange>
          </a:blip>
          <a:srcRect l="9854" r="14157"/>
          <a:stretch>
            <a:fillRect/>
          </a:stretch>
        </p:blipFill>
        <p:spPr bwMode="auto">
          <a:xfrm>
            <a:off x="7191375" y="3817938"/>
            <a:ext cx="1847740" cy="1837201"/>
          </a:xfrm>
          <a:prstGeom prst="rect">
            <a:avLst/>
          </a:prstGeom>
          <a:noFill/>
        </p:spPr>
      </p:pic>
      <p:pic>
        <p:nvPicPr>
          <p:cNvPr id="1221638" name="Picture 6" descr="house_black_v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4575" y="1247775"/>
            <a:ext cx="2530475" cy="2336800"/>
          </a:xfrm>
          <a:prstGeom prst="rect">
            <a:avLst/>
          </a:prstGeom>
          <a:noFill/>
        </p:spPr>
      </p:pic>
      <p:grpSp>
        <p:nvGrpSpPr>
          <p:cNvPr id="3" name="Group 12"/>
          <p:cNvGrpSpPr>
            <a:grpSpLocks noChangeAspect="1"/>
          </p:cNvGrpSpPr>
          <p:nvPr/>
        </p:nvGrpSpPr>
        <p:grpSpPr bwMode="auto">
          <a:xfrm>
            <a:off x="6140450" y="5592763"/>
            <a:ext cx="2552700" cy="1041400"/>
            <a:chOff x="365" y="3025"/>
            <a:chExt cx="2562" cy="1148"/>
          </a:xfrm>
        </p:grpSpPr>
        <p:pic>
          <p:nvPicPr>
            <p:cNvPr id="1221645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5" y="3025"/>
              <a:ext cx="2562" cy="5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221646" name="Picture 14" descr="hand_one_3d_004"/>
            <p:cNvPicPr>
              <a:picLocks noChangeAspect="1" noChangeArrowheads="1"/>
            </p:cNvPicPr>
            <p:nvPr/>
          </p:nvPicPr>
          <p:blipFill>
            <a:blip r:embed="rId8" cstate="print"/>
            <a:srcRect r="490"/>
            <a:stretch>
              <a:fillRect/>
            </a:stretch>
          </p:blipFill>
          <p:spPr bwMode="auto">
            <a:xfrm>
              <a:off x="2081" y="3606"/>
              <a:ext cx="846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1647" name="Picture 15" descr="hand_one_3d_008"/>
            <p:cNvPicPr>
              <a:picLocks noChangeAspect="1" noChangeArrowheads="1"/>
            </p:cNvPicPr>
            <p:nvPr/>
          </p:nvPicPr>
          <p:blipFill>
            <a:blip r:embed="rId9" cstate="print"/>
            <a:srcRect r="874"/>
            <a:stretch>
              <a:fillRect/>
            </a:stretch>
          </p:blipFill>
          <p:spPr bwMode="auto">
            <a:xfrm>
              <a:off x="1224" y="3606"/>
              <a:ext cx="843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1648" name="Picture 16" descr="hand_one_3d_014"/>
            <p:cNvPicPr>
              <a:picLocks noChangeAspect="1" noChangeArrowheads="1"/>
            </p:cNvPicPr>
            <p:nvPr/>
          </p:nvPicPr>
          <p:blipFill>
            <a:blip r:embed="rId10" cstate="print"/>
            <a:srcRect r="874"/>
            <a:stretch>
              <a:fillRect/>
            </a:stretch>
          </p:blipFill>
          <p:spPr bwMode="auto">
            <a:xfrm>
              <a:off x="366" y="3606"/>
              <a:ext cx="843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9"/>
          <p:cNvGrpSpPr>
            <a:grpSpLocks noChangeAspect="1"/>
          </p:cNvGrpSpPr>
          <p:nvPr/>
        </p:nvGrpSpPr>
        <p:grpSpPr bwMode="auto">
          <a:xfrm>
            <a:off x="5257800" y="3794125"/>
            <a:ext cx="2190750" cy="1368425"/>
            <a:chOff x="3920" y="1124"/>
            <a:chExt cx="1840" cy="1149"/>
          </a:xfrm>
        </p:grpSpPr>
        <p:pic>
          <p:nvPicPr>
            <p:cNvPr id="1221652" name="Picture 20" descr="image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20" y="1124"/>
              <a:ext cx="1258" cy="94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221653" name="Picture 21" descr="parth_recon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22" y="1442"/>
              <a:ext cx="1438" cy="83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14401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347" name="Picture 3" descr="000_00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" y="2393950"/>
            <a:ext cx="4037013" cy="3024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41348" name="Picture 4" descr="capture00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4375" y="1512888"/>
            <a:ext cx="1703388" cy="2478087"/>
          </a:xfrm>
          <a:prstGeom prst="rect">
            <a:avLst/>
          </a:prstGeom>
          <a:noFill/>
        </p:spPr>
      </p:pic>
      <p:pic>
        <p:nvPicPr>
          <p:cNvPr id="441349" name="Picture 5" descr="capture00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92800" y="1595438"/>
            <a:ext cx="1590675" cy="2312987"/>
          </a:xfrm>
          <a:prstGeom prst="rect">
            <a:avLst/>
          </a:prstGeom>
          <a:noFill/>
        </p:spPr>
      </p:pic>
      <p:pic>
        <p:nvPicPr>
          <p:cNvPr id="441350" name="Picture 6" descr="capture00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91375" y="1300163"/>
            <a:ext cx="1925638" cy="2800350"/>
          </a:xfrm>
          <a:prstGeom prst="rect">
            <a:avLst/>
          </a:prstGeom>
          <a:noFill/>
        </p:spPr>
      </p:pic>
      <p:pic>
        <p:nvPicPr>
          <p:cNvPr id="441351" name="Picture 7" descr="capture000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54813" y="3735388"/>
            <a:ext cx="2079625" cy="3022600"/>
          </a:xfrm>
          <a:prstGeom prst="rect">
            <a:avLst/>
          </a:prstGeom>
          <a:noFill/>
        </p:spPr>
      </p:pic>
      <p:pic>
        <p:nvPicPr>
          <p:cNvPr id="441352" name="Picture 8" descr="capture000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76750" y="3690938"/>
            <a:ext cx="2157413" cy="3138487"/>
          </a:xfrm>
          <a:prstGeom prst="rect">
            <a:avLst/>
          </a:prstGeom>
          <a:noFill/>
        </p:spPr>
      </p:pic>
      <p:sp>
        <p:nvSpPr>
          <p:cNvPr id="441354" name="Rectangle 10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cultural heritage</a:t>
            </a:r>
          </a:p>
        </p:txBody>
      </p:sp>
      <p:sp>
        <p:nvSpPr>
          <p:cNvPr id="441355" name="Rectangle 11"/>
          <p:cNvSpPr>
            <a:spLocks noChangeArrowheads="1"/>
          </p:cNvSpPr>
          <p:nvPr/>
        </p:nvSpPr>
        <p:spPr bwMode="auto">
          <a:xfrm>
            <a:off x="368300" y="2057400"/>
            <a:ext cx="3851275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b="1">
                <a:solidFill>
                  <a:prstClr val="black"/>
                </a:solidFill>
                <a:latin typeface="Calibri"/>
              </a:rPr>
              <a:t>SCULPTEUR European project</a:t>
            </a:r>
            <a:r>
              <a:rPr lang="en-GB" sz="160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600">
                <a:solidFill>
                  <a:prstClr val="black"/>
                </a:solidFill>
                <a:latin typeface="Calibri"/>
              </a:rPr>
            </a:br>
            <a:endParaRPr lang="en-GB" sz="16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6597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3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429000"/>
            <a:ext cx="6127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3886200"/>
            <a:ext cx="201612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>
          <a:xfrm>
            <a:off x="528320" y="-15081"/>
            <a:ext cx="8229600" cy="1143000"/>
          </a:xfrm>
        </p:spPr>
        <p:txBody>
          <a:bodyPr rIns="132080"/>
          <a:lstStyle/>
          <a:p>
            <a:pPr indent="0" eaLnBrk="1" hangingPunct="1"/>
            <a:r>
              <a:rPr lang="en-US" altLang="en-US" dirty="0"/>
              <a:t>Camera Parameters</a:t>
            </a:r>
          </a:p>
        </p:txBody>
      </p:sp>
      <p:sp>
        <p:nvSpPr>
          <p:cNvPr id="69637" name="Rectangle 5"/>
          <p:cNvSpPr>
            <a:spLocks/>
          </p:cNvSpPr>
          <p:nvPr/>
        </p:nvSpPr>
        <p:spPr bwMode="auto">
          <a:xfrm>
            <a:off x="685800" y="914400"/>
            <a:ext cx="81661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</a:pPr>
            <a:r>
              <a: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 camera is described by several parameters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Translation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optical center from the origin of world </a:t>
            </a:r>
            <a:r>
              <a:rPr lang="en-US" alt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coords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Rotation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image plane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focal length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principal point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(x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y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pixel size 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x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y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blue parameters are called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extrinsics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red are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intrinsics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32774" name="Rectangle 6"/>
          <p:cNvSpPr>
            <a:spLocks/>
          </p:cNvSpPr>
          <p:nvPr/>
        </p:nvSpPr>
        <p:spPr bwMode="auto">
          <a:xfrm>
            <a:off x="685800" y="6172200"/>
            <a:ext cx="81661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782638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The definitions of these parameters are </a:t>
            </a:r>
            <a:r>
              <a:rPr lang="en-US" altLang="en-US" sz="1800" dirty="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not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completely standardized</a:t>
            </a:r>
          </a:p>
          <a:p>
            <a:pPr eaLnBrk="1" hangingPunct="1">
              <a:spcBef>
                <a:spcPts val="350"/>
              </a:spcBef>
              <a:buClr>
                <a:srgbClr val="000000"/>
              </a:buClr>
              <a:buSzPct val="100000"/>
              <a:buFont typeface="Arial" pitchFamily="34" charset="0"/>
              <a:buChar char="–"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especially </a:t>
            </a:r>
            <a:r>
              <a:rPr lang="en-US" alt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intrinsics</a:t>
            </a: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—varies from one book to another</a:t>
            </a:r>
          </a:p>
        </p:txBody>
      </p:sp>
      <p:sp>
        <p:nvSpPr>
          <p:cNvPr id="69639" name="Rectangle 7"/>
          <p:cNvSpPr>
            <a:spLocks/>
          </p:cNvSpPr>
          <p:nvPr/>
        </p:nvSpPr>
        <p:spPr bwMode="auto">
          <a:xfrm>
            <a:off x="6781800" y="2743200"/>
            <a:ext cx="1447800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 rot="10800000" flipH="1">
            <a:off x="7467600" y="27432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1" name="Line 9"/>
          <p:cNvSpPr>
            <a:spLocks noChangeShapeType="1"/>
          </p:cNvSpPr>
          <p:nvPr/>
        </p:nvSpPr>
        <p:spPr bwMode="auto">
          <a:xfrm>
            <a:off x="7467600" y="33512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2" name="Picture 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3276600"/>
            <a:ext cx="2159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3" name="Picture 1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2868613"/>
            <a:ext cx="19050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4" name="Line 12"/>
          <p:cNvSpPr>
            <a:spLocks noChangeShapeType="1"/>
          </p:cNvSpPr>
          <p:nvPr/>
        </p:nvSpPr>
        <p:spPr bwMode="auto">
          <a:xfrm rot="10800000" flipH="1">
            <a:off x="6699250" y="32766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5" name="Line 13"/>
          <p:cNvSpPr>
            <a:spLocks noChangeShapeType="1"/>
          </p:cNvSpPr>
          <p:nvPr/>
        </p:nvSpPr>
        <p:spPr bwMode="auto">
          <a:xfrm>
            <a:off x="6781800" y="39608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6" name="Picture 14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276600"/>
            <a:ext cx="1905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7" name="Oval 15"/>
          <p:cNvSpPr>
            <a:spLocks/>
          </p:cNvSpPr>
          <p:nvPr/>
        </p:nvSpPr>
        <p:spPr bwMode="auto">
          <a:xfrm>
            <a:off x="7424738" y="33099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8" name="Freeform 16"/>
          <p:cNvSpPr>
            <a:spLocks/>
          </p:cNvSpPr>
          <p:nvPr/>
        </p:nvSpPr>
        <p:spPr bwMode="auto">
          <a:xfrm>
            <a:off x="5027613" y="1674813"/>
            <a:ext cx="3125787" cy="1601787"/>
          </a:xfrm>
          <a:custGeom>
            <a:avLst/>
            <a:gdLst>
              <a:gd name="T0" fmla="*/ 0 w 21515"/>
              <a:gd name="T1" fmla="*/ 2147483647 h 21442"/>
              <a:gd name="T2" fmla="*/ 2147483647 w 21515"/>
              <a:gd name="T3" fmla="*/ 373530199 h 21442"/>
              <a:gd name="T4" fmla="*/ 2147483647 w 21515"/>
              <a:gd name="T5" fmla="*/ 2147483647 h 21442"/>
              <a:gd name="T6" fmla="*/ 2147483647 w 21515"/>
              <a:gd name="T7" fmla="*/ 2147483647 h 21442"/>
              <a:gd name="T8" fmla="*/ 2147483647 w 21515"/>
              <a:gd name="T9" fmla="*/ 2147483647 h 214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515"/>
              <a:gd name="T16" fmla="*/ 0 h 21442"/>
              <a:gd name="T17" fmla="*/ 21515 w 21515"/>
              <a:gd name="T18" fmla="*/ 21442 h 214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515" h="21442">
                <a:moveTo>
                  <a:pt x="0" y="3073"/>
                </a:moveTo>
                <a:cubicBezTo>
                  <a:pt x="3585" y="1458"/>
                  <a:pt x="7171" y="-158"/>
                  <a:pt x="9969" y="12"/>
                </a:cubicBezTo>
                <a:cubicBezTo>
                  <a:pt x="12768" y="182"/>
                  <a:pt x="14866" y="1883"/>
                  <a:pt x="16790" y="4094"/>
                </a:cubicBezTo>
                <a:cubicBezTo>
                  <a:pt x="18714" y="6305"/>
                  <a:pt x="21425" y="10387"/>
                  <a:pt x="21513" y="13278"/>
                </a:cubicBezTo>
                <a:cubicBezTo>
                  <a:pt x="21600" y="16170"/>
                  <a:pt x="19457" y="18806"/>
                  <a:pt x="17315" y="2144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685800" y="2667000"/>
            <a:ext cx="8166100" cy="3505200"/>
            <a:chOff x="0" y="0"/>
            <a:chExt cx="5144" cy="2208"/>
          </a:xfrm>
        </p:grpSpPr>
        <p:sp>
          <p:nvSpPr>
            <p:cNvPr id="69650" name="Rectangle 17"/>
            <p:cNvSpPr>
              <a:spLocks/>
            </p:cNvSpPr>
            <p:nvPr/>
          </p:nvSpPr>
          <p:spPr bwMode="auto">
            <a:xfrm>
              <a:off x="0" y="0"/>
              <a:ext cx="5144" cy="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>
              <a:lvl1pPr marL="382588" indent="-3429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>
                <a:spcBef>
                  <a:spcPts val="450"/>
                </a:spcBef>
              </a:pPr>
              <a:r>
                <a:rPr lang="en-US" altLang="en-US"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Projection equation</a:t>
              </a:r>
            </a:p>
            <a:p>
              <a:pPr eaLnBrk="1" hangingPunct="1">
                <a:spcBef>
                  <a:spcPts val="450"/>
                </a:spcBef>
              </a:pPr>
              <a:endPara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50"/>
                </a:spcBef>
              </a:pPr>
              <a:endPara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50"/>
                </a:spcBef>
              </a:pPr>
              <a:endPara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The projection matrix models the cumulative effect of all parameters</a:t>
              </a:r>
            </a:p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Useful to decompose into a series of operations</a:t>
              </a:r>
            </a:p>
          </p:txBody>
        </p:sp>
        <p:pic>
          <p:nvPicPr>
            <p:cNvPr id="69651" name="Picture 18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" y="1440"/>
              <a:ext cx="3392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52" name="Rectangle 19"/>
            <p:cNvSpPr>
              <a:spLocks/>
            </p:cNvSpPr>
            <p:nvPr/>
          </p:nvSpPr>
          <p:spPr bwMode="auto">
            <a:xfrm>
              <a:off x="1837" y="2016"/>
              <a:ext cx="58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projection</a:t>
              </a:r>
            </a:p>
          </p:txBody>
        </p:sp>
        <p:sp>
          <p:nvSpPr>
            <p:cNvPr id="69653" name="Rectangle 20"/>
            <p:cNvSpPr>
              <a:spLocks/>
            </p:cNvSpPr>
            <p:nvPr/>
          </p:nvSpPr>
          <p:spPr bwMode="auto">
            <a:xfrm>
              <a:off x="1117" y="2016"/>
              <a:ext cx="53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intrinsics</a:t>
              </a:r>
            </a:p>
          </p:txBody>
        </p:sp>
        <p:sp>
          <p:nvSpPr>
            <p:cNvPr id="69654" name="Rectangle 21"/>
            <p:cNvSpPr>
              <a:spLocks/>
            </p:cNvSpPr>
            <p:nvPr/>
          </p:nvSpPr>
          <p:spPr bwMode="auto">
            <a:xfrm>
              <a:off x="2640" y="2016"/>
              <a:ext cx="47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0000FF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rotation</a:t>
              </a:r>
            </a:p>
          </p:txBody>
        </p:sp>
        <p:sp>
          <p:nvSpPr>
            <p:cNvPr id="69655" name="Rectangle 22"/>
            <p:cNvSpPr>
              <a:spLocks/>
            </p:cNvSpPr>
            <p:nvPr/>
          </p:nvSpPr>
          <p:spPr bwMode="auto">
            <a:xfrm>
              <a:off x="3277" y="2016"/>
              <a:ext cx="61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0000FF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translation</a:t>
              </a:r>
            </a:p>
          </p:txBody>
        </p:sp>
        <p:sp>
          <p:nvSpPr>
            <p:cNvPr id="69656" name="Rectangle 23"/>
            <p:cNvSpPr>
              <a:spLocks/>
            </p:cNvSpPr>
            <p:nvPr/>
          </p:nvSpPr>
          <p:spPr bwMode="auto">
            <a:xfrm>
              <a:off x="3853" y="1248"/>
              <a:ext cx="887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algn="ctr" eaLnBrk="1" hangingPunct="1"/>
              <a:r>
                <a:rPr lang="en-US" altLang="en-US"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identity matrix</a:t>
              </a:r>
            </a:p>
          </p:txBody>
        </p:sp>
        <p:sp>
          <p:nvSpPr>
            <p:cNvPr id="69657" name="Line 24"/>
            <p:cNvSpPr>
              <a:spLocks noChangeShapeType="1"/>
            </p:cNvSpPr>
            <p:nvPr/>
          </p:nvSpPr>
          <p:spPr bwMode="auto">
            <a:xfrm flipH="1">
              <a:off x="3408" y="1392"/>
              <a:ext cx="43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69658" name="Picture 2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" y="248"/>
              <a:ext cx="2625" cy="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9659" name="Rectangle 26"/>
            <p:cNvSpPr>
              <a:spLocks/>
            </p:cNvSpPr>
            <p:nvPr/>
          </p:nvSpPr>
          <p:spPr bwMode="auto">
            <a:xfrm>
              <a:off x="416" y="1576"/>
              <a:ext cx="376" cy="3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>
                  <a:alpha val="0"/>
                </a:schemeClr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pic>
          <p:nvPicPr>
            <p:cNvPr id="69660" name="Picture 2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" y="1616"/>
              <a:ext cx="280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7391400" y="5181600"/>
            <a:ext cx="1501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tx</a:t>
            </a:r>
            <a:r>
              <a:rPr lang="en-US" dirty="0"/>
              <a:t>, ty, </a:t>
            </a:r>
            <a:r>
              <a:rPr lang="en-US" dirty="0" err="1"/>
              <a:t>tz</a:t>
            </a:r>
            <a:r>
              <a:rPr lang="en-US" dirty="0"/>
              <a:t>]</a:t>
            </a:r>
            <a:r>
              <a:rPr lang="en-US" baseline="30000" dirty="0"/>
              <a:t>T</a:t>
            </a:r>
          </a:p>
        </p:txBody>
      </p:sp>
      <p:cxnSp>
        <p:nvCxnSpPr>
          <p:cNvPr id="6" name="Straight Arrow Connector 5"/>
          <p:cNvCxnSpPr>
            <a:stCxn id="4" idx="1"/>
            <a:endCxn id="69651" idx="3"/>
          </p:cNvCxnSpPr>
          <p:nvPr/>
        </p:nvCxnSpPr>
        <p:spPr bwMode="auto">
          <a:xfrm flipH="1">
            <a:off x="7064375" y="5412433"/>
            <a:ext cx="327025" cy="3324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89192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400" name="Rectangle 8"/>
          <p:cNvSpPr>
            <a:spLocks noGrp="1" noChangeArrowheads="1"/>
          </p:cNvSpPr>
          <p:nvPr>
            <p:ph type="title"/>
          </p:nvPr>
        </p:nvSpPr>
        <p:spPr>
          <a:xfrm>
            <a:off x="228600" y="-1639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art</a:t>
            </a:r>
            <a:endParaRPr lang="fr-FR" dirty="0"/>
          </a:p>
        </p:txBody>
      </p:sp>
      <p:pic>
        <p:nvPicPr>
          <p:cNvPr id="443401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67538" y="4070350"/>
            <a:ext cx="1744662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402" name="Picture 10" descr="gormley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78400" y="4070350"/>
            <a:ext cx="1741488" cy="2644775"/>
          </a:xfrm>
          <a:prstGeom prst="rect">
            <a:avLst/>
          </a:prstGeom>
          <a:noFill/>
        </p:spPr>
      </p:pic>
      <p:pic>
        <p:nvPicPr>
          <p:cNvPr id="443403" name="Picture 11" descr="gormley5"/>
          <p:cNvPicPr>
            <a:picLocks noChangeAspect="1" noChangeArrowheads="1"/>
          </p:cNvPicPr>
          <p:nvPr/>
        </p:nvPicPr>
        <p:blipFill>
          <a:blip r:embed="rId5"/>
          <a:srcRect t="4158" b="7423"/>
          <a:stretch>
            <a:fillRect/>
          </a:stretch>
        </p:blipFill>
        <p:spPr bwMode="auto">
          <a:xfrm>
            <a:off x="1150938" y="4373563"/>
            <a:ext cx="2700337" cy="189071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443404" name="Picture 12" descr="gormley4"/>
          <p:cNvPicPr>
            <a:picLocks noChangeAspect="1" noChangeArrowheads="1"/>
          </p:cNvPicPr>
          <p:nvPr/>
        </p:nvPicPr>
        <p:blipFill>
          <a:blip r:embed="rId6"/>
          <a:srcRect b="13542"/>
          <a:stretch>
            <a:fillRect/>
          </a:stretch>
        </p:blipFill>
        <p:spPr bwMode="auto">
          <a:xfrm>
            <a:off x="1150938" y="1476375"/>
            <a:ext cx="2700337" cy="23129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4302125" y="1455738"/>
            <a:ext cx="4591050" cy="2528887"/>
            <a:chOff x="2710" y="941"/>
            <a:chExt cx="2892" cy="1593"/>
          </a:xfrm>
        </p:grpSpPr>
        <p:pic>
          <p:nvPicPr>
            <p:cNvPr id="443406" name="Picture 14" descr="gormley1"/>
            <p:cNvPicPr>
              <a:picLocks noChangeAspect="1" noChangeArrowheads="1"/>
            </p:cNvPicPr>
            <p:nvPr/>
          </p:nvPicPr>
          <p:blipFill>
            <a:blip r:embed="rId7"/>
            <a:srcRect l="7559" t="22617" r="22678" b="10052"/>
            <a:stretch>
              <a:fillRect/>
            </a:stretch>
          </p:blipFill>
          <p:spPr bwMode="auto">
            <a:xfrm>
              <a:off x="3589" y="941"/>
              <a:ext cx="1097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3407" name="Picture 15" descr="gormley2"/>
            <p:cNvPicPr>
              <a:picLocks noChangeAspect="1" noChangeArrowheads="1"/>
            </p:cNvPicPr>
            <p:nvPr/>
          </p:nvPicPr>
          <p:blipFill>
            <a:blip r:embed="rId8"/>
            <a:srcRect l="7559" t="22617" r="22678" b="10052"/>
            <a:stretch>
              <a:fillRect/>
            </a:stretch>
          </p:blipFill>
          <p:spPr bwMode="auto">
            <a:xfrm>
              <a:off x="2710" y="941"/>
              <a:ext cx="1097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3408" name="Picture 16" descr="gormley3"/>
            <p:cNvPicPr>
              <a:picLocks noChangeAspect="1" noChangeArrowheads="1"/>
            </p:cNvPicPr>
            <p:nvPr/>
          </p:nvPicPr>
          <p:blipFill>
            <a:blip r:embed="rId9"/>
            <a:srcRect l="12094" t="22617" r="22678" b="10052"/>
            <a:stretch>
              <a:fillRect/>
            </a:stretch>
          </p:blipFill>
          <p:spPr bwMode="auto">
            <a:xfrm>
              <a:off x="4577" y="941"/>
              <a:ext cx="1025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3410" name="Rectangle 18"/>
          <p:cNvSpPr>
            <a:spLocks noChangeArrowheads="1"/>
          </p:cNvSpPr>
          <p:nvPr/>
        </p:nvSpPr>
        <p:spPr bwMode="auto">
          <a:xfrm>
            <a:off x="944563" y="6264275"/>
            <a:ext cx="3132137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>
                <a:solidFill>
                  <a:prstClr val="black"/>
                </a:solidFill>
                <a:latin typeface="Calibri"/>
              </a:rPr>
              <a:t>Domain Series Domain VIII Crouching</a:t>
            </a:r>
            <a:br>
              <a:rPr lang="en-GB" sz="1400">
                <a:solidFill>
                  <a:prstClr val="black"/>
                </a:solidFill>
                <a:latin typeface="Calibri"/>
              </a:rPr>
            </a:br>
            <a:r>
              <a:rPr lang="en-GB" sz="1400">
                <a:solidFill>
                  <a:prstClr val="black"/>
                </a:solidFill>
                <a:latin typeface="Calibri"/>
              </a:rPr>
              <a:t> 1999 </a:t>
            </a:r>
            <a:r>
              <a:rPr lang="en-GB" sz="1400" i="1">
                <a:solidFill>
                  <a:prstClr val="black"/>
                </a:solidFill>
                <a:latin typeface="Calibri"/>
              </a:rPr>
              <a:t>Mild steel bar</a:t>
            </a:r>
            <a:r>
              <a:rPr lang="en-GB" sz="1400">
                <a:solidFill>
                  <a:prstClr val="black"/>
                </a:solidFill>
                <a:latin typeface="Calibri"/>
              </a:rPr>
              <a:t> 81 x 59 x 63 cm </a:t>
            </a:r>
          </a:p>
        </p:txBody>
      </p:sp>
      <p:sp>
        <p:nvSpPr>
          <p:cNvPr id="443411" name="Rectangle 19"/>
          <p:cNvSpPr>
            <a:spLocks noChangeArrowheads="1"/>
          </p:cNvSpPr>
          <p:nvPr/>
        </p:nvSpPr>
        <p:spPr bwMode="auto">
          <a:xfrm>
            <a:off x="1065213" y="3767138"/>
            <a:ext cx="2876550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>
                <a:solidFill>
                  <a:prstClr val="black"/>
                </a:solidFill>
                <a:latin typeface="Calibri"/>
              </a:rPr>
              <a:t>Block Works Precipitate III 2004 </a:t>
            </a:r>
            <a:br>
              <a:rPr lang="en-GB" sz="1400">
                <a:solidFill>
                  <a:prstClr val="black"/>
                </a:solidFill>
                <a:latin typeface="Calibri"/>
              </a:rPr>
            </a:br>
            <a:r>
              <a:rPr lang="en-GB" sz="1400" i="1">
                <a:solidFill>
                  <a:prstClr val="black"/>
                </a:solidFill>
                <a:latin typeface="Calibri"/>
              </a:rPr>
              <a:t>Mild steel blocks</a:t>
            </a:r>
            <a:r>
              <a:rPr lang="en-GB" sz="1400">
                <a:solidFill>
                  <a:prstClr val="black"/>
                </a:solidFill>
                <a:latin typeface="Calibri"/>
              </a:rPr>
              <a:t> 80 x 46 x 66 cm </a:t>
            </a:r>
          </a:p>
        </p:txBody>
      </p:sp>
    </p:spTree>
    <p:extLst>
      <p:ext uri="{BB962C8B-B14F-4D97-AF65-F5344CB8AC3E}">
        <p14:creationId xmlns:p14="http://schemas.microsoft.com/office/powerpoint/2010/main" val="33027357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sz="4000"/>
              <a:t>Applications: structure engineering</a:t>
            </a:r>
            <a:endParaRPr lang="fr-FR" sz="4000"/>
          </a:p>
        </p:txBody>
      </p:sp>
      <p:pic>
        <p:nvPicPr>
          <p:cNvPr id="483332" name="Picture 4" descr="gormley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6138" y="1584325"/>
            <a:ext cx="1741487" cy="2644775"/>
          </a:xfrm>
          <a:prstGeom prst="rect">
            <a:avLst/>
          </a:prstGeom>
          <a:noFill/>
        </p:spPr>
      </p:pic>
      <p:sp>
        <p:nvSpPr>
          <p:cNvPr id="483341" name="Rectangle 13"/>
          <p:cNvSpPr>
            <a:spLocks noChangeArrowheads="1"/>
          </p:cNvSpPr>
          <p:nvPr/>
        </p:nvSpPr>
        <p:spPr bwMode="auto">
          <a:xfrm>
            <a:off x="747713" y="5499100"/>
            <a:ext cx="6345237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>
                <a:solidFill>
                  <a:prstClr val="black"/>
                </a:solidFill>
                <a:latin typeface="Calibri"/>
              </a:rPr>
              <a:t>BODY / SPACE / FRAME, Antony Gormley, Lelystad, Holland </a:t>
            </a:r>
          </a:p>
        </p:txBody>
      </p:sp>
      <p:pic>
        <p:nvPicPr>
          <p:cNvPr id="483342" name="Picture 14" descr="renderGormle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163" y="1979613"/>
            <a:ext cx="6216650" cy="33845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483343" name="Picture 15" descr="goodmesh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286"/>
          <a:stretch>
            <a:fillRect/>
          </a:stretch>
        </p:blipFill>
        <p:spPr bwMode="auto">
          <a:xfrm>
            <a:off x="7181850" y="4157663"/>
            <a:ext cx="1806575" cy="2700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79093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511" name="Rectangle 15"/>
          <p:cNvSpPr>
            <a:spLocks noChangeArrowheads="1"/>
          </p:cNvSpPr>
          <p:nvPr/>
        </p:nvSpPr>
        <p:spPr bwMode="auto">
          <a:xfrm>
            <a:off x="965200" y="2057400"/>
            <a:ext cx="3851275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b="1">
                <a:solidFill>
                  <a:prstClr val="black"/>
                </a:solidFill>
                <a:latin typeface="Calibri"/>
              </a:rPr>
              <a:t>SCULPTEUR European project</a:t>
            </a:r>
            <a:r>
              <a:rPr lang="en-GB" sz="160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600">
                <a:solidFill>
                  <a:prstClr val="black"/>
                </a:solidFill>
                <a:latin typeface="Calibri"/>
              </a:rPr>
            </a:br>
            <a:endParaRPr lang="en-GB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0498" name="Text Box 2"/>
          <p:cNvSpPr txBox="1">
            <a:spLocks noChangeArrowheads="1"/>
          </p:cNvSpPr>
          <p:nvPr/>
        </p:nvSpPr>
        <p:spPr bwMode="auto">
          <a:xfrm>
            <a:off x="1525588" y="4851400"/>
            <a:ext cx="6315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2000" b="1">
                <a:solidFill>
                  <a:prstClr val="black"/>
                </a:solidFill>
              </a:rPr>
              <a:t>medical, industrial and cultural heritage indexation</a:t>
            </a:r>
          </a:p>
        </p:txBody>
      </p:sp>
      <p:pic>
        <p:nvPicPr>
          <p:cNvPr id="4904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2590800"/>
            <a:ext cx="1722438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2819400"/>
            <a:ext cx="21431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1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2819400"/>
            <a:ext cx="161607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2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2514600"/>
            <a:ext cx="157162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8700" y="1419225"/>
            <a:ext cx="7391400" cy="5018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90504" name="Text Box 8"/>
          <p:cNvSpPr txBox="1">
            <a:spLocks noChangeArrowheads="1"/>
          </p:cNvSpPr>
          <p:nvPr/>
        </p:nvSpPr>
        <p:spPr bwMode="auto">
          <a:xfrm>
            <a:off x="3200400" y="1600200"/>
            <a:ext cx="4953000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?	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sz="4800" b="1">
              <a:solidFill>
                <a:srgbClr val="0000FF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 	? ?	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		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?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		 ?</a:t>
            </a:r>
          </a:p>
        </p:txBody>
      </p:sp>
      <p:pic>
        <p:nvPicPr>
          <p:cNvPr id="490505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9200" y="1828800"/>
            <a:ext cx="1652588" cy="269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90506" name="Picture 10"/>
          <p:cNvPicPr>
            <a:picLocks noChangeAspect="1" noChangeArrowheads="1"/>
          </p:cNvPicPr>
          <p:nvPr/>
        </p:nvPicPr>
        <p:blipFill>
          <a:blip r:embed="rId9"/>
          <a:srcRect t="8957"/>
          <a:stretch>
            <a:fillRect/>
          </a:stretch>
        </p:blipFill>
        <p:spPr bwMode="auto">
          <a:xfrm>
            <a:off x="3276600" y="1651000"/>
            <a:ext cx="5562600" cy="2843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90507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34000" y="2590800"/>
            <a:ext cx="3200400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0510" name="Rectangle 14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3D indexation</a:t>
            </a:r>
          </a:p>
        </p:txBody>
      </p:sp>
    </p:spTree>
    <p:extLst>
      <p:ext uri="{BB962C8B-B14F-4D97-AF65-F5344CB8AC3E}">
        <p14:creationId xmlns:p14="http://schemas.microsoft.com/office/powerpoint/2010/main" val="238291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0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0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0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0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504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548" name="Picture 4" descr="poster-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63850" y="2586038"/>
            <a:ext cx="6242050" cy="4237037"/>
          </a:xfrm>
          <a:prstGeom prst="rect">
            <a:avLst/>
          </a:prstGeom>
          <a:noFill/>
          <a:ln w="9525">
            <a:solidFill>
              <a:srgbClr val="333333"/>
            </a:solidFill>
            <a:miter lim="800000"/>
            <a:headEnd/>
            <a:tailEnd/>
          </a:ln>
        </p:spPr>
      </p:pic>
      <p:pic>
        <p:nvPicPr>
          <p:cNvPr id="492549" name="Picture 5" descr="a2140-010g-0-c-bigic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50" y="3841750"/>
            <a:ext cx="3268663" cy="1714500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</p:spPr>
      </p:pic>
      <p:sp>
        <p:nvSpPr>
          <p:cNvPr id="492550" name="Text Box 6"/>
          <p:cNvSpPr txBox="1">
            <a:spLocks noChangeArrowheads="1"/>
          </p:cNvSpPr>
          <p:nvPr/>
        </p:nvSpPr>
        <p:spPr bwMode="auto">
          <a:xfrm>
            <a:off x="365125" y="5500688"/>
            <a:ext cx="2292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>
                <a:solidFill>
                  <a:prstClr val="black"/>
                </a:solidFill>
                <a:latin typeface="Calibri"/>
              </a:rPr>
              <a:t>1186 fragments</a:t>
            </a:r>
          </a:p>
        </p:txBody>
      </p:sp>
      <p:sp>
        <p:nvSpPr>
          <p:cNvPr id="492553" name="Rectangle 9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/>
              <a:t>Applications: archaeology</a:t>
            </a:r>
          </a:p>
        </p:txBody>
      </p:sp>
      <p:sp>
        <p:nvSpPr>
          <p:cNvPr id="492554" name="Rectangle 10"/>
          <p:cNvSpPr>
            <a:spLocks noChangeArrowheads="1"/>
          </p:cNvSpPr>
          <p:nvPr/>
        </p:nvSpPr>
        <p:spPr bwMode="auto">
          <a:xfrm>
            <a:off x="446088" y="153352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r>
              <a:rPr lang="en-GB" sz="2800">
                <a:solidFill>
                  <a:prstClr val="black"/>
                </a:solidFill>
                <a:latin typeface="Calibri"/>
              </a:rPr>
              <a:t>“forma urbis romae” project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</a:pPr>
            <a:endParaRPr lang="en-GB" sz="280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92581" name="Group 37"/>
          <p:cNvGraphicFramePr>
            <a:graphicFrameLocks noGrp="1"/>
          </p:cNvGraphicFramePr>
          <p:nvPr/>
        </p:nvGraphicFramePr>
        <p:xfrm>
          <a:off x="2027238" y="2560638"/>
          <a:ext cx="1706562" cy="1756920"/>
        </p:xfrm>
        <a:graphic>
          <a:graphicData uri="http://schemas.openxmlformats.org/drawingml/2006/table">
            <a:tbl>
              <a:tblPr/>
              <a:tblGrid>
                <a:gridCol w="1706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2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en-GB" sz="7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                 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92559" name="AutoShape 15" descr="010g-icon"/>
          <p:cNvSpPr>
            <a:spLocks noChangeAspect="1" noChangeArrowheads="1"/>
          </p:cNvSpPr>
          <p:nvPr/>
        </p:nvSpPr>
        <p:spPr bwMode="auto">
          <a:xfrm>
            <a:off x="2181225" y="3113088"/>
            <a:ext cx="1190625" cy="1190625"/>
          </a:xfrm>
          <a:prstGeom prst="rect">
            <a:avLst/>
          </a:prstGeom>
          <a:noFill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2586" name="Rectangle 42"/>
          <p:cNvSpPr>
            <a:spLocks noChangeArrowheads="1"/>
          </p:cNvSpPr>
          <p:nvPr/>
        </p:nvSpPr>
        <p:spPr bwMode="auto">
          <a:xfrm>
            <a:off x="152400" y="1981200"/>
            <a:ext cx="7527925" cy="1368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b="1" dirty="0">
                <a:solidFill>
                  <a:prstClr val="black"/>
                </a:solidFill>
                <a:latin typeface="Calibri"/>
              </a:rPr>
              <a:t>Fragments of the City: Stanford's Digital Forma Urbis </a:t>
            </a:r>
            <a:r>
              <a:rPr lang="en-GB" sz="1400" b="1" dirty="0" err="1">
                <a:solidFill>
                  <a:prstClr val="black"/>
                </a:solidFill>
                <a:latin typeface="Calibri"/>
              </a:rPr>
              <a:t>Romae</a:t>
            </a:r>
            <a:r>
              <a:rPr lang="en-GB" sz="1400" b="1" dirty="0">
                <a:solidFill>
                  <a:prstClr val="black"/>
                </a:solidFill>
                <a:latin typeface="Calibri"/>
              </a:rPr>
              <a:t> Project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400" dirty="0">
                <a:solidFill>
                  <a:prstClr val="black"/>
                </a:solidFill>
                <a:latin typeface="Calibri"/>
              </a:rPr>
            </a:br>
            <a:r>
              <a:rPr lang="en-GB" sz="1400" dirty="0">
                <a:solidFill>
                  <a:prstClr val="black"/>
                </a:solidFill>
                <a:latin typeface="Calibri"/>
              </a:rPr>
              <a:t>David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Koller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Jennifer Trimble, Tina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Najbjerg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Natasha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Gelfand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Marc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Levoy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400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Proc. Third Williams Symposium </a:t>
            </a:r>
            <a:br>
              <a:rPr lang="en-GB" sz="1400" i="1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on Classical Architecture, </a:t>
            </a:r>
            <a:br>
              <a:rPr lang="en-GB" sz="1400" i="1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Journal of Roman Archaeology </a:t>
            </a:r>
            <a:br>
              <a:rPr lang="en-GB" sz="1400" i="1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supplement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2006.</a:t>
            </a:r>
          </a:p>
        </p:txBody>
      </p:sp>
    </p:spTree>
    <p:extLst>
      <p:ext uri="{BB962C8B-B14F-4D97-AF65-F5344CB8AC3E}">
        <p14:creationId xmlns:p14="http://schemas.microsoft.com/office/powerpoint/2010/main" val="15708810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53" name="Rectangle 9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large scale modelling</a:t>
            </a:r>
          </a:p>
        </p:txBody>
      </p:sp>
      <p:graphicFrame>
        <p:nvGraphicFramePr>
          <p:cNvPr id="492581" name="Group 37"/>
          <p:cNvGraphicFramePr>
            <a:graphicFrameLocks noGrp="1"/>
          </p:cNvGraphicFramePr>
          <p:nvPr/>
        </p:nvGraphicFramePr>
        <p:xfrm>
          <a:off x="2027238" y="2560638"/>
          <a:ext cx="1706562" cy="1756920"/>
        </p:xfrm>
        <a:graphic>
          <a:graphicData uri="http://schemas.openxmlformats.org/drawingml/2006/table">
            <a:tbl>
              <a:tblPr/>
              <a:tblGrid>
                <a:gridCol w="1706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2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en-GB" sz="7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                 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92559" name="AutoShape 15" descr="010g-icon"/>
          <p:cNvSpPr>
            <a:spLocks noChangeAspect="1" noChangeArrowheads="1"/>
          </p:cNvSpPr>
          <p:nvPr/>
        </p:nvSpPr>
        <p:spPr bwMode="auto">
          <a:xfrm>
            <a:off x="2181225" y="3113088"/>
            <a:ext cx="1190625" cy="1190625"/>
          </a:xfrm>
          <a:prstGeom prst="rect">
            <a:avLst/>
          </a:prstGeom>
          <a:noFill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8521" y="2418557"/>
            <a:ext cx="4787167" cy="174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 descr="internetmvs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4090" y="2329657"/>
            <a:ext cx="2376510" cy="1592262"/>
          </a:xfrm>
          <a:prstGeom prst="rect">
            <a:avLst/>
          </a:prstGeom>
        </p:spPr>
      </p:pic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5312607" y="3988977"/>
            <a:ext cx="1355156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[Pollefeys08]</a:t>
            </a: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1678721" y="3962978"/>
            <a:ext cx="1424086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[Furukawa10]</a:t>
            </a:r>
          </a:p>
        </p:txBody>
      </p:sp>
      <p:pic>
        <p:nvPicPr>
          <p:cNvPr id="11" name="Picture 10" descr="NotreDameFacad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0017" y="4404662"/>
            <a:ext cx="1598626" cy="2076138"/>
          </a:xfrm>
          <a:prstGeom prst="rect">
            <a:avLst/>
          </a:prstGeom>
        </p:spPr>
      </p:pic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5539957" y="6480800"/>
            <a:ext cx="1287830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[Goesele07]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63967" y="6415655"/>
            <a:ext cx="12779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[Cornelis08]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4210" y="4437049"/>
            <a:ext cx="2940882" cy="199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705077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Applications: Medicine</a:t>
            </a:r>
          </a:p>
        </p:txBody>
      </p:sp>
      <p:pic>
        <p:nvPicPr>
          <p:cNvPr id="6" name="Picture 13" descr="Jia_ICPR2014_final (1).pdf - Adobe Reader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5" t="29630" r="6551" b="35925"/>
          <a:stretch>
            <a:fillRect/>
          </a:stretch>
        </p:blipFill>
        <p:spPr bwMode="auto">
          <a:xfrm>
            <a:off x="457200" y="4832790"/>
            <a:ext cx="8229600" cy="201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74644"/>
            <a:ext cx="2069943" cy="222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08314"/>
            <a:ext cx="3587750" cy="3756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10897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Scanning technologies</a:t>
            </a:r>
          </a:p>
        </p:txBody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533525"/>
            <a:ext cx="8229600" cy="4525963"/>
          </a:xfrm>
        </p:spPr>
        <p:txBody>
          <a:bodyPr/>
          <a:lstStyle/>
          <a:p>
            <a:r>
              <a:rPr lang="en-GB" sz="2800" dirty="0">
                <a:latin typeface="Arial" pitchFamily="34" charset="0"/>
                <a:cs typeface="Arial" pitchFamily="34" charset="0"/>
              </a:rPr>
              <a:t>Laser scanner, coordinate measuring machine</a:t>
            </a:r>
          </a:p>
          <a:p>
            <a:pPr lvl="1"/>
            <a:r>
              <a:rPr lang="en-GB" sz="2400" dirty="0">
                <a:latin typeface="Arial" pitchFamily="34" charset="0"/>
                <a:cs typeface="Arial" pitchFamily="34" charset="0"/>
              </a:rPr>
              <a:t>Very accurate</a:t>
            </a:r>
          </a:p>
          <a:p>
            <a:pPr lvl="1"/>
            <a:r>
              <a:rPr lang="en-GB" sz="2400" dirty="0">
                <a:latin typeface="Arial" pitchFamily="34" charset="0"/>
                <a:cs typeface="Arial" pitchFamily="34" charset="0"/>
              </a:rPr>
              <a:t>Very Expensive</a:t>
            </a:r>
          </a:p>
          <a:p>
            <a:pPr lvl="1"/>
            <a:r>
              <a:rPr lang="en-GB" sz="2400" dirty="0">
                <a:latin typeface="Arial" pitchFamily="34" charset="0"/>
                <a:cs typeface="Arial" pitchFamily="34" charset="0"/>
              </a:rPr>
              <a:t>Complicated to use</a:t>
            </a:r>
          </a:p>
        </p:txBody>
      </p:sp>
      <p:pic>
        <p:nvPicPr>
          <p:cNvPr id="505861" name="Picture 5"/>
          <p:cNvPicPr>
            <a:picLocks noChangeAspect="1" noChangeArrowheads="1"/>
          </p:cNvPicPr>
          <p:nvPr/>
        </p:nvPicPr>
        <p:blipFill>
          <a:blip r:embed="rId3"/>
          <a:srcRect l="3435" t="1219" r="3435" b="2438"/>
          <a:stretch>
            <a:fillRect/>
          </a:stretch>
        </p:blipFill>
        <p:spPr bwMode="auto">
          <a:xfrm>
            <a:off x="5005388" y="2122488"/>
            <a:ext cx="1906587" cy="2774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05862" name="Picture 6" descr="scanner-head-and-david-head-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9400" y="3494088"/>
            <a:ext cx="4503738" cy="2814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5863" name="Text Box 7"/>
          <p:cNvSpPr txBox="1">
            <a:spLocks noChangeArrowheads="1"/>
          </p:cNvSpPr>
          <p:nvPr/>
        </p:nvSpPr>
        <p:spPr bwMode="auto">
          <a:xfrm>
            <a:off x="5067300" y="4965700"/>
            <a:ext cx="1795463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1800" dirty="0">
                <a:solidFill>
                  <a:prstClr val="black"/>
                </a:solidFill>
                <a:latin typeface="Calibri"/>
              </a:rPr>
              <a:t>Minolta</a:t>
            </a:r>
          </a:p>
        </p:txBody>
      </p:sp>
      <p:sp>
        <p:nvSpPr>
          <p:cNvPr id="505864" name="Text Box 8"/>
          <p:cNvSpPr txBox="1">
            <a:spLocks noChangeArrowheads="1"/>
          </p:cNvSpPr>
          <p:nvPr/>
        </p:nvSpPr>
        <p:spPr bwMode="auto">
          <a:xfrm>
            <a:off x="7137400" y="6162675"/>
            <a:ext cx="179546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1800" dirty="0" err="1">
                <a:solidFill>
                  <a:prstClr val="black"/>
                </a:solidFill>
                <a:latin typeface="Calibri"/>
              </a:rPr>
              <a:t>Contura</a:t>
            </a:r>
            <a:r>
              <a:rPr lang="en-GB" sz="1800" dirty="0">
                <a:solidFill>
                  <a:prstClr val="black"/>
                </a:solidFill>
                <a:latin typeface="Calibri"/>
              </a:rPr>
              <a:t> CMM</a:t>
            </a:r>
          </a:p>
        </p:txBody>
      </p:sp>
      <p:sp>
        <p:nvSpPr>
          <p:cNvPr id="505865" name="Text Box 9"/>
          <p:cNvSpPr txBox="1">
            <a:spLocks noChangeArrowheads="1"/>
          </p:cNvSpPr>
          <p:nvPr/>
        </p:nvSpPr>
        <p:spPr bwMode="auto">
          <a:xfrm>
            <a:off x="1223963" y="6265863"/>
            <a:ext cx="272097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1800">
                <a:solidFill>
                  <a:prstClr val="white"/>
                </a:solidFill>
              </a:rPr>
              <a:t>“Michelangelo” project</a:t>
            </a:r>
          </a:p>
        </p:txBody>
      </p:sp>
      <p:pic>
        <p:nvPicPr>
          <p:cNvPr id="505866" name="Picture 10" descr="contur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37400" y="3203575"/>
            <a:ext cx="1771650" cy="2852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113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Scanning System</a:t>
            </a:r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8906"/>
            <a:ext cx="5182049" cy="444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63" y="1371600"/>
            <a:ext cx="3944937" cy="45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58235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“Us” Data Set (subset)</a:t>
            </a:r>
          </a:p>
        </p:txBody>
      </p:sp>
      <p:pic>
        <p:nvPicPr>
          <p:cNvPr id="37890" name="Picture 2" descr="C:\Users\shapiro\Desktop\sample2D\lind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295401"/>
            <a:ext cx="1447800" cy="218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C:\Users\shapiro\Desktop\sample2D\kas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274" y="1295400"/>
            <a:ext cx="1538028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C:\Users\shapiro\Desktop\sample2D\xia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95401"/>
            <a:ext cx="1676400" cy="211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C:\Users\shapiro\Desktop\sample2D\steve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286435"/>
            <a:ext cx="1497273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C:\Users\shapiro\Desktop\sample2D\eri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38282"/>
            <a:ext cx="15396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5" name="Picture 7" descr="C:\Users\shapiro\Desktop\sample2D\indr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445" y="3738282"/>
            <a:ext cx="1601976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6" name="Picture 8" descr="C:\Users\shapiro\Desktop\sample2D\sarah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3767779"/>
            <a:ext cx="1587500" cy="215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7" name="Picture 9" descr="C:\Users\shapiro\Desktop\sample2D\carri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3767780"/>
            <a:ext cx="1600200" cy="207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084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3d shape from photographs</a:t>
            </a:r>
          </a:p>
        </p:txBody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25" y="1743075"/>
            <a:ext cx="6781800" cy="1373188"/>
          </a:xfrm>
          <a:noFill/>
          <a:ln/>
        </p:spPr>
        <p:txBody>
          <a:bodyPr/>
          <a:lstStyle/>
          <a:p>
            <a:pPr indent="20638" algn="ctr">
              <a:lnSpc>
                <a:spcPct val="80000"/>
              </a:lnSpc>
              <a:buFontTx/>
              <a:buNone/>
            </a:pPr>
            <a:r>
              <a:rPr lang="en-GB" sz="2400" i="1" dirty="0">
                <a:latin typeface="Arial" pitchFamily="34" charset="0"/>
                <a:cs typeface="Arial" pitchFamily="34" charset="0"/>
              </a:rPr>
              <a:t>“Estimate a 3d shape that would generate the input photographs given the same material, viewpoints and illumination”</a:t>
            </a:r>
          </a:p>
        </p:txBody>
      </p:sp>
      <p:sp>
        <p:nvSpPr>
          <p:cNvPr id="866313" name="AutoShape 9"/>
          <p:cNvSpPr>
            <a:spLocks noChangeArrowheads="1"/>
          </p:cNvSpPr>
          <p:nvPr/>
        </p:nvSpPr>
        <p:spPr bwMode="auto">
          <a:xfrm flipH="1">
            <a:off x="4346575" y="4329113"/>
            <a:ext cx="674688" cy="676275"/>
          </a:xfrm>
          <a:prstGeom prst="flowChartSummingJunction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6314" name="AutoShape 10"/>
          <p:cNvSpPr>
            <a:spLocks noChangeArrowheads="1"/>
          </p:cNvSpPr>
          <p:nvPr/>
        </p:nvSpPr>
        <p:spPr bwMode="auto">
          <a:xfrm flipH="1">
            <a:off x="3538538" y="4419600"/>
            <a:ext cx="584200" cy="404813"/>
          </a:xfrm>
          <a:prstGeom prst="leftArrow">
            <a:avLst>
              <a:gd name="adj1" fmla="val 50000"/>
              <a:gd name="adj2" fmla="val 36078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6318" name="AutoShape 14"/>
          <p:cNvSpPr>
            <a:spLocks noChangeArrowheads="1"/>
          </p:cNvSpPr>
          <p:nvPr/>
        </p:nvSpPr>
        <p:spPr bwMode="auto">
          <a:xfrm>
            <a:off x="5157788" y="4419600"/>
            <a:ext cx="854075" cy="45085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3162300" y="5049838"/>
            <a:ext cx="1319213" cy="1038225"/>
            <a:chOff x="1992" y="3181"/>
            <a:chExt cx="831" cy="654"/>
          </a:xfrm>
        </p:grpSpPr>
        <p:sp>
          <p:nvSpPr>
            <p:cNvPr id="866316" name="AutoShape 12"/>
            <p:cNvSpPr>
              <a:spLocks noChangeArrowheads="1"/>
            </p:cNvSpPr>
            <p:nvPr/>
          </p:nvSpPr>
          <p:spPr bwMode="auto">
            <a:xfrm rot="17998004" flipH="1">
              <a:off x="2512" y="3237"/>
              <a:ext cx="368" cy="255"/>
            </a:xfrm>
            <a:prstGeom prst="leftArrow">
              <a:avLst>
                <a:gd name="adj1" fmla="val 50000"/>
                <a:gd name="adj2" fmla="val 3607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866319" name="Text Box 15"/>
            <p:cNvSpPr txBox="1">
              <a:spLocks noChangeArrowheads="1"/>
            </p:cNvSpPr>
            <p:nvPr/>
          </p:nvSpPr>
          <p:spPr bwMode="auto">
            <a:xfrm flipH="1">
              <a:off x="1992" y="3602"/>
              <a:ext cx="633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material</a:t>
              </a:r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4748215" y="5094288"/>
            <a:ext cx="1338263" cy="993775"/>
            <a:chOff x="2991" y="3209"/>
            <a:chExt cx="843" cy="626"/>
          </a:xfrm>
        </p:grpSpPr>
        <p:sp>
          <p:nvSpPr>
            <p:cNvPr id="866317" name="AutoShape 13"/>
            <p:cNvSpPr>
              <a:spLocks noChangeArrowheads="1"/>
            </p:cNvSpPr>
            <p:nvPr/>
          </p:nvSpPr>
          <p:spPr bwMode="auto">
            <a:xfrm rot="14348698" flipH="1">
              <a:off x="2994" y="3265"/>
              <a:ext cx="368" cy="255"/>
            </a:xfrm>
            <a:prstGeom prst="leftArrow">
              <a:avLst>
                <a:gd name="adj1" fmla="val 50000"/>
                <a:gd name="adj2" fmla="val 3607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866320" name="Text Box 16"/>
            <p:cNvSpPr txBox="1">
              <a:spLocks noChangeArrowheads="1"/>
            </p:cNvSpPr>
            <p:nvPr/>
          </p:nvSpPr>
          <p:spPr bwMode="auto">
            <a:xfrm flipH="1">
              <a:off x="2991" y="3602"/>
              <a:ext cx="843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illumination</a:t>
              </a: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4105275" y="3203575"/>
            <a:ext cx="1187450" cy="1035050"/>
            <a:chOff x="2586" y="2018"/>
            <a:chExt cx="748" cy="652"/>
          </a:xfrm>
        </p:grpSpPr>
        <p:sp>
          <p:nvSpPr>
            <p:cNvPr id="866315" name="AutoShape 11"/>
            <p:cNvSpPr>
              <a:spLocks noChangeArrowheads="1"/>
            </p:cNvSpPr>
            <p:nvPr/>
          </p:nvSpPr>
          <p:spPr bwMode="auto">
            <a:xfrm rot="5400000" flipH="1">
              <a:off x="2768" y="2358"/>
              <a:ext cx="368" cy="255"/>
            </a:xfrm>
            <a:prstGeom prst="leftArrow">
              <a:avLst>
                <a:gd name="adj1" fmla="val 50000"/>
                <a:gd name="adj2" fmla="val 3607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866321" name="Text Box 17"/>
            <p:cNvSpPr txBox="1">
              <a:spLocks noChangeArrowheads="1"/>
            </p:cNvSpPr>
            <p:nvPr/>
          </p:nvSpPr>
          <p:spPr bwMode="auto">
            <a:xfrm flipH="1">
              <a:off x="2586" y="2018"/>
              <a:ext cx="74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viewpoint</a:t>
              </a: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609600" y="3471863"/>
            <a:ext cx="2522538" cy="2522537"/>
            <a:chOff x="556" y="2187"/>
            <a:chExt cx="1589" cy="1589"/>
          </a:xfrm>
        </p:grpSpPr>
        <p:pic>
          <p:nvPicPr>
            <p:cNvPr id="866312" name="Picture 8" descr="house_new_A_recon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0000"/>
                </a:clrFrom>
                <a:clrTo>
                  <a:srgbClr val="FF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6" y="2187"/>
              <a:ext cx="1589" cy="1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6322" name="Text Box 18"/>
            <p:cNvSpPr txBox="1">
              <a:spLocks noChangeArrowheads="1"/>
            </p:cNvSpPr>
            <p:nvPr/>
          </p:nvSpPr>
          <p:spPr bwMode="auto">
            <a:xfrm flipH="1">
              <a:off x="909" y="3545"/>
              <a:ext cx="727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geometry</a:t>
              </a:r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6281738" y="3563938"/>
            <a:ext cx="2339975" cy="2436812"/>
            <a:chOff x="3957" y="2245"/>
            <a:chExt cx="1474" cy="1535"/>
          </a:xfrm>
        </p:grpSpPr>
        <p:pic>
          <p:nvPicPr>
            <p:cNvPr id="866308" name="Picture 4" descr="house_new_A_input"/>
            <p:cNvPicPr>
              <a:picLocks noChangeAspect="1" noChangeArrowheads="1"/>
            </p:cNvPicPr>
            <p:nvPr/>
          </p:nvPicPr>
          <p:blipFill>
            <a:blip r:embed="rId4"/>
            <a:srcRect r="4430" b="17717"/>
            <a:stretch>
              <a:fillRect/>
            </a:stretch>
          </p:blipFill>
          <p:spPr bwMode="auto">
            <a:xfrm>
              <a:off x="3957" y="2245"/>
              <a:ext cx="1474" cy="126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66323" name="Text Box 19"/>
            <p:cNvSpPr txBox="1">
              <a:spLocks noChangeArrowheads="1"/>
            </p:cNvSpPr>
            <p:nvPr/>
          </p:nvSpPr>
          <p:spPr bwMode="auto">
            <a:xfrm flipH="1">
              <a:off x="4299" y="3549"/>
              <a:ext cx="633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   image</a:t>
              </a:r>
            </a:p>
          </p:txBody>
        </p:sp>
      </p:grpSp>
      <p:sp>
        <p:nvSpPr>
          <p:cNvPr id="866325" name="AutoShape 21"/>
          <p:cNvSpPr>
            <a:spLocks noChangeArrowheads="1"/>
          </p:cNvSpPr>
          <p:nvPr/>
        </p:nvSpPr>
        <p:spPr bwMode="auto">
          <a:xfrm flipH="1">
            <a:off x="2681288" y="6084888"/>
            <a:ext cx="4310062" cy="536575"/>
          </a:xfrm>
          <a:prstGeom prst="rightArrow">
            <a:avLst>
              <a:gd name="adj1" fmla="val 49704"/>
              <a:gd name="adj2" fmla="val 7694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6332" name="Text Box 28"/>
          <p:cNvSpPr txBox="1">
            <a:spLocks noChangeArrowheads="1"/>
          </p:cNvSpPr>
          <p:nvPr/>
        </p:nvSpPr>
        <p:spPr bwMode="auto">
          <a:xfrm>
            <a:off x="1482725" y="3405188"/>
            <a:ext cx="1187450" cy="22558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32861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200">
                <a:solidFill>
                  <a:srgbClr val="CC0000"/>
                </a:solidFill>
                <a:latin typeface="Calibri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8638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6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6325" grpId="0" animBg="1"/>
      <p:bldP spid="8663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+mn-lt"/>
                <a:ea typeface="+mj-ea"/>
                <a:cs typeface="Kalinga" pitchFamily="34" charset="0"/>
              </a:rPr>
              <a:t>Stereo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667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56155-94F9-4E4E-97D3-68C234BB7AA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50401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Photometric Stereo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Estimate the surface </a:t>
            </a:r>
            <a:r>
              <a:rPr lang="en-US" dirty="0" err="1"/>
              <a:t>normals</a:t>
            </a:r>
            <a:r>
              <a:rPr lang="en-US" dirty="0"/>
              <a:t> of a given scene given multiple 2D images taken from the </a:t>
            </a:r>
            <a:r>
              <a:rPr lang="en-US" i="1" dirty="0"/>
              <a:t>same </a:t>
            </a:r>
            <a:r>
              <a:rPr lang="en-US" dirty="0"/>
              <a:t>viewpoint, but under </a:t>
            </a:r>
            <a:r>
              <a:rPr lang="en-US" i="1" dirty="0"/>
              <a:t>different lighting </a:t>
            </a:r>
            <a:r>
              <a:rPr lang="en-US" dirty="0"/>
              <a:t>conditions.</a:t>
            </a:r>
          </a:p>
          <a:p>
            <a:r>
              <a:rPr lang="en-US" dirty="0">
                <a:solidFill>
                  <a:srgbClr val="C00000"/>
                </a:solidFill>
              </a:rPr>
              <a:t>Basic photometric stereo </a:t>
            </a:r>
            <a:r>
              <a:rPr lang="en-US" dirty="0"/>
              <a:t>required a </a:t>
            </a:r>
            <a:r>
              <a:rPr lang="en-US" dirty="0" err="1"/>
              <a:t>Lambertian</a:t>
            </a:r>
            <a:r>
              <a:rPr lang="en-US" dirty="0"/>
              <a:t> reflectance model: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            I = </a:t>
            </a:r>
            <a:r>
              <a:rPr lang="en-US" dirty="0">
                <a:solidFill>
                  <a:srgbClr val="0000FF"/>
                </a:solidFill>
                <a:sym typeface="Symbol"/>
              </a:rPr>
              <a:t> </a:t>
            </a:r>
            <a:r>
              <a:rPr lang="en-US" b="1" dirty="0">
                <a:solidFill>
                  <a:srgbClr val="0000FF"/>
                </a:solidFill>
                <a:sym typeface="Symbol"/>
              </a:rPr>
              <a:t>n</a:t>
            </a:r>
            <a:r>
              <a:rPr lang="en-US" dirty="0">
                <a:solidFill>
                  <a:srgbClr val="0000FF"/>
                </a:solidFill>
                <a:sym typeface="Symbol"/>
              </a:rPr>
              <a:t> · </a:t>
            </a:r>
            <a:r>
              <a:rPr lang="en-US" b="1" dirty="0">
                <a:solidFill>
                  <a:srgbClr val="0000FF"/>
                </a:solidFill>
                <a:sym typeface="Symbol"/>
              </a:rPr>
              <a:t>v</a:t>
            </a:r>
          </a:p>
          <a:p>
            <a:pPr marL="0" indent="0">
              <a:buNone/>
            </a:pPr>
            <a:r>
              <a:rPr lang="en-US" dirty="0">
                <a:sym typeface="Symbol"/>
              </a:rPr>
              <a:t>where I is pixel </a:t>
            </a:r>
            <a:r>
              <a:rPr lang="en-US" dirty="0">
                <a:solidFill>
                  <a:schemeClr val="accent6"/>
                </a:solidFill>
                <a:sym typeface="Symbol"/>
              </a:rPr>
              <a:t>intensity</a:t>
            </a:r>
            <a:r>
              <a:rPr lang="en-US" dirty="0">
                <a:sym typeface="Symbol"/>
              </a:rPr>
              <a:t>, </a:t>
            </a:r>
            <a:r>
              <a:rPr lang="en-US" b="1" dirty="0">
                <a:sym typeface="Symbol"/>
              </a:rPr>
              <a:t>n</a:t>
            </a:r>
            <a:r>
              <a:rPr lang="en-US" dirty="0">
                <a:sym typeface="Symbol"/>
              </a:rPr>
              <a:t> is the </a:t>
            </a:r>
            <a:r>
              <a:rPr lang="en-US" dirty="0">
                <a:solidFill>
                  <a:srgbClr val="0000FF"/>
                </a:solidFill>
                <a:sym typeface="Symbol"/>
              </a:rPr>
              <a:t>normal</a:t>
            </a:r>
            <a:r>
              <a:rPr lang="en-US" dirty="0">
                <a:sym typeface="Symbol"/>
              </a:rPr>
              <a:t>, </a:t>
            </a:r>
            <a:r>
              <a:rPr lang="en-US" b="1" dirty="0">
                <a:sym typeface="Symbol"/>
              </a:rPr>
              <a:t>v</a:t>
            </a:r>
            <a:r>
              <a:rPr lang="en-US" dirty="0">
                <a:sym typeface="Symbol"/>
              </a:rPr>
              <a:t> is the </a:t>
            </a:r>
            <a:r>
              <a:rPr lang="en-US" dirty="0">
                <a:solidFill>
                  <a:srgbClr val="0000FF"/>
                </a:solidFill>
                <a:sym typeface="Symbol"/>
              </a:rPr>
              <a:t>lighting direction</a:t>
            </a:r>
            <a:r>
              <a:rPr lang="en-US" dirty="0">
                <a:sym typeface="Symbol"/>
              </a:rPr>
              <a:t>, and  is diffuse albedo constant, which is a reflection coefficient.</a:t>
            </a:r>
          </a:p>
        </p:txBody>
      </p:sp>
    </p:spTree>
    <p:extLst>
      <p:ext uri="{BB962C8B-B14F-4D97-AF65-F5344CB8AC3E}">
        <p14:creationId xmlns:p14="http://schemas.microsoft.com/office/powerpoint/2010/main" val="2409189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Photometric Stereo</a:t>
            </a:r>
          </a:p>
        </p:txBody>
      </p:sp>
      <p:pic>
        <p:nvPicPr>
          <p:cNvPr id="36866" name="Picture 2" descr="Image result for photometric stereo setup with li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28800"/>
            <a:ext cx="665287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4161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Photometric Stereo</a:t>
            </a:r>
          </a:p>
        </p:txBody>
      </p:sp>
      <p:pic>
        <p:nvPicPr>
          <p:cNvPr id="35844" name="Picture 4" descr="Image result for photometric stereo setup with ligh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22046"/>
            <a:ext cx="6039528" cy="402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8999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Photometric Stereo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K</a:t>
            </a:r>
            <a:r>
              <a:rPr lang="en-US" dirty="0"/>
              <a:t> light sources</a:t>
            </a:r>
          </a:p>
          <a:p>
            <a:r>
              <a:rPr lang="en-US" dirty="0"/>
              <a:t>Lead to </a:t>
            </a:r>
            <a:r>
              <a:rPr lang="en-US" dirty="0">
                <a:solidFill>
                  <a:srgbClr val="FF0000"/>
                </a:solidFill>
              </a:rPr>
              <a:t>K images R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p,q</a:t>
            </a:r>
            <a:r>
              <a:rPr lang="en-US" dirty="0">
                <a:solidFill>
                  <a:srgbClr val="FF0000"/>
                </a:solidFill>
              </a:rPr>
              <a:t>), ...,R</a:t>
            </a:r>
            <a:r>
              <a:rPr lang="en-US" baseline="-25000" dirty="0">
                <a:solidFill>
                  <a:srgbClr val="FF0000"/>
                </a:solidFill>
              </a:rPr>
              <a:t>K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p,q</a:t>
            </a:r>
            <a:r>
              <a:rPr lang="en-US" dirty="0">
                <a:solidFill>
                  <a:srgbClr val="FF0000"/>
                </a:solidFill>
              </a:rPr>
              <a:t>) </a:t>
            </a:r>
            <a:r>
              <a:rPr lang="en-US" dirty="0"/>
              <a:t>each from just one of the light sources being on</a:t>
            </a:r>
          </a:p>
          <a:p>
            <a:r>
              <a:rPr lang="en-US" dirty="0"/>
              <a:t>For any (</a:t>
            </a:r>
            <a:r>
              <a:rPr lang="en-US" dirty="0" err="1"/>
              <a:t>p,q</a:t>
            </a:r>
            <a:r>
              <a:rPr lang="en-US" dirty="0"/>
              <a:t>), we get </a:t>
            </a:r>
            <a:r>
              <a:rPr lang="en-US" dirty="0">
                <a:solidFill>
                  <a:srgbClr val="FF0000"/>
                </a:solidFill>
              </a:rPr>
              <a:t>K intensities I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,...I</a:t>
            </a:r>
            <a:r>
              <a:rPr lang="en-US" baseline="-25000" dirty="0">
                <a:solidFill>
                  <a:srgbClr val="FF0000"/>
                </a:solidFill>
              </a:rPr>
              <a:t>K</a:t>
            </a:r>
          </a:p>
          <a:p>
            <a:r>
              <a:rPr lang="en-US" dirty="0"/>
              <a:t>Leads to a set of </a:t>
            </a:r>
            <a:r>
              <a:rPr lang="en-US" dirty="0">
                <a:solidFill>
                  <a:srgbClr val="0000FF"/>
                </a:solidFill>
              </a:rPr>
              <a:t>linear equations </a:t>
            </a:r>
            <a:r>
              <a:rPr lang="en-US" dirty="0"/>
              <a:t>of the form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>
                <a:solidFill>
                  <a:srgbClr val="FF0000"/>
                </a:solidFill>
              </a:rPr>
              <a:t>I</a:t>
            </a:r>
            <a:r>
              <a:rPr lang="en-US" baseline="-25000" dirty="0" err="1">
                <a:solidFill>
                  <a:srgbClr val="FF0000"/>
                </a:solidFill>
              </a:rPr>
              <a:t>k</a:t>
            </a:r>
            <a:r>
              <a:rPr lang="en-US" dirty="0">
                <a:solidFill>
                  <a:srgbClr val="FF0000"/>
                </a:solidFill>
              </a:rPr>
              <a:t> = </a:t>
            </a:r>
            <a:r>
              <a:rPr lang="en-US" dirty="0">
                <a:solidFill>
                  <a:srgbClr val="FF0000"/>
                </a:solidFill>
                <a:sym typeface="Symbol"/>
              </a:rPr>
              <a:t></a:t>
            </a:r>
            <a:r>
              <a:rPr lang="en-US" b="1" dirty="0" err="1">
                <a:solidFill>
                  <a:srgbClr val="FF0000"/>
                </a:solidFill>
                <a:sym typeface="Symbol"/>
              </a:rPr>
              <a:t>n</a:t>
            </a:r>
            <a:r>
              <a:rPr lang="en-US" dirty="0" err="1">
                <a:solidFill>
                  <a:srgbClr val="FF0000"/>
                </a:solidFill>
                <a:sym typeface="Symbol"/>
              </a:rPr>
              <a:t></a:t>
            </a:r>
            <a:r>
              <a:rPr lang="en-US" b="1" dirty="0" err="1">
                <a:solidFill>
                  <a:srgbClr val="FF0000"/>
                </a:solidFill>
                <a:sym typeface="Symbol"/>
              </a:rPr>
              <a:t>v</a:t>
            </a:r>
            <a:r>
              <a:rPr lang="en-US" baseline="-25000" dirty="0" err="1">
                <a:solidFill>
                  <a:srgbClr val="FF0000"/>
                </a:solidFill>
                <a:sym typeface="Symbol"/>
              </a:rPr>
              <a:t>k</a:t>
            </a:r>
            <a:endParaRPr lang="en-US" baseline="-25000" dirty="0"/>
          </a:p>
          <a:p>
            <a:r>
              <a:rPr lang="en-US" dirty="0"/>
              <a:t>Solving leads to a </a:t>
            </a:r>
            <a:r>
              <a:rPr lang="en-US" dirty="0">
                <a:solidFill>
                  <a:srgbClr val="0000FF"/>
                </a:solidFill>
              </a:rPr>
              <a:t>surface normal map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0752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Photometric Stereo</a:t>
            </a:r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0"/>
            <a:ext cx="4495800" cy="3389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1905000"/>
            <a:ext cx="176041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3D </a:t>
            </a:r>
            <a:r>
              <a:rPr lang="en-US" dirty="0" err="1"/>
              <a:t>normals</a:t>
            </a:r>
            <a:endParaRPr lang="en-US" dirty="0"/>
          </a:p>
        </p:txBody>
      </p:sp>
      <p:pic>
        <p:nvPicPr>
          <p:cNvPr id="37890" name="Picture 2" descr="Image result for surface norma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232942"/>
            <a:ext cx="2171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0122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GB" dirty="0">
                <a:latin typeface="Arial" pitchFamily="34" charset="0"/>
                <a:cs typeface="Arial" pitchFamily="34" charset="0"/>
              </a:rPr>
              <a:t>Photograph based 3d reconstruction is:</a:t>
            </a:r>
            <a:br>
              <a:rPr lang="en-GB" dirty="0">
                <a:latin typeface="Arial" pitchFamily="34" charset="0"/>
                <a:cs typeface="Arial" pitchFamily="34" charset="0"/>
              </a:rPr>
            </a:br>
            <a:endParaRPr lang="en-GB" dirty="0"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practical</a:t>
            </a: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fast</a:t>
            </a: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non-intrusive</a:t>
            </a:r>
            <a:endParaRPr lang="en-GB" sz="3600" dirty="0"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low cost</a:t>
            </a: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latin typeface="Arial" pitchFamily="34" charset="0"/>
                <a:cs typeface="Arial" pitchFamily="34" charset="0"/>
              </a:rPr>
              <a:t> Easily deployable outdoors</a:t>
            </a:r>
          </a:p>
          <a:p>
            <a:pPr lvl="1">
              <a:buClr>
                <a:srgbClr val="FF0000"/>
              </a:buClr>
              <a:buFont typeface="Wingdings 2" pitchFamily="18" charset="2"/>
              <a:buChar char="O"/>
            </a:pPr>
            <a:r>
              <a:rPr lang="en-GB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“low” accuracy</a:t>
            </a:r>
          </a:p>
          <a:p>
            <a:pPr lvl="1">
              <a:buClr>
                <a:srgbClr val="FF0000"/>
              </a:buClr>
              <a:buFont typeface="Wingdings 2" pitchFamily="18" charset="2"/>
              <a:buChar char="O"/>
            </a:pPr>
            <a:r>
              <a:rPr lang="en-GB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Results depend on material properties</a:t>
            </a:r>
          </a:p>
        </p:txBody>
      </p:sp>
      <p:sp>
        <p:nvSpPr>
          <p:cNvPr id="1165322" name="Rectangle 10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GB"/>
              <a:t>3d shape from photographs</a:t>
            </a:r>
          </a:p>
        </p:txBody>
      </p:sp>
    </p:spTree>
    <p:extLst>
      <p:ext uri="{BB962C8B-B14F-4D97-AF65-F5344CB8AC3E}">
        <p14:creationId xmlns:p14="http://schemas.microsoft.com/office/powerpoint/2010/main" val="153714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0010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Generic problem formulation: given several images of the same object or scene, compute a representation of its 3D shape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pic>
        <p:nvPicPr>
          <p:cNvPr id="2458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1850" y="2514600"/>
            <a:ext cx="236061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438400"/>
            <a:ext cx="240188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76613" y="2438400"/>
            <a:ext cx="22002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02319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86080" y="318"/>
            <a:ext cx="8229600" cy="1143000"/>
          </a:xfrm>
        </p:spPr>
        <p:txBody>
          <a:bodyPr/>
          <a:lstStyle/>
          <a:p>
            <a:r>
              <a:rPr lang="en-US" dirty="0"/>
              <a:t>Reconstruction</a:t>
            </a:r>
          </a:p>
        </p:txBody>
      </p:sp>
      <p:sp>
        <p:nvSpPr>
          <p:cNvPr id="71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943600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Char char="•"/>
            </a:pPr>
            <a:r>
              <a:rPr lang="en-US" dirty="0">
                <a:solidFill>
                  <a:srgbClr val="0000FF"/>
                </a:solidFill>
              </a:rPr>
              <a:t>Generic problem formulation: </a:t>
            </a:r>
            <a:r>
              <a:rPr lang="en-US" dirty="0"/>
              <a:t>given several images of the same object or scene, compute a representation of its 3D shape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0000FF"/>
                </a:solidFill>
              </a:rPr>
              <a:t>“Images of the same object or scene”</a:t>
            </a:r>
          </a:p>
          <a:p>
            <a:pPr lvl="1"/>
            <a:r>
              <a:rPr lang="en-US" dirty="0"/>
              <a:t>Arbitrary number of images (from two to thousands)</a:t>
            </a:r>
          </a:p>
          <a:p>
            <a:pPr lvl="1"/>
            <a:r>
              <a:rPr lang="en-US" dirty="0"/>
              <a:t>Arbitrary camera positions (camera network or video sequence)</a:t>
            </a:r>
          </a:p>
          <a:p>
            <a:pPr lvl="1"/>
            <a:r>
              <a:rPr lang="en-US" dirty="0"/>
              <a:t>Calibration may be initially unknown 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0000FF"/>
                </a:solidFill>
              </a:rPr>
              <a:t>“Representation of 3D shape”</a:t>
            </a:r>
          </a:p>
          <a:p>
            <a:pPr lvl="1"/>
            <a:r>
              <a:rPr lang="en-US" dirty="0"/>
              <a:t>Depth maps</a:t>
            </a:r>
          </a:p>
          <a:p>
            <a:pPr lvl="1"/>
            <a:r>
              <a:rPr lang="en-US" dirty="0"/>
              <a:t>Meshes</a:t>
            </a:r>
          </a:p>
          <a:p>
            <a:pPr lvl="1"/>
            <a:r>
              <a:rPr lang="en-US" dirty="0"/>
              <a:t>Point clouds</a:t>
            </a:r>
          </a:p>
          <a:p>
            <a:pPr lvl="1"/>
            <a:r>
              <a:rPr lang="en-US" dirty="0"/>
              <a:t>Patch clouds</a:t>
            </a:r>
          </a:p>
          <a:p>
            <a:pPr lvl="1"/>
            <a:r>
              <a:rPr lang="en-US" dirty="0"/>
              <a:t>Volumetric models</a:t>
            </a:r>
          </a:p>
          <a:p>
            <a:pPr lvl="1"/>
            <a:r>
              <a:rPr lang="en-US" dirty="0"/>
              <a:t>Layered models</a:t>
            </a:r>
          </a:p>
        </p:txBody>
      </p:sp>
    </p:spTree>
    <p:extLst>
      <p:ext uri="{BB962C8B-B14F-4D97-AF65-F5344CB8AC3E}">
        <p14:creationId xmlns:p14="http://schemas.microsoft.com/office/powerpoint/2010/main" val="48169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4755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3"/>
          <p:cNvGrpSpPr>
            <a:grpSpLocks/>
          </p:cNvGrpSpPr>
          <p:nvPr/>
        </p:nvGrpSpPr>
        <p:grpSpPr bwMode="auto">
          <a:xfrm>
            <a:off x="1066800" y="1143000"/>
            <a:ext cx="7010400" cy="4953000"/>
            <a:chOff x="134" y="192"/>
            <a:chExt cx="5482" cy="3887"/>
          </a:xfrm>
        </p:grpSpPr>
        <p:pic>
          <p:nvPicPr>
            <p:cNvPr id="28677" name="Picture 2" descr="mbase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24" y="1920"/>
              <a:ext cx="2126" cy="2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8" name="Picture 3" descr="town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" y="192"/>
              <a:ext cx="1536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9" name="Picture 4" descr="town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24" y="192"/>
              <a:ext cx="1536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0" name="Picture 5" descr="town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80" y="192"/>
              <a:ext cx="1536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1" name="AutoShape 6"/>
            <p:cNvSpPr>
              <a:spLocks noChangeArrowheads="1"/>
            </p:cNvSpPr>
            <p:nvPr/>
          </p:nvSpPr>
          <p:spPr bwMode="auto">
            <a:xfrm>
              <a:off x="3408" y="768"/>
              <a:ext cx="624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58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2" name="AutoShape 7"/>
            <p:cNvSpPr>
              <a:spLocks noChangeArrowheads="1"/>
            </p:cNvSpPr>
            <p:nvPr/>
          </p:nvSpPr>
          <p:spPr bwMode="auto">
            <a:xfrm rot="2347618">
              <a:off x="1008" y="2112"/>
              <a:ext cx="576" cy="336"/>
            </a:xfrm>
            <a:prstGeom prst="rightArrow">
              <a:avLst>
                <a:gd name="adj1" fmla="val 50000"/>
                <a:gd name="adj2" fmla="val 4285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3" name="AutoShape 8"/>
            <p:cNvSpPr>
              <a:spLocks noChangeArrowheads="1"/>
            </p:cNvSpPr>
            <p:nvPr/>
          </p:nvSpPr>
          <p:spPr bwMode="auto">
            <a:xfrm rot="19252382" flipH="1">
              <a:off x="4176" y="2112"/>
              <a:ext cx="576" cy="336"/>
            </a:xfrm>
            <a:prstGeom prst="rightArrow">
              <a:avLst>
                <a:gd name="adj1" fmla="val 50000"/>
                <a:gd name="adj2" fmla="val 4285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4" name="Text Box 9"/>
            <p:cNvSpPr txBox="1">
              <a:spLocks noChangeArrowheads="1"/>
            </p:cNvSpPr>
            <p:nvPr/>
          </p:nvSpPr>
          <p:spPr bwMode="auto">
            <a:xfrm>
              <a:off x="134" y="1631"/>
              <a:ext cx="343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</a:rPr>
                <a:t>I1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8685" name="Text Box 10"/>
            <p:cNvSpPr txBox="1">
              <a:spLocks noChangeArrowheads="1"/>
            </p:cNvSpPr>
            <p:nvPr/>
          </p:nvSpPr>
          <p:spPr bwMode="auto">
            <a:xfrm>
              <a:off x="1814" y="1631"/>
              <a:ext cx="342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</a:rPr>
                <a:t>I2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8686" name="Text Box 11"/>
            <p:cNvSpPr txBox="1">
              <a:spLocks noChangeArrowheads="1"/>
            </p:cNvSpPr>
            <p:nvPr/>
          </p:nvSpPr>
          <p:spPr bwMode="auto">
            <a:xfrm>
              <a:off x="4070" y="1631"/>
              <a:ext cx="462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</a:rPr>
                <a:t>I10</a:t>
              </a:r>
              <a:endParaRPr lang="en-US">
                <a:latin typeface="Times New Roman" pitchFamily="18" charset="0"/>
              </a:endParaRPr>
            </a:p>
          </p:txBody>
        </p:sp>
      </p:grpSp>
      <p:sp>
        <p:nvSpPr>
          <p:cNvPr id="28675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Multiple-baseline stereo</a:t>
            </a:r>
          </a:p>
        </p:txBody>
      </p:sp>
      <p:sp>
        <p:nvSpPr>
          <p:cNvPr id="28676" name="Text Box 15"/>
          <p:cNvSpPr txBox="1">
            <a:spLocks noChangeArrowheads="1"/>
          </p:cNvSpPr>
          <p:nvPr/>
        </p:nvSpPr>
        <p:spPr bwMode="auto">
          <a:xfrm>
            <a:off x="228600" y="6140450"/>
            <a:ext cx="868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chemeClr val="bg2"/>
                </a:solidFill>
              </a:rPr>
              <a:t>M. Okutomi and T. Kanade, </a:t>
            </a:r>
            <a:r>
              <a:rPr lang="en-US" sz="1800">
                <a:solidFill>
                  <a:schemeClr val="bg2"/>
                </a:solidFill>
                <a:hlinkClick r:id="rId7"/>
              </a:rPr>
              <a:t>“A Multiple-Baseline Stereo System,”</a:t>
            </a:r>
            <a:r>
              <a:rPr lang="en-US" sz="1800">
                <a:solidFill>
                  <a:schemeClr val="bg2"/>
                </a:solidFill>
              </a:rPr>
              <a:t>  IEEE Trans. on Pattern Analysis and Machine Intelligence,  15(4):353-363 (1993). </a:t>
            </a:r>
          </a:p>
        </p:txBody>
      </p:sp>
    </p:spTree>
    <p:extLst>
      <p:ext uri="{BB962C8B-B14F-4D97-AF65-F5344CB8AC3E}">
        <p14:creationId xmlns:p14="http://schemas.microsoft.com/office/powerpoint/2010/main" val="22467045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Reconstruction from silhouettes</a:t>
            </a:r>
          </a:p>
        </p:txBody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r>
              <a:rPr lang="en-US" dirty="0"/>
              <a:t>Can be computed robustly</a:t>
            </a:r>
          </a:p>
          <a:p>
            <a:pPr marL="342900" indent="-342900"/>
            <a:r>
              <a:rPr lang="en-US" dirty="0"/>
              <a:t>Can be computed efficiently</a:t>
            </a:r>
          </a:p>
          <a:p>
            <a:pPr marL="342900" indent="-342900"/>
            <a:endParaRPr lang="en-US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801813" y="3906838"/>
            <a:ext cx="5867400" cy="2200275"/>
            <a:chOff x="240" y="2742"/>
            <a:chExt cx="3696" cy="1386"/>
          </a:xfrm>
        </p:grpSpPr>
        <p:pic>
          <p:nvPicPr>
            <p:cNvPr id="318469" name="Picture 5" descr="chris_and_b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0" y="2742"/>
              <a:ext cx="941" cy="1386"/>
            </a:xfrm>
            <a:prstGeom prst="rect">
              <a:avLst/>
            </a:prstGeom>
            <a:noFill/>
          </p:spPr>
        </p:pic>
        <p:pic>
          <p:nvPicPr>
            <p:cNvPr id="318470" name="Picture 6" descr="nochri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35" y="2742"/>
              <a:ext cx="941" cy="1386"/>
            </a:xfrm>
            <a:prstGeom prst="rect">
              <a:avLst/>
            </a:prstGeom>
            <a:noFill/>
          </p:spPr>
        </p:pic>
        <p:pic>
          <p:nvPicPr>
            <p:cNvPr id="318471" name="Picture 7" descr="chris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95" y="2742"/>
              <a:ext cx="941" cy="138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318472" name="Text Box 8"/>
            <p:cNvSpPr txBox="1">
              <a:spLocks noChangeAspect="1" noChangeArrowheads="1"/>
            </p:cNvSpPr>
            <p:nvPr/>
          </p:nvSpPr>
          <p:spPr bwMode="auto">
            <a:xfrm>
              <a:off x="1320" y="3127"/>
              <a:ext cx="24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/>
                <a:t>-</a:t>
              </a:r>
              <a:endParaRPr lang="en-US" sz="6000" b="1">
                <a:solidFill>
                  <a:schemeClr val="bg1"/>
                </a:solidFill>
              </a:endParaRPr>
            </a:p>
          </p:txBody>
        </p:sp>
        <p:sp>
          <p:nvSpPr>
            <p:cNvPr id="318473" name="Text Box 9"/>
            <p:cNvSpPr txBox="1">
              <a:spLocks noChangeAspect="1" noChangeArrowheads="1"/>
            </p:cNvSpPr>
            <p:nvPr/>
          </p:nvSpPr>
          <p:spPr bwMode="auto">
            <a:xfrm>
              <a:off x="2647" y="3166"/>
              <a:ext cx="24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/>
                <a:t>=</a:t>
              </a:r>
              <a:endParaRPr lang="en-US" sz="6000" b="1">
                <a:solidFill>
                  <a:schemeClr val="bg1"/>
                </a:solidFill>
              </a:endParaRPr>
            </a:p>
          </p:txBody>
        </p:sp>
        <p:sp>
          <p:nvSpPr>
            <p:cNvPr id="318474" name="Text Box 10"/>
            <p:cNvSpPr txBox="1">
              <a:spLocks noChangeAspect="1" noChangeArrowheads="1"/>
            </p:cNvSpPr>
            <p:nvPr/>
          </p:nvSpPr>
          <p:spPr bwMode="auto">
            <a:xfrm>
              <a:off x="310" y="2742"/>
              <a:ext cx="810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background </a:t>
              </a:r>
            </a:p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+ </a:t>
              </a:r>
            </a:p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foreground</a:t>
              </a:r>
            </a:p>
          </p:txBody>
        </p:sp>
        <p:sp>
          <p:nvSpPr>
            <p:cNvPr id="318475" name="Text Box 11"/>
            <p:cNvSpPr txBox="1">
              <a:spLocks noChangeAspect="1" noChangeArrowheads="1"/>
            </p:cNvSpPr>
            <p:nvPr/>
          </p:nvSpPr>
          <p:spPr bwMode="auto">
            <a:xfrm>
              <a:off x="1704" y="2742"/>
              <a:ext cx="81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background</a:t>
              </a:r>
              <a:r>
                <a:rPr lang="en-US" sz="8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</a:t>
              </a:r>
              <a:endPara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318476" name="Text Box 12"/>
            <p:cNvSpPr txBox="1">
              <a:spLocks noChangeAspect="1" noChangeArrowheads="1"/>
            </p:cNvSpPr>
            <p:nvPr/>
          </p:nvSpPr>
          <p:spPr bwMode="auto">
            <a:xfrm>
              <a:off x="3064" y="2742"/>
              <a:ext cx="81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foreground 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369050" y="1590675"/>
            <a:ext cx="2362200" cy="1905000"/>
            <a:chOff x="3936" y="1002"/>
            <a:chExt cx="1488" cy="1200"/>
          </a:xfrm>
        </p:grpSpPr>
        <p:pic>
          <p:nvPicPr>
            <p:cNvPr id="318478" name="Picture 14" descr="bunny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36" y="1003"/>
              <a:ext cx="705" cy="555"/>
            </a:xfrm>
            <a:prstGeom prst="rect">
              <a:avLst/>
            </a:prstGeom>
            <a:noFill/>
          </p:spPr>
        </p:pic>
        <p:graphicFrame>
          <p:nvGraphicFramePr>
            <p:cNvPr id="318479" name="Object 15"/>
            <p:cNvGraphicFramePr>
              <a:graphicFrameLocks noChangeAspect="1"/>
            </p:cNvGraphicFramePr>
            <p:nvPr/>
          </p:nvGraphicFramePr>
          <p:xfrm>
            <a:off x="4719" y="1002"/>
            <a:ext cx="705" cy="5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1" name="Document" r:id="rId8" imgW="3192840" imgH="2400480" progId="Word.Document.8">
                    <p:embed/>
                  </p:oleObj>
                </mc:Choice>
                <mc:Fallback>
                  <p:oleObj name="Document" r:id="rId8" imgW="3192840" imgH="2400480" progId="Word.Document.8">
                    <p:embed/>
                    <p:pic>
                      <p:nvPicPr>
                        <p:cNvPr id="318479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19" y="1002"/>
                          <a:ext cx="705" cy="5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18480" name="Picture 1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19" y="1648"/>
              <a:ext cx="705" cy="55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318481" name="Picture 17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36" y="1648"/>
              <a:ext cx="705" cy="55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520224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053" r="35135" b="13116"/>
          <a:stretch/>
        </p:blipFill>
        <p:spPr>
          <a:xfrm>
            <a:off x="304800" y="1752600"/>
            <a:ext cx="8508772" cy="3810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 flipH="1">
            <a:off x="6248400" y="3581400"/>
            <a:ext cx="304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 bwMode="auto">
          <a:xfrm flipH="1">
            <a:off x="5791200" y="4876800"/>
            <a:ext cx="6096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7391400" y="2667000"/>
            <a:ext cx="21640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6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Reconstruction from Silhouettes</a:t>
            </a:r>
          </a:p>
        </p:txBody>
      </p:sp>
      <p:grpSp>
        <p:nvGrpSpPr>
          <p:cNvPr id="37891" name="Group 3"/>
          <p:cNvGrpSpPr>
            <a:grpSpLocks/>
          </p:cNvGrpSpPr>
          <p:nvPr/>
        </p:nvGrpSpPr>
        <p:grpSpPr bwMode="auto">
          <a:xfrm>
            <a:off x="7010400" y="4038600"/>
            <a:ext cx="533400" cy="381000"/>
            <a:chOff x="3648" y="2448"/>
            <a:chExt cx="336" cy="240"/>
          </a:xfrm>
        </p:grpSpPr>
        <p:sp>
          <p:nvSpPr>
            <p:cNvPr id="37908" name="Oval 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7909" name="Rectangle 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7892" name="Rectangle 6"/>
          <p:cNvSpPr>
            <a:spLocks noChangeArrowheads="1"/>
          </p:cNvSpPr>
          <p:nvPr/>
        </p:nvSpPr>
        <p:spPr bwMode="auto">
          <a:xfrm>
            <a:off x="6172200" y="3505200"/>
            <a:ext cx="990600" cy="6858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83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7893" name="Rectangle 7"/>
          <p:cNvSpPr>
            <a:spLocks noChangeArrowheads="1"/>
          </p:cNvSpPr>
          <p:nvPr/>
        </p:nvSpPr>
        <p:spPr bwMode="auto">
          <a:xfrm>
            <a:off x="5257800" y="38862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700000" lon="20099989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7894" name="Rectangle 8"/>
          <p:cNvSpPr>
            <a:spLocks noChangeArrowheads="1"/>
          </p:cNvSpPr>
          <p:nvPr/>
        </p:nvSpPr>
        <p:spPr bwMode="auto">
          <a:xfrm>
            <a:off x="4038600" y="40386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2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909321" name="Text Box 9"/>
          <p:cNvSpPr txBox="1">
            <a:spLocks noChangeArrowheads="1"/>
          </p:cNvSpPr>
          <p:nvPr/>
        </p:nvSpPr>
        <p:spPr bwMode="auto">
          <a:xfrm>
            <a:off x="788988" y="4323476"/>
            <a:ext cx="1954212" cy="42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Binary Images</a:t>
            </a:r>
          </a:p>
        </p:txBody>
      </p:sp>
      <p:sp>
        <p:nvSpPr>
          <p:cNvPr id="37896" name="Line 10"/>
          <p:cNvSpPr>
            <a:spLocks noChangeShapeType="1"/>
          </p:cNvSpPr>
          <p:nvPr/>
        </p:nvSpPr>
        <p:spPr bwMode="auto">
          <a:xfrm flipV="1">
            <a:off x="2895600" y="4546600"/>
            <a:ext cx="609600" cy="0"/>
          </a:xfrm>
          <a:prstGeom prst="line">
            <a:avLst/>
          </a:prstGeom>
          <a:noFill/>
          <a:ln w="57150">
            <a:solidFill>
              <a:schemeClr val="accent1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7" name="Freeform 11"/>
          <p:cNvSpPr>
            <a:spLocks/>
          </p:cNvSpPr>
          <p:nvPr/>
        </p:nvSpPr>
        <p:spPr bwMode="auto">
          <a:xfrm>
            <a:off x="4495800" y="2286000"/>
            <a:ext cx="1181100" cy="1270000"/>
          </a:xfrm>
          <a:custGeom>
            <a:avLst/>
            <a:gdLst>
              <a:gd name="T0" fmla="*/ 2147483647 w 744"/>
              <a:gd name="T1" fmla="*/ 2147483647 h 800"/>
              <a:gd name="T2" fmla="*/ 2147483647 w 744"/>
              <a:gd name="T3" fmla="*/ 2147483647 h 800"/>
              <a:gd name="T4" fmla="*/ 2147483647 w 744"/>
              <a:gd name="T5" fmla="*/ 2147483647 h 800"/>
              <a:gd name="T6" fmla="*/ 2147483647 w 744"/>
              <a:gd name="T7" fmla="*/ 2147483647 h 800"/>
              <a:gd name="T8" fmla="*/ 2147483647 w 744"/>
              <a:gd name="T9" fmla="*/ 2147483647 h 800"/>
              <a:gd name="T10" fmla="*/ 2147483647 w 744"/>
              <a:gd name="T11" fmla="*/ 2147483647 h 800"/>
              <a:gd name="T12" fmla="*/ 2147483647 w 744"/>
              <a:gd name="T13" fmla="*/ 2147483647 h 800"/>
              <a:gd name="T14" fmla="*/ 2147483647 w 744"/>
              <a:gd name="T15" fmla="*/ 2147483647 h 800"/>
              <a:gd name="T16" fmla="*/ 2147483647 w 744"/>
              <a:gd name="T17" fmla="*/ 2147483647 h 800"/>
              <a:gd name="T18" fmla="*/ 2147483647 w 744"/>
              <a:gd name="T19" fmla="*/ 2147483647 h 800"/>
              <a:gd name="T20" fmla="*/ 2147483647 w 744"/>
              <a:gd name="T21" fmla="*/ 2147483647 h 800"/>
              <a:gd name="T22" fmla="*/ 2147483647 w 744"/>
              <a:gd name="T23" fmla="*/ 2147483647 h 800"/>
              <a:gd name="T24" fmla="*/ 2147483647 w 744"/>
              <a:gd name="T25" fmla="*/ 2147483647 h 800"/>
              <a:gd name="T26" fmla="*/ 2147483647 w 744"/>
              <a:gd name="T27" fmla="*/ 2147483647 h 8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44"/>
              <a:gd name="T43" fmla="*/ 0 h 800"/>
              <a:gd name="T44" fmla="*/ 744 w 744"/>
              <a:gd name="T45" fmla="*/ 800 h 8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44" h="800">
                <a:moveTo>
                  <a:pt x="248" y="32"/>
                </a:moveTo>
                <a:cubicBezTo>
                  <a:pt x="224" y="64"/>
                  <a:pt x="232" y="184"/>
                  <a:pt x="200" y="224"/>
                </a:cubicBezTo>
                <a:cubicBezTo>
                  <a:pt x="168" y="264"/>
                  <a:pt x="88" y="232"/>
                  <a:pt x="56" y="272"/>
                </a:cubicBezTo>
                <a:cubicBezTo>
                  <a:pt x="24" y="312"/>
                  <a:pt x="0" y="392"/>
                  <a:pt x="8" y="464"/>
                </a:cubicBezTo>
                <a:cubicBezTo>
                  <a:pt x="16" y="536"/>
                  <a:pt x="64" y="664"/>
                  <a:pt x="104" y="704"/>
                </a:cubicBezTo>
                <a:cubicBezTo>
                  <a:pt x="144" y="744"/>
                  <a:pt x="192" y="688"/>
                  <a:pt x="248" y="704"/>
                </a:cubicBezTo>
                <a:cubicBezTo>
                  <a:pt x="304" y="720"/>
                  <a:pt x="384" y="800"/>
                  <a:pt x="440" y="800"/>
                </a:cubicBezTo>
                <a:cubicBezTo>
                  <a:pt x="496" y="800"/>
                  <a:pt x="536" y="736"/>
                  <a:pt x="584" y="704"/>
                </a:cubicBezTo>
                <a:cubicBezTo>
                  <a:pt x="632" y="672"/>
                  <a:pt x="712" y="672"/>
                  <a:pt x="728" y="608"/>
                </a:cubicBezTo>
                <a:cubicBezTo>
                  <a:pt x="744" y="544"/>
                  <a:pt x="704" y="400"/>
                  <a:pt x="680" y="320"/>
                </a:cubicBezTo>
                <a:cubicBezTo>
                  <a:pt x="656" y="240"/>
                  <a:pt x="624" y="168"/>
                  <a:pt x="584" y="128"/>
                </a:cubicBezTo>
                <a:cubicBezTo>
                  <a:pt x="544" y="88"/>
                  <a:pt x="480" y="96"/>
                  <a:pt x="440" y="80"/>
                </a:cubicBezTo>
                <a:cubicBezTo>
                  <a:pt x="400" y="64"/>
                  <a:pt x="376" y="40"/>
                  <a:pt x="344" y="32"/>
                </a:cubicBezTo>
                <a:cubicBezTo>
                  <a:pt x="312" y="24"/>
                  <a:pt x="272" y="0"/>
                  <a:pt x="248" y="32"/>
                </a:cubicBez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100000">
                <a:srgbClr val="FF99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8" name="Freeform 12"/>
          <p:cNvSpPr>
            <a:spLocks/>
          </p:cNvSpPr>
          <p:nvPr/>
        </p:nvSpPr>
        <p:spPr bwMode="auto">
          <a:xfrm>
            <a:off x="4267200" y="4178300"/>
            <a:ext cx="393700" cy="419100"/>
          </a:xfrm>
          <a:custGeom>
            <a:avLst/>
            <a:gdLst>
              <a:gd name="T0" fmla="*/ 2147483647 w 248"/>
              <a:gd name="T1" fmla="*/ 2147483647 h 264"/>
              <a:gd name="T2" fmla="*/ 2147483647 w 248"/>
              <a:gd name="T3" fmla="*/ 2147483647 h 264"/>
              <a:gd name="T4" fmla="*/ 2147483647 w 248"/>
              <a:gd name="T5" fmla="*/ 2147483647 h 264"/>
              <a:gd name="T6" fmla="*/ 2147483647 w 248"/>
              <a:gd name="T7" fmla="*/ 2147483647 h 264"/>
              <a:gd name="T8" fmla="*/ 0 w 248"/>
              <a:gd name="T9" fmla="*/ 2147483647 h 264"/>
              <a:gd name="T10" fmla="*/ 2147483647 w 248"/>
              <a:gd name="T11" fmla="*/ 2147483647 h 264"/>
              <a:gd name="T12" fmla="*/ 2147483647 w 248"/>
              <a:gd name="T13" fmla="*/ 2147483647 h 264"/>
              <a:gd name="T14" fmla="*/ 2147483647 w 248"/>
              <a:gd name="T15" fmla="*/ 2147483647 h 264"/>
              <a:gd name="T16" fmla="*/ 2147483647 w 248"/>
              <a:gd name="T17" fmla="*/ 2147483647 h 264"/>
              <a:gd name="T18" fmla="*/ 2147483647 w 248"/>
              <a:gd name="T19" fmla="*/ 2147483647 h 2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48"/>
              <a:gd name="T31" fmla="*/ 0 h 264"/>
              <a:gd name="T32" fmla="*/ 248 w 248"/>
              <a:gd name="T33" fmla="*/ 264 h 2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48" h="264">
                <a:moveTo>
                  <a:pt x="192" y="56"/>
                </a:moveTo>
                <a:cubicBezTo>
                  <a:pt x="184" y="40"/>
                  <a:pt x="168" y="64"/>
                  <a:pt x="144" y="56"/>
                </a:cubicBezTo>
                <a:cubicBezTo>
                  <a:pt x="120" y="48"/>
                  <a:pt x="64" y="0"/>
                  <a:pt x="48" y="8"/>
                </a:cubicBezTo>
                <a:cubicBezTo>
                  <a:pt x="32" y="16"/>
                  <a:pt x="56" y="80"/>
                  <a:pt x="48" y="104"/>
                </a:cubicBezTo>
                <a:cubicBezTo>
                  <a:pt x="40" y="128"/>
                  <a:pt x="0" y="128"/>
                  <a:pt x="0" y="152"/>
                </a:cubicBezTo>
                <a:cubicBezTo>
                  <a:pt x="0" y="176"/>
                  <a:pt x="24" y="232"/>
                  <a:pt x="48" y="248"/>
                </a:cubicBezTo>
                <a:cubicBezTo>
                  <a:pt x="72" y="264"/>
                  <a:pt x="112" y="248"/>
                  <a:pt x="144" y="248"/>
                </a:cubicBezTo>
                <a:cubicBezTo>
                  <a:pt x="176" y="248"/>
                  <a:pt x="232" y="264"/>
                  <a:pt x="240" y="248"/>
                </a:cubicBezTo>
                <a:cubicBezTo>
                  <a:pt x="248" y="232"/>
                  <a:pt x="200" y="184"/>
                  <a:pt x="192" y="152"/>
                </a:cubicBezTo>
                <a:cubicBezTo>
                  <a:pt x="184" y="120"/>
                  <a:pt x="200" y="72"/>
                  <a:pt x="192" y="5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899" name="Group 13"/>
          <p:cNvGrpSpPr>
            <a:grpSpLocks/>
          </p:cNvGrpSpPr>
          <p:nvPr/>
        </p:nvGrpSpPr>
        <p:grpSpPr bwMode="auto">
          <a:xfrm>
            <a:off x="4114800" y="4724400"/>
            <a:ext cx="533400" cy="381000"/>
            <a:chOff x="3648" y="2448"/>
            <a:chExt cx="336" cy="240"/>
          </a:xfrm>
        </p:grpSpPr>
        <p:sp>
          <p:nvSpPr>
            <p:cNvPr id="37906" name="Oval 1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7907" name="Rectangle 1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7900" name="Freeform 16"/>
          <p:cNvSpPr>
            <a:spLocks/>
          </p:cNvSpPr>
          <p:nvPr/>
        </p:nvSpPr>
        <p:spPr bwMode="auto">
          <a:xfrm rot="4098212">
            <a:off x="5546725" y="4122738"/>
            <a:ext cx="419100" cy="374650"/>
          </a:xfrm>
          <a:custGeom>
            <a:avLst/>
            <a:gdLst>
              <a:gd name="T0" fmla="*/ 2147483647 w 264"/>
              <a:gd name="T1" fmla="*/ 2147483647 h 256"/>
              <a:gd name="T2" fmla="*/ 2147483647 w 264"/>
              <a:gd name="T3" fmla="*/ 2147483647 h 256"/>
              <a:gd name="T4" fmla="*/ 2147483647 w 264"/>
              <a:gd name="T5" fmla="*/ 2147483647 h 256"/>
              <a:gd name="T6" fmla="*/ 0 w 264"/>
              <a:gd name="T7" fmla="*/ 2147483647 h 256"/>
              <a:gd name="T8" fmla="*/ 2147483647 w 264"/>
              <a:gd name="T9" fmla="*/ 2147483647 h 256"/>
              <a:gd name="T10" fmla="*/ 2147483647 w 264"/>
              <a:gd name="T11" fmla="*/ 2147483647 h 256"/>
              <a:gd name="T12" fmla="*/ 2147483647 w 264"/>
              <a:gd name="T13" fmla="*/ 2147483647 h 256"/>
              <a:gd name="T14" fmla="*/ 2147483647 w 264"/>
              <a:gd name="T15" fmla="*/ 2147483647 h 256"/>
              <a:gd name="T16" fmla="*/ 2147483647 w 264"/>
              <a:gd name="T17" fmla="*/ 2147483647 h 2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4"/>
              <a:gd name="T28" fmla="*/ 0 h 256"/>
              <a:gd name="T29" fmla="*/ 264 w 264"/>
              <a:gd name="T30" fmla="*/ 256 h 2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4" h="256">
                <a:moveTo>
                  <a:pt x="192" y="8"/>
                </a:moveTo>
                <a:cubicBezTo>
                  <a:pt x="168" y="0"/>
                  <a:pt x="120" y="0"/>
                  <a:pt x="96" y="8"/>
                </a:cubicBezTo>
                <a:cubicBezTo>
                  <a:pt x="72" y="16"/>
                  <a:pt x="64" y="40"/>
                  <a:pt x="48" y="56"/>
                </a:cubicBezTo>
                <a:cubicBezTo>
                  <a:pt x="32" y="72"/>
                  <a:pt x="0" y="88"/>
                  <a:pt x="0" y="104"/>
                </a:cubicBezTo>
                <a:cubicBezTo>
                  <a:pt x="0" y="120"/>
                  <a:pt x="32" y="128"/>
                  <a:pt x="48" y="152"/>
                </a:cubicBezTo>
                <a:cubicBezTo>
                  <a:pt x="64" y="176"/>
                  <a:pt x="64" y="240"/>
                  <a:pt x="96" y="248"/>
                </a:cubicBezTo>
                <a:cubicBezTo>
                  <a:pt x="128" y="256"/>
                  <a:pt x="216" y="232"/>
                  <a:pt x="240" y="200"/>
                </a:cubicBezTo>
                <a:cubicBezTo>
                  <a:pt x="264" y="168"/>
                  <a:pt x="248" y="88"/>
                  <a:pt x="240" y="56"/>
                </a:cubicBezTo>
                <a:cubicBezTo>
                  <a:pt x="232" y="24"/>
                  <a:pt x="216" y="16"/>
                  <a:pt x="192" y="8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901" name="Group 17"/>
          <p:cNvGrpSpPr>
            <a:grpSpLocks/>
          </p:cNvGrpSpPr>
          <p:nvPr/>
        </p:nvGrpSpPr>
        <p:grpSpPr bwMode="auto">
          <a:xfrm>
            <a:off x="5715000" y="4572000"/>
            <a:ext cx="533400" cy="381000"/>
            <a:chOff x="3648" y="2448"/>
            <a:chExt cx="336" cy="240"/>
          </a:xfrm>
        </p:grpSpPr>
        <p:sp>
          <p:nvSpPr>
            <p:cNvPr id="37904" name="Oval 18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7905" name="Rectangle 19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7902" name="Freeform 20"/>
          <p:cNvSpPr>
            <a:spLocks/>
          </p:cNvSpPr>
          <p:nvPr/>
        </p:nvSpPr>
        <p:spPr bwMode="auto">
          <a:xfrm>
            <a:off x="6527800" y="3632200"/>
            <a:ext cx="254000" cy="419100"/>
          </a:xfrm>
          <a:custGeom>
            <a:avLst/>
            <a:gdLst>
              <a:gd name="T0" fmla="*/ 2147483647 w 208"/>
              <a:gd name="T1" fmla="*/ 2147483647 h 264"/>
              <a:gd name="T2" fmla="*/ 2147483647 w 208"/>
              <a:gd name="T3" fmla="*/ 2147483647 h 264"/>
              <a:gd name="T4" fmla="*/ 2147483647 w 208"/>
              <a:gd name="T5" fmla="*/ 2147483647 h 264"/>
              <a:gd name="T6" fmla="*/ 2147483647 w 208"/>
              <a:gd name="T7" fmla="*/ 2147483647 h 264"/>
              <a:gd name="T8" fmla="*/ 2147483647 w 208"/>
              <a:gd name="T9" fmla="*/ 2147483647 h 264"/>
              <a:gd name="T10" fmla="*/ 2147483647 w 208"/>
              <a:gd name="T11" fmla="*/ 2147483647 h 264"/>
              <a:gd name="T12" fmla="*/ 2147483647 w 208"/>
              <a:gd name="T13" fmla="*/ 2147483647 h 264"/>
              <a:gd name="T14" fmla="*/ 2147483647 w 208"/>
              <a:gd name="T15" fmla="*/ 2147483647 h 264"/>
              <a:gd name="T16" fmla="*/ 2147483647 w 208"/>
              <a:gd name="T17" fmla="*/ 2147483647 h 2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8"/>
              <a:gd name="T28" fmla="*/ 0 h 264"/>
              <a:gd name="T29" fmla="*/ 208 w 208"/>
              <a:gd name="T30" fmla="*/ 264 h 2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8" h="264">
                <a:moveTo>
                  <a:pt x="160" y="16"/>
                </a:moveTo>
                <a:cubicBezTo>
                  <a:pt x="144" y="0"/>
                  <a:pt x="128" y="8"/>
                  <a:pt x="112" y="16"/>
                </a:cubicBezTo>
                <a:cubicBezTo>
                  <a:pt x="96" y="24"/>
                  <a:pt x="80" y="56"/>
                  <a:pt x="64" y="64"/>
                </a:cubicBezTo>
                <a:cubicBezTo>
                  <a:pt x="48" y="72"/>
                  <a:pt x="24" y="48"/>
                  <a:pt x="16" y="64"/>
                </a:cubicBezTo>
                <a:cubicBezTo>
                  <a:pt x="8" y="80"/>
                  <a:pt x="0" y="128"/>
                  <a:pt x="16" y="160"/>
                </a:cubicBezTo>
                <a:cubicBezTo>
                  <a:pt x="32" y="192"/>
                  <a:pt x="88" y="248"/>
                  <a:pt x="112" y="256"/>
                </a:cubicBezTo>
                <a:cubicBezTo>
                  <a:pt x="136" y="264"/>
                  <a:pt x="144" y="232"/>
                  <a:pt x="160" y="208"/>
                </a:cubicBezTo>
                <a:cubicBezTo>
                  <a:pt x="176" y="184"/>
                  <a:pt x="208" y="144"/>
                  <a:pt x="208" y="112"/>
                </a:cubicBezTo>
                <a:cubicBezTo>
                  <a:pt x="208" y="80"/>
                  <a:pt x="176" y="32"/>
                  <a:pt x="160" y="1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03" name="Rectangle 25"/>
          <p:cNvSpPr>
            <a:spLocks noGrp="1" noChangeArrowheads="1"/>
          </p:cNvSpPr>
          <p:nvPr>
            <p:ph type="body" idx="1"/>
          </p:nvPr>
        </p:nvSpPr>
        <p:spPr>
          <a:xfrm>
            <a:off x="533400" y="1163001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The case of binary images: a voxel is </a:t>
            </a:r>
            <a:r>
              <a:rPr lang="en-US" dirty="0">
                <a:solidFill>
                  <a:srgbClr val="FF0000"/>
                </a:solidFill>
              </a:rPr>
              <a:t>photo-consistent </a:t>
            </a:r>
            <a:r>
              <a:rPr lang="en-US" dirty="0"/>
              <a:t>if it lies inside the object’s silhouette in </a:t>
            </a:r>
            <a:r>
              <a:rPr lang="en-US" b="1" dirty="0">
                <a:solidFill>
                  <a:srgbClr val="FF0000"/>
                </a:solidFill>
              </a:rPr>
              <a:t>all </a:t>
            </a:r>
            <a:r>
              <a:rPr lang="en-US" dirty="0"/>
              <a:t>views</a:t>
            </a:r>
          </a:p>
        </p:txBody>
      </p:sp>
    </p:spTree>
    <p:extLst>
      <p:ext uri="{BB962C8B-B14F-4D97-AF65-F5344CB8AC3E}">
        <p14:creationId xmlns:p14="http://schemas.microsoft.com/office/powerpoint/2010/main" val="102842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23863" y="81599"/>
            <a:ext cx="8229600" cy="1143000"/>
          </a:xfrm>
        </p:spPr>
        <p:txBody>
          <a:bodyPr/>
          <a:lstStyle/>
          <a:p>
            <a:r>
              <a:rPr lang="en-US" sz="3200" dirty="0"/>
              <a:t>Reconstruction from Silhouettes</a:t>
            </a:r>
          </a:p>
        </p:txBody>
      </p:sp>
      <p:grpSp>
        <p:nvGrpSpPr>
          <p:cNvPr id="38915" name="Group 3"/>
          <p:cNvGrpSpPr>
            <a:grpSpLocks/>
          </p:cNvGrpSpPr>
          <p:nvPr/>
        </p:nvGrpSpPr>
        <p:grpSpPr bwMode="auto">
          <a:xfrm>
            <a:off x="7010400" y="4038600"/>
            <a:ext cx="533400" cy="381000"/>
            <a:chOff x="3648" y="2448"/>
            <a:chExt cx="336" cy="240"/>
          </a:xfrm>
        </p:grpSpPr>
        <p:sp>
          <p:nvSpPr>
            <p:cNvPr id="38945" name="Oval 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8946" name="Rectangle 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8916" name="Rectangle 6"/>
          <p:cNvSpPr>
            <a:spLocks noChangeArrowheads="1"/>
          </p:cNvSpPr>
          <p:nvPr/>
        </p:nvSpPr>
        <p:spPr bwMode="auto">
          <a:xfrm>
            <a:off x="6172200" y="3505200"/>
            <a:ext cx="990600" cy="6858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83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8917" name="Rectangle 7"/>
          <p:cNvSpPr>
            <a:spLocks noChangeArrowheads="1"/>
          </p:cNvSpPr>
          <p:nvPr/>
        </p:nvSpPr>
        <p:spPr bwMode="auto">
          <a:xfrm>
            <a:off x="5257800" y="38862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700000" lon="20099989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8918" name="Rectangle 8"/>
          <p:cNvSpPr>
            <a:spLocks noChangeArrowheads="1"/>
          </p:cNvSpPr>
          <p:nvPr/>
        </p:nvSpPr>
        <p:spPr bwMode="auto">
          <a:xfrm>
            <a:off x="4038600" y="40386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2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913417" name="Text Box 9"/>
          <p:cNvSpPr txBox="1">
            <a:spLocks noChangeArrowheads="1"/>
          </p:cNvSpPr>
          <p:nvPr/>
        </p:nvSpPr>
        <p:spPr bwMode="auto">
          <a:xfrm>
            <a:off x="919163" y="4297363"/>
            <a:ext cx="1954212" cy="42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Binary Images</a:t>
            </a:r>
          </a:p>
        </p:txBody>
      </p:sp>
      <p:sp>
        <p:nvSpPr>
          <p:cNvPr id="38920" name="Line 10"/>
          <p:cNvSpPr>
            <a:spLocks noChangeShapeType="1"/>
          </p:cNvSpPr>
          <p:nvPr/>
        </p:nvSpPr>
        <p:spPr bwMode="auto">
          <a:xfrm flipV="1">
            <a:off x="2895600" y="4546600"/>
            <a:ext cx="609600" cy="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1" name="Freeform 11"/>
          <p:cNvSpPr>
            <a:spLocks/>
          </p:cNvSpPr>
          <p:nvPr/>
        </p:nvSpPr>
        <p:spPr bwMode="auto">
          <a:xfrm>
            <a:off x="4495800" y="2286000"/>
            <a:ext cx="1181100" cy="1270000"/>
          </a:xfrm>
          <a:custGeom>
            <a:avLst/>
            <a:gdLst>
              <a:gd name="T0" fmla="*/ 2147483647 w 744"/>
              <a:gd name="T1" fmla="*/ 2147483647 h 800"/>
              <a:gd name="T2" fmla="*/ 2147483647 w 744"/>
              <a:gd name="T3" fmla="*/ 2147483647 h 800"/>
              <a:gd name="T4" fmla="*/ 2147483647 w 744"/>
              <a:gd name="T5" fmla="*/ 2147483647 h 800"/>
              <a:gd name="T6" fmla="*/ 2147483647 w 744"/>
              <a:gd name="T7" fmla="*/ 2147483647 h 800"/>
              <a:gd name="T8" fmla="*/ 2147483647 w 744"/>
              <a:gd name="T9" fmla="*/ 2147483647 h 800"/>
              <a:gd name="T10" fmla="*/ 2147483647 w 744"/>
              <a:gd name="T11" fmla="*/ 2147483647 h 800"/>
              <a:gd name="T12" fmla="*/ 2147483647 w 744"/>
              <a:gd name="T13" fmla="*/ 2147483647 h 800"/>
              <a:gd name="T14" fmla="*/ 2147483647 w 744"/>
              <a:gd name="T15" fmla="*/ 2147483647 h 800"/>
              <a:gd name="T16" fmla="*/ 2147483647 w 744"/>
              <a:gd name="T17" fmla="*/ 2147483647 h 800"/>
              <a:gd name="T18" fmla="*/ 2147483647 w 744"/>
              <a:gd name="T19" fmla="*/ 2147483647 h 800"/>
              <a:gd name="T20" fmla="*/ 2147483647 w 744"/>
              <a:gd name="T21" fmla="*/ 2147483647 h 800"/>
              <a:gd name="T22" fmla="*/ 2147483647 w 744"/>
              <a:gd name="T23" fmla="*/ 2147483647 h 800"/>
              <a:gd name="T24" fmla="*/ 2147483647 w 744"/>
              <a:gd name="T25" fmla="*/ 2147483647 h 800"/>
              <a:gd name="T26" fmla="*/ 2147483647 w 744"/>
              <a:gd name="T27" fmla="*/ 2147483647 h 8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44"/>
              <a:gd name="T43" fmla="*/ 0 h 800"/>
              <a:gd name="T44" fmla="*/ 744 w 744"/>
              <a:gd name="T45" fmla="*/ 800 h 8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44" h="800">
                <a:moveTo>
                  <a:pt x="248" y="32"/>
                </a:moveTo>
                <a:cubicBezTo>
                  <a:pt x="224" y="64"/>
                  <a:pt x="232" y="184"/>
                  <a:pt x="200" y="224"/>
                </a:cubicBezTo>
                <a:cubicBezTo>
                  <a:pt x="168" y="264"/>
                  <a:pt x="88" y="232"/>
                  <a:pt x="56" y="272"/>
                </a:cubicBezTo>
                <a:cubicBezTo>
                  <a:pt x="24" y="312"/>
                  <a:pt x="0" y="392"/>
                  <a:pt x="8" y="464"/>
                </a:cubicBezTo>
                <a:cubicBezTo>
                  <a:pt x="16" y="536"/>
                  <a:pt x="64" y="664"/>
                  <a:pt x="104" y="704"/>
                </a:cubicBezTo>
                <a:cubicBezTo>
                  <a:pt x="144" y="744"/>
                  <a:pt x="192" y="688"/>
                  <a:pt x="248" y="704"/>
                </a:cubicBezTo>
                <a:cubicBezTo>
                  <a:pt x="304" y="720"/>
                  <a:pt x="384" y="800"/>
                  <a:pt x="440" y="800"/>
                </a:cubicBezTo>
                <a:cubicBezTo>
                  <a:pt x="496" y="800"/>
                  <a:pt x="536" y="736"/>
                  <a:pt x="584" y="704"/>
                </a:cubicBezTo>
                <a:cubicBezTo>
                  <a:pt x="632" y="672"/>
                  <a:pt x="712" y="672"/>
                  <a:pt x="728" y="608"/>
                </a:cubicBezTo>
                <a:cubicBezTo>
                  <a:pt x="744" y="544"/>
                  <a:pt x="704" y="400"/>
                  <a:pt x="680" y="320"/>
                </a:cubicBezTo>
                <a:cubicBezTo>
                  <a:pt x="656" y="240"/>
                  <a:pt x="624" y="168"/>
                  <a:pt x="584" y="128"/>
                </a:cubicBezTo>
                <a:cubicBezTo>
                  <a:pt x="544" y="88"/>
                  <a:pt x="480" y="96"/>
                  <a:pt x="440" y="80"/>
                </a:cubicBezTo>
                <a:cubicBezTo>
                  <a:pt x="400" y="64"/>
                  <a:pt x="376" y="40"/>
                  <a:pt x="344" y="32"/>
                </a:cubicBezTo>
                <a:cubicBezTo>
                  <a:pt x="312" y="24"/>
                  <a:pt x="272" y="0"/>
                  <a:pt x="248" y="32"/>
                </a:cubicBez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100000">
                <a:srgbClr val="FF99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2" name="Freeform 12"/>
          <p:cNvSpPr>
            <a:spLocks/>
          </p:cNvSpPr>
          <p:nvPr/>
        </p:nvSpPr>
        <p:spPr bwMode="auto">
          <a:xfrm>
            <a:off x="4267200" y="4178300"/>
            <a:ext cx="393700" cy="419100"/>
          </a:xfrm>
          <a:custGeom>
            <a:avLst/>
            <a:gdLst>
              <a:gd name="T0" fmla="*/ 2147483647 w 248"/>
              <a:gd name="T1" fmla="*/ 2147483647 h 264"/>
              <a:gd name="T2" fmla="*/ 2147483647 w 248"/>
              <a:gd name="T3" fmla="*/ 2147483647 h 264"/>
              <a:gd name="T4" fmla="*/ 2147483647 w 248"/>
              <a:gd name="T5" fmla="*/ 2147483647 h 264"/>
              <a:gd name="T6" fmla="*/ 2147483647 w 248"/>
              <a:gd name="T7" fmla="*/ 2147483647 h 264"/>
              <a:gd name="T8" fmla="*/ 0 w 248"/>
              <a:gd name="T9" fmla="*/ 2147483647 h 264"/>
              <a:gd name="T10" fmla="*/ 2147483647 w 248"/>
              <a:gd name="T11" fmla="*/ 2147483647 h 264"/>
              <a:gd name="T12" fmla="*/ 2147483647 w 248"/>
              <a:gd name="T13" fmla="*/ 2147483647 h 264"/>
              <a:gd name="T14" fmla="*/ 2147483647 w 248"/>
              <a:gd name="T15" fmla="*/ 2147483647 h 264"/>
              <a:gd name="T16" fmla="*/ 2147483647 w 248"/>
              <a:gd name="T17" fmla="*/ 2147483647 h 264"/>
              <a:gd name="T18" fmla="*/ 2147483647 w 248"/>
              <a:gd name="T19" fmla="*/ 2147483647 h 2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48"/>
              <a:gd name="T31" fmla="*/ 0 h 264"/>
              <a:gd name="T32" fmla="*/ 248 w 248"/>
              <a:gd name="T33" fmla="*/ 264 h 2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48" h="264">
                <a:moveTo>
                  <a:pt x="192" y="56"/>
                </a:moveTo>
                <a:cubicBezTo>
                  <a:pt x="184" y="40"/>
                  <a:pt x="168" y="64"/>
                  <a:pt x="144" y="56"/>
                </a:cubicBezTo>
                <a:cubicBezTo>
                  <a:pt x="120" y="48"/>
                  <a:pt x="64" y="0"/>
                  <a:pt x="48" y="8"/>
                </a:cubicBezTo>
                <a:cubicBezTo>
                  <a:pt x="32" y="16"/>
                  <a:pt x="56" y="80"/>
                  <a:pt x="48" y="104"/>
                </a:cubicBezTo>
                <a:cubicBezTo>
                  <a:pt x="40" y="128"/>
                  <a:pt x="0" y="128"/>
                  <a:pt x="0" y="152"/>
                </a:cubicBezTo>
                <a:cubicBezTo>
                  <a:pt x="0" y="176"/>
                  <a:pt x="24" y="232"/>
                  <a:pt x="48" y="248"/>
                </a:cubicBezTo>
                <a:cubicBezTo>
                  <a:pt x="72" y="264"/>
                  <a:pt x="112" y="248"/>
                  <a:pt x="144" y="248"/>
                </a:cubicBezTo>
                <a:cubicBezTo>
                  <a:pt x="176" y="248"/>
                  <a:pt x="232" y="264"/>
                  <a:pt x="240" y="248"/>
                </a:cubicBezTo>
                <a:cubicBezTo>
                  <a:pt x="248" y="232"/>
                  <a:pt x="200" y="184"/>
                  <a:pt x="192" y="152"/>
                </a:cubicBezTo>
                <a:cubicBezTo>
                  <a:pt x="184" y="120"/>
                  <a:pt x="200" y="72"/>
                  <a:pt x="192" y="5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923" name="Group 13"/>
          <p:cNvGrpSpPr>
            <a:grpSpLocks/>
          </p:cNvGrpSpPr>
          <p:nvPr/>
        </p:nvGrpSpPr>
        <p:grpSpPr bwMode="auto">
          <a:xfrm>
            <a:off x="4114800" y="4724400"/>
            <a:ext cx="533400" cy="381000"/>
            <a:chOff x="3648" y="2448"/>
            <a:chExt cx="336" cy="240"/>
          </a:xfrm>
        </p:grpSpPr>
        <p:sp>
          <p:nvSpPr>
            <p:cNvPr id="38943" name="Oval 1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8944" name="Rectangle 1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8924" name="Freeform 16"/>
          <p:cNvSpPr>
            <a:spLocks/>
          </p:cNvSpPr>
          <p:nvPr/>
        </p:nvSpPr>
        <p:spPr bwMode="auto">
          <a:xfrm rot="4098212">
            <a:off x="5546725" y="4122738"/>
            <a:ext cx="419100" cy="374650"/>
          </a:xfrm>
          <a:custGeom>
            <a:avLst/>
            <a:gdLst>
              <a:gd name="T0" fmla="*/ 2147483647 w 264"/>
              <a:gd name="T1" fmla="*/ 2147483647 h 256"/>
              <a:gd name="T2" fmla="*/ 2147483647 w 264"/>
              <a:gd name="T3" fmla="*/ 2147483647 h 256"/>
              <a:gd name="T4" fmla="*/ 2147483647 w 264"/>
              <a:gd name="T5" fmla="*/ 2147483647 h 256"/>
              <a:gd name="T6" fmla="*/ 0 w 264"/>
              <a:gd name="T7" fmla="*/ 2147483647 h 256"/>
              <a:gd name="T8" fmla="*/ 2147483647 w 264"/>
              <a:gd name="T9" fmla="*/ 2147483647 h 256"/>
              <a:gd name="T10" fmla="*/ 2147483647 w 264"/>
              <a:gd name="T11" fmla="*/ 2147483647 h 256"/>
              <a:gd name="T12" fmla="*/ 2147483647 w 264"/>
              <a:gd name="T13" fmla="*/ 2147483647 h 256"/>
              <a:gd name="T14" fmla="*/ 2147483647 w 264"/>
              <a:gd name="T15" fmla="*/ 2147483647 h 256"/>
              <a:gd name="T16" fmla="*/ 2147483647 w 264"/>
              <a:gd name="T17" fmla="*/ 2147483647 h 2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4"/>
              <a:gd name="T28" fmla="*/ 0 h 256"/>
              <a:gd name="T29" fmla="*/ 264 w 264"/>
              <a:gd name="T30" fmla="*/ 256 h 2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4" h="256">
                <a:moveTo>
                  <a:pt x="192" y="8"/>
                </a:moveTo>
                <a:cubicBezTo>
                  <a:pt x="168" y="0"/>
                  <a:pt x="120" y="0"/>
                  <a:pt x="96" y="8"/>
                </a:cubicBezTo>
                <a:cubicBezTo>
                  <a:pt x="72" y="16"/>
                  <a:pt x="64" y="40"/>
                  <a:pt x="48" y="56"/>
                </a:cubicBezTo>
                <a:cubicBezTo>
                  <a:pt x="32" y="72"/>
                  <a:pt x="0" y="88"/>
                  <a:pt x="0" y="104"/>
                </a:cubicBezTo>
                <a:cubicBezTo>
                  <a:pt x="0" y="120"/>
                  <a:pt x="32" y="128"/>
                  <a:pt x="48" y="152"/>
                </a:cubicBezTo>
                <a:cubicBezTo>
                  <a:pt x="64" y="176"/>
                  <a:pt x="64" y="240"/>
                  <a:pt x="96" y="248"/>
                </a:cubicBezTo>
                <a:cubicBezTo>
                  <a:pt x="128" y="256"/>
                  <a:pt x="216" y="232"/>
                  <a:pt x="240" y="200"/>
                </a:cubicBezTo>
                <a:cubicBezTo>
                  <a:pt x="264" y="168"/>
                  <a:pt x="248" y="88"/>
                  <a:pt x="240" y="56"/>
                </a:cubicBezTo>
                <a:cubicBezTo>
                  <a:pt x="232" y="24"/>
                  <a:pt x="216" y="16"/>
                  <a:pt x="192" y="8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925" name="Group 17"/>
          <p:cNvGrpSpPr>
            <a:grpSpLocks/>
          </p:cNvGrpSpPr>
          <p:nvPr/>
        </p:nvGrpSpPr>
        <p:grpSpPr bwMode="auto">
          <a:xfrm>
            <a:off x="5715000" y="4572000"/>
            <a:ext cx="533400" cy="381000"/>
            <a:chOff x="3648" y="2448"/>
            <a:chExt cx="336" cy="240"/>
          </a:xfrm>
        </p:grpSpPr>
        <p:sp>
          <p:nvSpPr>
            <p:cNvPr id="38941" name="Oval 18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8942" name="Rectangle 19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8926" name="Freeform 20"/>
          <p:cNvSpPr>
            <a:spLocks/>
          </p:cNvSpPr>
          <p:nvPr/>
        </p:nvSpPr>
        <p:spPr bwMode="auto">
          <a:xfrm>
            <a:off x="6527800" y="3632200"/>
            <a:ext cx="254000" cy="419100"/>
          </a:xfrm>
          <a:custGeom>
            <a:avLst/>
            <a:gdLst>
              <a:gd name="T0" fmla="*/ 2147483647 w 208"/>
              <a:gd name="T1" fmla="*/ 2147483647 h 264"/>
              <a:gd name="T2" fmla="*/ 2147483647 w 208"/>
              <a:gd name="T3" fmla="*/ 2147483647 h 264"/>
              <a:gd name="T4" fmla="*/ 2147483647 w 208"/>
              <a:gd name="T5" fmla="*/ 2147483647 h 264"/>
              <a:gd name="T6" fmla="*/ 2147483647 w 208"/>
              <a:gd name="T7" fmla="*/ 2147483647 h 264"/>
              <a:gd name="T8" fmla="*/ 2147483647 w 208"/>
              <a:gd name="T9" fmla="*/ 2147483647 h 264"/>
              <a:gd name="T10" fmla="*/ 2147483647 w 208"/>
              <a:gd name="T11" fmla="*/ 2147483647 h 264"/>
              <a:gd name="T12" fmla="*/ 2147483647 w 208"/>
              <a:gd name="T13" fmla="*/ 2147483647 h 264"/>
              <a:gd name="T14" fmla="*/ 2147483647 w 208"/>
              <a:gd name="T15" fmla="*/ 2147483647 h 264"/>
              <a:gd name="T16" fmla="*/ 2147483647 w 208"/>
              <a:gd name="T17" fmla="*/ 2147483647 h 2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8"/>
              <a:gd name="T28" fmla="*/ 0 h 264"/>
              <a:gd name="T29" fmla="*/ 208 w 208"/>
              <a:gd name="T30" fmla="*/ 264 h 2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8" h="264">
                <a:moveTo>
                  <a:pt x="160" y="16"/>
                </a:moveTo>
                <a:cubicBezTo>
                  <a:pt x="144" y="0"/>
                  <a:pt x="128" y="8"/>
                  <a:pt x="112" y="16"/>
                </a:cubicBezTo>
                <a:cubicBezTo>
                  <a:pt x="96" y="24"/>
                  <a:pt x="80" y="56"/>
                  <a:pt x="64" y="64"/>
                </a:cubicBezTo>
                <a:cubicBezTo>
                  <a:pt x="48" y="72"/>
                  <a:pt x="24" y="48"/>
                  <a:pt x="16" y="64"/>
                </a:cubicBezTo>
                <a:cubicBezTo>
                  <a:pt x="8" y="80"/>
                  <a:pt x="0" y="128"/>
                  <a:pt x="16" y="160"/>
                </a:cubicBezTo>
                <a:cubicBezTo>
                  <a:pt x="32" y="192"/>
                  <a:pt x="88" y="248"/>
                  <a:pt x="112" y="256"/>
                </a:cubicBezTo>
                <a:cubicBezTo>
                  <a:pt x="136" y="264"/>
                  <a:pt x="144" y="232"/>
                  <a:pt x="160" y="208"/>
                </a:cubicBezTo>
                <a:cubicBezTo>
                  <a:pt x="176" y="184"/>
                  <a:pt x="208" y="144"/>
                  <a:pt x="208" y="112"/>
                </a:cubicBezTo>
                <a:cubicBezTo>
                  <a:pt x="208" y="80"/>
                  <a:pt x="176" y="32"/>
                  <a:pt x="160" y="1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4538663" y="2314575"/>
            <a:ext cx="1400175" cy="2062163"/>
            <a:chOff x="2859" y="1458"/>
            <a:chExt cx="882" cy="1299"/>
          </a:xfrm>
        </p:grpSpPr>
        <p:sp>
          <p:nvSpPr>
            <p:cNvPr id="38938" name="Freeform 22"/>
            <p:cNvSpPr>
              <a:spLocks/>
            </p:cNvSpPr>
            <p:nvPr/>
          </p:nvSpPr>
          <p:spPr bwMode="auto">
            <a:xfrm>
              <a:off x="3105" y="1458"/>
              <a:ext cx="495" cy="1135"/>
            </a:xfrm>
            <a:custGeom>
              <a:avLst/>
              <a:gdLst>
                <a:gd name="T0" fmla="*/ 495 w 495"/>
                <a:gd name="T1" fmla="*/ 1135 h 1135"/>
                <a:gd name="T2" fmla="*/ 0 w 495"/>
                <a:gd name="T3" fmla="*/ 0 h 1135"/>
                <a:gd name="T4" fmla="*/ 0 60000 65536"/>
                <a:gd name="T5" fmla="*/ 0 60000 65536"/>
                <a:gd name="T6" fmla="*/ 0 w 495"/>
                <a:gd name="T7" fmla="*/ 0 h 1135"/>
                <a:gd name="T8" fmla="*/ 495 w 495"/>
                <a:gd name="T9" fmla="*/ 1135 h 113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95" h="1135">
                  <a:moveTo>
                    <a:pt x="495" y="1135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9" name="Freeform 23"/>
            <p:cNvSpPr>
              <a:spLocks/>
            </p:cNvSpPr>
            <p:nvPr/>
          </p:nvSpPr>
          <p:spPr bwMode="auto">
            <a:xfrm>
              <a:off x="2859" y="1989"/>
              <a:ext cx="675" cy="768"/>
            </a:xfrm>
            <a:custGeom>
              <a:avLst/>
              <a:gdLst>
                <a:gd name="T0" fmla="*/ 675 w 675"/>
                <a:gd name="T1" fmla="*/ 768 h 768"/>
                <a:gd name="T2" fmla="*/ 0 w 675"/>
                <a:gd name="T3" fmla="*/ 0 h 768"/>
                <a:gd name="T4" fmla="*/ 0 60000 65536"/>
                <a:gd name="T5" fmla="*/ 0 60000 65536"/>
                <a:gd name="T6" fmla="*/ 0 w 675"/>
                <a:gd name="T7" fmla="*/ 0 h 768"/>
                <a:gd name="T8" fmla="*/ 675 w 675"/>
                <a:gd name="T9" fmla="*/ 768 h 76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75" h="768">
                  <a:moveTo>
                    <a:pt x="675" y="768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0" name="Freeform 24"/>
            <p:cNvSpPr>
              <a:spLocks/>
            </p:cNvSpPr>
            <p:nvPr/>
          </p:nvSpPr>
          <p:spPr bwMode="auto">
            <a:xfrm>
              <a:off x="3549" y="1908"/>
              <a:ext cx="192" cy="813"/>
            </a:xfrm>
            <a:custGeom>
              <a:avLst/>
              <a:gdLst>
                <a:gd name="T0" fmla="*/ 192 w 192"/>
                <a:gd name="T1" fmla="*/ 813 h 813"/>
                <a:gd name="T2" fmla="*/ 0 w 192"/>
                <a:gd name="T3" fmla="*/ 0 h 813"/>
                <a:gd name="T4" fmla="*/ 0 60000 65536"/>
                <a:gd name="T5" fmla="*/ 0 60000 65536"/>
                <a:gd name="T6" fmla="*/ 0 w 192"/>
                <a:gd name="T7" fmla="*/ 0 h 813"/>
                <a:gd name="T8" fmla="*/ 192 w 192"/>
                <a:gd name="T9" fmla="*/ 813 h 81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92" h="813">
                  <a:moveTo>
                    <a:pt x="192" y="813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928" name="Rectangle 25"/>
          <p:cNvSpPr>
            <a:spLocks noChangeArrowheads="1"/>
          </p:cNvSpPr>
          <p:nvPr/>
        </p:nvSpPr>
        <p:spPr bwMode="auto">
          <a:xfrm>
            <a:off x="685800" y="5334000"/>
            <a:ext cx="7772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/>
              <a:t>Finding the silhouette-consistent shape (</a:t>
            </a:r>
            <a:r>
              <a:rPr lang="en-US" i="1" dirty="0"/>
              <a:t>visual hull</a:t>
            </a:r>
            <a:r>
              <a:rPr lang="en-US" dirty="0"/>
              <a:t>):  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i="1" dirty="0" err="1"/>
              <a:t>Backproject</a:t>
            </a:r>
            <a:r>
              <a:rPr lang="en-US" sz="2000" dirty="0"/>
              <a:t> each silhouette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Intersect </a:t>
            </a:r>
            <a:r>
              <a:rPr lang="en-US" sz="2000" dirty="0" err="1"/>
              <a:t>backprojected</a:t>
            </a:r>
            <a:r>
              <a:rPr lang="en-US" sz="2000" dirty="0"/>
              <a:t> volumes</a:t>
            </a:r>
          </a:p>
        </p:txBody>
      </p:sp>
      <p:sp>
        <p:nvSpPr>
          <p:cNvPr id="38929" name="Rectangle 26"/>
          <p:cNvSpPr>
            <a:spLocks noGrp="1" noChangeArrowheads="1"/>
          </p:cNvSpPr>
          <p:nvPr>
            <p:ph type="body" idx="1"/>
          </p:nvPr>
        </p:nvSpPr>
        <p:spPr>
          <a:xfrm>
            <a:off x="533400" y="808356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The case of binary images: a voxel is </a:t>
            </a:r>
            <a:r>
              <a:rPr lang="en-US" dirty="0">
                <a:solidFill>
                  <a:srgbClr val="FF0000"/>
                </a:solidFill>
              </a:rPr>
              <a:t>photo-consistent </a:t>
            </a:r>
            <a:r>
              <a:rPr lang="en-US" dirty="0"/>
              <a:t>if it lies inside the object’s silhouette</a:t>
            </a:r>
            <a:r>
              <a:rPr lang="en-US" i="1" dirty="0"/>
              <a:t> </a:t>
            </a:r>
            <a:r>
              <a:rPr lang="en-US" dirty="0"/>
              <a:t>in </a:t>
            </a:r>
            <a:r>
              <a:rPr lang="en-US" dirty="0">
                <a:solidFill>
                  <a:srgbClr val="FF0000"/>
                </a:solidFill>
              </a:rPr>
              <a:t>all views</a:t>
            </a:r>
          </a:p>
        </p:txBody>
      </p: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4291013" y="2409825"/>
            <a:ext cx="1338262" cy="2162175"/>
            <a:chOff x="2703" y="1518"/>
            <a:chExt cx="843" cy="1362"/>
          </a:xfrm>
        </p:grpSpPr>
        <p:sp>
          <p:nvSpPr>
            <p:cNvPr id="38935" name="Freeform 28"/>
            <p:cNvSpPr>
              <a:spLocks/>
            </p:cNvSpPr>
            <p:nvPr/>
          </p:nvSpPr>
          <p:spPr bwMode="auto">
            <a:xfrm>
              <a:off x="2703" y="1809"/>
              <a:ext cx="138" cy="975"/>
            </a:xfrm>
            <a:custGeom>
              <a:avLst/>
              <a:gdLst>
                <a:gd name="T0" fmla="*/ 0 w 138"/>
                <a:gd name="T1" fmla="*/ 975 h 975"/>
                <a:gd name="T2" fmla="*/ 138 w 138"/>
                <a:gd name="T3" fmla="*/ 0 h 975"/>
                <a:gd name="T4" fmla="*/ 0 60000 65536"/>
                <a:gd name="T5" fmla="*/ 0 60000 65536"/>
                <a:gd name="T6" fmla="*/ 0 w 138"/>
                <a:gd name="T7" fmla="*/ 0 h 975"/>
                <a:gd name="T8" fmla="*/ 138 w 138"/>
                <a:gd name="T9" fmla="*/ 975 h 97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38" h="975">
                  <a:moveTo>
                    <a:pt x="0" y="975"/>
                  </a:moveTo>
                  <a:lnTo>
                    <a:pt x="138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6" name="Freeform 29"/>
            <p:cNvSpPr>
              <a:spLocks/>
            </p:cNvSpPr>
            <p:nvPr/>
          </p:nvSpPr>
          <p:spPr bwMode="auto">
            <a:xfrm>
              <a:off x="2832" y="1518"/>
              <a:ext cx="429" cy="1170"/>
            </a:xfrm>
            <a:custGeom>
              <a:avLst/>
              <a:gdLst>
                <a:gd name="T0" fmla="*/ 0 w 429"/>
                <a:gd name="T1" fmla="*/ 1170 h 1170"/>
                <a:gd name="T2" fmla="*/ 429 w 429"/>
                <a:gd name="T3" fmla="*/ 0 h 1170"/>
                <a:gd name="T4" fmla="*/ 0 60000 65536"/>
                <a:gd name="T5" fmla="*/ 0 60000 65536"/>
                <a:gd name="T6" fmla="*/ 0 w 429"/>
                <a:gd name="T7" fmla="*/ 0 h 1170"/>
                <a:gd name="T8" fmla="*/ 429 w 429"/>
                <a:gd name="T9" fmla="*/ 1170 h 117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29" h="1170">
                  <a:moveTo>
                    <a:pt x="0" y="1170"/>
                  </a:moveTo>
                  <a:lnTo>
                    <a:pt x="429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7" name="Freeform 30"/>
            <p:cNvSpPr>
              <a:spLocks/>
            </p:cNvSpPr>
            <p:nvPr/>
          </p:nvSpPr>
          <p:spPr bwMode="auto">
            <a:xfrm>
              <a:off x="2928" y="2073"/>
              <a:ext cx="618" cy="807"/>
            </a:xfrm>
            <a:custGeom>
              <a:avLst/>
              <a:gdLst>
                <a:gd name="T0" fmla="*/ 0 w 618"/>
                <a:gd name="T1" fmla="*/ 807 h 807"/>
                <a:gd name="T2" fmla="*/ 618 w 618"/>
                <a:gd name="T3" fmla="*/ 0 h 807"/>
                <a:gd name="T4" fmla="*/ 0 60000 65536"/>
                <a:gd name="T5" fmla="*/ 0 60000 65536"/>
                <a:gd name="T6" fmla="*/ 0 w 618"/>
                <a:gd name="T7" fmla="*/ 0 h 807"/>
                <a:gd name="T8" fmla="*/ 618 w 618"/>
                <a:gd name="T9" fmla="*/ 807 h 80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18" h="807">
                  <a:moveTo>
                    <a:pt x="0" y="807"/>
                  </a:moveTo>
                  <a:lnTo>
                    <a:pt x="618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4724400" y="2471738"/>
            <a:ext cx="1981200" cy="1571625"/>
            <a:chOff x="2976" y="1557"/>
            <a:chExt cx="1248" cy="990"/>
          </a:xfrm>
        </p:grpSpPr>
        <p:sp>
          <p:nvSpPr>
            <p:cNvPr id="38932" name="Freeform 32"/>
            <p:cNvSpPr>
              <a:spLocks/>
            </p:cNvSpPr>
            <p:nvPr/>
          </p:nvSpPr>
          <p:spPr bwMode="auto">
            <a:xfrm>
              <a:off x="2976" y="2160"/>
              <a:ext cx="1233" cy="387"/>
            </a:xfrm>
            <a:custGeom>
              <a:avLst/>
              <a:gdLst>
                <a:gd name="T0" fmla="*/ 1233 w 1233"/>
                <a:gd name="T1" fmla="*/ 387 h 387"/>
                <a:gd name="T2" fmla="*/ 0 w 1233"/>
                <a:gd name="T3" fmla="*/ 0 h 387"/>
                <a:gd name="T4" fmla="*/ 0 60000 65536"/>
                <a:gd name="T5" fmla="*/ 0 60000 65536"/>
                <a:gd name="T6" fmla="*/ 0 w 1233"/>
                <a:gd name="T7" fmla="*/ 0 h 387"/>
                <a:gd name="T8" fmla="*/ 1233 w 1233"/>
                <a:gd name="T9" fmla="*/ 387 h 38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33" h="387">
                  <a:moveTo>
                    <a:pt x="1233" y="387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3" name="Freeform 33"/>
            <p:cNvSpPr>
              <a:spLocks/>
            </p:cNvSpPr>
            <p:nvPr/>
          </p:nvSpPr>
          <p:spPr bwMode="auto">
            <a:xfrm>
              <a:off x="3408" y="1557"/>
              <a:ext cx="816" cy="747"/>
            </a:xfrm>
            <a:custGeom>
              <a:avLst/>
              <a:gdLst>
                <a:gd name="T0" fmla="*/ 816 w 816"/>
                <a:gd name="T1" fmla="*/ 747 h 747"/>
                <a:gd name="T2" fmla="*/ 0 w 816"/>
                <a:gd name="T3" fmla="*/ 0 h 747"/>
                <a:gd name="T4" fmla="*/ 0 60000 65536"/>
                <a:gd name="T5" fmla="*/ 0 60000 65536"/>
                <a:gd name="T6" fmla="*/ 0 w 816"/>
                <a:gd name="T7" fmla="*/ 0 h 747"/>
                <a:gd name="T8" fmla="*/ 816 w 816"/>
                <a:gd name="T9" fmla="*/ 747 h 74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16" h="747">
                  <a:moveTo>
                    <a:pt x="816" y="747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4" name="Line 34"/>
            <p:cNvSpPr>
              <a:spLocks noChangeShapeType="1"/>
            </p:cNvSpPr>
            <p:nvPr/>
          </p:nvSpPr>
          <p:spPr bwMode="auto">
            <a:xfrm flipH="1" flipV="1">
              <a:off x="3024" y="1680"/>
              <a:ext cx="1152" cy="72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981700" y="2209800"/>
            <a:ext cx="1811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voxel space</a:t>
            </a:r>
          </a:p>
        </p:txBody>
      </p:sp>
    </p:spTree>
    <p:extLst>
      <p:ext uri="{BB962C8B-B14F-4D97-AF65-F5344CB8AC3E}">
        <p14:creationId xmlns:p14="http://schemas.microsoft.com/office/powerpoint/2010/main" val="106329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Calibrated Image Acquisition</a:t>
            </a:r>
          </a:p>
        </p:txBody>
      </p:sp>
      <p:pic>
        <p:nvPicPr>
          <p:cNvPr id="37890" name="Picture 3" descr="acqu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05000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4" descr="dino-24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95400"/>
            <a:ext cx="15430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5" descr="dino24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295400"/>
            <a:ext cx="15430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6" descr="flowy12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038600"/>
            <a:ext cx="15684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7" descr="flowy-24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038600"/>
            <a:ext cx="15684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85800" y="4876800"/>
            <a:ext cx="3886200" cy="914400"/>
          </a:xfrm>
          <a:noFill/>
        </p:spPr>
        <p:txBody>
          <a:bodyPr>
            <a:normAutofit lnSpcReduction="10000"/>
          </a:bodyPr>
          <a:lstStyle/>
          <a:p>
            <a:pPr marL="0" indent="0" algn="ctr">
              <a:buFontTx/>
              <a:buNone/>
            </a:pPr>
            <a:r>
              <a:rPr lang="en-US" i="1">
                <a:latin typeface="Arial" charset="0"/>
              </a:rPr>
              <a:t>Calibrated Turntable</a:t>
            </a:r>
          </a:p>
          <a:p>
            <a:pPr marL="0" indent="0" algn="ctr">
              <a:buFontTx/>
              <a:buNone/>
            </a:pPr>
            <a:r>
              <a:rPr lang="en-US" sz="2200" i="1">
                <a:solidFill>
                  <a:srgbClr val="FFFFFF"/>
                </a:solidFill>
                <a:latin typeface="Arial" charset="0"/>
              </a:rPr>
              <a:t>360° rotation (21 images)</a:t>
            </a: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4876800" y="3429000"/>
            <a:ext cx="3667125" cy="42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Selected Dinosaur Images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5032375" y="6019800"/>
            <a:ext cx="3355975" cy="42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Selected Flower Images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9671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Carving in General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3410729"/>
            <a:ext cx="7924800" cy="533400"/>
          </a:xfrm>
        </p:spPr>
        <p:txBody>
          <a:bodyPr>
            <a:normAutofit lnSpcReduction="10000"/>
          </a:bodyPr>
          <a:lstStyle/>
          <a:p>
            <a:pPr marL="0" indent="0"/>
            <a:r>
              <a:rPr lang="en-US" dirty="0"/>
              <a:t> Space Carving Algorithm</a:t>
            </a:r>
          </a:p>
        </p:txBody>
      </p:sp>
      <p:sp>
        <p:nvSpPr>
          <p:cNvPr id="34820" name="Freeform 4"/>
          <p:cNvSpPr>
            <a:spLocks/>
          </p:cNvSpPr>
          <p:nvPr/>
        </p:nvSpPr>
        <p:spPr bwMode="auto">
          <a:xfrm>
            <a:off x="1719263" y="1781175"/>
            <a:ext cx="990600" cy="1524000"/>
          </a:xfrm>
          <a:custGeom>
            <a:avLst/>
            <a:gdLst>
              <a:gd name="T0" fmla="*/ 2147483647 w 624"/>
              <a:gd name="T1" fmla="*/ 2147483647 h 960"/>
              <a:gd name="T2" fmla="*/ 2147483647 w 624"/>
              <a:gd name="T3" fmla="*/ 2147483647 h 960"/>
              <a:gd name="T4" fmla="*/ 0 w 624"/>
              <a:gd name="T5" fmla="*/ 0 h 960"/>
              <a:gd name="T6" fmla="*/ 0 w 624"/>
              <a:gd name="T7" fmla="*/ 2147483647 h 960"/>
              <a:gd name="T8" fmla="*/ 2147483647 w 624"/>
              <a:gd name="T9" fmla="*/ 2147483647 h 9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4"/>
              <a:gd name="T16" fmla="*/ 0 h 960"/>
              <a:gd name="T17" fmla="*/ 624 w 624"/>
              <a:gd name="T18" fmla="*/ 960 h 9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4" h="960">
                <a:moveTo>
                  <a:pt x="624" y="960"/>
                </a:moveTo>
                <a:lnTo>
                  <a:pt x="624" y="384"/>
                </a:lnTo>
                <a:lnTo>
                  <a:pt x="0" y="0"/>
                </a:lnTo>
                <a:lnTo>
                  <a:pt x="0" y="576"/>
                </a:lnTo>
                <a:lnTo>
                  <a:pt x="624" y="96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1" name="Freeform 5"/>
          <p:cNvSpPr>
            <a:spLocks/>
          </p:cNvSpPr>
          <p:nvPr/>
        </p:nvSpPr>
        <p:spPr bwMode="auto">
          <a:xfrm flipH="1">
            <a:off x="6443663" y="1933575"/>
            <a:ext cx="990600" cy="1524000"/>
          </a:xfrm>
          <a:custGeom>
            <a:avLst/>
            <a:gdLst>
              <a:gd name="T0" fmla="*/ 2147483647 w 624"/>
              <a:gd name="T1" fmla="*/ 2147483647 h 960"/>
              <a:gd name="T2" fmla="*/ 2147483647 w 624"/>
              <a:gd name="T3" fmla="*/ 2147483647 h 960"/>
              <a:gd name="T4" fmla="*/ 0 w 624"/>
              <a:gd name="T5" fmla="*/ 0 h 960"/>
              <a:gd name="T6" fmla="*/ 0 w 624"/>
              <a:gd name="T7" fmla="*/ 2147483647 h 960"/>
              <a:gd name="T8" fmla="*/ 2147483647 w 624"/>
              <a:gd name="T9" fmla="*/ 2147483647 h 9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4"/>
              <a:gd name="T16" fmla="*/ 0 h 960"/>
              <a:gd name="T17" fmla="*/ 624 w 624"/>
              <a:gd name="T18" fmla="*/ 960 h 9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4" h="960">
                <a:moveTo>
                  <a:pt x="624" y="960"/>
                </a:moveTo>
                <a:lnTo>
                  <a:pt x="624" y="384"/>
                </a:lnTo>
                <a:lnTo>
                  <a:pt x="0" y="0"/>
                </a:lnTo>
                <a:lnTo>
                  <a:pt x="0" y="576"/>
                </a:lnTo>
                <a:lnTo>
                  <a:pt x="624" y="96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317152" y="2144683"/>
            <a:ext cx="1011302" cy="40011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Image 1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7584078" y="2239933"/>
            <a:ext cx="1046569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Image N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4353762" y="2855397"/>
            <a:ext cx="51648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…...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49288" y="1295400"/>
            <a:ext cx="7924800" cy="3171825"/>
            <a:chOff x="409" y="960"/>
            <a:chExt cx="4992" cy="1998"/>
          </a:xfrm>
        </p:grpSpPr>
        <p:grpSp>
          <p:nvGrpSpPr>
            <p:cNvPr id="34893" name="Group 10"/>
            <p:cNvGrpSpPr>
              <a:grpSpLocks/>
            </p:cNvGrpSpPr>
            <p:nvPr/>
          </p:nvGrpSpPr>
          <p:grpSpPr bwMode="auto">
            <a:xfrm>
              <a:off x="2431" y="960"/>
              <a:ext cx="905" cy="807"/>
              <a:chOff x="2431" y="960"/>
              <a:chExt cx="905" cy="807"/>
            </a:xfrm>
          </p:grpSpPr>
          <p:sp>
            <p:nvSpPr>
              <p:cNvPr id="34895" name="Rectangle 11"/>
              <p:cNvSpPr>
                <a:spLocks noChangeArrowheads="1"/>
              </p:cNvSpPr>
              <p:nvPr/>
            </p:nvSpPr>
            <p:spPr bwMode="auto">
              <a:xfrm>
                <a:off x="2682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6" name="Rectangle 12"/>
              <p:cNvSpPr>
                <a:spLocks noChangeArrowheads="1"/>
              </p:cNvSpPr>
              <p:nvPr/>
            </p:nvSpPr>
            <p:spPr bwMode="auto">
              <a:xfrm>
                <a:off x="2598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7" name="Rectangle 13"/>
              <p:cNvSpPr>
                <a:spLocks noChangeArrowheads="1"/>
              </p:cNvSpPr>
              <p:nvPr/>
            </p:nvSpPr>
            <p:spPr bwMode="auto">
              <a:xfrm>
                <a:off x="2682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8" name="Rectangle 14"/>
              <p:cNvSpPr>
                <a:spLocks noChangeArrowheads="1"/>
              </p:cNvSpPr>
              <p:nvPr/>
            </p:nvSpPr>
            <p:spPr bwMode="auto">
              <a:xfrm>
                <a:off x="2598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9" name="Rectangle 15"/>
              <p:cNvSpPr>
                <a:spLocks noChangeArrowheads="1"/>
              </p:cNvSpPr>
              <p:nvPr/>
            </p:nvSpPr>
            <p:spPr bwMode="auto">
              <a:xfrm>
                <a:off x="2515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0" name="Rectangle 16"/>
              <p:cNvSpPr>
                <a:spLocks noChangeArrowheads="1"/>
              </p:cNvSpPr>
              <p:nvPr/>
            </p:nvSpPr>
            <p:spPr bwMode="auto">
              <a:xfrm>
                <a:off x="2682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1" name="Rectangle 17"/>
              <p:cNvSpPr>
                <a:spLocks noChangeArrowheads="1"/>
              </p:cNvSpPr>
              <p:nvPr/>
            </p:nvSpPr>
            <p:spPr bwMode="auto">
              <a:xfrm>
                <a:off x="2598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2" name="Rectangle 18"/>
              <p:cNvSpPr>
                <a:spLocks noChangeArrowheads="1"/>
              </p:cNvSpPr>
              <p:nvPr/>
            </p:nvSpPr>
            <p:spPr bwMode="auto">
              <a:xfrm>
                <a:off x="2515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3" name="Rectangle 19"/>
              <p:cNvSpPr>
                <a:spLocks noChangeArrowheads="1"/>
              </p:cNvSpPr>
              <p:nvPr/>
            </p:nvSpPr>
            <p:spPr bwMode="auto">
              <a:xfrm>
                <a:off x="2431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4" name="Rectangle 20"/>
              <p:cNvSpPr>
                <a:spLocks noChangeArrowheads="1"/>
              </p:cNvSpPr>
              <p:nvPr/>
            </p:nvSpPr>
            <p:spPr bwMode="auto">
              <a:xfrm>
                <a:off x="2598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5" name="Rectangle 21"/>
              <p:cNvSpPr>
                <a:spLocks noChangeArrowheads="1"/>
              </p:cNvSpPr>
              <p:nvPr/>
            </p:nvSpPr>
            <p:spPr bwMode="auto">
              <a:xfrm>
                <a:off x="2515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6" name="Rectangle 22"/>
              <p:cNvSpPr>
                <a:spLocks noChangeArrowheads="1"/>
              </p:cNvSpPr>
              <p:nvPr/>
            </p:nvSpPr>
            <p:spPr bwMode="auto">
              <a:xfrm>
                <a:off x="2431" y="1212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7" name="Rectangle 23"/>
              <p:cNvSpPr>
                <a:spLocks noChangeArrowheads="1"/>
              </p:cNvSpPr>
              <p:nvPr/>
            </p:nvSpPr>
            <p:spPr bwMode="auto">
              <a:xfrm>
                <a:off x="2846" y="1439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8" name="Rectangle 24"/>
              <p:cNvSpPr>
                <a:spLocks noChangeArrowheads="1"/>
              </p:cNvSpPr>
              <p:nvPr/>
            </p:nvSpPr>
            <p:spPr bwMode="auto">
              <a:xfrm>
                <a:off x="2763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9" name="Rectangle 25"/>
              <p:cNvSpPr>
                <a:spLocks noChangeArrowheads="1"/>
              </p:cNvSpPr>
              <p:nvPr/>
            </p:nvSpPr>
            <p:spPr bwMode="auto">
              <a:xfrm>
                <a:off x="2679" y="1607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0" name="Rectangle 26"/>
              <p:cNvSpPr>
                <a:spLocks noChangeArrowheads="1"/>
              </p:cNvSpPr>
              <p:nvPr/>
            </p:nvSpPr>
            <p:spPr bwMode="auto">
              <a:xfrm>
                <a:off x="2846" y="127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1" name="Rectangle 27"/>
              <p:cNvSpPr>
                <a:spLocks noChangeArrowheads="1"/>
              </p:cNvSpPr>
              <p:nvPr/>
            </p:nvSpPr>
            <p:spPr bwMode="auto">
              <a:xfrm>
                <a:off x="2763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2" name="Rectangle 28"/>
              <p:cNvSpPr>
                <a:spLocks noChangeArrowheads="1"/>
              </p:cNvSpPr>
              <p:nvPr/>
            </p:nvSpPr>
            <p:spPr bwMode="auto">
              <a:xfrm>
                <a:off x="2679" y="1446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3" name="Rectangle 29"/>
              <p:cNvSpPr>
                <a:spLocks noChangeArrowheads="1"/>
              </p:cNvSpPr>
              <p:nvPr/>
            </p:nvSpPr>
            <p:spPr bwMode="auto">
              <a:xfrm>
                <a:off x="2596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4" name="Rectangle 30"/>
              <p:cNvSpPr>
                <a:spLocks noChangeArrowheads="1"/>
              </p:cNvSpPr>
              <p:nvPr/>
            </p:nvSpPr>
            <p:spPr bwMode="auto">
              <a:xfrm>
                <a:off x="2846" y="1120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5" name="Rectangle 31"/>
              <p:cNvSpPr>
                <a:spLocks noChangeArrowheads="1"/>
              </p:cNvSpPr>
              <p:nvPr/>
            </p:nvSpPr>
            <p:spPr bwMode="auto">
              <a:xfrm>
                <a:off x="2763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6" name="Rectangle 32"/>
              <p:cNvSpPr>
                <a:spLocks noChangeArrowheads="1"/>
              </p:cNvSpPr>
              <p:nvPr/>
            </p:nvSpPr>
            <p:spPr bwMode="auto">
              <a:xfrm>
                <a:off x="2679" y="128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7" name="Rectangle 33"/>
              <p:cNvSpPr>
                <a:spLocks noChangeArrowheads="1"/>
              </p:cNvSpPr>
              <p:nvPr/>
            </p:nvSpPr>
            <p:spPr bwMode="auto">
              <a:xfrm>
                <a:off x="2596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8" name="Rectangle 34"/>
              <p:cNvSpPr>
                <a:spLocks noChangeArrowheads="1"/>
              </p:cNvSpPr>
              <p:nvPr/>
            </p:nvSpPr>
            <p:spPr bwMode="auto">
              <a:xfrm>
                <a:off x="2846" y="960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9" name="Rectangle 35"/>
              <p:cNvSpPr>
                <a:spLocks noChangeArrowheads="1"/>
              </p:cNvSpPr>
              <p:nvPr/>
            </p:nvSpPr>
            <p:spPr bwMode="auto">
              <a:xfrm>
                <a:off x="2763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0" name="Rectangle 36"/>
              <p:cNvSpPr>
                <a:spLocks noChangeArrowheads="1"/>
              </p:cNvSpPr>
              <p:nvPr/>
            </p:nvSpPr>
            <p:spPr bwMode="auto">
              <a:xfrm>
                <a:off x="2679" y="1128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1" name="Rectangle 37"/>
              <p:cNvSpPr>
                <a:spLocks noChangeArrowheads="1"/>
              </p:cNvSpPr>
              <p:nvPr/>
            </p:nvSpPr>
            <p:spPr bwMode="auto">
              <a:xfrm>
                <a:off x="3011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2" name="Rectangle 38"/>
              <p:cNvSpPr>
                <a:spLocks noChangeArrowheads="1"/>
              </p:cNvSpPr>
              <p:nvPr/>
            </p:nvSpPr>
            <p:spPr bwMode="auto">
              <a:xfrm>
                <a:off x="2927" y="1523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3" name="Rectangle 39"/>
              <p:cNvSpPr>
                <a:spLocks noChangeArrowheads="1"/>
              </p:cNvSpPr>
              <p:nvPr/>
            </p:nvSpPr>
            <p:spPr bwMode="auto">
              <a:xfrm>
                <a:off x="2844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4" name="Rectangle 40"/>
              <p:cNvSpPr>
                <a:spLocks noChangeArrowheads="1"/>
              </p:cNvSpPr>
              <p:nvPr/>
            </p:nvSpPr>
            <p:spPr bwMode="auto">
              <a:xfrm>
                <a:off x="3011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5" name="Rectangle 41"/>
              <p:cNvSpPr>
                <a:spLocks noChangeArrowheads="1"/>
              </p:cNvSpPr>
              <p:nvPr/>
            </p:nvSpPr>
            <p:spPr bwMode="auto">
              <a:xfrm>
                <a:off x="2927" y="1362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6" name="Rectangle 42"/>
              <p:cNvSpPr>
                <a:spLocks noChangeArrowheads="1"/>
              </p:cNvSpPr>
              <p:nvPr/>
            </p:nvSpPr>
            <p:spPr bwMode="auto">
              <a:xfrm>
                <a:off x="2844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7" name="Rectangle 43"/>
              <p:cNvSpPr>
                <a:spLocks noChangeArrowheads="1"/>
              </p:cNvSpPr>
              <p:nvPr/>
            </p:nvSpPr>
            <p:spPr bwMode="auto">
              <a:xfrm>
                <a:off x="3011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8" name="Rectangle 44"/>
              <p:cNvSpPr>
                <a:spLocks noChangeArrowheads="1"/>
              </p:cNvSpPr>
              <p:nvPr/>
            </p:nvSpPr>
            <p:spPr bwMode="auto">
              <a:xfrm>
                <a:off x="2927" y="1204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9" name="Rectangle 45"/>
              <p:cNvSpPr>
                <a:spLocks noChangeArrowheads="1"/>
              </p:cNvSpPr>
              <p:nvPr/>
            </p:nvSpPr>
            <p:spPr bwMode="auto">
              <a:xfrm>
                <a:off x="2844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0" name="Rectangle 46"/>
              <p:cNvSpPr>
                <a:spLocks noChangeArrowheads="1"/>
              </p:cNvSpPr>
              <p:nvPr/>
            </p:nvSpPr>
            <p:spPr bwMode="auto">
              <a:xfrm>
                <a:off x="2760" y="1372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1" name="Rectangle 47"/>
              <p:cNvSpPr>
                <a:spLocks noChangeArrowheads="1"/>
              </p:cNvSpPr>
              <p:nvPr/>
            </p:nvSpPr>
            <p:spPr bwMode="auto">
              <a:xfrm>
                <a:off x="3011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2" name="Rectangle 48"/>
              <p:cNvSpPr>
                <a:spLocks noChangeArrowheads="1"/>
              </p:cNvSpPr>
              <p:nvPr/>
            </p:nvSpPr>
            <p:spPr bwMode="auto">
              <a:xfrm>
                <a:off x="2844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3" name="Rectangle 49"/>
              <p:cNvSpPr>
                <a:spLocks noChangeArrowheads="1"/>
              </p:cNvSpPr>
              <p:nvPr/>
            </p:nvSpPr>
            <p:spPr bwMode="auto">
              <a:xfrm>
                <a:off x="3176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4" name="Rectangle 50"/>
              <p:cNvSpPr>
                <a:spLocks noChangeArrowheads="1"/>
              </p:cNvSpPr>
              <p:nvPr/>
            </p:nvSpPr>
            <p:spPr bwMode="auto">
              <a:xfrm>
                <a:off x="3092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5" name="Rectangle 51"/>
              <p:cNvSpPr>
                <a:spLocks noChangeArrowheads="1"/>
              </p:cNvSpPr>
              <p:nvPr/>
            </p:nvSpPr>
            <p:spPr bwMode="auto">
              <a:xfrm>
                <a:off x="3009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6" name="Rectangle 52"/>
              <p:cNvSpPr>
                <a:spLocks noChangeArrowheads="1"/>
              </p:cNvSpPr>
              <p:nvPr/>
            </p:nvSpPr>
            <p:spPr bwMode="auto">
              <a:xfrm>
                <a:off x="3092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7" name="Rectangle 53"/>
              <p:cNvSpPr>
                <a:spLocks noChangeArrowheads="1"/>
              </p:cNvSpPr>
              <p:nvPr/>
            </p:nvSpPr>
            <p:spPr bwMode="auto">
              <a:xfrm>
                <a:off x="3009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8" name="Rectangle 54"/>
              <p:cNvSpPr>
                <a:spLocks noChangeArrowheads="1"/>
              </p:cNvSpPr>
              <p:nvPr/>
            </p:nvSpPr>
            <p:spPr bwMode="auto">
              <a:xfrm>
                <a:off x="2925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9" name="Rectangle 55"/>
              <p:cNvSpPr>
                <a:spLocks noChangeArrowheads="1"/>
              </p:cNvSpPr>
              <p:nvPr/>
            </p:nvSpPr>
            <p:spPr bwMode="auto">
              <a:xfrm>
                <a:off x="3176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0" name="Rectangle 56"/>
              <p:cNvSpPr>
                <a:spLocks noChangeArrowheads="1"/>
              </p:cNvSpPr>
              <p:nvPr/>
            </p:nvSpPr>
            <p:spPr bwMode="auto">
              <a:xfrm>
                <a:off x="3176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1" name="Rectangle 57"/>
              <p:cNvSpPr>
                <a:spLocks noChangeArrowheads="1"/>
              </p:cNvSpPr>
              <p:nvPr/>
            </p:nvSpPr>
            <p:spPr bwMode="auto">
              <a:xfrm>
                <a:off x="3092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2" name="Rectangle 58"/>
              <p:cNvSpPr>
                <a:spLocks noChangeArrowheads="1"/>
              </p:cNvSpPr>
              <p:nvPr/>
            </p:nvSpPr>
            <p:spPr bwMode="auto">
              <a:xfrm>
                <a:off x="2925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3" name="Rectangle 59"/>
              <p:cNvSpPr>
                <a:spLocks noChangeArrowheads="1"/>
              </p:cNvSpPr>
              <p:nvPr/>
            </p:nvSpPr>
            <p:spPr bwMode="auto">
              <a:xfrm>
                <a:off x="2760" y="1212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</p:grpSp>
        <p:sp>
          <p:nvSpPr>
            <p:cNvPr id="34894" name="Rectangle 60"/>
            <p:cNvSpPr>
              <a:spLocks noChangeArrowheads="1"/>
            </p:cNvSpPr>
            <p:nvPr/>
          </p:nvSpPr>
          <p:spPr bwMode="auto">
            <a:xfrm>
              <a:off x="409" y="2670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Initialize to a volume V containing the true scene</a:t>
              </a:r>
            </a:p>
          </p:txBody>
        </p:sp>
      </p:grpSp>
      <p:grpSp>
        <p:nvGrpSpPr>
          <p:cNvPr id="5" name="Group 64"/>
          <p:cNvGrpSpPr>
            <a:grpSpLocks/>
          </p:cNvGrpSpPr>
          <p:nvPr/>
        </p:nvGrpSpPr>
        <p:grpSpPr bwMode="auto">
          <a:xfrm>
            <a:off x="685800" y="1943100"/>
            <a:ext cx="7924800" cy="3086100"/>
            <a:chOff x="432" y="1368"/>
            <a:chExt cx="4992" cy="1944"/>
          </a:xfrm>
        </p:grpSpPr>
        <p:sp>
          <p:nvSpPr>
            <p:cNvPr id="34889" name="Rectangle 65"/>
            <p:cNvSpPr>
              <a:spLocks noChangeArrowheads="1"/>
            </p:cNvSpPr>
            <p:nvPr/>
          </p:nvSpPr>
          <p:spPr bwMode="auto">
            <a:xfrm>
              <a:off x="432" y="2921"/>
              <a:ext cx="4992" cy="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Choose a </a:t>
              </a:r>
              <a:r>
                <a:rPr lang="en-US" sz="2000" dirty="0" err="1">
                  <a:solidFill>
                    <a:schemeClr val="accent6">
                      <a:lumMod val="75000"/>
                    </a:schemeClr>
                  </a:solidFill>
                </a:rPr>
                <a:t>voxel</a:t>
              </a: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 on the outside of the volume</a:t>
              </a:r>
            </a:p>
          </p:txBody>
        </p:sp>
        <p:sp>
          <p:nvSpPr>
            <p:cNvPr id="34890" name="Rectangle 66"/>
            <p:cNvSpPr>
              <a:spLocks noChangeArrowheads="1"/>
            </p:cNvSpPr>
            <p:nvPr/>
          </p:nvSpPr>
          <p:spPr bwMode="auto">
            <a:xfrm>
              <a:off x="2756" y="1368"/>
              <a:ext cx="164" cy="164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67"/>
          <p:cNvGrpSpPr>
            <a:grpSpLocks/>
          </p:cNvGrpSpPr>
          <p:nvPr/>
        </p:nvGrpSpPr>
        <p:grpSpPr bwMode="auto">
          <a:xfrm>
            <a:off x="666750" y="1295400"/>
            <a:ext cx="7924800" cy="4367213"/>
            <a:chOff x="420" y="960"/>
            <a:chExt cx="4992" cy="2751"/>
          </a:xfrm>
        </p:grpSpPr>
        <p:sp>
          <p:nvSpPr>
            <p:cNvPr id="34839" name="Rectangle 68"/>
            <p:cNvSpPr>
              <a:spLocks noChangeArrowheads="1"/>
            </p:cNvSpPr>
            <p:nvPr/>
          </p:nvSpPr>
          <p:spPr bwMode="auto">
            <a:xfrm>
              <a:off x="420" y="3423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Carve if not photo-consistent (inside object’s silhouette)</a:t>
              </a:r>
            </a:p>
          </p:txBody>
        </p:sp>
        <p:grpSp>
          <p:nvGrpSpPr>
            <p:cNvPr id="34840" name="Group 69"/>
            <p:cNvGrpSpPr>
              <a:grpSpLocks/>
            </p:cNvGrpSpPr>
            <p:nvPr/>
          </p:nvGrpSpPr>
          <p:grpSpPr bwMode="auto">
            <a:xfrm>
              <a:off x="2430" y="960"/>
              <a:ext cx="905" cy="807"/>
              <a:chOff x="3847" y="960"/>
              <a:chExt cx="905" cy="807"/>
            </a:xfrm>
          </p:grpSpPr>
          <p:sp>
            <p:nvSpPr>
              <p:cNvPr id="34841" name="Rectangle 70"/>
              <p:cNvSpPr>
                <a:spLocks noChangeArrowheads="1"/>
              </p:cNvSpPr>
              <p:nvPr/>
            </p:nvSpPr>
            <p:spPr bwMode="auto">
              <a:xfrm>
                <a:off x="4098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2" name="Rectangle 71"/>
              <p:cNvSpPr>
                <a:spLocks noChangeArrowheads="1"/>
              </p:cNvSpPr>
              <p:nvPr/>
            </p:nvSpPr>
            <p:spPr bwMode="auto">
              <a:xfrm>
                <a:off x="4014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3" name="Rectangle 72"/>
              <p:cNvSpPr>
                <a:spLocks noChangeArrowheads="1"/>
              </p:cNvSpPr>
              <p:nvPr/>
            </p:nvSpPr>
            <p:spPr bwMode="auto">
              <a:xfrm>
                <a:off x="4098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4" name="Rectangle 73"/>
              <p:cNvSpPr>
                <a:spLocks noChangeArrowheads="1"/>
              </p:cNvSpPr>
              <p:nvPr/>
            </p:nvSpPr>
            <p:spPr bwMode="auto">
              <a:xfrm>
                <a:off x="4014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5" name="Rectangle 74"/>
              <p:cNvSpPr>
                <a:spLocks noChangeArrowheads="1"/>
              </p:cNvSpPr>
              <p:nvPr/>
            </p:nvSpPr>
            <p:spPr bwMode="auto">
              <a:xfrm>
                <a:off x="3931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6" name="Rectangle 75"/>
              <p:cNvSpPr>
                <a:spLocks noChangeArrowheads="1"/>
              </p:cNvSpPr>
              <p:nvPr/>
            </p:nvSpPr>
            <p:spPr bwMode="auto">
              <a:xfrm>
                <a:off x="4098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7" name="Rectangle 76"/>
              <p:cNvSpPr>
                <a:spLocks noChangeArrowheads="1"/>
              </p:cNvSpPr>
              <p:nvPr/>
            </p:nvSpPr>
            <p:spPr bwMode="auto">
              <a:xfrm>
                <a:off x="4014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8" name="Rectangle 77"/>
              <p:cNvSpPr>
                <a:spLocks noChangeArrowheads="1"/>
              </p:cNvSpPr>
              <p:nvPr/>
            </p:nvSpPr>
            <p:spPr bwMode="auto">
              <a:xfrm>
                <a:off x="3931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9" name="Rectangle 78"/>
              <p:cNvSpPr>
                <a:spLocks noChangeArrowheads="1"/>
              </p:cNvSpPr>
              <p:nvPr/>
            </p:nvSpPr>
            <p:spPr bwMode="auto">
              <a:xfrm>
                <a:off x="3847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0" name="Rectangle 79"/>
              <p:cNvSpPr>
                <a:spLocks noChangeArrowheads="1"/>
              </p:cNvSpPr>
              <p:nvPr/>
            </p:nvSpPr>
            <p:spPr bwMode="auto">
              <a:xfrm>
                <a:off x="4014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1" name="Rectangle 80"/>
              <p:cNvSpPr>
                <a:spLocks noChangeArrowheads="1"/>
              </p:cNvSpPr>
              <p:nvPr/>
            </p:nvSpPr>
            <p:spPr bwMode="auto">
              <a:xfrm>
                <a:off x="3931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2" name="Rectangle 81"/>
              <p:cNvSpPr>
                <a:spLocks noChangeArrowheads="1"/>
              </p:cNvSpPr>
              <p:nvPr/>
            </p:nvSpPr>
            <p:spPr bwMode="auto">
              <a:xfrm>
                <a:off x="3847" y="1212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3" name="Rectangle 82"/>
              <p:cNvSpPr>
                <a:spLocks noChangeArrowheads="1"/>
              </p:cNvSpPr>
              <p:nvPr/>
            </p:nvSpPr>
            <p:spPr bwMode="auto">
              <a:xfrm>
                <a:off x="4262" y="1439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4" name="Rectangle 83"/>
              <p:cNvSpPr>
                <a:spLocks noChangeArrowheads="1"/>
              </p:cNvSpPr>
              <p:nvPr/>
            </p:nvSpPr>
            <p:spPr bwMode="auto">
              <a:xfrm>
                <a:off x="4179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5" name="Rectangle 84"/>
              <p:cNvSpPr>
                <a:spLocks noChangeArrowheads="1"/>
              </p:cNvSpPr>
              <p:nvPr/>
            </p:nvSpPr>
            <p:spPr bwMode="auto">
              <a:xfrm>
                <a:off x="4095" y="1607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6" name="Rectangle 85"/>
              <p:cNvSpPr>
                <a:spLocks noChangeArrowheads="1"/>
              </p:cNvSpPr>
              <p:nvPr/>
            </p:nvSpPr>
            <p:spPr bwMode="auto">
              <a:xfrm>
                <a:off x="4262" y="127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7" name="Rectangle 86"/>
              <p:cNvSpPr>
                <a:spLocks noChangeArrowheads="1"/>
              </p:cNvSpPr>
              <p:nvPr/>
            </p:nvSpPr>
            <p:spPr bwMode="auto">
              <a:xfrm>
                <a:off x="4179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8" name="Rectangle 87"/>
              <p:cNvSpPr>
                <a:spLocks noChangeArrowheads="1"/>
              </p:cNvSpPr>
              <p:nvPr/>
            </p:nvSpPr>
            <p:spPr bwMode="auto">
              <a:xfrm>
                <a:off x="4095" y="1446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9" name="Rectangle 88"/>
              <p:cNvSpPr>
                <a:spLocks noChangeArrowheads="1"/>
              </p:cNvSpPr>
              <p:nvPr/>
            </p:nvSpPr>
            <p:spPr bwMode="auto">
              <a:xfrm>
                <a:off x="4012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0" name="Rectangle 89"/>
              <p:cNvSpPr>
                <a:spLocks noChangeArrowheads="1"/>
              </p:cNvSpPr>
              <p:nvPr/>
            </p:nvSpPr>
            <p:spPr bwMode="auto">
              <a:xfrm>
                <a:off x="4262" y="1120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1" name="Rectangle 90"/>
              <p:cNvSpPr>
                <a:spLocks noChangeArrowheads="1"/>
              </p:cNvSpPr>
              <p:nvPr/>
            </p:nvSpPr>
            <p:spPr bwMode="auto">
              <a:xfrm>
                <a:off x="4179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2" name="Rectangle 91"/>
              <p:cNvSpPr>
                <a:spLocks noChangeArrowheads="1"/>
              </p:cNvSpPr>
              <p:nvPr/>
            </p:nvSpPr>
            <p:spPr bwMode="auto">
              <a:xfrm>
                <a:off x="4095" y="128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3" name="Rectangle 92"/>
              <p:cNvSpPr>
                <a:spLocks noChangeArrowheads="1"/>
              </p:cNvSpPr>
              <p:nvPr/>
            </p:nvSpPr>
            <p:spPr bwMode="auto">
              <a:xfrm>
                <a:off x="4012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4" name="Rectangle 93"/>
              <p:cNvSpPr>
                <a:spLocks noChangeArrowheads="1"/>
              </p:cNvSpPr>
              <p:nvPr/>
            </p:nvSpPr>
            <p:spPr bwMode="auto">
              <a:xfrm>
                <a:off x="4262" y="960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5" name="Rectangle 94"/>
              <p:cNvSpPr>
                <a:spLocks noChangeArrowheads="1"/>
              </p:cNvSpPr>
              <p:nvPr/>
            </p:nvSpPr>
            <p:spPr bwMode="auto">
              <a:xfrm>
                <a:off x="4179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6" name="Rectangle 95"/>
              <p:cNvSpPr>
                <a:spLocks noChangeArrowheads="1"/>
              </p:cNvSpPr>
              <p:nvPr/>
            </p:nvSpPr>
            <p:spPr bwMode="auto">
              <a:xfrm>
                <a:off x="4095" y="1128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7" name="Rectangle 96"/>
              <p:cNvSpPr>
                <a:spLocks noChangeArrowheads="1"/>
              </p:cNvSpPr>
              <p:nvPr/>
            </p:nvSpPr>
            <p:spPr bwMode="auto">
              <a:xfrm>
                <a:off x="4427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8" name="Rectangle 97"/>
              <p:cNvSpPr>
                <a:spLocks noChangeArrowheads="1"/>
              </p:cNvSpPr>
              <p:nvPr/>
            </p:nvSpPr>
            <p:spPr bwMode="auto">
              <a:xfrm>
                <a:off x="4343" y="1523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9" name="Rectangle 98"/>
              <p:cNvSpPr>
                <a:spLocks noChangeArrowheads="1"/>
              </p:cNvSpPr>
              <p:nvPr/>
            </p:nvSpPr>
            <p:spPr bwMode="auto">
              <a:xfrm>
                <a:off x="4260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0" name="Rectangle 99"/>
              <p:cNvSpPr>
                <a:spLocks noChangeArrowheads="1"/>
              </p:cNvSpPr>
              <p:nvPr/>
            </p:nvSpPr>
            <p:spPr bwMode="auto">
              <a:xfrm>
                <a:off x="4427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1" name="Rectangle 100"/>
              <p:cNvSpPr>
                <a:spLocks noChangeArrowheads="1"/>
              </p:cNvSpPr>
              <p:nvPr/>
            </p:nvSpPr>
            <p:spPr bwMode="auto">
              <a:xfrm>
                <a:off x="4343" y="1362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2" name="Rectangle 101"/>
              <p:cNvSpPr>
                <a:spLocks noChangeArrowheads="1"/>
              </p:cNvSpPr>
              <p:nvPr/>
            </p:nvSpPr>
            <p:spPr bwMode="auto">
              <a:xfrm>
                <a:off x="4260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3" name="Rectangle 102"/>
              <p:cNvSpPr>
                <a:spLocks noChangeArrowheads="1"/>
              </p:cNvSpPr>
              <p:nvPr/>
            </p:nvSpPr>
            <p:spPr bwMode="auto">
              <a:xfrm>
                <a:off x="4427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4" name="Rectangle 103"/>
              <p:cNvSpPr>
                <a:spLocks noChangeArrowheads="1"/>
              </p:cNvSpPr>
              <p:nvPr/>
            </p:nvSpPr>
            <p:spPr bwMode="auto">
              <a:xfrm>
                <a:off x="4343" y="1204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5" name="Rectangle 104"/>
              <p:cNvSpPr>
                <a:spLocks noChangeArrowheads="1"/>
              </p:cNvSpPr>
              <p:nvPr/>
            </p:nvSpPr>
            <p:spPr bwMode="auto">
              <a:xfrm>
                <a:off x="4260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6" name="Rectangle 105"/>
              <p:cNvSpPr>
                <a:spLocks noChangeArrowheads="1"/>
              </p:cNvSpPr>
              <p:nvPr/>
            </p:nvSpPr>
            <p:spPr bwMode="auto">
              <a:xfrm>
                <a:off x="4427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7" name="Rectangle 106"/>
              <p:cNvSpPr>
                <a:spLocks noChangeArrowheads="1"/>
              </p:cNvSpPr>
              <p:nvPr/>
            </p:nvSpPr>
            <p:spPr bwMode="auto">
              <a:xfrm>
                <a:off x="4260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8" name="Rectangle 107"/>
              <p:cNvSpPr>
                <a:spLocks noChangeArrowheads="1"/>
              </p:cNvSpPr>
              <p:nvPr/>
            </p:nvSpPr>
            <p:spPr bwMode="auto">
              <a:xfrm>
                <a:off x="4592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9" name="Rectangle 108"/>
              <p:cNvSpPr>
                <a:spLocks noChangeArrowheads="1"/>
              </p:cNvSpPr>
              <p:nvPr/>
            </p:nvSpPr>
            <p:spPr bwMode="auto">
              <a:xfrm>
                <a:off x="4508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0" name="Rectangle 109"/>
              <p:cNvSpPr>
                <a:spLocks noChangeArrowheads="1"/>
              </p:cNvSpPr>
              <p:nvPr/>
            </p:nvSpPr>
            <p:spPr bwMode="auto">
              <a:xfrm>
                <a:off x="4425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1" name="Rectangle 110"/>
              <p:cNvSpPr>
                <a:spLocks noChangeArrowheads="1"/>
              </p:cNvSpPr>
              <p:nvPr/>
            </p:nvSpPr>
            <p:spPr bwMode="auto">
              <a:xfrm>
                <a:off x="4508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2" name="Rectangle 111"/>
              <p:cNvSpPr>
                <a:spLocks noChangeArrowheads="1"/>
              </p:cNvSpPr>
              <p:nvPr/>
            </p:nvSpPr>
            <p:spPr bwMode="auto">
              <a:xfrm>
                <a:off x="4425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3" name="Rectangle 112"/>
              <p:cNvSpPr>
                <a:spLocks noChangeArrowheads="1"/>
              </p:cNvSpPr>
              <p:nvPr/>
            </p:nvSpPr>
            <p:spPr bwMode="auto">
              <a:xfrm>
                <a:off x="4341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4" name="Rectangle 113"/>
              <p:cNvSpPr>
                <a:spLocks noChangeArrowheads="1"/>
              </p:cNvSpPr>
              <p:nvPr/>
            </p:nvSpPr>
            <p:spPr bwMode="auto">
              <a:xfrm>
                <a:off x="4592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5" name="Rectangle 114"/>
              <p:cNvSpPr>
                <a:spLocks noChangeArrowheads="1"/>
              </p:cNvSpPr>
              <p:nvPr/>
            </p:nvSpPr>
            <p:spPr bwMode="auto">
              <a:xfrm>
                <a:off x="4592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6" name="Rectangle 115"/>
              <p:cNvSpPr>
                <a:spLocks noChangeArrowheads="1"/>
              </p:cNvSpPr>
              <p:nvPr/>
            </p:nvSpPr>
            <p:spPr bwMode="auto">
              <a:xfrm>
                <a:off x="4508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7" name="Rectangle 116"/>
              <p:cNvSpPr>
                <a:spLocks noChangeArrowheads="1"/>
              </p:cNvSpPr>
              <p:nvPr/>
            </p:nvSpPr>
            <p:spPr bwMode="auto">
              <a:xfrm>
                <a:off x="4341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8" name="Rectangle 117"/>
              <p:cNvSpPr>
                <a:spLocks noChangeArrowheads="1"/>
              </p:cNvSpPr>
              <p:nvPr/>
            </p:nvSpPr>
            <p:spPr bwMode="auto">
              <a:xfrm>
                <a:off x="4176" y="1212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8" name="Group 118"/>
          <p:cNvGrpSpPr>
            <a:grpSpLocks/>
          </p:cNvGrpSpPr>
          <p:nvPr/>
        </p:nvGrpSpPr>
        <p:grpSpPr bwMode="auto">
          <a:xfrm>
            <a:off x="646431" y="2043113"/>
            <a:ext cx="7924800" cy="3254375"/>
            <a:chOff x="430" y="1456"/>
            <a:chExt cx="4992" cy="2050"/>
          </a:xfrm>
        </p:grpSpPr>
        <p:sp>
          <p:nvSpPr>
            <p:cNvPr id="34831" name="Rectangle 119"/>
            <p:cNvSpPr>
              <a:spLocks noChangeArrowheads="1"/>
            </p:cNvSpPr>
            <p:nvPr/>
          </p:nvSpPr>
          <p:spPr bwMode="auto">
            <a:xfrm>
              <a:off x="430" y="3218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Project to visible input images</a:t>
              </a:r>
            </a:p>
          </p:txBody>
        </p:sp>
        <p:grpSp>
          <p:nvGrpSpPr>
            <p:cNvPr id="34832" name="Group 120"/>
            <p:cNvGrpSpPr>
              <a:grpSpLocks/>
            </p:cNvGrpSpPr>
            <p:nvPr/>
          </p:nvGrpSpPr>
          <p:grpSpPr bwMode="auto">
            <a:xfrm>
              <a:off x="489" y="1456"/>
              <a:ext cx="4728" cy="688"/>
              <a:chOff x="489" y="1456"/>
              <a:chExt cx="4728" cy="688"/>
            </a:xfrm>
          </p:grpSpPr>
          <p:grpSp>
            <p:nvGrpSpPr>
              <p:cNvPr id="34833" name="Group 121"/>
              <p:cNvGrpSpPr>
                <a:grpSpLocks/>
              </p:cNvGrpSpPr>
              <p:nvPr/>
            </p:nvGrpSpPr>
            <p:grpSpPr bwMode="auto">
              <a:xfrm>
                <a:off x="489" y="1456"/>
                <a:ext cx="2374" cy="534"/>
                <a:chOff x="504" y="2471"/>
                <a:chExt cx="2374" cy="534"/>
              </a:xfrm>
            </p:grpSpPr>
            <p:sp>
              <p:nvSpPr>
                <p:cNvPr id="34837" name="Line 122"/>
                <p:cNvSpPr>
                  <a:spLocks noChangeShapeType="1"/>
                </p:cNvSpPr>
                <p:nvPr/>
              </p:nvSpPr>
              <p:spPr bwMode="auto">
                <a:xfrm flipH="1">
                  <a:off x="1719" y="2471"/>
                  <a:ext cx="1159" cy="262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38" name="Line 123"/>
                <p:cNvSpPr>
                  <a:spLocks noChangeShapeType="1"/>
                </p:cNvSpPr>
                <p:nvPr/>
              </p:nvSpPr>
              <p:spPr bwMode="auto">
                <a:xfrm flipH="1">
                  <a:off x="504" y="2805"/>
                  <a:ext cx="903" cy="200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4834" name="Group 124"/>
              <p:cNvGrpSpPr>
                <a:grpSpLocks/>
              </p:cNvGrpSpPr>
              <p:nvPr/>
            </p:nvGrpSpPr>
            <p:grpSpPr bwMode="auto">
              <a:xfrm>
                <a:off x="2857" y="1456"/>
                <a:ext cx="2360" cy="688"/>
                <a:chOff x="2872" y="2471"/>
                <a:chExt cx="2360" cy="688"/>
              </a:xfrm>
            </p:grpSpPr>
            <p:sp>
              <p:nvSpPr>
                <p:cNvPr id="34835" name="Line 125"/>
                <p:cNvSpPr>
                  <a:spLocks noChangeShapeType="1"/>
                </p:cNvSpPr>
                <p:nvPr/>
              </p:nvSpPr>
              <p:spPr bwMode="auto">
                <a:xfrm>
                  <a:off x="2872" y="2471"/>
                  <a:ext cx="1195" cy="349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36" name="Line 126"/>
                <p:cNvSpPr>
                  <a:spLocks noChangeShapeType="1"/>
                </p:cNvSpPr>
                <p:nvPr/>
              </p:nvSpPr>
              <p:spPr bwMode="auto">
                <a:xfrm>
                  <a:off x="4437" y="2923"/>
                  <a:ext cx="795" cy="236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4830" name="Rectangle 127"/>
          <p:cNvSpPr>
            <a:spLocks noChangeArrowheads="1"/>
          </p:cNvSpPr>
          <p:nvPr/>
        </p:nvSpPr>
        <p:spPr bwMode="auto">
          <a:xfrm>
            <a:off x="36831" y="6027738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</a:rPr>
              <a:t>K. N. </a:t>
            </a:r>
            <a:r>
              <a:rPr lang="en-US" sz="1800" dirty="0" err="1">
                <a:solidFill>
                  <a:srgbClr val="0000FF"/>
                </a:solidFill>
              </a:rPr>
              <a:t>Kutulakos</a:t>
            </a:r>
            <a:r>
              <a:rPr lang="en-US" sz="1800" dirty="0">
                <a:solidFill>
                  <a:srgbClr val="0000FF"/>
                </a:solidFill>
              </a:rPr>
              <a:t> and S. M. Seitz, </a:t>
            </a:r>
            <a:r>
              <a:rPr lang="en-US" sz="1800" b="1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Theory of Shape by Space Carving</a:t>
            </a:r>
            <a:r>
              <a:rPr lang="en-US" sz="1800" dirty="0">
                <a:solidFill>
                  <a:srgbClr val="0000FF"/>
                </a:solidFill>
              </a:rPr>
              <a:t>, </a:t>
            </a:r>
            <a:r>
              <a:rPr lang="en-US" sz="1800" i="1" dirty="0">
                <a:solidFill>
                  <a:srgbClr val="0000FF"/>
                </a:solidFill>
              </a:rPr>
              <a:t>ICCV</a:t>
            </a:r>
            <a:r>
              <a:rPr lang="en-US" sz="1800" dirty="0">
                <a:solidFill>
                  <a:srgbClr val="0000FF"/>
                </a:solidFill>
              </a:rPr>
              <a:t> 1999</a:t>
            </a:r>
          </a:p>
        </p:txBody>
      </p:sp>
    </p:spTree>
    <p:extLst>
      <p:ext uri="{BB962C8B-B14F-4D97-AF65-F5344CB8AC3E}">
        <p14:creationId xmlns:p14="http://schemas.microsoft.com/office/powerpoint/2010/main" val="355208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52388"/>
            <a:ext cx="8637588" cy="14319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Our 4-camera light-striping stereo system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5" t="35938" r="28749" b="24219"/>
          <a:stretch>
            <a:fillRect/>
          </a:stretch>
        </p:blipFill>
        <p:spPr bwMode="auto">
          <a:xfrm>
            <a:off x="1981200" y="2057400"/>
            <a:ext cx="51054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267200" y="3325813"/>
            <a:ext cx="1098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baseline="0">
                <a:solidFill>
                  <a:schemeClr val="bg1"/>
                </a:solidFill>
                <a:latin typeface="Times New Roman" pitchFamily="18" charset="0"/>
              </a:rPr>
              <a:t>projector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343400" y="4572000"/>
            <a:ext cx="9715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000" baseline="0">
                <a:solidFill>
                  <a:schemeClr val="bg1"/>
                </a:solidFill>
                <a:latin typeface="Times New Roman" pitchFamily="18" charset="0"/>
              </a:rPr>
              <a:t>rotation</a:t>
            </a:r>
          </a:p>
          <a:p>
            <a:pPr algn="ctr" eaLnBrk="1" hangingPunct="1"/>
            <a:r>
              <a:rPr lang="en-US" altLang="en-US" sz="2000" baseline="0">
                <a:solidFill>
                  <a:schemeClr val="bg1"/>
                </a:solidFill>
                <a:latin typeface="Times New Roman" pitchFamily="18" charset="0"/>
              </a:rPr>
              <a:t>table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4784725" y="2022475"/>
            <a:ext cx="1181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aseline="0">
                <a:solidFill>
                  <a:schemeClr val="bg1"/>
                </a:solidFill>
                <a:latin typeface="Times New Roman" pitchFamily="18" charset="0"/>
              </a:rPr>
              <a:t>cameras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1139115" y="5638800"/>
            <a:ext cx="93487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baseline="0" dirty="0">
                <a:solidFill>
                  <a:srgbClr val="0000FF"/>
                </a:solidFill>
                <a:latin typeface="Times New Roman" pitchFamily="18" charset="0"/>
              </a:rPr>
              <a:t>3D</a:t>
            </a:r>
          </a:p>
          <a:p>
            <a:pPr algn="ctr" eaLnBrk="1" hangingPunct="1"/>
            <a:r>
              <a:rPr lang="en-US" altLang="en-US" sz="2400" baseline="0" dirty="0">
                <a:solidFill>
                  <a:srgbClr val="0000FF"/>
                </a:solidFill>
                <a:latin typeface="Times New Roman" pitchFamily="18" charset="0"/>
              </a:rPr>
              <a:t>object</a:t>
            </a:r>
          </a:p>
        </p:txBody>
      </p:sp>
      <p:sp>
        <p:nvSpPr>
          <p:cNvPr id="7176" name="Freeform 8"/>
          <p:cNvSpPr>
            <a:spLocks/>
          </p:cNvSpPr>
          <p:nvPr/>
        </p:nvSpPr>
        <p:spPr bwMode="auto">
          <a:xfrm>
            <a:off x="948531" y="5387975"/>
            <a:ext cx="1316037" cy="1165225"/>
          </a:xfrm>
          <a:custGeom>
            <a:avLst/>
            <a:gdLst>
              <a:gd name="T0" fmla="*/ 825500 w 829"/>
              <a:gd name="T1" fmla="*/ 26988 h 734"/>
              <a:gd name="T2" fmla="*/ 434975 w 829"/>
              <a:gd name="T3" fmla="*/ 26988 h 734"/>
              <a:gd name="T4" fmla="*/ 323850 w 829"/>
              <a:gd name="T5" fmla="*/ 82550 h 734"/>
              <a:gd name="T6" fmla="*/ 266700 w 829"/>
              <a:gd name="T7" fmla="*/ 138113 h 734"/>
              <a:gd name="T8" fmla="*/ 222250 w 829"/>
              <a:gd name="T9" fmla="*/ 204788 h 734"/>
              <a:gd name="T10" fmla="*/ 166687 w 829"/>
              <a:gd name="T11" fmla="*/ 261938 h 734"/>
              <a:gd name="T12" fmla="*/ 77787 w 829"/>
              <a:gd name="T13" fmla="*/ 450850 h 734"/>
              <a:gd name="T14" fmla="*/ 33337 w 829"/>
              <a:gd name="T15" fmla="*/ 584200 h 734"/>
              <a:gd name="T16" fmla="*/ 0 w 829"/>
              <a:gd name="T17" fmla="*/ 708025 h 734"/>
              <a:gd name="T18" fmla="*/ 177800 w 829"/>
              <a:gd name="T19" fmla="*/ 1063625 h 734"/>
              <a:gd name="T20" fmla="*/ 346075 w 829"/>
              <a:gd name="T21" fmla="*/ 1143000 h 734"/>
              <a:gd name="T22" fmla="*/ 412750 w 829"/>
              <a:gd name="T23" fmla="*/ 1165225 h 734"/>
              <a:gd name="T24" fmla="*/ 836612 w 829"/>
              <a:gd name="T25" fmla="*/ 1096963 h 734"/>
              <a:gd name="T26" fmla="*/ 1125537 w 829"/>
              <a:gd name="T27" fmla="*/ 1063625 h 734"/>
              <a:gd name="T28" fmla="*/ 1316037 w 829"/>
              <a:gd name="T29" fmla="*/ 908050 h 734"/>
              <a:gd name="T30" fmla="*/ 1181100 w 829"/>
              <a:gd name="T31" fmla="*/ 584200 h 734"/>
              <a:gd name="T32" fmla="*/ 992187 w 829"/>
              <a:gd name="T33" fmla="*/ 484188 h 734"/>
              <a:gd name="T34" fmla="*/ 825500 w 829"/>
              <a:gd name="T35" fmla="*/ 26988 h 73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29" h="734">
                <a:moveTo>
                  <a:pt x="520" y="17"/>
                </a:moveTo>
                <a:cubicBezTo>
                  <a:pt x="433" y="11"/>
                  <a:pt x="359" y="0"/>
                  <a:pt x="274" y="17"/>
                </a:cubicBezTo>
                <a:cubicBezTo>
                  <a:pt x="250" y="29"/>
                  <a:pt x="229" y="44"/>
                  <a:pt x="204" y="52"/>
                </a:cubicBezTo>
                <a:cubicBezTo>
                  <a:pt x="192" y="64"/>
                  <a:pt x="177" y="73"/>
                  <a:pt x="168" y="87"/>
                </a:cubicBezTo>
                <a:cubicBezTo>
                  <a:pt x="159" y="101"/>
                  <a:pt x="152" y="117"/>
                  <a:pt x="140" y="129"/>
                </a:cubicBezTo>
                <a:cubicBezTo>
                  <a:pt x="128" y="141"/>
                  <a:pt x="112" y="150"/>
                  <a:pt x="105" y="165"/>
                </a:cubicBezTo>
                <a:cubicBezTo>
                  <a:pt x="84" y="208"/>
                  <a:pt x="76" y="243"/>
                  <a:pt x="49" y="284"/>
                </a:cubicBezTo>
                <a:cubicBezTo>
                  <a:pt x="41" y="315"/>
                  <a:pt x="39" y="341"/>
                  <a:pt x="21" y="368"/>
                </a:cubicBezTo>
                <a:cubicBezTo>
                  <a:pt x="14" y="394"/>
                  <a:pt x="6" y="420"/>
                  <a:pt x="0" y="446"/>
                </a:cubicBezTo>
                <a:cubicBezTo>
                  <a:pt x="25" y="565"/>
                  <a:pt x="21" y="607"/>
                  <a:pt x="112" y="670"/>
                </a:cubicBezTo>
                <a:cubicBezTo>
                  <a:pt x="167" y="708"/>
                  <a:pt x="146" y="696"/>
                  <a:pt x="218" y="720"/>
                </a:cubicBezTo>
                <a:cubicBezTo>
                  <a:pt x="232" y="725"/>
                  <a:pt x="260" y="734"/>
                  <a:pt x="260" y="734"/>
                </a:cubicBezTo>
                <a:cubicBezTo>
                  <a:pt x="351" y="725"/>
                  <a:pt x="436" y="700"/>
                  <a:pt x="527" y="691"/>
                </a:cubicBezTo>
                <a:cubicBezTo>
                  <a:pt x="624" y="667"/>
                  <a:pt x="564" y="678"/>
                  <a:pt x="709" y="670"/>
                </a:cubicBezTo>
                <a:cubicBezTo>
                  <a:pt x="762" y="652"/>
                  <a:pt x="804" y="622"/>
                  <a:pt x="829" y="572"/>
                </a:cubicBezTo>
                <a:cubicBezTo>
                  <a:pt x="825" y="510"/>
                  <a:pt x="821" y="393"/>
                  <a:pt x="744" y="368"/>
                </a:cubicBezTo>
                <a:cubicBezTo>
                  <a:pt x="705" y="329"/>
                  <a:pt x="677" y="315"/>
                  <a:pt x="625" y="305"/>
                </a:cubicBezTo>
                <a:cubicBezTo>
                  <a:pt x="575" y="206"/>
                  <a:pt x="658" y="58"/>
                  <a:pt x="520" y="17"/>
                </a:cubicBezTo>
              </a:path>
            </a:pathLst>
          </a:cu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177" name="Freeform 9"/>
          <p:cNvSpPr>
            <a:spLocks/>
          </p:cNvSpPr>
          <p:nvPr/>
        </p:nvSpPr>
        <p:spPr bwMode="auto">
          <a:xfrm>
            <a:off x="1139115" y="5440680"/>
            <a:ext cx="609600" cy="990600"/>
          </a:xfrm>
          <a:custGeom>
            <a:avLst/>
            <a:gdLst>
              <a:gd name="T0" fmla="*/ 609600 w 384"/>
              <a:gd name="T1" fmla="*/ 0 h 624"/>
              <a:gd name="T2" fmla="*/ 381000 w 384"/>
              <a:gd name="T3" fmla="*/ 76200 h 624"/>
              <a:gd name="T4" fmla="*/ 228600 w 384"/>
              <a:gd name="T5" fmla="*/ 304800 h 624"/>
              <a:gd name="T6" fmla="*/ 76200 w 384"/>
              <a:gd name="T7" fmla="*/ 685800 h 624"/>
              <a:gd name="T8" fmla="*/ 0 w 384"/>
              <a:gd name="T9" fmla="*/ 990600 h 6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624">
                <a:moveTo>
                  <a:pt x="384" y="0"/>
                </a:moveTo>
                <a:cubicBezTo>
                  <a:pt x="332" y="8"/>
                  <a:pt x="280" y="16"/>
                  <a:pt x="240" y="48"/>
                </a:cubicBezTo>
                <a:cubicBezTo>
                  <a:pt x="200" y="80"/>
                  <a:pt x="176" y="128"/>
                  <a:pt x="144" y="192"/>
                </a:cubicBezTo>
                <a:cubicBezTo>
                  <a:pt x="112" y="256"/>
                  <a:pt x="72" y="360"/>
                  <a:pt x="48" y="432"/>
                </a:cubicBezTo>
                <a:cubicBezTo>
                  <a:pt x="24" y="504"/>
                  <a:pt x="12" y="564"/>
                  <a:pt x="0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09600" y="1447800"/>
            <a:ext cx="1674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(now deceased)</a:t>
            </a:r>
          </a:p>
        </p:txBody>
      </p:sp>
    </p:spTree>
    <p:extLst>
      <p:ext uri="{BB962C8B-B14F-4D97-AF65-F5344CB8AC3E}">
        <p14:creationId xmlns:p14="http://schemas.microsoft.com/office/powerpoint/2010/main" val="9613719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Calibration Object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9" t="21094" r="38126" b="45313"/>
          <a:stretch>
            <a:fillRect/>
          </a:stretch>
        </p:blipFill>
        <p:spPr bwMode="auto">
          <a:xfrm>
            <a:off x="5029200" y="2286000"/>
            <a:ext cx="26670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676400" y="2895600"/>
            <a:ext cx="263726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aseline="0" dirty="0">
                <a:latin typeface="Times New Roman" pitchFamily="18" charset="0"/>
              </a:rPr>
              <a:t>The idea is to snap</a:t>
            </a:r>
          </a:p>
          <a:p>
            <a:pPr eaLnBrk="1" hangingPunct="1"/>
            <a:r>
              <a:rPr lang="en-US" altLang="en-US" sz="2400" baseline="0" dirty="0">
                <a:latin typeface="Times New Roman" pitchFamily="18" charset="0"/>
              </a:rPr>
              <a:t>images at different</a:t>
            </a:r>
          </a:p>
          <a:p>
            <a:pPr eaLnBrk="1" hangingPunct="1"/>
            <a:r>
              <a:rPr lang="en-US" altLang="en-US" sz="2400" baseline="0" dirty="0">
                <a:latin typeface="Times New Roman" pitchFamily="18" charset="0"/>
              </a:rPr>
              <a:t>depths and get a</a:t>
            </a:r>
          </a:p>
          <a:p>
            <a:pPr eaLnBrk="1" hangingPunct="1"/>
            <a:r>
              <a:rPr lang="en-US" altLang="en-US" sz="2400" baseline="0" dirty="0">
                <a:latin typeface="Times New Roman" pitchFamily="18" charset="0"/>
              </a:rPr>
              <a:t>lot of  </a:t>
            </a:r>
            <a:r>
              <a:rPr lang="en-US" altLang="en-US" sz="2400" baseline="0" dirty="0">
                <a:solidFill>
                  <a:srgbClr val="FF0000"/>
                </a:solidFill>
                <a:latin typeface="Times New Roman" pitchFamily="18" charset="0"/>
              </a:rPr>
              <a:t>2D-3D  point</a:t>
            </a:r>
          </a:p>
          <a:p>
            <a:pPr eaLnBrk="1" hangingPunct="1"/>
            <a:r>
              <a:rPr lang="en-US" altLang="en-US" sz="2400" baseline="0" dirty="0">
                <a:solidFill>
                  <a:srgbClr val="FF0000"/>
                </a:solidFill>
                <a:latin typeface="Times New Roman" pitchFamily="18" charset="0"/>
              </a:rPr>
              <a:t>correspondences.</a:t>
            </a:r>
          </a:p>
        </p:txBody>
      </p:sp>
    </p:spTree>
    <p:extLst>
      <p:ext uri="{BB962C8B-B14F-4D97-AF65-F5344CB8AC3E}">
        <p14:creationId xmlns:p14="http://schemas.microsoft.com/office/powerpoint/2010/main" val="34723040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514350"/>
            <a:ext cx="7353300" cy="568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5-Point Star 1"/>
          <p:cNvSpPr/>
          <p:nvPr/>
        </p:nvSpPr>
        <p:spPr bwMode="auto">
          <a:xfrm>
            <a:off x="1905000" y="2362200"/>
            <a:ext cx="457200" cy="5334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9029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S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46632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5889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S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9030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Amount of horizontal movement is 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3116"/>
          <a:stretch/>
        </p:blipFill>
        <p:spPr>
          <a:xfrm>
            <a:off x="228600" y="2590800"/>
            <a:ext cx="8458200" cy="23410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16002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…inversely proportional to the distance from the camera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3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ube 1"/>
          <p:cNvSpPr>
            <a:spLocks noChangeArrowheads="1"/>
          </p:cNvSpPr>
          <p:nvPr/>
        </p:nvSpPr>
        <p:spPr bwMode="auto">
          <a:xfrm>
            <a:off x="5713413" y="3813175"/>
            <a:ext cx="1216025" cy="1216025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31747" name="Straight Connector 6"/>
          <p:cNvCxnSpPr>
            <a:cxnSpLocks noChangeShapeType="1"/>
          </p:cNvCxnSpPr>
          <p:nvPr/>
        </p:nvCxnSpPr>
        <p:spPr bwMode="auto">
          <a:xfrm>
            <a:off x="2982726" y="2214096"/>
            <a:ext cx="871538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48" name="Straight Connector 12"/>
          <p:cNvCxnSpPr>
            <a:cxnSpLocks noChangeShapeType="1"/>
          </p:cNvCxnSpPr>
          <p:nvPr/>
        </p:nvCxnSpPr>
        <p:spPr bwMode="auto">
          <a:xfrm>
            <a:off x="3854264" y="2170953"/>
            <a:ext cx="0" cy="98742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49" name="Straight Connector 14"/>
          <p:cNvCxnSpPr>
            <a:cxnSpLocks noChangeShapeType="1"/>
          </p:cNvCxnSpPr>
          <p:nvPr/>
        </p:nvCxnSpPr>
        <p:spPr bwMode="auto">
          <a:xfrm flipH="1">
            <a:off x="3581400" y="3158378"/>
            <a:ext cx="261938" cy="2286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0" name="Straight Connector 16"/>
          <p:cNvCxnSpPr>
            <a:cxnSpLocks noChangeShapeType="1"/>
          </p:cNvCxnSpPr>
          <p:nvPr/>
        </p:nvCxnSpPr>
        <p:spPr bwMode="auto">
          <a:xfrm flipH="1">
            <a:off x="2615827" y="2214096"/>
            <a:ext cx="344487" cy="30162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1" name="Straight Connector 18"/>
          <p:cNvCxnSpPr>
            <a:cxnSpLocks noChangeShapeType="1"/>
          </p:cNvCxnSpPr>
          <p:nvPr/>
        </p:nvCxnSpPr>
        <p:spPr bwMode="auto">
          <a:xfrm>
            <a:off x="2627313" y="2515721"/>
            <a:ext cx="0" cy="9144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2" name="Straight Connector 20"/>
          <p:cNvCxnSpPr>
            <a:cxnSpLocks noChangeShapeType="1"/>
          </p:cNvCxnSpPr>
          <p:nvPr/>
        </p:nvCxnSpPr>
        <p:spPr bwMode="auto">
          <a:xfrm>
            <a:off x="2627313" y="3430121"/>
            <a:ext cx="954087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3" name="Straight Connector 22"/>
          <p:cNvCxnSpPr>
            <a:cxnSpLocks noChangeShapeType="1"/>
          </p:cNvCxnSpPr>
          <p:nvPr/>
        </p:nvCxnSpPr>
        <p:spPr bwMode="auto">
          <a:xfrm flipV="1">
            <a:off x="798979" y="1203044"/>
            <a:ext cx="4038600" cy="99377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4" name="Straight Connector 24"/>
          <p:cNvCxnSpPr>
            <a:cxnSpLocks noChangeShapeType="1"/>
          </p:cNvCxnSpPr>
          <p:nvPr/>
        </p:nvCxnSpPr>
        <p:spPr bwMode="auto">
          <a:xfrm flipV="1">
            <a:off x="866775" y="3430121"/>
            <a:ext cx="4038600" cy="99377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5" name="Straight Connector 25"/>
          <p:cNvCxnSpPr>
            <a:cxnSpLocks noChangeShapeType="1"/>
          </p:cNvCxnSpPr>
          <p:nvPr/>
        </p:nvCxnSpPr>
        <p:spPr bwMode="auto">
          <a:xfrm>
            <a:off x="4819650" y="1239371"/>
            <a:ext cx="57150" cy="219075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6" name="Straight Connector 27"/>
          <p:cNvCxnSpPr>
            <a:cxnSpLocks noChangeShapeType="1"/>
          </p:cNvCxnSpPr>
          <p:nvPr/>
        </p:nvCxnSpPr>
        <p:spPr bwMode="auto">
          <a:xfrm>
            <a:off x="866775" y="2177303"/>
            <a:ext cx="57150" cy="219075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757" name="TextBox 28"/>
          <p:cNvSpPr txBox="1">
            <a:spLocks noChangeArrowheads="1"/>
          </p:cNvSpPr>
          <p:nvPr/>
        </p:nvSpPr>
        <p:spPr bwMode="auto">
          <a:xfrm>
            <a:off x="4933950" y="1348488"/>
            <a:ext cx="1675459" cy="7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dirty="0"/>
              <a:t>image plane</a:t>
            </a:r>
          </a:p>
          <a:p>
            <a:pPr eaLnBrk="1" hangingPunct="1"/>
            <a:r>
              <a:rPr lang="en-US" altLang="en-US" sz="3200" dirty="0"/>
              <a:t>depth map</a:t>
            </a:r>
          </a:p>
        </p:txBody>
      </p:sp>
      <p:sp>
        <p:nvSpPr>
          <p:cNvPr id="31758" name="TextBox 29"/>
          <p:cNvSpPr txBox="1">
            <a:spLocks noChangeArrowheads="1"/>
          </p:cNvSpPr>
          <p:nvPr/>
        </p:nvSpPr>
        <p:spPr bwMode="auto">
          <a:xfrm>
            <a:off x="2578474" y="1754188"/>
            <a:ext cx="844975" cy="37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dirty="0"/>
              <a:t>(</a:t>
            </a:r>
            <a:r>
              <a:rPr lang="en-US" altLang="en-US" sz="2800" dirty="0" err="1"/>
              <a:t>u,v,d</a:t>
            </a:r>
            <a:r>
              <a:rPr lang="en-US" altLang="en-US" sz="2800" dirty="0"/>
              <a:t>)</a:t>
            </a:r>
          </a:p>
        </p:txBody>
      </p:sp>
      <p:sp>
        <p:nvSpPr>
          <p:cNvPr id="31760" name="TextBox 58367"/>
          <p:cNvSpPr txBox="1">
            <a:spLocks noChangeArrowheads="1"/>
          </p:cNvSpPr>
          <p:nvPr/>
        </p:nvSpPr>
        <p:spPr bwMode="auto">
          <a:xfrm>
            <a:off x="1066800" y="5486400"/>
            <a:ext cx="170338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dirty="0"/>
              <a:t>OUTSIDE</a:t>
            </a:r>
          </a:p>
        </p:txBody>
      </p:sp>
      <p:sp>
        <p:nvSpPr>
          <p:cNvPr id="31761" name="TextBox 58368"/>
          <p:cNvSpPr txBox="1">
            <a:spLocks noChangeArrowheads="1"/>
          </p:cNvSpPr>
          <p:nvPr/>
        </p:nvSpPr>
        <p:spPr bwMode="auto">
          <a:xfrm>
            <a:off x="5683250" y="5321300"/>
            <a:ext cx="3100529" cy="7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dirty="0"/>
              <a:t>one of many cubes</a:t>
            </a:r>
          </a:p>
          <a:p>
            <a:pPr eaLnBrk="1" hangingPunct="1"/>
            <a:r>
              <a:rPr lang="en-US" altLang="en-US" sz="3200" dirty="0"/>
              <a:t>in virtual 3D cube space</a:t>
            </a:r>
          </a:p>
        </p:txBody>
      </p:sp>
      <p:sp>
        <p:nvSpPr>
          <p:cNvPr id="31762" name="TextBox 58370"/>
          <p:cNvSpPr txBox="1">
            <a:spLocks noChangeArrowheads="1"/>
          </p:cNvSpPr>
          <p:nvPr/>
        </p:nvSpPr>
        <p:spPr bwMode="auto">
          <a:xfrm>
            <a:off x="457200" y="114300"/>
            <a:ext cx="77771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baseline="0" dirty="0"/>
              <a:t>3D space is made up of many cubes.</a:t>
            </a:r>
            <a:endParaRPr lang="en-US" alt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5410200" y="3316261"/>
            <a:ext cx="1374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x,y,z</a:t>
            </a:r>
            <a:r>
              <a:rPr lang="en-US" dirty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86600" y="1699931"/>
            <a:ext cx="28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</a:p>
        </p:txBody>
      </p:sp>
    </p:spTree>
    <p:extLst>
      <p:ext uri="{BB962C8B-B14F-4D97-AF65-F5344CB8AC3E}">
        <p14:creationId xmlns:p14="http://schemas.microsoft.com/office/powerpoint/2010/main" val="8363908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S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79683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S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4593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S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6676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S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04840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S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30497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S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8030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S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70955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S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24588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More: Space Carving Results:  African Violet</a:t>
            </a:r>
          </a:p>
        </p:txBody>
      </p:sp>
      <p:pic>
        <p:nvPicPr>
          <p:cNvPr id="35843" name="Picture 3" descr="fviole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066800"/>
            <a:ext cx="2871788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fviole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0638" y="1066800"/>
            <a:ext cx="2747962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 descr="violet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2988" y="3962400"/>
            <a:ext cx="314801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6" descr="violet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4006850"/>
            <a:ext cx="2943225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1184275" y="3429000"/>
            <a:ext cx="336073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Input Image (1 of 45) 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5294313" y="3429000"/>
            <a:ext cx="23145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5305425" y="6324600"/>
            <a:ext cx="23145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1828800" y="6324600"/>
            <a:ext cx="23145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7772400" y="6507163"/>
            <a:ext cx="1276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1646619510"/>
      </p:ext>
    </p:extLst>
  </p:cSld>
  <p:clrMapOvr>
    <a:masterClrMapping/>
  </p:clrMapOvr>
  <p:transition advTm="29024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from Stereo</a:t>
            </a:r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Goal: recover depth by finding image coordinate x’ that corresponds to x</a:t>
            </a:r>
          </a:p>
        </p:txBody>
      </p:sp>
      <p:grpSp>
        <p:nvGrpSpPr>
          <p:cNvPr id="24" name="Group 47"/>
          <p:cNvGrpSpPr>
            <a:grpSpLocks noChangeAspect="1"/>
          </p:cNvGrpSpPr>
          <p:nvPr/>
        </p:nvGrpSpPr>
        <p:grpSpPr bwMode="auto">
          <a:xfrm>
            <a:off x="4648200" y="2684426"/>
            <a:ext cx="3823231" cy="3487774"/>
            <a:chOff x="432" y="1264"/>
            <a:chExt cx="2296" cy="2065"/>
          </a:xfrm>
        </p:grpSpPr>
        <p:sp>
          <p:nvSpPr>
            <p:cNvPr id="25" name="Oval 5"/>
            <p:cNvSpPr>
              <a:spLocks noChangeArrowheads="1"/>
            </p:cNvSpPr>
            <p:nvPr/>
          </p:nvSpPr>
          <p:spPr bwMode="auto">
            <a:xfrm>
              <a:off x="720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6" name="Oval 6"/>
            <p:cNvSpPr>
              <a:spLocks noChangeArrowheads="1"/>
            </p:cNvSpPr>
            <p:nvPr/>
          </p:nvSpPr>
          <p:spPr bwMode="auto">
            <a:xfrm>
              <a:off x="2016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>
              <a:off x="432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1728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9" name="Oval 9"/>
            <p:cNvSpPr>
              <a:spLocks noChangeArrowheads="1"/>
            </p:cNvSpPr>
            <p:nvPr/>
          </p:nvSpPr>
          <p:spPr bwMode="auto">
            <a:xfrm>
              <a:off x="1324" y="1515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0" name="Line 10"/>
            <p:cNvSpPr>
              <a:spLocks noChangeShapeType="1"/>
            </p:cNvSpPr>
            <p:nvPr/>
          </p:nvSpPr>
          <p:spPr bwMode="auto">
            <a:xfrm flipV="1">
              <a:off x="768" y="1536"/>
              <a:ext cx="576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1" name="Line 11"/>
            <p:cNvSpPr>
              <a:spLocks noChangeShapeType="1"/>
            </p:cNvSpPr>
            <p:nvPr/>
          </p:nvSpPr>
          <p:spPr bwMode="auto">
            <a:xfrm flipH="1" flipV="1">
              <a:off x="1344" y="1536"/>
              <a:ext cx="72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2" name="Line 12"/>
            <p:cNvSpPr>
              <a:spLocks noChangeShapeType="1"/>
            </p:cNvSpPr>
            <p:nvPr/>
          </p:nvSpPr>
          <p:spPr bwMode="auto">
            <a:xfrm flipV="1">
              <a:off x="748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>
              <a:off x="609" y="2607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f</a:t>
              </a:r>
            </a:p>
          </p:txBody>
        </p:sp>
        <p:sp>
          <p:nvSpPr>
            <p:cNvPr id="34" name="Oval 14"/>
            <p:cNvSpPr>
              <a:spLocks noChangeArrowheads="1"/>
            </p:cNvSpPr>
            <p:nvPr/>
          </p:nvSpPr>
          <p:spPr bwMode="auto">
            <a:xfrm>
              <a:off x="892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5" name="Oval 15"/>
            <p:cNvSpPr>
              <a:spLocks noChangeArrowheads="1"/>
            </p:cNvSpPr>
            <p:nvPr/>
          </p:nvSpPr>
          <p:spPr bwMode="auto">
            <a:xfrm>
              <a:off x="1845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6" name="Line 16"/>
            <p:cNvSpPr>
              <a:spLocks noChangeShapeType="1"/>
            </p:cNvSpPr>
            <p:nvPr/>
          </p:nvSpPr>
          <p:spPr bwMode="auto">
            <a:xfrm flipV="1">
              <a:off x="2043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7" name="Line 17"/>
            <p:cNvSpPr>
              <a:spLocks noChangeShapeType="1"/>
            </p:cNvSpPr>
            <p:nvPr/>
          </p:nvSpPr>
          <p:spPr bwMode="auto">
            <a:xfrm>
              <a:off x="720" y="2496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med" len="sm"/>
              <a:tailEnd type="arrow" w="med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8" name="Text Box 18"/>
            <p:cNvSpPr txBox="1">
              <a:spLocks noChangeArrowheads="1"/>
            </p:cNvSpPr>
            <p:nvPr/>
          </p:nvSpPr>
          <p:spPr bwMode="auto">
            <a:xfrm>
              <a:off x="736" y="2272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x</a:t>
              </a:r>
            </a:p>
          </p:txBody>
        </p:sp>
        <p:sp>
          <p:nvSpPr>
            <p:cNvPr id="39" name="Line 19"/>
            <p:cNvSpPr>
              <a:spLocks noChangeShapeType="1"/>
            </p:cNvSpPr>
            <p:nvPr/>
          </p:nvSpPr>
          <p:spPr bwMode="auto">
            <a:xfrm>
              <a:off x="1872" y="2496"/>
              <a:ext cx="1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arrow" w="med" len="sm"/>
              <a:tailEnd type="none" w="med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0" name="Text Box 20"/>
            <p:cNvSpPr txBox="1">
              <a:spLocks noChangeArrowheads="1"/>
            </p:cNvSpPr>
            <p:nvPr/>
          </p:nvSpPr>
          <p:spPr bwMode="auto">
            <a:xfrm>
              <a:off x="1851" y="2272"/>
              <a:ext cx="22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x’</a:t>
              </a:r>
            </a:p>
          </p:txBody>
        </p:sp>
        <p:sp>
          <p:nvSpPr>
            <p:cNvPr id="41" name="Text Box 21"/>
            <p:cNvSpPr txBox="1">
              <a:spLocks noChangeArrowheads="1"/>
            </p:cNvSpPr>
            <p:nvPr/>
          </p:nvSpPr>
          <p:spPr bwMode="auto">
            <a:xfrm>
              <a:off x="1036" y="2910"/>
              <a:ext cx="703" cy="4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Baseline</a:t>
              </a:r>
              <a:br>
                <a:rPr lang="en-US" sz="2000"/>
              </a:br>
              <a:r>
                <a:rPr lang="en-US" sz="2000"/>
                <a:t>B</a:t>
              </a:r>
            </a:p>
          </p:txBody>
        </p:sp>
        <p:sp>
          <p:nvSpPr>
            <p:cNvPr id="42" name="Line 22"/>
            <p:cNvSpPr>
              <a:spLocks noChangeShapeType="1"/>
            </p:cNvSpPr>
            <p:nvPr/>
          </p:nvSpPr>
          <p:spPr bwMode="auto">
            <a:xfrm flipV="1">
              <a:off x="2496" y="1536"/>
              <a:ext cx="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3" name="Text Box 23"/>
            <p:cNvSpPr txBox="1">
              <a:spLocks noChangeArrowheads="1"/>
            </p:cNvSpPr>
            <p:nvPr/>
          </p:nvSpPr>
          <p:spPr bwMode="auto">
            <a:xfrm>
              <a:off x="2540" y="2031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z</a:t>
              </a:r>
            </a:p>
          </p:txBody>
        </p:sp>
        <p:sp>
          <p:nvSpPr>
            <p:cNvPr id="44" name="Text Box 24"/>
            <p:cNvSpPr txBox="1">
              <a:spLocks noChangeArrowheads="1"/>
            </p:cNvSpPr>
            <p:nvPr/>
          </p:nvSpPr>
          <p:spPr bwMode="auto">
            <a:xfrm>
              <a:off x="508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C</a:t>
              </a:r>
              <a:endParaRPr lang="en-US" sz="2000" baseline="-25000" dirty="0"/>
            </a:p>
          </p:txBody>
        </p:sp>
        <p:sp>
          <p:nvSpPr>
            <p:cNvPr id="45" name="Text Box 25"/>
            <p:cNvSpPr txBox="1">
              <a:spLocks noChangeArrowheads="1"/>
            </p:cNvSpPr>
            <p:nvPr/>
          </p:nvSpPr>
          <p:spPr bwMode="auto">
            <a:xfrm>
              <a:off x="1824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C’</a:t>
              </a:r>
              <a:endParaRPr lang="en-US" sz="2000" baseline="-25000" dirty="0"/>
            </a:p>
          </p:txBody>
        </p:sp>
        <p:sp>
          <p:nvSpPr>
            <p:cNvPr id="46" name="Text Box 26"/>
            <p:cNvSpPr txBox="1">
              <a:spLocks noChangeArrowheads="1"/>
            </p:cNvSpPr>
            <p:nvPr/>
          </p:nvSpPr>
          <p:spPr bwMode="auto">
            <a:xfrm>
              <a:off x="1104" y="1264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47" name="Line 27"/>
            <p:cNvSpPr>
              <a:spLocks noChangeShapeType="1"/>
            </p:cNvSpPr>
            <p:nvPr/>
          </p:nvSpPr>
          <p:spPr bwMode="auto">
            <a:xfrm>
              <a:off x="796" y="2901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8" name="Text Box 28"/>
            <p:cNvSpPr txBox="1">
              <a:spLocks noChangeArrowheads="1"/>
            </p:cNvSpPr>
            <p:nvPr/>
          </p:nvSpPr>
          <p:spPr bwMode="auto">
            <a:xfrm>
              <a:off x="2022" y="2608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f</a:t>
              </a:r>
            </a:p>
          </p:txBody>
        </p:sp>
      </p:grp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1105828" y="2362200"/>
            <a:ext cx="2856572" cy="3795508"/>
            <a:chOff x="609600" y="753824"/>
            <a:chExt cx="3905925" cy="5189776"/>
          </a:xfrm>
        </p:grpSpPr>
        <p:grpSp>
          <p:nvGrpSpPr>
            <p:cNvPr id="49" name="Group 48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4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5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8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9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1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2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3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4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5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6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8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9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0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1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2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3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sp>
          <p:nvSpPr>
            <p:cNvPr id="50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1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2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x'</a:t>
              </a:r>
              <a:endParaRPr lang="en-US" sz="2000" baseline="-250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356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More: Space Carving Results:  Hand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641475" y="4648200"/>
            <a:ext cx="1963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Input Image</a:t>
            </a:r>
          </a:p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(1 of 100) 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4672013" y="6324600"/>
            <a:ext cx="3592512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Views of 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pic>
        <p:nvPicPr>
          <p:cNvPr id="36869" name="Picture 5" descr="fsarah-la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266950"/>
            <a:ext cx="36576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 descr="hand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1575" y="1100138"/>
            <a:ext cx="3095625" cy="255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 descr="hand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3716338"/>
            <a:ext cx="3124200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2559925"/>
      </p:ext>
    </p:extLst>
  </p:cSld>
  <p:clrMapOvr>
    <a:masterClrMapping/>
  </p:clrMapOvr>
  <p:transition advTm="29024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sz="3000" dirty="0"/>
              <a:t>Stereo from community photo collections</a:t>
            </a:r>
          </a:p>
        </p:txBody>
      </p:sp>
      <p:sp>
        <p:nvSpPr>
          <p:cNvPr id="47107" name="AutoShap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726510" y="785018"/>
            <a:ext cx="8229600" cy="4525963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sz="2400" dirty="0"/>
              <a:t>Up to now, we’ve always assumed that camera calibration is known</a:t>
            </a:r>
          </a:p>
          <a:p>
            <a:pPr>
              <a:buFontTx/>
              <a:buChar char="•"/>
            </a:pPr>
            <a:r>
              <a:rPr lang="en-US" sz="2400" dirty="0"/>
              <a:t>For photos taken from the Internet, we need </a:t>
            </a:r>
            <a:r>
              <a:rPr lang="en-US" sz="2400" i="1" dirty="0">
                <a:solidFill>
                  <a:srgbClr val="FF0000"/>
                </a:solidFill>
              </a:rPr>
              <a:t>structure from motion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techniques to reconstruct both camera positions and 3D points.</a:t>
            </a:r>
          </a:p>
        </p:txBody>
      </p:sp>
      <p:pic>
        <p:nvPicPr>
          <p:cNvPr id="5" name="Picture 4" descr="liberty-close.jpg"/>
          <p:cNvPicPr>
            <a:picLocks noChangeAspect="1"/>
          </p:cNvPicPr>
          <p:nvPr/>
        </p:nvPicPr>
        <p:blipFill>
          <a:blip r:embed="rId3" cstate="print"/>
          <a:srcRect r="30034"/>
          <a:stretch>
            <a:fillRect/>
          </a:stretch>
        </p:blipFill>
        <p:spPr>
          <a:xfrm>
            <a:off x="4419600" y="3048000"/>
            <a:ext cx="4260675" cy="3429000"/>
          </a:xfrm>
          <a:prstGeom prst="rect">
            <a:avLst/>
          </a:prstGeom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650" y="2895600"/>
            <a:ext cx="434855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5253959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7962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505860" name="Picture 4" descr="http://grail.cs.washington.edu/software/pmvs/images/col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562"/>
            <a:ext cx="4645516" cy="3245210"/>
          </a:xfrm>
          <a:prstGeom prst="rect">
            <a:avLst/>
          </a:prstGeom>
          <a:noFill/>
        </p:spPr>
      </p:pic>
      <p:pic>
        <p:nvPicPr>
          <p:cNvPr id="505862" name="Picture 6" descr="http://grail.cs.washington.edu/software/pmvs/images/col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2562"/>
            <a:ext cx="4572000" cy="3154190"/>
          </a:xfrm>
          <a:prstGeom prst="rect">
            <a:avLst/>
          </a:prstGeom>
          <a:noFill/>
        </p:spPr>
      </p:pic>
      <p:pic>
        <p:nvPicPr>
          <p:cNvPr id="505858" name="Picture 2" descr="http://grail.cs.washington.edu/software/pmvs/images/henry-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306762"/>
            <a:ext cx="9144001" cy="28388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7989053"/>
      </p:ext>
    </p:extLst>
  </p:cSld>
  <p:clrMapOvr>
    <a:masterClrMapping/>
  </p:clrMapOvr>
  <p:transition advTm="29093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Head Reconstruction from Uncalibrated Internet Photos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46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Input: Internet photos</a:t>
            </a:r>
            <a:r>
              <a:rPr lang="zh-CN" altLang="en-US" sz="2400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/>
              <a:t>different</a:t>
            </a:r>
            <a:r>
              <a:rPr lang="zh-CN" altLang="en-US" sz="2400" dirty="0"/>
              <a:t> </a:t>
            </a:r>
            <a:r>
              <a:rPr lang="en-US" altLang="zh-CN" sz="2400" dirty="0"/>
              <a:t>poses</a:t>
            </a:r>
            <a:r>
              <a:rPr lang="zh-CN" altLang="en-US" sz="2400" dirty="0"/>
              <a:t> </a:t>
            </a:r>
            <a:r>
              <a:rPr lang="en-US" altLang="zh-CN" sz="2400" dirty="0"/>
              <a:t>and</a:t>
            </a:r>
            <a:r>
              <a:rPr lang="zh-CN" altLang="en-US" sz="2400" dirty="0"/>
              <a:t> </a:t>
            </a:r>
            <a:r>
              <a:rPr lang="en-US" altLang="zh-CN" sz="2400" dirty="0"/>
              <a:t>expressions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Output: 3D model of </a:t>
            </a:r>
            <a:r>
              <a:rPr lang="en-US" sz="2800" dirty="0"/>
              <a:t>the head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28" t="19502" r="10487" b="65796"/>
          <a:stretch/>
        </p:blipFill>
        <p:spPr>
          <a:xfrm>
            <a:off x="1469571" y="4800600"/>
            <a:ext cx="5687881" cy="15881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119" y="1828800"/>
            <a:ext cx="4511355" cy="24694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7452" y="5943600"/>
            <a:ext cx="15728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work of</a:t>
            </a:r>
          </a:p>
          <a:p>
            <a:r>
              <a:rPr lang="en-US" dirty="0">
                <a:solidFill>
                  <a:schemeClr val="accent6"/>
                </a:solidFill>
              </a:rPr>
              <a:t>Shu Liang</a:t>
            </a:r>
          </a:p>
        </p:txBody>
      </p:sp>
    </p:spTree>
    <p:extLst>
      <p:ext uri="{BB962C8B-B14F-4D97-AF65-F5344CB8AC3E}">
        <p14:creationId xmlns:p14="http://schemas.microsoft.com/office/powerpoint/2010/main" val="31744741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>
                <a:latin typeface="Comic Sans MS" panose="030F0702030302020204" pitchFamily="66" charset="0"/>
              </a:rPr>
              <a:t>Recognizing Deformable Shapes</a:t>
            </a:r>
            <a:r>
              <a:rPr lang="en-US" altLang="en-US"/>
              <a:t>	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>
                <a:latin typeface="Comic Sans MS" panose="030F0702030302020204" pitchFamily="66" charset="0"/>
              </a:rPr>
              <a:t>Salvador Ruiz Correa</a:t>
            </a:r>
          </a:p>
          <a:p>
            <a:pPr eaLnBrk="1" hangingPunct="1">
              <a:defRPr/>
            </a:pPr>
            <a:r>
              <a:rPr lang="en-US" altLang="en-US">
                <a:latin typeface="Comic Sans MS" panose="030F0702030302020204" pitchFamily="66" charset="0"/>
              </a:rPr>
              <a:t>(CSE/EE576 Computer Vision I)</a:t>
            </a:r>
          </a:p>
        </p:txBody>
      </p:sp>
    </p:spTree>
    <p:extLst>
      <p:ext uri="{BB962C8B-B14F-4D97-AF65-F5344CB8AC3E}">
        <p14:creationId xmlns:p14="http://schemas.microsoft.com/office/powerpoint/2010/main" val="56948592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>
                <a:latin typeface="Comic Sans MS" panose="030F0702030302020204" pitchFamily="66" charset="0"/>
              </a:rPr>
              <a:t>Goal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95400"/>
            <a:ext cx="8229600" cy="1676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600">
                <a:latin typeface="Comic Sans MS" panose="030F0702030302020204" pitchFamily="66" charset="0"/>
              </a:rPr>
              <a:t>We are interested in  developing algorithms for recognizing and classifying deformable object shapes from range data.</a:t>
            </a:r>
          </a:p>
        </p:txBody>
      </p:sp>
      <p:pic>
        <p:nvPicPr>
          <p:cNvPr id="5124" name="Picture 5" descr="jul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276600"/>
            <a:ext cx="1538288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239000" y="2590800"/>
            <a:ext cx="1828800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3-D Output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Surface Mesh</a:t>
            </a:r>
          </a:p>
        </p:txBody>
      </p:sp>
      <p:pic>
        <p:nvPicPr>
          <p:cNvPr id="5126" name="Picture 7" descr="P002959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3528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1082675" y="2895600"/>
            <a:ext cx="24018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3-D Laser Scanner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-152400" y="4038600"/>
            <a:ext cx="1295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Input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3-D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Object</a:t>
            </a: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 flipV="1">
            <a:off x="914400" y="4038600"/>
            <a:ext cx="914400" cy="228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685800" y="5510213"/>
            <a:ext cx="81534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en-US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This is a  difficult problem that is relevant in several application fields.</a:t>
            </a:r>
          </a:p>
        </p:txBody>
      </p:sp>
      <p:sp>
        <p:nvSpPr>
          <p:cNvPr id="9230" name="Line 14"/>
          <p:cNvSpPr>
            <a:spLocks noChangeShapeType="1"/>
          </p:cNvSpPr>
          <p:nvPr/>
        </p:nvSpPr>
        <p:spPr bwMode="auto">
          <a:xfrm>
            <a:off x="2209800" y="3276600"/>
            <a:ext cx="533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31" name="Line 15"/>
          <p:cNvSpPr>
            <a:spLocks noChangeShapeType="1"/>
          </p:cNvSpPr>
          <p:nvPr/>
        </p:nvSpPr>
        <p:spPr bwMode="auto">
          <a:xfrm flipV="1">
            <a:off x="4038600" y="4114800"/>
            <a:ext cx="6858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3962400" y="3276600"/>
            <a:ext cx="8826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Range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data</a:t>
            </a: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3657600" y="4267200"/>
            <a:ext cx="15160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(Cloud of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3-D points)</a:t>
            </a:r>
          </a:p>
        </p:txBody>
      </p:sp>
      <p:sp>
        <p:nvSpPr>
          <p:cNvPr id="9234" name="Rectangle 18"/>
          <p:cNvSpPr>
            <a:spLocks noChangeArrowheads="1"/>
          </p:cNvSpPr>
          <p:nvPr/>
        </p:nvSpPr>
        <p:spPr bwMode="auto">
          <a:xfrm>
            <a:off x="5181600" y="3657600"/>
            <a:ext cx="1371600" cy="914400"/>
          </a:xfrm>
          <a:prstGeom prst="rect">
            <a:avLst/>
          </a:prstGeom>
          <a:noFill/>
          <a:ln w="381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35" name="Line 19"/>
          <p:cNvSpPr>
            <a:spLocks noChangeShapeType="1"/>
          </p:cNvSpPr>
          <p:nvPr/>
        </p:nvSpPr>
        <p:spPr bwMode="auto">
          <a:xfrm flipV="1">
            <a:off x="6629400" y="4114800"/>
            <a:ext cx="6858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37" name="Rectangle 21"/>
          <p:cNvSpPr>
            <a:spLocks noChangeArrowheads="1"/>
          </p:cNvSpPr>
          <p:nvPr/>
        </p:nvSpPr>
        <p:spPr bwMode="auto">
          <a:xfrm>
            <a:off x="5164138" y="3733800"/>
            <a:ext cx="13049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Post-</a:t>
            </a:r>
          </a:p>
          <a:p>
            <a:pPr algn="ctr" eaLnBrk="1" hangingPunct="1">
              <a:defRPr/>
            </a:pPr>
            <a:r>
              <a:rPr lang="en-US" alt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processing</a:t>
            </a:r>
          </a:p>
        </p:txBody>
      </p:sp>
    </p:spTree>
    <p:extLst>
      <p:ext uri="{BB962C8B-B14F-4D97-AF65-F5344CB8AC3E}">
        <p14:creationId xmlns:p14="http://schemas.microsoft.com/office/powerpoint/2010/main" val="246146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9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What Kind Of Deformations?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6019800" y="4038600"/>
            <a:ext cx="1827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Toy animals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447800" y="4953000"/>
            <a:ext cx="162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3-D Faces</a:t>
            </a:r>
          </a:p>
        </p:txBody>
      </p:sp>
      <p:pic>
        <p:nvPicPr>
          <p:cNvPr id="9221" name="Picture 5" descr="tr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10200"/>
            <a:ext cx="101123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tr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410200"/>
            <a:ext cx="10429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tr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410200"/>
            <a:ext cx="97948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2667000" y="600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5029200" y="2133600"/>
            <a:ext cx="9286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</a:rPr>
              <a:t>Normal </a:t>
            </a:r>
          </a:p>
        </p:txBody>
      </p:sp>
      <p:pic>
        <p:nvPicPr>
          <p:cNvPr id="9226" name="Picture 10" descr="m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657600"/>
            <a:ext cx="10668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1" descr="m3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657600"/>
            <a:ext cx="9144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2" descr="m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505200"/>
            <a:ext cx="8778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1676400" y="3200400"/>
            <a:ext cx="1614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Mandibles</a:t>
            </a:r>
          </a:p>
        </p:txBody>
      </p:sp>
      <p:pic>
        <p:nvPicPr>
          <p:cNvPr id="9230" name="Picture 14" descr="head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1092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15" descr="head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52600"/>
            <a:ext cx="9826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Picture 16" descr="head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828800"/>
            <a:ext cx="10001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17" descr="head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752600"/>
            <a:ext cx="990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4" name="Picture 18" descr="d1leftsid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438400"/>
            <a:ext cx="16002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Picture 19" descr="d0_d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362200"/>
            <a:ext cx="1371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Picture 20" descr="d0lsid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438400"/>
            <a:ext cx="1295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7" name="Text Box 21"/>
          <p:cNvSpPr txBox="1">
            <a:spLocks noChangeArrowheads="1"/>
          </p:cNvSpPr>
          <p:nvPr/>
        </p:nvSpPr>
        <p:spPr bwMode="auto">
          <a:xfrm>
            <a:off x="5867400" y="182880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Neurocranium</a:t>
            </a:r>
          </a:p>
        </p:txBody>
      </p:sp>
      <p:sp>
        <p:nvSpPr>
          <p:cNvPr id="9238" name="Text Box 22"/>
          <p:cNvSpPr txBox="1">
            <a:spLocks noChangeArrowheads="1"/>
          </p:cNvSpPr>
          <p:nvPr/>
        </p:nvSpPr>
        <p:spPr bwMode="auto">
          <a:xfrm>
            <a:off x="533400" y="3733800"/>
            <a:ext cx="936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</a:rPr>
              <a:t>Normal</a:t>
            </a:r>
            <a:r>
              <a:rPr lang="en-US" altLang="en-US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9239" name="Picture 23" descr="tige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572000"/>
            <a:ext cx="1295400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0" name="Picture 24" descr="lepar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572000"/>
            <a:ext cx="11430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1" name="Picture 25" descr="lion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495800"/>
            <a:ext cx="121920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42" name="Text Box 28"/>
          <p:cNvSpPr txBox="1">
            <a:spLocks noChangeArrowheads="1"/>
          </p:cNvSpPr>
          <p:nvPr/>
        </p:nvSpPr>
        <p:spPr bwMode="auto">
          <a:xfrm>
            <a:off x="2209800" y="4419600"/>
            <a:ext cx="11509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</a:rPr>
              <a:t>Abnormal</a:t>
            </a:r>
            <a:r>
              <a:rPr lang="en-US" altLang="en-US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243" name="Text Box 29"/>
          <p:cNvSpPr txBox="1">
            <a:spLocks noChangeArrowheads="1"/>
          </p:cNvSpPr>
          <p:nvPr/>
        </p:nvSpPr>
        <p:spPr bwMode="auto">
          <a:xfrm>
            <a:off x="7162800" y="3429000"/>
            <a:ext cx="11509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</a:rPr>
              <a:t>Abnormal</a:t>
            </a:r>
            <a:r>
              <a:rPr lang="en-US" altLang="en-US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244" name="Text Box 30"/>
          <p:cNvSpPr txBox="1">
            <a:spLocks noChangeArrowheads="1"/>
          </p:cNvSpPr>
          <p:nvPr/>
        </p:nvSpPr>
        <p:spPr bwMode="auto">
          <a:xfrm>
            <a:off x="5181600" y="5791200"/>
            <a:ext cx="35893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Shape classes: significant</a:t>
            </a:r>
          </a:p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amount of intra-class variability</a:t>
            </a:r>
          </a:p>
        </p:txBody>
      </p:sp>
    </p:spTree>
    <p:extLst>
      <p:ext uri="{BB962C8B-B14F-4D97-AF65-F5344CB8AC3E}">
        <p14:creationId xmlns:p14="http://schemas.microsoft.com/office/powerpoint/2010/main" val="202885328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dirty="0">
                <a:latin typeface="Comic Sans MS" panose="030F0702030302020204" pitchFamily="66" charset="0"/>
              </a:rPr>
              <a:t>Component-Based Methodology</a:t>
            </a:r>
            <a:br>
              <a:rPr lang="en-US" altLang="en-US" sz="4000" dirty="0">
                <a:latin typeface="Comic Sans MS" panose="030F0702030302020204" pitchFamily="66" charset="0"/>
              </a:rPr>
            </a:br>
            <a:endParaRPr lang="en-US" altLang="en-US" sz="4000" dirty="0">
              <a:latin typeface="Comic Sans MS" panose="030F0702030302020204" pitchFamily="66" charset="0"/>
            </a:endParaRPr>
          </a:p>
        </p:txBody>
      </p:sp>
      <p:sp>
        <p:nvSpPr>
          <p:cNvPr id="23555" name="Line 3"/>
          <p:cNvSpPr>
            <a:spLocks noChangeShapeType="1"/>
          </p:cNvSpPr>
          <p:nvPr/>
        </p:nvSpPr>
        <p:spPr bwMode="auto">
          <a:xfrm>
            <a:off x="3511550" y="3976688"/>
            <a:ext cx="358775" cy="457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1752600" y="1600200"/>
            <a:ext cx="1539875" cy="1227138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1752600" y="3236913"/>
            <a:ext cx="1557338" cy="1182687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>
            <a:off x="2549525" y="2827338"/>
            <a:ext cx="0" cy="409575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1752600" y="4876800"/>
            <a:ext cx="1495425" cy="123825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5029200" y="4191000"/>
            <a:ext cx="1447800" cy="1052513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Architecture</a:t>
            </a:r>
          </a:p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of </a:t>
            </a:r>
          </a:p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Classifiers</a:t>
            </a:r>
          </a:p>
        </p:txBody>
      </p:sp>
      <p:sp>
        <p:nvSpPr>
          <p:cNvPr id="23562" name="Line 10"/>
          <p:cNvSpPr>
            <a:spLocks noChangeShapeType="1"/>
          </p:cNvSpPr>
          <p:nvPr/>
        </p:nvSpPr>
        <p:spPr bwMode="auto">
          <a:xfrm flipV="1">
            <a:off x="3511550" y="5119688"/>
            <a:ext cx="358775" cy="457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63" name="Oval 11"/>
          <p:cNvSpPr>
            <a:spLocks noChangeArrowheads="1"/>
          </p:cNvSpPr>
          <p:nvPr/>
        </p:nvSpPr>
        <p:spPr bwMode="auto">
          <a:xfrm>
            <a:off x="3886200" y="4495800"/>
            <a:ext cx="457200" cy="457200"/>
          </a:xfrm>
          <a:prstGeom prst="ellipse">
            <a:avLst/>
          </a:prstGeom>
          <a:noFill/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</a:p>
        </p:txBody>
      </p:sp>
      <p:sp>
        <p:nvSpPr>
          <p:cNvPr id="23564" name="Line 12"/>
          <p:cNvSpPr>
            <a:spLocks noChangeShapeType="1"/>
          </p:cNvSpPr>
          <p:nvPr/>
        </p:nvSpPr>
        <p:spPr bwMode="auto">
          <a:xfrm>
            <a:off x="4419600" y="4724400"/>
            <a:ext cx="5334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6858000" y="4267200"/>
            <a:ext cx="22860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1700">
                <a:effectLst>
                  <a:outerShdw blurRad="38100" dist="38100" dir="2700000" algn="tl">
                    <a:srgbClr val="000000"/>
                  </a:outerShdw>
                </a:effectLst>
              </a:rPr>
              <a:t>Recognition And Classification Of</a:t>
            </a:r>
          </a:p>
          <a:p>
            <a:pPr algn="ctr" eaLnBrk="1" hangingPunct="1">
              <a:defRPr/>
            </a:pPr>
            <a:r>
              <a:rPr lang="en-US" altLang="en-US" sz="1700">
                <a:effectLst>
                  <a:outerShdw blurRad="38100" dist="38100" dir="2700000" algn="tl">
                    <a:srgbClr val="000000"/>
                  </a:outerShdw>
                </a:effectLst>
              </a:rPr>
              <a:t>Deformable Shapes </a:t>
            </a:r>
          </a:p>
        </p:txBody>
      </p:sp>
      <p:sp>
        <p:nvSpPr>
          <p:cNvPr id="23566" name="Line 14"/>
          <p:cNvSpPr>
            <a:spLocks noChangeShapeType="1"/>
          </p:cNvSpPr>
          <p:nvPr/>
        </p:nvSpPr>
        <p:spPr bwMode="auto">
          <a:xfrm>
            <a:off x="6553200" y="4724400"/>
            <a:ext cx="5334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4246563" y="1957388"/>
            <a:ext cx="36131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Overcomes the limitations</a:t>
            </a:r>
          </a:p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of the alignment-verification</a:t>
            </a:r>
          </a:p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approach</a:t>
            </a:r>
          </a:p>
        </p:txBody>
      </p:sp>
      <p:sp>
        <p:nvSpPr>
          <p:cNvPr id="15375" name="Text Box 23"/>
          <p:cNvSpPr txBox="1">
            <a:spLocks noChangeArrowheads="1"/>
          </p:cNvSpPr>
          <p:nvPr/>
        </p:nvSpPr>
        <p:spPr bwMode="auto">
          <a:xfrm>
            <a:off x="2844800" y="2884488"/>
            <a:ext cx="868363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2"/>
                </a:solidFill>
                <a:latin typeface="Comic Sans MS" panose="030F0702030302020204" pitchFamily="66" charset="0"/>
              </a:rPr>
              <a:t>define</a:t>
            </a:r>
          </a:p>
        </p:txBody>
      </p:sp>
      <p:sp>
        <p:nvSpPr>
          <p:cNvPr id="23576" name="Text Box 24"/>
          <p:cNvSpPr txBox="1">
            <a:spLocks noChangeArrowheads="1"/>
          </p:cNvSpPr>
          <p:nvPr/>
        </p:nvSpPr>
        <p:spPr bwMode="auto">
          <a:xfrm>
            <a:off x="-87314" y="4114800"/>
            <a:ext cx="1773242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Describe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spatial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configuration</a:t>
            </a:r>
          </a:p>
        </p:txBody>
      </p:sp>
      <p:sp>
        <p:nvSpPr>
          <p:cNvPr id="23578" name="Line 26"/>
          <p:cNvSpPr>
            <a:spLocks noChangeShapeType="1"/>
          </p:cNvSpPr>
          <p:nvPr/>
        </p:nvSpPr>
        <p:spPr bwMode="auto">
          <a:xfrm flipV="1">
            <a:off x="2514600" y="4419600"/>
            <a:ext cx="0" cy="457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79" name="Text Box 27"/>
          <p:cNvSpPr txBox="1">
            <a:spLocks noChangeArrowheads="1"/>
          </p:cNvSpPr>
          <p:nvPr/>
        </p:nvSpPr>
        <p:spPr bwMode="auto">
          <a:xfrm>
            <a:off x="1685925" y="1565275"/>
            <a:ext cx="2873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15379" name="Text Box 29"/>
          <p:cNvSpPr txBox="1">
            <a:spLocks noChangeArrowheads="1"/>
          </p:cNvSpPr>
          <p:nvPr/>
        </p:nvSpPr>
        <p:spPr bwMode="auto">
          <a:xfrm>
            <a:off x="1676400" y="32004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/>
              <a:t>2</a:t>
            </a:r>
          </a:p>
        </p:txBody>
      </p:sp>
      <p:sp>
        <p:nvSpPr>
          <p:cNvPr id="15380" name="Text Box 30"/>
          <p:cNvSpPr txBox="1">
            <a:spLocks noChangeArrowheads="1"/>
          </p:cNvSpPr>
          <p:nvPr/>
        </p:nvSpPr>
        <p:spPr bwMode="auto">
          <a:xfrm>
            <a:off x="1676400" y="48768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/>
              <a:t>3</a:t>
            </a:r>
          </a:p>
        </p:txBody>
      </p:sp>
      <p:sp>
        <p:nvSpPr>
          <p:cNvPr id="15381" name="Text Box 31"/>
          <p:cNvSpPr txBox="1">
            <a:spLocks noChangeArrowheads="1"/>
          </p:cNvSpPr>
          <p:nvPr/>
        </p:nvSpPr>
        <p:spPr bwMode="auto">
          <a:xfrm>
            <a:off x="6172200" y="3719513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2808220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58511"/>
            <a:ext cx="8229600" cy="10937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dirty="0">
                <a:latin typeface="Comic Sans MS" panose="030F0702030302020204" pitchFamily="66" charset="0"/>
              </a:rPr>
              <a:t>Numeric Signatures</a:t>
            </a: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6477000" y="4267200"/>
            <a:ext cx="1676400" cy="10668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Architecture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 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Classifiers</a:t>
            </a:r>
          </a:p>
        </p:txBody>
      </p:sp>
      <p:sp>
        <p:nvSpPr>
          <p:cNvPr id="30729" name="Rectangle 9"/>
          <p:cNvSpPr>
            <a:spLocks noChangeArrowheads="1"/>
          </p:cNvSpPr>
          <p:nvPr/>
        </p:nvSpPr>
        <p:spPr bwMode="auto">
          <a:xfrm>
            <a:off x="1752600" y="1447800"/>
            <a:ext cx="1981200" cy="10668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1752600" y="32004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30735" name="Line 15"/>
          <p:cNvSpPr>
            <a:spLocks noChangeShapeType="1"/>
          </p:cNvSpPr>
          <p:nvPr/>
        </p:nvSpPr>
        <p:spPr bwMode="auto">
          <a:xfrm>
            <a:off x="2819400" y="2514600"/>
            <a:ext cx="0" cy="685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36" name="Rectangle 16"/>
          <p:cNvSpPr>
            <a:spLocks noChangeArrowheads="1"/>
          </p:cNvSpPr>
          <p:nvPr/>
        </p:nvSpPr>
        <p:spPr bwMode="auto">
          <a:xfrm>
            <a:off x="1752600" y="50292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7772400" y="38100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</a:p>
        </p:txBody>
      </p:sp>
      <p:grpSp>
        <p:nvGrpSpPr>
          <p:cNvPr id="23561" name="Group 24"/>
          <p:cNvGrpSpPr>
            <a:grpSpLocks/>
          </p:cNvGrpSpPr>
          <p:nvPr/>
        </p:nvGrpSpPr>
        <p:grpSpPr bwMode="auto">
          <a:xfrm>
            <a:off x="4343400" y="3962400"/>
            <a:ext cx="1905000" cy="1828800"/>
            <a:chOff x="3024" y="2112"/>
            <a:chExt cx="1200" cy="1152"/>
          </a:xfrm>
        </p:grpSpPr>
        <p:sp>
          <p:nvSpPr>
            <p:cNvPr id="30745" name="Line 25"/>
            <p:cNvSpPr>
              <a:spLocks noChangeShapeType="1"/>
            </p:cNvSpPr>
            <p:nvPr/>
          </p:nvSpPr>
          <p:spPr bwMode="auto">
            <a:xfrm>
              <a:off x="3024" y="2112"/>
              <a:ext cx="384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746" name="Line 26"/>
            <p:cNvSpPr>
              <a:spLocks noChangeShapeType="1"/>
            </p:cNvSpPr>
            <p:nvPr/>
          </p:nvSpPr>
          <p:spPr bwMode="auto">
            <a:xfrm flipV="1">
              <a:off x="3072" y="2928"/>
              <a:ext cx="336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747" name="Oval 27"/>
            <p:cNvSpPr>
              <a:spLocks noChangeArrowheads="1"/>
            </p:cNvSpPr>
            <p:nvPr/>
          </p:nvSpPr>
          <p:spPr bwMode="auto">
            <a:xfrm>
              <a:off x="3456" y="2496"/>
              <a:ext cx="336" cy="336"/>
            </a:xfrm>
            <a:prstGeom prst="ellipse">
              <a:avLst/>
            </a:prstGeom>
            <a:noFill/>
            <a:ln w="12700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+</a:t>
              </a:r>
            </a:p>
          </p:txBody>
        </p:sp>
        <p:sp>
          <p:nvSpPr>
            <p:cNvPr id="30748" name="Line 28"/>
            <p:cNvSpPr>
              <a:spLocks noChangeShapeType="1"/>
            </p:cNvSpPr>
            <p:nvPr/>
          </p:nvSpPr>
          <p:spPr bwMode="auto">
            <a:xfrm flipV="1">
              <a:off x="3888" y="2640"/>
              <a:ext cx="3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0752" name="Text Box 32"/>
          <p:cNvSpPr txBox="1">
            <a:spLocks noChangeArrowheads="1"/>
          </p:cNvSpPr>
          <p:nvPr/>
        </p:nvSpPr>
        <p:spPr bwMode="auto">
          <a:xfrm>
            <a:off x="1773238" y="144780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30753" name="Text Box 33"/>
          <p:cNvSpPr txBox="1">
            <a:spLocks noChangeArrowheads="1"/>
          </p:cNvSpPr>
          <p:nvPr/>
        </p:nvSpPr>
        <p:spPr bwMode="auto">
          <a:xfrm>
            <a:off x="1752600" y="32004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30754" name="Text Box 34"/>
          <p:cNvSpPr txBox="1">
            <a:spLocks noChangeArrowheads="1"/>
          </p:cNvSpPr>
          <p:nvPr/>
        </p:nvSpPr>
        <p:spPr bwMode="auto">
          <a:xfrm>
            <a:off x="1752600" y="50292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4191000" y="1524000"/>
            <a:ext cx="2667000" cy="120032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Encode Local </a:t>
            </a:r>
          </a:p>
          <a:p>
            <a:pPr algn="ctr" eaLnBrk="1" hangingPunct="1">
              <a:defRPr/>
            </a:pPr>
            <a:r>
              <a:rPr lang="en-US" alt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Surface Geometry  of an Object</a:t>
            </a:r>
          </a:p>
        </p:txBody>
      </p:sp>
    </p:spTree>
    <p:extLst>
      <p:ext uri="{BB962C8B-B14F-4D97-AF65-F5344CB8AC3E}">
        <p14:creationId xmlns:p14="http://schemas.microsoft.com/office/powerpoint/2010/main" val="319628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2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The Spin Image Signature</a:t>
            </a:r>
          </a:p>
        </p:txBody>
      </p:sp>
      <p:sp>
        <p:nvSpPr>
          <p:cNvPr id="24579" name="AutoShape 3"/>
          <p:cNvSpPr>
            <a:spLocks noChangeArrowheads="1"/>
          </p:cNvSpPr>
          <p:nvPr/>
        </p:nvSpPr>
        <p:spPr bwMode="auto">
          <a:xfrm>
            <a:off x="2895600" y="3657600"/>
            <a:ext cx="3276600" cy="1143000"/>
          </a:xfrm>
          <a:prstGeom prst="parallelogram">
            <a:avLst>
              <a:gd name="adj" fmla="val 71667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1076" name="Line 4"/>
          <p:cNvSpPr>
            <a:spLocks noChangeShapeType="1"/>
          </p:cNvSpPr>
          <p:nvPr/>
        </p:nvSpPr>
        <p:spPr bwMode="auto">
          <a:xfrm flipV="1">
            <a:off x="4495800" y="3200400"/>
            <a:ext cx="0" cy="990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077" name="Oval 5"/>
          <p:cNvSpPr>
            <a:spLocks noChangeArrowheads="1"/>
          </p:cNvSpPr>
          <p:nvPr/>
        </p:nvSpPr>
        <p:spPr bwMode="auto">
          <a:xfrm>
            <a:off x="4419600" y="4114800"/>
            <a:ext cx="152400" cy="152400"/>
          </a:xfrm>
          <a:prstGeom prst="ellipse">
            <a:avLst/>
          </a:prstGeom>
          <a:solidFill>
            <a:srgbClr val="6633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078" name="Oval 6"/>
          <p:cNvSpPr>
            <a:spLocks noChangeArrowheads="1"/>
          </p:cNvSpPr>
          <p:nvPr/>
        </p:nvSpPr>
        <p:spPr bwMode="auto">
          <a:xfrm>
            <a:off x="5334000" y="30480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4038600" y="4038600"/>
            <a:ext cx="36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P</a:t>
            </a: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5486400" y="26670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131081" name="Line 9"/>
          <p:cNvSpPr>
            <a:spLocks noChangeShapeType="1"/>
          </p:cNvSpPr>
          <p:nvPr/>
        </p:nvSpPr>
        <p:spPr bwMode="auto">
          <a:xfrm>
            <a:off x="5410200" y="3124200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082" name="Line 10"/>
          <p:cNvSpPr>
            <a:spLocks noChangeShapeType="1"/>
          </p:cNvSpPr>
          <p:nvPr/>
        </p:nvSpPr>
        <p:spPr bwMode="auto">
          <a:xfrm flipV="1">
            <a:off x="4495800" y="3962400"/>
            <a:ext cx="9144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4098925" y="2936875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</a:rPr>
              <a:t>n</a:t>
            </a: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4860925" y="3997325"/>
            <a:ext cx="376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</a:t>
            </a:r>
            <a:endParaRPr lang="en-US" altLang="en-US" sz="24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5029200" y="3276600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</a:t>
            </a:r>
            <a:endParaRPr lang="en-US" altLang="en-US" sz="2400" b="1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381000" y="2185988"/>
            <a:ext cx="80264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P is the selected vertex.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X is a contributing point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    of the mesh.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endParaRPr lang="en-US" altLang="en-US" sz="200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 is the perpendicular distance from X to P’s surface normal.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 is the signed perpendicular distance from X to P’s tangent plane.</a:t>
            </a:r>
            <a:endParaRPr lang="en-US" altLang="en-US" sz="2000">
              <a:solidFill>
                <a:schemeClr val="tx1"/>
              </a:solidFill>
            </a:endParaRPr>
          </a:p>
        </p:txBody>
      </p:sp>
      <p:sp>
        <p:nvSpPr>
          <p:cNvPr id="24591" name="Text Box 15"/>
          <p:cNvSpPr txBox="1">
            <a:spLocks noChangeArrowheads="1"/>
          </p:cNvSpPr>
          <p:nvPr/>
        </p:nvSpPr>
        <p:spPr bwMode="auto">
          <a:xfrm>
            <a:off x="5927725" y="3979863"/>
            <a:ext cx="2312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tangent plane at P</a:t>
            </a:r>
          </a:p>
        </p:txBody>
      </p:sp>
    </p:spTree>
    <p:extLst>
      <p:ext uri="{BB962C8B-B14F-4D97-AF65-F5344CB8AC3E}">
        <p14:creationId xmlns:p14="http://schemas.microsoft.com/office/powerpoint/2010/main" val="3745372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 from disparity</a:t>
            </a:r>
          </a:p>
        </p:txBody>
      </p:sp>
      <p:sp>
        <p:nvSpPr>
          <p:cNvPr id="13318" name="Oval 5"/>
          <p:cNvSpPr>
            <a:spLocks noChangeArrowheads="1"/>
          </p:cNvSpPr>
          <p:nvPr/>
        </p:nvSpPr>
        <p:spPr bwMode="auto">
          <a:xfrm>
            <a:off x="3392488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Oval 6"/>
          <p:cNvSpPr>
            <a:spLocks noChangeArrowheads="1"/>
          </p:cNvSpPr>
          <p:nvPr/>
        </p:nvSpPr>
        <p:spPr bwMode="auto">
          <a:xfrm>
            <a:off x="5835650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0" name="Line 7"/>
          <p:cNvSpPr>
            <a:spLocks noChangeShapeType="1"/>
          </p:cNvSpPr>
          <p:nvPr/>
        </p:nvSpPr>
        <p:spPr bwMode="auto">
          <a:xfrm>
            <a:off x="2849563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Line 8"/>
          <p:cNvSpPr>
            <a:spLocks noChangeShapeType="1"/>
          </p:cNvSpPr>
          <p:nvPr/>
        </p:nvSpPr>
        <p:spPr bwMode="auto">
          <a:xfrm>
            <a:off x="5292725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Oval 9"/>
          <p:cNvSpPr>
            <a:spLocks noChangeArrowheads="1"/>
          </p:cNvSpPr>
          <p:nvPr/>
        </p:nvSpPr>
        <p:spPr bwMode="auto">
          <a:xfrm>
            <a:off x="4531122" y="1459071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3" name="Line 10"/>
          <p:cNvSpPr>
            <a:spLocks noChangeShapeType="1"/>
          </p:cNvSpPr>
          <p:nvPr/>
        </p:nvSpPr>
        <p:spPr bwMode="auto">
          <a:xfrm flipV="1">
            <a:off x="3482975" y="1499226"/>
            <a:ext cx="1085850" cy="25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4" name="Line 11"/>
          <p:cNvSpPr>
            <a:spLocks noChangeShapeType="1"/>
          </p:cNvSpPr>
          <p:nvPr/>
        </p:nvSpPr>
        <p:spPr bwMode="auto">
          <a:xfrm flipH="1" flipV="1">
            <a:off x="4568825" y="1499226"/>
            <a:ext cx="1357312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5" name="Line 12"/>
          <p:cNvSpPr>
            <a:spLocks noChangeShapeType="1"/>
          </p:cNvSpPr>
          <p:nvPr/>
        </p:nvSpPr>
        <p:spPr bwMode="auto">
          <a:xfrm flipV="1">
            <a:off x="3445272" y="3426651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Text Box 13"/>
          <p:cNvSpPr txBox="1">
            <a:spLocks noChangeArrowheads="1"/>
          </p:cNvSpPr>
          <p:nvPr/>
        </p:nvSpPr>
        <p:spPr bwMode="auto">
          <a:xfrm>
            <a:off x="3196432" y="3560500"/>
            <a:ext cx="26203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f</a:t>
            </a:r>
          </a:p>
        </p:txBody>
      </p:sp>
      <p:sp>
        <p:nvSpPr>
          <p:cNvPr id="13327" name="Oval 14"/>
          <p:cNvSpPr>
            <a:spLocks noChangeArrowheads="1"/>
          </p:cNvSpPr>
          <p:nvPr/>
        </p:nvSpPr>
        <p:spPr bwMode="auto">
          <a:xfrm>
            <a:off x="3716735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Oval 15"/>
          <p:cNvSpPr>
            <a:spLocks noChangeArrowheads="1"/>
          </p:cNvSpPr>
          <p:nvPr/>
        </p:nvSpPr>
        <p:spPr bwMode="auto">
          <a:xfrm>
            <a:off x="5513288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Line 16"/>
          <p:cNvSpPr>
            <a:spLocks noChangeShapeType="1"/>
          </p:cNvSpPr>
          <p:nvPr/>
        </p:nvSpPr>
        <p:spPr bwMode="auto">
          <a:xfrm flipV="1">
            <a:off x="5562600" y="3461084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Line 17"/>
          <p:cNvSpPr>
            <a:spLocks noChangeShapeType="1"/>
          </p:cNvSpPr>
          <p:nvPr/>
        </p:nvSpPr>
        <p:spPr bwMode="auto">
          <a:xfrm>
            <a:off x="3392488" y="3334869"/>
            <a:ext cx="3619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Text Box 20"/>
          <p:cNvSpPr txBox="1">
            <a:spLocks noChangeArrowheads="1"/>
          </p:cNvSpPr>
          <p:nvPr/>
        </p:nvSpPr>
        <p:spPr bwMode="auto">
          <a:xfrm>
            <a:off x="5562600" y="2971800"/>
            <a:ext cx="38645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x’</a:t>
            </a:r>
          </a:p>
        </p:txBody>
      </p:sp>
      <p:sp>
        <p:nvSpPr>
          <p:cNvPr id="13334" name="Text Box 21"/>
          <p:cNvSpPr txBox="1">
            <a:spLocks noChangeArrowheads="1"/>
          </p:cNvSpPr>
          <p:nvPr/>
        </p:nvSpPr>
        <p:spPr bwMode="auto">
          <a:xfrm>
            <a:off x="4022130" y="4147523"/>
            <a:ext cx="1255514" cy="7610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Baseline</a:t>
            </a:r>
            <a:br>
              <a:rPr lang="en-US" sz="2200"/>
            </a:br>
            <a:r>
              <a:rPr lang="en-US" sz="2200"/>
              <a:t>B</a:t>
            </a:r>
          </a:p>
        </p:txBody>
      </p:sp>
      <p:sp>
        <p:nvSpPr>
          <p:cNvPr id="13335" name="Line 22"/>
          <p:cNvSpPr>
            <a:spLocks noChangeShapeType="1"/>
          </p:cNvSpPr>
          <p:nvPr/>
        </p:nvSpPr>
        <p:spPr bwMode="auto">
          <a:xfrm flipV="1">
            <a:off x="6740525" y="1499226"/>
            <a:ext cx="0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6" name="Text Box 23"/>
          <p:cNvSpPr txBox="1">
            <a:spLocks noChangeArrowheads="1"/>
          </p:cNvSpPr>
          <p:nvPr/>
        </p:nvSpPr>
        <p:spPr bwMode="auto">
          <a:xfrm>
            <a:off x="6838553" y="2459114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z</a:t>
            </a:r>
          </a:p>
        </p:txBody>
      </p:sp>
      <p:sp>
        <p:nvSpPr>
          <p:cNvPr id="13337" name="Text Box 24"/>
          <p:cNvSpPr txBox="1">
            <a:spLocks noChangeArrowheads="1"/>
          </p:cNvSpPr>
          <p:nvPr/>
        </p:nvSpPr>
        <p:spPr bwMode="auto">
          <a:xfrm>
            <a:off x="2992835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</a:t>
            </a:r>
            <a:endParaRPr lang="en-US" sz="2200" baseline="-25000"/>
          </a:p>
        </p:txBody>
      </p:sp>
      <p:sp>
        <p:nvSpPr>
          <p:cNvPr id="13338" name="Text Box 25"/>
          <p:cNvSpPr txBox="1">
            <a:spLocks noChangeArrowheads="1"/>
          </p:cNvSpPr>
          <p:nvPr/>
        </p:nvSpPr>
        <p:spPr bwMode="auto">
          <a:xfrm>
            <a:off x="5473700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O’</a:t>
            </a:r>
            <a:endParaRPr lang="en-US" sz="2200" baseline="-25000"/>
          </a:p>
        </p:txBody>
      </p:sp>
      <p:sp>
        <p:nvSpPr>
          <p:cNvPr id="13339" name="Text Box 26"/>
          <p:cNvSpPr txBox="1">
            <a:spLocks noChangeArrowheads="1"/>
          </p:cNvSpPr>
          <p:nvPr/>
        </p:nvSpPr>
        <p:spPr bwMode="auto">
          <a:xfrm>
            <a:off x="4116388" y="990600"/>
            <a:ext cx="916186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  <a:endParaRPr lang="en-US" sz="2200" baseline="-25000"/>
          </a:p>
        </p:txBody>
      </p:sp>
      <p:sp>
        <p:nvSpPr>
          <p:cNvPr id="13340" name="Line 27"/>
          <p:cNvSpPr>
            <a:spLocks noChangeShapeType="1"/>
          </p:cNvSpPr>
          <p:nvPr/>
        </p:nvSpPr>
        <p:spPr bwMode="auto">
          <a:xfrm>
            <a:off x="3535760" y="4109281"/>
            <a:ext cx="2262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41" name="Text Box 28"/>
          <p:cNvSpPr txBox="1">
            <a:spLocks noChangeArrowheads="1"/>
          </p:cNvSpPr>
          <p:nvPr/>
        </p:nvSpPr>
        <p:spPr bwMode="auto">
          <a:xfrm>
            <a:off x="5257800" y="3657600"/>
            <a:ext cx="262037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f</a:t>
            </a:r>
          </a:p>
        </p:txBody>
      </p:sp>
      <p:graphicFrame>
        <p:nvGraphicFramePr>
          <p:cNvPr id="426028" name="Object 44"/>
          <p:cNvGraphicFramePr>
            <a:graphicFrameLocks noGrp="1" noChangeAspect="1"/>
          </p:cNvGraphicFramePr>
          <p:nvPr>
            <p:ph idx="1"/>
          </p:nvPr>
        </p:nvGraphicFramePr>
        <p:xfrm>
          <a:off x="2971800" y="5029200"/>
          <a:ext cx="35814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Equation" r:id="rId4" imgW="1536480" imgH="393480" progId="Equation.3">
                  <p:embed/>
                </p:oleObj>
              </mc:Choice>
              <mc:Fallback>
                <p:oleObj name="Equation" r:id="rId4" imgW="1536480" imgH="393480" progId="Equation.3">
                  <p:embed/>
                  <p:pic>
                    <p:nvPicPr>
                      <p:cNvPr id="426028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5029200"/>
                        <a:ext cx="3581400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6032" name="Text Box 48"/>
          <p:cNvSpPr txBox="1">
            <a:spLocks noChangeArrowheads="1"/>
          </p:cNvSpPr>
          <p:nvPr/>
        </p:nvSpPr>
        <p:spPr bwMode="auto">
          <a:xfrm>
            <a:off x="1300109" y="5986790"/>
            <a:ext cx="64620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Disparity is inversely proportional to depth.</a:t>
            </a:r>
          </a:p>
        </p:txBody>
      </p:sp>
      <p:sp>
        <p:nvSpPr>
          <p:cNvPr id="30" name="Line 17"/>
          <p:cNvSpPr>
            <a:spLocks noChangeShapeType="1"/>
          </p:cNvSpPr>
          <p:nvPr/>
        </p:nvSpPr>
        <p:spPr bwMode="auto">
          <a:xfrm>
            <a:off x="5303520" y="3352800"/>
            <a:ext cx="18288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Text Box 18"/>
          <p:cNvSpPr txBox="1">
            <a:spLocks noChangeArrowheads="1"/>
          </p:cNvSpPr>
          <p:nvPr/>
        </p:nvSpPr>
        <p:spPr bwMode="auto">
          <a:xfrm>
            <a:off x="3437732" y="2919937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</a:p>
        </p:txBody>
      </p:sp>
      <p:graphicFrame>
        <p:nvGraphicFramePr>
          <p:cNvPr id="4" name="Object 44"/>
          <p:cNvGraphicFramePr>
            <a:graphicFrameLocks noChangeAspect="1"/>
          </p:cNvGraphicFramePr>
          <p:nvPr>
            <p:extLst/>
          </p:nvPr>
        </p:nvGraphicFramePr>
        <p:xfrm>
          <a:off x="874713" y="2316163"/>
          <a:ext cx="1778000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Equation" r:id="rId6" imgW="761760" imgH="393480" progId="Equation.3">
                  <p:embed/>
                </p:oleObj>
              </mc:Choice>
              <mc:Fallback>
                <p:oleObj name="Equation" r:id="rId6" imgW="761760" imgH="393480" progId="Equation.3">
                  <p:embed/>
                  <p:pic>
                    <p:nvPicPr>
                      <p:cNvPr id="4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2316163"/>
                        <a:ext cx="1778000" cy="915987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4EA4E1-1DA6-4DFB-ADE8-5E147A0DBA1A}"/>
              </a:ext>
            </a:extLst>
          </p:cNvPr>
          <p:cNvSpPr txBox="1"/>
          <p:nvPr/>
        </p:nvSpPr>
        <p:spPr>
          <a:xfrm>
            <a:off x="7213004" y="4160908"/>
            <a:ext cx="1636354" cy="9233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See Chapter 12 of Shapiro and Stockman Text.</a:t>
            </a:r>
          </a:p>
        </p:txBody>
      </p:sp>
    </p:spTree>
    <p:extLst>
      <p:ext uri="{BB962C8B-B14F-4D97-AF65-F5344CB8AC3E}">
        <p14:creationId xmlns:p14="http://schemas.microsoft.com/office/powerpoint/2010/main" val="32916148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03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Spin Image Construction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914400" y="2138363"/>
            <a:ext cx="7673975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000">
                <a:solidFill>
                  <a:schemeClr val="tx1"/>
                </a:solidFill>
              </a:rPr>
              <a:t>A spin image is constructed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    - about a specified oriented point o of the object surface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    -  with respect to a set of contributing points C, which is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       controlled by maximum distance and angle from o.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</a:rPr>
              <a:t>  It is stored as an array of accumulators S(</a:t>
            </a:r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,) computed via: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algn="l" eaLnBrk="1" hangingPunct="1"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  For each point c in C(o)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    1. compute  and  for c.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    2. increment S </a:t>
            </a:r>
            <a:r>
              <a:rPr lang="en-US" altLang="en-US" sz="2000">
                <a:solidFill>
                  <a:schemeClr val="tx1"/>
                </a:solidFill>
              </a:rPr>
              <a:t>(</a:t>
            </a:r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,) </a:t>
            </a:r>
          </a:p>
        </p:txBody>
      </p:sp>
      <p:sp>
        <p:nvSpPr>
          <p:cNvPr id="132100" name="Arc 4"/>
          <p:cNvSpPr>
            <a:spLocks/>
          </p:cNvSpPr>
          <p:nvPr/>
        </p:nvSpPr>
        <p:spPr bwMode="auto">
          <a:xfrm>
            <a:off x="5867400" y="47244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1" name="Arc 5"/>
          <p:cNvSpPr>
            <a:spLocks/>
          </p:cNvSpPr>
          <p:nvPr/>
        </p:nvSpPr>
        <p:spPr bwMode="auto">
          <a:xfrm>
            <a:off x="5791200" y="50292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2" name="Arc 6"/>
          <p:cNvSpPr>
            <a:spLocks/>
          </p:cNvSpPr>
          <p:nvPr/>
        </p:nvSpPr>
        <p:spPr bwMode="auto">
          <a:xfrm>
            <a:off x="5638800" y="53340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3" name="Arc 7"/>
          <p:cNvSpPr>
            <a:spLocks/>
          </p:cNvSpPr>
          <p:nvPr/>
        </p:nvSpPr>
        <p:spPr bwMode="auto">
          <a:xfrm rot="6070738">
            <a:off x="6057900" y="52197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4" name="Arc 8"/>
          <p:cNvSpPr>
            <a:spLocks/>
          </p:cNvSpPr>
          <p:nvPr/>
        </p:nvSpPr>
        <p:spPr bwMode="auto">
          <a:xfrm rot="6070738">
            <a:off x="5753100" y="50673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5" name="Arc 9"/>
          <p:cNvSpPr>
            <a:spLocks/>
          </p:cNvSpPr>
          <p:nvPr/>
        </p:nvSpPr>
        <p:spPr bwMode="auto">
          <a:xfrm rot="6070738">
            <a:off x="5448300" y="49149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6" name="Arc 10"/>
          <p:cNvSpPr>
            <a:spLocks/>
          </p:cNvSpPr>
          <p:nvPr/>
        </p:nvSpPr>
        <p:spPr bwMode="auto">
          <a:xfrm rot="6070738">
            <a:off x="5143500" y="47625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7" name="Arc 11"/>
          <p:cNvSpPr>
            <a:spLocks/>
          </p:cNvSpPr>
          <p:nvPr/>
        </p:nvSpPr>
        <p:spPr bwMode="auto">
          <a:xfrm rot="6070738">
            <a:off x="4838700" y="46101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8" name="Arc 12"/>
          <p:cNvSpPr>
            <a:spLocks/>
          </p:cNvSpPr>
          <p:nvPr/>
        </p:nvSpPr>
        <p:spPr bwMode="auto">
          <a:xfrm>
            <a:off x="5410200" y="55626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9" name="Line 13"/>
          <p:cNvSpPr>
            <a:spLocks noChangeShapeType="1"/>
          </p:cNvSpPr>
          <p:nvPr/>
        </p:nvSpPr>
        <p:spPr bwMode="auto">
          <a:xfrm flipV="1">
            <a:off x="6400800" y="4648200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6400800" y="51054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89219533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228600"/>
            <a:ext cx="8229600" cy="11398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Numeric Signatures: Spin Images</a:t>
            </a:r>
            <a:br>
              <a:rPr lang="en-US" altLang="en-U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endParaRPr lang="en-US" altLang="en-US" sz="36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4343400"/>
            <a:ext cx="8382000" cy="23622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95300" indent="-495300" eaLnBrk="1" hangingPunct="1">
              <a:lnSpc>
                <a:spcPct val="80000"/>
              </a:lnSpc>
              <a:defRPr/>
            </a:pPr>
            <a:endParaRPr lang="en-US" altLang="en-US" sz="16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495300" indent="-495300" eaLnBrk="1" hangingPunct="1">
              <a:lnSpc>
                <a:spcPct val="80000"/>
              </a:lnSpc>
              <a:defRPr/>
            </a:pPr>
            <a:r>
              <a:rPr lang="en-US" altLang="en-US" sz="2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Rich set of surface shape descriptors.</a:t>
            </a:r>
          </a:p>
          <a:p>
            <a:pPr marL="495300" indent="-495300" eaLnBrk="1" hangingPunct="1">
              <a:lnSpc>
                <a:spcPct val="80000"/>
              </a:lnSpc>
              <a:defRPr/>
            </a:pPr>
            <a:endParaRPr lang="en-US" altLang="en-US" sz="22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495300" indent="-495300" eaLnBrk="1" hangingPunct="1">
              <a:lnSpc>
                <a:spcPct val="80000"/>
              </a:lnSpc>
              <a:defRPr/>
            </a:pPr>
            <a:r>
              <a:rPr lang="en-US" altLang="en-US" sz="2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Their spatial scale can be modified  to include local and non-local surface  features. </a:t>
            </a:r>
          </a:p>
          <a:p>
            <a:pPr marL="495300" indent="-495300" eaLnBrk="1" hangingPunct="1">
              <a:lnSpc>
                <a:spcPct val="80000"/>
              </a:lnSpc>
              <a:defRPr/>
            </a:pPr>
            <a:endParaRPr lang="en-US" altLang="en-US" sz="22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495300" indent="-495300" eaLnBrk="1" hangingPunct="1">
              <a:lnSpc>
                <a:spcPct val="80000"/>
              </a:lnSpc>
              <a:defRPr/>
            </a:pPr>
            <a:r>
              <a:rPr lang="en-US" altLang="en-US" sz="2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Representation is robust to scene clutter and occlusions.</a:t>
            </a:r>
          </a:p>
        </p:txBody>
      </p:sp>
      <p:pic>
        <p:nvPicPr>
          <p:cNvPr id="26628" name="Picture 5" descr="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1492250"/>
            <a:ext cx="1076325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6" descr="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13" y="1492250"/>
            <a:ext cx="96837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7" descr="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50" y="1371600"/>
            <a:ext cx="1062038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8" descr="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552575"/>
            <a:ext cx="985838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9" descr="train_02463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765425"/>
            <a:ext cx="989013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0" descr="train_03500_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2765425"/>
            <a:ext cx="974725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1" descr="train_03523_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825750"/>
            <a:ext cx="92233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2" descr="train_03714_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13" y="2825750"/>
            <a:ext cx="874712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13" descr="train_03767_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2765425"/>
            <a:ext cx="9779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14" descr="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552575"/>
            <a:ext cx="906463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9" name="Rectangle 15"/>
          <p:cNvSpPr>
            <a:spLocks noChangeArrowheads="1"/>
          </p:cNvSpPr>
          <p:nvPr/>
        </p:nvSpPr>
        <p:spPr bwMode="auto">
          <a:xfrm>
            <a:off x="1219200" y="2765425"/>
            <a:ext cx="1035050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2576513" y="2765425"/>
            <a:ext cx="1035050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3935413" y="2765425"/>
            <a:ext cx="1033462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2" name="Rectangle 18"/>
          <p:cNvSpPr>
            <a:spLocks noChangeArrowheads="1"/>
          </p:cNvSpPr>
          <p:nvPr/>
        </p:nvSpPr>
        <p:spPr bwMode="auto">
          <a:xfrm>
            <a:off x="5292725" y="2765425"/>
            <a:ext cx="1033463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6584950" y="2765425"/>
            <a:ext cx="1035050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4" name="Line 20"/>
          <p:cNvSpPr>
            <a:spLocks noChangeShapeType="1"/>
          </p:cNvSpPr>
          <p:nvPr/>
        </p:nvSpPr>
        <p:spPr bwMode="auto">
          <a:xfrm flipV="1">
            <a:off x="762000" y="1752600"/>
            <a:ext cx="609600" cy="228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5" name="Oval 21"/>
          <p:cNvSpPr>
            <a:spLocks noChangeArrowheads="1"/>
          </p:cNvSpPr>
          <p:nvPr/>
        </p:nvSpPr>
        <p:spPr bwMode="auto">
          <a:xfrm>
            <a:off x="1676400" y="16002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45" name="Text Box 22"/>
          <p:cNvSpPr txBox="1">
            <a:spLocks noChangeArrowheads="1"/>
          </p:cNvSpPr>
          <p:nvPr/>
        </p:nvSpPr>
        <p:spPr bwMode="auto">
          <a:xfrm>
            <a:off x="228600" y="1828800"/>
            <a:ext cx="4222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26646" name="Text Box 23"/>
          <p:cNvSpPr txBox="1">
            <a:spLocks noChangeArrowheads="1"/>
          </p:cNvSpPr>
          <p:nvPr/>
        </p:nvSpPr>
        <p:spPr bwMode="auto">
          <a:xfrm>
            <a:off x="2819400" y="3810000"/>
            <a:ext cx="345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Spin images for point </a:t>
            </a:r>
            <a:r>
              <a:rPr lang="en-US" altLang="en-US" sz="2400" i="1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31768" name="Oval 24"/>
          <p:cNvSpPr>
            <a:spLocks noChangeArrowheads="1"/>
          </p:cNvSpPr>
          <p:nvPr/>
        </p:nvSpPr>
        <p:spPr bwMode="auto">
          <a:xfrm>
            <a:off x="5562600" y="16764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9" name="Oval 25"/>
          <p:cNvSpPr>
            <a:spLocks noChangeArrowheads="1"/>
          </p:cNvSpPr>
          <p:nvPr/>
        </p:nvSpPr>
        <p:spPr bwMode="auto">
          <a:xfrm>
            <a:off x="4343400" y="16764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70" name="Oval 26"/>
          <p:cNvSpPr>
            <a:spLocks noChangeArrowheads="1"/>
          </p:cNvSpPr>
          <p:nvPr/>
        </p:nvSpPr>
        <p:spPr bwMode="auto">
          <a:xfrm>
            <a:off x="2895600" y="16764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71" name="Oval 27"/>
          <p:cNvSpPr>
            <a:spLocks noChangeArrowheads="1"/>
          </p:cNvSpPr>
          <p:nvPr/>
        </p:nvSpPr>
        <p:spPr bwMode="auto">
          <a:xfrm>
            <a:off x="6858000" y="15240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51" name="Text Box 28"/>
          <p:cNvSpPr txBox="1">
            <a:spLocks noChangeArrowheads="1"/>
          </p:cNvSpPr>
          <p:nvPr/>
        </p:nvSpPr>
        <p:spPr bwMode="auto">
          <a:xfrm>
            <a:off x="7553325" y="1752600"/>
            <a:ext cx="1590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3-D faces</a:t>
            </a:r>
          </a:p>
        </p:txBody>
      </p:sp>
    </p:spTree>
    <p:extLst>
      <p:ext uri="{BB962C8B-B14F-4D97-AF65-F5344CB8AC3E}">
        <p14:creationId xmlns:p14="http://schemas.microsoft.com/office/powerpoint/2010/main" val="52677039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0937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Components</a:t>
            </a:r>
          </a:p>
        </p:txBody>
      </p:sp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228600" y="1524000"/>
            <a:ext cx="1981200" cy="10668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93189" name="Rectangle 5"/>
          <p:cNvSpPr>
            <a:spLocks noChangeArrowheads="1"/>
          </p:cNvSpPr>
          <p:nvPr/>
        </p:nvSpPr>
        <p:spPr bwMode="auto">
          <a:xfrm>
            <a:off x="228600" y="3276600"/>
            <a:ext cx="2057400" cy="12192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93190" name="Line 6"/>
          <p:cNvSpPr>
            <a:spLocks noChangeShapeType="1"/>
          </p:cNvSpPr>
          <p:nvPr/>
        </p:nvSpPr>
        <p:spPr bwMode="auto">
          <a:xfrm>
            <a:off x="1295400" y="2590800"/>
            <a:ext cx="0" cy="685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191" name="Rectangle 7"/>
          <p:cNvSpPr>
            <a:spLocks noChangeArrowheads="1"/>
          </p:cNvSpPr>
          <p:nvPr/>
        </p:nvSpPr>
        <p:spPr bwMode="auto">
          <a:xfrm>
            <a:off x="228600" y="51054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grpSp>
        <p:nvGrpSpPr>
          <p:cNvPr id="27655" name="Group 21"/>
          <p:cNvGrpSpPr>
            <a:grpSpLocks/>
          </p:cNvGrpSpPr>
          <p:nvPr/>
        </p:nvGrpSpPr>
        <p:grpSpPr bwMode="auto">
          <a:xfrm>
            <a:off x="7239000" y="3886200"/>
            <a:ext cx="1676400" cy="1524000"/>
            <a:chOff x="3312" y="2448"/>
            <a:chExt cx="1056" cy="960"/>
          </a:xfrm>
        </p:grpSpPr>
        <p:sp>
          <p:nvSpPr>
            <p:cNvPr id="93187" name="Rectangle 3"/>
            <p:cNvSpPr>
              <a:spLocks noChangeArrowheads="1"/>
            </p:cNvSpPr>
            <p:nvPr/>
          </p:nvSpPr>
          <p:spPr bwMode="auto">
            <a:xfrm>
              <a:off x="3312" y="2736"/>
              <a:ext cx="1056" cy="672"/>
            </a:xfrm>
            <a:prstGeom prst="rect">
              <a:avLst/>
            </a:prstGeom>
            <a:noFill/>
            <a:ln w="127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Architecture</a:t>
              </a:r>
            </a:p>
            <a:p>
              <a:pPr algn="ctr" eaLnBrk="1" hangingPunct="1">
                <a:defRPr/>
              </a:pPr>
              <a:r>
                <a:rPr lang="en-US" alt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of </a:t>
              </a:r>
            </a:p>
            <a:p>
              <a:pPr algn="ctr" eaLnBrk="1" hangingPunct="1">
                <a:defRPr/>
              </a:pPr>
              <a:r>
                <a:rPr lang="en-US" alt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Classifiers</a:t>
              </a:r>
            </a:p>
          </p:txBody>
        </p:sp>
        <p:sp>
          <p:nvSpPr>
            <p:cNvPr id="93192" name="Text Box 8"/>
            <p:cNvSpPr txBox="1">
              <a:spLocks noChangeArrowheads="1"/>
            </p:cNvSpPr>
            <p:nvPr/>
          </p:nvSpPr>
          <p:spPr bwMode="auto">
            <a:xfrm>
              <a:off x="4128" y="2448"/>
              <a:ext cx="21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alt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4</a:t>
              </a:r>
            </a:p>
          </p:txBody>
        </p:sp>
      </p:grpSp>
      <p:grpSp>
        <p:nvGrpSpPr>
          <p:cNvPr id="27656" name="Group 9"/>
          <p:cNvGrpSpPr>
            <a:grpSpLocks/>
          </p:cNvGrpSpPr>
          <p:nvPr/>
        </p:nvGrpSpPr>
        <p:grpSpPr bwMode="auto">
          <a:xfrm>
            <a:off x="5181600" y="4038600"/>
            <a:ext cx="1905000" cy="1828800"/>
            <a:chOff x="3024" y="2112"/>
            <a:chExt cx="1200" cy="1152"/>
          </a:xfrm>
        </p:grpSpPr>
        <p:sp>
          <p:nvSpPr>
            <p:cNvPr id="93194" name="Line 10"/>
            <p:cNvSpPr>
              <a:spLocks noChangeShapeType="1"/>
            </p:cNvSpPr>
            <p:nvPr/>
          </p:nvSpPr>
          <p:spPr bwMode="auto">
            <a:xfrm>
              <a:off x="3024" y="2112"/>
              <a:ext cx="384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195" name="Line 11"/>
            <p:cNvSpPr>
              <a:spLocks noChangeShapeType="1"/>
            </p:cNvSpPr>
            <p:nvPr/>
          </p:nvSpPr>
          <p:spPr bwMode="auto">
            <a:xfrm flipV="1">
              <a:off x="3072" y="2928"/>
              <a:ext cx="336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196" name="Oval 12"/>
            <p:cNvSpPr>
              <a:spLocks noChangeArrowheads="1"/>
            </p:cNvSpPr>
            <p:nvPr/>
          </p:nvSpPr>
          <p:spPr bwMode="auto">
            <a:xfrm>
              <a:off x="3456" y="2496"/>
              <a:ext cx="336" cy="336"/>
            </a:xfrm>
            <a:prstGeom prst="ellipse">
              <a:avLst/>
            </a:prstGeom>
            <a:noFill/>
            <a:ln w="12700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+</a:t>
              </a:r>
            </a:p>
          </p:txBody>
        </p:sp>
        <p:sp>
          <p:nvSpPr>
            <p:cNvPr id="93197" name="Line 13"/>
            <p:cNvSpPr>
              <a:spLocks noChangeShapeType="1"/>
            </p:cNvSpPr>
            <p:nvPr/>
          </p:nvSpPr>
          <p:spPr bwMode="auto">
            <a:xfrm flipV="1">
              <a:off x="3888" y="2640"/>
              <a:ext cx="3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3199" name="Text Box 15"/>
          <p:cNvSpPr txBox="1">
            <a:spLocks noChangeArrowheads="1"/>
          </p:cNvSpPr>
          <p:nvPr/>
        </p:nvSpPr>
        <p:spPr bwMode="auto">
          <a:xfrm>
            <a:off x="249238" y="152400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93200" name="Text Box 16"/>
          <p:cNvSpPr txBox="1">
            <a:spLocks noChangeArrowheads="1"/>
          </p:cNvSpPr>
          <p:nvPr/>
        </p:nvSpPr>
        <p:spPr bwMode="auto">
          <a:xfrm>
            <a:off x="228600" y="32766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93201" name="Text Box 17"/>
          <p:cNvSpPr txBox="1">
            <a:spLocks noChangeArrowheads="1"/>
          </p:cNvSpPr>
          <p:nvPr/>
        </p:nvSpPr>
        <p:spPr bwMode="auto">
          <a:xfrm>
            <a:off x="228600" y="51054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93203" name="Text Box 19"/>
          <p:cNvSpPr txBox="1">
            <a:spLocks noChangeArrowheads="1"/>
          </p:cNvSpPr>
          <p:nvPr/>
        </p:nvSpPr>
        <p:spPr bwMode="auto">
          <a:xfrm>
            <a:off x="2438400" y="3276600"/>
            <a:ext cx="2711116" cy="23083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Equivalent Numeric Signatures: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Encode Local Geometry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of a Shape Class</a:t>
            </a:r>
          </a:p>
        </p:txBody>
      </p:sp>
      <p:sp>
        <p:nvSpPr>
          <p:cNvPr id="93206" name="Text Box 22"/>
          <p:cNvSpPr txBox="1">
            <a:spLocks noChangeArrowheads="1"/>
          </p:cNvSpPr>
          <p:nvPr/>
        </p:nvSpPr>
        <p:spPr bwMode="auto">
          <a:xfrm>
            <a:off x="1524000" y="2743200"/>
            <a:ext cx="868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define</a:t>
            </a:r>
          </a:p>
        </p:txBody>
      </p:sp>
    </p:spTree>
    <p:extLst>
      <p:ext uri="{BB962C8B-B14F-4D97-AF65-F5344CB8AC3E}">
        <p14:creationId xmlns:p14="http://schemas.microsoft.com/office/powerpoint/2010/main" val="124302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03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458200" cy="13223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How To Extract Shape Class Components?</a:t>
            </a:r>
            <a:br>
              <a:rPr lang="en-US" alt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endParaRPr lang="en-US" altLang="en-US" sz="32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28675" name="Group 4"/>
          <p:cNvGrpSpPr>
            <a:grpSpLocks/>
          </p:cNvGrpSpPr>
          <p:nvPr/>
        </p:nvGrpSpPr>
        <p:grpSpPr bwMode="auto">
          <a:xfrm>
            <a:off x="3124200" y="990600"/>
            <a:ext cx="5789613" cy="2016125"/>
            <a:chOff x="1019" y="384"/>
            <a:chExt cx="3647" cy="1270"/>
          </a:xfrm>
        </p:grpSpPr>
        <p:sp>
          <p:nvSpPr>
            <p:cNvPr id="33797" name="Text Box 5"/>
            <p:cNvSpPr txBox="1">
              <a:spLocks noChangeArrowheads="1"/>
            </p:cNvSpPr>
            <p:nvPr/>
          </p:nvSpPr>
          <p:spPr bwMode="auto">
            <a:xfrm>
              <a:off x="3120" y="384"/>
              <a:ext cx="1034" cy="1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altLang="en-US" sz="100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…</a:t>
              </a:r>
            </a:p>
          </p:txBody>
        </p:sp>
        <p:pic>
          <p:nvPicPr>
            <p:cNvPr id="28698" name="Picture 6" descr="2h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720"/>
              <a:ext cx="682" cy="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9" name="Picture 7" descr="2h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2" y="790"/>
              <a:ext cx="678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00" name="Picture 8" descr="2h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" y="761"/>
              <a:ext cx="660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01" name="Picture 9" descr="2h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6" y="761"/>
              <a:ext cx="692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2" name="Oval 10"/>
            <p:cNvSpPr>
              <a:spLocks noChangeArrowheads="1"/>
            </p:cNvSpPr>
            <p:nvPr/>
          </p:nvSpPr>
          <p:spPr bwMode="auto">
            <a:xfrm>
              <a:off x="1306" y="905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03" name="Oval 11"/>
            <p:cNvSpPr>
              <a:spLocks noChangeArrowheads="1"/>
            </p:cNvSpPr>
            <p:nvPr/>
          </p:nvSpPr>
          <p:spPr bwMode="auto">
            <a:xfrm>
              <a:off x="2064" y="912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04" name="Oval 12"/>
            <p:cNvSpPr>
              <a:spLocks noChangeArrowheads="1"/>
            </p:cNvSpPr>
            <p:nvPr/>
          </p:nvSpPr>
          <p:spPr bwMode="auto">
            <a:xfrm>
              <a:off x="2890" y="905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05" name="Oval 13"/>
            <p:cNvSpPr>
              <a:spLocks noChangeArrowheads="1"/>
            </p:cNvSpPr>
            <p:nvPr/>
          </p:nvSpPr>
          <p:spPr bwMode="auto">
            <a:xfrm>
              <a:off x="4272" y="864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8676" name="Group 14"/>
          <p:cNvGrpSpPr>
            <a:grpSpLocks/>
          </p:cNvGrpSpPr>
          <p:nvPr/>
        </p:nvGrpSpPr>
        <p:grpSpPr bwMode="auto">
          <a:xfrm>
            <a:off x="2895600" y="4918075"/>
            <a:ext cx="6034088" cy="1558925"/>
            <a:chOff x="961" y="3386"/>
            <a:chExt cx="3753" cy="934"/>
          </a:xfrm>
        </p:grpSpPr>
        <p:pic>
          <p:nvPicPr>
            <p:cNvPr id="28689" name="Picture 15" descr="2h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3386"/>
              <a:ext cx="682" cy="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0" name="Picture 16" descr="2h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3434"/>
              <a:ext cx="678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1" name="Picture 17" descr="2h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" y="3405"/>
              <a:ext cx="660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2" name="Picture 18" descr="2h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386"/>
              <a:ext cx="692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11" name="Freeform 19"/>
            <p:cNvSpPr>
              <a:spLocks/>
            </p:cNvSpPr>
            <p:nvPr/>
          </p:nvSpPr>
          <p:spPr bwMode="auto">
            <a:xfrm>
              <a:off x="1200" y="3482"/>
              <a:ext cx="144" cy="144"/>
            </a:xfrm>
            <a:custGeom>
              <a:avLst/>
              <a:gdLst>
                <a:gd name="T0" fmla="*/ 0 w 144"/>
                <a:gd name="T1" fmla="*/ 48 h 144"/>
                <a:gd name="T2" fmla="*/ 96 w 144"/>
                <a:gd name="T3" fmla="*/ 0 h 144"/>
                <a:gd name="T4" fmla="*/ 144 w 144"/>
                <a:gd name="T5" fmla="*/ 48 h 144"/>
                <a:gd name="T6" fmla="*/ 96 w 144"/>
                <a:gd name="T7" fmla="*/ 144 h 144"/>
                <a:gd name="T8" fmla="*/ 0 w 144"/>
                <a:gd name="T9" fmla="*/ 96 h 144"/>
                <a:gd name="T10" fmla="*/ 0 w 144"/>
                <a:gd name="T11" fmla="*/ 4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44">
                  <a:moveTo>
                    <a:pt x="0" y="48"/>
                  </a:moveTo>
                  <a:lnTo>
                    <a:pt x="96" y="0"/>
                  </a:lnTo>
                  <a:lnTo>
                    <a:pt x="144" y="48"/>
                  </a:lnTo>
                  <a:lnTo>
                    <a:pt x="96" y="144"/>
                  </a:lnTo>
                  <a:lnTo>
                    <a:pt x="0" y="9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12" name="Freeform 20"/>
            <p:cNvSpPr>
              <a:spLocks/>
            </p:cNvSpPr>
            <p:nvPr/>
          </p:nvSpPr>
          <p:spPr bwMode="auto">
            <a:xfrm>
              <a:off x="1920" y="3482"/>
              <a:ext cx="144" cy="144"/>
            </a:xfrm>
            <a:custGeom>
              <a:avLst/>
              <a:gdLst>
                <a:gd name="T0" fmla="*/ 0 w 144"/>
                <a:gd name="T1" fmla="*/ 48 h 144"/>
                <a:gd name="T2" fmla="*/ 96 w 144"/>
                <a:gd name="T3" fmla="*/ 0 h 144"/>
                <a:gd name="T4" fmla="*/ 144 w 144"/>
                <a:gd name="T5" fmla="*/ 48 h 144"/>
                <a:gd name="T6" fmla="*/ 96 w 144"/>
                <a:gd name="T7" fmla="*/ 144 h 144"/>
                <a:gd name="T8" fmla="*/ 0 w 144"/>
                <a:gd name="T9" fmla="*/ 96 h 144"/>
                <a:gd name="T10" fmla="*/ 0 w 144"/>
                <a:gd name="T11" fmla="*/ 4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44">
                  <a:moveTo>
                    <a:pt x="0" y="48"/>
                  </a:moveTo>
                  <a:lnTo>
                    <a:pt x="96" y="0"/>
                  </a:lnTo>
                  <a:lnTo>
                    <a:pt x="144" y="48"/>
                  </a:lnTo>
                  <a:lnTo>
                    <a:pt x="96" y="144"/>
                  </a:lnTo>
                  <a:lnTo>
                    <a:pt x="0" y="9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13" name="Freeform 21"/>
            <p:cNvSpPr>
              <a:spLocks/>
            </p:cNvSpPr>
            <p:nvPr/>
          </p:nvSpPr>
          <p:spPr bwMode="auto">
            <a:xfrm>
              <a:off x="2736" y="3482"/>
              <a:ext cx="144" cy="144"/>
            </a:xfrm>
            <a:custGeom>
              <a:avLst/>
              <a:gdLst>
                <a:gd name="T0" fmla="*/ 0 w 144"/>
                <a:gd name="T1" fmla="*/ 48 h 144"/>
                <a:gd name="T2" fmla="*/ 96 w 144"/>
                <a:gd name="T3" fmla="*/ 0 h 144"/>
                <a:gd name="T4" fmla="*/ 144 w 144"/>
                <a:gd name="T5" fmla="*/ 48 h 144"/>
                <a:gd name="T6" fmla="*/ 96 w 144"/>
                <a:gd name="T7" fmla="*/ 144 h 144"/>
                <a:gd name="T8" fmla="*/ 0 w 144"/>
                <a:gd name="T9" fmla="*/ 96 h 144"/>
                <a:gd name="T10" fmla="*/ 0 w 144"/>
                <a:gd name="T11" fmla="*/ 4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44">
                  <a:moveTo>
                    <a:pt x="0" y="48"/>
                  </a:moveTo>
                  <a:lnTo>
                    <a:pt x="96" y="0"/>
                  </a:lnTo>
                  <a:lnTo>
                    <a:pt x="144" y="48"/>
                  </a:lnTo>
                  <a:lnTo>
                    <a:pt x="96" y="144"/>
                  </a:lnTo>
                  <a:lnTo>
                    <a:pt x="0" y="9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14" name="Freeform 22"/>
            <p:cNvSpPr>
              <a:spLocks/>
            </p:cNvSpPr>
            <p:nvPr/>
          </p:nvSpPr>
          <p:spPr bwMode="auto">
            <a:xfrm>
              <a:off x="4272" y="3482"/>
              <a:ext cx="144" cy="144"/>
            </a:xfrm>
            <a:custGeom>
              <a:avLst/>
              <a:gdLst>
                <a:gd name="T0" fmla="*/ 0 w 144"/>
                <a:gd name="T1" fmla="*/ 48 h 144"/>
                <a:gd name="T2" fmla="*/ 96 w 144"/>
                <a:gd name="T3" fmla="*/ 0 h 144"/>
                <a:gd name="T4" fmla="*/ 144 w 144"/>
                <a:gd name="T5" fmla="*/ 48 h 144"/>
                <a:gd name="T6" fmla="*/ 96 w 144"/>
                <a:gd name="T7" fmla="*/ 144 h 144"/>
                <a:gd name="T8" fmla="*/ 0 w 144"/>
                <a:gd name="T9" fmla="*/ 96 h 144"/>
                <a:gd name="T10" fmla="*/ 0 w 144"/>
                <a:gd name="T11" fmla="*/ 4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44">
                  <a:moveTo>
                    <a:pt x="0" y="48"/>
                  </a:moveTo>
                  <a:lnTo>
                    <a:pt x="96" y="0"/>
                  </a:lnTo>
                  <a:lnTo>
                    <a:pt x="144" y="48"/>
                  </a:lnTo>
                  <a:lnTo>
                    <a:pt x="96" y="144"/>
                  </a:lnTo>
                  <a:lnTo>
                    <a:pt x="0" y="9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3815" name="Text Box 23"/>
          <p:cNvSpPr txBox="1">
            <a:spLocks noChangeArrowheads="1"/>
          </p:cNvSpPr>
          <p:nvPr/>
        </p:nvSpPr>
        <p:spPr bwMode="auto">
          <a:xfrm>
            <a:off x="6248400" y="4800600"/>
            <a:ext cx="164147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10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…</a:t>
            </a:r>
          </a:p>
        </p:txBody>
      </p:sp>
      <p:sp>
        <p:nvSpPr>
          <p:cNvPr id="33816" name="Text Box 24"/>
          <p:cNvSpPr txBox="1">
            <a:spLocks noChangeArrowheads="1"/>
          </p:cNvSpPr>
          <p:nvPr/>
        </p:nvSpPr>
        <p:spPr bwMode="auto">
          <a:xfrm>
            <a:off x="5105400" y="3505200"/>
            <a:ext cx="2590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Component</a:t>
            </a:r>
          </a:p>
          <a:p>
            <a:pPr algn="ctr" eaLnBrk="1" hangingPunct="1"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Detector</a:t>
            </a:r>
            <a:endParaRPr lang="en-US" altLang="en-US" sz="3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3817" name="Rectangle 25"/>
          <p:cNvSpPr>
            <a:spLocks noChangeArrowheads="1"/>
          </p:cNvSpPr>
          <p:nvPr/>
        </p:nvSpPr>
        <p:spPr bwMode="auto">
          <a:xfrm>
            <a:off x="609600" y="3317875"/>
            <a:ext cx="1676400" cy="11430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Compute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33818" name="Text Box 26"/>
          <p:cNvSpPr txBox="1">
            <a:spLocks noChangeArrowheads="1"/>
          </p:cNvSpPr>
          <p:nvPr/>
        </p:nvSpPr>
        <p:spPr bwMode="auto">
          <a:xfrm>
            <a:off x="6310905" y="1066800"/>
            <a:ext cx="18339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Training Set</a:t>
            </a:r>
          </a:p>
        </p:txBody>
      </p:sp>
      <p:sp>
        <p:nvSpPr>
          <p:cNvPr id="33819" name="Rectangle 27"/>
          <p:cNvSpPr>
            <a:spLocks noChangeArrowheads="1"/>
          </p:cNvSpPr>
          <p:nvPr/>
        </p:nvSpPr>
        <p:spPr bwMode="auto">
          <a:xfrm>
            <a:off x="609600" y="1641475"/>
            <a:ext cx="1676400" cy="11430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Select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Seed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Points</a:t>
            </a:r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2819400" y="3394075"/>
            <a:ext cx="1676400" cy="11430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Region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Growing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Algorithm</a:t>
            </a:r>
          </a:p>
        </p:txBody>
      </p:sp>
      <p:sp>
        <p:nvSpPr>
          <p:cNvPr id="33823" name="AutoShape 31"/>
          <p:cNvSpPr>
            <a:spLocks noChangeArrowheads="1"/>
          </p:cNvSpPr>
          <p:nvPr/>
        </p:nvSpPr>
        <p:spPr bwMode="auto">
          <a:xfrm>
            <a:off x="2362200" y="37750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4" name="AutoShape 32"/>
          <p:cNvSpPr>
            <a:spLocks noChangeArrowheads="1"/>
          </p:cNvSpPr>
          <p:nvPr/>
        </p:nvSpPr>
        <p:spPr bwMode="auto">
          <a:xfrm rot="5400000">
            <a:off x="1257300" y="28987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5" name="AutoShape 33"/>
          <p:cNvSpPr>
            <a:spLocks noChangeArrowheads="1"/>
          </p:cNvSpPr>
          <p:nvPr/>
        </p:nvSpPr>
        <p:spPr bwMode="auto">
          <a:xfrm rot="10800000">
            <a:off x="2438400" y="20986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6" name="AutoShape 34"/>
          <p:cNvSpPr>
            <a:spLocks noChangeArrowheads="1"/>
          </p:cNvSpPr>
          <p:nvPr/>
        </p:nvSpPr>
        <p:spPr bwMode="auto">
          <a:xfrm>
            <a:off x="4572000" y="38512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7" name="AutoShape 35"/>
          <p:cNvSpPr>
            <a:spLocks noChangeArrowheads="1"/>
          </p:cNvSpPr>
          <p:nvPr/>
        </p:nvSpPr>
        <p:spPr bwMode="auto">
          <a:xfrm rot="5400000">
            <a:off x="6324600" y="45370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9" name="Text Box 37"/>
          <p:cNvSpPr txBox="1">
            <a:spLocks noChangeArrowheads="1"/>
          </p:cNvSpPr>
          <p:nvPr/>
        </p:nvSpPr>
        <p:spPr bwMode="auto">
          <a:xfrm>
            <a:off x="31278" y="5334000"/>
            <a:ext cx="285526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Grown components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around seeds</a:t>
            </a:r>
          </a:p>
        </p:txBody>
      </p:sp>
    </p:spTree>
    <p:extLst>
      <p:ext uri="{BB962C8B-B14F-4D97-AF65-F5344CB8AC3E}">
        <p14:creationId xmlns:p14="http://schemas.microsoft.com/office/powerpoint/2010/main" val="364324383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1371600" y="2590800"/>
            <a:ext cx="2057400" cy="2613025"/>
            <a:chOff x="768" y="1810"/>
            <a:chExt cx="1145" cy="1425"/>
          </a:xfrm>
        </p:grpSpPr>
        <p:pic>
          <p:nvPicPr>
            <p:cNvPr id="29707" name="Picture 3" descr="tt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810"/>
              <a:ext cx="1145" cy="1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4820" name="Oval 4"/>
            <p:cNvSpPr>
              <a:spLocks noChangeArrowheads="1"/>
            </p:cNvSpPr>
            <p:nvPr/>
          </p:nvSpPr>
          <p:spPr bwMode="auto">
            <a:xfrm>
              <a:off x="1488" y="2112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1" name="Oval 5"/>
            <p:cNvSpPr>
              <a:spLocks noChangeArrowheads="1"/>
            </p:cNvSpPr>
            <p:nvPr/>
          </p:nvSpPr>
          <p:spPr bwMode="auto">
            <a:xfrm>
              <a:off x="1296" y="2160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2" name="Oval 6"/>
            <p:cNvSpPr>
              <a:spLocks noChangeArrowheads="1"/>
            </p:cNvSpPr>
            <p:nvPr/>
          </p:nvSpPr>
          <p:spPr bwMode="auto">
            <a:xfrm>
              <a:off x="1584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3" name="Oval 7"/>
            <p:cNvSpPr>
              <a:spLocks noChangeArrowheads="1"/>
            </p:cNvSpPr>
            <p:nvPr/>
          </p:nvSpPr>
          <p:spPr bwMode="auto">
            <a:xfrm>
              <a:off x="1392" y="3024"/>
              <a:ext cx="49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4" name="Oval 8"/>
            <p:cNvSpPr>
              <a:spLocks noChangeArrowheads="1"/>
            </p:cNvSpPr>
            <p:nvPr/>
          </p:nvSpPr>
          <p:spPr bwMode="auto">
            <a:xfrm>
              <a:off x="1200" y="2976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5" name="Oval 9"/>
            <p:cNvSpPr>
              <a:spLocks noChangeArrowheads="1"/>
            </p:cNvSpPr>
            <p:nvPr/>
          </p:nvSpPr>
          <p:spPr bwMode="auto">
            <a:xfrm>
              <a:off x="1248" y="2592"/>
              <a:ext cx="49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6" name="Oval 10"/>
            <p:cNvSpPr>
              <a:spLocks noChangeArrowheads="1"/>
            </p:cNvSpPr>
            <p:nvPr/>
          </p:nvSpPr>
          <p:spPr bwMode="auto">
            <a:xfrm>
              <a:off x="1200" y="2784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7" name="Oval 11"/>
            <p:cNvSpPr>
              <a:spLocks noChangeArrowheads="1"/>
            </p:cNvSpPr>
            <p:nvPr/>
          </p:nvSpPr>
          <p:spPr bwMode="auto">
            <a:xfrm>
              <a:off x="1056" y="2640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9699" name="Picture 12" descr="figSymbolicSi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6313" y="2547938"/>
            <a:ext cx="2082800" cy="27003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5370513" y="1633538"/>
            <a:ext cx="3429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Labeled 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Surface Mesh</a:t>
            </a:r>
          </a:p>
        </p:txBody>
      </p:sp>
      <p:sp>
        <p:nvSpPr>
          <p:cNvPr id="34830" name="Text Box 14"/>
          <p:cNvSpPr txBox="1">
            <a:spLocks noChangeArrowheads="1"/>
          </p:cNvSpPr>
          <p:nvPr/>
        </p:nvSpPr>
        <p:spPr bwMode="auto">
          <a:xfrm>
            <a:off x="1143000" y="1676400"/>
            <a:ext cx="24860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Selected 8 seed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points by hand</a:t>
            </a:r>
          </a:p>
        </p:txBody>
      </p:sp>
      <p:sp>
        <p:nvSpPr>
          <p:cNvPr id="34831" name="Rectangle 1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Component Extraction Example</a:t>
            </a:r>
          </a:p>
        </p:txBody>
      </p:sp>
      <p:sp>
        <p:nvSpPr>
          <p:cNvPr id="34832" name="Line 16"/>
          <p:cNvSpPr>
            <a:spLocks noChangeShapeType="1"/>
          </p:cNvSpPr>
          <p:nvPr/>
        </p:nvSpPr>
        <p:spPr bwMode="auto">
          <a:xfrm>
            <a:off x="4419600" y="4267200"/>
            <a:ext cx="765175" cy="158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833" name="Text Box 17"/>
          <p:cNvSpPr txBox="1">
            <a:spLocks noChangeArrowheads="1"/>
          </p:cNvSpPr>
          <p:nvPr/>
        </p:nvSpPr>
        <p:spPr bwMode="auto">
          <a:xfrm>
            <a:off x="4191000" y="3276600"/>
            <a:ext cx="13144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Region 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Growing</a:t>
            </a:r>
          </a:p>
        </p:txBody>
      </p:sp>
      <p:sp>
        <p:nvSpPr>
          <p:cNvPr id="34834" name="Text Box 18"/>
          <p:cNvSpPr txBox="1">
            <a:spLocks noChangeArrowheads="1"/>
          </p:cNvSpPr>
          <p:nvPr/>
        </p:nvSpPr>
        <p:spPr bwMode="auto">
          <a:xfrm>
            <a:off x="685800" y="5334000"/>
            <a:ext cx="35655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Grow one region at the time </a:t>
            </a:r>
          </a:p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(get one detector</a:t>
            </a:r>
          </a:p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per component)</a:t>
            </a:r>
          </a:p>
        </p:txBody>
      </p:sp>
      <p:sp>
        <p:nvSpPr>
          <p:cNvPr id="34837" name="Text Box 21"/>
          <p:cNvSpPr txBox="1">
            <a:spLocks noChangeArrowheads="1"/>
          </p:cNvSpPr>
          <p:nvPr/>
        </p:nvSpPr>
        <p:spPr bwMode="auto">
          <a:xfrm>
            <a:off x="6172200" y="5257800"/>
            <a:ext cx="2112963" cy="103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Detected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components on a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training sample</a:t>
            </a:r>
          </a:p>
        </p:txBody>
      </p:sp>
    </p:spTree>
    <p:extLst>
      <p:ext uri="{BB962C8B-B14F-4D97-AF65-F5344CB8AC3E}">
        <p14:creationId xmlns:p14="http://schemas.microsoft.com/office/powerpoint/2010/main" val="272724766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7813"/>
            <a:ext cx="8458200" cy="132238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How To Combine Component Information?</a:t>
            </a:r>
            <a:br>
              <a:rPr lang="en-US" alt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br>
              <a:rPr lang="en-US" alt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endParaRPr lang="en-US" altLang="en-US" sz="32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5410200" y="2247900"/>
            <a:ext cx="13716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000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30724" name="Picture 4" descr="2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2124075"/>
            <a:ext cx="17018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2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247900"/>
            <a:ext cx="1730375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2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5" y="2247900"/>
            <a:ext cx="1652588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 descr="2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98675"/>
            <a:ext cx="1711325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1600200" y="4610100"/>
            <a:ext cx="5562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Extracted components on test samples</a:t>
            </a: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8223250" y="24082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7842250" y="24844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7689850" y="32464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8147050" y="38560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7918450" y="37798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0734" name="Text Box 14"/>
          <p:cNvSpPr txBox="1">
            <a:spLocks noChangeArrowheads="1"/>
          </p:cNvSpPr>
          <p:nvPr/>
        </p:nvSpPr>
        <p:spPr bwMode="auto">
          <a:xfrm>
            <a:off x="6927850" y="32464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0735" name="Text Box 15"/>
          <p:cNvSpPr txBox="1">
            <a:spLocks noChangeArrowheads="1"/>
          </p:cNvSpPr>
          <p:nvPr/>
        </p:nvSpPr>
        <p:spPr bwMode="auto">
          <a:xfrm>
            <a:off x="7080250" y="41608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7004050" y="37036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5857" name="Line 17"/>
          <p:cNvSpPr>
            <a:spLocks noChangeShapeType="1"/>
          </p:cNvSpPr>
          <p:nvPr/>
        </p:nvSpPr>
        <p:spPr bwMode="auto">
          <a:xfrm>
            <a:off x="7315200" y="3470275"/>
            <a:ext cx="304800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858" name="Line 18"/>
          <p:cNvSpPr>
            <a:spLocks noChangeShapeType="1"/>
          </p:cNvSpPr>
          <p:nvPr/>
        </p:nvSpPr>
        <p:spPr bwMode="auto">
          <a:xfrm flipV="1">
            <a:off x="7315200" y="3775075"/>
            <a:ext cx="381000" cy="1524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859" name="Line 19"/>
          <p:cNvSpPr>
            <a:spLocks noChangeShapeType="1"/>
          </p:cNvSpPr>
          <p:nvPr/>
        </p:nvSpPr>
        <p:spPr bwMode="auto">
          <a:xfrm flipV="1">
            <a:off x="7467600" y="3851275"/>
            <a:ext cx="381000" cy="3810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40" name="Text Box 20"/>
          <p:cNvSpPr txBox="1">
            <a:spLocks noChangeArrowheads="1"/>
          </p:cNvSpPr>
          <p:nvPr/>
        </p:nvSpPr>
        <p:spPr bwMode="auto">
          <a:xfrm>
            <a:off x="4184650" y="24050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741" name="Text Box 21"/>
          <p:cNvSpPr txBox="1">
            <a:spLocks noChangeArrowheads="1"/>
          </p:cNvSpPr>
          <p:nvPr/>
        </p:nvSpPr>
        <p:spPr bwMode="auto">
          <a:xfrm>
            <a:off x="2508250" y="24050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755650" y="23288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743" name="Text Box 23"/>
          <p:cNvSpPr txBox="1">
            <a:spLocks noChangeArrowheads="1"/>
          </p:cNvSpPr>
          <p:nvPr/>
        </p:nvSpPr>
        <p:spPr bwMode="auto">
          <a:xfrm>
            <a:off x="450850" y="24050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4" name="Text Box 24"/>
          <p:cNvSpPr txBox="1">
            <a:spLocks noChangeArrowheads="1"/>
          </p:cNvSpPr>
          <p:nvPr/>
        </p:nvSpPr>
        <p:spPr bwMode="auto">
          <a:xfrm>
            <a:off x="2279650" y="24812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5" name="Text Box 25"/>
          <p:cNvSpPr txBox="1">
            <a:spLocks noChangeArrowheads="1"/>
          </p:cNvSpPr>
          <p:nvPr/>
        </p:nvSpPr>
        <p:spPr bwMode="auto">
          <a:xfrm>
            <a:off x="3879850" y="24812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6" name="Text Box 26"/>
          <p:cNvSpPr txBox="1">
            <a:spLocks noChangeArrowheads="1"/>
          </p:cNvSpPr>
          <p:nvPr/>
        </p:nvSpPr>
        <p:spPr bwMode="auto">
          <a:xfrm>
            <a:off x="2889250" y="24812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7" name="Text Box 27"/>
          <p:cNvSpPr txBox="1">
            <a:spLocks noChangeArrowheads="1"/>
          </p:cNvSpPr>
          <p:nvPr/>
        </p:nvSpPr>
        <p:spPr bwMode="auto">
          <a:xfrm>
            <a:off x="1060450" y="24050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8" name="Text Box 28"/>
          <p:cNvSpPr txBox="1">
            <a:spLocks noChangeArrowheads="1"/>
          </p:cNvSpPr>
          <p:nvPr/>
        </p:nvSpPr>
        <p:spPr bwMode="auto">
          <a:xfrm>
            <a:off x="4565650" y="24812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9" name="Text Box 29"/>
          <p:cNvSpPr txBox="1">
            <a:spLocks noChangeArrowheads="1"/>
          </p:cNvSpPr>
          <p:nvPr/>
        </p:nvSpPr>
        <p:spPr bwMode="auto">
          <a:xfrm>
            <a:off x="766763" y="5638800"/>
            <a:ext cx="73009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chemeClr val="bg1"/>
                </a:solidFill>
              </a:rPr>
              <a:t>Note: Numeric signatures are invariant to mirror symmetry;</a:t>
            </a:r>
          </a:p>
          <a:p>
            <a:pPr eaLnBrk="1" hangingPunct="1"/>
            <a:r>
              <a:rPr lang="en-US" altLang="en-US" sz="2000" dirty="0">
                <a:solidFill>
                  <a:schemeClr val="bg1"/>
                </a:solidFill>
              </a:rPr>
              <a:t>our approach preserves such an invariance.</a:t>
            </a:r>
          </a:p>
        </p:txBody>
      </p:sp>
    </p:spTree>
    <p:extLst>
      <p:ext uri="{BB962C8B-B14F-4D97-AF65-F5344CB8AC3E}">
        <p14:creationId xmlns:p14="http://schemas.microsoft.com/office/powerpoint/2010/main" val="227199897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0937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Symbolic Signatures</a:t>
            </a:r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228600" y="1524000"/>
            <a:ext cx="1981200" cy="10668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228600" y="32766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94213" name="Line 5"/>
          <p:cNvSpPr>
            <a:spLocks noChangeShapeType="1"/>
          </p:cNvSpPr>
          <p:nvPr/>
        </p:nvSpPr>
        <p:spPr bwMode="auto">
          <a:xfrm>
            <a:off x="1295400" y="2590800"/>
            <a:ext cx="0" cy="685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228600" y="5105400"/>
            <a:ext cx="2057400" cy="12192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grpSp>
        <p:nvGrpSpPr>
          <p:cNvPr id="31751" name="Group 7"/>
          <p:cNvGrpSpPr>
            <a:grpSpLocks/>
          </p:cNvGrpSpPr>
          <p:nvPr/>
        </p:nvGrpSpPr>
        <p:grpSpPr bwMode="auto">
          <a:xfrm>
            <a:off x="7086600" y="3886200"/>
            <a:ext cx="1676400" cy="1524000"/>
            <a:chOff x="3312" y="2448"/>
            <a:chExt cx="1056" cy="960"/>
          </a:xfrm>
        </p:grpSpPr>
        <p:sp>
          <p:nvSpPr>
            <p:cNvPr id="31761" name="Rectangle 8"/>
            <p:cNvSpPr>
              <a:spLocks noChangeArrowheads="1"/>
            </p:cNvSpPr>
            <p:nvPr/>
          </p:nvSpPr>
          <p:spPr bwMode="auto">
            <a:xfrm>
              <a:off x="3312" y="2736"/>
              <a:ext cx="1056" cy="672"/>
            </a:xfrm>
            <a:prstGeom prst="rect">
              <a:avLst/>
            </a:prstGeom>
            <a:noFill/>
            <a:ln w="127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Architecture</a:t>
              </a:r>
            </a:p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of </a:t>
              </a:r>
            </a:p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Classifiers</a:t>
              </a:r>
            </a:p>
          </p:txBody>
        </p:sp>
        <p:sp>
          <p:nvSpPr>
            <p:cNvPr id="31762" name="Text Box 9"/>
            <p:cNvSpPr txBox="1">
              <a:spLocks noChangeArrowheads="1"/>
            </p:cNvSpPr>
            <p:nvPr/>
          </p:nvSpPr>
          <p:spPr bwMode="auto">
            <a:xfrm>
              <a:off x="4128" y="2448"/>
              <a:ext cx="21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31752" name="Group 10"/>
          <p:cNvGrpSpPr>
            <a:grpSpLocks/>
          </p:cNvGrpSpPr>
          <p:nvPr/>
        </p:nvGrpSpPr>
        <p:grpSpPr bwMode="auto">
          <a:xfrm>
            <a:off x="5410200" y="4038600"/>
            <a:ext cx="1905000" cy="1828800"/>
            <a:chOff x="3024" y="2112"/>
            <a:chExt cx="1200" cy="1152"/>
          </a:xfrm>
        </p:grpSpPr>
        <p:sp>
          <p:nvSpPr>
            <p:cNvPr id="94219" name="Line 11"/>
            <p:cNvSpPr>
              <a:spLocks noChangeShapeType="1"/>
            </p:cNvSpPr>
            <p:nvPr/>
          </p:nvSpPr>
          <p:spPr bwMode="auto">
            <a:xfrm>
              <a:off x="3024" y="2112"/>
              <a:ext cx="384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4220" name="Line 12"/>
            <p:cNvSpPr>
              <a:spLocks noChangeShapeType="1"/>
            </p:cNvSpPr>
            <p:nvPr/>
          </p:nvSpPr>
          <p:spPr bwMode="auto">
            <a:xfrm flipV="1">
              <a:off x="3072" y="2928"/>
              <a:ext cx="336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759" name="Oval 13"/>
            <p:cNvSpPr>
              <a:spLocks noChangeArrowheads="1"/>
            </p:cNvSpPr>
            <p:nvPr/>
          </p:nvSpPr>
          <p:spPr bwMode="auto">
            <a:xfrm>
              <a:off x="3456" y="2496"/>
              <a:ext cx="336" cy="336"/>
            </a:xfrm>
            <a:prstGeom prst="ellipse">
              <a:avLst/>
            </a:prstGeom>
            <a:noFill/>
            <a:ln w="12700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400" b="1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94222" name="Line 14"/>
            <p:cNvSpPr>
              <a:spLocks noChangeShapeType="1"/>
            </p:cNvSpPr>
            <p:nvPr/>
          </p:nvSpPr>
          <p:spPr bwMode="auto">
            <a:xfrm flipV="1">
              <a:off x="3888" y="2640"/>
              <a:ext cx="3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4223" name="Text Box 15"/>
          <p:cNvSpPr txBox="1">
            <a:spLocks noChangeArrowheads="1"/>
          </p:cNvSpPr>
          <p:nvPr/>
        </p:nvSpPr>
        <p:spPr bwMode="auto">
          <a:xfrm>
            <a:off x="249238" y="152400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94224" name="Text Box 16"/>
          <p:cNvSpPr txBox="1">
            <a:spLocks noChangeArrowheads="1"/>
          </p:cNvSpPr>
          <p:nvPr/>
        </p:nvSpPr>
        <p:spPr bwMode="auto">
          <a:xfrm>
            <a:off x="228600" y="32766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94225" name="Text Box 17"/>
          <p:cNvSpPr txBox="1">
            <a:spLocks noChangeArrowheads="1"/>
          </p:cNvSpPr>
          <p:nvPr/>
        </p:nvSpPr>
        <p:spPr bwMode="auto">
          <a:xfrm>
            <a:off x="228600" y="51054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94226" name="Text Box 18"/>
          <p:cNvSpPr txBox="1">
            <a:spLocks noChangeArrowheads="1"/>
          </p:cNvSpPr>
          <p:nvPr/>
        </p:nvSpPr>
        <p:spPr bwMode="auto">
          <a:xfrm>
            <a:off x="2438400" y="4746874"/>
            <a:ext cx="2743200" cy="19389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Encode Geometrical 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Relationships 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Among Components</a:t>
            </a:r>
          </a:p>
        </p:txBody>
      </p:sp>
    </p:spTree>
    <p:extLst>
      <p:ext uri="{BB962C8B-B14F-4D97-AF65-F5344CB8AC3E}">
        <p14:creationId xmlns:p14="http://schemas.microsoft.com/office/powerpoint/2010/main" val="224670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26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200" dirty="0">
                <a:latin typeface="Comic Sans MS" panose="030F0702030302020204" pitchFamily="66" charset="0"/>
              </a:rPr>
              <a:t>Symbolic Signature</a:t>
            </a:r>
            <a:br>
              <a:rPr lang="en-US" altLang="en-US" sz="4200" dirty="0">
                <a:latin typeface="Comic Sans MS" panose="030F0702030302020204" pitchFamily="66" charset="0"/>
              </a:rPr>
            </a:br>
            <a:endParaRPr lang="en-US" altLang="en-US" sz="4200" dirty="0">
              <a:latin typeface="Comic Sans MS" panose="030F0702030302020204" pitchFamily="66" charset="0"/>
            </a:endParaRP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6400800" y="2438400"/>
            <a:ext cx="22098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Symbolic </a:t>
            </a:r>
          </a:p>
          <a:p>
            <a:pPr algn="ctr" eaLnBrk="1" hangingPunct="1">
              <a:defRPr/>
            </a:pPr>
            <a:r>
              <a:rPr lang="en-US" alt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Signature at P</a:t>
            </a:r>
            <a:endParaRPr lang="en-US" altLang="en-US" sz="2200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2772" name="Picture 12" descr="figSymbolicSi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2743200"/>
            <a:ext cx="2371725" cy="3195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901" name="Oval 13"/>
          <p:cNvSpPr>
            <a:spLocks noChangeArrowheads="1"/>
          </p:cNvSpPr>
          <p:nvPr/>
        </p:nvSpPr>
        <p:spPr bwMode="auto">
          <a:xfrm>
            <a:off x="2087563" y="4505325"/>
            <a:ext cx="152400" cy="1524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902" name="Line 14"/>
          <p:cNvSpPr>
            <a:spLocks noChangeShapeType="1"/>
          </p:cNvSpPr>
          <p:nvPr/>
        </p:nvSpPr>
        <p:spPr bwMode="auto">
          <a:xfrm>
            <a:off x="1143000" y="3962400"/>
            <a:ext cx="838200" cy="5429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2775" name="Group 24"/>
          <p:cNvGrpSpPr>
            <a:grpSpLocks/>
          </p:cNvGrpSpPr>
          <p:nvPr/>
        </p:nvGrpSpPr>
        <p:grpSpPr bwMode="auto">
          <a:xfrm>
            <a:off x="6705600" y="3352800"/>
            <a:ext cx="1676400" cy="1828800"/>
            <a:chOff x="4224" y="2112"/>
            <a:chExt cx="1056" cy="1152"/>
          </a:xfrm>
        </p:grpSpPr>
        <p:sp>
          <p:nvSpPr>
            <p:cNvPr id="37893" name="Rectangle 5"/>
            <p:cNvSpPr>
              <a:spLocks noChangeArrowheads="1"/>
            </p:cNvSpPr>
            <p:nvPr/>
          </p:nvSpPr>
          <p:spPr bwMode="auto">
            <a:xfrm>
              <a:off x="4224" y="2112"/>
              <a:ext cx="1056" cy="115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32782" name="Group 23"/>
            <p:cNvGrpSpPr>
              <a:grpSpLocks/>
            </p:cNvGrpSpPr>
            <p:nvPr/>
          </p:nvGrpSpPr>
          <p:grpSpPr bwMode="auto">
            <a:xfrm>
              <a:off x="4272" y="2160"/>
              <a:ext cx="928" cy="1065"/>
              <a:chOff x="3984" y="1727"/>
              <a:chExt cx="928" cy="1065"/>
            </a:xfrm>
          </p:grpSpPr>
          <p:pic>
            <p:nvPicPr>
              <p:cNvPr id="32783" name="Picture 4" descr="2h1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4" y="1727"/>
                <a:ext cx="928" cy="10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37894" name="Text Box 6"/>
              <p:cNvSpPr txBox="1">
                <a:spLocks noChangeArrowheads="1"/>
              </p:cNvSpPr>
              <p:nvPr/>
            </p:nvSpPr>
            <p:spPr bwMode="auto">
              <a:xfrm>
                <a:off x="4458" y="1828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3</a:t>
                </a:r>
              </a:p>
            </p:txBody>
          </p:sp>
          <p:sp>
            <p:nvSpPr>
              <p:cNvPr id="37895" name="Text Box 7"/>
              <p:cNvSpPr txBox="1">
                <a:spLocks noChangeArrowheads="1"/>
              </p:cNvSpPr>
              <p:nvPr/>
            </p:nvSpPr>
            <p:spPr bwMode="auto">
              <a:xfrm>
                <a:off x="4225" y="1893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4</a:t>
                </a:r>
              </a:p>
            </p:txBody>
          </p:sp>
          <p:sp>
            <p:nvSpPr>
              <p:cNvPr id="37896" name="Text Box 8"/>
              <p:cNvSpPr txBox="1">
                <a:spLocks noChangeArrowheads="1"/>
              </p:cNvSpPr>
              <p:nvPr/>
            </p:nvSpPr>
            <p:spPr bwMode="auto">
              <a:xfrm>
                <a:off x="4368" y="2112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5</a:t>
                </a:r>
              </a:p>
            </p:txBody>
          </p:sp>
          <p:sp>
            <p:nvSpPr>
              <p:cNvPr id="37897" name="Text Box 9"/>
              <p:cNvSpPr txBox="1">
                <a:spLocks noChangeArrowheads="1"/>
              </p:cNvSpPr>
              <p:nvPr/>
            </p:nvSpPr>
            <p:spPr bwMode="auto">
              <a:xfrm>
                <a:off x="4444" y="2446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6</a:t>
                </a:r>
              </a:p>
            </p:txBody>
          </p:sp>
          <p:sp>
            <p:nvSpPr>
              <p:cNvPr id="37898" name="Text Box 10"/>
              <p:cNvSpPr txBox="1">
                <a:spLocks noChangeArrowheads="1"/>
              </p:cNvSpPr>
              <p:nvPr/>
            </p:nvSpPr>
            <p:spPr bwMode="auto">
              <a:xfrm>
                <a:off x="4225" y="2327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8</a:t>
                </a:r>
              </a:p>
            </p:txBody>
          </p:sp>
          <p:sp>
            <p:nvSpPr>
              <p:cNvPr id="37899" name="Text Box 11"/>
              <p:cNvSpPr txBox="1">
                <a:spLocks noChangeArrowheads="1"/>
              </p:cNvSpPr>
              <p:nvPr/>
            </p:nvSpPr>
            <p:spPr bwMode="auto">
              <a:xfrm>
                <a:off x="4608" y="2400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7</a:t>
                </a:r>
              </a:p>
            </p:txBody>
          </p:sp>
          <p:sp>
            <p:nvSpPr>
              <p:cNvPr id="37903" name="Text Box 15"/>
              <p:cNvSpPr txBox="1">
                <a:spLocks noChangeArrowheads="1"/>
              </p:cNvSpPr>
              <p:nvPr/>
            </p:nvSpPr>
            <p:spPr bwMode="auto">
              <a:xfrm>
                <a:off x="4723" y="2500"/>
                <a:ext cx="11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endParaRPr lang="en-US" altLang="en-US" sz="2000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</p:grpSp>
      <p:sp>
        <p:nvSpPr>
          <p:cNvPr id="37904" name="Text Box 16"/>
          <p:cNvSpPr txBox="1">
            <a:spLocks noChangeArrowheads="1"/>
          </p:cNvSpPr>
          <p:nvPr/>
        </p:nvSpPr>
        <p:spPr bwMode="auto">
          <a:xfrm>
            <a:off x="990600" y="1905000"/>
            <a:ext cx="3200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Labeled 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Surface Mesh</a:t>
            </a:r>
          </a:p>
        </p:txBody>
      </p:sp>
      <p:sp>
        <p:nvSpPr>
          <p:cNvPr id="37905" name="Text Box 17"/>
          <p:cNvSpPr txBox="1">
            <a:spLocks noChangeArrowheads="1"/>
          </p:cNvSpPr>
          <p:nvPr/>
        </p:nvSpPr>
        <p:spPr bwMode="auto">
          <a:xfrm>
            <a:off x="6248400" y="5181600"/>
            <a:ext cx="2895600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Matrix storing component</a:t>
            </a:r>
          </a:p>
          <a:p>
            <a:pPr algn="ctr" eaLnBrk="1" hangingPunct="1">
              <a:defRPr/>
            </a:pPr>
            <a:r>
              <a:rPr lang="en-US" alt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labels</a:t>
            </a:r>
          </a:p>
        </p:txBody>
      </p:sp>
      <p:sp>
        <p:nvSpPr>
          <p:cNvPr id="37906" name="AutoShape 18"/>
          <p:cNvSpPr>
            <a:spLocks noChangeArrowheads="1"/>
          </p:cNvSpPr>
          <p:nvPr/>
        </p:nvSpPr>
        <p:spPr bwMode="auto">
          <a:xfrm>
            <a:off x="4953000" y="46482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907" name="Text Box 19"/>
          <p:cNvSpPr txBox="1">
            <a:spLocks noChangeArrowheads="1"/>
          </p:cNvSpPr>
          <p:nvPr/>
        </p:nvSpPr>
        <p:spPr bwMode="auto">
          <a:xfrm>
            <a:off x="4191000" y="3200400"/>
            <a:ext cx="21018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Encode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Geometric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Configuration</a:t>
            </a:r>
          </a:p>
        </p:txBody>
      </p:sp>
      <p:sp>
        <p:nvSpPr>
          <p:cNvPr id="32780" name="Text Box 20"/>
          <p:cNvSpPr txBox="1">
            <a:spLocks noChangeArrowheads="1"/>
          </p:cNvSpPr>
          <p:nvPr/>
        </p:nvSpPr>
        <p:spPr bwMode="auto">
          <a:xfrm>
            <a:off x="0" y="3048000"/>
            <a:ext cx="15303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Critical</a:t>
            </a:r>
          </a:p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 Point P</a:t>
            </a:r>
          </a:p>
        </p:txBody>
      </p:sp>
    </p:spTree>
    <p:extLst>
      <p:ext uri="{BB962C8B-B14F-4D97-AF65-F5344CB8AC3E}">
        <p14:creationId xmlns:p14="http://schemas.microsoft.com/office/powerpoint/2010/main" val="324528611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Symbolic Signatures Are Robust </a:t>
            </a:r>
            <a:br>
              <a:rPr lang="en-US" alt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r>
              <a:rPr lang="en-US" alt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To Deformations</a:t>
            </a:r>
          </a:p>
        </p:txBody>
      </p:sp>
      <p:pic>
        <p:nvPicPr>
          <p:cNvPr id="34819" name="Picture 6" descr="2h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429000"/>
            <a:ext cx="1320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27432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21" name="Picture 8" descr="2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13303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9" descr="2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752600"/>
            <a:ext cx="136366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0" descr="2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676400"/>
            <a:ext cx="14351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1" descr="2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752600"/>
            <a:ext cx="130333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2" descr="2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76400"/>
            <a:ext cx="127476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4" descr="2h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581400"/>
            <a:ext cx="11858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12954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28" name="Picture 17" descr="2h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4290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4" name="Rectangle 18"/>
          <p:cNvSpPr>
            <a:spLocks noChangeArrowheads="1"/>
          </p:cNvSpPr>
          <p:nvPr/>
        </p:nvSpPr>
        <p:spPr bwMode="auto">
          <a:xfrm>
            <a:off x="41910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30" name="Picture 20" descr="2h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81400"/>
            <a:ext cx="1135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7" name="Rectangle 21"/>
          <p:cNvSpPr>
            <a:spLocks noChangeArrowheads="1"/>
          </p:cNvSpPr>
          <p:nvPr/>
        </p:nvSpPr>
        <p:spPr bwMode="auto">
          <a:xfrm>
            <a:off x="56388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32" name="Picture 23" descr="2h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505200"/>
            <a:ext cx="11652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60" name="Rectangle 24"/>
          <p:cNvSpPr>
            <a:spLocks noChangeArrowheads="1"/>
          </p:cNvSpPr>
          <p:nvPr/>
        </p:nvSpPr>
        <p:spPr bwMode="auto">
          <a:xfrm>
            <a:off x="70866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1" name="Oval 25"/>
          <p:cNvSpPr>
            <a:spLocks noChangeArrowheads="1"/>
          </p:cNvSpPr>
          <p:nvPr/>
        </p:nvSpPr>
        <p:spPr bwMode="auto">
          <a:xfrm>
            <a:off x="1447800" y="27432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2" name="Oval 26"/>
          <p:cNvSpPr>
            <a:spLocks noChangeArrowheads="1"/>
          </p:cNvSpPr>
          <p:nvPr/>
        </p:nvSpPr>
        <p:spPr bwMode="auto">
          <a:xfrm>
            <a:off x="2895600" y="26670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3" name="Oval 27"/>
          <p:cNvSpPr>
            <a:spLocks noChangeArrowheads="1"/>
          </p:cNvSpPr>
          <p:nvPr/>
        </p:nvSpPr>
        <p:spPr bwMode="auto">
          <a:xfrm>
            <a:off x="4343400" y="28194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4" name="Oval 28"/>
          <p:cNvSpPr>
            <a:spLocks noChangeArrowheads="1"/>
          </p:cNvSpPr>
          <p:nvPr/>
        </p:nvSpPr>
        <p:spPr bwMode="auto">
          <a:xfrm>
            <a:off x="5791200" y="27432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5" name="Oval 29"/>
          <p:cNvSpPr>
            <a:spLocks noChangeArrowheads="1"/>
          </p:cNvSpPr>
          <p:nvPr/>
        </p:nvSpPr>
        <p:spPr bwMode="auto">
          <a:xfrm>
            <a:off x="7315200" y="28194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6" name="Line 30"/>
          <p:cNvSpPr>
            <a:spLocks noChangeShapeType="1"/>
          </p:cNvSpPr>
          <p:nvPr/>
        </p:nvSpPr>
        <p:spPr bwMode="auto">
          <a:xfrm flipV="1">
            <a:off x="990600" y="28956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7" name="Line 31"/>
          <p:cNvSpPr>
            <a:spLocks noChangeShapeType="1"/>
          </p:cNvSpPr>
          <p:nvPr/>
        </p:nvSpPr>
        <p:spPr bwMode="auto">
          <a:xfrm flipV="1">
            <a:off x="2438400" y="28194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8" name="Line 32"/>
          <p:cNvSpPr>
            <a:spLocks noChangeShapeType="1"/>
          </p:cNvSpPr>
          <p:nvPr/>
        </p:nvSpPr>
        <p:spPr bwMode="auto">
          <a:xfrm flipV="1">
            <a:off x="3886200" y="28956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9" name="Line 33"/>
          <p:cNvSpPr>
            <a:spLocks noChangeShapeType="1"/>
          </p:cNvSpPr>
          <p:nvPr/>
        </p:nvSpPr>
        <p:spPr bwMode="auto">
          <a:xfrm flipV="1">
            <a:off x="5334000" y="28956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70" name="Line 34"/>
          <p:cNvSpPr>
            <a:spLocks noChangeShapeType="1"/>
          </p:cNvSpPr>
          <p:nvPr/>
        </p:nvSpPr>
        <p:spPr bwMode="auto">
          <a:xfrm flipV="1">
            <a:off x="6858000" y="28956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71" name="Text Box 35"/>
          <p:cNvSpPr txBox="1">
            <a:spLocks noChangeArrowheads="1"/>
          </p:cNvSpPr>
          <p:nvPr/>
        </p:nvSpPr>
        <p:spPr bwMode="auto">
          <a:xfrm>
            <a:off x="457200" y="3124200"/>
            <a:ext cx="457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4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</a:t>
            </a:r>
          </a:p>
        </p:txBody>
      </p:sp>
      <p:sp>
        <p:nvSpPr>
          <p:cNvPr id="39972" name="Text Box 36"/>
          <p:cNvSpPr txBox="1">
            <a:spLocks noChangeArrowheads="1"/>
          </p:cNvSpPr>
          <p:nvPr/>
        </p:nvSpPr>
        <p:spPr bwMode="auto">
          <a:xfrm>
            <a:off x="1898650" y="37401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73" name="Text Box 37"/>
          <p:cNvSpPr txBox="1">
            <a:spLocks noChangeArrowheads="1"/>
          </p:cNvSpPr>
          <p:nvPr/>
        </p:nvSpPr>
        <p:spPr bwMode="auto">
          <a:xfrm>
            <a:off x="1593850" y="37401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74" name="Text Box 38"/>
          <p:cNvSpPr txBox="1">
            <a:spLocks noChangeArrowheads="1"/>
          </p:cNvSpPr>
          <p:nvPr/>
        </p:nvSpPr>
        <p:spPr bwMode="auto">
          <a:xfrm>
            <a:off x="1746250" y="4044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75" name="Text Box 39"/>
          <p:cNvSpPr txBox="1">
            <a:spLocks noChangeArrowheads="1"/>
          </p:cNvSpPr>
          <p:nvPr/>
        </p:nvSpPr>
        <p:spPr bwMode="auto">
          <a:xfrm>
            <a:off x="18224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39976" name="Text Box 40"/>
          <p:cNvSpPr txBox="1">
            <a:spLocks noChangeArrowheads="1"/>
          </p:cNvSpPr>
          <p:nvPr/>
        </p:nvSpPr>
        <p:spPr bwMode="auto">
          <a:xfrm>
            <a:off x="20510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39977" name="Text Box 41"/>
          <p:cNvSpPr txBox="1">
            <a:spLocks noChangeArrowheads="1"/>
          </p:cNvSpPr>
          <p:nvPr/>
        </p:nvSpPr>
        <p:spPr bwMode="auto">
          <a:xfrm>
            <a:off x="1593850" y="42735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78" name="Text Box 42"/>
          <p:cNvSpPr txBox="1">
            <a:spLocks noChangeArrowheads="1"/>
          </p:cNvSpPr>
          <p:nvPr/>
        </p:nvSpPr>
        <p:spPr bwMode="auto">
          <a:xfrm>
            <a:off x="6242050" y="3663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79" name="Text Box 43"/>
          <p:cNvSpPr txBox="1">
            <a:spLocks noChangeArrowheads="1"/>
          </p:cNvSpPr>
          <p:nvPr/>
        </p:nvSpPr>
        <p:spPr bwMode="auto">
          <a:xfrm>
            <a:off x="3270250" y="3587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80" name="Text Box 44"/>
          <p:cNvSpPr txBox="1">
            <a:spLocks noChangeArrowheads="1"/>
          </p:cNvSpPr>
          <p:nvPr/>
        </p:nvSpPr>
        <p:spPr bwMode="auto">
          <a:xfrm>
            <a:off x="4718050" y="3587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81" name="Text Box 45"/>
          <p:cNvSpPr txBox="1">
            <a:spLocks noChangeArrowheads="1"/>
          </p:cNvSpPr>
          <p:nvPr/>
        </p:nvSpPr>
        <p:spPr bwMode="auto">
          <a:xfrm>
            <a:off x="7613650" y="3663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82" name="Text Box 46"/>
          <p:cNvSpPr txBox="1">
            <a:spLocks noChangeArrowheads="1"/>
          </p:cNvSpPr>
          <p:nvPr/>
        </p:nvSpPr>
        <p:spPr bwMode="auto">
          <a:xfrm>
            <a:off x="2889250" y="3587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83" name="Text Box 47"/>
          <p:cNvSpPr txBox="1">
            <a:spLocks noChangeArrowheads="1"/>
          </p:cNvSpPr>
          <p:nvPr/>
        </p:nvSpPr>
        <p:spPr bwMode="auto">
          <a:xfrm>
            <a:off x="4413250" y="3663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84" name="Text Box 48"/>
          <p:cNvSpPr txBox="1">
            <a:spLocks noChangeArrowheads="1"/>
          </p:cNvSpPr>
          <p:nvPr/>
        </p:nvSpPr>
        <p:spPr bwMode="auto">
          <a:xfrm>
            <a:off x="5937250" y="37401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85" name="Text Box 49"/>
          <p:cNvSpPr txBox="1">
            <a:spLocks noChangeArrowheads="1"/>
          </p:cNvSpPr>
          <p:nvPr/>
        </p:nvSpPr>
        <p:spPr bwMode="auto">
          <a:xfrm>
            <a:off x="7308850" y="37401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86" name="Text Box 50"/>
          <p:cNvSpPr txBox="1">
            <a:spLocks noChangeArrowheads="1"/>
          </p:cNvSpPr>
          <p:nvPr/>
        </p:nvSpPr>
        <p:spPr bwMode="auto">
          <a:xfrm>
            <a:off x="2889250" y="42735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87" name="Text Box 51"/>
          <p:cNvSpPr txBox="1">
            <a:spLocks noChangeArrowheads="1"/>
          </p:cNvSpPr>
          <p:nvPr/>
        </p:nvSpPr>
        <p:spPr bwMode="auto">
          <a:xfrm>
            <a:off x="4413250" y="41973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88" name="Text Box 52"/>
          <p:cNvSpPr txBox="1">
            <a:spLocks noChangeArrowheads="1"/>
          </p:cNvSpPr>
          <p:nvPr/>
        </p:nvSpPr>
        <p:spPr bwMode="auto">
          <a:xfrm>
            <a:off x="5937250" y="41973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89" name="Text Box 53"/>
          <p:cNvSpPr txBox="1">
            <a:spLocks noChangeArrowheads="1"/>
          </p:cNvSpPr>
          <p:nvPr/>
        </p:nvSpPr>
        <p:spPr bwMode="auto">
          <a:xfrm>
            <a:off x="7308850" y="41973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90" name="Text Box 54"/>
          <p:cNvSpPr txBox="1">
            <a:spLocks noChangeArrowheads="1"/>
          </p:cNvSpPr>
          <p:nvPr/>
        </p:nvSpPr>
        <p:spPr bwMode="auto">
          <a:xfrm>
            <a:off x="3194050" y="3968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91" name="Text Box 55"/>
          <p:cNvSpPr txBox="1">
            <a:spLocks noChangeArrowheads="1"/>
          </p:cNvSpPr>
          <p:nvPr/>
        </p:nvSpPr>
        <p:spPr bwMode="auto">
          <a:xfrm>
            <a:off x="4641850" y="3968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92" name="Text Box 56"/>
          <p:cNvSpPr txBox="1">
            <a:spLocks noChangeArrowheads="1"/>
          </p:cNvSpPr>
          <p:nvPr/>
        </p:nvSpPr>
        <p:spPr bwMode="auto">
          <a:xfrm>
            <a:off x="6165850" y="3968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93" name="Text Box 57"/>
          <p:cNvSpPr txBox="1">
            <a:spLocks noChangeArrowheads="1"/>
          </p:cNvSpPr>
          <p:nvPr/>
        </p:nvSpPr>
        <p:spPr bwMode="auto">
          <a:xfrm>
            <a:off x="7537450" y="3968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94" name="Text Box 58"/>
          <p:cNvSpPr txBox="1">
            <a:spLocks noChangeArrowheads="1"/>
          </p:cNvSpPr>
          <p:nvPr/>
        </p:nvSpPr>
        <p:spPr bwMode="auto">
          <a:xfrm>
            <a:off x="7613650" y="4349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39995" name="Text Box 59"/>
          <p:cNvSpPr txBox="1">
            <a:spLocks noChangeArrowheads="1"/>
          </p:cNvSpPr>
          <p:nvPr/>
        </p:nvSpPr>
        <p:spPr bwMode="auto">
          <a:xfrm>
            <a:off x="46418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39996" name="Text Box 60"/>
          <p:cNvSpPr txBox="1">
            <a:spLocks noChangeArrowheads="1"/>
          </p:cNvSpPr>
          <p:nvPr/>
        </p:nvSpPr>
        <p:spPr bwMode="auto">
          <a:xfrm>
            <a:off x="31940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39997" name="Text Box 61"/>
          <p:cNvSpPr txBox="1">
            <a:spLocks noChangeArrowheads="1"/>
          </p:cNvSpPr>
          <p:nvPr/>
        </p:nvSpPr>
        <p:spPr bwMode="auto">
          <a:xfrm>
            <a:off x="35750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39998" name="Text Box 62"/>
          <p:cNvSpPr txBox="1">
            <a:spLocks noChangeArrowheads="1"/>
          </p:cNvSpPr>
          <p:nvPr/>
        </p:nvSpPr>
        <p:spPr bwMode="auto">
          <a:xfrm>
            <a:off x="49466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39999" name="Text Box 63"/>
          <p:cNvSpPr txBox="1">
            <a:spLocks noChangeArrowheads="1"/>
          </p:cNvSpPr>
          <p:nvPr/>
        </p:nvSpPr>
        <p:spPr bwMode="auto">
          <a:xfrm>
            <a:off x="6470650" y="4349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40000" name="Text Box 64"/>
          <p:cNvSpPr txBox="1">
            <a:spLocks noChangeArrowheads="1"/>
          </p:cNvSpPr>
          <p:nvPr/>
        </p:nvSpPr>
        <p:spPr bwMode="auto">
          <a:xfrm>
            <a:off x="7918450" y="4349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40001" name="Text Box 65"/>
          <p:cNvSpPr txBox="1">
            <a:spLocks noChangeArrowheads="1"/>
          </p:cNvSpPr>
          <p:nvPr/>
        </p:nvSpPr>
        <p:spPr bwMode="auto">
          <a:xfrm>
            <a:off x="6242050" y="4349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40002" name="Text Box 66"/>
          <p:cNvSpPr txBox="1">
            <a:spLocks noChangeArrowheads="1"/>
          </p:cNvSpPr>
          <p:nvPr/>
        </p:nvSpPr>
        <p:spPr bwMode="auto">
          <a:xfrm>
            <a:off x="2514600" y="5029200"/>
            <a:ext cx="4691063" cy="11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3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Relative position of components is  stable across deformations: experimental evidence</a:t>
            </a:r>
          </a:p>
        </p:txBody>
      </p:sp>
      <p:sp>
        <p:nvSpPr>
          <p:cNvPr id="40005" name="Rectangle 69"/>
          <p:cNvSpPr>
            <a:spLocks noChangeArrowheads="1"/>
          </p:cNvSpPr>
          <p:nvPr/>
        </p:nvSpPr>
        <p:spPr bwMode="auto">
          <a:xfrm>
            <a:off x="56388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006" name="Rectangle 70"/>
          <p:cNvSpPr>
            <a:spLocks noChangeArrowheads="1"/>
          </p:cNvSpPr>
          <p:nvPr/>
        </p:nvSpPr>
        <p:spPr bwMode="auto">
          <a:xfrm>
            <a:off x="41910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007" name="Rectangle 71"/>
          <p:cNvSpPr>
            <a:spLocks noChangeArrowheads="1"/>
          </p:cNvSpPr>
          <p:nvPr/>
        </p:nvSpPr>
        <p:spPr bwMode="auto">
          <a:xfrm>
            <a:off x="27432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008" name="Rectangle 72"/>
          <p:cNvSpPr>
            <a:spLocks noChangeArrowheads="1"/>
          </p:cNvSpPr>
          <p:nvPr/>
        </p:nvSpPr>
        <p:spPr bwMode="auto">
          <a:xfrm>
            <a:off x="12954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351750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0937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Architecture of Classifiers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209800" y="1524000"/>
            <a:ext cx="1981200" cy="10668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Numeric</a:t>
            </a:r>
          </a:p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Signatures</a:t>
            </a: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2209800" y="32766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Components</a:t>
            </a:r>
          </a:p>
        </p:txBody>
      </p:sp>
      <p:sp>
        <p:nvSpPr>
          <p:cNvPr id="95237" name="Line 5"/>
          <p:cNvSpPr>
            <a:spLocks noChangeShapeType="1"/>
          </p:cNvSpPr>
          <p:nvPr/>
        </p:nvSpPr>
        <p:spPr bwMode="auto">
          <a:xfrm>
            <a:off x="3276600" y="2590800"/>
            <a:ext cx="0" cy="685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2209800" y="51054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Symbolic</a:t>
            </a:r>
          </a:p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Signatures</a:t>
            </a:r>
          </a:p>
        </p:txBody>
      </p:sp>
      <p:grpSp>
        <p:nvGrpSpPr>
          <p:cNvPr id="35847" name="Group 7"/>
          <p:cNvGrpSpPr>
            <a:grpSpLocks/>
          </p:cNvGrpSpPr>
          <p:nvPr/>
        </p:nvGrpSpPr>
        <p:grpSpPr bwMode="auto">
          <a:xfrm>
            <a:off x="6664326" y="3657601"/>
            <a:ext cx="1676400" cy="2141538"/>
            <a:chOff x="3286" y="2448"/>
            <a:chExt cx="1056" cy="1349"/>
          </a:xfrm>
        </p:grpSpPr>
        <p:sp>
          <p:nvSpPr>
            <p:cNvPr id="35857" name="Rectangle 8"/>
            <p:cNvSpPr>
              <a:spLocks noChangeArrowheads="1"/>
            </p:cNvSpPr>
            <p:nvPr/>
          </p:nvSpPr>
          <p:spPr bwMode="auto">
            <a:xfrm>
              <a:off x="3286" y="3125"/>
              <a:ext cx="1056" cy="67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000" dirty="0">
                  <a:solidFill>
                    <a:schemeClr val="tx1"/>
                  </a:solidFill>
                </a:rPr>
                <a:t>Architecture</a:t>
              </a:r>
            </a:p>
            <a:p>
              <a:pPr eaLnBrk="1" hangingPunct="1"/>
              <a:r>
                <a:rPr lang="en-US" altLang="en-US" sz="2000" dirty="0">
                  <a:solidFill>
                    <a:schemeClr val="tx1"/>
                  </a:solidFill>
                </a:rPr>
                <a:t>of </a:t>
              </a:r>
            </a:p>
            <a:p>
              <a:pPr eaLnBrk="1" hangingPunct="1"/>
              <a:r>
                <a:rPr lang="en-US" altLang="en-US" sz="2000" dirty="0">
                  <a:solidFill>
                    <a:schemeClr val="tx1"/>
                  </a:solidFill>
                </a:rPr>
                <a:t>Classifiers</a:t>
              </a:r>
            </a:p>
          </p:txBody>
        </p:sp>
        <p:sp>
          <p:nvSpPr>
            <p:cNvPr id="35858" name="Text Box 9"/>
            <p:cNvSpPr txBox="1">
              <a:spLocks noChangeArrowheads="1"/>
            </p:cNvSpPr>
            <p:nvPr/>
          </p:nvSpPr>
          <p:spPr bwMode="auto">
            <a:xfrm>
              <a:off x="4128" y="2448"/>
              <a:ext cx="21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35848" name="Group 10"/>
          <p:cNvGrpSpPr>
            <a:grpSpLocks/>
          </p:cNvGrpSpPr>
          <p:nvPr/>
        </p:nvGrpSpPr>
        <p:grpSpPr bwMode="auto">
          <a:xfrm>
            <a:off x="4648200" y="3886200"/>
            <a:ext cx="1905000" cy="1828800"/>
            <a:chOff x="3024" y="2112"/>
            <a:chExt cx="1200" cy="1152"/>
          </a:xfrm>
        </p:grpSpPr>
        <p:sp>
          <p:nvSpPr>
            <p:cNvPr id="95243" name="Line 11"/>
            <p:cNvSpPr>
              <a:spLocks noChangeShapeType="1"/>
            </p:cNvSpPr>
            <p:nvPr/>
          </p:nvSpPr>
          <p:spPr bwMode="auto">
            <a:xfrm>
              <a:off x="3024" y="2112"/>
              <a:ext cx="384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5244" name="Line 12"/>
            <p:cNvSpPr>
              <a:spLocks noChangeShapeType="1"/>
            </p:cNvSpPr>
            <p:nvPr/>
          </p:nvSpPr>
          <p:spPr bwMode="auto">
            <a:xfrm flipV="1">
              <a:off x="3072" y="2928"/>
              <a:ext cx="336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855" name="Oval 13"/>
            <p:cNvSpPr>
              <a:spLocks noChangeArrowheads="1"/>
            </p:cNvSpPr>
            <p:nvPr/>
          </p:nvSpPr>
          <p:spPr bwMode="auto">
            <a:xfrm>
              <a:off x="3456" y="2496"/>
              <a:ext cx="336" cy="336"/>
            </a:xfrm>
            <a:prstGeom prst="ellipse">
              <a:avLst/>
            </a:prstGeom>
            <a:noFill/>
            <a:ln w="12700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400" b="1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95246" name="Line 14"/>
            <p:cNvSpPr>
              <a:spLocks noChangeShapeType="1"/>
            </p:cNvSpPr>
            <p:nvPr/>
          </p:nvSpPr>
          <p:spPr bwMode="auto">
            <a:xfrm flipV="1">
              <a:off x="3888" y="2640"/>
              <a:ext cx="3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5849" name="Text Box 15"/>
          <p:cNvSpPr txBox="1">
            <a:spLocks noChangeArrowheads="1"/>
          </p:cNvSpPr>
          <p:nvPr/>
        </p:nvSpPr>
        <p:spPr bwMode="auto">
          <a:xfrm>
            <a:off x="2230438" y="152400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5850" name="Text Box 16"/>
          <p:cNvSpPr txBox="1">
            <a:spLocks noChangeArrowheads="1"/>
          </p:cNvSpPr>
          <p:nvPr/>
        </p:nvSpPr>
        <p:spPr bwMode="auto">
          <a:xfrm>
            <a:off x="2209800" y="32766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5851" name="Text Box 17"/>
          <p:cNvSpPr txBox="1">
            <a:spLocks noChangeArrowheads="1"/>
          </p:cNvSpPr>
          <p:nvPr/>
        </p:nvSpPr>
        <p:spPr bwMode="auto">
          <a:xfrm>
            <a:off x="2209800" y="51054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5250" name="Text Box 18"/>
          <p:cNvSpPr txBox="1">
            <a:spLocks noChangeArrowheads="1"/>
          </p:cNvSpPr>
          <p:nvPr/>
        </p:nvSpPr>
        <p:spPr bwMode="auto">
          <a:xfrm>
            <a:off x="6055894" y="2446922"/>
            <a:ext cx="2783305" cy="19389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Learns Components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And Their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Geometric Relationships</a:t>
            </a:r>
          </a:p>
        </p:txBody>
      </p:sp>
    </p:spTree>
    <p:extLst>
      <p:ext uri="{BB962C8B-B14F-4D97-AF65-F5344CB8AC3E}">
        <p14:creationId xmlns:p14="http://schemas.microsoft.com/office/powerpoint/2010/main" val="143843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771"/>
            <a:ext cx="8229600" cy="1143000"/>
          </a:xfrm>
        </p:spPr>
        <p:txBody>
          <a:bodyPr/>
          <a:lstStyle/>
          <a:p>
            <a:r>
              <a:rPr lang="en-US" dirty="0"/>
              <a:t>Depth from Stereo</a:t>
            </a:r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2667000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Goal: recover depth by finding image coordinate x’ that corresponds to x</a:t>
            </a:r>
          </a:p>
          <a:p>
            <a:r>
              <a:rPr lang="en-US" sz="2800" dirty="0"/>
              <a:t>Sub-Problems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Calibration: How do we recover the relation of the cameras (if not already known)?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Correspondence: How do we search for the matching point x’?</a:t>
            </a:r>
          </a:p>
        </p:txBody>
      </p: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3361601" y="3754448"/>
            <a:ext cx="2240346" cy="2976732"/>
            <a:chOff x="609600" y="753824"/>
            <a:chExt cx="3905925" cy="5189776"/>
          </a:xfrm>
        </p:grpSpPr>
        <p:grpSp>
          <p:nvGrpSpPr>
            <p:cNvPr id="55" name="Group 54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59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0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1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3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4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5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6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7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8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0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1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2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73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4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5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6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7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8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sp>
          <p:nvSpPr>
            <p:cNvPr id="56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7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8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x'</a:t>
              </a:r>
              <a:endParaRPr lang="en-US" sz="2000" baseline="-250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0674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Proposed Architecture</a:t>
            </a:r>
            <a:br>
              <a:rPr lang="en-US" altLang="en-US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endParaRPr lang="en-US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52400" y="2743200"/>
            <a:ext cx="12192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5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Input</a:t>
            </a:r>
          </a:p>
        </p:txBody>
      </p:sp>
      <p:sp>
        <p:nvSpPr>
          <p:cNvPr id="41988" name="AutoShape 4"/>
          <p:cNvSpPr>
            <a:spLocks noChangeArrowheads="1"/>
          </p:cNvSpPr>
          <p:nvPr/>
        </p:nvSpPr>
        <p:spPr bwMode="auto">
          <a:xfrm>
            <a:off x="1447800" y="28956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hlink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9" name="Picture 7" descr="abnorm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52800"/>
            <a:ext cx="138271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3962400" y="3429000"/>
            <a:ext cx="1371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Labeled</a:t>
            </a:r>
          </a:p>
          <a:p>
            <a:pPr algn="ctr" eaLnBrk="1" hangingPunct="1">
              <a:defRPr/>
            </a:pPr>
            <a:r>
              <a:rPr lang="en-US" altLang="en-US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Mesh</a:t>
            </a: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8001000" y="2667000"/>
            <a:ext cx="990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5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Class</a:t>
            </a:r>
          </a:p>
          <a:p>
            <a:pPr algn="ctr" eaLnBrk="1" hangingPunct="1">
              <a:defRPr/>
            </a:pPr>
            <a:r>
              <a:rPr lang="en-US" altLang="en-US" sz="25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Label</a:t>
            </a:r>
          </a:p>
        </p:txBody>
      </p:sp>
      <p:sp>
        <p:nvSpPr>
          <p:cNvPr id="41994" name="AutoShape 10"/>
          <p:cNvSpPr>
            <a:spLocks noChangeArrowheads="1"/>
          </p:cNvSpPr>
          <p:nvPr/>
        </p:nvSpPr>
        <p:spPr bwMode="auto">
          <a:xfrm>
            <a:off x="7543800" y="29718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endParaRPr lang="en-US" altLang="en-US" sz="240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1995" name="AutoShape 11"/>
          <p:cNvSpPr>
            <a:spLocks noChangeArrowheads="1"/>
          </p:cNvSpPr>
          <p:nvPr/>
        </p:nvSpPr>
        <p:spPr bwMode="auto">
          <a:xfrm>
            <a:off x="4419600" y="29718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hlink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996" name="Text Box 12"/>
          <p:cNvSpPr txBox="1">
            <a:spLocks noChangeArrowheads="1"/>
          </p:cNvSpPr>
          <p:nvPr/>
        </p:nvSpPr>
        <p:spPr bwMode="auto">
          <a:xfrm>
            <a:off x="7696200" y="4191000"/>
            <a:ext cx="1295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32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-1</a:t>
            </a:r>
          </a:p>
          <a:p>
            <a:pPr algn="ctr" eaLnBrk="1" hangingPunct="1">
              <a:defRPr/>
            </a:pPr>
            <a:r>
              <a:rPr lang="en-US" altLang="en-US" sz="16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(Abnormal)</a:t>
            </a:r>
          </a:p>
        </p:txBody>
      </p:sp>
      <p:sp>
        <p:nvSpPr>
          <p:cNvPr id="36875" name="Text Box 13"/>
          <p:cNvSpPr txBox="1">
            <a:spLocks noChangeArrowheads="1"/>
          </p:cNvSpPr>
          <p:nvPr/>
        </p:nvSpPr>
        <p:spPr bwMode="auto">
          <a:xfrm>
            <a:off x="4495800" y="1295400"/>
            <a:ext cx="3581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2000">
                <a:solidFill>
                  <a:schemeClr val="folHlink"/>
                </a:solidFill>
                <a:latin typeface="Comic Sans MS" panose="030F0702030302020204" pitchFamily="66" charset="0"/>
              </a:rPr>
              <a:t>Verify spatial configuration</a:t>
            </a:r>
          </a:p>
          <a:p>
            <a:pPr algn="ctr" eaLnBrk="1" hangingPunct="1">
              <a:lnSpc>
                <a:spcPct val="90000"/>
              </a:lnSpc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2000">
                <a:solidFill>
                  <a:schemeClr val="folHlink"/>
                </a:solidFill>
                <a:latin typeface="Comic Sans MS" panose="030F0702030302020204" pitchFamily="66" charset="0"/>
              </a:rPr>
              <a:t>of the components </a:t>
            </a: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5257800" y="2362200"/>
            <a:ext cx="2133600" cy="16002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Identify</a:t>
            </a:r>
          </a:p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1905000" y="2286000"/>
            <a:ext cx="2133600" cy="1600200"/>
          </a:xfrm>
          <a:prstGeom prst="rect">
            <a:avLst/>
          </a:prstGeom>
          <a:solidFill>
            <a:schemeClr val="hlink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Identify</a:t>
            </a:r>
          </a:p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3048000" y="5334000"/>
            <a:ext cx="396240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Two classification stages</a:t>
            </a: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152400" y="5410200"/>
            <a:ext cx="152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Surface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Mesh</a:t>
            </a:r>
          </a:p>
        </p:txBody>
      </p:sp>
      <p:sp>
        <p:nvSpPr>
          <p:cNvPr id="42002" name="AutoShape 18"/>
          <p:cNvSpPr>
            <a:spLocks/>
          </p:cNvSpPr>
          <p:nvPr/>
        </p:nvSpPr>
        <p:spPr bwMode="auto">
          <a:xfrm rot="5400000">
            <a:off x="6172200" y="1143000"/>
            <a:ext cx="228600" cy="2057400"/>
          </a:xfrm>
          <a:prstGeom prst="leftBrace">
            <a:avLst>
              <a:gd name="adj1" fmla="val 75000"/>
              <a:gd name="adj2" fmla="val 50000"/>
            </a:avLst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973141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dirty="0">
                <a:latin typeface="Comic Sans MS" panose="030F0702030302020204" pitchFamily="66" charset="0"/>
              </a:rPr>
              <a:t>Experimental Validation</a:t>
            </a:r>
            <a:br>
              <a:rPr lang="en-US" altLang="en-US" dirty="0">
                <a:latin typeface="Comic Sans MS" panose="030F0702030302020204" pitchFamily="66" charset="0"/>
              </a:rPr>
            </a:br>
            <a:endParaRPr lang="en-US" altLang="en-US" dirty="0">
              <a:latin typeface="Comic Sans MS" panose="030F0702030302020204" pitchFamily="66" charset="0"/>
            </a:endParaRPr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00200"/>
            <a:ext cx="8305800" cy="1905000"/>
          </a:xfrm>
        </p:spPr>
        <p:txBody>
          <a:bodyPr/>
          <a:lstStyle/>
          <a:p>
            <a:pPr marL="571500" indent="-571500"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800">
                <a:latin typeface="Comic Sans MS" panose="030F0702030302020204" pitchFamily="66" charset="0"/>
              </a:rPr>
              <a:t>Recognition Tasks: 4 (T1 - T4)</a:t>
            </a:r>
          </a:p>
          <a:p>
            <a:pPr marL="571500" indent="-571500"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800">
                <a:latin typeface="Comic Sans MS" panose="030F0702030302020204" pitchFamily="66" charset="0"/>
              </a:rPr>
              <a:t>Classification Tasks: 3 (T5 – T7)</a:t>
            </a:r>
          </a:p>
          <a:p>
            <a:pPr marL="571500" indent="-571500"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800">
                <a:latin typeface="Comic Sans MS" panose="030F0702030302020204" pitchFamily="66" charset="0"/>
              </a:rPr>
              <a:t>No. Experiments: 5470 </a:t>
            </a:r>
          </a:p>
        </p:txBody>
      </p:sp>
      <p:pic>
        <p:nvPicPr>
          <p:cNvPr id="41988" name="Picture 14" descr="P0029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03860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15" descr="P0029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03860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72" name="Text Box 16"/>
          <p:cNvSpPr txBox="1">
            <a:spLocks noChangeArrowheads="1"/>
          </p:cNvSpPr>
          <p:nvPr/>
        </p:nvSpPr>
        <p:spPr bwMode="auto">
          <a:xfrm>
            <a:off x="3962400" y="3352800"/>
            <a:ext cx="13096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Setup</a:t>
            </a:r>
          </a:p>
        </p:txBody>
      </p:sp>
      <p:sp>
        <p:nvSpPr>
          <p:cNvPr id="96273" name="Text Box 17"/>
          <p:cNvSpPr txBox="1">
            <a:spLocks noChangeArrowheads="1"/>
          </p:cNvSpPr>
          <p:nvPr/>
        </p:nvSpPr>
        <p:spPr bwMode="auto">
          <a:xfrm>
            <a:off x="1600200" y="6248400"/>
            <a:ext cx="1908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Recognition </a:t>
            </a:r>
          </a:p>
        </p:txBody>
      </p:sp>
      <p:sp>
        <p:nvSpPr>
          <p:cNvPr id="96274" name="Text Box 18"/>
          <p:cNvSpPr txBox="1">
            <a:spLocks noChangeArrowheads="1"/>
          </p:cNvSpPr>
          <p:nvPr/>
        </p:nvSpPr>
        <p:spPr bwMode="auto">
          <a:xfrm>
            <a:off x="5562600" y="6248400"/>
            <a:ext cx="218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Classification </a:t>
            </a:r>
          </a:p>
        </p:txBody>
      </p:sp>
      <p:sp>
        <p:nvSpPr>
          <p:cNvPr id="96275" name="Text Box 19"/>
          <p:cNvSpPr txBox="1">
            <a:spLocks noChangeArrowheads="1"/>
          </p:cNvSpPr>
          <p:nvPr/>
        </p:nvSpPr>
        <p:spPr bwMode="auto">
          <a:xfrm>
            <a:off x="7115175" y="3429000"/>
            <a:ext cx="968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Laser</a:t>
            </a:r>
          </a:p>
        </p:txBody>
      </p:sp>
      <p:sp>
        <p:nvSpPr>
          <p:cNvPr id="96276" name="Line 20"/>
          <p:cNvSpPr>
            <a:spLocks noChangeShapeType="1"/>
          </p:cNvSpPr>
          <p:nvPr/>
        </p:nvSpPr>
        <p:spPr bwMode="auto">
          <a:xfrm flipH="1">
            <a:off x="7086600" y="3810000"/>
            <a:ext cx="381000" cy="7620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77" name="Text Box 21"/>
          <p:cNvSpPr txBox="1">
            <a:spLocks noChangeArrowheads="1"/>
          </p:cNvSpPr>
          <p:nvPr/>
        </p:nvSpPr>
        <p:spPr bwMode="auto">
          <a:xfrm>
            <a:off x="152400" y="3429000"/>
            <a:ext cx="2025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Rotary Table</a:t>
            </a:r>
          </a:p>
        </p:txBody>
      </p:sp>
      <p:sp>
        <p:nvSpPr>
          <p:cNvPr id="96279" name="Line 23"/>
          <p:cNvSpPr>
            <a:spLocks noChangeShapeType="1"/>
          </p:cNvSpPr>
          <p:nvPr/>
        </p:nvSpPr>
        <p:spPr bwMode="auto">
          <a:xfrm>
            <a:off x="762000" y="4038600"/>
            <a:ext cx="533400" cy="8382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557023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800">
                <a:latin typeface="Comic Sans MS" panose="030F0702030302020204" pitchFamily="66" charset="0"/>
              </a:rPr>
              <a:t>Shape Classes</a:t>
            </a:r>
          </a:p>
        </p:txBody>
      </p:sp>
      <p:pic>
        <p:nvPicPr>
          <p:cNvPr id="43011" name="Picture 3" descr="clas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8839200" cy="4173538"/>
          </a:xfrm>
          <a:prstGeom prst="rect">
            <a:avLst/>
          </a:prstGeom>
          <a:noFill/>
          <a:ln w="1587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79953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ChangeArrowheads="1"/>
          </p:cNvSpPr>
          <p:nvPr/>
        </p:nvSpPr>
        <p:spPr bwMode="auto">
          <a:xfrm>
            <a:off x="457200" y="277813"/>
            <a:ext cx="8458200" cy="63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1pPr>
            <a:lvl2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2pPr>
            <a:lvl3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3pPr>
            <a:lvl4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4pPr>
            <a:lvl5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300">
                <a:latin typeface="Comic Sans MS" panose="030F0702030302020204" pitchFamily="66" charset="0"/>
              </a:rPr>
              <a:t>Enlarging  Training Sets Using Virtual Samples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7848600" y="838200"/>
            <a:ext cx="12192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000">
                <a:solidFill>
                  <a:srgbClr val="FF0000"/>
                </a:solidFill>
              </a:rPr>
              <a:t>Displacement</a:t>
            </a:r>
          </a:p>
          <a:p>
            <a:pPr eaLnBrk="1" hangingPunct="1"/>
            <a:r>
              <a:rPr lang="en-US" altLang="en-US" sz="1000">
                <a:solidFill>
                  <a:srgbClr val="FF0000"/>
                </a:solidFill>
              </a:rPr>
              <a:t>Vectors</a:t>
            </a:r>
          </a:p>
        </p:txBody>
      </p:sp>
      <p:grpSp>
        <p:nvGrpSpPr>
          <p:cNvPr id="44036" name="Group 4"/>
          <p:cNvGrpSpPr>
            <a:grpSpLocks/>
          </p:cNvGrpSpPr>
          <p:nvPr/>
        </p:nvGrpSpPr>
        <p:grpSpPr bwMode="auto">
          <a:xfrm>
            <a:off x="5181600" y="1143000"/>
            <a:ext cx="3411538" cy="3810000"/>
            <a:chOff x="3323" y="624"/>
            <a:chExt cx="2149" cy="2400"/>
          </a:xfrm>
        </p:grpSpPr>
        <p:sp>
          <p:nvSpPr>
            <p:cNvPr id="44053" name="Text Box 5"/>
            <p:cNvSpPr txBox="1">
              <a:spLocks noChangeArrowheads="1"/>
            </p:cNvSpPr>
            <p:nvPr/>
          </p:nvSpPr>
          <p:spPr bwMode="auto">
            <a:xfrm>
              <a:off x="3323" y="1770"/>
              <a:ext cx="9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400"/>
                <a:t>Originals</a:t>
              </a:r>
              <a:endParaRPr lang="en-US" altLang="en-US" sz="2400">
                <a:solidFill>
                  <a:schemeClr val="tx1"/>
                </a:solidFill>
              </a:endParaRPr>
            </a:p>
          </p:txBody>
        </p:sp>
        <p:grpSp>
          <p:nvGrpSpPr>
            <p:cNvPr id="44054" name="Group 6"/>
            <p:cNvGrpSpPr>
              <a:grpSpLocks/>
            </p:cNvGrpSpPr>
            <p:nvPr/>
          </p:nvGrpSpPr>
          <p:grpSpPr bwMode="auto">
            <a:xfrm>
              <a:off x="3408" y="624"/>
              <a:ext cx="2064" cy="2400"/>
              <a:chOff x="192" y="768"/>
              <a:chExt cx="2064" cy="2400"/>
            </a:xfrm>
          </p:grpSpPr>
          <p:grpSp>
            <p:nvGrpSpPr>
              <p:cNvPr id="44055" name="Group 7"/>
              <p:cNvGrpSpPr>
                <a:grpSpLocks/>
              </p:cNvGrpSpPr>
              <p:nvPr/>
            </p:nvGrpSpPr>
            <p:grpSpPr bwMode="auto">
              <a:xfrm>
                <a:off x="202" y="768"/>
                <a:ext cx="2054" cy="1056"/>
                <a:chOff x="202" y="768"/>
                <a:chExt cx="2788" cy="1392"/>
              </a:xfrm>
            </p:grpSpPr>
            <p:pic>
              <p:nvPicPr>
                <p:cNvPr id="44066" name="Picture 8" descr="2h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2" y="1152"/>
                  <a:ext cx="800" cy="10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9033" name="Line 9"/>
                <p:cNvSpPr>
                  <a:spLocks noChangeShapeType="1"/>
                </p:cNvSpPr>
                <p:nvPr/>
              </p:nvSpPr>
              <p:spPr bwMode="auto">
                <a:xfrm>
                  <a:off x="1152" y="1631"/>
                  <a:ext cx="481" cy="0"/>
                </a:xfrm>
                <a:prstGeom prst="line">
                  <a:avLst/>
                </a:prstGeom>
                <a:noFill/>
                <a:ln w="50800">
                  <a:solidFill>
                    <a:schemeClr val="accent1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pic>
              <p:nvPicPr>
                <p:cNvPr id="44068" name="Picture 10" descr="2h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68" y="1152"/>
                  <a:ext cx="708" cy="9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9035" name="Line 11"/>
                <p:cNvSpPr>
                  <a:spLocks noChangeShapeType="1"/>
                </p:cNvSpPr>
                <p:nvPr/>
              </p:nvSpPr>
              <p:spPr bwMode="auto">
                <a:xfrm>
                  <a:off x="1857" y="966"/>
                  <a:ext cx="204" cy="206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36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2481" y="966"/>
                  <a:ext cx="204" cy="206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37" name="Line 13"/>
                <p:cNvSpPr>
                  <a:spLocks noChangeShapeType="1"/>
                </p:cNvSpPr>
                <p:nvPr/>
              </p:nvSpPr>
              <p:spPr bwMode="auto">
                <a:xfrm>
                  <a:off x="2290" y="768"/>
                  <a:ext cx="0" cy="30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38" name="Line 14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254" cy="1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39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665" y="1660"/>
                  <a:ext cx="254" cy="1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44056" name="Group 16"/>
              <p:cNvGrpSpPr>
                <a:grpSpLocks/>
              </p:cNvGrpSpPr>
              <p:nvPr/>
            </p:nvGrpSpPr>
            <p:grpSpPr bwMode="auto">
              <a:xfrm>
                <a:off x="192" y="2112"/>
                <a:ext cx="2064" cy="1056"/>
                <a:chOff x="2328" y="2256"/>
                <a:chExt cx="2788" cy="1440"/>
              </a:xfrm>
            </p:grpSpPr>
            <p:pic>
              <p:nvPicPr>
                <p:cNvPr id="44058" name="Picture 17" descr="he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80" y="2400"/>
                  <a:ext cx="915" cy="11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4059" name="Picture 18" descr="hd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28" y="2544"/>
                  <a:ext cx="916" cy="9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9043" name="Line 19"/>
                <p:cNvSpPr>
                  <a:spLocks noChangeShapeType="1"/>
                </p:cNvSpPr>
                <p:nvPr/>
              </p:nvSpPr>
              <p:spPr bwMode="auto">
                <a:xfrm>
                  <a:off x="3340" y="2976"/>
                  <a:ext cx="481" cy="0"/>
                </a:xfrm>
                <a:prstGeom prst="line">
                  <a:avLst/>
                </a:prstGeom>
                <a:noFill/>
                <a:ln w="50800">
                  <a:solidFill>
                    <a:schemeClr val="accent1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4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4924" y="2641"/>
                  <a:ext cx="192" cy="191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5" name="Line 21"/>
                <p:cNvSpPr>
                  <a:spLocks noChangeShapeType="1"/>
                </p:cNvSpPr>
                <p:nvPr/>
              </p:nvSpPr>
              <p:spPr bwMode="auto">
                <a:xfrm flipH="1" flipV="1">
                  <a:off x="3917" y="2256"/>
                  <a:ext cx="239" cy="28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6" name="Line 22"/>
                <p:cNvSpPr>
                  <a:spLocks noChangeShapeType="1"/>
                </p:cNvSpPr>
                <p:nvPr/>
              </p:nvSpPr>
              <p:spPr bwMode="auto">
                <a:xfrm>
                  <a:off x="4828" y="3408"/>
                  <a:ext cx="192" cy="28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7" name="Line 23"/>
                <p:cNvSpPr>
                  <a:spLocks noChangeShapeType="1"/>
                </p:cNvSpPr>
                <p:nvPr/>
              </p:nvSpPr>
              <p:spPr bwMode="auto">
                <a:xfrm>
                  <a:off x="3821" y="2831"/>
                  <a:ext cx="239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8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4753" y="2304"/>
                  <a:ext cx="143" cy="24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44057" name="Text Box 25"/>
              <p:cNvSpPr txBox="1">
                <a:spLocks noChangeArrowheads="1"/>
              </p:cNvSpPr>
              <p:nvPr/>
            </p:nvSpPr>
            <p:spPr bwMode="auto">
              <a:xfrm>
                <a:off x="1412" y="1866"/>
                <a:ext cx="78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1pPr>
                <a:lvl2pPr marL="742950" indent="-285750"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2pPr>
                <a:lvl3pPr marL="1143000" indent="-228600"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3pPr>
                <a:lvl4pPr marL="1600200" indent="-228600"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4pPr>
                <a:lvl5pPr marL="2057400" indent="-228600"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/>
                <a:r>
                  <a:rPr lang="en-US" altLang="en-US" sz="2400"/>
                  <a:t>Morphs</a:t>
                </a: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44037" name="Picture 26" descr="sm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2862263"/>
            <a:ext cx="73342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27" descr="sm11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997075"/>
            <a:ext cx="84772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28" descr="sm11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3195638"/>
            <a:ext cx="741362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53" name="Line 29"/>
          <p:cNvSpPr>
            <a:spLocks noChangeShapeType="1"/>
          </p:cNvSpPr>
          <p:nvPr/>
        </p:nvSpPr>
        <p:spPr bwMode="auto">
          <a:xfrm flipV="1">
            <a:off x="1330325" y="2662238"/>
            <a:ext cx="509588" cy="53340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9054" name="Line 30"/>
          <p:cNvSpPr>
            <a:spLocks noChangeShapeType="1"/>
          </p:cNvSpPr>
          <p:nvPr/>
        </p:nvSpPr>
        <p:spPr bwMode="auto">
          <a:xfrm>
            <a:off x="1387475" y="3727450"/>
            <a:ext cx="622300" cy="331788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042" name="Text Box 31"/>
          <p:cNvSpPr txBox="1">
            <a:spLocks noChangeArrowheads="1"/>
          </p:cNvSpPr>
          <p:nvPr/>
        </p:nvSpPr>
        <p:spPr bwMode="auto">
          <a:xfrm>
            <a:off x="3062288" y="23209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44043" name="Text Box 32"/>
          <p:cNvSpPr txBox="1">
            <a:spLocks noChangeArrowheads="1"/>
          </p:cNvSpPr>
          <p:nvPr/>
        </p:nvSpPr>
        <p:spPr bwMode="auto">
          <a:xfrm>
            <a:off x="2603500" y="1897063"/>
            <a:ext cx="21764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/>
              <a:t>Twist (5deg)</a:t>
            </a:r>
          </a:p>
          <a:p>
            <a:pPr eaLnBrk="1" hangingPunct="1"/>
            <a:r>
              <a:rPr lang="en-US" altLang="en-US" sz="2000"/>
              <a:t>+ Taper</a:t>
            </a:r>
          </a:p>
          <a:p>
            <a:pPr eaLnBrk="1" hangingPunct="1"/>
            <a:r>
              <a:rPr lang="en-US" altLang="en-US" sz="2000"/>
              <a:t>- Push</a:t>
            </a:r>
          </a:p>
          <a:p>
            <a:pPr eaLnBrk="1" hangingPunct="1"/>
            <a:r>
              <a:rPr lang="en-US" altLang="en-US" sz="2000"/>
              <a:t>+ Spherify (10</a:t>
            </a:r>
            <a:r>
              <a:rPr lang="en-US" altLang="en-US" sz="2000">
                <a:solidFill>
                  <a:schemeClr val="tx1"/>
                </a:solidFill>
              </a:rPr>
              <a:t>%)</a:t>
            </a:r>
          </a:p>
        </p:txBody>
      </p:sp>
      <p:sp>
        <p:nvSpPr>
          <p:cNvPr id="44044" name="Text Box 33"/>
          <p:cNvSpPr txBox="1">
            <a:spLocks noChangeArrowheads="1"/>
          </p:cNvSpPr>
          <p:nvPr/>
        </p:nvSpPr>
        <p:spPr bwMode="auto">
          <a:xfrm>
            <a:off x="2625725" y="3405188"/>
            <a:ext cx="2176463" cy="109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200"/>
              <a:t>Push </a:t>
            </a:r>
          </a:p>
          <a:p>
            <a:pPr eaLnBrk="1" hangingPunct="1"/>
            <a:r>
              <a:rPr lang="en-US" altLang="en-US" sz="2200"/>
              <a:t>+Twist (10 deg)</a:t>
            </a:r>
          </a:p>
          <a:p>
            <a:pPr eaLnBrk="1" hangingPunct="1"/>
            <a:r>
              <a:rPr lang="en-US" altLang="en-US" sz="2200"/>
              <a:t>+Scale (1.2</a:t>
            </a:r>
            <a:r>
              <a:rPr lang="en-US" altLang="en-US" sz="220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44045" name="Text Box 34"/>
          <p:cNvSpPr txBox="1">
            <a:spLocks noChangeArrowheads="1"/>
          </p:cNvSpPr>
          <p:nvPr/>
        </p:nvSpPr>
        <p:spPr bwMode="auto">
          <a:xfrm>
            <a:off x="150813" y="1971675"/>
            <a:ext cx="1306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Original</a:t>
            </a:r>
          </a:p>
        </p:txBody>
      </p:sp>
      <p:sp>
        <p:nvSpPr>
          <p:cNvPr id="44046" name="Text Box 35"/>
          <p:cNvSpPr txBox="1">
            <a:spLocks noChangeArrowheads="1"/>
          </p:cNvSpPr>
          <p:nvPr/>
        </p:nvSpPr>
        <p:spPr bwMode="auto">
          <a:xfrm>
            <a:off x="577850" y="4714875"/>
            <a:ext cx="24717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Global Morphing</a:t>
            </a:r>
          </a:p>
          <a:p>
            <a:pPr eaLnBrk="1" hangingPunct="1"/>
            <a:r>
              <a:rPr lang="en-US" altLang="en-US" sz="2400"/>
              <a:t> Operators</a:t>
            </a:r>
          </a:p>
        </p:txBody>
      </p:sp>
      <p:sp>
        <p:nvSpPr>
          <p:cNvPr id="44047" name="Text Box 36"/>
          <p:cNvSpPr txBox="1">
            <a:spLocks noChangeArrowheads="1"/>
          </p:cNvSpPr>
          <p:nvPr/>
        </p:nvSpPr>
        <p:spPr bwMode="auto">
          <a:xfrm>
            <a:off x="1916113" y="1362075"/>
            <a:ext cx="1247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Morphs</a:t>
            </a:r>
          </a:p>
        </p:txBody>
      </p:sp>
      <p:sp>
        <p:nvSpPr>
          <p:cNvPr id="44048" name="Text Box 37"/>
          <p:cNvSpPr txBox="1">
            <a:spLocks noChangeArrowheads="1"/>
          </p:cNvSpPr>
          <p:nvPr/>
        </p:nvSpPr>
        <p:spPr bwMode="auto">
          <a:xfrm>
            <a:off x="5927725" y="51514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44049" name="Text Box 38"/>
          <p:cNvSpPr txBox="1">
            <a:spLocks noChangeArrowheads="1"/>
          </p:cNvSpPr>
          <p:nvPr/>
        </p:nvSpPr>
        <p:spPr bwMode="auto">
          <a:xfrm>
            <a:off x="5626100" y="4867275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Physical Modeling</a:t>
            </a:r>
          </a:p>
        </p:txBody>
      </p:sp>
      <p:sp>
        <p:nvSpPr>
          <p:cNvPr id="44050" name="Text Box 39"/>
          <p:cNvSpPr txBox="1">
            <a:spLocks noChangeArrowheads="1"/>
          </p:cNvSpPr>
          <p:nvPr/>
        </p:nvSpPr>
        <p:spPr bwMode="auto">
          <a:xfrm>
            <a:off x="328613" y="4105275"/>
            <a:ext cx="7286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(14)</a:t>
            </a:r>
          </a:p>
        </p:txBody>
      </p:sp>
      <p:sp>
        <p:nvSpPr>
          <p:cNvPr id="44051" name="Text Box 40"/>
          <p:cNvSpPr txBox="1">
            <a:spLocks noChangeArrowheads="1"/>
          </p:cNvSpPr>
          <p:nvPr/>
        </p:nvSpPr>
        <p:spPr bwMode="auto">
          <a:xfrm>
            <a:off x="5053329" y="6273670"/>
            <a:ext cx="29051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dirty="0">
                <a:solidFill>
                  <a:schemeClr val="accent1"/>
                </a:solidFill>
              </a:rPr>
              <a:t>University of Washington</a:t>
            </a:r>
          </a:p>
        </p:txBody>
      </p:sp>
      <p:sp>
        <p:nvSpPr>
          <p:cNvPr id="44052" name="Text Box 41"/>
          <p:cNvSpPr txBox="1">
            <a:spLocks noChangeArrowheads="1"/>
          </p:cNvSpPr>
          <p:nvPr/>
        </p:nvSpPr>
        <p:spPr bwMode="auto">
          <a:xfrm>
            <a:off x="457200" y="6248400"/>
            <a:ext cx="25066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>
                <a:solidFill>
                  <a:schemeClr val="accent1"/>
                </a:solidFill>
              </a:rPr>
              <a:t>Electrical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322380166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200" dirty="0">
                <a:latin typeface="Comic Sans MS" panose="030F0702030302020204" pitchFamily="66" charset="0"/>
              </a:rPr>
              <a:t>Task 1: Recognizing Single  Objects (1)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No. Shape classes: 9.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Training set size: 400 meshes.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Testing set size: 200 meshes.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No. Experiments: 1960.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No. Component detectors:3.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No. Symbolic signature detectors: 1.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Numeric signature size: 40x40.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Symbolic signature size: 20x20.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No clutter and occlusion.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5243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200" dirty="0">
                <a:latin typeface="Comic Sans MS" panose="030F0702030302020204" pitchFamily="66" charset="0"/>
              </a:rPr>
              <a:t>Task 1: Recognizing Single  Objects (2)</a:t>
            </a:r>
          </a:p>
        </p:txBody>
      </p:sp>
      <p:sp>
        <p:nvSpPr>
          <p:cNvPr id="9830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Snowman: 93%.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Rabbit: 92%.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Dog: 89%.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Cat: 85.5%.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Cow: 92%.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Bear: 94%.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Horse: 92.7%.</a:t>
            </a:r>
          </a:p>
          <a:p>
            <a:pPr eaLnBrk="1" hangingPunct="1">
              <a:defRPr/>
            </a:pPr>
            <a:endParaRPr lang="en-US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98310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>
                <a:latin typeface="Comic Sans MS" panose="030F0702030302020204" pitchFamily="66" charset="0"/>
              </a:rPr>
              <a:t>Human head: 97.7%.</a:t>
            </a:r>
          </a:p>
          <a:p>
            <a:pPr eaLnBrk="1" hangingPunct="1">
              <a:defRPr/>
            </a:pPr>
            <a:r>
              <a:rPr lang="en-US" altLang="en-US" sz="2800">
                <a:solidFill>
                  <a:srgbClr val="FF3300"/>
                </a:solidFill>
                <a:latin typeface="Comic Sans MS" panose="030F0702030302020204" pitchFamily="66" charset="0"/>
              </a:rPr>
              <a:t>Human face: 76%.</a:t>
            </a:r>
          </a:p>
        </p:txBody>
      </p:sp>
      <p:sp>
        <p:nvSpPr>
          <p:cNvPr id="98311" name="Text Box 7"/>
          <p:cNvSpPr txBox="1">
            <a:spLocks noChangeArrowheads="1"/>
          </p:cNvSpPr>
          <p:nvPr/>
        </p:nvSpPr>
        <p:spPr bwMode="auto">
          <a:xfrm>
            <a:off x="1427163" y="5546725"/>
            <a:ext cx="653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Recognition rates (true positives)</a:t>
            </a:r>
          </a:p>
        </p:txBody>
      </p:sp>
      <p:pic>
        <p:nvPicPr>
          <p:cNvPr id="46086" name="Picture 8" descr="va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895600"/>
            <a:ext cx="14160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9" descr="cabal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3" y="2895600"/>
            <a:ext cx="124936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10" descr="le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895600"/>
            <a:ext cx="1163638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5" name="Rectangle 11"/>
          <p:cNvSpPr>
            <a:spLocks noChangeArrowheads="1"/>
          </p:cNvSpPr>
          <p:nvPr/>
        </p:nvSpPr>
        <p:spPr bwMode="auto">
          <a:xfrm>
            <a:off x="4191000" y="3200400"/>
            <a:ext cx="169863" cy="195263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316" name="Rectangle 12"/>
          <p:cNvSpPr>
            <a:spLocks noChangeArrowheads="1"/>
          </p:cNvSpPr>
          <p:nvPr/>
        </p:nvSpPr>
        <p:spPr bwMode="auto">
          <a:xfrm>
            <a:off x="6629400" y="3048000"/>
            <a:ext cx="169863" cy="195263"/>
          </a:xfrm>
          <a:prstGeom prst="rect">
            <a:avLst/>
          </a:prstGeom>
          <a:noFill/>
          <a:ln w="381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317" name="Rectangle 13"/>
          <p:cNvSpPr>
            <a:spLocks noChangeArrowheads="1"/>
          </p:cNvSpPr>
          <p:nvPr/>
        </p:nvSpPr>
        <p:spPr bwMode="auto">
          <a:xfrm>
            <a:off x="8229600" y="3200400"/>
            <a:ext cx="169863" cy="195263"/>
          </a:xfrm>
          <a:prstGeom prst="rect">
            <a:avLst/>
          </a:prstGeom>
          <a:noFill/>
          <a:ln w="381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319" name="Text Box 15"/>
          <p:cNvSpPr txBox="1">
            <a:spLocks noChangeArrowheads="1"/>
          </p:cNvSpPr>
          <p:nvPr/>
        </p:nvSpPr>
        <p:spPr bwMode="auto">
          <a:xfrm>
            <a:off x="2362200" y="6172200"/>
            <a:ext cx="4754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(No clutter, no occlusion, complete models)</a:t>
            </a:r>
          </a:p>
        </p:txBody>
      </p:sp>
    </p:spTree>
    <p:extLst>
      <p:ext uri="{BB962C8B-B14F-4D97-AF65-F5344CB8AC3E}">
        <p14:creationId xmlns:p14="http://schemas.microsoft.com/office/powerpoint/2010/main" val="393328552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200">
                <a:latin typeface="Comic Sans MS" panose="030F0702030302020204" pitchFamily="66" charset="0"/>
              </a:rPr>
              <a:t>Main Contributions (2)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839200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altLang="en-US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>
                <a:latin typeface="Comic Sans MS" panose="030F0702030302020204" pitchFamily="66" charset="0"/>
              </a:rPr>
              <a:t>A </a:t>
            </a:r>
            <a:r>
              <a:rPr lang="en-US" altLang="en-US">
                <a:solidFill>
                  <a:schemeClr val="hlink"/>
                </a:solidFill>
                <a:latin typeface="Comic Sans MS" panose="030F0702030302020204" pitchFamily="66" charset="0"/>
              </a:rPr>
              <a:t>region growing</a:t>
            </a:r>
            <a:r>
              <a:rPr lang="en-US" altLang="en-US">
                <a:latin typeface="Comic Sans MS" panose="030F0702030302020204" pitchFamily="66" charset="0"/>
              </a:rPr>
              <a:t> algorithm for learning shape class components.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>
                <a:latin typeface="Comic Sans MS" panose="030F0702030302020204" pitchFamily="66" charset="0"/>
              </a:rPr>
              <a:t>A novel </a:t>
            </a:r>
            <a:r>
              <a:rPr lang="en-US" altLang="en-US">
                <a:solidFill>
                  <a:schemeClr val="hlink"/>
                </a:solidFill>
                <a:latin typeface="Comic Sans MS" panose="030F0702030302020204" pitchFamily="66" charset="0"/>
              </a:rPr>
              <a:t>architecture of classifiers</a:t>
            </a:r>
            <a:r>
              <a:rPr lang="en-US" altLang="en-US">
                <a:latin typeface="Comic Sans MS" panose="030F0702030302020204" pitchFamily="66" charset="0"/>
              </a:rPr>
              <a:t> for abstracting the geometry of a shape class.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/>
              <a:t> </a:t>
            </a:r>
            <a:r>
              <a:rPr lang="en-US" altLang="en-US">
                <a:latin typeface="Comic Sans MS" panose="030F0702030302020204" pitchFamily="66" charset="0"/>
              </a:rPr>
              <a:t>A validation of our methodology in a set of </a:t>
            </a:r>
            <a:r>
              <a:rPr lang="en-US" altLang="en-US">
                <a:solidFill>
                  <a:schemeClr val="hlink"/>
                </a:solidFill>
                <a:latin typeface="Comic Sans MS" panose="030F0702030302020204" pitchFamily="66" charset="0"/>
              </a:rPr>
              <a:t>large scale</a:t>
            </a:r>
            <a:r>
              <a:rPr lang="en-US" altLang="en-US">
                <a:latin typeface="Comic Sans MS" panose="030F0702030302020204" pitchFamily="66" charset="0"/>
              </a:rPr>
              <a:t> recognition and classification experiments aimed at applications in scene analysis and medical diagnosis.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79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3022</TotalTime>
  <Words>2940</Words>
  <Application>Microsoft Office PowerPoint</Application>
  <PresentationFormat>On-screen Show (4:3)</PresentationFormat>
  <Paragraphs>779</Paragraphs>
  <Slides>96</Slides>
  <Notes>33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96</vt:i4>
      </vt:variant>
    </vt:vector>
  </HeadingPairs>
  <TitlesOfParts>
    <vt:vector size="116" baseType="lpstr">
      <vt:lpstr>SimSun</vt:lpstr>
      <vt:lpstr>SimSun</vt:lpstr>
      <vt:lpstr>Arial</vt:lpstr>
      <vt:lpstr>Arial Bold</vt:lpstr>
      <vt:lpstr>Arial Rounded MT Bold</vt:lpstr>
      <vt:lpstr>Calibri</vt:lpstr>
      <vt:lpstr>Comic Sans MS</vt:lpstr>
      <vt:lpstr>Kalinga</vt:lpstr>
      <vt:lpstr>Symbol</vt:lpstr>
      <vt:lpstr>Tahoma</vt:lpstr>
      <vt:lpstr>Times New Roman</vt:lpstr>
      <vt:lpstr>Trebuchet MS</vt:lpstr>
      <vt:lpstr>Verdana</vt:lpstr>
      <vt:lpstr>Wingdings</vt:lpstr>
      <vt:lpstr>Wingdings 2</vt:lpstr>
      <vt:lpstr>ヒラギノ明朝 ProN W3</vt:lpstr>
      <vt:lpstr>Office Theme</vt:lpstr>
      <vt:lpstr>Equation</vt:lpstr>
      <vt:lpstr>Image</vt:lpstr>
      <vt:lpstr>Document</vt:lpstr>
      <vt:lpstr>  Computer Vision   CSE 455 Stereo and 3D  Linda Shapiro Professor of Computer Science &amp; Engineering Professor of Electrical Engineering</vt:lpstr>
      <vt:lpstr>Camera Calibration</vt:lpstr>
      <vt:lpstr>Camera Parameters</vt:lpstr>
      <vt:lpstr>Stereo</vt:lpstr>
      <vt:lpstr>PowerPoint Presentation</vt:lpstr>
      <vt:lpstr>Amount of horizontal movement is …</vt:lpstr>
      <vt:lpstr>Depth from Stereo</vt:lpstr>
      <vt:lpstr>Depth from disparity</vt:lpstr>
      <vt:lpstr>Depth from Stereo</vt:lpstr>
      <vt:lpstr>Correspondence Problem</vt:lpstr>
      <vt:lpstr>Key idea: Epipolar constraint</vt:lpstr>
      <vt:lpstr>Epipolar geometry: notation</vt:lpstr>
      <vt:lpstr>Epipolar geometry: notation</vt:lpstr>
      <vt:lpstr>Example: Converging cameras</vt:lpstr>
      <vt:lpstr>Example: Motion parallel to image plane</vt:lpstr>
      <vt:lpstr>Epipolar constraint: Calibrated case</vt:lpstr>
      <vt:lpstr>Simplified Matrices for the 2 Cameras</vt:lpstr>
      <vt:lpstr>Epipolar constraint: Calibrated case</vt:lpstr>
      <vt:lpstr>Epipolar constraint: Calibrated case</vt:lpstr>
      <vt:lpstr>Epipolar constraint: Calibrated case</vt:lpstr>
      <vt:lpstr>Moving on to stereo…</vt:lpstr>
      <vt:lpstr>Stereo image rectification</vt:lpstr>
      <vt:lpstr>Example</vt:lpstr>
      <vt:lpstr>PowerPoint Presentation</vt:lpstr>
      <vt:lpstr>Correspondence search</vt:lpstr>
      <vt:lpstr>Results with window search</vt:lpstr>
      <vt:lpstr>Using more than two images</vt:lpstr>
      <vt:lpstr>3D model</vt:lpstr>
      <vt:lpstr>Applications: cultural heritage</vt:lpstr>
      <vt:lpstr>Applications: art</vt:lpstr>
      <vt:lpstr>Applications: structure engineering</vt:lpstr>
      <vt:lpstr>Applications: 3D indexation</vt:lpstr>
      <vt:lpstr>Applications: archaeology</vt:lpstr>
      <vt:lpstr>Applications: large scale modelling</vt:lpstr>
      <vt:lpstr>Applications: Medicine</vt:lpstr>
      <vt:lpstr>Scanning technologies</vt:lpstr>
      <vt:lpstr>Medical Scanning System</vt:lpstr>
      <vt:lpstr>The “Us” Data Set (subset)</vt:lpstr>
      <vt:lpstr>3d shape from photographs</vt:lpstr>
      <vt:lpstr>Photometric Stereo</vt:lpstr>
      <vt:lpstr>Basic Photometric Stereo</vt:lpstr>
      <vt:lpstr>Basic Photometric Stereo</vt:lpstr>
      <vt:lpstr>Basic Photometric Stereo</vt:lpstr>
      <vt:lpstr>Photometric Stereo</vt:lpstr>
      <vt:lpstr>3d shape from photographs</vt:lpstr>
      <vt:lpstr>Reconstruction</vt:lpstr>
      <vt:lpstr>Reconstruction</vt:lpstr>
      <vt:lpstr>Multiple-baseline stereo</vt:lpstr>
      <vt:lpstr>Reconstruction from silhouettes</vt:lpstr>
      <vt:lpstr>Reconstruction from Silhouettes</vt:lpstr>
      <vt:lpstr>Reconstruction from Silhouettes</vt:lpstr>
      <vt:lpstr>Calibrated Image Acquisition</vt:lpstr>
      <vt:lpstr>Space Carving in General</vt:lpstr>
      <vt:lpstr>Our 4-camera light-striping stereo system</vt:lpstr>
      <vt:lpstr>Calibration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More: Space Carving Results:  African Violet</vt:lpstr>
      <vt:lpstr>More: Space Carving Results:  Hand</vt:lpstr>
      <vt:lpstr>Stereo from community photo collections</vt:lpstr>
      <vt:lpstr>PowerPoint Presentation</vt:lpstr>
      <vt:lpstr>Head Reconstruction from Uncalibrated Internet Photos</vt:lpstr>
      <vt:lpstr>Recognizing Deformable Shapes </vt:lpstr>
      <vt:lpstr>Goal</vt:lpstr>
      <vt:lpstr>What Kind Of Deformations?</vt:lpstr>
      <vt:lpstr>Component-Based Methodology </vt:lpstr>
      <vt:lpstr>Numeric Signatures</vt:lpstr>
      <vt:lpstr>The Spin Image Signature</vt:lpstr>
      <vt:lpstr>Spin Image Construction</vt:lpstr>
      <vt:lpstr>Numeric Signatures: Spin Images </vt:lpstr>
      <vt:lpstr>Components</vt:lpstr>
      <vt:lpstr>How To Extract Shape Class Components? </vt:lpstr>
      <vt:lpstr>Component Extraction Example</vt:lpstr>
      <vt:lpstr>How To Combine Component Information?  </vt:lpstr>
      <vt:lpstr>Symbolic Signatures</vt:lpstr>
      <vt:lpstr>Symbolic Signature </vt:lpstr>
      <vt:lpstr>Symbolic Signatures Are Robust  To Deformations</vt:lpstr>
      <vt:lpstr>Architecture of Classifiers</vt:lpstr>
      <vt:lpstr>Proposed Architecture </vt:lpstr>
      <vt:lpstr>Experimental Validation </vt:lpstr>
      <vt:lpstr>Shape Classes</vt:lpstr>
      <vt:lpstr>PowerPoint Presentation</vt:lpstr>
      <vt:lpstr>Task 1: Recognizing Single  Objects (1)</vt:lpstr>
      <vt:lpstr>Task 1: Recognizing Single  Objects (2)</vt:lpstr>
      <vt:lpstr>Main Contributions (2)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shapiro</cp:lastModifiedBy>
  <cp:revision>295</cp:revision>
  <dcterms:created xsi:type="dcterms:W3CDTF">2013-01-06T19:09:38Z</dcterms:created>
  <dcterms:modified xsi:type="dcterms:W3CDTF">2020-05-29T20:36:26Z</dcterms:modified>
</cp:coreProperties>
</file>