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9" r:id="rId2"/>
    <p:sldId id="275" r:id="rId3"/>
    <p:sldId id="276" r:id="rId4"/>
    <p:sldId id="277" r:id="rId5"/>
    <p:sldId id="278" r:id="rId6"/>
    <p:sldId id="279" r:id="rId7"/>
    <p:sldId id="257" r:id="rId8"/>
    <p:sldId id="271" r:id="rId9"/>
    <p:sldId id="270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6" r:id="rId18"/>
    <p:sldId id="265" r:id="rId19"/>
    <p:sldId id="267" r:id="rId20"/>
    <p:sldId id="268" r:id="rId21"/>
    <p:sldId id="269" r:id="rId22"/>
    <p:sldId id="272" r:id="rId23"/>
    <p:sldId id="273" r:id="rId24"/>
    <p:sldId id="274" r:id="rId25"/>
    <p:sldId id="280" r:id="rId26"/>
    <p:sldId id="281" r:id="rId27"/>
    <p:sldId id="282" r:id="rId28"/>
    <p:sldId id="283" r:id="rId29"/>
    <p:sldId id="29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10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94660"/>
  </p:normalViewPr>
  <p:slideViewPr>
    <p:cSldViewPr>
      <p:cViewPr>
        <p:scale>
          <a:sx n="77" d="100"/>
          <a:sy n="77" d="100"/>
        </p:scale>
        <p:origin x="-1884" y="-11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4" Type="http://schemas.openxmlformats.org/officeDocument/2006/relationships/image" Target="../media/image2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EA45-3B13-43D5-8B3D-3D09F5EBF4A5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06B2B-A561-4007-96EA-CC1AF1BF2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134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EA45-3B13-43D5-8B3D-3D09F5EBF4A5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06B2B-A561-4007-96EA-CC1AF1BF2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516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EA45-3B13-43D5-8B3D-3D09F5EBF4A5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06B2B-A561-4007-96EA-CC1AF1BF2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6139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66E93D-82A4-41FA-A8E9-21F6D8A829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9275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4C841-63A1-48A1-99AA-B929C2523A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636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EA45-3B13-43D5-8B3D-3D09F5EBF4A5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06B2B-A561-4007-96EA-CC1AF1BF2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31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EA45-3B13-43D5-8B3D-3D09F5EBF4A5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06B2B-A561-4007-96EA-CC1AF1BF2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691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EA45-3B13-43D5-8B3D-3D09F5EBF4A5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06B2B-A561-4007-96EA-CC1AF1BF2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334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EA45-3B13-43D5-8B3D-3D09F5EBF4A5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06B2B-A561-4007-96EA-CC1AF1BF2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771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EA45-3B13-43D5-8B3D-3D09F5EBF4A5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06B2B-A561-4007-96EA-CC1AF1BF2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849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EA45-3B13-43D5-8B3D-3D09F5EBF4A5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06B2B-A561-4007-96EA-CC1AF1BF2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916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EA45-3B13-43D5-8B3D-3D09F5EBF4A5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06B2B-A561-4007-96EA-CC1AF1BF2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612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EA45-3B13-43D5-8B3D-3D09F5EBF4A5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06B2B-A561-4007-96EA-CC1AF1BF2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623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69EA45-3B13-43D5-8B3D-3D09F5EBF4A5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A06B2B-A561-4007-96EA-CC1AF1BF2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449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mtu.edu/~nilufer/classes/cs4811/2016-spring/lecture-slides/cs4811-neural-net-algorithms.pdf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7.wm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4.bin"/><Relationship Id="rId10" Type="http://schemas.openxmlformats.org/officeDocument/2006/relationships/image" Target="../media/image22.wmf"/><Relationship Id="rId4" Type="http://schemas.openxmlformats.org/officeDocument/2006/relationships/image" Target="../media/image19.wmf"/><Relationship Id="rId9" Type="http://schemas.openxmlformats.org/officeDocument/2006/relationships/oleObject" Target="../embeddings/oleObject6.bin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tif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Learning II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40187"/>
            <a:ext cx="6857464" cy="2652175"/>
          </a:xfrm>
        </p:spPr>
        <p:txBody>
          <a:bodyPr>
            <a:normAutofit/>
          </a:bodyPr>
          <a:lstStyle/>
          <a:p>
            <a:r>
              <a:rPr lang="en-US" sz="4400" dirty="0" smtClean="0"/>
              <a:t>Linda Shapiro</a:t>
            </a:r>
          </a:p>
          <a:p>
            <a:r>
              <a:rPr lang="en-US" sz="4400" dirty="0" smtClean="0"/>
              <a:t>CSE 455	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18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Graphically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219200" y="1600200"/>
            <a:ext cx="7315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Examples: A=[(.5,1.5),+1], B=[(-.5,.5),-1], C=[(.5,.5),+1]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Initialization: W</a:t>
            </a:r>
            <a:r>
              <a:rPr lang="en-US" sz="2400" baseline="-25000" dirty="0" smtClean="0">
                <a:solidFill>
                  <a:srgbClr val="C00000"/>
                </a:solidFill>
              </a:rPr>
              <a:t>1</a:t>
            </a:r>
            <a:r>
              <a:rPr lang="en-US" sz="2400" dirty="0" smtClean="0">
                <a:solidFill>
                  <a:srgbClr val="C00000"/>
                </a:solidFill>
              </a:rPr>
              <a:t> = 1, W</a:t>
            </a:r>
            <a:r>
              <a:rPr lang="en-US" sz="2400" baseline="-25000" dirty="0" smtClean="0">
                <a:solidFill>
                  <a:srgbClr val="C00000"/>
                </a:solidFill>
              </a:rPr>
              <a:t>2</a:t>
            </a:r>
            <a:r>
              <a:rPr lang="en-US" sz="2400" dirty="0" smtClean="0">
                <a:solidFill>
                  <a:srgbClr val="C00000"/>
                </a:solidFill>
              </a:rPr>
              <a:t> = 2, </a:t>
            </a:r>
            <a:r>
              <a:rPr lang="en-US" sz="2400" dirty="0" smtClean="0">
                <a:solidFill>
                  <a:srgbClr val="C00000"/>
                </a:solidFill>
                <a:sym typeface="Symbol"/>
              </a:rPr>
              <a:t> = -2</a:t>
            </a:r>
            <a:endParaRPr lang="en-US" sz="2400" dirty="0" smtClean="0">
              <a:solidFill>
                <a:srgbClr val="C0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057400" y="5105400"/>
            <a:ext cx="3429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895600" y="2790290"/>
            <a:ext cx="0" cy="2590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Shapiro\AppData\Local\Microsoft\Windows\Temporary Internet Files\Content.IE5\N8G9AB0X\6vT1S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053815"/>
            <a:ext cx="2070100" cy="206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5488969" y="4908210"/>
            <a:ext cx="468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20" name="TextBox 19"/>
          <p:cNvSpPr txBox="1"/>
          <p:nvPr/>
        </p:nvSpPr>
        <p:spPr>
          <a:xfrm>
            <a:off x="2466654" y="2445972"/>
            <a:ext cx="46839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r>
              <a:rPr lang="en-US" baseline="-25000" dirty="0" smtClean="0"/>
              <a:t>2</a:t>
            </a:r>
          </a:p>
          <a:p>
            <a:endParaRPr lang="en-US" baseline="-25000" dirty="0"/>
          </a:p>
        </p:txBody>
      </p:sp>
      <p:sp>
        <p:nvSpPr>
          <p:cNvPr id="21" name="Oval 20"/>
          <p:cNvSpPr/>
          <p:nvPr/>
        </p:nvSpPr>
        <p:spPr>
          <a:xfrm>
            <a:off x="3181921" y="404759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205682" y="479391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/>
          <p:cNvSpPr/>
          <p:nvPr/>
        </p:nvSpPr>
        <p:spPr>
          <a:xfrm>
            <a:off x="2512099" y="4809150"/>
            <a:ext cx="76200" cy="4571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281882" y="388620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281882" y="4624484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2209800" y="4670203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cxnSp>
        <p:nvCxnSpPr>
          <p:cNvPr id="28" name="Straight Connector 27"/>
          <p:cNvCxnSpPr/>
          <p:nvPr/>
        </p:nvCxnSpPr>
        <p:spPr>
          <a:xfrm>
            <a:off x="2133600" y="4047590"/>
            <a:ext cx="2146300" cy="1045286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 rot="300000">
            <a:off x="457200" y="3886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24" name="TextBox 1023"/>
          <p:cNvSpPr txBox="1"/>
          <p:nvPr/>
        </p:nvSpPr>
        <p:spPr>
          <a:xfrm>
            <a:off x="967486" y="3662754"/>
            <a:ext cx="10899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w</a:t>
            </a:r>
            <a:r>
              <a:rPr lang="en-US" dirty="0" smtClean="0">
                <a:solidFill>
                  <a:srgbClr val="C00000"/>
                </a:solidFill>
              </a:rPr>
              <a:t>rong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boundary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025" name="TextBox 1024"/>
          <p:cNvSpPr txBox="1"/>
          <p:nvPr/>
        </p:nvSpPr>
        <p:spPr>
          <a:xfrm>
            <a:off x="5029200" y="2895600"/>
            <a:ext cx="34849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Boundary is W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x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 + W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x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+ </a:t>
            </a:r>
            <a:r>
              <a:rPr lang="en-US" sz="2000" dirty="0" smtClean="0">
                <a:sym typeface="Symbol"/>
              </a:rPr>
              <a:t> = 0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1188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2156" y="229106"/>
            <a:ext cx="450956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Examples: 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A=[(.5,1.5),+1], 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B=[(-.5,.5),-1], 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C=[(.5,.5),+1]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Initialization: W</a:t>
            </a:r>
            <a:r>
              <a:rPr lang="en-US" sz="2400" baseline="-25000" dirty="0" smtClean="0">
                <a:solidFill>
                  <a:srgbClr val="C00000"/>
                </a:solidFill>
              </a:rPr>
              <a:t>1</a:t>
            </a:r>
            <a:r>
              <a:rPr lang="en-US" sz="2400" dirty="0" smtClean="0">
                <a:solidFill>
                  <a:srgbClr val="C00000"/>
                </a:solidFill>
              </a:rPr>
              <a:t> = 1, W</a:t>
            </a:r>
            <a:r>
              <a:rPr lang="en-US" sz="2400" baseline="-25000" dirty="0" smtClean="0">
                <a:solidFill>
                  <a:srgbClr val="C00000"/>
                </a:solidFill>
              </a:rPr>
              <a:t>2</a:t>
            </a:r>
            <a:r>
              <a:rPr lang="en-US" sz="2400" dirty="0" smtClean="0">
                <a:solidFill>
                  <a:srgbClr val="C00000"/>
                </a:solidFill>
              </a:rPr>
              <a:t> = 2, </a:t>
            </a:r>
            <a:r>
              <a:rPr lang="en-US" sz="2400" dirty="0" smtClean="0">
                <a:solidFill>
                  <a:srgbClr val="C00000"/>
                </a:solidFill>
                <a:sym typeface="Symbol"/>
              </a:rPr>
              <a:t> = -2</a:t>
            </a:r>
            <a:endParaRPr lang="en-US" sz="2400" dirty="0" smtClean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2156" y="2249031"/>
            <a:ext cx="3329758" cy="224676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A=[(.5,1.5),+1]</a:t>
            </a:r>
          </a:p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in = </a:t>
            </a:r>
            <a:r>
              <a:rPr lang="en-US" sz="2000" dirty="0" smtClean="0">
                <a:solidFill>
                  <a:srgbClr val="C00000"/>
                </a:solidFill>
              </a:rPr>
              <a:t>.5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(1) + </a:t>
            </a:r>
            <a:r>
              <a:rPr lang="en-US" sz="2000" dirty="0" smtClean="0">
                <a:solidFill>
                  <a:srgbClr val="C00000"/>
                </a:solidFill>
              </a:rPr>
              <a:t>(1.5)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(2) </a:t>
            </a:r>
            <a:r>
              <a:rPr lang="en-US" sz="2000" dirty="0" smtClean="0">
                <a:solidFill>
                  <a:srgbClr val="C00000"/>
                </a:solidFill>
              </a:rPr>
              <a:t>-2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= 1.5</a:t>
            </a:r>
          </a:p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g(in) = 1; Err = 0; NO CHANGE</a:t>
            </a:r>
          </a:p>
          <a:p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2000" dirty="0" smtClean="0">
                <a:solidFill>
                  <a:srgbClr val="C00000"/>
                </a:solidFill>
              </a:rPr>
              <a:t>B=[(-.5,.5),-1]</a:t>
            </a:r>
          </a:p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In = </a:t>
            </a:r>
            <a:r>
              <a:rPr lang="en-US" sz="2000" dirty="0" smtClean="0">
                <a:solidFill>
                  <a:srgbClr val="C00000"/>
                </a:solidFill>
              </a:rPr>
              <a:t>(-.5)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(1) + </a:t>
            </a:r>
            <a:r>
              <a:rPr lang="en-US" sz="2000" dirty="0" smtClean="0">
                <a:solidFill>
                  <a:srgbClr val="C00000"/>
                </a:solidFill>
              </a:rPr>
              <a:t>(.5)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(2) </a:t>
            </a:r>
            <a:r>
              <a:rPr lang="en-US" sz="2000" dirty="0" smtClean="0">
                <a:solidFill>
                  <a:srgbClr val="C00000"/>
                </a:solidFill>
              </a:rPr>
              <a:t>-2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= -1.5</a:t>
            </a:r>
          </a:p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g(in) = -1; Err = 0; NO CHANGE</a:t>
            </a: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2156" y="4724400"/>
            <a:ext cx="3031599" cy="1015663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C=[(.5,.5),+1]</a:t>
            </a:r>
          </a:p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in = </a:t>
            </a:r>
            <a:r>
              <a:rPr lang="en-US" sz="2000" dirty="0" smtClean="0">
                <a:solidFill>
                  <a:srgbClr val="C00000"/>
                </a:solidFill>
              </a:rPr>
              <a:t>(.5)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(1) + </a:t>
            </a:r>
            <a:r>
              <a:rPr lang="en-US" sz="2000" dirty="0" smtClean="0">
                <a:solidFill>
                  <a:srgbClr val="C00000"/>
                </a:solidFill>
              </a:rPr>
              <a:t>(.5)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(2) </a:t>
            </a:r>
            <a:r>
              <a:rPr lang="en-US" sz="2000" dirty="0" smtClean="0">
                <a:solidFill>
                  <a:srgbClr val="C00000"/>
                </a:solidFill>
              </a:rPr>
              <a:t>– 2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= -.5</a:t>
            </a:r>
          </a:p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g(in) = -1; </a:t>
            </a:r>
            <a:r>
              <a:rPr lang="en-US" sz="2000" dirty="0" smtClean="0">
                <a:solidFill>
                  <a:srgbClr val="FF0000"/>
                </a:solidFill>
              </a:rPr>
              <a:t>Err = 1-(-1)=2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38600" y="3014030"/>
            <a:ext cx="3930628" cy="255454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Let </a:t>
            </a:r>
            <a:r>
              <a:rPr lang="el-GR" sz="2000" dirty="0" smtClean="0">
                <a:solidFill>
                  <a:srgbClr val="0000FF"/>
                </a:solidFill>
                <a:latin typeface="Arial"/>
                <a:cs typeface="Arial"/>
              </a:rPr>
              <a:t>α</a:t>
            </a:r>
            <a:r>
              <a:rPr lang="en-US" sz="2000" dirty="0" smtClean="0">
                <a:solidFill>
                  <a:srgbClr val="0000FF"/>
                </a:solidFill>
                <a:latin typeface="Arial"/>
                <a:cs typeface="Arial"/>
              </a:rPr>
              <a:t>=.5</a:t>
            </a:r>
          </a:p>
          <a:p>
            <a:endParaRPr lang="en-US" sz="2000" dirty="0">
              <a:latin typeface="Arial"/>
              <a:cs typeface="Arial"/>
            </a:endParaRPr>
          </a:p>
          <a:p>
            <a:r>
              <a:rPr lang="en-US" sz="2000" dirty="0" smtClean="0"/>
              <a:t>W1 &lt;- W1 + .5(2) (.5)   </a:t>
            </a:r>
            <a:r>
              <a:rPr lang="en-US" sz="2000" dirty="0" smtClean="0">
                <a:solidFill>
                  <a:srgbClr val="00B050"/>
                </a:solidFill>
              </a:rPr>
              <a:t>leaving out g’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 &lt;-  1 + 1(.5) = </a:t>
            </a:r>
            <a:r>
              <a:rPr lang="en-US" sz="2000" dirty="0" smtClean="0">
                <a:solidFill>
                  <a:srgbClr val="FF0000"/>
                </a:solidFill>
              </a:rPr>
              <a:t>1.5</a:t>
            </a:r>
          </a:p>
          <a:p>
            <a:r>
              <a:rPr lang="en-US" sz="2000" dirty="0" smtClean="0"/>
              <a:t>W2 &lt;- W2 + .5(2) (.5)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 &lt;-  2 + 1(.5) = </a:t>
            </a:r>
            <a:r>
              <a:rPr lang="en-US" sz="2000" dirty="0" smtClean="0">
                <a:solidFill>
                  <a:srgbClr val="FF0000"/>
                </a:solidFill>
              </a:rPr>
              <a:t>2.5</a:t>
            </a:r>
          </a:p>
          <a:p>
            <a:pPr marL="342900" indent="-342900">
              <a:buFont typeface="Symbol"/>
              <a:buChar char="q"/>
            </a:pPr>
            <a:r>
              <a:rPr lang="en-US" sz="2000" dirty="0" smtClean="0">
                <a:sym typeface="Symbol"/>
              </a:rPr>
              <a:t>&lt;-   + .5(+1 – (-1))</a:t>
            </a:r>
          </a:p>
          <a:p>
            <a:pPr marL="342900" indent="-342900">
              <a:buFont typeface="Symbol"/>
              <a:buChar char="q"/>
            </a:pPr>
            <a:r>
              <a:rPr lang="en-US" sz="2000" dirty="0" smtClean="0">
                <a:sym typeface="Symbol"/>
              </a:rPr>
              <a:t>&lt;- -2 + .5(2) = </a:t>
            </a:r>
            <a:r>
              <a:rPr lang="en-US" sz="2000" dirty="0" smtClean="0">
                <a:solidFill>
                  <a:srgbClr val="FF0000"/>
                </a:solidFill>
                <a:sym typeface="Symbol"/>
              </a:rPr>
              <a:t>-1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06799" y="229106"/>
            <a:ext cx="3221523" cy="193899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r</a:t>
            </a:r>
            <a:r>
              <a:rPr lang="en-US" sz="2000" dirty="0" smtClean="0"/>
              <a:t>epeat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for each e in examples do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in = (∑ </a:t>
            </a:r>
            <a:r>
              <a:rPr lang="en-US" sz="2000" dirty="0" err="1" smtClean="0"/>
              <a:t>W</a:t>
            </a:r>
            <a:r>
              <a:rPr lang="en-US" sz="2000" baseline="-25000" dirty="0" err="1" smtClean="0"/>
              <a:t>j</a:t>
            </a:r>
            <a:r>
              <a:rPr lang="en-US" sz="2000" dirty="0" smtClean="0"/>
              <a:t> </a:t>
            </a:r>
            <a:r>
              <a:rPr lang="en-US" sz="2000" dirty="0" err="1" smtClean="0"/>
              <a:t>x</a:t>
            </a:r>
            <a:r>
              <a:rPr lang="en-US" sz="2000" baseline="-25000" dirty="0" err="1" smtClean="0"/>
              <a:t>j</a:t>
            </a:r>
            <a:r>
              <a:rPr lang="en-US" sz="2000" dirty="0" smtClean="0"/>
              <a:t>) + </a:t>
            </a:r>
            <a:r>
              <a:rPr lang="en-US" sz="2000" dirty="0" smtClean="0">
                <a:sym typeface="Symbol"/>
              </a:rPr>
              <a:t></a:t>
            </a:r>
          </a:p>
          <a:p>
            <a:r>
              <a:rPr lang="en-US" sz="2000" dirty="0">
                <a:sym typeface="Symbol"/>
              </a:rPr>
              <a:t> </a:t>
            </a:r>
            <a:r>
              <a:rPr lang="en-US" sz="2000" dirty="0" smtClean="0">
                <a:sym typeface="Symbol"/>
              </a:rPr>
              <a:t>     Err = y[e] – g[in]</a:t>
            </a:r>
          </a:p>
          <a:p>
            <a:r>
              <a:rPr lang="en-US" sz="2000" dirty="0">
                <a:sym typeface="Symbol"/>
              </a:rPr>
              <a:t> </a:t>
            </a:r>
            <a:r>
              <a:rPr lang="en-US" sz="2000" dirty="0" smtClean="0">
                <a:sym typeface="Symbol"/>
              </a:rPr>
              <a:t>     </a:t>
            </a:r>
            <a:r>
              <a:rPr lang="en-US" sz="2000" dirty="0" err="1" smtClean="0">
                <a:sym typeface="Symbol"/>
              </a:rPr>
              <a:t>W</a:t>
            </a:r>
            <a:r>
              <a:rPr lang="en-US" sz="2000" baseline="-25000" dirty="0" err="1" smtClean="0">
                <a:sym typeface="Symbol"/>
              </a:rPr>
              <a:t>j</a:t>
            </a:r>
            <a:r>
              <a:rPr lang="en-US" sz="2000" dirty="0" smtClean="0">
                <a:sym typeface="Symbol"/>
              </a:rPr>
              <a:t> = </a:t>
            </a:r>
            <a:r>
              <a:rPr lang="en-US" sz="2000" dirty="0" err="1" smtClean="0">
                <a:sym typeface="Symbol"/>
              </a:rPr>
              <a:t>W</a:t>
            </a:r>
            <a:r>
              <a:rPr lang="en-US" sz="2000" baseline="-25000" dirty="0" err="1" smtClean="0">
                <a:sym typeface="Symbol"/>
              </a:rPr>
              <a:t>j</a:t>
            </a:r>
            <a:r>
              <a:rPr lang="en-US" sz="2000" dirty="0" smtClean="0">
                <a:sym typeface="Symbol"/>
              </a:rPr>
              <a:t> + </a:t>
            </a:r>
            <a:r>
              <a:rPr lang="el-GR" sz="2000" dirty="0" smtClean="0">
                <a:sym typeface="Symbol"/>
              </a:rPr>
              <a:t>α</a:t>
            </a:r>
            <a:r>
              <a:rPr lang="en-US" sz="2000" dirty="0" smtClean="0">
                <a:sym typeface="Symbol"/>
              </a:rPr>
              <a:t> Err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sym typeface="Symbol"/>
              </a:rPr>
              <a:t>g’(in) </a:t>
            </a:r>
            <a:r>
              <a:rPr lang="en-US" sz="2000" dirty="0" err="1" smtClean="0">
                <a:sym typeface="Symbol"/>
              </a:rPr>
              <a:t>x</a:t>
            </a:r>
            <a:r>
              <a:rPr lang="en-US" sz="2000" baseline="-25000" dirty="0" err="1" smtClean="0">
                <a:sym typeface="Symbol"/>
              </a:rPr>
              <a:t>j</a:t>
            </a:r>
            <a:r>
              <a:rPr lang="en-US" sz="2000" dirty="0" smtClean="0">
                <a:sym typeface="Symbol"/>
              </a:rPr>
              <a:t>[e]</a:t>
            </a:r>
          </a:p>
          <a:p>
            <a:r>
              <a:rPr lang="en-US" sz="2000" dirty="0">
                <a:sym typeface="Symbol"/>
              </a:rPr>
              <a:t>u</a:t>
            </a:r>
            <a:r>
              <a:rPr lang="en-US" sz="2000" dirty="0" smtClean="0">
                <a:sym typeface="Symbol"/>
              </a:rPr>
              <a:t>ntil done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46982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Graphically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219200" y="1600200"/>
            <a:ext cx="7315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Examples: A=[(.5,1.5),+1], B=[(-.5,.5),-1], C=[(.5,.5),+1]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Initialization: W</a:t>
            </a:r>
            <a:r>
              <a:rPr lang="en-US" sz="2400" baseline="-25000" dirty="0" smtClean="0">
                <a:solidFill>
                  <a:srgbClr val="C00000"/>
                </a:solidFill>
              </a:rPr>
              <a:t>1</a:t>
            </a:r>
            <a:r>
              <a:rPr lang="en-US" sz="2400" dirty="0" smtClean="0">
                <a:solidFill>
                  <a:srgbClr val="C00000"/>
                </a:solidFill>
              </a:rPr>
              <a:t> = 1, W</a:t>
            </a:r>
            <a:r>
              <a:rPr lang="en-US" sz="2400" baseline="-25000" dirty="0" smtClean="0">
                <a:solidFill>
                  <a:srgbClr val="C00000"/>
                </a:solidFill>
              </a:rPr>
              <a:t>2</a:t>
            </a:r>
            <a:r>
              <a:rPr lang="en-US" sz="2400" dirty="0" smtClean="0">
                <a:solidFill>
                  <a:srgbClr val="C00000"/>
                </a:solidFill>
              </a:rPr>
              <a:t> = 2, </a:t>
            </a:r>
            <a:r>
              <a:rPr lang="en-US" sz="2400" dirty="0" smtClean="0">
                <a:solidFill>
                  <a:srgbClr val="C00000"/>
                </a:solidFill>
                <a:sym typeface="Symbol"/>
              </a:rPr>
              <a:t> = -2</a:t>
            </a:r>
            <a:endParaRPr lang="en-US" sz="2400" dirty="0" smtClean="0">
              <a:solidFill>
                <a:srgbClr val="C0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057400" y="5105400"/>
            <a:ext cx="3429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895600" y="2790290"/>
            <a:ext cx="0" cy="2590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Shapiro\AppData\Local\Microsoft\Windows\Temporary Internet Files\Content.IE5\N8G9AB0X\6vT1S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053815"/>
            <a:ext cx="2070100" cy="206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5488969" y="4908210"/>
            <a:ext cx="468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20" name="TextBox 19"/>
          <p:cNvSpPr txBox="1"/>
          <p:nvPr/>
        </p:nvSpPr>
        <p:spPr>
          <a:xfrm>
            <a:off x="2466654" y="2445972"/>
            <a:ext cx="46839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r>
              <a:rPr lang="en-US" baseline="-25000" dirty="0" smtClean="0"/>
              <a:t>2</a:t>
            </a:r>
          </a:p>
          <a:p>
            <a:r>
              <a:rPr lang="en-US" baseline="-25000" dirty="0" smtClean="0"/>
              <a:t>a</a:t>
            </a:r>
            <a:endParaRPr lang="en-US" baseline="-25000" dirty="0"/>
          </a:p>
        </p:txBody>
      </p:sp>
      <p:sp>
        <p:nvSpPr>
          <p:cNvPr id="21" name="Oval 20"/>
          <p:cNvSpPr/>
          <p:nvPr/>
        </p:nvSpPr>
        <p:spPr>
          <a:xfrm>
            <a:off x="3181921" y="404759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205682" y="479391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/>
          <p:cNvSpPr/>
          <p:nvPr/>
        </p:nvSpPr>
        <p:spPr>
          <a:xfrm>
            <a:off x="2512099" y="4809150"/>
            <a:ext cx="76200" cy="4571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281882" y="388620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281882" y="4624484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2209800" y="4670203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cxnSp>
        <p:nvCxnSpPr>
          <p:cNvPr id="28" name="Straight Connector 27"/>
          <p:cNvCxnSpPr/>
          <p:nvPr/>
        </p:nvCxnSpPr>
        <p:spPr>
          <a:xfrm>
            <a:off x="2133600" y="4047590"/>
            <a:ext cx="2146300" cy="1045286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 rot="300000">
            <a:off x="457200" y="3886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24" name="TextBox 1023"/>
          <p:cNvSpPr txBox="1"/>
          <p:nvPr/>
        </p:nvSpPr>
        <p:spPr>
          <a:xfrm>
            <a:off x="967486" y="3662754"/>
            <a:ext cx="10899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w</a:t>
            </a:r>
            <a:r>
              <a:rPr lang="en-US" dirty="0" smtClean="0">
                <a:solidFill>
                  <a:srgbClr val="C00000"/>
                </a:solidFill>
              </a:rPr>
              <a:t>rong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boundary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025" name="TextBox 1024"/>
          <p:cNvSpPr txBox="1"/>
          <p:nvPr/>
        </p:nvSpPr>
        <p:spPr>
          <a:xfrm>
            <a:off x="5029200" y="2895600"/>
            <a:ext cx="34849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Boundary is W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x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 + W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x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+ </a:t>
            </a:r>
            <a:r>
              <a:rPr lang="en-US" sz="2000" dirty="0" smtClean="0">
                <a:sym typeface="Symbol"/>
              </a:rPr>
              <a:t> = 0</a:t>
            </a:r>
            <a:endParaRPr lang="en-US" sz="20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209800" y="4262880"/>
            <a:ext cx="1380180" cy="10146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608395" y="5150828"/>
            <a:ext cx="3200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  <a:r>
              <a:rPr lang="en-US" dirty="0" smtClean="0"/>
              <a:t>pproximately correct boundary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72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6" t="13085" r="12005" b="7985"/>
          <a:stretch/>
        </p:blipFill>
        <p:spPr bwMode="auto">
          <a:xfrm>
            <a:off x="228600" y="945221"/>
            <a:ext cx="8729330" cy="5413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13860" y="4033107"/>
            <a:ext cx="1034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vector W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72200" y="3886200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</a:t>
            </a:r>
            <a:r>
              <a:rPr lang="en-US" baseline="-25000" dirty="0" smtClean="0">
                <a:solidFill>
                  <a:srgbClr val="FF0000"/>
                </a:solidFill>
              </a:rPr>
              <a:t>1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40378" y="4033107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54205" y="4773832"/>
            <a:ext cx="658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error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81800" y="4958498"/>
            <a:ext cx="843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new W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08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63" t="13034" r="15926" b="7715"/>
          <a:stretch/>
        </p:blipFill>
        <p:spPr bwMode="auto">
          <a:xfrm>
            <a:off x="381000" y="685800"/>
            <a:ext cx="8157681" cy="5435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391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0" t="13558" r="15646" b="6891"/>
          <a:stretch/>
        </p:blipFill>
        <p:spPr bwMode="auto">
          <a:xfrm>
            <a:off x="609600" y="609600"/>
            <a:ext cx="8096037" cy="5455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52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28" t="15020" r="13371" b="6929"/>
          <a:stretch/>
        </p:blipFill>
        <p:spPr bwMode="auto">
          <a:xfrm>
            <a:off x="457200" y="1006864"/>
            <a:ext cx="8424809" cy="535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498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Propagation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Simple single layer networks with feed forward learning were not powerful enough.</a:t>
            </a:r>
          </a:p>
          <a:p>
            <a:r>
              <a:rPr lang="en-US" dirty="0" smtClean="0"/>
              <a:t>Could only produce simple linear classifiers.</a:t>
            </a:r>
          </a:p>
          <a:p>
            <a:r>
              <a:rPr lang="en-US" dirty="0" smtClean="0"/>
              <a:t>More powerful networks have multiple hidden layers.</a:t>
            </a:r>
          </a:p>
          <a:p>
            <a:r>
              <a:rPr lang="en-US" dirty="0" smtClean="0"/>
              <a:t>The learning algorithm is called </a:t>
            </a:r>
            <a:r>
              <a:rPr lang="en-US" dirty="0" smtClean="0">
                <a:solidFill>
                  <a:srgbClr val="FF0000"/>
                </a:solidFill>
              </a:rPr>
              <a:t>back propagation</a:t>
            </a:r>
            <a:r>
              <a:rPr lang="en-US" dirty="0" smtClean="0"/>
              <a:t>, because it computes the error at the end and propagates it back through the weights of the network to the beginning.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900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72" t="12144" r="22309" b="8234"/>
          <a:stretch/>
        </p:blipFill>
        <p:spPr bwMode="auto">
          <a:xfrm>
            <a:off x="1293341" y="152400"/>
            <a:ext cx="5812625" cy="6586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105966" y="2514600"/>
            <a:ext cx="13798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Let’s break it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into steps.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57600" y="218988"/>
            <a:ext cx="2771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(slightly different from text)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616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dissect it.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72" t="12144" r="22309" b="55041"/>
          <a:stretch/>
        </p:blipFill>
        <p:spPr bwMode="auto">
          <a:xfrm>
            <a:off x="76200" y="0"/>
            <a:ext cx="9301078" cy="4343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60375" y="5001741"/>
            <a:ext cx="4010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x1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60375" y="5567415"/>
            <a:ext cx="4010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x2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60375" y="6096000"/>
            <a:ext cx="4010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x3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19183" y="5182291"/>
            <a:ext cx="42351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n1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33599" y="5927845"/>
            <a:ext cx="42351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n2</a:t>
            </a:r>
            <a:endParaRPr lang="en-US" dirty="0"/>
          </a:p>
        </p:txBody>
      </p:sp>
      <p:cxnSp>
        <p:nvCxnSpPr>
          <p:cNvPr id="10" name="Straight Arrow Connector 9"/>
          <p:cNvCxnSpPr>
            <a:stCxn id="4" idx="3"/>
            <a:endCxn id="7" idx="1"/>
          </p:cNvCxnSpPr>
          <p:nvPr/>
        </p:nvCxnSpPr>
        <p:spPr>
          <a:xfrm>
            <a:off x="1461447" y="5186407"/>
            <a:ext cx="657736" cy="1805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6" idx="3"/>
          </p:cNvCxnSpPr>
          <p:nvPr/>
        </p:nvCxnSpPr>
        <p:spPr>
          <a:xfrm flipV="1">
            <a:off x="1461447" y="5551623"/>
            <a:ext cx="657736" cy="7290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5" idx="3"/>
          </p:cNvCxnSpPr>
          <p:nvPr/>
        </p:nvCxnSpPr>
        <p:spPr>
          <a:xfrm flipV="1">
            <a:off x="1461447" y="5486400"/>
            <a:ext cx="657736" cy="2656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33911" y="4632409"/>
            <a:ext cx="3321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layer 1                   2                    3=L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22" name="Straight Arrow Connector 21"/>
          <p:cNvCxnSpPr>
            <a:stCxn id="7" idx="3"/>
          </p:cNvCxnSpPr>
          <p:nvPr/>
        </p:nvCxnSpPr>
        <p:spPr>
          <a:xfrm>
            <a:off x="2542697" y="5366957"/>
            <a:ext cx="733903" cy="2522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8" idx="3"/>
          </p:cNvCxnSpPr>
          <p:nvPr/>
        </p:nvCxnSpPr>
        <p:spPr>
          <a:xfrm flipV="1">
            <a:off x="2557113" y="5619241"/>
            <a:ext cx="719487" cy="4932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276600" y="5383430"/>
            <a:ext cx="37568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nf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1535369" y="490735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w11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402794" y="5276682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w21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1402794" y="5726668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w31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2743200" y="5182291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w1f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2757440" y="5752762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w2f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00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on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Neural Nets</a:t>
            </a:r>
          </a:p>
          <a:p>
            <a:r>
              <a:rPr lang="en-US" dirty="0" smtClean="0"/>
              <a:t>Support Vectors Machines</a:t>
            </a:r>
          </a:p>
          <a:p>
            <a:r>
              <a:rPr lang="en-US" dirty="0" smtClean="0"/>
              <a:t>Unsupervised Learning (Clustering)</a:t>
            </a:r>
          </a:p>
          <a:p>
            <a:pPr lvl="1"/>
            <a:r>
              <a:rPr lang="en-US" dirty="0" smtClean="0"/>
              <a:t>K-Means</a:t>
            </a:r>
          </a:p>
          <a:p>
            <a:pPr lvl="1"/>
            <a:r>
              <a:rPr lang="en-US" dirty="0" smtClean="0"/>
              <a:t>Expectation-Maximization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67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Forward Computation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72" t="44958" r="22309" b="35024"/>
          <a:stretch/>
        </p:blipFill>
        <p:spPr bwMode="auto">
          <a:xfrm>
            <a:off x="24714" y="1447800"/>
            <a:ext cx="9094881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60375" y="5001741"/>
            <a:ext cx="4010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x1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60375" y="5567415"/>
            <a:ext cx="4010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x2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60375" y="6096000"/>
            <a:ext cx="4010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x3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19183" y="5182291"/>
            <a:ext cx="42351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n1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33599" y="5927845"/>
            <a:ext cx="42351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n2</a:t>
            </a:r>
            <a:endParaRPr lang="en-US" dirty="0"/>
          </a:p>
        </p:txBody>
      </p:sp>
      <p:cxnSp>
        <p:nvCxnSpPr>
          <p:cNvPr id="9" name="Straight Arrow Connector 8"/>
          <p:cNvCxnSpPr>
            <a:stCxn id="4" idx="3"/>
            <a:endCxn id="7" idx="1"/>
          </p:cNvCxnSpPr>
          <p:nvPr/>
        </p:nvCxnSpPr>
        <p:spPr>
          <a:xfrm>
            <a:off x="1461447" y="5186407"/>
            <a:ext cx="657736" cy="1805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6" idx="3"/>
          </p:cNvCxnSpPr>
          <p:nvPr/>
        </p:nvCxnSpPr>
        <p:spPr>
          <a:xfrm flipV="1">
            <a:off x="1461447" y="5551623"/>
            <a:ext cx="657736" cy="7290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3"/>
          </p:cNvCxnSpPr>
          <p:nvPr/>
        </p:nvCxnSpPr>
        <p:spPr>
          <a:xfrm flipV="1">
            <a:off x="1461447" y="5486400"/>
            <a:ext cx="657736" cy="2656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33911" y="4632409"/>
            <a:ext cx="3321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layer 1                   2                    3=L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13" name="Straight Arrow Connector 12"/>
          <p:cNvCxnSpPr>
            <a:stCxn id="7" idx="3"/>
          </p:cNvCxnSpPr>
          <p:nvPr/>
        </p:nvCxnSpPr>
        <p:spPr>
          <a:xfrm>
            <a:off x="2542697" y="5366957"/>
            <a:ext cx="733903" cy="2522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8" idx="3"/>
          </p:cNvCxnSpPr>
          <p:nvPr/>
        </p:nvCxnSpPr>
        <p:spPr>
          <a:xfrm flipV="1">
            <a:off x="2557113" y="5619241"/>
            <a:ext cx="719487" cy="4932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276600" y="5383430"/>
            <a:ext cx="37568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nf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535369" y="490735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w11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402794" y="5276682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w21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402794" y="5726668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w31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743200" y="5182291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w1f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757440" y="5752762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w2f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15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Backward Propagation 1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21" t="64677" r="22360" b="30816"/>
          <a:stretch/>
        </p:blipFill>
        <p:spPr bwMode="auto">
          <a:xfrm>
            <a:off x="0" y="1524000"/>
            <a:ext cx="8991600" cy="576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96885" y="4337223"/>
            <a:ext cx="4010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x1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96885" y="4902897"/>
            <a:ext cx="4010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x2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96885" y="5431482"/>
            <a:ext cx="4010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x3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55693" y="4517773"/>
            <a:ext cx="42351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n1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70109" y="5263327"/>
            <a:ext cx="42351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n2</a:t>
            </a:r>
            <a:endParaRPr lang="en-US" dirty="0"/>
          </a:p>
        </p:txBody>
      </p:sp>
      <p:cxnSp>
        <p:nvCxnSpPr>
          <p:cNvPr id="9" name="Straight Arrow Connector 8"/>
          <p:cNvCxnSpPr>
            <a:stCxn id="4" idx="3"/>
            <a:endCxn id="7" idx="1"/>
          </p:cNvCxnSpPr>
          <p:nvPr/>
        </p:nvCxnSpPr>
        <p:spPr>
          <a:xfrm>
            <a:off x="1597957" y="4521889"/>
            <a:ext cx="657736" cy="1805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6" idx="3"/>
          </p:cNvCxnSpPr>
          <p:nvPr/>
        </p:nvCxnSpPr>
        <p:spPr>
          <a:xfrm flipV="1">
            <a:off x="1597957" y="4887105"/>
            <a:ext cx="657736" cy="7290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3"/>
          </p:cNvCxnSpPr>
          <p:nvPr/>
        </p:nvCxnSpPr>
        <p:spPr>
          <a:xfrm flipV="1">
            <a:off x="1597957" y="4821882"/>
            <a:ext cx="657736" cy="2656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70421" y="3967891"/>
            <a:ext cx="3321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layer 1                   2                    3=L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13" name="Straight Arrow Connector 12"/>
          <p:cNvCxnSpPr>
            <a:stCxn id="7" idx="3"/>
          </p:cNvCxnSpPr>
          <p:nvPr/>
        </p:nvCxnSpPr>
        <p:spPr>
          <a:xfrm>
            <a:off x="2679207" y="4702439"/>
            <a:ext cx="733903" cy="2522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8" idx="3"/>
          </p:cNvCxnSpPr>
          <p:nvPr/>
        </p:nvCxnSpPr>
        <p:spPr>
          <a:xfrm flipV="1">
            <a:off x="2693623" y="4954723"/>
            <a:ext cx="719487" cy="4932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413110" y="4718912"/>
            <a:ext cx="37568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nf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671879" y="4242832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w11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539304" y="4612164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w21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539304" y="506215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w31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879710" y="4517773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w1f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893950" y="5088244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w2f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162597" y="2667000"/>
            <a:ext cx="78290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Node </a:t>
            </a:r>
            <a:r>
              <a:rPr lang="en-US" dirty="0" err="1" smtClean="0">
                <a:solidFill>
                  <a:srgbClr val="0000FF"/>
                </a:solidFill>
              </a:rPr>
              <a:t>nf</a:t>
            </a:r>
            <a:r>
              <a:rPr lang="en-US" dirty="0" smtClean="0"/>
              <a:t> is the only node in our output layer.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Compute the </a:t>
            </a:r>
            <a:r>
              <a:rPr lang="en-US" dirty="0" smtClean="0">
                <a:solidFill>
                  <a:srgbClr val="0000FF"/>
                </a:solidFill>
              </a:rPr>
              <a:t>error</a:t>
            </a:r>
            <a:r>
              <a:rPr lang="en-US" dirty="0" smtClean="0"/>
              <a:t> at that node and multiply by the derivative of the weighted</a:t>
            </a:r>
          </a:p>
          <a:p>
            <a:r>
              <a:rPr lang="en-US" dirty="0" smtClean="0"/>
              <a:t>      input sum to get the </a:t>
            </a:r>
            <a:r>
              <a:rPr lang="en-US" dirty="0" smtClean="0">
                <a:solidFill>
                  <a:srgbClr val="0000FF"/>
                </a:solidFill>
              </a:rPr>
              <a:t>change delta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810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Backward Propagation 2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21" t="68797" r="22360" b="21836"/>
          <a:stretch/>
        </p:blipFill>
        <p:spPr bwMode="auto">
          <a:xfrm>
            <a:off x="0" y="2051222"/>
            <a:ext cx="8991600" cy="1198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60375" y="5001741"/>
            <a:ext cx="4010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x1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60375" y="5567415"/>
            <a:ext cx="4010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x2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60375" y="6096000"/>
            <a:ext cx="4010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x3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19183" y="5182291"/>
            <a:ext cx="42351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n1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33599" y="5927845"/>
            <a:ext cx="42351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n2</a:t>
            </a:r>
            <a:endParaRPr lang="en-US" dirty="0"/>
          </a:p>
        </p:txBody>
      </p:sp>
      <p:cxnSp>
        <p:nvCxnSpPr>
          <p:cNvPr id="9" name="Straight Arrow Connector 8"/>
          <p:cNvCxnSpPr>
            <a:stCxn id="4" idx="3"/>
            <a:endCxn id="7" idx="1"/>
          </p:cNvCxnSpPr>
          <p:nvPr/>
        </p:nvCxnSpPr>
        <p:spPr>
          <a:xfrm>
            <a:off x="1461447" y="5186407"/>
            <a:ext cx="657736" cy="1805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6" idx="3"/>
          </p:cNvCxnSpPr>
          <p:nvPr/>
        </p:nvCxnSpPr>
        <p:spPr>
          <a:xfrm flipV="1">
            <a:off x="1461447" y="5551623"/>
            <a:ext cx="657736" cy="7290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3"/>
          </p:cNvCxnSpPr>
          <p:nvPr/>
        </p:nvCxnSpPr>
        <p:spPr>
          <a:xfrm flipV="1">
            <a:off x="1461447" y="5486400"/>
            <a:ext cx="657736" cy="2656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33911" y="4632409"/>
            <a:ext cx="3321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layer 1                   2                    3=L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13" name="Straight Arrow Connector 12"/>
          <p:cNvCxnSpPr>
            <a:stCxn id="7" idx="3"/>
          </p:cNvCxnSpPr>
          <p:nvPr/>
        </p:nvCxnSpPr>
        <p:spPr>
          <a:xfrm>
            <a:off x="2542697" y="5366957"/>
            <a:ext cx="733903" cy="2522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8" idx="3"/>
          </p:cNvCxnSpPr>
          <p:nvPr/>
        </p:nvCxnSpPr>
        <p:spPr>
          <a:xfrm flipV="1">
            <a:off x="2557113" y="5619241"/>
            <a:ext cx="719487" cy="4932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276600" y="5383430"/>
            <a:ext cx="37568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nf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535369" y="490735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w11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402794" y="5276682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w21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402794" y="5726668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w31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743200" y="5182291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w1f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757440" y="5752762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w2f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090136" y="3249827"/>
            <a:ext cx="47486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At each of the other layers, the deltas use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the derivative of its input sum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the sum of its output weights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the delta computed for the output error 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23" name="Straight Arrow Connector 22"/>
          <p:cNvCxnSpPr>
            <a:stCxn id="4" idx="3"/>
          </p:cNvCxnSpPr>
          <p:nvPr/>
        </p:nvCxnSpPr>
        <p:spPr>
          <a:xfrm>
            <a:off x="1461447" y="5186407"/>
            <a:ext cx="732982" cy="751021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1108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Backward Propagation 3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21" t="77972" r="22360" b="15156"/>
          <a:stretch/>
        </p:blipFill>
        <p:spPr bwMode="auto">
          <a:xfrm>
            <a:off x="0" y="1447800"/>
            <a:ext cx="8991600" cy="879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96885" y="4090773"/>
            <a:ext cx="4010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x1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96885" y="4656447"/>
            <a:ext cx="4010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x2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96885" y="5185032"/>
            <a:ext cx="4010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x3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55693" y="4271323"/>
            <a:ext cx="42351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n1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70109" y="5016877"/>
            <a:ext cx="42351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n2</a:t>
            </a:r>
            <a:endParaRPr lang="en-US" dirty="0"/>
          </a:p>
        </p:txBody>
      </p:sp>
      <p:cxnSp>
        <p:nvCxnSpPr>
          <p:cNvPr id="9" name="Straight Arrow Connector 8"/>
          <p:cNvCxnSpPr>
            <a:stCxn id="4" idx="3"/>
            <a:endCxn id="7" idx="1"/>
          </p:cNvCxnSpPr>
          <p:nvPr/>
        </p:nvCxnSpPr>
        <p:spPr>
          <a:xfrm>
            <a:off x="1597957" y="4275439"/>
            <a:ext cx="657736" cy="1805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6" idx="3"/>
          </p:cNvCxnSpPr>
          <p:nvPr/>
        </p:nvCxnSpPr>
        <p:spPr>
          <a:xfrm flipV="1">
            <a:off x="1597957" y="4640655"/>
            <a:ext cx="657736" cy="7290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3"/>
          </p:cNvCxnSpPr>
          <p:nvPr/>
        </p:nvCxnSpPr>
        <p:spPr>
          <a:xfrm flipV="1">
            <a:off x="1597957" y="4575432"/>
            <a:ext cx="657736" cy="2656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70421" y="3721441"/>
            <a:ext cx="3321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layer 1                   2                    3=L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13" name="Straight Arrow Connector 12"/>
          <p:cNvCxnSpPr>
            <a:stCxn id="7" idx="3"/>
          </p:cNvCxnSpPr>
          <p:nvPr/>
        </p:nvCxnSpPr>
        <p:spPr>
          <a:xfrm>
            <a:off x="2679207" y="4455989"/>
            <a:ext cx="733903" cy="2522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8" idx="3"/>
          </p:cNvCxnSpPr>
          <p:nvPr/>
        </p:nvCxnSpPr>
        <p:spPr>
          <a:xfrm flipV="1">
            <a:off x="2693623" y="4708273"/>
            <a:ext cx="719487" cy="4932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413110" y="4472462"/>
            <a:ext cx="37568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nf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671879" y="3996382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w11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539304" y="4365714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w21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539304" y="481570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w31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879710" y="4271323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w1f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893950" y="4841794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w2f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762000" y="2895600"/>
            <a:ext cx="6683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Now that all the deltas are defined, the weight updates just use them.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02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Propagation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Compute delta values for the output units using observed errors.</a:t>
            </a:r>
          </a:p>
          <a:p>
            <a:r>
              <a:rPr lang="en-US" dirty="0" smtClean="0"/>
              <a:t>Starting at the </a:t>
            </a:r>
            <a:r>
              <a:rPr lang="en-US" dirty="0" smtClean="0">
                <a:solidFill>
                  <a:srgbClr val="0000FF"/>
                </a:solidFill>
              </a:rPr>
              <a:t>output-1</a:t>
            </a:r>
            <a:r>
              <a:rPr lang="en-US" dirty="0" smtClean="0"/>
              <a:t> layer</a:t>
            </a:r>
          </a:p>
          <a:p>
            <a:pPr lvl="1"/>
            <a:r>
              <a:rPr lang="en-US" dirty="0" smtClean="0"/>
              <a:t>repeat</a:t>
            </a:r>
          </a:p>
          <a:p>
            <a:pPr lvl="2"/>
            <a:r>
              <a:rPr lang="en-US" dirty="0" smtClean="0"/>
              <a:t>propagate delta values back to previous layer</a:t>
            </a:r>
          </a:p>
          <a:p>
            <a:pPr lvl="2"/>
            <a:r>
              <a:rPr lang="en-US" dirty="0" smtClean="0"/>
              <a:t>update weights between the two layers</a:t>
            </a:r>
          </a:p>
          <a:p>
            <a:pPr lvl="1"/>
            <a:r>
              <a:rPr lang="en-US" dirty="0" smtClean="0"/>
              <a:t>till done with all layers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This is done for all examples and multiple epochs, till convergence or enough iterations.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674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609600"/>
            <a:ext cx="6986977" cy="618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 taken to build model: </a:t>
            </a:r>
            <a:r>
              <a:rPr lang="en-US" dirty="0">
                <a:solidFill>
                  <a:srgbClr val="0000FF"/>
                </a:solidFill>
              </a:rPr>
              <a:t>16.2 seconds</a:t>
            </a:r>
          </a:p>
          <a:p>
            <a:endParaRPr lang="en-US" dirty="0"/>
          </a:p>
          <a:p>
            <a:r>
              <a:rPr lang="en-US" dirty="0"/>
              <a:t>Correctly Classified Instances         307               </a:t>
            </a:r>
            <a:r>
              <a:rPr lang="en-US" dirty="0">
                <a:solidFill>
                  <a:srgbClr val="0000FF"/>
                </a:solidFill>
              </a:rPr>
              <a:t>80.3665 </a:t>
            </a:r>
            <a:r>
              <a:rPr lang="en-US" dirty="0" smtClean="0">
                <a:solidFill>
                  <a:srgbClr val="0000FF"/>
                </a:solidFill>
              </a:rPr>
              <a:t>% (did not boost)</a:t>
            </a:r>
            <a:endParaRPr lang="en-US" dirty="0">
              <a:solidFill>
                <a:srgbClr val="0000FF"/>
              </a:solidFill>
            </a:endParaRPr>
          </a:p>
          <a:p>
            <a:r>
              <a:rPr lang="en-US" dirty="0"/>
              <a:t>Incorrectly Classified Instances        75               19.6335 %</a:t>
            </a:r>
          </a:p>
          <a:p>
            <a:r>
              <a:rPr lang="en-US" dirty="0"/>
              <a:t>Kappa statistic                          0.6056</a:t>
            </a:r>
          </a:p>
          <a:p>
            <a:r>
              <a:rPr lang="en-US" dirty="0"/>
              <a:t>Mean absolute error                      0.1982</a:t>
            </a:r>
          </a:p>
          <a:p>
            <a:r>
              <a:rPr lang="en-US" dirty="0"/>
              <a:t>Root mean squared error                  0.41  </a:t>
            </a:r>
          </a:p>
          <a:p>
            <a:r>
              <a:rPr lang="en-US" dirty="0"/>
              <a:t>Relative absolute error                 39.7113 %</a:t>
            </a:r>
          </a:p>
          <a:p>
            <a:r>
              <a:rPr lang="en-US" dirty="0"/>
              <a:t>Root relative squared error             81.9006 %</a:t>
            </a:r>
          </a:p>
          <a:p>
            <a:r>
              <a:rPr lang="en-US" dirty="0"/>
              <a:t>Total Number of Instances              382     </a:t>
            </a:r>
          </a:p>
          <a:p>
            <a:endParaRPr lang="en-US" dirty="0"/>
          </a:p>
          <a:p>
            <a:r>
              <a:rPr lang="en-US" dirty="0"/>
              <a:t>               TP Rate   FP Rate   Precision   Recall  F-Measure   ROC Area  Class</a:t>
            </a:r>
          </a:p>
          <a:p>
            <a:r>
              <a:rPr lang="en-US" dirty="0"/>
              <a:t>                 0.706     0.103      0.868     0.706     0.779      0.872    </a:t>
            </a:r>
            <a:r>
              <a:rPr lang="en-US" dirty="0" err="1"/>
              <a:t>cal</a:t>
            </a:r>
            <a:endParaRPr lang="en-US" dirty="0"/>
          </a:p>
          <a:p>
            <a:r>
              <a:rPr lang="en-US" dirty="0"/>
              <a:t>                 0.897     0.294      0.761     0.897     0.824      0.872    </a:t>
            </a:r>
            <a:r>
              <a:rPr lang="en-US" dirty="0" err="1"/>
              <a:t>dor</a:t>
            </a:r>
            <a:endParaRPr lang="en-US" dirty="0"/>
          </a:p>
          <a:p>
            <a:r>
              <a:rPr lang="en-US" dirty="0" smtClean="0"/>
              <a:t>W </a:t>
            </a:r>
            <a:r>
              <a:rPr lang="en-US" dirty="0"/>
              <a:t>Avg.    0.804     0.2        </a:t>
            </a:r>
            <a:r>
              <a:rPr lang="en-US" dirty="0" smtClean="0"/>
              <a:t>   0.814     </a:t>
            </a:r>
            <a:r>
              <a:rPr lang="en-US" dirty="0"/>
              <a:t>0.804     0.802      0.872</a:t>
            </a:r>
          </a:p>
          <a:p>
            <a:endParaRPr lang="en-US" dirty="0"/>
          </a:p>
          <a:p>
            <a:r>
              <a:rPr lang="en-US" dirty="0"/>
              <a:t>=== Confusion Matrix ===</a:t>
            </a:r>
          </a:p>
          <a:p>
            <a:endParaRPr lang="en-US" dirty="0"/>
          </a:p>
          <a:p>
            <a:r>
              <a:rPr lang="en-US" dirty="0"/>
              <a:t>   a   b   &lt;-- classified as</a:t>
            </a:r>
          </a:p>
          <a:p>
            <a:r>
              <a:rPr lang="en-US" dirty="0"/>
              <a:t> 132  55 |   a = </a:t>
            </a:r>
            <a:r>
              <a:rPr lang="en-US" dirty="0" err="1"/>
              <a:t>cal</a:t>
            </a:r>
            <a:endParaRPr lang="en-US" dirty="0"/>
          </a:p>
          <a:p>
            <a:r>
              <a:rPr lang="en-US" dirty="0"/>
              <a:t>  20 175 |   b = </a:t>
            </a:r>
            <a:r>
              <a:rPr lang="en-US" dirty="0" err="1"/>
              <a:t>dor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61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"/>
            <a:ext cx="7772400" cy="648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D843CB6-068A-4CC0-BBB9-FF39AC006678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400" smtClean="0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33CC"/>
                </a:solidFill>
              </a:rPr>
              <a:t>Kernel Machines 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A relatively new learning methodology (1992) derived from statistical learning theory.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Became famous when it gave accuracy comparable to neural nets in a handwriting recognition class.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Was introduced to computer vision researchers by Tomaso Poggio at MIT who started using it for face detection and got better results than neural nets.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Has become very popular and widely used with packages available.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032101A-5050-47C8-8A8B-413B05CF5702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1400" smtClean="0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33CC"/>
                </a:solidFill>
              </a:rPr>
              <a:t>Support Vector Machines (SVM)</a:t>
            </a:r>
          </a:p>
        </p:txBody>
      </p:sp>
      <p:sp>
        <p:nvSpPr>
          <p:cNvPr id="35844" name="Text Box 3"/>
          <p:cNvSpPr txBox="1">
            <a:spLocks noChangeArrowheads="1"/>
          </p:cNvSpPr>
          <p:nvPr/>
        </p:nvSpPr>
        <p:spPr bwMode="auto">
          <a:xfrm>
            <a:off x="1295400" y="1600200"/>
            <a:ext cx="7194550" cy="4483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914400" indent="-4572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>
                <a:latin typeface="Times New Roman" pitchFamily="16" charset="0"/>
              </a:rPr>
              <a:t>Support vector machines are learning algorithms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      that try to find a </a:t>
            </a:r>
            <a:r>
              <a:rPr lang="en-US" altLang="en-US" sz="2400">
                <a:solidFill>
                  <a:srgbClr val="CC0000"/>
                </a:solidFill>
                <a:latin typeface="Times New Roman" pitchFamily="16" charset="0"/>
              </a:rPr>
              <a:t>hyperplane</a:t>
            </a:r>
            <a:r>
              <a:rPr lang="en-US" altLang="en-US" sz="2400">
                <a:latin typeface="Times New Roman" pitchFamily="16" charset="0"/>
              </a:rPr>
              <a:t> that separates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       the different classes of data the most.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6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2400">
                <a:latin typeface="Times New Roman" pitchFamily="16" charset="0"/>
              </a:rPr>
              <a:t>They are a specific kind of kernel machines based on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	two key ideas: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6" charset="0"/>
            </a:endParaRP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en-US" sz="2400">
                <a:solidFill>
                  <a:srgbClr val="CC0000"/>
                </a:solidFill>
                <a:latin typeface="Times New Roman" pitchFamily="16" charset="0"/>
              </a:rPr>
              <a:t>maximum margin hyperplanes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CC0000"/>
              </a:solidFill>
              <a:latin typeface="Times New Roman" pitchFamily="16" charset="0"/>
            </a:endParaRP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en-US" sz="2400">
                <a:solidFill>
                  <a:srgbClr val="CC0000"/>
                </a:solidFill>
                <a:latin typeface="Times New Roman" pitchFamily="16" charset="0"/>
              </a:rPr>
              <a:t>a kernel ‘trick’</a:t>
            </a:r>
          </a:p>
          <a:p>
            <a:pPr eaLnBrk="1" hangingPunct="1">
              <a:spcBef>
                <a:spcPct val="0"/>
              </a:spcBef>
            </a:pPr>
            <a:endParaRPr lang="en-US" altLang="en-US" sz="2400">
              <a:solidFill>
                <a:srgbClr val="CC0000"/>
              </a:solidFill>
              <a:latin typeface="Times New Roman" pitchFamily="16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en-US" sz="2400">
              <a:solidFill>
                <a:srgbClr val="CC0000"/>
              </a:solidFill>
              <a:latin typeface="Times New Roman" pitchFamily="1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SVM Equation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y</a:t>
            </a:r>
            <a:r>
              <a:rPr lang="en-US" baseline="-25000" dirty="0" err="1" smtClean="0"/>
              <a:t>SVM</a:t>
            </a:r>
            <a:r>
              <a:rPr lang="en-US" dirty="0" smtClean="0"/>
              <a:t>(</a:t>
            </a:r>
            <a:r>
              <a:rPr lang="en-US" dirty="0" err="1" smtClean="0"/>
              <a:t>x</a:t>
            </a:r>
            <a:r>
              <a:rPr lang="en-US" baseline="-25000" dirty="0" err="1" smtClean="0"/>
              <a:t>q</a:t>
            </a:r>
            <a:r>
              <a:rPr lang="en-US" dirty="0" smtClean="0"/>
              <a:t>) = </a:t>
            </a:r>
            <a:r>
              <a:rPr lang="en-US" dirty="0" err="1" smtClean="0"/>
              <a:t>argmax</a:t>
            </a:r>
            <a:r>
              <a:rPr lang="en-US" dirty="0" smtClean="0"/>
              <a:t> </a:t>
            </a:r>
            <a:r>
              <a:rPr lang="el-GR" dirty="0" smtClean="0">
                <a:latin typeface="Arial"/>
                <a:cs typeface="Arial"/>
              </a:rPr>
              <a:t>Σ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l-GR" dirty="0" smtClean="0">
                <a:latin typeface="Arial"/>
                <a:cs typeface="Arial"/>
              </a:rPr>
              <a:t>α</a:t>
            </a:r>
            <a:r>
              <a:rPr lang="en-US" baseline="-25000" dirty="0" err="1" smtClean="0">
                <a:latin typeface="Arial"/>
                <a:cs typeface="Arial"/>
              </a:rPr>
              <a:t>i,c</a:t>
            </a:r>
            <a:r>
              <a:rPr lang="en-US" dirty="0" smtClean="0">
                <a:latin typeface="Arial"/>
                <a:cs typeface="Arial"/>
              </a:rPr>
              <a:t> K(</a:t>
            </a:r>
            <a:r>
              <a:rPr lang="en-US" dirty="0" err="1" smtClean="0">
                <a:latin typeface="Arial"/>
                <a:cs typeface="Arial"/>
              </a:rPr>
              <a:t>x</a:t>
            </a:r>
            <a:r>
              <a:rPr lang="en-US" baseline="-25000" dirty="0" err="1" smtClean="0">
                <a:latin typeface="Arial"/>
                <a:cs typeface="Arial"/>
              </a:rPr>
              <a:t>i</a:t>
            </a:r>
            <a:r>
              <a:rPr lang="en-US" dirty="0" err="1" smtClean="0">
                <a:latin typeface="Arial"/>
                <a:cs typeface="Arial"/>
              </a:rPr>
              <a:t>,x</a:t>
            </a:r>
            <a:r>
              <a:rPr lang="en-US" baseline="-25000" dirty="0" err="1" smtClean="0">
                <a:latin typeface="Arial"/>
                <a:cs typeface="Arial"/>
              </a:rPr>
              <a:t>q</a:t>
            </a:r>
            <a:r>
              <a:rPr lang="en-US" dirty="0" smtClean="0">
                <a:latin typeface="Arial"/>
                <a:cs typeface="Arial"/>
              </a:rPr>
              <a:t>)</a:t>
            </a:r>
          </a:p>
          <a:p>
            <a:endParaRPr lang="en-US" dirty="0">
              <a:latin typeface="Arial"/>
              <a:cs typeface="Arial"/>
            </a:endParaRPr>
          </a:p>
          <a:p>
            <a:r>
              <a:rPr lang="en-US" dirty="0" err="1" smtClean="0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lang="en-US" baseline="-25000" dirty="0" err="1" smtClean="0">
                <a:solidFill>
                  <a:srgbClr val="0000FF"/>
                </a:solidFill>
                <a:latin typeface="Arial"/>
                <a:cs typeface="Arial"/>
              </a:rPr>
              <a:t>q</a:t>
            </a:r>
            <a:r>
              <a:rPr lang="en-US" dirty="0" smtClean="0">
                <a:latin typeface="Arial"/>
                <a:cs typeface="Arial"/>
              </a:rPr>
              <a:t> is a query or unknown object</a:t>
            </a:r>
          </a:p>
          <a:p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c</a:t>
            </a:r>
            <a:r>
              <a:rPr lang="en-US" dirty="0" smtClean="0">
                <a:latin typeface="Arial"/>
                <a:cs typeface="Arial"/>
              </a:rPr>
              <a:t> indexes the classes</a:t>
            </a:r>
          </a:p>
          <a:p>
            <a:r>
              <a:rPr lang="en-US" dirty="0" smtClean="0">
                <a:latin typeface="Arial"/>
                <a:cs typeface="Arial"/>
              </a:rPr>
              <a:t>there are m </a:t>
            </a:r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support vectors x</a:t>
            </a:r>
            <a:r>
              <a:rPr lang="en-US" baseline="-25000" dirty="0" smtClean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with </a:t>
            </a:r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weights </a:t>
            </a:r>
            <a:r>
              <a:rPr lang="el-GR" dirty="0" smtClean="0">
                <a:solidFill>
                  <a:srgbClr val="0000FF"/>
                </a:solidFill>
                <a:latin typeface="Arial"/>
                <a:cs typeface="Arial"/>
              </a:rPr>
              <a:t>α</a:t>
            </a:r>
            <a:r>
              <a:rPr lang="en-US" baseline="-25000" dirty="0" err="1" smtClean="0">
                <a:solidFill>
                  <a:srgbClr val="0000FF"/>
                </a:solidFill>
                <a:latin typeface="Arial"/>
                <a:cs typeface="Arial"/>
              </a:rPr>
              <a:t>i,c</a:t>
            </a:r>
            <a:r>
              <a:rPr lang="en-US" dirty="0" smtClean="0">
                <a:latin typeface="Arial"/>
                <a:cs typeface="Arial"/>
              </a:rPr>
              <a:t>, </a:t>
            </a:r>
            <a:r>
              <a:rPr lang="en-US" dirty="0" err="1" smtClean="0">
                <a:latin typeface="Arial"/>
                <a:cs typeface="Arial"/>
              </a:rPr>
              <a:t>i</a:t>
            </a:r>
            <a:r>
              <a:rPr lang="en-US" dirty="0" smtClean="0">
                <a:latin typeface="Arial"/>
                <a:cs typeface="Arial"/>
              </a:rPr>
              <a:t>=1 to m for class </a:t>
            </a:r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c</a:t>
            </a:r>
          </a:p>
          <a:p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K</a:t>
            </a:r>
            <a:r>
              <a:rPr lang="en-US" dirty="0" smtClean="0">
                <a:latin typeface="Arial"/>
                <a:cs typeface="Arial"/>
              </a:rPr>
              <a:t> is the </a:t>
            </a:r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kernel function </a:t>
            </a:r>
            <a:r>
              <a:rPr lang="en-US" dirty="0" smtClean="0">
                <a:latin typeface="Arial"/>
                <a:cs typeface="Arial"/>
              </a:rPr>
              <a:t>that compares x</a:t>
            </a:r>
            <a:r>
              <a:rPr lang="en-US" baseline="-25000" dirty="0" smtClean="0">
                <a:latin typeface="Arial"/>
                <a:cs typeface="Arial"/>
              </a:rPr>
              <a:t>i</a:t>
            </a:r>
            <a:r>
              <a:rPr lang="en-US" dirty="0" smtClean="0">
                <a:latin typeface="Arial"/>
                <a:cs typeface="Arial"/>
              </a:rPr>
              <a:t> to </a:t>
            </a:r>
            <a:r>
              <a:rPr lang="en-US" dirty="0" err="1" smtClean="0">
                <a:latin typeface="Arial"/>
                <a:cs typeface="Arial"/>
              </a:rPr>
              <a:t>x</a:t>
            </a:r>
            <a:r>
              <a:rPr lang="en-US" baseline="-25000" dirty="0" err="1" smtClean="0">
                <a:latin typeface="Arial"/>
                <a:cs typeface="Arial"/>
              </a:rPr>
              <a:t>q</a:t>
            </a:r>
            <a:endParaRPr lang="en-US" baseline="-25000" dirty="0"/>
          </a:p>
        </p:txBody>
      </p:sp>
      <p:sp>
        <p:nvSpPr>
          <p:cNvPr id="4" name="TextBox 3"/>
          <p:cNvSpPr txBox="1"/>
          <p:nvPr/>
        </p:nvSpPr>
        <p:spPr>
          <a:xfrm>
            <a:off x="2971800" y="2077313"/>
            <a:ext cx="1497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            </a:t>
            </a:r>
            <a:r>
              <a:rPr lang="en-US" dirty="0" err="1" smtClean="0"/>
              <a:t>i</a:t>
            </a:r>
            <a:r>
              <a:rPr lang="en-US" dirty="0" smtClean="0"/>
              <a:t>=1,m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158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2B2EFF0-F3AB-41C0-93F7-B4F04EFAFEFD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 smtClean="0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0033CC"/>
                </a:solidFill>
              </a:rPr>
              <a:t>Neural Net Learning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ln>
            <a:noFill/>
            <a:miter lim="800000"/>
            <a:headEnd/>
            <a:tailEnd/>
          </a:ln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2800" dirty="0" smtClean="0"/>
              <a:t>Motivated by studies of the </a:t>
            </a:r>
            <a:r>
              <a:rPr lang="en-US" altLang="en-US" sz="2800" dirty="0" smtClean="0">
                <a:solidFill>
                  <a:srgbClr val="FF0000"/>
                </a:solidFill>
              </a:rPr>
              <a:t>brain</a:t>
            </a:r>
            <a:r>
              <a:rPr lang="en-US" altLang="en-US" sz="2800" dirty="0" smtClean="0"/>
              <a:t>.</a:t>
            </a:r>
          </a:p>
          <a:p>
            <a:pPr eaLnBrk="1" hangingPunct="1">
              <a:lnSpc>
                <a:spcPct val="80000"/>
              </a:lnSpc>
            </a:pPr>
            <a:endParaRPr lang="en-US" altLang="en-US" sz="2800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 smtClean="0"/>
              <a:t>A network of </a:t>
            </a:r>
            <a:r>
              <a:rPr lang="en-US" altLang="en-US" sz="2800" dirty="0" smtClean="0">
                <a:solidFill>
                  <a:srgbClr val="FF0000"/>
                </a:solidFill>
              </a:rPr>
              <a:t>“artificial neurons”</a:t>
            </a:r>
            <a:r>
              <a:rPr lang="en-US" altLang="en-US" sz="2800" dirty="0" smtClean="0"/>
              <a:t> that learns a function.</a:t>
            </a:r>
          </a:p>
          <a:p>
            <a:pPr eaLnBrk="1" hangingPunct="1">
              <a:lnSpc>
                <a:spcPct val="80000"/>
              </a:lnSpc>
            </a:pPr>
            <a:endParaRPr lang="en-US" altLang="en-US" sz="2800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 smtClean="0"/>
              <a:t>Doesn’t have clear decision rules like decision trees, but highly successful in many different applications. (e.g. </a:t>
            </a:r>
            <a:r>
              <a:rPr lang="en-US" altLang="en-US" sz="2800" dirty="0" smtClean="0">
                <a:solidFill>
                  <a:srgbClr val="FF0000"/>
                </a:solidFill>
              </a:rPr>
              <a:t>face detection</a:t>
            </a:r>
            <a:r>
              <a:rPr lang="en-US" altLang="en-US" sz="2800" dirty="0" smtClean="0"/>
              <a:t>)</a:t>
            </a:r>
          </a:p>
          <a:p>
            <a:pPr eaLnBrk="1" hangingPunct="1">
              <a:lnSpc>
                <a:spcPct val="80000"/>
              </a:lnSpc>
            </a:pPr>
            <a:endParaRPr lang="en-US" altLang="en-US" sz="2800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 smtClean="0"/>
              <a:t>We use them frequently in our research.</a:t>
            </a:r>
          </a:p>
          <a:p>
            <a:pPr eaLnBrk="1" hangingPunct="1">
              <a:lnSpc>
                <a:spcPct val="80000"/>
              </a:lnSpc>
            </a:pPr>
            <a:endParaRPr lang="en-US" altLang="en-US" sz="2800" dirty="0" smtClean="0"/>
          </a:p>
          <a:p>
            <a:r>
              <a:rPr lang="en-US" sz="2800" dirty="0" smtClean="0"/>
              <a:t>I’ll be using algorithms </a:t>
            </a:r>
            <a:r>
              <a:rPr lang="en-US" sz="2800" dirty="0"/>
              <a:t>from</a:t>
            </a:r>
          </a:p>
          <a:p>
            <a:pPr marL="0" indent="0">
              <a:buNone/>
            </a:pPr>
            <a:r>
              <a:rPr lang="en-US" sz="2800" dirty="0">
                <a:hlinkClick r:id="rId2"/>
              </a:rPr>
              <a:t>http://www.cs.mtu.edu/~nilufer/classes/cs4811/2016-spring/lecture-slides/cs4811-neural-net-algorithms.pdf</a:t>
            </a:r>
            <a:endParaRPr lang="en-US" sz="2800" dirty="0"/>
          </a:p>
          <a:p>
            <a:pPr eaLnBrk="1" hangingPunct="1">
              <a:lnSpc>
                <a:spcPct val="80000"/>
              </a:lnSpc>
            </a:pPr>
            <a:endParaRPr lang="en-US" alt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1021031-E04C-4DC4-BFB8-9C5FE5DE7B58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30</a:t>
            </a:fld>
            <a:endParaRPr lang="en-US" altLang="en-US" sz="1400" smtClean="0"/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>
                <a:solidFill>
                  <a:srgbClr val="0033CC"/>
                </a:solidFill>
              </a:rPr>
              <a:t>Maximal Margin (2 class problem)</a:t>
            </a:r>
          </a:p>
        </p:txBody>
      </p:sp>
      <p:sp>
        <p:nvSpPr>
          <p:cNvPr id="36868" name="Text Box 26"/>
          <p:cNvSpPr txBox="1">
            <a:spLocks noChangeArrowheads="1"/>
          </p:cNvSpPr>
          <p:nvPr/>
        </p:nvSpPr>
        <p:spPr bwMode="auto">
          <a:xfrm>
            <a:off x="1812925" y="5375275"/>
            <a:ext cx="64690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Find the </a:t>
            </a:r>
            <a:r>
              <a:rPr lang="en-US" altLang="en-US" sz="2400">
                <a:solidFill>
                  <a:srgbClr val="FF0000"/>
                </a:solidFill>
                <a:latin typeface="Times New Roman" pitchFamily="16" charset="0"/>
              </a:rPr>
              <a:t>hyperplane</a:t>
            </a:r>
            <a:r>
              <a:rPr lang="en-US" altLang="en-US" sz="2400">
                <a:latin typeface="Times New Roman" pitchFamily="16" charset="0"/>
              </a:rPr>
              <a:t> with maximal margin for all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the points. This originates an optimization problem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which has a unique solution.</a:t>
            </a:r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1866900" y="3162300"/>
            <a:ext cx="2819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276600" y="4572000"/>
            <a:ext cx="3657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4343400" y="2057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715000" y="1752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105400" y="2438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324600" y="2362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715000" y="2895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181600" y="2971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172200" y="3352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629400" y="3124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581400" y="3200400"/>
            <a:ext cx="152400" cy="152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581400" y="3962400"/>
            <a:ext cx="152400" cy="152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886200" y="3657600"/>
            <a:ext cx="152400" cy="152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352800" y="2590800"/>
            <a:ext cx="152400" cy="152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572000" y="4191000"/>
            <a:ext cx="152400" cy="152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495800" y="3886200"/>
            <a:ext cx="152400" cy="152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038600" y="4114800"/>
            <a:ext cx="152400" cy="152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 rot="16200000" flipH="1">
            <a:off x="3238500" y="1790700"/>
            <a:ext cx="2819400" cy="27432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16200000" flipH="1">
            <a:off x="3848100" y="1790700"/>
            <a:ext cx="2514600" cy="243840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16200000" flipH="1">
            <a:off x="3086100" y="2247900"/>
            <a:ext cx="2514600" cy="243840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4191000" y="2743200"/>
            <a:ext cx="685800" cy="533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90" name="TextBox 34"/>
          <p:cNvSpPr txBox="1">
            <a:spLocks noChangeArrowheads="1"/>
          </p:cNvSpPr>
          <p:nvPr/>
        </p:nvSpPr>
        <p:spPr bwMode="auto">
          <a:xfrm>
            <a:off x="5715000" y="4114800"/>
            <a:ext cx="1325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hyperplane</a:t>
            </a:r>
          </a:p>
        </p:txBody>
      </p:sp>
      <p:sp>
        <p:nvSpPr>
          <p:cNvPr id="36891" name="TextBox 35"/>
          <p:cNvSpPr txBox="1">
            <a:spLocks noChangeArrowheads="1"/>
          </p:cNvSpPr>
          <p:nvPr/>
        </p:nvSpPr>
        <p:spPr bwMode="auto">
          <a:xfrm>
            <a:off x="3886200" y="2667000"/>
            <a:ext cx="8905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margin</a:t>
            </a:r>
          </a:p>
        </p:txBody>
      </p:sp>
      <p:sp>
        <p:nvSpPr>
          <p:cNvPr id="36892" name="TextBox 36"/>
          <p:cNvSpPr txBox="1">
            <a:spLocks noChangeArrowheads="1"/>
          </p:cNvSpPr>
          <p:nvPr/>
        </p:nvSpPr>
        <p:spPr bwMode="auto">
          <a:xfrm>
            <a:off x="381000" y="1981200"/>
            <a:ext cx="2274888" cy="2308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In 2D space,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a hyperplane is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a line.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In 3D space,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it is a plane.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47A10B7-C448-478B-9190-CFB0EF8543F3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31</a:t>
            </a:fld>
            <a:endParaRPr lang="en-US" altLang="en-US" sz="1400" smtClean="0"/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33CC"/>
                </a:solidFill>
              </a:rPr>
              <a:t>Support Vectors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 smtClean="0"/>
              <a:t>The </a:t>
            </a:r>
            <a:r>
              <a:rPr lang="en-US" altLang="en-US" sz="2800" smtClean="0">
                <a:solidFill>
                  <a:srgbClr val="CC0000"/>
                </a:solidFill>
              </a:rPr>
              <a:t>weights </a:t>
            </a:r>
            <a:r>
              <a:rPr lang="en-US" altLang="en-US" sz="2800" smtClean="0">
                <a:solidFill>
                  <a:srgbClr val="CC0000"/>
                </a:solidFill>
                <a:sym typeface="Symbol" pitchFamily="16" charset="2"/>
              </a:rPr>
              <a:t></a:t>
            </a:r>
            <a:r>
              <a:rPr lang="en-US" altLang="en-US" sz="2800" baseline="-25000" smtClean="0">
                <a:solidFill>
                  <a:srgbClr val="CC0000"/>
                </a:solidFill>
                <a:sym typeface="Symbol" pitchFamily="16" charset="2"/>
              </a:rPr>
              <a:t>i</a:t>
            </a:r>
            <a:r>
              <a:rPr lang="en-US" altLang="en-US" sz="2800" smtClean="0">
                <a:sym typeface="Symbol" pitchFamily="16" charset="2"/>
              </a:rPr>
              <a:t> associated with data points are </a:t>
            </a:r>
            <a:r>
              <a:rPr lang="en-US" altLang="en-US" sz="2800" smtClean="0">
                <a:solidFill>
                  <a:srgbClr val="CC0000"/>
                </a:solidFill>
                <a:sym typeface="Symbol" pitchFamily="16" charset="2"/>
              </a:rPr>
              <a:t>zero</a:t>
            </a:r>
            <a:r>
              <a:rPr lang="en-US" altLang="en-US" sz="2800" smtClean="0">
                <a:sym typeface="Symbol" pitchFamily="16" charset="2"/>
              </a:rPr>
              <a:t>, except for those points closest to the separator.</a:t>
            </a:r>
          </a:p>
          <a:p>
            <a:pPr eaLnBrk="1" hangingPunct="1">
              <a:lnSpc>
                <a:spcPct val="80000"/>
              </a:lnSpc>
            </a:pPr>
            <a:endParaRPr lang="en-US" altLang="en-US" sz="2800" smtClean="0">
              <a:sym typeface="Symbol" pitchFamily="16" charset="2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800" smtClean="0">
                <a:sym typeface="Symbol" pitchFamily="16" charset="2"/>
              </a:rPr>
              <a:t>The points with nonzero weights are called the </a:t>
            </a:r>
            <a:r>
              <a:rPr lang="en-US" altLang="en-US" sz="2800" smtClean="0">
                <a:solidFill>
                  <a:srgbClr val="CC0000"/>
                </a:solidFill>
                <a:sym typeface="Symbol" pitchFamily="16" charset="2"/>
              </a:rPr>
              <a:t>support vectors</a:t>
            </a:r>
            <a:r>
              <a:rPr lang="en-US" altLang="en-US" sz="2800" smtClean="0">
                <a:sym typeface="Symbol" pitchFamily="16" charset="2"/>
              </a:rPr>
              <a:t> (because they hold up the separating plane).</a:t>
            </a:r>
          </a:p>
          <a:p>
            <a:pPr eaLnBrk="1" hangingPunct="1">
              <a:lnSpc>
                <a:spcPct val="80000"/>
              </a:lnSpc>
            </a:pPr>
            <a:endParaRPr lang="en-US" altLang="en-US" sz="2800" smtClean="0">
              <a:sym typeface="Symbol" pitchFamily="16" charset="2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800" smtClean="0">
                <a:sym typeface="Symbol" pitchFamily="16" charset="2"/>
              </a:rPr>
              <a:t>Because there are many fewer support vectors than total data points, the number of parameters defining the optimal separator is </a:t>
            </a:r>
            <a:r>
              <a:rPr lang="en-US" altLang="en-US" sz="2800" smtClean="0">
                <a:solidFill>
                  <a:srgbClr val="CC0000"/>
                </a:solidFill>
                <a:sym typeface="Symbol" pitchFamily="16" charset="2"/>
              </a:rPr>
              <a:t>small</a:t>
            </a:r>
            <a:r>
              <a:rPr lang="en-US" altLang="en-US" sz="2800" smtClean="0">
                <a:sym typeface="Symbol" pitchFamily="16" charset="2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E5720F8-93AC-43FC-942D-42560817654C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32</a:t>
            </a:fld>
            <a:endParaRPr lang="en-US" altLang="en-US" sz="1400" smtClean="0"/>
          </a:p>
        </p:txBody>
      </p:sp>
      <p:sp>
        <p:nvSpPr>
          <p:cNvPr id="3891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3891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1" t="35356" r="38637" b="14136"/>
          <a:stretch>
            <a:fillRect/>
          </a:stretch>
        </p:blipFill>
        <p:spPr>
          <a:xfrm>
            <a:off x="533400" y="152400"/>
            <a:ext cx="8153400" cy="5965825"/>
          </a:xfrm>
          <a:noFill/>
        </p:spPr>
      </p:pic>
      <p:sp>
        <p:nvSpPr>
          <p:cNvPr id="2" name="Rectangle 1"/>
          <p:cNvSpPr/>
          <p:nvPr/>
        </p:nvSpPr>
        <p:spPr>
          <a:xfrm>
            <a:off x="5562600" y="4191000"/>
            <a:ext cx="1600200" cy="4572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181600" y="4648200"/>
            <a:ext cx="1600200" cy="4572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291398" y="5105400"/>
            <a:ext cx="1780403" cy="4572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rgbClr val="0000FF"/>
                </a:solidFill>
              </a:rPr>
              <a:t>Kernels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A kernel is just a similarity function. It takes 2 inputs and decides how similar they are.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Kernels offer an alternative to standard feature vectors. Instead of using a bunch of features, you define a single kernel to decide the similarity between two objects.</a:t>
            </a:r>
          </a:p>
          <a:p>
            <a:endParaRPr lang="en-US" altLang="en-US" dirty="0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65531EF-4352-4BDA-B045-F190A2C5B8BB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33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rgbClr val="0000FF"/>
                </a:solidFill>
              </a:rPr>
              <a:t>Kernels and SVMs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altLang="en-US" dirty="0" smtClean="0"/>
              <a:t>Under some conditions, </a:t>
            </a:r>
            <a:r>
              <a:rPr lang="en-US" altLang="en-US" dirty="0" smtClean="0">
                <a:solidFill>
                  <a:srgbClr val="0000FF"/>
                </a:solidFill>
              </a:rPr>
              <a:t>every kernel function can be expressed as a dot product </a:t>
            </a:r>
            <a:r>
              <a:rPr lang="en-US" altLang="en-US" dirty="0" smtClean="0"/>
              <a:t>in a (possibly infinite dimensional) feature space (Mercer’s theorem)</a:t>
            </a:r>
          </a:p>
          <a:p>
            <a:pPr>
              <a:spcAft>
                <a:spcPts val="1200"/>
              </a:spcAft>
            </a:pPr>
            <a:r>
              <a:rPr lang="en-US" altLang="en-US" dirty="0" smtClean="0"/>
              <a:t>SVM machine learning can be expressed in terms of dot products.</a:t>
            </a:r>
          </a:p>
          <a:p>
            <a:r>
              <a:rPr lang="en-US" altLang="en-US" dirty="0" smtClean="0"/>
              <a:t>So SVM machines can use kernels instead of feature vectors.</a:t>
            </a: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A91C60C-B501-47A3-85FA-436A735D264E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34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EF9D830-3D5E-4EEF-A733-27114F7F53A6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35</a:t>
            </a:fld>
            <a:endParaRPr lang="en-US" altLang="en-US" sz="1400" smtClean="0"/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33CC"/>
                </a:solidFill>
              </a:rPr>
              <a:t>The Kernel Trick</a:t>
            </a:r>
          </a:p>
        </p:txBody>
      </p:sp>
      <p:sp>
        <p:nvSpPr>
          <p:cNvPr id="41988" name="Text Box 3"/>
          <p:cNvSpPr txBox="1">
            <a:spLocks noChangeArrowheads="1"/>
          </p:cNvSpPr>
          <p:nvPr/>
        </p:nvSpPr>
        <p:spPr bwMode="auto">
          <a:xfrm>
            <a:off x="1431925" y="1870075"/>
            <a:ext cx="693737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The SVM algorithm implicitly maps the original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data to a feature space of possibly infinite dimension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in which data (which is not separable in the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original  space) becomes separable in the feature space.</a:t>
            </a:r>
          </a:p>
        </p:txBody>
      </p:sp>
      <p:sp>
        <p:nvSpPr>
          <p:cNvPr id="41989" name="Line 4"/>
          <p:cNvSpPr>
            <a:spLocks noChangeShapeType="1"/>
          </p:cNvSpPr>
          <p:nvPr/>
        </p:nvSpPr>
        <p:spPr bwMode="auto">
          <a:xfrm>
            <a:off x="1905000" y="4191000"/>
            <a:ext cx="0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1990" name="Line 5"/>
          <p:cNvSpPr>
            <a:spLocks noChangeShapeType="1"/>
          </p:cNvSpPr>
          <p:nvPr/>
        </p:nvSpPr>
        <p:spPr bwMode="auto">
          <a:xfrm>
            <a:off x="1905000" y="6400800"/>
            <a:ext cx="289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1991" name="Text Box 6"/>
          <p:cNvSpPr txBox="1">
            <a:spLocks noChangeArrowheads="1"/>
          </p:cNvSpPr>
          <p:nvPr/>
        </p:nvSpPr>
        <p:spPr bwMode="auto">
          <a:xfrm>
            <a:off x="2270125" y="46132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0</a:t>
            </a:r>
          </a:p>
        </p:txBody>
      </p:sp>
      <p:sp>
        <p:nvSpPr>
          <p:cNvPr id="41992" name="Text Box 7"/>
          <p:cNvSpPr txBox="1">
            <a:spLocks noChangeArrowheads="1"/>
          </p:cNvSpPr>
          <p:nvPr/>
        </p:nvSpPr>
        <p:spPr bwMode="auto">
          <a:xfrm>
            <a:off x="2879725" y="44608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0</a:t>
            </a:r>
          </a:p>
        </p:txBody>
      </p:sp>
      <p:sp>
        <p:nvSpPr>
          <p:cNvPr id="41993" name="Text Box 8"/>
          <p:cNvSpPr txBox="1">
            <a:spLocks noChangeArrowheads="1"/>
          </p:cNvSpPr>
          <p:nvPr/>
        </p:nvSpPr>
        <p:spPr bwMode="auto">
          <a:xfrm>
            <a:off x="2193925" y="52990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0</a:t>
            </a:r>
          </a:p>
        </p:txBody>
      </p:sp>
      <p:sp>
        <p:nvSpPr>
          <p:cNvPr id="41994" name="Text Box 9"/>
          <p:cNvSpPr txBox="1">
            <a:spLocks noChangeArrowheads="1"/>
          </p:cNvSpPr>
          <p:nvPr/>
        </p:nvSpPr>
        <p:spPr bwMode="auto">
          <a:xfrm>
            <a:off x="2803525" y="54514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0</a:t>
            </a:r>
          </a:p>
        </p:txBody>
      </p:sp>
      <p:sp>
        <p:nvSpPr>
          <p:cNvPr id="41995" name="Text Box 10"/>
          <p:cNvSpPr txBox="1">
            <a:spLocks noChangeArrowheads="1"/>
          </p:cNvSpPr>
          <p:nvPr/>
        </p:nvSpPr>
        <p:spPr bwMode="auto">
          <a:xfrm>
            <a:off x="3260725" y="49942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0</a:t>
            </a:r>
          </a:p>
        </p:txBody>
      </p:sp>
      <p:sp>
        <p:nvSpPr>
          <p:cNvPr id="41996" name="Text Box 11"/>
          <p:cNvSpPr txBox="1">
            <a:spLocks noChangeArrowheads="1"/>
          </p:cNvSpPr>
          <p:nvPr/>
        </p:nvSpPr>
        <p:spPr bwMode="auto">
          <a:xfrm>
            <a:off x="2803525" y="49180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1</a:t>
            </a:r>
          </a:p>
        </p:txBody>
      </p:sp>
      <p:sp>
        <p:nvSpPr>
          <p:cNvPr id="41997" name="Text Box 12"/>
          <p:cNvSpPr txBox="1">
            <a:spLocks noChangeArrowheads="1"/>
          </p:cNvSpPr>
          <p:nvPr/>
        </p:nvSpPr>
        <p:spPr bwMode="auto">
          <a:xfrm>
            <a:off x="2041525" y="59086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1</a:t>
            </a:r>
          </a:p>
        </p:txBody>
      </p:sp>
      <p:sp>
        <p:nvSpPr>
          <p:cNvPr id="41998" name="Text Box 13"/>
          <p:cNvSpPr txBox="1">
            <a:spLocks noChangeArrowheads="1"/>
          </p:cNvSpPr>
          <p:nvPr/>
        </p:nvSpPr>
        <p:spPr bwMode="auto">
          <a:xfrm>
            <a:off x="2574925" y="59086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1</a:t>
            </a:r>
          </a:p>
        </p:txBody>
      </p:sp>
      <p:sp>
        <p:nvSpPr>
          <p:cNvPr id="41999" name="Text Box 14"/>
          <p:cNvSpPr txBox="1">
            <a:spLocks noChangeArrowheads="1"/>
          </p:cNvSpPr>
          <p:nvPr/>
        </p:nvSpPr>
        <p:spPr bwMode="auto">
          <a:xfrm>
            <a:off x="1812925" y="3775075"/>
            <a:ext cx="23320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Original space R</a:t>
            </a:r>
            <a:r>
              <a:rPr lang="en-US" altLang="en-US" sz="2400" baseline="30000">
                <a:latin typeface="Times New Roman" pitchFamily="16" charset="0"/>
              </a:rPr>
              <a:t>k</a:t>
            </a:r>
          </a:p>
        </p:txBody>
      </p:sp>
      <p:sp>
        <p:nvSpPr>
          <p:cNvPr id="42000" name="Line 15"/>
          <p:cNvSpPr>
            <a:spLocks noChangeShapeType="1"/>
          </p:cNvSpPr>
          <p:nvPr/>
        </p:nvSpPr>
        <p:spPr bwMode="auto">
          <a:xfrm>
            <a:off x="5426075" y="4149725"/>
            <a:ext cx="0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2001" name="Line 16"/>
          <p:cNvSpPr>
            <a:spLocks noChangeShapeType="1"/>
          </p:cNvSpPr>
          <p:nvPr/>
        </p:nvSpPr>
        <p:spPr bwMode="auto">
          <a:xfrm>
            <a:off x="5426075" y="6359525"/>
            <a:ext cx="289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2002" name="Text Box 17"/>
          <p:cNvSpPr txBox="1">
            <a:spLocks noChangeArrowheads="1"/>
          </p:cNvSpPr>
          <p:nvPr/>
        </p:nvSpPr>
        <p:spPr bwMode="auto">
          <a:xfrm>
            <a:off x="5791200" y="4572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0</a:t>
            </a:r>
          </a:p>
        </p:txBody>
      </p:sp>
      <p:sp>
        <p:nvSpPr>
          <p:cNvPr id="42003" name="Text Box 18"/>
          <p:cNvSpPr txBox="1">
            <a:spLocks noChangeArrowheads="1"/>
          </p:cNvSpPr>
          <p:nvPr/>
        </p:nvSpPr>
        <p:spPr bwMode="auto">
          <a:xfrm>
            <a:off x="6019800" y="4953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0</a:t>
            </a:r>
          </a:p>
        </p:txBody>
      </p:sp>
      <p:sp>
        <p:nvSpPr>
          <p:cNvPr id="42004" name="Text Box 19"/>
          <p:cNvSpPr txBox="1">
            <a:spLocks noChangeArrowheads="1"/>
          </p:cNvSpPr>
          <p:nvPr/>
        </p:nvSpPr>
        <p:spPr bwMode="auto">
          <a:xfrm>
            <a:off x="5715000" y="52578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0</a:t>
            </a:r>
          </a:p>
        </p:txBody>
      </p:sp>
      <p:sp>
        <p:nvSpPr>
          <p:cNvPr id="42005" name="Text Box 20"/>
          <p:cNvSpPr txBox="1">
            <a:spLocks noChangeArrowheads="1"/>
          </p:cNvSpPr>
          <p:nvPr/>
        </p:nvSpPr>
        <p:spPr bwMode="auto">
          <a:xfrm>
            <a:off x="6324600" y="5410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0</a:t>
            </a:r>
          </a:p>
        </p:txBody>
      </p:sp>
      <p:sp>
        <p:nvSpPr>
          <p:cNvPr id="42006" name="Text Box 21"/>
          <p:cNvSpPr txBox="1">
            <a:spLocks noChangeArrowheads="1"/>
          </p:cNvSpPr>
          <p:nvPr/>
        </p:nvSpPr>
        <p:spPr bwMode="auto">
          <a:xfrm>
            <a:off x="5943600" y="56388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0</a:t>
            </a:r>
          </a:p>
        </p:txBody>
      </p:sp>
      <p:sp>
        <p:nvSpPr>
          <p:cNvPr id="42007" name="Text Box 22"/>
          <p:cNvSpPr txBox="1">
            <a:spLocks noChangeArrowheads="1"/>
          </p:cNvSpPr>
          <p:nvPr/>
        </p:nvSpPr>
        <p:spPr bwMode="auto">
          <a:xfrm>
            <a:off x="7162800" y="4419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1</a:t>
            </a:r>
          </a:p>
        </p:txBody>
      </p:sp>
      <p:sp>
        <p:nvSpPr>
          <p:cNvPr id="42008" name="Text Box 23"/>
          <p:cNvSpPr txBox="1">
            <a:spLocks noChangeArrowheads="1"/>
          </p:cNvSpPr>
          <p:nvPr/>
        </p:nvSpPr>
        <p:spPr bwMode="auto">
          <a:xfrm>
            <a:off x="7010400" y="39624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1</a:t>
            </a:r>
          </a:p>
        </p:txBody>
      </p:sp>
      <p:sp>
        <p:nvSpPr>
          <p:cNvPr id="42009" name="Text Box 24"/>
          <p:cNvSpPr txBox="1">
            <a:spLocks noChangeArrowheads="1"/>
          </p:cNvSpPr>
          <p:nvPr/>
        </p:nvSpPr>
        <p:spPr bwMode="auto">
          <a:xfrm>
            <a:off x="7315200" y="5029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1</a:t>
            </a:r>
          </a:p>
        </p:txBody>
      </p:sp>
      <p:sp>
        <p:nvSpPr>
          <p:cNvPr id="42010" name="AutoShape 25"/>
          <p:cNvSpPr>
            <a:spLocks noChangeArrowheads="1"/>
          </p:cNvSpPr>
          <p:nvPr/>
        </p:nvSpPr>
        <p:spPr bwMode="auto">
          <a:xfrm>
            <a:off x="4495800" y="4953000"/>
            <a:ext cx="533400" cy="457200"/>
          </a:xfrm>
          <a:prstGeom prst="rightArrow">
            <a:avLst>
              <a:gd name="adj1" fmla="val 50000"/>
              <a:gd name="adj2" fmla="val 291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2011" name="Line 26"/>
          <p:cNvSpPr>
            <a:spLocks noChangeShapeType="1"/>
          </p:cNvSpPr>
          <p:nvPr/>
        </p:nvSpPr>
        <p:spPr bwMode="auto">
          <a:xfrm>
            <a:off x="6324600" y="4343400"/>
            <a:ext cx="129540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2012" name="Text Box 27"/>
          <p:cNvSpPr txBox="1">
            <a:spLocks noChangeArrowheads="1"/>
          </p:cNvSpPr>
          <p:nvPr/>
        </p:nvSpPr>
        <p:spPr bwMode="auto">
          <a:xfrm>
            <a:off x="5181600" y="3657600"/>
            <a:ext cx="22304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Feature space R</a:t>
            </a:r>
            <a:r>
              <a:rPr lang="en-US" altLang="en-US" sz="2400" baseline="30000">
                <a:latin typeface="Times New Roman" pitchFamily="16" charset="0"/>
              </a:rPr>
              <a:t>n</a:t>
            </a:r>
          </a:p>
        </p:txBody>
      </p:sp>
      <p:sp>
        <p:nvSpPr>
          <p:cNvPr id="42013" name="Text Box 28"/>
          <p:cNvSpPr txBox="1">
            <a:spLocks noChangeArrowheads="1"/>
          </p:cNvSpPr>
          <p:nvPr/>
        </p:nvSpPr>
        <p:spPr bwMode="auto">
          <a:xfrm>
            <a:off x="3641725" y="43846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1</a:t>
            </a:r>
          </a:p>
        </p:txBody>
      </p:sp>
      <p:sp>
        <p:nvSpPr>
          <p:cNvPr id="42014" name="Text Box 29"/>
          <p:cNvSpPr txBox="1">
            <a:spLocks noChangeArrowheads="1"/>
          </p:cNvSpPr>
          <p:nvPr/>
        </p:nvSpPr>
        <p:spPr bwMode="auto">
          <a:xfrm>
            <a:off x="7604125" y="53752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1</a:t>
            </a:r>
          </a:p>
        </p:txBody>
      </p:sp>
      <p:sp>
        <p:nvSpPr>
          <p:cNvPr id="42015" name="Text Box 30"/>
          <p:cNvSpPr txBox="1">
            <a:spLocks noChangeArrowheads="1"/>
          </p:cNvSpPr>
          <p:nvPr/>
        </p:nvSpPr>
        <p:spPr bwMode="auto">
          <a:xfrm>
            <a:off x="4251325" y="5375275"/>
            <a:ext cx="10128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Kernel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trick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1BBC448-6B59-43E3-AD79-BCE1EAE16122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36</a:t>
            </a:fld>
            <a:endParaRPr lang="en-US" altLang="en-US" sz="1400" smtClean="0"/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33CC"/>
                </a:solidFill>
              </a:rPr>
              <a:t>Kernel Functions</a:t>
            </a:r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The kernel function is designed by the developer of the SVM.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It is applied to pairs of input data to evaluate </a:t>
            </a:r>
            <a:r>
              <a:rPr lang="en-US" altLang="en-US" dirty="0" smtClean="0">
                <a:solidFill>
                  <a:srgbClr val="0000FF"/>
                </a:solidFill>
              </a:rPr>
              <a:t>dot products </a:t>
            </a:r>
            <a:r>
              <a:rPr lang="en-US" altLang="en-US" dirty="0" smtClean="0"/>
              <a:t>in some corresponding feature space.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Kernels can be all sorts of functions including polynomials and exponentials.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BD8CFAD-6606-48ED-9032-476EECF1ECAA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37</a:t>
            </a:fld>
            <a:endParaRPr lang="en-US" altLang="en-US" sz="1400" smtClean="0"/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4000" smtClean="0">
                <a:solidFill>
                  <a:srgbClr val="0033CC"/>
                </a:solidFill>
              </a:rPr>
              <a:t>Kernel Function used in our 3D Computer Vision Work</a:t>
            </a:r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2133600"/>
            <a:ext cx="4724400" cy="34290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 smtClean="0"/>
              <a:t>k(A,B) = exp(-</a:t>
            </a:r>
            <a:r>
              <a:rPr lang="en-US" altLang="en-US" sz="2400" smtClean="0">
                <a:sym typeface="Symbol" pitchFamily="16" charset="2"/>
              </a:rPr>
              <a:t></a:t>
            </a:r>
            <a:r>
              <a:rPr lang="en-US" altLang="en-US" sz="2400" baseline="30000" smtClean="0">
                <a:sym typeface="Symbol" pitchFamily="16" charset="2"/>
              </a:rPr>
              <a:t>2</a:t>
            </a:r>
            <a:r>
              <a:rPr lang="en-US" altLang="en-US" sz="2400" baseline="-25000" smtClean="0">
                <a:sym typeface="Symbol" pitchFamily="16" charset="2"/>
              </a:rPr>
              <a:t>AB</a:t>
            </a:r>
            <a:r>
              <a:rPr lang="en-US" altLang="en-US" sz="2400" smtClean="0">
                <a:sym typeface="Symbol" pitchFamily="16" charset="2"/>
              </a:rPr>
              <a:t>/</a:t>
            </a:r>
            <a:r>
              <a:rPr lang="en-US" altLang="en-US" sz="2400" baseline="30000" smtClean="0">
                <a:sym typeface="Symbol" pitchFamily="16" charset="2"/>
              </a:rPr>
              <a:t>2</a:t>
            </a:r>
            <a:r>
              <a:rPr lang="en-US" altLang="en-US" sz="2400" smtClean="0">
                <a:sym typeface="Symbol" pitchFamily="16" charset="2"/>
              </a:rPr>
              <a:t>)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 smtClean="0">
              <a:sym typeface="Symbol" pitchFamily="16" charset="2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400" smtClean="0">
                <a:sym typeface="Symbol" pitchFamily="16" charset="2"/>
              </a:rPr>
              <a:t>A and B are shape descriptors (big vectors).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 smtClean="0">
              <a:sym typeface="Symbol" pitchFamily="16" charset="2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400" smtClean="0">
                <a:sym typeface="Symbol" pitchFamily="16" charset="2"/>
              </a:rPr>
              <a:t> is the angle between these vectors. 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 smtClean="0">
              <a:sym typeface="Symbol" pitchFamily="16" charset="2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400" smtClean="0">
                <a:sym typeface="Symbol" pitchFamily="16" charset="2"/>
              </a:rPr>
              <a:t></a:t>
            </a:r>
            <a:r>
              <a:rPr lang="en-US" altLang="en-US" sz="2400" baseline="30000" smtClean="0">
                <a:sym typeface="Symbol" pitchFamily="16" charset="2"/>
              </a:rPr>
              <a:t>2</a:t>
            </a:r>
            <a:r>
              <a:rPr lang="en-US" altLang="en-US" sz="2400" smtClean="0">
                <a:sym typeface="Symbol" pitchFamily="16" charset="2"/>
              </a:rPr>
              <a:t> is the “width” of the kernel.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 smtClean="0">
              <a:sym typeface="Symbol" pitchFamily="16" charset="2"/>
            </a:endParaRPr>
          </a:p>
        </p:txBody>
      </p:sp>
      <p:pic>
        <p:nvPicPr>
          <p:cNvPr id="44037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26" t="32031" r="45000" b="28125"/>
          <a:stretch>
            <a:fillRect/>
          </a:stretch>
        </p:blipFill>
        <p:spPr>
          <a:xfrm>
            <a:off x="5867400" y="1600200"/>
            <a:ext cx="2819400" cy="4876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rgbClr val="0033CC"/>
                </a:solidFill>
              </a:rPr>
              <a:t>What does SVM learning  solve?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863" y="1676400"/>
            <a:ext cx="8229600" cy="4525963"/>
          </a:xfrm>
        </p:spPr>
        <p:txBody>
          <a:bodyPr/>
          <a:lstStyle/>
          <a:p>
            <a:pPr>
              <a:spcAft>
                <a:spcPts val="1200"/>
              </a:spcAft>
              <a:defRPr/>
            </a:pPr>
            <a:r>
              <a:rPr lang="en-US" sz="2400" dirty="0" smtClean="0"/>
              <a:t>The SVM is looking for the </a:t>
            </a:r>
            <a:r>
              <a:rPr lang="en-US" sz="2400" dirty="0" smtClean="0">
                <a:solidFill>
                  <a:srgbClr val="0033CC"/>
                </a:solidFill>
              </a:rPr>
              <a:t>best separating plane </a:t>
            </a:r>
            <a:r>
              <a:rPr lang="en-US" sz="2400" dirty="0" smtClean="0"/>
              <a:t>in its alternate space.</a:t>
            </a:r>
            <a:endParaRPr lang="en-US" sz="2400" dirty="0"/>
          </a:p>
          <a:p>
            <a:pPr>
              <a:spcAft>
                <a:spcPts val="1200"/>
              </a:spcAft>
              <a:defRPr/>
            </a:pPr>
            <a:r>
              <a:rPr lang="en-US" sz="2400" dirty="0" smtClean="0"/>
              <a:t>It solves a </a:t>
            </a:r>
            <a:r>
              <a:rPr lang="en-US" sz="2400" dirty="0" smtClean="0">
                <a:solidFill>
                  <a:srgbClr val="0033CC"/>
                </a:solidFill>
              </a:rPr>
              <a:t>quadratic programming optimization </a:t>
            </a:r>
            <a:r>
              <a:rPr lang="en-US" sz="2400" dirty="0" smtClean="0"/>
              <a:t>problem </a:t>
            </a:r>
            <a:endParaRPr lang="en-US" sz="2400" dirty="0"/>
          </a:p>
          <a:p>
            <a:pPr marL="0" indent="0">
              <a:spcAft>
                <a:spcPts val="1200"/>
              </a:spcAft>
              <a:buFontTx/>
              <a:buNone/>
              <a:defRPr/>
            </a:pPr>
            <a:r>
              <a:rPr lang="en-US" dirty="0" smtClean="0"/>
              <a:t>    </a:t>
            </a:r>
            <a:r>
              <a:rPr lang="en-US" i="1" dirty="0" err="1" smtClean="0"/>
              <a:t>argmax</a:t>
            </a:r>
            <a:r>
              <a:rPr lang="en-US" dirty="0" smtClean="0"/>
              <a:t> </a:t>
            </a:r>
            <a:r>
              <a:rPr lang="el-GR" dirty="0" smtClean="0"/>
              <a:t>Σα</a:t>
            </a:r>
            <a:r>
              <a:rPr lang="en-US" baseline="-25000" dirty="0" smtClean="0"/>
              <a:t>j</a:t>
            </a:r>
            <a:r>
              <a:rPr lang="en-US" dirty="0" smtClean="0"/>
              <a:t>-1/2 </a:t>
            </a:r>
            <a:r>
              <a:rPr lang="el-GR" dirty="0" smtClean="0"/>
              <a:t>Σα</a:t>
            </a:r>
            <a:r>
              <a:rPr lang="en-US" baseline="-25000" dirty="0" smtClean="0"/>
              <a:t>j </a:t>
            </a:r>
            <a:r>
              <a:rPr lang="el-GR" dirty="0" smtClean="0"/>
              <a:t>α</a:t>
            </a:r>
            <a:r>
              <a:rPr lang="en-US" baseline="-25000" dirty="0" smtClean="0"/>
              <a:t>k </a:t>
            </a:r>
            <a:r>
              <a:rPr lang="en-US" dirty="0" err="1" smtClean="0"/>
              <a:t>y</a:t>
            </a:r>
            <a:r>
              <a:rPr lang="en-US" baseline="-25000" dirty="0" err="1" smtClean="0"/>
              <a:t>j</a:t>
            </a:r>
            <a:r>
              <a:rPr lang="en-US" baseline="-25000" dirty="0" smtClean="0"/>
              <a:t> </a:t>
            </a:r>
            <a:r>
              <a:rPr lang="en-US" dirty="0" err="1" smtClean="0"/>
              <a:t>y</a:t>
            </a:r>
            <a:r>
              <a:rPr lang="en-US" baseline="-25000" dirty="0" err="1" smtClean="0"/>
              <a:t>k</a:t>
            </a:r>
            <a:r>
              <a:rPr lang="en-US" baseline="-25000" dirty="0" smtClean="0"/>
              <a:t> </a:t>
            </a:r>
            <a:r>
              <a:rPr lang="en-US" dirty="0" smtClean="0"/>
              <a:t>(</a:t>
            </a:r>
            <a:r>
              <a:rPr lang="en-US" b="1" dirty="0" err="1" smtClean="0"/>
              <a:t>x</a:t>
            </a:r>
            <a:r>
              <a:rPr lang="en-US" baseline="-25000" dirty="0" err="1" smtClean="0"/>
              <a:t>j</a:t>
            </a:r>
            <a:r>
              <a:rPr lang="en-US" dirty="0" err="1" smtClean="0"/>
              <a:t>•</a:t>
            </a:r>
            <a:r>
              <a:rPr lang="en-US" b="1" dirty="0" err="1" smtClean="0"/>
              <a:t>x</a:t>
            </a:r>
            <a:r>
              <a:rPr lang="en-US" baseline="-25000" dirty="0" err="1" smtClean="0"/>
              <a:t>k</a:t>
            </a:r>
            <a:r>
              <a:rPr lang="en-US" dirty="0" smtClean="0"/>
              <a:t>)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FontTx/>
              <a:buNone/>
              <a:defRPr/>
            </a:pPr>
            <a:r>
              <a:rPr lang="en-US" sz="2400" dirty="0" smtClean="0"/>
              <a:t>subject to </a:t>
            </a:r>
            <a:r>
              <a:rPr lang="el-GR" sz="2400" dirty="0" smtClean="0"/>
              <a:t>α</a:t>
            </a:r>
            <a:r>
              <a:rPr lang="en-US" sz="2400" baseline="-25000" dirty="0" smtClean="0"/>
              <a:t>j</a:t>
            </a:r>
            <a:r>
              <a:rPr lang="en-US" sz="2400" dirty="0" smtClean="0"/>
              <a:t> &gt; 0 and </a:t>
            </a:r>
            <a:r>
              <a:rPr lang="el-GR" sz="2400" dirty="0" smtClean="0"/>
              <a:t>Σα</a:t>
            </a:r>
            <a:r>
              <a:rPr lang="en-US" sz="2400" baseline="-25000" dirty="0" err="1" smtClean="0"/>
              <a:t>j</a:t>
            </a:r>
            <a:r>
              <a:rPr lang="en-US" sz="2400" dirty="0" err="1" smtClean="0"/>
              <a:t>y</a:t>
            </a:r>
            <a:r>
              <a:rPr lang="en-US" sz="2400" baseline="-25000" dirty="0" err="1" smtClean="0"/>
              <a:t>j</a:t>
            </a:r>
            <a:r>
              <a:rPr lang="en-US" sz="2400" dirty="0" smtClean="0"/>
              <a:t> = 0.</a:t>
            </a:r>
          </a:p>
          <a:p>
            <a:pPr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2400" dirty="0" smtClean="0"/>
              <a:t>The </a:t>
            </a:r>
            <a:r>
              <a:rPr lang="en-US" sz="2400" dirty="0" smtClean="0">
                <a:solidFill>
                  <a:srgbClr val="FF0000"/>
                </a:solidFill>
              </a:rPr>
              <a:t>equation for the separator </a:t>
            </a:r>
            <a:r>
              <a:rPr lang="en-US" sz="2400" dirty="0" smtClean="0"/>
              <a:t>for these optimal </a:t>
            </a:r>
            <a:r>
              <a:rPr lang="el-GR" sz="2400" dirty="0" smtClean="0"/>
              <a:t>α</a:t>
            </a:r>
            <a:r>
              <a:rPr lang="en-US" sz="2400" baseline="-25000" dirty="0" smtClean="0"/>
              <a:t>j </a:t>
            </a:r>
            <a:r>
              <a:rPr lang="en-US" sz="2400" dirty="0" smtClean="0"/>
              <a:t>is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FontTx/>
              <a:buNone/>
              <a:defRPr/>
            </a:pPr>
            <a:r>
              <a:rPr lang="en-US" sz="2400" dirty="0"/>
              <a:t> </a:t>
            </a:r>
            <a:r>
              <a:rPr lang="en-US" sz="2400" dirty="0" smtClean="0"/>
              <a:t>  h(</a:t>
            </a:r>
            <a:r>
              <a:rPr lang="en-US" sz="2400" b="1" dirty="0" smtClean="0"/>
              <a:t>x</a:t>
            </a:r>
            <a:r>
              <a:rPr lang="en-US" sz="2400" dirty="0" smtClean="0"/>
              <a:t>) = sign(</a:t>
            </a:r>
            <a:r>
              <a:rPr lang="el-GR" sz="2400" dirty="0" smtClean="0"/>
              <a:t>Σα</a:t>
            </a:r>
            <a:r>
              <a:rPr lang="en-US" sz="2400" baseline="-25000" dirty="0" smtClean="0"/>
              <a:t>j</a:t>
            </a:r>
            <a:r>
              <a:rPr lang="en-US" sz="2400" dirty="0"/>
              <a:t> </a:t>
            </a:r>
            <a:r>
              <a:rPr lang="en-US" sz="2400" dirty="0" err="1" smtClean="0"/>
              <a:t>y</a:t>
            </a:r>
            <a:r>
              <a:rPr lang="en-US" sz="2400" baseline="-25000" dirty="0" err="1" smtClean="0"/>
              <a:t>j</a:t>
            </a:r>
            <a:r>
              <a:rPr lang="en-US" sz="2400" dirty="0" smtClean="0"/>
              <a:t> (</a:t>
            </a:r>
            <a:r>
              <a:rPr lang="en-US" sz="2400" dirty="0" err="1" smtClean="0"/>
              <a:t>x•x</a:t>
            </a:r>
            <a:r>
              <a:rPr lang="en-US" sz="2400" baseline="-25000" dirty="0" err="1" smtClean="0"/>
              <a:t>j</a:t>
            </a:r>
            <a:r>
              <a:rPr lang="en-US" sz="2400" dirty="0" smtClean="0"/>
              <a:t>) – b)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FontTx/>
              <a:buNone/>
              <a:defRPr/>
            </a:pPr>
            <a:endParaRPr lang="en-US" sz="2400" dirty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BEF215C-825C-4F23-B3F7-1836DAEC9BC8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38</a:t>
            </a:fld>
            <a:endParaRPr lang="en-US" altLang="en-US" sz="1400" smtClean="0"/>
          </a:p>
        </p:txBody>
      </p:sp>
      <p:sp>
        <p:nvSpPr>
          <p:cNvPr id="45061" name="TextBox 4"/>
          <p:cNvSpPr txBox="1">
            <a:spLocks noChangeArrowheads="1"/>
          </p:cNvSpPr>
          <p:nvPr/>
        </p:nvSpPr>
        <p:spPr bwMode="auto">
          <a:xfrm>
            <a:off x="1371600" y="3581399"/>
            <a:ext cx="26082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US" sz="2400" dirty="0"/>
              <a:t>α</a:t>
            </a:r>
            <a:r>
              <a:rPr lang="en-US" altLang="en-US" sz="2400" dirty="0"/>
              <a:t>       j               </a:t>
            </a:r>
            <a:r>
              <a:rPr lang="en-US" altLang="en-US" sz="2400" dirty="0" err="1"/>
              <a:t>j,k</a:t>
            </a:r>
            <a:endParaRPr lang="en-US" altLang="en-US" sz="2400" dirty="0"/>
          </a:p>
        </p:txBody>
      </p:sp>
      <p:sp>
        <p:nvSpPr>
          <p:cNvPr id="45062" name="TextBox 5"/>
          <p:cNvSpPr txBox="1">
            <a:spLocks noChangeArrowheads="1"/>
          </p:cNvSpPr>
          <p:nvPr/>
        </p:nvSpPr>
        <p:spPr bwMode="auto">
          <a:xfrm>
            <a:off x="3341688" y="4267200"/>
            <a:ext cx="2696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/>
              <a:t> </a:t>
            </a:r>
            <a:endParaRPr lang="en-US" altLang="en-US" sz="2400" dirty="0"/>
          </a:p>
        </p:txBody>
      </p:sp>
      <p:sp>
        <p:nvSpPr>
          <p:cNvPr id="45063" name="TextBox 6"/>
          <p:cNvSpPr txBox="1">
            <a:spLocks noChangeArrowheads="1"/>
          </p:cNvSpPr>
          <p:nvPr/>
        </p:nvSpPr>
        <p:spPr bwMode="auto">
          <a:xfrm>
            <a:off x="2044357" y="5714999"/>
            <a:ext cx="25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j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81000"/>
            <a:ext cx="6269986" cy="618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 taken to build model: 0.15 seconds</a:t>
            </a:r>
          </a:p>
          <a:p>
            <a:endParaRPr lang="en-US" dirty="0"/>
          </a:p>
          <a:p>
            <a:r>
              <a:rPr lang="en-US" dirty="0"/>
              <a:t>Correctly Classified Instances         319               </a:t>
            </a:r>
            <a:r>
              <a:rPr lang="en-US" dirty="0">
                <a:solidFill>
                  <a:srgbClr val="0000FF"/>
                </a:solidFill>
              </a:rPr>
              <a:t>83.5079 %</a:t>
            </a:r>
          </a:p>
          <a:p>
            <a:r>
              <a:rPr lang="en-US" dirty="0"/>
              <a:t>Incorrectly Classified Instances        63               16.4921 %</a:t>
            </a:r>
          </a:p>
          <a:p>
            <a:r>
              <a:rPr lang="en-US" dirty="0"/>
              <a:t>Kappa statistic                          0.6685</a:t>
            </a:r>
          </a:p>
          <a:p>
            <a:r>
              <a:rPr lang="en-US" dirty="0"/>
              <a:t>Mean absolute error                      0.1649</a:t>
            </a:r>
          </a:p>
          <a:p>
            <a:r>
              <a:rPr lang="en-US" dirty="0"/>
              <a:t>Root mean squared error                  0.4061</a:t>
            </a:r>
          </a:p>
          <a:p>
            <a:r>
              <a:rPr lang="en-US" dirty="0"/>
              <a:t>Relative absolute error                 33.0372 %</a:t>
            </a:r>
          </a:p>
          <a:p>
            <a:r>
              <a:rPr lang="en-US" dirty="0"/>
              <a:t>Root relative squared error             81.1136 %</a:t>
            </a:r>
          </a:p>
          <a:p>
            <a:r>
              <a:rPr lang="en-US" dirty="0"/>
              <a:t>Total Number of Instances              382     </a:t>
            </a:r>
          </a:p>
          <a:p>
            <a:endParaRPr lang="en-US" dirty="0"/>
          </a:p>
          <a:p>
            <a:r>
              <a:rPr lang="en-US" dirty="0" smtClean="0"/>
              <a:t>TP </a:t>
            </a:r>
            <a:r>
              <a:rPr lang="en-US" dirty="0"/>
              <a:t>Rate   FP Rate   Precision   Recall  F-Measure   ROC Area  Class</a:t>
            </a:r>
          </a:p>
          <a:p>
            <a:r>
              <a:rPr lang="en-US" dirty="0"/>
              <a:t>                 0.722     0.056      0.925     0.722     0.811      0.833    </a:t>
            </a:r>
            <a:r>
              <a:rPr lang="en-US" dirty="0" err="1"/>
              <a:t>cal</a:t>
            </a:r>
            <a:endParaRPr lang="en-US" dirty="0"/>
          </a:p>
          <a:p>
            <a:r>
              <a:rPr lang="en-US" dirty="0"/>
              <a:t>                 0.944     0.278      0.78     </a:t>
            </a:r>
            <a:r>
              <a:rPr lang="en-US" dirty="0" smtClean="0"/>
              <a:t>  </a:t>
            </a:r>
            <a:r>
              <a:rPr lang="en-US" dirty="0"/>
              <a:t>0.944     0.854      0.833    </a:t>
            </a:r>
            <a:r>
              <a:rPr lang="en-US" dirty="0" err="1"/>
              <a:t>dor</a:t>
            </a:r>
            <a:endParaRPr lang="en-US" dirty="0"/>
          </a:p>
          <a:p>
            <a:r>
              <a:rPr lang="en-US" dirty="0" smtClean="0"/>
              <a:t>W </a:t>
            </a:r>
            <a:r>
              <a:rPr lang="en-US" dirty="0"/>
              <a:t>Avg.    0.835     0.17     </a:t>
            </a:r>
            <a:r>
              <a:rPr lang="en-US" dirty="0" smtClean="0"/>
              <a:t>    </a:t>
            </a:r>
            <a:r>
              <a:rPr lang="en-US" dirty="0"/>
              <a:t>0.851     0.835     0.833      0.833</a:t>
            </a:r>
          </a:p>
          <a:p>
            <a:endParaRPr lang="en-US" dirty="0"/>
          </a:p>
          <a:p>
            <a:r>
              <a:rPr lang="en-US" dirty="0"/>
              <a:t>=== Confusion Matrix ===</a:t>
            </a:r>
          </a:p>
          <a:p>
            <a:endParaRPr lang="en-US" dirty="0"/>
          </a:p>
          <a:p>
            <a:r>
              <a:rPr lang="en-US" dirty="0"/>
              <a:t>   a   b   &lt;-- classified as</a:t>
            </a:r>
          </a:p>
          <a:p>
            <a:r>
              <a:rPr lang="en-US" dirty="0"/>
              <a:t> 135  52 |   a = </a:t>
            </a:r>
            <a:r>
              <a:rPr lang="en-US" dirty="0" err="1"/>
              <a:t>cal</a:t>
            </a:r>
            <a:endParaRPr lang="en-US" dirty="0"/>
          </a:p>
          <a:p>
            <a:r>
              <a:rPr lang="en-US" dirty="0"/>
              <a:t>  11 184 |   b = </a:t>
            </a:r>
            <a:r>
              <a:rPr lang="en-US" dirty="0" err="1"/>
              <a:t>dor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09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20650"/>
            <a:ext cx="8229600" cy="63960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9EB2BB2-902F-4E04-A618-1B7942AEA11E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40</a:t>
            </a:fld>
            <a:endParaRPr lang="en-US" altLang="en-US" sz="1400" smtClean="0"/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33CC"/>
                </a:solidFill>
              </a:rPr>
              <a:t>Unsupervised Learning</a:t>
            </a:r>
          </a:p>
        </p:txBody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mtClean="0">
                <a:sym typeface="Symbol" pitchFamily="16" charset="2"/>
              </a:rPr>
              <a:t>Find patterns in the data.</a:t>
            </a:r>
          </a:p>
          <a:p>
            <a:pPr eaLnBrk="1" hangingPunct="1"/>
            <a:r>
              <a:rPr lang="en-US" altLang="en-US" smtClean="0">
                <a:solidFill>
                  <a:srgbClr val="FF0000"/>
                </a:solidFill>
                <a:sym typeface="Symbol" pitchFamily="16" charset="2"/>
              </a:rPr>
              <a:t>Group the data into clusters.</a:t>
            </a:r>
          </a:p>
          <a:p>
            <a:pPr eaLnBrk="1" hangingPunct="1"/>
            <a:r>
              <a:rPr lang="en-US" altLang="en-US" smtClean="0">
                <a:sym typeface="Symbol" pitchFamily="16" charset="2"/>
              </a:rPr>
              <a:t>Many clustering algorithms.</a:t>
            </a:r>
          </a:p>
          <a:p>
            <a:pPr lvl="1" eaLnBrk="1" hangingPunct="1"/>
            <a:r>
              <a:rPr lang="en-US" altLang="en-US" smtClean="0">
                <a:solidFill>
                  <a:srgbClr val="FF0000"/>
                </a:solidFill>
                <a:sym typeface="Symbol" pitchFamily="16" charset="2"/>
              </a:rPr>
              <a:t>K means clustering</a:t>
            </a:r>
          </a:p>
          <a:p>
            <a:pPr lvl="1" eaLnBrk="1" hangingPunct="1"/>
            <a:r>
              <a:rPr lang="en-US" altLang="en-US" smtClean="0">
                <a:solidFill>
                  <a:srgbClr val="FF0000"/>
                </a:solidFill>
                <a:sym typeface="Symbol" pitchFamily="16" charset="2"/>
              </a:rPr>
              <a:t>EM clustering</a:t>
            </a:r>
          </a:p>
          <a:p>
            <a:pPr lvl="1" eaLnBrk="1" hangingPunct="1"/>
            <a:r>
              <a:rPr lang="en-US" altLang="en-US" smtClean="0">
                <a:sym typeface="Symbol" pitchFamily="16" charset="2"/>
              </a:rPr>
              <a:t>Graph-Theoretic Clustering</a:t>
            </a:r>
          </a:p>
          <a:p>
            <a:pPr lvl="1" eaLnBrk="1" hangingPunct="1"/>
            <a:r>
              <a:rPr lang="en-US" altLang="en-US" smtClean="0">
                <a:sym typeface="Symbol" pitchFamily="16" charset="2"/>
              </a:rPr>
              <a:t>Clustering by Graph Cuts</a:t>
            </a:r>
          </a:p>
          <a:p>
            <a:pPr lvl="1" eaLnBrk="1" hangingPunct="1"/>
            <a:r>
              <a:rPr lang="en-US" altLang="en-US" smtClean="0">
                <a:sym typeface="Symbol" pitchFamily="16" charset="2"/>
              </a:rPr>
              <a:t>etc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D266B59-5A6C-4700-94E9-0D34A5DA9FCD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41</a:t>
            </a:fld>
            <a:endParaRPr lang="en-US" altLang="en-US" sz="1400" smtClean="0"/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smtClean="0">
                <a:solidFill>
                  <a:srgbClr val="0033CC"/>
                </a:solidFill>
              </a:rPr>
              <a:t>Clustering by K-means Algorithm</a:t>
            </a:r>
          </a:p>
        </p:txBody>
      </p:sp>
      <p:sp>
        <p:nvSpPr>
          <p:cNvPr id="47108" name="Text Box 3"/>
          <p:cNvSpPr txBox="1">
            <a:spLocks noChangeArrowheads="1"/>
          </p:cNvSpPr>
          <p:nvPr/>
        </p:nvSpPr>
        <p:spPr bwMode="auto">
          <a:xfrm>
            <a:off x="914400" y="1143000"/>
            <a:ext cx="7673975" cy="375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ahoma" pitchFamily="34" charset="0"/>
              </a:rPr>
              <a:t>Form K-means clusters from a set of </a:t>
            </a:r>
            <a:r>
              <a:rPr lang="en-US" altLang="en-US" sz="2000" i="1">
                <a:latin typeface="Times New Roman" pitchFamily="16" charset="0"/>
              </a:rPr>
              <a:t>n</a:t>
            </a:r>
            <a:r>
              <a:rPr lang="en-US" altLang="en-US" sz="2000">
                <a:latin typeface="Tahoma" pitchFamily="34" charset="0"/>
              </a:rPr>
              <a:t>-dimensional feature vectors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ahoma" pitchFamily="34" charset="0"/>
              </a:rPr>
              <a:t>1. Set </a:t>
            </a:r>
            <a:r>
              <a:rPr lang="en-US" altLang="en-US" sz="2000" i="1">
                <a:latin typeface="Times New Roman" pitchFamily="16" charset="0"/>
              </a:rPr>
              <a:t>ic</a:t>
            </a:r>
            <a:r>
              <a:rPr lang="en-US" altLang="en-US" sz="2000">
                <a:latin typeface="Tahoma" pitchFamily="34" charset="0"/>
              </a:rPr>
              <a:t> (iteration count) to 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ahoma" pitchFamily="34" charset="0"/>
              </a:rPr>
              <a:t>2. Choose randomly a set of </a:t>
            </a:r>
            <a:r>
              <a:rPr lang="en-US" altLang="en-US" sz="2000" i="1">
                <a:latin typeface="Times New Roman" pitchFamily="16" charset="0"/>
              </a:rPr>
              <a:t>K</a:t>
            </a:r>
            <a:r>
              <a:rPr lang="en-US" altLang="en-US" sz="2000">
                <a:latin typeface="Tahoma" pitchFamily="34" charset="0"/>
              </a:rPr>
              <a:t> means </a:t>
            </a:r>
            <a:r>
              <a:rPr lang="en-US" altLang="en-US" sz="2000" i="1">
                <a:latin typeface="Times New Roman" pitchFamily="16" charset="0"/>
              </a:rPr>
              <a:t>m</a:t>
            </a:r>
            <a:r>
              <a:rPr lang="en-US" altLang="en-US" sz="2000" i="1" baseline="-25000">
                <a:latin typeface="Times New Roman" pitchFamily="16" charset="0"/>
              </a:rPr>
              <a:t>1</a:t>
            </a:r>
            <a:r>
              <a:rPr lang="en-US" altLang="en-US" sz="2000">
                <a:latin typeface="Times New Roman" pitchFamily="16" charset="0"/>
              </a:rPr>
              <a:t>(</a:t>
            </a:r>
            <a:r>
              <a:rPr lang="en-US" altLang="en-US" sz="2000" i="1">
                <a:latin typeface="Times New Roman" pitchFamily="16" charset="0"/>
              </a:rPr>
              <a:t>1</a:t>
            </a:r>
            <a:r>
              <a:rPr lang="en-US" altLang="en-US" sz="2000">
                <a:latin typeface="Times New Roman" pitchFamily="16" charset="0"/>
              </a:rPr>
              <a:t>)</a:t>
            </a:r>
            <a:r>
              <a:rPr lang="en-US" altLang="en-US" sz="2000" i="1">
                <a:latin typeface="Times New Roman" pitchFamily="16" charset="0"/>
              </a:rPr>
              <a:t>, …, m</a:t>
            </a:r>
            <a:r>
              <a:rPr lang="en-US" altLang="en-US" sz="2000" i="1" baseline="-25000">
                <a:latin typeface="Times New Roman" pitchFamily="16" charset="0"/>
              </a:rPr>
              <a:t>K</a:t>
            </a:r>
            <a:r>
              <a:rPr lang="en-US" altLang="en-US" sz="2000">
                <a:latin typeface="Times New Roman" pitchFamily="16" charset="0"/>
              </a:rPr>
              <a:t>(</a:t>
            </a:r>
            <a:r>
              <a:rPr lang="en-US" altLang="en-US" sz="2000" i="1">
                <a:latin typeface="Times New Roman" pitchFamily="16" charset="0"/>
              </a:rPr>
              <a:t>1</a:t>
            </a:r>
            <a:r>
              <a:rPr lang="en-US" altLang="en-US" sz="2000">
                <a:latin typeface="Times New Roman" pitchFamily="16" charset="0"/>
              </a:rPr>
              <a:t>)</a:t>
            </a:r>
            <a:r>
              <a:rPr lang="en-US" altLang="en-US" sz="2000" i="1">
                <a:latin typeface="Times New Roman" pitchFamily="16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i="1">
              <a:latin typeface="Times New Roman" pitchFamily="1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ahoma" pitchFamily="34" charset="0"/>
              </a:rPr>
              <a:t>3. </a:t>
            </a:r>
            <a:r>
              <a:rPr lang="en-US" altLang="en-US" sz="2000">
                <a:solidFill>
                  <a:schemeClr val="hlink"/>
                </a:solidFill>
                <a:latin typeface="Tahoma" pitchFamily="34" charset="0"/>
              </a:rPr>
              <a:t>For each vector </a:t>
            </a:r>
            <a:r>
              <a:rPr lang="en-US" altLang="en-US" sz="2000" i="1">
                <a:solidFill>
                  <a:schemeClr val="hlink"/>
                </a:solidFill>
                <a:latin typeface="Times New Roman" pitchFamily="16" charset="0"/>
              </a:rPr>
              <a:t>x</a:t>
            </a:r>
            <a:r>
              <a:rPr lang="en-US" altLang="en-US" sz="2000" i="1" baseline="-25000">
                <a:solidFill>
                  <a:schemeClr val="hlink"/>
                </a:solidFill>
                <a:latin typeface="Times New Roman" pitchFamily="16" charset="0"/>
              </a:rPr>
              <a:t>i</a:t>
            </a:r>
            <a:r>
              <a:rPr lang="en-US" altLang="en-US" sz="2000">
                <a:solidFill>
                  <a:schemeClr val="hlink"/>
                </a:solidFill>
                <a:latin typeface="Tahoma" pitchFamily="34" charset="0"/>
              </a:rPr>
              <a:t>, compute </a:t>
            </a:r>
            <a:r>
              <a:rPr lang="en-US" altLang="en-US" sz="2000" i="1">
                <a:solidFill>
                  <a:schemeClr val="hlink"/>
                </a:solidFill>
                <a:latin typeface="Times New Roman" pitchFamily="16" charset="0"/>
              </a:rPr>
              <a:t>D</a:t>
            </a:r>
            <a:r>
              <a:rPr lang="en-US" altLang="en-US" sz="2000">
                <a:solidFill>
                  <a:schemeClr val="hlink"/>
                </a:solidFill>
                <a:latin typeface="Times New Roman" pitchFamily="16" charset="0"/>
              </a:rPr>
              <a:t>(</a:t>
            </a:r>
            <a:r>
              <a:rPr lang="en-US" altLang="en-US" sz="2000" i="1">
                <a:solidFill>
                  <a:schemeClr val="hlink"/>
                </a:solidFill>
                <a:latin typeface="Times New Roman" pitchFamily="16" charset="0"/>
              </a:rPr>
              <a:t>x</a:t>
            </a:r>
            <a:r>
              <a:rPr lang="en-US" altLang="en-US" sz="2000" i="1" baseline="-25000">
                <a:solidFill>
                  <a:schemeClr val="hlink"/>
                </a:solidFill>
                <a:latin typeface="Times New Roman" pitchFamily="16" charset="0"/>
              </a:rPr>
              <a:t>i</a:t>
            </a:r>
            <a:r>
              <a:rPr lang="en-US" altLang="en-US" sz="2000" i="1">
                <a:solidFill>
                  <a:schemeClr val="hlink"/>
                </a:solidFill>
                <a:latin typeface="Times New Roman" pitchFamily="16" charset="0"/>
              </a:rPr>
              <a:t>,m</a:t>
            </a:r>
            <a:r>
              <a:rPr lang="en-US" altLang="en-US" sz="2000" i="1" baseline="-25000">
                <a:solidFill>
                  <a:schemeClr val="hlink"/>
                </a:solidFill>
                <a:latin typeface="Times New Roman" pitchFamily="16" charset="0"/>
              </a:rPr>
              <a:t>k</a:t>
            </a:r>
            <a:r>
              <a:rPr lang="en-US" altLang="en-US" sz="2000">
                <a:solidFill>
                  <a:schemeClr val="hlink"/>
                </a:solidFill>
                <a:latin typeface="Times New Roman" pitchFamily="16" charset="0"/>
              </a:rPr>
              <a:t>(</a:t>
            </a:r>
            <a:r>
              <a:rPr lang="en-US" altLang="en-US" sz="2000" i="1">
                <a:solidFill>
                  <a:schemeClr val="hlink"/>
                </a:solidFill>
                <a:latin typeface="Times New Roman" pitchFamily="16" charset="0"/>
              </a:rPr>
              <a:t>ic</a:t>
            </a:r>
            <a:r>
              <a:rPr lang="en-US" altLang="en-US" sz="2000">
                <a:solidFill>
                  <a:schemeClr val="hlink"/>
                </a:solidFill>
                <a:latin typeface="Times New Roman" pitchFamily="16" charset="0"/>
              </a:rPr>
              <a:t>))</a:t>
            </a:r>
            <a:r>
              <a:rPr lang="en-US" altLang="en-US" sz="2000" i="1">
                <a:solidFill>
                  <a:schemeClr val="hlink"/>
                </a:solidFill>
                <a:latin typeface="Times New Roman" pitchFamily="16" charset="0"/>
              </a:rPr>
              <a:t>, k=1,…K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hlink"/>
                </a:solidFill>
                <a:latin typeface="Tahoma" pitchFamily="34" charset="0"/>
              </a:rPr>
              <a:t>    and assign </a:t>
            </a:r>
            <a:r>
              <a:rPr lang="en-US" altLang="en-US" sz="2000" i="1">
                <a:solidFill>
                  <a:schemeClr val="hlink"/>
                </a:solidFill>
                <a:latin typeface="Times New Roman" pitchFamily="16" charset="0"/>
              </a:rPr>
              <a:t>x</a:t>
            </a:r>
            <a:r>
              <a:rPr lang="en-US" altLang="en-US" sz="2000" i="1" baseline="-25000">
                <a:solidFill>
                  <a:schemeClr val="hlink"/>
                </a:solidFill>
                <a:latin typeface="Times New Roman" pitchFamily="16" charset="0"/>
              </a:rPr>
              <a:t>i</a:t>
            </a:r>
            <a:r>
              <a:rPr lang="en-US" altLang="en-US" sz="2000">
                <a:solidFill>
                  <a:schemeClr val="hlink"/>
                </a:solidFill>
                <a:latin typeface="Tahoma" pitchFamily="34" charset="0"/>
              </a:rPr>
              <a:t> to the cluster </a:t>
            </a:r>
            <a:r>
              <a:rPr lang="en-US" altLang="en-US" sz="2000" i="1">
                <a:solidFill>
                  <a:schemeClr val="hlink"/>
                </a:solidFill>
                <a:latin typeface="Times New Roman" pitchFamily="16" charset="0"/>
              </a:rPr>
              <a:t>C</a:t>
            </a:r>
            <a:r>
              <a:rPr lang="en-US" altLang="en-US" sz="2000" i="1" baseline="-25000">
                <a:solidFill>
                  <a:schemeClr val="hlink"/>
                </a:solidFill>
                <a:latin typeface="Times New Roman" pitchFamily="16" charset="0"/>
              </a:rPr>
              <a:t>j</a:t>
            </a:r>
            <a:r>
              <a:rPr lang="en-US" altLang="en-US" sz="2000">
                <a:solidFill>
                  <a:schemeClr val="hlink"/>
                </a:solidFill>
                <a:latin typeface="Tahoma" pitchFamily="34" charset="0"/>
              </a:rPr>
              <a:t> with nearest mean.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schemeClr val="hlink"/>
              </a:solidFill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ahoma" pitchFamily="34" charset="0"/>
              </a:rPr>
              <a:t>4.  Increment </a:t>
            </a:r>
            <a:r>
              <a:rPr lang="en-US" altLang="en-US" sz="2000" i="1">
                <a:latin typeface="Times New Roman" pitchFamily="16" charset="0"/>
              </a:rPr>
              <a:t>ic</a:t>
            </a:r>
            <a:r>
              <a:rPr lang="en-US" altLang="en-US" sz="2000">
                <a:latin typeface="Tahoma" pitchFamily="34" charset="0"/>
              </a:rPr>
              <a:t> by 1, update the means to get </a:t>
            </a:r>
            <a:r>
              <a:rPr lang="en-US" altLang="en-US" sz="2000" i="1">
                <a:latin typeface="Times New Roman" pitchFamily="16" charset="0"/>
              </a:rPr>
              <a:t>m</a:t>
            </a:r>
            <a:r>
              <a:rPr lang="en-US" altLang="en-US" sz="2000" i="1" baseline="-25000">
                <a:latin typeface="Times New Roman" pitchFamily="16" charset="0"/>
              </a:rPr>
              <a:t>1</a:t>
            </a:r>
            <a:r>
              <a:rPr lang="en-US" altLang="en-US" sz="2000">
                <a:latin typeface="Times New Roman" pitchFamily="16" charset="0"/>
              </a:rPr>
              <a:t>(</a:t>
            </a:r>
            <a:r>
              <a:rPr lang="en-US" altLang="en-US" sz="2000" i="1">
                <a:latin typeface="Times New Roman" pitchFamily="16" charset="0"/>
              </a:rPr>
              <a:t>ic</a:t>
            </a:r>
            <a:r>
              <a:rPr lang="en-US" altLang="en-US" sz="2000">
                <a:latin typeface="Times New Roman" pitchFamily="16" charset="0"/>
              </a:rPr>
              <a:t>)</a:t>
            </a:r>
            <a:r>
              <a:rPr lang="en-US" altLang="en-US" sz="2000" i="1">
                <a:latin typeface="Times New Roman" pitchFamily="16" charset="0"/>
              </a:rPr>
              <a:t>,…,m</a:t>
            </a:r>
            <a:r>
              <a:rPr lang="en-US" altLang="en-US" sz="2000" i="1" baseline="-25000">
                <a:latin typeface="Times New Roman" pitchFamily="16" charset="0"/>
              </a:rPr>
              <a:t>K</a:t>
            </a:r>
            <a:r>
              <a:rPr lang="en-US" altLang="en-US" sz="2000">
                <a:latin typeface="Times New Roman" pitchFamily="16" charset="0"/>
              </a:rPr>
              <a:t>(</a:t>
            </a:r>
            <a:r>
              <a:rPr lang="en-US" altLang="en-US" sz="2000" i="1">
                <a:latin typeface="Times New Roman" pitchFamily="16" charset="0"/>
              </a:rPr>
              <a:t>ic</a:t>
            </a:r>
            <a:r>
              <a:rPr lang="en-US" altLang="en-US" sz="2000">
                <a:latin typeface="Times New Roman" pitchFamily="16" charset="0"/>
              </a:rPr>
              <a:t>)</a:t>
            </a:r>
            <a:r>
              <a:rPr lang="en-US" altLang="en-US" sz="2000" i="1">
                <a:latin typeface="Times New Roman" pitchFamily="16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ahoma" pitchFamily="34" charset="0"/>
              </a:rPr>
              <a:t>5. Repeat steps 3 and 4 until </a:t>
            </a:r>
            <a:r>
              <a:rPr lang="en-US" altLang="en-US" sz="2000" i="1">
                <a:latin typeface="Times New Roman" pitchFamily="16" charset="0"/>
              </a:rPr>
              <a:t>C</a:t>
            </a:r>
            <a:r>
              <a:rPr lang="en-US" altLang="en-US" sz="2000" i="1" baseline="-25000">
                <a:latin typeface="Times New Roman" pitchFamily="16" charset="0"/>
              </a:rPr>
              <a:t>k</a:t>
            </a:r>
            <a:r>
              <a:rPr lang="en-US" altLang="en-US" sz="2000">
                <a:latin typeface="Times New Roman" pitchFamily="16" charset="0"/>
              </a:rPr>
              <a:t>(</a:t>
            </a:r>
            <a:r>
              <a:rPr lang="en-US" altLang="en-US" sz="2000" i="1">
                <a:latin typeface="Times New Roman" pitchFamily="16" charset="0"/>
              </a:rPr>
              <a:t>ic</a:t>
            </a:r>
            <a:r>
              <a:rPr lang="en-US" altLang="en-US" sz="2000">
                <a:latin typeface="Times New Roman" pitchFamily="16" charset="0"/>
              </a:rPr>
              <a:t>)</a:t>
            </a:r>
            <a:r>
              <a:rPr lang="en-US" altLang="en-US" sz="2000" i="1">
                <a:latin typeface="Times New Roman" pitchFamily="16" charset="0"/>
              </a:rPr>
              <a:t> = C</a:t>
            </a:r>
            <a:r>
              <a:rPr lang="en-US" altLang="en-US" sz="2000" i="1" baseline="-25000">
                <a:latin typeface="Times New Roman" pitchFamily="16" charset="0"/>
              </a:rPr>
              <a:t>k</a:t>
            </a:r>
            <a:r>
              <a:rPr lang="en-US" altLang="en-US" sz="2000">
                <a:latin typeface="Times New Roman" pitchFamily="16" charset="0"/>
              </a:rPr>
              <a:t>(</a:t>
            </a:r>
            <a:r>
              <a:rPr lang="en-US" altLang="en-US" sz="2000" i="1">
                <a:latin typeface="Times New Roman" pitchFamily="16" charset="0"/>
              </a:rPr>
              <a:t>ic+1</a:t>
            </a:r>
            <a:r>
              <a:rPr lang="en-US" altLang="en-US" sz="2000">
                <a:latin typeface="Times New Roman" pitchFamily="16" charset="0"/>
              </a:rPr>
              <a:t>)</a:t>
            </a:r>
            <a:r>
              <a:rPr lang="en-US" altLang="en-US" sz="2000">
                <a:latin typeface="Tahoma" pitchFamily="34" charset="0"/>
              </a:rPr>
              <a:t> for all </a:t>
            </a:r>
            <a:r>
              <a:rPr lang="en-US" altLang="en-US" sz="2000" i="1">
                <a:latin typeface="Times New Roman" pitchFamily="16" charset="0"/>
              </a:rPr>
              <a:t>k</a:t>
            </a:r>
            <a:r>
              <a:rPr lang="en-US" altLang="en-US" sz="2000">
                <a:latin typeface="Tahoma" pitchFamily="34" charset="0"/>
              </a:rPr>
              <a:t>.</a:t>
            </a:r>
          </a:p>
        </p:txBody>
      </p:sp>
      <p:sp>
        <p:nvSpPr>
          <p:cNvPr id="47109" name="Line 6"/>
          <p:cNvSpPr>
            <a:spLocks noChangeShapeType="1"/>
          </p:cNvSpPr>
          <p:nvPr/>
        </p:nvSpPr>
        <p:spPr bwMode="auto">
          <a:xfrm flipV="1">
            <a:off x="1143000" y="5029200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0" name="Line 7"/>
          <p:cNvSpPr>
            <a:spLocks noChangeShapeType="1"/>
          </p:cNvSpPr>
          <p:nvPr/>
        </p:nvSpPr>
        <p:spPr bwMode="auto">
          <a:xfrm>
            <a:off x="1143000" y="6477000"/>
            <a:ext cx="198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1" name="Oval 8"/>
          <p:cNvSpPr>
            <a:spLocks noChangeArrowheads="1"/>
          </p:cNvSpPr>
          <p:nvPr/>
        </p:nvSpPr>
        <p:spPr bwMode="auto">
          <a:xfrm>
            <a:off x="4038600" y="6019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33CC"/>
              </a:solidFill>
            </a:endParaRPr>
          </a:p>
        </p:txBody>
      </p:sp>
      <p:sp>
        <p:nvSpPr>
          <p:cNvPr id="47112" name="Oval 9"/>
          <p:cNvSpPr>
            <a:spLocks noChangeArrowheads="1"/>
          </p:cNvSpPr>
          <p:nvPr/>
        </p:nvSpPr>
        <p:spPr bwMode="auto">
          <a:xfrm>
            <a:off x="1905000" y="5334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13" name="Oval 10"/>
          <p:cNvSpPr>
            <a:spLocks noChangeArrowheads="1"/>
          </p:cNvSpPr>
          <p:nvPr/>
        </p:nvSpPr>
        <p:spPr bwMode="auto">
          <a:xfrm>
            <a:off x="2438400" y="60960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14" name="Line 11"/>
          <p:cNvSpPr>
            <a:spLocks noChangeShapeType="1"/>
          </p:cNvSpPr>
          <p:nvPr/>
        </p:nvSpPr>
        <p:spPr bwMode="auto">
          <a:xfrm flipV="1">
            <a:off x="3657600" y="5029200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5" name="Line 12"/>
          <p:cNvSpPr>
            <a:spLocks noChangeShapeType="1"/>
          </p:cNvSpPr>
          <p:nvPr/>
        </p:nvSpPr>
        <p:spPr bwMode="auto">
          <a:xfrm>
            <a:off x="3657600" y="6477000"/>
            <a:ext cx="198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6" name="Line 13"/>
          <p:cNvSpPr>
            <a:spLocks noChangeShapeType="1"/>
          </p:cNvSpPr>
          <p:nvPr/>
        </p:nvSpPr>
        <p:spPr bwMode="auto">
          <a:xfrm flipV="1">
            <a:off x="6096000" y="5029200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7" name="Line 14"/>
          <p:cNvSpPr>
            <a:spLocks noChangeShapeType="1"/>
          </p:cNvSpPr>
          <p:nvPr/>
        </p:nvSpPr>
        <p:spPr bwMode="auto">
          <a:xfrm>
            <a:off x="6096000" y="6477000"/>
            <a:ext cx="198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8" name="Oval 15"/>
          <p:cNvSpPr>
            <a:spLocks noChangeArrowheads="1"/>
          </p:cNvSpPr>
          <p:nvPr/>
        </p:nvSpPr>
        <p:spPr bwMode="auto">
          <a:xfrm>
            <a:off x="4419600" y="5334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19" name="Oval 16"/>
          <p:cNvSpPr>
            <a:spLocks noChangeArrowheads="1"/>
          </p:cNvSpPr>
          <p:nvPr/>
        </p:nvSpPr>
        <p:spPr bwMode="auto">
          <a:xfrm>
            <a:off x="1600200" y="6019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33CC"/>
              </a:solidFill>
            </a:endParaRPr>
          </a:p>
        </p:txBody>
      </p:sp>
      <p:sp>
        <p:nvSpPr>
          <p:cNvPr id="47120" name="Oval 17"/>
          <p:cNvSpPr>
            <a:spLocks noChangeArrowheads="1"/>
          </p:cNvSpPr>
          <p:nvPr/>
        </p:nvSpPr>
        <p:spPr bwMode="auto">
          <a:xfrm>
            <a:off x="4953000" y="60960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21" name="Oval 19"/>
          <p:cNvSpPr>
            <a:spLocks noChangeArrowheads="1"/>
          </p:cNvSpPr>
          <p:nvPr/>
        </p:nvSpPr>
        <p:spPr bwMode="auto">
          <a:xfrm>
            <a:off x="3886200" y="5867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22" name="Oval 20"/>
          <p:cNvSpPr>
            <a:spLocks noChangeArrowheads="1"/>
          </p:cNvSpPr>
          <p:nvPr/>
        </p:nvSpPr>
        <p:spPr bwMode="auto">
          <a:xfrm>
            <a:off x="3962400" y="6096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23" name="Oval 21"/>
          <p:cNvSpPr>
            <a:spLocks noChangeArrowheads="1"/>
          </p:cNvSpPr>
          <p:nvPr/>
        </p:nvSpPr>
        <p:spPr bwMode="auto">
          <a:xfrm>
            <a:off x="3886200" y="6019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24" name="Oval 22"/>
          <p:cNvSpPr>
            <a:spLocks noChangeArrowheads="1"/>
          </p:cNvSpPr>
          <p:nvPr/>
        </p:nvSpPr>
        <p:spPr bwMode="auto">
          <a:xfrm>
            <a:off x="3962400" y="5715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25" name="Oval 23"/>
          <p:cNvSpPr>
            <a:spLocks noChangeArrowheads="1"/>
          </p:cNvSpPr>
          <p:nvPr/>
        </p:nvSpPr>
        <p:spPr bwMode="auto">
          <a:xfrm>
            <a:off x="4038600" y="5867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26" name="Oval 24"/>
          <p:cNvSpPr>
            <a:spLocks noChangeArrowheads="1"/>
          </p:cNvSpPr>
          <p:nvPr/>
        </p:nvSpPr>
        <p:spPr bwMode="auto">
          <a:xfrm>
            <a:off x="4495800" y="54102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27" name="Oval 25"/>
          <p:cNvSpPr>
            <a:spLocks noChangeArrowheads="1"/>
          </p:cNvSpPr>
          <p:nvPr/>
        </p:nvSpPr>
        <p:spPr bwMode="auto">
          <a:xfrm>
            <a:off x="4648200" y="5334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28" name="Oval 26"/>
          <p:cNvSpPr>
            <a:spLocks noChangeArrowheads="1"/>
          </p:cNvSpPr>
          <p:nvPr/>
        </p:nvSpPr>
        <p:spPr bwMode="auto">
          <a:xfrm>
            <a:off x="4267200" y="5257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29" name="Oval 27"/>
          <p:cNvSpPr>
            <a:spLocks noChangeArrowheads="1"/>
          </p:cNvSpPr>
          <p:nvPr/>
        </p:nvSpPr>
        <p:spPr bwMode="auto">
          <a:xfrm>
            <a:off x="4495800" y="5181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30" name="Oval 28"/>
          <p:cNvSpPr>
            <a:spLocks noChangeArrowheads="1"/>
          </p:cNvSpPr>
          <p:nvPr/>
        </p:nvSpPr>
        <p:spPr bwMode="auto">
          <a:xfrm>
            <a:off x="5334000" y="61722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31" name="Oval 29"/>
          <p:cNvSpPr>
            <a:spLocks noChangeArrowheads="1"/>
          </p:cNvSpPr>
          <p:nvPr/>
        </p:nvSpPr>
        <p:spPr bwMode="auto">
          <a:xfrm>
            <a:off x="5105400" y="61722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32" name="Oval 30"/>
          <p:cNvSpPr>
            <a:spLocks noChangeArrowheads="1"/>
          </p:cNvSpPr>
          <p:nvPr/>
        </p:nvSpPr>
        <p:spPr bwMode="auto">
          <a:xfrm>
            <a:off x="5029200" y="6324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33" name="Oval 31"/>
          <p:cNvSpPr>
            <a:spLocks noChangeArrowheads="1"/>
          </p:cNvSpPr>
          <p:nvPr/>
        </p:nvSpPr>
        <p:spPr bwMode="auto">
          <a:xfrm>
            <a:off x="4876800" y="6248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34" name="Oval 32"/>
          <p:cNvSpPr>
            <a:spLocks noChangeArrowheads="1"/>
          </p:cNvSpPr>
          <p:nvPr/>
        </p:nvSpPr>
        <p:spPr bwMode="auto">
          <a:xfrm>
            <a:off x="7086600" y="5257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35" name="Oval 33"/>
          <p:cNvSpPr>
            <a:spLocks noChangeArrowheads="1"/>
          </p:cNvSpPr>
          <p:nvPr/>
        </p:nvSpPr>
        <p:spPr bwMode="auto">
          <a:xfrm>
            <a:off x="6477000" y="5867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33CC"/>
              </a:solidFill>
            </a:endParaRPr>
          </a:p>
        </p:txBody>
      </p:sp>
      <p:sp>
        <p:nvSpPr>
          <p:cNvPr id="47136" name="Oval 34"/>
          <p:cNvSpPr>
            <a:spLocks noChangeArrowheads="1"/>
          </p:cNvSpPr>
          <p:nvPr/>
        </p:nvSpPr>
        <p:spPr bwMode="auto">
          <a:xfrm>
            <a:off x="7391400" y="62484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E495E13-D5B6-46BB-BA71-8C8010A96C4C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42</a:t>
            </a:fld>
            <a:endParaRPr lang="en-US" altLang="en-US" sz="1400" smtClean="0"/>
          </a:p>
        </p:txBody>
      </p:sp>
      <p:sp>
        <p:nvSpPr>
          <p:cNvPr id="48131" name="Rectangle 9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4000" smtClean="0">
                <a:solidFill>
                  <a:srgbClr val="0033CC"/>
                </a:solidFill>
              </a:rPr>
              <a:t>K-Means Classifier</a:t>
            </a:r>
            <a:br>
              <a:rPr lang="en-US" altLang="en-US" sz="4000" smtClean="0">
                <a:solidFill>
                  <a:srgbClr val="0033CC"/>
                </a:solidFill>
              </a:rPr>
            </a:br>
            <a:r>
              <a:rPr lang="en-US" altLang="en-US" sz="4000" smtClean="0">
                <a:solidFill>
                  <a:srgbClr val="0033CC"/>
                </a:solidFill>
              </a:rPr>
              <a:t>(shown on RGB color data)</a:t>
            </a:r>
          </a:p>
        </p:txBody>
      </p:sp>
      <p:pic>
        <p:nvPicPr>
          <p:cNvPr id="48132" name="Picture 1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5400" y="2286000"/>
            <a:ext cx="2438400" cy="1628775"/>
          </a:xfrm>
          <a:noFill/>
        </p:spPr>
      </p:pic>
      <p:pic>
        <p:nvPicPr>
          <p:cNvPr id="48133" name="Picture 1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9200" y="2286000"/>
            <a:ext cx="2438400" cy="1628775"/>
          </a:xfrm>
          <a:noFill/>
        </p:spPr>
      </p:pic>
      <p:sp>
        <p:nvSpPr>
          <p:cNvPr id="48134" name="Text Box 14"/>
          <p:cNvSpPr txBox="1">
            <a:spLocks noChangeArrowheads="1"/>
          </p:cNvSpPr>
          <p:nvPr/>
        </p:nvSpPr>
        <p:spPr bwMode="auto">
          <a:xfrm>
            <a:off x="1143000" y="4038600"/>
            <a:ext cx="26765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CC"/>
                </a:solidFill>
              </a:rPr>
              <a:t>original data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CC"/>
                </a:solidFill>
              </a:rPr>
              <a:t>one RGB per pixel</a:t>
            </a:r>
          </a:p>
        </p:txBody>
      </p:sp>
      <p:sp>
        <p:nvSpPr>
          <p:cNvPr id="48135" name="Text Box 15"/>
          <p:cNvSpPr txBox="1">
            <a:spLocks noChangeArrowheads="1"/>
          </p:cNvSpPr>
          <p:nvPr/>
        </p:nvSpPr>
        <p:spPr bwMode="auto">
          <a:xfrm>
            <a:off x="5257800" y="4114800"/>
            <a:ext cx="198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CC"/>
                </a:solidFill>
              </a:rPr>
              <a:t>color clusters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B711625-9EA2-4169-A2E1-D61D28CC77A1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43</a:t>
            </a:fld>
            <a:endParaRPr lang="en-US" altLang="en-US" sz="1400" smtClean="0"/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>
                <a:solidFill>
                  <a:srgbClr val="0033CC"/>
                </a:solidFill>
              </a:rPr>
              <a:t>K-Means </a:t>
            </a:r>
            <a:r>
              <a:rPr lang="en-US" altLang="en-US" sz="4000" smtClean="0">
                <a:solidFill>
                  <a:srgbClr val="0033CC"/>
                </a:solidFill>
                <a:sym typeface="Symbol" pitchFamily="16" charset="2"/>
              </a:rPr>
              <a:t> EM</a:t>
            </a:r>
            <a:br>
              <a:rPr lang="en-US" altLang="en-US" sz="4000" smtClean="0">
                <a:solidFill>
                  <a:srgbClr val="0033CC"/>
                </a:solidFill>
                <a:sym typeface="Symbol" pitchFamily="16" charset="2"/>
              </a:rPr>
            </a:br>
            <a:r>
              <a:rPr lang="en-US" altLang="en-US" sz="2800" smtClean="0">
                <a:solidFill>
                  <a:srgbClr val="CC0000"/>
                </a:solidFill>
                <a:sym typeface="Symbol" pitchFamily="16" charset="2"/>
              </a:rPr>
              <a:t>The clusters are usually Gaussian distributions.</a:t>
            </a:r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u="sng" smtClean="0"/>
              <a:t>Boot Step</a:t>
            </a:r>
            <a:r>
              <a:rPr lang="en-US" altLang="en-US" smtClean="0"/>
              <a:t>:</a:t>
            </a:r>
          </a:p>
          <a:p>
            <a:pPr lvl="1" eaLnBrk="1" hangingPunct="1"/>
            <a:r>
              <a:rPr lang="en-US" altLang="en-US" sz="2400" smtClean="0">
                <a:solidFill>
                  <a:srgbClr val="0033CC"/>
                </a:solidFill>
                <a:latin typeface="Times New Roman" pitchFamily="16" charset="0"/>
              </a:rPr>
              <a:t>Initialize </a:t>
            </a:r>
            <a:r>
              <a:rPr lang="en-US" altLang="en-US" sz="2400" i="1" smtClean="0">
                <a:solidFill>
                  <a:srgbClr val="0033CC"/>
                </a:solidFill>
                <a:latin typeface="Times New Roman" pitchFamily="16" charset="0"/>
              </a:rPr>
              <a:t>K</a:t>
            </a:r>
            <a:r>
              <a:rPr lang="en-US" altLang="en-US" sz="2400" smtClean="0">
                <a:solidFill>
                  <a:srgbClr val="0033CC"/>
                </a:solidFill>
                <a:latin typeface="Times New Roman" pitchFamily="16" charset="0"/>
              </a:rPr>
              <a:t> clusters: C</a:t>
            </a:r>
            <a:r>
              <a:rPr lang="en-US" altLang="en-US" sz="2400" i="1" baseline="-25000" smtClean="0">
                <a:solidFill>
                  <a:srgbClr val="0033CC"/>
                </a:solidFill>
                <a:latin typeface="Times New Roman" pitchFamily="16" charset="0"/>
              </a:rPr>
              <a:t>1</a:t>
            </a:r>
            <a:r>
              <a:rPr lang="en-US" altLang="en-US" sz="2400" i="1" smtClean="0">
                <a:solidFill>
                  <a:srgbClr val="0033CC"/>
                </a:solidFill>
                <a:latin typeface="Times New Roman" pitchFamily="16" charset="0"/>
              </a:rPr>
              <a:t>, …, C</a:t>
            </a:r>
            <a:r>
              <a:rPr lang="en-US" altLang="en-US" sz="2400" i="1" baseline="-25000" smtClean="0">
                <a:solidFill>
                  <a:srgbClr val="0033CC"/>
                </a:solidFill>
                <a:latin typeface="Times New Roman" pitchFamily="16" charset="0"/>
              </a:rPr>
              <a:t>K</a:t>
            </a:r>
            <a:endParaRPr lang="en-US" altLang="en-US" sz="2400" i="1" smtClean="0">
              <a:solidFill>
                <a:srgbClr val="0033CC"/>
              </a:solidFill>
              <a:latin typeface="Times New Roman" pitchFamily="16" charset="0"/>
            </a:endParaRPr>
          </a:p>
          <a:p>
            <a:pPr lvl="1" eaLnBrk="1" hangingPunct="1">
              <a:buFontTx/>
              <a:buNone/>
            </a:pPr>
            <a:r>
              <a:rPr lang="en-US" altLang="en-US" sz="2400" smtClean="0">
                <a:latin typeface="Times New Roman" pitchFamily="16" charset="0"/>
              </a:rPr>
              <a:t>	</a:t>
            </a:r>
            <a:endParaRPr lang="en-US" altLang="en-US" sz="2400" i="1" baseline="-25000" smtClean="0">
              <a:latin typeface="Times New Roman" pitchFamily="16" charset="0"/>
            </a:endParaRPr>
          </a:p>
          <a:p>
            <a:pPr eaLnBrk="1" hangingPunct="1"/>
            <a:r>
              <a:rPr lang="en-US" altLang="en-US" sz="2800" u="sng" smtClean="0"/>
              <a:t>Iteration Step</a:t>
            </a:r>
            <a:r>
              <a:rPr lang="en-US" altLang="en-US" smtClean="0"/>
              <a:t>:</a:t>
            </a:r>
          </a:p>
          <a:p>
            <a:pPr lvl="1" eaLnBrk="1" hangingPunct="1"/>
            <a:r>
              <a:rPr lang="en-US" altLang="en-US" sz="2400" smtClean="0">
                <a:solidFill>
                  <a:srgbClr val="0033CC"/>
                </a:solidFill>
                <a:latin typeface="Times New Roman" pitchFamily="16" charset="0"/>
              </a:rPr>
              <a:t>Estimate the cluster of each datum</a:t>
            </a:r>
          </a:p>
          <a:p>
            <a:pPr lvl="1" eaLnBrk="1" hangingPunct="1"/>
            <a:endParaRPr lang="en-US" altLang="en-US" smtClean="0">
              <a:solidFill>
                <a:srgbClr val="0033CC"/>
              </a:solidFill>
            </a:endParaRPr>
          </a:p>
          <a:p>
            <a:pPr lvl="1" eaLnBrk="1" hangingPunct="1"/>
            <a:r>
              <a:rPr lang="en-US" altLang="en-US" sz="2400" smtClean="0">
                <a:solidFill>
                  <a:srgbClr val="0033CC"/>
                </a:solidFill>
                <a:latin typeface="Times New Roman" pitchFamily="16" charset="0"/>
              </a:rPr>
              <a:t>Re-estimate the cluster parameters</a:t>
            </a:r>
          </a:p>
          <a:p>
            <a:pPr lvl="1" eaLnBrk="1" hangingPunct="1">
              <a:buFontTx/>
              <a:buNone/>
            </a:pPr>
            <a:endParaRPr lang="en-US" altLang="en-US" smtClean="0">
              <a:solidFill>
                <a:srgbClr val="0033CC"/>
              </a:solidFill>
            </a:endParaRPr>
          </a:p>
          <a:p>
            <a:pPr lvl="1" eaLnBrk="1" hangingPunct="1">
              <a:buFontTx/>
              <a:buNone/>
            </a:pPr>
            <a:endParaRPr lang="en-US" altLang="en-US" sz="3200" smtClean="0">
              <a:solidFill>
                <a:srgbClr val="0033CC"/>
              </a:solidFill>
            </a:endParaRPr>
          </a:p>
        </p:txBody>
      </p:sp>
      <p:sp>
        <p:nvSpPr>
          <p:cNvPr id="49157" name="Text Box 4"/>
          <p:cNvSpPr txBox="1">
            <a:spLocks noChangeArrowheads="1"/>
          </p:cNvSpPr>
          <p:nvPr/>
        </p:nvSpPr>
        <p:spPr bwMode="auto">
          <a:xfrm>
            <a:off x="1600200" y="2667000"/>
            <a:ext cx="510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hlink"/>
              </a:buClr>
              <a:buSzPct val="55000"/>
              <a:buFont typeface="Wingdings" pitchFamily="2" charset="2"/>
              <a:buNone/>
            </a:pPr>
            <a:r>
              <a:rPr lang="en-US" altLang="en-US" sz="2400">
                <a:latin typeface="Times New Roman" pitchFamily="16" charset="0"/>
              </a:rPr>
              <a:t>(</a:t>
            </a:r>
            <a:r>
              <a:rPr lang="en-US" altLang="en-US" sz="2400" i="1">
                <a:latin typeface="Times New Roman" pitchFamily="16" charset="0"/>
                <a:sym typeface="Symbol" pitchFamily="16" charset="2"/>
              </a:rPr>
              <a:t></a:t>
            </a:r>
            <a:r>
              <a:rPr lang="en-US" altLang="en-US" sz="2400" i="1" baseline="-25000">
                <a:latin typeface="Times New Roman" pitchFamily="16" charset="0"/>
                <a:sym typeface="Symbol" pitchFamily="16" charset="2"/>
              </a:rPr>
              <a:t>j</a:t>
            </a:r>
            <a:r>
              <a:rPr lang="en-US" altLang="en-US" sz="2400" baseline="-25000">
                <a:latin typeface="Times New Roman" pitchFamily="16" charset="0"/>
                <a:sym typeface="Symbol" pitchFamily="16" charset="2"/>
              </a:rPr>
              <a:t>,</a:t>
            </a:r>
            <a:r>
              <a:rPr lang="en-US" altLang="en-US" sz="2400">
                <a:latin typeface="Tahoma" pitchFamily="34" charset="0"/>
                <a:sym typeface="Symbol" pitchFamily="16" charset="2"/>
              </a:rPr>
              <a:t> </a:t>
            </a:r>
            <a:r>
              <a:rPr lang="en-US" altLang="en-US" sz="2400">
                <a:latin typeface="Times New Roman" pitchFamily="16" charset="0"/>
                <a:sym typeface="Symbol" pitchFamily="16" charset="2"/>
              </a:rPr>
              <a:t></a:t>
            </a:r>
            <a:r>
              <a:rPr lang="en-US" altLang="en-US" sz="2400" i="1" baseline="-25000">
                <a:latin typeface="Times" pitchFamily="18" charset="0"/>
                <a:sym typeface="Symbol" pitchFamily="16" charset="2"/>
              </a:rPr>
              <a:t>j</a:t>
            </a:r>
            <a:r>
              <a:rPr lang="en-US" altLang="en-US" sz="2400">
                <a:latin typeface="Times" pitchFamily="18" charset="0"/>
                <a:sym typeface="Symbol" pitchFamily="16" charset="2"/>
              </a:rPr>
              <a:t>) and </a:t>
            </a:r>
            <a:r>
              <a:rPr lang="en-US" altLang="en-US" sz="2400" i="1">
                <a:latin typeface="Times" pitchFamily="18" charset="0"/>
              </a:rPr>
              <a:t>P</a:t>
            </a:r>
            <a:r>
              <a:rPr lang="en-US" altLang="en-US" sz="2400">
                <a:latin typeface="Times" pitchFamily="18" charset="0"/>
              </a:rPr>
              <a:t>(</a:t>
            </a:r>
            <a:r>
              <a:rPr lang="en-US" altLang="en-US" sz="2400" i="1">
                <a:latin typeface="Times" pitchFamily="18" charset="0"/>
              </a:rPr>
              <a:t>C</a:t>
            </a:r>
            <a:r>
              <a:rPr lang="en-US" altLang="en-US" sz="2400" i="1" baseline="-25000">
                <a:latin typeface="Times" pitchFamily="18" charset="0"/>
              </a:rPr>
              <a:t>j</a:t>
            </a:r>
            <a:r>
              <a:rPr lang="en-US" altLang="en-US" sz="2400">
                <a:latin typeface="Times" pitchFamily="18" charset="0"/>
              </a:rPr>
              <a:t>)</a:t>
            </a:r>
            <a:r>
              <a:rPr lang="en-US" altLang="en-US" sz="1800">
                <a:latin typeface="Tahoma" pitchFamily="34" charset="0"/>
                <a:sym typeface="Symbol" pitchFamily="16" charset="2"/>
              </a:rPr>
              <a:t> </a:t>
            </a:r>
            <a:r>
              <a:rPr lang="en-US" altLang="en-US" sz="2400">
                <a:latin typeface="Times" pitchFamily="18" charset="0"/>
              </a:rPr>
              <a:t>for each cluster </a:t>
            </a:r>
            <a:r>
              <a:rPr lang="en-US" altLang="en-US" sz="2400" i="1">
                <a:latin typeface="Times" pitchFamily="18" charset="0"/>
              </a:rPr>
              <a:t>j.  </a:t>
            </a:r>
          </a:p>
        </p:txBody>
      </p:sp>
      <p:graphicFrame>
        <p:nvGraphicFramePr>
          <p:cNvPr id="49158" name="Object 5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1752600" y="4114800"/>
          <a:ext cx="1327150" cy="53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Equation" r:id="rId3" imgW="622030" imgH="241195" progId="Equation.3">
                  <p:embed/>
                </p:oleObj>
              </mc:Choice>
              <mc:Fallback>
                <p:oleObj name="Equation" r:id="rId3" imgW="622030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4114800"/>
                        <a:ext cx="1327150" cy="534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9159" name="Group 6"/>
          <p:cNvGrpSpPr>
            <a:grpSpLocks/>
          </p:cNvGrpSpPr>
          <p:nvPr/>
        </p:nvGrpSpPr>
        <p:grpSpPr bwMode="auto">
          <a:xfrm>
            <a:off x="1295400" y="5181600"/>
            <a:ext cx="4868863" cy="531813"/>
            <a:chOff x="919" y="3800"/>
            <a:chExt cx="3067" cy="335"/>
          </a:xfrm>
        </p:grpSpPr>
        <p:graphicFrame>
          <p:nvGraphicFramePr>
            <p:cNvPr id="49172" name="Object 7"/>
            <p:cNvGraphicFramePr>
              <a:graphicFrameLocks noChangeAspect="1"/>
            </p:cNvGraphicFramePr>
            <p:nvPr/>
          </p:nvGraphicFramePr>
          <p:xfrm>
            <a:off x="919" y="3800"/>
            <a:ext cx="1274" cy="3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3" name="Equation" r:id="rId5" imgW="952087" imgH="241195" progId="Equation.3">
                    <p:embed/>
                  </p:oleObj>
                </mc:Choice>
                <mc:Fallback>
                  <p:oleObj name="Equation" r:id="rId5" imgW="952087" imgH="241195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9" y="3800"/>
                          <a:ext cx="1274" cy="33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9173" name="Text Box 8"/>
            <p:cNvSpPr txBox="1">
              <a:spLocks noChangeArrowheads="1"/>
            </p:cNvSpPr>
            <p:nvPr/>
          </p:nvSpPr>
          <p:spPr bwMode="auto">
            <a:xfrm>
              <a:off x="2544" y="3840"/>
              <a:ext cx="144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Times" pitchFamily="18" charset="0"/>
                </a:rPr>
                <a:t>For each cluster </a:t>
              </a:r>
              <a:r>
                <a:rPr lang="en-US" altLang="en-US" sz="2400" i="1">
                  <a:latin typeface="Times" pitchFamily="18" charset="0"/>
                </a:rPr>
                <a:t>j</a:t>
              </a:r>
            </a:p>
          </p:txBody>
        </p:sp>
      </p:grpSp>
      <p:sp>
        <p:nvSpPr>
          <p:cNvPr id="49160" name="Text Box 9"/>
          <p:cNvSpPr txBox="1">
            <a:spLocks noChangeArrowheads="1"/>
          </p:cNvSpPr>
          <p:nvPr/>
        </p:nvSpPr>
        <p:spPr bwMode="auto">
          <a:xfrm>
            <a:off x="7010400" y="4038600"/>
            <a:ext cx="1744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hlink"/>
                </a:solidFill>
                <a:latin typeface="Tahoma" pitchFamily="34" charset="0"/>
              </a:rPr>
              <a:t>Expectation</a:t>
            </a:r>
          </a:p>
        </p:txBody>
      </p:sp>
      <p:sp>
        <p:nvSpPr>
          <p:cNvPr id="49161" name="Text Box 10"/>
          <p:cNvSpPr txBox="1">
            <a:spLocks noChangeArrowheads="1"/>
          </p:cNvSpPr>
          <p:nvPr/>
        </p:nvSpPr>
        <p:spPr bwMode="auto">
          <a:xfrm>
            <a:off x="6988175" y="4953000"/>
            <a:ext cx="1927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hlink"/>
                </a:solidFill>
                <a:latin typeface="Tahoma" pitchFamily="34" charset="0"/>
              </a:rPr>
              <a:t>Maximization</a:t>
            </a:r>
          </a:p>
        </p:txBody>
      </p:sp>
      <p:sp>
        <p:nvSpPr>
          <p:cNvPr id="49162" name="AutoShape 11"/>
          <p:cNvSpPr>
            <a:spLocks noChangeArrowheads="1"/>
          </p:cNvSpPr>
          <p:nvPr/>
        </p:nvSpPr>
        <p:spPr bwMode="auto">
          <a:xfrm>
            <a:off x="6477000" y="4191000"/>
            <a:ext cx="4572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9163" name="AutoShape 12"/>
          <p:cNvSpPr>
            <a:spLocks noChangeArrowheads="1"/>
          </p:cNvSpPr>
          <p:nvPr/>
        </p:nvSpPr>
        <p:spPr bwMode="auto">
          <a:xfrm>
            <a:off x="6477000" y="5105400"/>
            <a:ext cx="4572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9164" name="Text Box 13"/>
          <p:cNvSpPr txBox="1">
            <a:spLocks noChangeArrowheads="1"/>
          </p:cNvSpPr>
          <p:nvPr/>
        </p:nvSpPr>
        <p:spPr bwMode="auto">
          <a:xfrm>
            <a:off x="669925" y="5754688"/>
            <a:ext cx="77930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The resultant set of clusters is called a </a:t>
            </a:r>
            <a:r>
              <a:rPr lang="en-US" altLang="en-US" sz="2400" b="1">
                <a:solidFill>
                  <a:srgbClr val="FF0000"/>
                </a:solidFill>
              </a:rPr>
              <a:t>mixture model</a:t>
            </a:r>
            <a:r>
              <a:rPr lang="en-US" altLang="en-US" sz="2400">
                <a:solidFill>
                  <a:srgbClr val="FF0000"/>
                </a:solidFill>
              </a:rPr>
              <a:t>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if the distributions are Gaussian, it’s a Gaussian mixture.</a:t>
            </a:r>
          </a:p>
        </p:txBody>
      </p:sp>
      <p:grpSp>
        <p:nvGrpSpPr>
          <p:cNvPr id="49165" name="Group 14"/>
          <p:cNvGrpSpPr>
            <a:grpSpLocks/>
          </p:cNvGrpSpPr>
          <p:nvPr/>
        </p:nvGrpSpPr>
        <p:grpSpPr bwMode="auto">
          <a:xfrm>
            <a:off x="6858000" y="1981200"/>
            <a:ext cx="1123950" cy="990600"/>
            <a:chOff x="1122" y="3168"/>
            <a:chExt cx="708" cy="624"/>
          </a:xfrm>
        </p:grpSpPr>
        <p:sp>
          <p:nvSpPr>
            <p:cNvPr id="49167" name="AutoShape 15"/>
            <p:cNvSpPr>
              <a:spLocks noChangeArrowheads="1"/>
            </p:cNvSpPr>
            <p:nvPr/>
          </p:nvSpPr>
          <p:spPr bwMode="auto">
            <a:xfrm rot="5400000">
              <a:off x="1242" y="3284"/>
              <a:ext cx="350" cy="11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94 w 21600"/>
                <a:gd name="T13" fmla="*/ 5492 h 21600"/>
                <a:gd name="T14" fmla="*/ 18885 w 21600"/>
                <a:gd name="T15" fmla="*/ 1629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FFFFFF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9168" name="Group 16"/>
            <p:cNvGrpSpPr>
              <a:grpSpLocks/>
            </p:cNvGrpSpPr>
            <p:nvPr/>
          </p:nvGrpSpPr>
          <p:grpSpPr bwMode="auto">
            <a:xfrm>
              <a:off x="1122" y="3544"/>
              <a:ext cx="708" cy="248"/>
              <a:chOff x="1122" y="3544"/>
              <a:chExt cx="708" cy="248"/>
            </a:xfrm>
          </p:grpSpPr>
          <p:sp>
            <p:nvSpPr>
              <p:cNvPr id="49169" name="Line 17"/>
              <p:cNvSpPr>
                <a:spLocks noChangeShapeType="1"/>
              </p:cNvSpPr>
              <p:nvPr/>
            </p:nvSpPr>
            <p:spPr bwMode="auto">
              <a:xfrm>
                <a:off x="1122" y="3791"/>
                <a:ext cx="708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70" name="Freeform 18"/>
              <p:cNvSpPr>
                <a:spLocks/>
              </p:cNvSpPr>
              <p:nvPr/>
            </p:nvSpPr>
            <p:spPr bwMode="auto">
              <a:xfrm>
                <a:off x="1152" y="3544"/>
                <a:ext cx="528" cy="200"/>
              </a:xfrm>
              <a:custGeom>
                <a:avLst/>
                <a:gdLst>
                  <a:gd name="T0" fmla="*/ 0 w 528"/>
                  <a:gd name="T1" fmla="*/ 200 h 200"/>
                  <a:gd name="T2" fmla="*/ 144 w 528"/>
                  <a:gd name="T3" fmla="*/ 8 h 200"/>
                  <a:gd name="T4" fmla="*/ 288 w 528"/>
                  <a:gd name="T5" fmla="*/ 152 h 200"/>
                  <a:gd name="T6" fmla="*/ 528 w 528"/>
                  <a:gd name="T7" fmla="*/ 200 h 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28"/>
                  <a:gd name="T13" fmla="*/ 0 h 200"/>
                  <a:gd name="T14" fmla="*/ 528 w 528"/>
                  <a:gd name="T15" fmla="*/ 200 h 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28" h="200">
                    <a:moveTo>
                      <a:pt x="0" y="200"/>
                    </a:moveTo>
                    <a:cubicBezTo>
                      <a:pt x="48" y="108"/>
                      <a:pt x="96" y="16"/>
                      <a:pt x="144" y="8"/>
                    </a:cubicBezTo>
                    <a:cubicBezTo>
                      <a:pt x="192" y="0"/>
                      <a:pt x="224" y="120"/>
                      <a:pt x="288" y="152"/>
                    </a:cubicBezTo>
                    <a:cubicBezTo>
                      <a:pt x="352" y="184"/>
                      <a:pt x="440" y="192"/>
                      <a:pt x="528" y="20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71" name="Line 19"/>
              <p:cNvSpPr>
                <a:spLocks noChangeShapeType="1"/>
              </p:cNvSpPr>
              <p:nvPr/>
            </p:nvSpPr>
            <p:spPr bwMode="auto">
              <a:xfrm>
                <a:off x="1296" y="3552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9166" name="Rectangle 21"/>
          <p:cNvSpPr>
            <a:spLocks noChangeArrowheads="1"/>
          </p:cNvSpPr>
          <p:nvPr/>
        </p:nvSpPr>
        <p:spPr bwMode="auto">
          <a:xfrm>
            <a:off x="7239000" y="1905000"/>
            <a:ext cx="228600" cy="685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5C21079-4CDA-422D-B764-D48F5FF43BA0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44</a:t>
            </a:fld>
            <a:endParaRPr lang="en-US" altLang="en-US" sz="1400" smtClean="0"/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33CC"/>
                </a:solidFill>
                <a:sym typeface="Symbol" pitchFamily="16" charset="2"/>
              </a:rPr>
              <a:t>EM Algorithm Summary</a:t>
            </a:r>
          </a:p>
        </p:txBody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400" u="sng" smtClean="0"/>
              <a:t>Boot Step</a:t>
            </a:r>
            <a:r>
              <a:rPr lang="en-US" altLang="en-US" sz="2800" smtClean="0"/>
              <a:t>:</a:t>
            </a:r>
          </a:p>
          <a:p>
            <a:pPr lvl="1" eaLnBrk="1" hangingPunct="1"/>
            <a:r>
              <a:rPr lang="en-US" altLang="en-US" sz="2000" smtClean="0">
                <a:solidFill>
                  <a:srgbClr val="FF0000"/>
                </a:solidFill>
                <a:latin typeface="Times New Roman" pitchFamily="16" charset="0"/>
              </a:rPr>
              <a:t>Initialize </a:t>
            </a:r>
            <a:r>
              <a:rPr lang="en-US" altLang="en-US" sz="2000" i="1" smtClean="0">
                <a:solidFill>
                  <a:srgbClr val="FF0000"/>
                </a:solidFill>
                <a:latin typeface="Times New Roman" pitchFamily="16" charset="0"/>
              </a:rPr>
              <a:t>K</a:t>
            </a:r>
            <a:r>
              <a:rPr lang="en-US" altLang="en-US" sz="2000" smtClean="0">
                <a:solidFill>
                  <a:srgbClr val="FF0000"/>
                </a:solidFill>
                <a:latin typeface="Times New Roman" pitchFamily="16" charset="0"/>
              </a:rPr>
              <a:t> clusters: C</a:t>
            </a:r>
            <a:r>
              <a:rPr lang="en-US" altLang="en-US" sz="2000" i="1" baseline="-25000" smtClean="0">
                <a:solidFill>
                  <a:srgbClr val="FF0000"/>
                </a:solidFill>
                <a:latin typeface="Times New Roman" pitchFamily="16" charset="0"/>
              </a:rPr>
              <a:t>1</a:t>
            </a:r>
            <a:r>
              <a:rPr lang="en-US" altLang="en-US" sz="2000" i="1" smtClean="0">
                <a:solidFill>
                  <a:srgbClr val="FF0000"/>
                </a:solidFill>
                <a:latin typeface="Times New Roman" pitchFamily="16" charset="0"/>
              </a:rPr>
              <a:t>, …, C</a:t>
            </a:r>
            <a:r>
              <a:rPr lang="en-US" altLang="en-US" sz="2000" i="1" baseline="-25000" smtClean="0">
                <a:solidFill>
                  <a:srgbClr val="FF0000"/>
                </a:solidFill>
                <a:latin typeface="Times New Roman" pitchFamily="16" charset="0"/>
              </a:rPr>
              <a:t>K</a:t>
            </a:r>
            <a:endParaRPr lang="en-US" altLang="en-US" sz="2000" i="1" smtClean="0">
              <a:solidFill>
                <a:srgbClr val="FF0000"/>
              </a:solidFill>
              <a:latin typeface="Times New Roman" pitchFamily="16" charset="0"/>
            </a:endParaRPr>
          </a:p>
          <a:p>
            <a:pPr lvl="1" eaLnBrk="1" hangingPunct="1">
              <a:buFontTx/>
              <a:buNone/>
            </a:pPr>
            <a:r>
              <a:rPr lang="en-US" altLang="en-US" sz="2000" smtClean="0">
                <a:solidFill>
                  <a:srgbClr val="FF0000"/>
                </a:solidFill>
                <a:latin typeface="Times New Roman" pitchFamily="16" charset="0"/>
              </a:rPr>
              <a:t>	</a:t>
            </a:r>
            <a:endParaRPr lang="en-US" altLang="en-US" sz="2000" i="1" baseline="-25000" smtClean="0">
              <a:solidFill>
                <a:srgbClr val="FF0000"/>
              </a:solidFill>
              <a:latin typeface="Times New Roman" pitchFamily="16" charset="0"/>
            </a:endParaRPr>
          </a:p>
          <a:p>
            <a:pPr eaLnBrk="1" hangingPunct="1"/>
            <a:r>
              <a:rPr lang="en-US" altLang="en-US" sz="2400" u="sng" smtClean="0"/>
              <a:t>Iteration Step</a:t>
            </a:r>
            <a:r>
              <a:rPr lang="en-US" altLang="en-US" sz="2800" smtClean="0"/>
              <a:t>:</a:t>
            </a:r>
          </a:p>
          <a:p>
            <a:pPr lvl="1" eaLnBrk="1" hangingPunct="1"/>
            <a:r>
              <a:rPr lang="en-US" altLang="en-US" sz="2000" smtClean="0">
                <a:solidFill>
                  <a:srgbClr val="FF0000"/>
                </a:solidFill>
                <a:latin typeface="Times New Roman" pitchFamily="16" charset="0"/>
              </a:rPr>
              <a:t>Expectation Step</a:t>
            </a:r>
          </a:p>
          <a:p>
            <a:pPr lvl="1" eaLnBrk="1" hangingPunct="1"/>
            <a:endParaRPr lang="en-US" altLang="en-US" sz="2400" smtClean="0">
              <a:solidFill>
                <a:srgbClr val="FF0000"/>
              </a:solidFill>
            </a:endParaRPr>
          </a:p>
          <a:p>
            <a:pPr lvl="1" eaLnBrk="1" hangingPunct="1"/>
            <a:endParaRPr lang="en-US" altLang="en-US" sz="2000" smtClean="0">
              <a:solidFill>
                <a:srgbClr val="FF0000"/>
              </a:solidFill>
              <a:latin typeface="Times New Roman" pitchFamily="16" charset="0"/>
            </a:endParaRPr>
          </a:p>
          <a:p>
            <a:pPr lvl="1" eaLnBrk="1" hangingPunct="1"/>
            <a:r>
              <a:rPr lang="en-US" altLang="en-US" sz="2000" smtClean="0">
                <a:solidFill>
                  <a:srgbClr val="FF0000"/>
                </a:solidFill>
                <a:latin typeface="Times New Roman" pitchFamily="16" charset="0"/>
              </a:rPr>
              <a:t>Maximization Step</a:t>
            </a:r>
          </a:p>
          <a:p>
            <a:pPr lvl="1" eaLnBrk="1" hangingPunct="1">
              <a:buFontTx/>
              <a:buNone/>
            </a:pPr>
            <a:endParaRPr lang="en-US" altLang="en-US" sz="2400" smtClean="0">
              <a:solidFill>
                <a:srgbClr val="FF0000"/>
              </a:solidFill>
            </a:endParaRPr>
          </a:p>
          <a:p>
            <a:pPr lvl="1" eaLnBrk="1" hangingPunct="1">
              <a:buFontTx/>
              <a:buNone/>
            </a:pPr>
            <a:endParaRPr lang="en-US" altLang="en-US" smtClean="0">
              <a:solidFill>
                <a:srgbClr val="FF0000"/>
              </a:solidFill>
            </a:endParaRPr>
          </a:p>
        </p:txBody>
      </p:sp>
      <p:sp>
        <p:nvSpPr>
          <p:cNvPr id="50181" name="Text Box 4"/>
          <p:cNvSpPr txBox="1">
            <a:spLocks noChangeArrowheads="1"/>
          </p:cNvSpPr>
          <p:nvPr/>
        </p:nvSpPr>
        <p:spPr bwMode="auto">
          <a:xfrm>
            <a:off x="1600200" y="2514600"/>
            <a:ext cx="510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hlink"/>
              </a:buClr>
              <a:buSzPct val="55000"/>
              <a:buFont typeface="Wingdings" pitchFamily="2" charset="2"/>
              <a:buNone/>
            </a:pPr>
            <a:r>
              <a:rPr lang="en-US" altLang="en-US" sz="2000">
                <a:latin typeface="Times New Roman" pitchFamily="16" charset="0"/>
              </a:rPr>
              <a:t>(</a:t>
            </a:r>
            <a:r>
              <a:rPr lang="en-US" altLang="en-US" sz="2000" i="1">
                <a:latin typeface="Times New Roman" pitchFamily="16" charset="0"/>
                <a:sym typeface="Symbol" pitchFamily="16" charset="2"/>
              </a:rPr>
              <a:t></a:t>
            </a:r>
            <a:r>
              <a:rPr lang="en-US" altLang="en-US" sz="2000" i="1" baseline="-25000">
                <a:latin typeface="Times New Roman" pitchFamily="16" charset="0"/>
                <a:sym typeface="Symbol" pitchFamily="16" charset="2"/>
              </a:rPr>
              <a:t>j</a:t>
            </a:r>
            <a:r>
              <a:rPr lang="en-US" altLang="en-US" sz="2000" baseline="-25000">
                <a:latin typeface="Times New Roman" pitchFamily="16" charset="0"/>
                <a:sym typeface="Symbol" pitchFamily="16" charset="2"/>
              </a:rPr>
              <a:t>,</a:t>
            </a:r>
            <a:r>
              <a:rPr lang="en-US" altLang="en-US" sz="2000">
                <a:latin typeface="Tahoma" pitchFamily="34" charset="0"/>
                <a:sym typeface="Symbol" pitchFamily="16" charset="2"/>
              </a:rPr>
              <a:t> </a:t>
            </a:r>
            <a:r>
              <a:rPr lang="en-US" altLang="en-US" sz="2000">
                <a:latin typeface="Times New Roman" pitchFamily="16" charset="0"/>
                <a:sym typeface="Symbol" pitchFamily="16" charset="2"/>
              </a:rPr>
              <a:t></a:t>
            </a:r>
            <a:r>
              <a:rPr lang="en-US" altLang="en-US" sz="2000" i="1" baseline="-25000">
                <a:latin typeface="Times" pitchFamily="18" charset="0"/>
                <a:sym typeface="Symbol" pitchFamily="16" charset="2"/>
              </a:rPr>
              <a:t>j</a:t>
            </a:r>
            <a:r>
              <a:rPr lang="en-US" altLang="en-US" sz="2000">
                <a:latin typeface="Times" pitchFamily="18" charset="0"/>
                <a:sym typeface="Symbol" pitchFamily="16" charset="2"/>
              </a:rPr>
              <a:t>) and </a:t>
            </a:r>
            <a:r>
              <a:rPr lang="en-US" altLang="en-US" sz="2000" i="1">
                <a:latin typeface="Times" pitchFamily="18" charset="0"/>
              </a:rPr>
              <a:t>p</a:t>
            </a:r>
            <a:r>
              <a:rPr lang="en-US" altLang="en-US" sz="2000">
                <a:latin typeface="Times" pitchFamily="18" charset="0"/>
              </a:rPr>
              <a:t>(</a:t>
            </a:r>
            <a:r>
              <a:rPr lang="en-US" altLang="en-US" sz="2000" i="1">
                <a:latin typeface="Times" pitchFamily="18" charset="0"/>
              </a:rPr>
              <a:t>C</a:t>
            </a:r>
            <a:r>
              <a:rPr lang="en-US" altLang="en-US" sz="2000" i="1" baseline="-25000">
                <a:latin typeface="Times" pitchFamily="18" charset="0"/>
              </a:rPr>
              <a:t>j</a:t>
            </a:r>
            <a:r>
              <a:rPr lang="en-US" altLang="en-US" sz="2000">
                <a:latin typeface="Times" pitchFamily="18" charset="0"/>
              </a:rPr>
              <a:t>)</a:t>
            </a:r>
            <a:r>
              <a:rPr lang="en-US" altLang="en-US" sz="1600">
                <a:latin typeface="Tahoma" pitchFamily="34" charset="0"/>
                <a:sym typeface="Symbol" pitchFamily="16" charset="2"/>
              </a:rPr>
              <a:t> </a:t>
            </a:r>
            <a:r>
              <a:rPr lang="en-US" altLang="en-US" sz="2000">
                <a:latin typeface="Times" pitchFamily="18" charset="0"/>
              </a:rPr>
              <a:t>for each cluster </a:t>
            </a:r>
            <a:r>
              <a:rPr lang="en-US" altLang="en-US" sz="2000" i="1">
                <a:latin typeface="Times" pitchFamily="18" charset="0"/>
              </a:rPr>
              <a:t>j.  </a:t>
            </a:r>
          </a:p>
        </p:txBody>
      </p:sp>
      <p:graphicFrame>
        <p:nvGraphicFramePr>
          <p:cNvPr id="50182" name="Object 5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1447800" y="3810000"/>
          <a:ext cx="5072063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2" name="Equation" r:id="rId3" imgW="3187700" imgH="584200" progId="Equation.3">
                  <p:embed/>
                </p:oleObj>
              </mc:Choice>
              <mc:Fallback>
                <p:oleObj name="Equation" r:id="rId3" imgW="3187700" imgH="584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810000"/>
                        <a:ext cx="5072063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3" name="Object 6"/>
          <p:cNvGraphicFramePr>
            <a:graphicFrameLocks noChangeAspect="1"/>
          </p:cNvGraphicFramePr>
          <p:nvPr/>
        </p:nvGraphicFramePr>
        <p:xfrm>
          <a:off x="3505200" y="5410200"/>
          <a:ext cx="2998788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3" name="Equation" r:id="rId5" imgW="2400300" imgH="660400" progId="Equation.3">
                  <p:embed/>
                </p:oleObj>
              </mc:Choice>
              <mc:Fallback>
                <p:oleObj name="Equation" r:id="rId5" imgW="2400300" imgH="660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5410200"/>
                        <a:ext cx="2998788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4" name="Object 7"/>
          <p:cNvGraphicFramePr>
            <a:graphicFrameLocks noChangeAspect="1"/>
          </p:cNvGraphicFramePr>
          <p:nvPr/>
        </p:nvGraphicFramePr>
        <p:xfrm>
          <a:off x="1447800" y="5334000"/>
          <a:ext cx="1666875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4" name="Equation" r:id="rId7" imgW="1333500" imgH="660400" progId="Equation.3">
                  <p:embed/>
                </p:oleObj>
              </mc:Choice>
              <mc:Fallback>
                <p:oleObj name="Equation" r:id="rId7" imgW="1333500" imgH="660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5334000"/>
                        <a:ext cx="1666875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5" name="Object 8"/>
          <p:cNvGraphicFramePr>
            <a:graphicFrameLocks noChangeAspect="1"/>
          </p:cNvGraphicFramePr>
          <p:nvPr/>
        </p:nvGraphicFramePr>
        <p:xfrm>
          <a:off x="6858000" y="5410200"/>
          <a:ext cx="1682750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5" name="Equation" r:id="rId9" imgW="1346200" imgH="520700" progId="Equation.3">
                  <p:embed/>
                </p:oleObj>
              </mc:Choice>
              <mc:Fallback>
                <p:oleObj name="Equation" r:id="rId9" imgW="1346200" imgH="520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5410200"/>
                        <a:ext cx="1682750" cy="65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3749E29-0180-4940-A990-1319EFDA2B3F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45</a:t>
            </a:fld>
            <a:endParaRPr lang="en-US" altLang="en-US" sz="1400" smtClean="0"/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4000" smtClean="0">
                <a:solidFill>
                  <a:srgbClr val="0033CC"/>
                </a:solidFill>
              </a:rPr>
              <a:t>EM Clustering using color and texture information at each pixel</a:t>
            </a:r>
            <a:br>
              <a:rPr lang="en-US" altLang="en-US" sz="4000" smtClean="0">
                <a:solidFill>
                  <a:srgbClr val="0033CC"/>
                </a:solidFill>
              </a:rPr>
            </a:br>
            <a:r>
              <a:rPr lang="en-US" altLang="en-US" sz="2800" smtClean="0">
                <a:solidFill>
                  <a:srgbClr val="0033CC"/>
                </a:solidFill>
              </a:rPr>
              <a:t>(from Blobworld)</a:t>
            </a:r>
          </a:p>
        </p:txBody>
      </p:sp>
      <p:pic>
        <p:nvPicPr>
          <p:cNvPr id="51204" name="Picture 3" descr="433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209800"/>
            <a:ext cx="1219200" cy="182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5" name="Picture 4" descr="433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267200"/>
            <a:ext cx="1219200" cy="182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6" name="Picture 5" descr="4330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876800"/>
            <a:ext cx="1828800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7" name="Picture 6" descr="5240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209800"/>
            <a:ext cx="1828800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8" name="Picture 7" descr="43300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209800"/>
            <a:ext cx="1219200" cy="182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9" name="Picture 8" descr="43300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267200"/>
            <a:ext cx="1219200" cy="182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0" name="Picture 9" descr="43301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876800"/>
            <a:ext cx="1828800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1" name="Picture 10" descr="52402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209800"/>
            <a:ext cx="1828800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174DE1F-8585-4EB3-B723-3B23E1D062ED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46</a:t>
            </a:fld>
            <a:endParaRPr lang="en-US" altLang="en-US" sz="1400" smtClean="0"/>
          </a:p>
        </p:txBody>
      </p:sp>
      <p:grpSp>
        <p:nvGrpSpPr>
          <p:cNvPr id="52227" name="Group 2"/>
          <p:cNvGrpSpPr>
            <a:grpSpLocks/>
          </p:cNvGrpSpPr>
          <p:nvPr/>
        </p:nvGrpSpPr>
        <p:grpSpPr bwMode="auto">
          <a:xfrm>
            <a:off x="5638800" y="2133600"/>
            <a:ext cx="2819400" cy="3810000"/>
            <a:chOff x="3456" y="864"/>
            <a:chExt cx="1776" cy="2400"/>
          </a:xfrm>
        </p:grpSpPr>
        <p:sp>
          <p:nvSpPr>
            <p:cNvPr id="52258" name="Oval 3"/>
            <p:cNvSpPr>
              <a:spLocks noChangeArrowheads="1"/>
            </p:cNvSpPr>
            <p:nvPr/>
          </p:nvSpPr>
          <p:spPr bwMode="auto">
            <a:xfrm>
              <a:off x="3984" y="1200"/>
              <a:ext cx="1248" cy="72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2259" name="Text Box 4"/>
            <p:cNvSpPr txBox="1">
              <a:spLocks noChangeArrowheads="1"/>
            </p:cNvSpPr>
            <p:nvPr/>
          </p:nvSpPr>
          <p:spPr bwMode="auto">
            <a:xfrm>
              <a:off x="3456" y="864"/>
              <a:ext cx="167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2000">
                  <a:ea typeface="SimSun" pitchFamily="2" charset="-122"/>
                </a:rPr>
                <a:t>Final Model for “trees”</a:t>
              </a:r>
            </a:p>
          </p:txBody>
        </p:sp>
        <p:sp>
          <p:nvSpPr>
            <p:cNvPr id="52260" name="Oval 5"/>
            <p:cNvSpPr>
              <a:spLocks noChangeArrowheads="1"/>
            </p:cNvSpPr>
            <p:nvPr/>
          </p:nvSpPr>
          <p:spPr bwMode="auto">
            <a:xfrm>
              <a:off x="3984" y="2544"/>
              <a:ext cx="1248" cy="72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2261" name="Text Box 6"/>
            <p:cNvSpPr txBox="1">
              <a:spLocks noChangeArrowheads="1"/>
            </p:cNvSpPr>
            <p:nvPr/>
          </p:nvSpPr>
          <p:spPr bwMode="auto">
            <a:xfrm>
              <a:off x="3456" y="2208"/>
              <a:ext cx="156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2000">
                  <a:ea typeface="SimSun" pitchFamily="2" charset="-122"/>
                </a:rPr>
                <a:t>Final Model for “sky”</a:t>
              </a:r>
            </a:p>
          </p:txBody>
        </p:sp>
        <p:sp>
          <p:nvSpPr>
            <p:cNvPr id="52262" name="Rectangle 7"/>
            <p:cNvSpPr>
              <a:spLocks noChangeArrowheads="1"/>
            </p:cNvSpPr>
            <p:nvPr/>
          </p:nvSpPr>
          <p:spPr bwMode="auto">
            <a:xfrm>
              <a:off x="4176" y="1536"/>
              <a:ext cx="864" cy="96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2263" name="Rectangle 8"/>
            <p:cNvSpPr>
              <a:spLocks noChangeArrowheads="1"/>
            </p:cNvSpPr>
            <p:nvPr/>
          </p:nvSpPr>
          <p:spPr bwMode="auto">
            <a:xfrm>
              <a:off x="4176" y="2880"/>
              <a:ext cx="864" cy="96"/>
            </a:xfrm>
            <a:prstGeom prst="rect">
              <a:avLst/>
            </a:prstGeom>
            <a:solidFill>
              <a:srgbClr val="00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grpSp>
        <p:nvGrpSpPr>
          <p:cNvPr id="52228" name="Group 9"/>
          <p:cNvGrpSpPr>
            <a:grpSpLocks/>
          </p:cNvGrpSpPr>
          <p:nvPr/>
        </p:nvGrpSpPr>
        <p:grpSpPr bwMode="auto">
          <a:xfrm>
            <a:off x="4114800" y="3505200"/>
            <a:ext cx="1295400" cy="1143000"/>
            <a:chOff x="2496" y="1728"/>
            <a:chExt cx="816" cy="720"/>
          </a:xfrm>
        </p:grpSpPr>
        <p:sp>
          <p:nvSpPr>
            <p:cNvPr id="52256" name="AutoShape 10"/>
            <p:cNvSpPr>
              <a:spLocks noChangeArrowheads="1"/>
            </p:cNvSpPr>
            <p:nvPr/>
          </p:nvSpPr>
          <p:spPr bwMode="auto">
            <a:xfrm>
              <a:off x="2496" y="2064"/>
              <a:ext cx="816" cy="38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62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57" name="Text Box 11"/>
            <p:cNvSpPr txBox="1">
              <a:spLocks noChangeArrowheads="1"/>
            </p:cNvSpPr>
            <p:nvPr/>
          </p:nvSpPr>
          <p:spPr bwMode="auto">
            <a:xfrm>
              <a:off x="2592" y="1728"/>
              <a:ext cx="5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zh-CN" sz="2400">
                  <a:ea typeface="SimSun" pitchFamily="2" charset="-122"/>
                </a:rPr>
                <a:t>EM</a:t>
              </a:r>
            </a:p>
          </p:txBody>
        </p:sp>
      </p:grpSp>
      <p:sp>
        <p:nvSpPr>
          <p:cNvPr id="52229" name="Rectangle 1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zh-CN" sz="4000" smtClean="0">
                <a:solidFill>
                  <a:srgbClr val="0033CC"/>
                </a:solidFill>
                <a:ea typeface="SimSun" pitchFamily="2" charset="-122"/>
              </a:rPr>
              <a:t>EM for Classification of Images in Terms of their Color Regions</a:t>
            </a:r>
          </a:p>
        </p:txBody>
      </p:sp>
      <p:grpSp>
        <p:nvGrpSpPr>
          <p:cNvPr id="52230" name="Group 13"/>
          <p:cNvGrpSpPr>
            <a:grpSpLocks/>
          </p:cNvGrpSpPr>
          <p:nvPr/>
        </p:nvGrpSpPr>
        <p:grpSpPr bwMode="auto">
          <a:xfrm>
            <a:off x="762000" y="2133600"/>
            <a:ext cx="2819400" cy="1676400"/>
            <a:chOff x="480" y="1344"/>
            <a:chExt cx="1776" cy="1056"/>
          </a:xfrm>
        </p:grpSpPr>
        <p:sp>
          <p:nvSpPr>
            <p:cNvPr id="52244" name="Oval 14"/>
            <p:cNvSpPr>
              <a:spLocks noChangeArrowheads="1"/>
            </p:cNvSpPr>
            <p:nvPr/>
          </p:nvSpPr>
          <p:spPr bwMode="auto">
            <a:xfrm>
              <a:off x="1008" y="1680"/>
              <a:ext cx="1248" cy="72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2245" name="Text Box 15"/>
            <p:cNvSpPr txBox="1">
              <a:spLocks noChangeArrowheads="1"/>
            </p:cNvSpPr>
            <p:nvPr/>
          </p:nvSpPr>
          <p:spPr bwMode="auto">
            <a:xfrm>
              <a:off x="480" y="1344"/>
              <a:ext cx="170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2000">
                  <a:ea typeface="SimSun" pitchFamily="2" charset="-122"/>
                </a:rPr>
                <a:t>Initial Model for “trees”</a:t>
              </a:r>
            </a:p>
          </p:txBody>
        </p:sp>
        <p:sp>
          <p:nvSpPr>
            <p:cNvPr id="52246" name="Rectangle 16"/>
            <p:cNvSpPr>
              <a:spLocks noChangeArrowheads="1"/>
            </p:cNvSpPr>
            <p:nvPr/>
          </p:nvSpPr>
          <p:spPr bwMode="auto">
            <a:xfrm>
              <a:off x="1248" y="1824"/>
              <a:ext cx="144" cy="144"/>
            </a:xfrm>
            <a:prstGeom prst="rect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2247" name="Rectangle 17"/>
            <p:cNvSpPr>
              <a:spLocks noChangeArrowheads="1"/>
            </p:cNvSpPr>
            <p:nvPr/>
          </p:nvSpPr>
          <p:spPr bwMode="auto">
            <a:xfrm>
              <a:off x="1680" y="2016"/>
              <a:ext cx="144" cy="144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990000"/>
                </a:solidFill>
              </a:endParaRPr>
            </a:p>
          </p:txBody>
        </p:sp>
        <p:sp>
          <p:nvSpPr>
            <p:cNvPr id="52248" name="Rectangle 18"/>
            <p:cNvSpPr>
              <a:spLocks noChangeArrowheads="1"/>
            </p:cNvSpPr>
            <p:nvPr/>
          </p:nvSpPr>
          <p:spPr bwMode="auto">
            <a:xfrm>
              <a:off x="1392" y="1824"/>
              <a:ext cx="144" cy="144"/>
            </a:xfrm>
            <a:prstGeom prst="rect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2249" name="Rectangle 19"/>
            <p:cNvSpPr>
              <a:spLocks noChangeArrowheads="1"/>
            </p:cNvSpPr>
            <p:nvPr/>
          </p:nvSpPr>
          <p:spPr bwMode="auto">
            <a:xfrm>
              <a:off x="1536" y="2208"/>
              <a:ext cx="144" cy="144"/>
            </a:xfrm>
            <a:prstGeom prst="rect">
              <a:avLst/>
            </a:prstGeom>
            <a:solidFill>
              <a:srgbClr val="33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2250" name="Rectangle 20"/>
            <p:cNvSpPr>
              <a:spLocks noChangeArrowheads="1"/>
            </p:cNvSpPr>
            <p:nvPr/>
          </p:nvSpPr>
          <p:spPr bwMode="auto">
            <a:xfrm>
              <a:off x="1536" y="1824"/>
              <a:ext cx="144" cy="144"/>
            </a:xfrm>
            <a:prstGeom prst="rect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2251" name="Rectangle 21"/>
            <p:cNvSpPr>
              <a:spLocks noChangeArrowheads="1"/>
            </p:cNvSpPr>
            <p:nvPr/>
          </p:nvSpPr>
          <p:spPr bwMode="auto">
            <a:xfrm>
              <a:off x="1824" y="1824"/>
              <a:ext cx="144" cy="144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2252" name="Rectangle 22"/>
            <p:cNvSpPr>
              <a:spLocks noChangeArrowheads="1"/>
            </p:cNvSpPr>
            <p:nvPr/>
          </p:nvSpPr>
          <p:spPr bwMode="auto">
            <a:xfrm>
              <a:off x="1248" y="2016"/>
              <a:ext cx="144" cy="144"/>
            </a:xfrm>
            <a:prstGeom prst="rect">
              <a:avLst/>
            </a:prstGeom>
            <a:solidFill>
              <a:srgbClr val="00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33CC"/>
                </a:solidFill>
              </a:endParaRPr>
            </a:p>
          </p:txBody>
        </p:sp>
        <p:sp>
          <p:nvSpPr>
            <p:cNvPr id="52253" name="Rectangle 23"/>
            <p:cNvSpPr>
              <a:spLocks noChangeArrowheads="1"/>
            </p:cNvSpPr>
            <p:nvPr/>
          </p:nvSpPr>
          <p:spPr bwMode="auto">
            <a:xfrm>
              <a:off x="1680" y="1824"/>
              <a:ext cx="144" cy="144"/>
            </a:xfrm>
            <a:prstGeom prst="rect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2254" name="Rectangle 24"/>
            <p:cNvSpPr>
              <a:spLocks noChangeArrowheads="1"/>
            </p:cNvSpPr>
            <p:nvPr/>
          </p:nvSpPr>
          <p:spPr bwMode="auto">
            <a:xfrm>
              <a:off x="1824" y="2016"/>
              <a:ext cx="144" cy="144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996633"/>
                </a:solidFill>
              </a:endParaRPr>
            </a:p>
          </p:txBody>
        </p:sp>
        <p:sp>
          <p:nvSpPr>
            <p:cNvPr id="52255" name="Rectangle 25"/>
            <p:cNvSpPr>
              <a:spLocks noChangeArrowheads="1"/>
            </p:cNvSpPr>
            <p:nvPr/>
          </p:nvSpPr>
          <p:spPr bwMode="auto">
            <a:xfrm>
              <a:off x="1392" y="2016"/>
              <a:ext cx="144" cy="144"/>
            </a:xfrm>
            <a:prstGeom prst="rect">
              <a:avLst/>
            </a:prstGeom>
            <a:solidFill>
              <a:srgbClr val="00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grpSp>
        <p:nvGrpSpPr>
          <p:cNvPr id="52231" name="Group 26"/>
          <p:cNvGrpSpPr>
            <a:grpSpLocks/>
          </p:cNvGrpSpPr>
          <p:nvPr/>
        </p:nvGrpSpPr>
        <p:grpSpPr bwMode="auto">
          <a:xfrm>
            <a:off x="762000" y="4267200"/>
            <a:ext cx="2819400" cy="1676400"/>
            <a:chOff x="480" y="2688"/>
            <a:chExt cx="1776" cy="1056"/>
          </a:xfrm>
        </p:grpSpPr>
        <p:sp>
          <p:nvSpPr>
            <p:cNvPr id="52232" name="Oval 27"/>
            <p:cNvSpPr>
              <a:spLocks noChangeArrowheads="1"/>
            </p:cNvSpPr>
            <p:nvPr/>
          </p:nvSpPr>
          <p:spPr bwMode="auto">
            <a:xfrm>
              <a:off x="1008" y="3024"/>
              <a:ext cx="1248" cy="72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2233" name="Text Box 28"/>
            <p:cNvSpPr txBox="1">
              <a:spLocks noChangeArrowheads="1"/>
            </p:cNvSpPr>
            <p:nvPr/>
          </p:nvSpPr>
          <p:spPr bwMode="auto">
            <a:xfrm>
              <a:off x="480" y="2688"/>
              <a:ext cx="159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2000">
                  <a:ea typeface="SimSun" pitchFamily="2" charset="-122"/>
                </a:rPr>
                <a:t>Initial Model for “sky”</a:t>
              </a:r>
            </a:p>
          </p:txBody>
        </p:sp>
        <p:sp>
          <p:nvSpPr>
            <p:cNvPr id="52234" name="Rectangle 29"/>
            <p:cNvSpPr>
              <a:spLocks noChangeArrowheads="1"/>
            </p:cNvSpPr>
            <p:nvPr/>
          </p:nvSpPr>
          <p:spPr bwMode="auto">
            <a:xfrm>
              <a:off x="1440" y="3552"/>
              <a:ext cx="144" cy="144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2235" name="Rectangle 30"/>
            <p:cNvSpPr>
              <a:spLocks noChangeArrowheads="1"/>
            </p:cNvSpPr>
            <p:nvPr/>
          </p:nvSpPr>
          <p:spPr bwMode="auto">
            <a:xfrm>
              <a:off x="1248" y="3168"/>
              <a:ext cx="144" cy="144"/>
            </a:xfrm>
            <a:prstGeom prst="rect">
              <a:avLst/>
            </a:prstGeom>
            <a:solidFill>
              <a:srgbClr val="00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33CC"/>
                </a:solidFill>
              </a:endParaRPr>
            </a:p>
          </p:txBody>
        </p:sp>
        <p:sp>
          <p:nvSpPr>
            <p:cNvPr id="52236" name="Rectangle 31"/>
            <p:cNvSpPr>
              <a:spLocks noChangeArrowheads="1"/>
            </p:cNvSpPr>
            <p:nvPr/>
          </p:nvSpPr>
          <p:spPr bwMode="auto">
            <a:xfrm>
              <a:off x="1824" y="3360"/>
              <a:ext cx="144" cy="1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2237" name="Rectangle 32"/>
            <p:cNvSpPr>
              <a:spLocks noChangeArrowheads="1"/>
            </p:cNvSpPr>
            <p:nvPr/>
          </p:nvSpPr>
          <p:spPr bwMode="auto">
            <a:xfrm>
              <a:off x="1392" y="3168"/>
              <a:ext cx="144" cy="144"/>
            </a:xfrm>
            <a:prstGeom prst="rect">
              <a:avLst/>
            </a:prstGeom>
            <a:solidFill>
              <a:srgbClr val="00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2238" name="Rectangle 33"/>
            <p:cNvSpPr>
              <a:spLocks noChangeArrowheads="1"/>
            </p:cNvSpPr>
            <p:nvPr/>
          </p:nvSpPr>
          <p:spPr bwMode="auto">
            <a:xfrm>
              <a:off x="1248" y="3360"/>
              <a:ext cx="144" cy="144"/>
            </a:xfrm>
            <a:prstGeom prst="rect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2239" name="Rectangle 34"/>
            <p:cNvSpPr>
              <a:spLocks noChangeArrowheads="1"/>
            </p:cNvSpPr>
            <p:nvPr/>
          </p:nvSpPr>
          <p:spPr bwMode="auto">
            <a:xfrm>
              <a:off x="1536" y="3360"/>
              <a:ext cx="144" cy="144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2240" name="Rectangle 35"/>
            <p:cNvSpPr>
              <a:spLocks noChangeArrowheads="1"/>
            </p:cNvSpPr>
            <p:nvPr/>
          </p:nvSpPr>
          <p:spPr bwMode="auto">
            <a:xfrm>
              <a:off x="1680" y="3168"/>
              <a:ext cx="144" cy="144"/>
            </a:xfrm>
            <a:prstGeom prst="rect">
              <a:avLst/>
            </a:prstGeom>
            <a:solidFill>
              <a:srgbClr val="00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2241" name="Rectangle 36"/>
            <p:cNvSpPr>
              <a:spLocks noChangeArrowheads="1"/>
            </p:cNvSpPr>
            <p:nvPr/>
          </p:nvSpPr>
          <p:spPr bwMode="auto">
            <a:xfrm>
              <a:off x="1392" y="3360"/>
              <a:ext cx="144" cy="144"/>
            </a:xfrm>
            <a:prstGeom prst="rect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2242" name="Rectangle 37"/>
            <p:cNvSpPr>
              <a:spLocks noChangeArrowheads="1"/>
            </p:cNvSpPr>
            <p:nvPr/>
          </p:nvSpPr>
          <p:spPr bwMode="auto">
            <a:xfrm>
              <a:off x="1584" y="3552"/>
              <a:ext cx="144" cy="144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2243" name="Rectangle 38"/>
            <p:cNvSpPr>
              <a:spLocks noChangeArrowheads="1"/>
            </p:cNvSpPr>
            <p:nvPr/>
          </p:nvSpPr>
          <p:spPr bwMode="auto">
            <a:xfrm>
              <a:off x="1536" y="3168"/>
              <a:ext cx="144" cy="144"/>
            </a:xfrm>
            <a:prstGeom prst="rect">
              <a:avLst/>
            </a:prstGeom>
            <a:solidFill>
              <a:srgbClr val="00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D6C47C3-8FCD-410C-B1EB-D95DF0BB704A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47</a:t>
            </a:fld>
            <a:endParaRPr lang="en-US" altLang="en-US" sz="1400" smtClean="0"/>
          </a:p>
        </p:txBody>
      </p:sp>
      <p:sp>
        <p:nvSpPr>
          <p:cNvPr id="53251" name="Text Box 2"/>
          <p:cNvSpPr txBox="1">
            <a:spLocks noChangeArrowheads="1"/>
          </p:cNvSpPr>
          <p:nvPr/>
        </p:nvSpPr>
        <p:spPr bwMode="auto">
          <a:xfrm>
            <a:off x="990600" y="2728913"/>
            <a:ext cx="16033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9" tIns="45709" rIns="91419" bIns="45709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>
                <a:latin typeface="Tahoma" pitchFamily="34" charset="0"/>
                <a:ea typeface="SimSun" pitchFamily="2" charset="-122"/>
              </a:rPr>
              <a:t>cheetah</a:t>
            </a:r>
          </a:p>
        </p:txBody>
      </p:sp>
      <p:pic>
        <p:nvPicPr>
          <p:cNvPr id="53252" name="Picture 3" descr="42107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119313"/>
            <a:ext cx="2559050" cy="191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3" name="Picture 4" descr="43305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119313"/>
            <a:ext cx="2559050" cy="191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4" name="Picture 5" descr="42108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114800"/>
            <a:ext cx="2559050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5" name="Picture 6" descr="433047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114800"/>
            <a:ext cx="2559050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6" name="Picture 7" descr="003234TB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114800"/>
            <a:ext cx="2559050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7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>
                <a:ea typeface="SimSun" pitchFamily="2" charset="-122"/>
              </a:rPr>
              <a:t>Sample Results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7E217A7-C860-432B-8572-4BAC2E12BAAD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48</a:t>
            </a:fld>
            <a:endParaRPr lang="en-US" altLang="en-US" sz="1400" smtClean="0"/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>
                <a:ea typeface="SimSun" pitchFamily="2" charset="-122"/>
              </a:rPr>
              <a:t>Sample Results (Cont.)</a:t>
            </a:r>
            <a:endParaRPr lang="zh-CN" altLang="en-US" smtClean="0">
              <a:ea typeface="SimSun" pitchFamily="2" charset="-122"/>
            </a:endParaRPr>
          </a:p>
        </p:txBody>
      </p:sp>
      <p:sp>
        <p:nvSpPr>
          <p:cNvPr id="54276" name="Text Box 3"/>
          <p:cNvSpPr txBox="1">
            <a:spLocks noChangeArrowheads="1"/>
          </p:cNvSpPr>
          <p:nvPr/>
        </p:nvSpPr>
        <p:spPr bwMode="auto">
          <a:xfrm>
            <a:off x="1295400" y="2667000"/>
            <a:ext cx="11303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9" tIns="45709" rIns="91419" bIns="45709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>
                <a:latin typeface="Tahoma" pitchFamily="34" charset="0"/>
                <a:ea typeface="SimSun" pitchFamily="2" charset="-122"/>
              </a:rPr>
              <a:t>grass</a:t>
            </a:r>
          </a:p>
        </p:txBody>
      </p:sp>
      <p:pic>
        <p:nvPicPr>
          <p:cNvPr id="54277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133600"/>
            <a:ext cx="2559050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8" name="Picture 5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191000"/>
            <a:ext cx="2559050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9" name="Picture 6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191000"/>
            <a:ext cx="2559050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0" name="Picture 7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191000"/>
            <a:ext cx="2559050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1" name="Picture 8" descr="506022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133600"/>
            <a:ext cx="2559050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8A92F98-8049-447A-BD40-F055084915C2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49</a:t>
            </a:fld>
            <a:endParaRPr lang="en-US" altLang="en-US" sz="1400" smtClean="0"/>
          </a:p>
        </p:txBody>
      </p:sp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>
                <a:ea typeface="SimSun" pitchFamily="2" charset="-122"/>
              </a:rPr>
              <a:t>Sample Results (Cont.)</a:t>
            </a:r>
          </a:p>
        </p:txBody>
      </p:sp>
      <p:sp>
        <p:nvSpPr>
          <p:cNvPr id="55300" name="Text Box 3"/>
          <p:cNvSpPr txBox="1">
            <a:spLocks noChangeArrowheads="1"/>
          </p:cNvSpPr>
          <p:nvPr/>
        </p:nvSpPr>
        <p:spPr bwMode="auto">
          <a:xfrm>
            <a:off x="1752600" y="2667000"/>
            <a:ext cx="819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9" tIns="45709" rIns="91419" bIns="45709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>
                <a:latin typeface="Tahoma" pitchFamily="34" charset="0"/>
                <a:ea typeface="SimSun" pitchFamily="2" charset="-122"/>
              </a:rPr>
              <a:t>lion</a:t>
            </a:r>
          </a:p>
        </p:txBody>
      </p:sp>
      <p:pic>
        <p:nvPicPr>
          <p:cNvPr id="55301" name="Picture 4" descr="033017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057400"/>
            <a:ext cx="1462088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2" name="Picture 5" descr="421068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057400"/>
            <a:ext cx="2559050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3" name="Picture 6" descr="033009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191000"/>
            <a:ext cx="1462088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4" name="Picture 7" descr="510008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191000"/>
            <a:ext cx="2559050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5" name="Picture 8" descr="029039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191000"/>
            <a:ext cx="1462088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82575"/>
            <a:ext cx="8153400" cy="647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219200" y="1041009"/>
            <a:ext cx="6858000" cy="15049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anchor="t" anchorCtr="0">
            <a:normAutofit fontScale="97500" lnSpcReduction="10000"/>
          </a:bodyPr>
          <a:lstStyle/>
          <a:p>
            <a:pPr lvl="0" algn="r" defTabSz="914400">
              <a:spcBef>
                <a:spcPct val="0"/>
              </a:spcBef>
            </a:pPr>
            <a:r>
              <a:rPr lang="en-US" sz="3200" dirty="0">
                <a:solidFill>
                  <a:schemeClr val="tx1"/>
                </a:solidFill>
              </a:rPr>
              <a:t>Haar Random Forest Features Combined with a Spatial Matching Kernel for Stoneﬂy Species Identiﬁcation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219200" y="2827606"/>
            <a:ext cx="6858000" cy="3528744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lvl="0" algn="ctr" defTabSz="914400">
              <a:spcBef>
                <a:spcPts val="600"/>
              </a:spcBef>
              <a:buClr>
                <a:srgbClr val="727CA3"/>
              </a:buClr>
              <a:buSzPct val="76000"/>
            </a:pPr>
            <a:r>
              <a:rPr lang="en-US" sz="2000" dirty="0" smtClean="0">
                <a:solidFill>
                  <a:srgbClr val="464653"/>
                </a:solidFill>
                <a:latin typeface="Bookman Old Style"/>
                <a:ea typeface="+mj-ea"/>
                <a:cs typeface="+mj-cs"/>
              </a:rPr>
              <a:t>Natalia </a:t>
            </a:r>
            <a:r>
              <a:rPr lang="en-US" sz="2000" dirty="0" err="1" smtClean="0">
                <a:solidFill>
                  <a:srgbClr val="464653"/>
                </a:solidFill>
                <a:latin typeface="Bookman Old Style"/>
                <a:ea typeface="+mj-ea"/>
                <a:cs typeface="+mj-cs"/>
              </a:rPr>
              <a:t>Larios</a:t>
            </a:r>
            <a:r>
              <a:rPr lang="en-US" sz="2000" dirty="0" smtClean="0">
                <a:solidFill>
                  <a:srgbClr val="464653"/>
                </a:solidFill>
                <a:latin typeface="Bookman Old Style"/>
                <a:ea typeface="+mj-ea"/>
                <a:cs typeface="+mj-cs"/>
              </a:rPr>
              <a:t>*</a:t>
            </a:r>
          </a:p>
          <a:p>
            <a:pPr lvl="0" algn="ctr" defTabSz="914400">
              <a:spcBef>
                <a:spcPts val="600"/>
              </a:spcBef>
              <a:buClr>
                <a:srgbClr val="727CA3"/>
              </a:buClr>
              <a:buSzPct val="76000"/>
            </a:pPr>
            <a:r>
              <a:rPr lang="en-US" sz="2000" dirty="0" smtClean="0">
                <a:solidFill>
                  <a:srgbClr val="464653"/>
                </a:solidFill>
                <a:latin typeface="Bookman Old Style"/>
                <a:ea typeface="+mj-ea"/>
                <a:cs typeface="+mj-cs"/>
              </a:rPr>
              <a:t>Bilge </a:t>
            </a:r>
            <a:r>
              <a:rPr lang="en-US" sz="2000" dirty="0" err="1" smtClean="0">
                <a:solidFill>
                  <a:srgbClr val="464653"/>
                </a:solidFill>
                <a:latin typeface="Bookman Old Style"/>
                <a:ea typeface="+mj-ea"/>
                <a:cs typeface="+mj-cs"/>
              </a:rPr>
              <a:t>Soran</a:t>
            </a:r>
            <a:r>
              <a:rPr lang="en-US" sz="2000" dirty="0" smtClean="0">
                <a:solidFill>
                  <a:srgbClr val="464653"/>
                </a:solidFill>
                <a:latin typeface="Bookman Old Style"/>
                <a:ea typeface="+mj-ea"/>
                <a:cs typeface="+mj-cs"/>
              </a:rPr>
              <a:t>*</a:t>
            </a:r>
          </a:p>
          <a:p>
            <a:pPr lvl="0" algn="ctr" defTabSz="914400">
              <a:spcBef>
                <a:spcPts val="600"/>
              </a:spcBef>
              <a:buClr>
                <a:srgbClr val="727CA3"/>
              </a:buClr>
              <a:buSzPct val="76000"/>
            </a:pPr>
            <a:r>
              <a:rPr lang="en-US" sz="2000" dirty="0" smtClean="0">
                <a:solidFill>
                  <a:srgbClr val="464653"/>
                </a:solidFill>
                <a:latin typeface="Bookman Old Style"/>
                <a:ea typeface="+mj-ea"/>
                <a:cs typeface="+mj-cs"/>
              </a:rPr>
              <a:t>Linda Shapiro*</a:t>
            </a:r>
          </a:p>
          <a:p>
            <a:pPr lvl="0" algn="ctr" defTabSz="914400">
              <a:spcBef>
                <a:spcPts val="600"/>
              </a:spcBef>
              <a:buClr>
                <a:srgbClr val="727CA3"/>
              </a:buClr>
              <a:buSzPct val="76000"/>
            </a:pPr>
            <a:r>
              <a:rPr lang="en-US" sz="2000" dirty="0" smtClean="0">
                <a:solidFill>
                  <a:srgbClr val="464653"/>
                </a:solidFill>
                <a:latin typeface="Bookman Old Style"/>
                <a:ea typeface="+mj-ea"/>
                <a:cs typeface="+mj-cs"/>
              </a:rPr>
              <a:t>Gonzalo Martinez-Munoz^</a:t>
            </a:r>
          </a:p>
          <a:p>
            <a:pPr lvl="0" algn="ctr" defTabSz="914400">
              <a:spcBef>
                <a:spcPts val="600"/>
              </a:spcBef>
              <a:buClr>
                <a:srgbClr val="727CA3"/>
              </a:buClr>
              <a:buSzPct val="76000"/>
            </a:pPr>
            <a:r>
              <a:rPr lang="en-US" sz="2000" dirty="0" smtClean="0">
                <a:solidFill>
                  <a:srgbClr val="464653"/>
                </a:solidFill>
                <a:latin typeface="Bookman Old Style"/>
                <a:ea typeface="+mj-ea"/>
                <a:cs typeface="+mj-cs"/>
              </a:rPr>
              <a:t>Jeffrey Lin+</a:t>
            </a:r>
          </a:p>
          <a:p>
            <a:pPr lvl="0" algn="ctr" defTabSz="914400">
              <a:spcBef>
                <a:spcPts val="600"/>
              </a:spcBef>
              <a:buClr>
                <a:srgbClr val="727CA3"/>
              </a:buClr>
              <a:buSzPct val="76000"/>
            </a:pPr>
            <a:r>
              <a:rPr lang="en-US" sz="2000" dirty="0" smtClean="0">
                <a:solidFill>
                  <a:srgbClr val="464653"/>
                </a:solidFill>
                <a:latin typeface="Bookman Old Style"/>
                <a:ea typeface="+mj-ea"/>
                <a:cs typeface="+mj-cs"/>
              </a:rPr>
              <a:t>Tom </a:t>
            </a:r>
            <a:r>
              <a:rPr lang="en-US" sz="2000" dirty="0" err="1" smtClean="0">
                <a:solidFill>
                  <a:srgbClr val="464653"/>
                </a:solidFill>
                <a:latin typeface="Bookman Old Style"/>
                <a:ea typeface="+mj-ea"/>
                <a:cs typeface="+mj-cs"/>
              </a:rPr>
              <a:t>Dietterich</a:t>
            </a:r>
            <a:r>
              <a:rPr lang="en-US" sz="2000" dirty="0" smtClean="0">
                <a:solidFill>
                  <a:srgbClr val="464653"/>
                </a:solidFill>
                <a:latin typeface="Bookman Old Style"/>
                <a:ea typeface="+mj-ea"/>
                <a:cs typeface="+mj-cs"/>
              </a:rPr>
              <a:t>+</a:t>
            </a:r>
          </a:p>
          <a:p>
            <a:pPr lvl="0" algn="ctr" defTabSz="914400">
              <a:spcBef>
                <a:spcPts val="600"/>
              </a:spcBef>
              <a:buClr>
                <a:srgbClr val="727CA3"/>
              </a:buClr>
              <a:buSzPct val="76000"/>
            </a:pPr>
            <a:endParaRPr lang="en-US" sz="2000" dirty="0">
              <a:solidFill>
                <a:srgbClr val="464653"/>
              </a:solidFill>
              <a:latin typeface="Bookman Old Style"/>
              <a:ea typeface="+mj-ea"/>
              <a:cs typeface="+mj-cs"/>
            </a:endParaRPr>
          </a:p>
          <a:p>
            <a:pPr lvl="0" algn="ctr" defTabSz="914400">
              <a:spcBef>
                <a:spcPts val="600"/>
              </a:spcBef>
              <a:buClr>
                <a:srgbClr val="727CA3"/>
              </a:buClr>
              <a:buSzPct val="76000"/>
            </a:pPr>
            <a:r>
              <a:rPr lang="en-US" sz="2000" dirty="0" smtClean="0">
                <a:solidFill>
                  <a:srgbClr val="464653"/>
                </a:solidFill>
                <a:latin typeface="Bookman Old Style"/>
                <a:ea typeface="+mj-ea"/>
                <a:cs typeface="+mj-cs"/>
              </a:rPr>
              <a:t>*University </a:t>
            </a:r>
            <a:r>
              <a:rPr lang="en-US" sz="2000" dirty="0">
                <a:solidFill>
                  <a:srgbClr val="464653"/>
                </a:solidFill>
                <a:latin typeface="Bookman Old Style"/>
                <a:ea typeface="+mj-ea"/>
                <a:cs typeface="+mj-cs"/>
              </a:rPr>
              <a:t>of </a:t>
            </a:r>
            <a:r>
              <a:rPr lang="en-US" sz="2000" dirty="0" smtClean="0">
                <a:solidFill>
                  <a:srgbClr val="464653"/>
                </a:solidFill>
                <a:latin typeface="Bookman Old Style"/>
                <a:ea typeface="+mj-ea"/>
                <a:cs typeface="+mj-cs"/>
              </a:rPr>
              <a:t>Washington</a:t>
            </a:r>
          </a:p>
          <a:p>
            <a:pPr lvl="0" algn="ctr" defTabSz="914400">
              <a:spcBef>
                <a:spcPts val="600"/>
              </a:spcBef>
              <a:buClr>
                <a:srgbClr val="727CA3"/>
              </a:buClr>
              <a:buSzPct val="76000"/>
            </a:pPr>
            <a:r>
              <a:rPr lang="en-US" sz="2000" dirty="0" smtClean="0">
                <a:solidFill>
                  <a:srgbClr val="464653"/>
                </a:solidFill>
                <a:latin typeface="Bookman Old Style"/>
                <a:ea typeface="+mj-ea"/>
                <a:cs typeface="+mj-cs"/>
              </a:rPr>
              <a:t>+Oregon State University</a:t>
            </a:r>
          </a:p>
          <a:p>
            <a:pPr lvl="0" algn="ctr" defTabSz="914400">
              <a:spcBef>
                <a:spcPts val="600"/>
              </a:spcBef>
              <a:buClr>
                <a:srgbClr val="727CA3"/>
              </a:buClr>
              <a:buSzPct val="76000"/>
            </a:pPr>
            <a:r>
              <a:rPr lang="en-US" sz="2000" dirty="0" smtClean="0">
                <a:solidFill>
                  <a:srgbClr val="464653"/>
                </a:solidFill>
                <a:latin typeface="Bookman Old Style"/>
                <a:ea typeface="+mj-ea"/>
                <a:cs typeface="+mj-cs"/>
              </a:rPr>
              <a:t>^Universidad Autónoma de Madrid</a:t>
            </a:r>
          </a:p>
          <a:p>
            <a:pPr lvl="0" algn="ctr" defTabSz="914400">
              <a:spcBef>
                <a:spcPts val="600"/>
              </a:spcBef>
              <a:buClr>
                <a:srgbClr val="727CA3"/>
              </a:buClr>
              <a:buSzPct val="76000"/>
            </a:pPr>
            <a:endParaRPr lang="en-US" sz="2000" dirty="0">
              <a:solidFill>
                <a:srgbClr val="464653"/>
              </a:solidFill>
              <a:latin typeface="Bookman Old Style"/>
              <a:ea typeface="+mj-ea"/>
              <a:cs typeface="+mj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ABBED-830E-7C42-B0B6-323AB0C1547E}" type="slidenum">
              <a:rPr lang="en-US" smtClean="0"/>
              <a:pPr/>
              <a:t>50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Goal: to identify the species of insect specimens rapidly and accurately</a:t>
            </a:r>
            <a:endParaRPr lang="en-US" dirty="0"/>
          </a:p>
        </p:txBody>
      </p:sp>
      <p:pic>
        <p:nvPicPr>
          <p:cNvPr id="4" name="Picture 3" descr="stonefly9_set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940" y="1770425"/>
            <a:ext cx="7453793" cy="401715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ABBED-830E-7C42-B0B6-323AB0C1547E}" type="slidenum">
              <a:rPr lang="en-US" smtClean="0"/>
              <a:pPr/>
              <a:t>51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Alternate Process 21"/>
          <p:cNvSpPr/>
          <p:nvPr/>
        </p:nvSpPr>
        <p:spPr>
          <a:xfrm>
            <a:off x="1171171" y="4484615"/>
            <a:ext cx="1356655" cy="646331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" name="Group 54"/>
          <p:cNvGrpSpPr/>
          <p:nvPr/>
        </p:nvGrpSpPr>
        <p:grpSpPr>
          <a:xfrm>
            <a:off x="6083640" y="1264552"/>
            <a:ext cx="2252996" cy="5006552"/>
            <a:chOff x="4326856" y="2610934"/>
            <a:chExt cx="3745965" cy="3753496"/>
          </a:xfrm>
          <a:solidFill>
            <a:schemeClr val="bg1"/>
          </a:solidFill>
        </p:grpSpPr>
        <p:sp>
          <p:nvSpPr>
            <p:cNvPr id="56" name="Rectangle 55"/>
            <p:cNvSpPr/>
            <p:nvPr/>
          </p:nvSpPr>
          <p:spPr>
            <a:xfrm>
              <a:off x="4326856" y="2610934"/>
              <a:ext cx="3745965" cy="3753496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4326856" y="2610934"/>
              <a:ext cx="1617131" cy="276894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1">
                      <a:lumMod val="75000"/>
                    </a:schemeClr>
                  </a:solidFill>
                </a:rPr>
                <a:t>Testing</a:t>
              </a:r>
              <a:endParaRPr lang="en-US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Overview of our Classification Method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02519" y="5091408"/>
            <a:ext cx="823192" cy="369332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SVM</a:t>
            </a:r>
            <a:endParaRPr lang="en-US" baseline="30000" dirty="0"/>
          </a:p>
        </p:txBody>
      </p:sp>
      <p:grpSp>
        <p:nvGrpSpPr>
          <p:cNvPr id="5" name="Group 4"/>
          <p:cNvGrpSpPr/>
          <p:nvPr/>
        </p:nvGrpSpPr>
        <p:grpSpPr>
          <a:xfrm>
            <a:off x="2867560" y="5530211"/>
            <a:ext cx="1326152" cy="646331"/>
            <a:chOff x="1780279" y="4343548"/>
            <a:chExt cx="1067666" cy="646331"/>
          </a:xfrm>
        </p:grpSpPr>
        <p:sp>
          <p:nvSpPr>
            <p:cNvPr id="6" name="Alternate Process 5"/>
            <p:cNvSpPr/>
            <p:nvPr/>
          </p:nvSpPr>
          <p:spPr>
            <a:xfrm>
              <a:off x="1780279" y="4343548"/>
              <a:ext cx="1067666" cy="646331"/>
            </a:xfrm>
            <a:prstGeom prst="flowChartAlternateProcess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955131" y="4343548"/>
              <a:ext cx="8091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SVM Learning</a:t>
              </a:r>
              <a:endParaRPr lang="en-US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37455" y="1287028"/>
            <a:ext cx="2224086" cy="1046325"/>
            <a:chOff x="1231219" y="2275700"/>
            <a:chExt cx="2224086" cy="1639852"/>
          </a:xfrm>
        </p:grpSpPr>
        <p:sp>
          <p:nvSpPr>
            <p:cNvPr id="9" name="Rectangle 8"/>
            <p:cNvSpPr/>
            <p:nvPr/>
          </p:nvSpPr>
          <p:spPr>
            <a:xfrm>
              <a:off x="1231219" y="2275700"/>
              <a:ext cx="2224086" cy="1639852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63000"/>
                  </a:schemeClr>
                </a:gs>
                <a:gs pos="30000">
                  <a:schemeClr val="accent1">
                    <a:shade val="90000"/>
                    <a:satMod val="110000"/>
                  </a:schemeClr>
                </a:gs>
                <a:gs pos="45000">
                  <a:schemeClr val="accent1">
                    <a:shade val="100000"/>
                    <a:satMod val="118000"/>
                  </a:schemeClr>
                </a:gs>
                <a:gs pos="55000">
                  <a:schemeClr val="accent1">
                    <a:shade val="100000"/>
                    <a:satMod val="118000"/>
                  </a:schemeClr>
                </a:gs>
                <a:gs pos="73000">
                  <a:schemeClr val="accent1">
                    <a:shade val="90000"/>
                    <a:satMod val="110000"/>
                  </a:schemeClr>
                </a:gs>
                <a:gs pos="100000">
                  <a:schemeClr val="accent1">
                    <a:shade val="63000"/>
                  </a:schemeClr>
                </a:gs>
              </a:gsLst>
              <a:lin ang="95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231219" y="2452306"/>
              <a:ext cx="2224086" cy="68881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smtClean="0"/>
                <a:t>Training  Image Set</a:t>
              </a:r>
            </a:p>
            <a:p>
              <a:r>
                <a:rPr lang="en-US" dirty="0" smtClean="0"/>
                <a:t>Positive and Negative</a:t>
              </a:r>
              <a:endParaRPr lang="en-US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243008" y="3731705"/>
            <a:ext cx="1212981" cy="369332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HRF</a:t>
            </a:r>
            <a:endParaRPr lang="en-US" baseline="300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3423149" y="1399713"/>
            <a:ext cx="1368876" cy="699032"/>
            <a:chOff x="1643760" y="4327347"/>
            <a:chExt cx="865791" cy="699032"/>
          </a:xfrm>
        </p:grpSpPr>
        <p:sp>
          <p:nvSpPr>
            <p:cNvPr id="19" name="Alternate Process 18"/>
            <p:cNvSpPr/>
            <p:nvPr/>
          </p:nvSpPr>
          <p:spPr>
            <a:xfrm>
              <a:off x="1651488" y="4327347"/>
              <a:ext cx="858063" cy="646331"/>
            </a:xfrm>
            <a:prstGeom prst="flowChartAlternateProcess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643760" y="4380048"/>
              <a:ext cx="8091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Patch       extraction</a:t>
              </a:r>
              <a:endParaRPr lang="en-US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258506" y="2925834"/>
            <a:ext cx="1767806" cy="646331"/>
            <a:chOff x="1758605" y="4361957"/>
            <a:chExt cx="999904" cy="646331"/>
          </a:xfrm>
        </p:grpSpPr>
        <p:sp>
          <p:nvSpPr>
            <p:cNvPr id="22" name="Alternate Process 21"/>
            <p:cNvSpPr/>
            <p:nvPr/>
          </p:nvSpPr>
          <p:spPr>
            <a:xfrm>
              <a:off x="1873607" y="4361957"/>
              <a:ext cx="858062" cy="646331"/>
            </a:xfrm>
            <a:prstGeom prst="flowChartAlternateProcess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758605" y="4361957"/>
              <a:ext cx="9999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HRF Feature Extraction</a:t>
              </a:r>
              <a:endParaRPr lang="en-US" dirty="0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6491941" y="1766616"/>
            <a:ext cx="1300937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Test Image Patches </a:t>
            </a:r>
            <a:endParaRPr lang="en-US" baseline="30000" dirty="0"/>
          </a:p>
        </p:txBody>
      </p:sp>
      <p:grpSp>
        <p:nvGrpSpPr>
          <p:cNvPr id="25" name="Group 24"/>
          <p:cNvGrpSpPr/>
          <p:nvPr/>
        </p:nvGrpSpPr>
        <p:grpSpPr>
          <a:xfrm>
            <a:off x="6348584" y="5091408"/>
            <a:ext cx="1587651" cy="369332"/>
            <a:chOff x="1876847" y="4463015"/>
            <a:chExt cx="1092224" cy="369332"/>
          </a:xfrm>
        </p:grpSpPr>
        <p:sp>
          <p:nvSpPr>
            <p:cNvPr id="26" name="Alternate Process 25"/>
            <p:cNvSpPr/>
            <p:nvPr/>
          </p:nvSpPr>
          <p:spPr>
            <a:xfrm>
              <a:off x="1876847" y="4463015"/>
              <a:ext cx="1067666" cy="369332"/>
            </a:xfrm>
            <a:prstGeom prst="flowChartAlternateProcess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876847" y="4463015"/>
              <a:ext cx="10922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Classification</a:t>
              </a:r>
              <a:endParaRPr lang="en-US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6340587" y="4088470"/>
            <a:ext cx="1603645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Test Image Features</a:t>
            </a:r>
            <a:endParaRPr lang="en-US" baseline="-25000" dirty="0"/>
          </a:p>
        </p:txBody>
      </p:sp>
      <p:sp>
        <p:nvSpPr>
          <p:cNvPr id="29" name="TextBox 28"/>
          <p:cNvSpPr txBox="1"/>
          <p:nvPr/>
        </p:nvSpPr>
        <p:spPr>
          <a:xfrm>
            <a:off x="6575176" y="5800630"/>
            <a:ext cx="1134466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Prediction</a:t>
            </a:r>
            <a:endParaRPr lang="en-US" baseline="30000" dirty="0"/>
          </a:p>
        </p:txBody>
      </p:sp>
      <p:sp>
        <p:nvSpPr>
          <p:cNvPr id="30" name="Down Arrow 29"/>
          <p:cNvSpPr/>
          <p:nvPr/>
        </p:nvSpPr>
        <p:spPr>
          <a:xfrm>
            <a:off x="1731340" y="3305877"/>
            <a:ext cx="236317" cy="42582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Down Arrow 30"/>
          <p:cNvSpPr/>
          <p:nvPr/>
        </p:nvSpPr>
        <p:spPr>
          <a:xfrm>
            <a:off x="1708812" y="4151812"/>
            <a:ext cx="281372" cy="33280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1185838" y="5530211"/>
            <a:ext cx="1327320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Training Vectors</a:t>
            </a:r>
          </a:p>
        </p:txBody>
      </p:sp>
      <p:cxnSp>
        <p:nvCxnSpPr>
          <p:cNvPr id="33" name="Straight Arrow Connector 32"/>
          <p:cNvCxnSpPr>
            <a:stCxn id="32" idx="3"/>
          </p:cNvCxnSpPr>
          <p:nvPr/>
        </p:nvCxnSpPr>
        <p:spPr>
          <a:xfrm>
            <a:off x="2513158" y="5853377"/>
            <a:ext cx="35440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24" idx="2"/>
            <a:endCxn id="23" idx="0"/>
          </p:cNvCxnSpPr>
          <p:nvPr/>
        </p:nvCxnSpPr>
        <p:spPr>
          <a:xfrm rot="5400000">
            <a:off x="6885967" y="2669390"/>
            <a:ext cx="512887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4" idx="3"/>
            <a:endCxn id="26" idx="1"/>
          </p:cNvCxnSpPr>
          <p:nvPr/>
        </p:nvCxnSpPr>
        <p:spPr>
          <a:xfrm>
            <a:off x="5525711" y="5276074"/>
            <a:ext cx="822873" cy="1588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8" name="Group 47"/>
          <p:cNvGrpSpPr/>
          <p:nvPr/>
        </p:nvGrpSpPr>
        <p:grpSpPr>
          <a:xfrm>
            <a:off x="1137978" y="2558592"/>
            <a:ext cx="1423040" cy="734429"/>
            <a:chOff x="1876847" y="4463014"/>
            <a:chExt cx="1145669" cy="734429"/>
          </a:xfrm>
        </p:grpSpPr>
        <p:sp>
          <p:nvSpPr>
            <p:cNvPr id="49" name="Alternate Process 48"/>
            <p:cNvSpPr/>
            <p:nvPr/>
          </p:nvSpPr>
          <p:spPr>
            <a:xfrm>
              <a:off x="1876847" y="4463014"/>
              <a:ext cx="1067666" cy="734429"/>
            </a:xfrm>
            <a:prstGeom prst="flowChartAlternateProcess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876847" y="4463016"/>
              <a:ext cx="1145669" cy="6519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Forest     Learning</a:t>
              </a:r>
              <a:endParaRPr lang="en-US" dirty="0"/>
            </a:p>
          </p:txBody>
        </p:sp>
      </p:grpSp>
      <p:sp>
        <p:nvSpPr>
          <p:cNvPr id="52" name="Down Arrow 51"/>
          <p:cNvSpPr/>
          <p:nvPr/>
        </p:nvSpPr>
        <p:spPr>
          <a:xfrm rot="16200000">
            <a:off x="3064087" y="1480158"/>
            <a:ext cx="263801" cy="45432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Slide Number Placeholder 5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ABBED-830E-7C42-B0B6-323AB0C1547E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67" name="Down Arrow 66"/>
          <p:cNvSpPr/>
          <p:nvPr/>
        </p:nvSpPr>
        <p:spPr>
          <a:xfrm>
            <a:off x="3975687" y="2106193"/>
            <a:ext cx="263801" cy="45432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3587541" y="2637260"/>
            <a:ext cx="1017615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Image Patches</a:t>
            </a:r>
          </a:p>
        </p:txBody>
      </p:sp>
      <p:sp>
        <p:nvSpPr>
          <p:cNvPr id="74" name="Down Arrow 73"/>
          <p:cNvSpPr/>
          <p:nvPr/>
        </p:nvSpPr>
        <p:spPr>
          <a:xfrm>
            <a:off x="1734454" y="5174932"/>
            <a:ext cx="230089" cy="33280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Left Arrow 74"/>
          <p:cNvSpPr/>
          <p:nvPr/>
        </p:nvSpPr>
        <p:spPr>
          <a:xfrm>
            <a:off x="2541444" y="2849352"/>
            <a:ext cx="978408" cy="242316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1237193" y="4484615"/>
            <a:ext cx="1356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HRF Feature Extraction</a:t>
            </a:r>
            <a:endParaRPr lang="en-US" dirty="0"/>
          </a:p>
        </p:txBody>
      </p:sp>
      <p:cxnSp>
        <p:nvCxnSpPr>
          <p:cNvPr id="121" name="Straight Arrow Connector 120"/>
          <p:cNvCxnSpPr>
            <a:stCxn id="23" idx="2"/>
          </p:cNvCxnSpPr>
          <p:nvPr/>
        </p:nvCxnSpPr>
        <p:spPr>
          <a:xfrm rot="16200000" flipH="1">
            <a:off x="6885343" y="3829231"/>
            <a:ext cx="517098" cy="29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>
            <a:endCxn id="29" idx="0"/>
          </p:cNvCxnSpPr>
          <p:nvPr/>
        </p:nvCxnSpPr>
        <p:spPr>
          <a:xfrm rot="5400000">
            <a:off x="6972465" y="5630685"/>
            <a:ext cx="339890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>
            <a:stCxn id="28" idx="2"/>
            <a:endCxn id="27" idx="0"/>
          </p:cNvCxnSpPr>
          <p:nvPr/>
        </p:nvCxnSpPr>
        <p:spPr>
          <a:xfrm rot="5400000">
            <a:off x="6964107" y="4913104"/>
            <a:ext cx="356607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Elbow Connector 75"/>
          <p:cNvCxnSpPr>
            <a:stCxn id="6" idx="0"/>
            <a:endCxn id="4" idx="1"/>
          </p:cNvCxnSpPr>
          <p:nvPr/>
        </p:nvCxnSpPr>
        <p:spPr>
          <a:xfrm rot="5400000" flipH="1" flipV="1">
            <a:off x="3989509" y="4817202"/>
            <a:ext cx="254137" cy="1171883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Elbow Connector 81"/>
          <p:cNvCxnSpPr>
            <a:endCxn id="22" idx="1"/>
          </p:cNvCxnSpPr>
          <p:nvPr/>
        </p:nvCxnSpPr>
        <p:spPr>
          <a:xfrm flipV="1">
            <a:off x="2455989" y="3249000"/>
            <a:ext cx="4005838" cy="839470"/>
          </a:xfrm>
          <a:prstGeom prst="bentConnector3">
            <a:avLst>
              <a:gd name="adj1" fmla="val 70481"/>
            </a:avLst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RESULTS:</a:t>
            </a:r>
            <a:br>
              <a:rPr lang="en-US" sz="2600" dirty="0" smtClean="0"/>
            </a:br>
            <a:r>
              <a:rPr lang="en-US" sz="2600" dirty="0" smtClean="0"/>
              <a:t>Stonefly Identification: Classification Error [%]</a:t>
            </a: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07FEE-A0E7-3040-8319-EFEDD7D6C564}" type="slidenum">
              <a:rPr lang="en-US" smtClean="0"/>
              <a:pPr/>
              <a:t>53</a:t>
            </a:fld>
            <a:endParaRPr lang="en-US"/>
          </a:p>
        </p:txBody>
      </p:sp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0395002"/>
              </p:ext>
            </p:extLst>
          </p:nvPr>
        </p:nvGraphicFramePr>
        <p:xfrm>
          <a:off x="1337394" y="1271123"/>
          <a:ext cx="6046360" cy="5052350"/>
        </p:xfrm>
        <a:graphic>
          <a:graphicData uri="http://schemas.openxmlformats.org/drawingml/2006/table">
            <a:tbl>
              <a:tblPr/>
              <a:tblGrid>
                <a:gridCol w="1511590"/>
                <a:gridCol w="1511590"/>
                <a:gridCol w="1511590"/>
                <a:gridCol w="1511590"/>
              </a:tblGrid>
              <a:tr h="4351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Task</a:t>
                      </a: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SET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CIELAB color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CIELAB+G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51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Cal </a:t>
                      </a:r>
                      <a:r>
                        <a:rPr kumimoji="0" lang="en-US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vs</a:t>
                      </a: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Dor</a:t>
                      </a:r>
                      <a:endParaRPr kumimoji="0" lang="en-US" sz="18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6.26</a:t>
                      </a:r>
                      <a:endParaRPr lang="en-US" sz="1800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10.16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4.60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51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Hes</a:t>
                      </a: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vs</a:t>
                      </a: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Iso</a:t>
                      </a:r>
                      <a:endParaRPr kumimoji="0" lang="en-US" sz="18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3.74</a:t>
                      </a:r>
                      <a:endParaRPr lang="en-US" sz="1800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9.05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3.55</a:t>
                      </a:r>
                      <a:endParaRPr kumimoji="0" lang="en-US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51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Pte</a:t>
                      </a: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vs</a:t>
                      </a: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Swe</a:t>
                      </a:r>
                      <a:endParaRPr kumimoji="0" lang="en-US" sz="18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2.71</a:t>
                      </a:r>
                      <a:endParaRPr lang="en-US" sz="1800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8.75</a:t>
                      </a:r>
                      <a:endParaRPr kumimoji="0" lang="en-US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2.80</a:t>
                      </a:r>
                      <a:endParaRPr kumimoji="0" lang="en-US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51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Dor</a:t>
                      </a: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vs</a:t>
                      </a: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Hes</a:t>
                      </a:r>
                      <a:endParaRPr kumimoji="0" lang="en-US" sz="1800" b="1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36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2.25</a:t>
                      </a:r>
                      <a:endParaRPr kumimoji="0" lang="en-US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8.09</a:t>
                      </a:r>
                      <a:endParaRPr kumimoji="0" lang="en-US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2.20</a:t>
                      </a:r>
                      <a:endParaRPr kumimoji="0" lang="en-US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51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Mos</a:t>
                      </a: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vs</a:t>
                      </a: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Pte</a:t>
                      </a:r>
                      <a:endParaRPr kumimoji="0" lang="en-US" sz="18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2.06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7.95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1.92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51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Yor</a:t>
                      </a:r>
                      <a:r>
                        <a:rPr kumimoji="0" lang="en-US" sz="1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1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vs</a:t>
                      </a:r>
                      <a:r>
                        <a:rPr kumimoji="0" lang="en-US" sz="1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 Zap</a:t>
                      </a:r>
                      <a:endParaRPr kumimoji="0" lang="en-US" sz="28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1.52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6.89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1.60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51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Zap </a:t>
                      </a:r>
                      <a:r>
                        <a:rPr kumimoji="0" lang="en-US" sz="1800" b="1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vs</a:t>
                      </a:r>
                      <a:r>
                        <a:rPr kumimoji="0" lang="en-US" sz="1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 Cal</a:t>
                      </a:r>
                      <a:endParaRPr kumimoji="0" lang="en-US" sz="28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1.52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7.02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1.76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51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Swe</a:t>
                      </a:r>
                      <a:r>
                        <a:rPr kumimoji="0" lang="en-US" sz="1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1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vs</a:t>
                      </a:r>
                      <a:r>
                        <a:rPr kumimoji="0" lang="en-US" sz="1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1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Yor</a:t>
                      </a:r>
                      <a:endParaRPr kumimoji="0" lang="en-US" sz="28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1.44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6.85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1.50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51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Iso</a:t>
                      </a:r>
                      <a:r>
                        <a:rPr kumimoji="0" lang="en-US" sz="1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1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vs</a:t>
                      </a:r>
                      <a:r>
                        <a:rPr kumimoji="0" lang="en-US" sz="1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1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Mos</a:t>
                      </a:r>
                      <a:endParaRPr kumimoji="0" lang="en-US" sz="28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1.29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6.90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1.30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51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Average</a:t>
                      </a:r>
                      <a:endParaRPr kumimoji="0" lang="en-US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2.53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7.96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</a:rPr>
                        <a:t>2.25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086600" y="2008108"/>
            <a:ext cx="1627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96.4% accuracy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We have looked at 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decision trees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random decision forests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boosting (and other </a:t>
            </a:r>
            <a:r>
              <a:rPr lang="en-US" dirty="0" err="1" smtClean="0">
                <a:solidFill>
                  <a:srgbClr val="0000FF"/>
                </a:solidFill>
              </a:rPr>
              <a:t>metaclassifiers</a:t>
            </a:r>
            <a:r>
              <a:rPr lang="en-US" dirty="0" smtClean="0">
                <a:solidFill>
                  <a:srgbClr val="0000FF"/>
                </a:solidFill>
              </a:rPr>
              <a:t>)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neural nets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SVMs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unsupervised learning</a:t>
            </a:r>
          </a:p>
          <a:p>
            <a:r>
              <a:rPr lang="en-US" dirty="0" smtClean="0"/>
              <a:t>We will now go into object recognition of different types, ending with deep neural nets called </a:t>
            </a:r>
            <a:r>
              <a:rPr lang="en-US" dirty="0" smtClean="0">
                <a:solidFill>
                  <a:srgbClr val="0000FF"/>
                </a:solidFill>
              </a:rPr>
              <a:t>Convolutional Neural Networks</a:t>
            </a:r>
            <a:r>
              <a:rPr lang="en-US" dirty="0" smtClean="0"/>
              <a:t>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93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"/>
            <a:ext cx="8077200" cy="654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Feed-Forward </a:t>
            </a:r>
            <a:r>
              <a:rPr lang="en-US" dirty="0" err="1" smtClean="0"/>
              <a:t>Perceptrons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1828800"/>
            <a:ext cx="473206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x1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066800" y="2738735"/>
            <a:ext cx="473206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x2</a:t>
            </a:r>
            <a:endParaRPr lang="en-US" sz="2400" dirty="0"/>
          </a:p>
        </p:txBody>
      </p:sp>
      <p:sp>
        <p:nvSpPr>
          <p:cNvPr id="6" name="Oval 5"/>
          <p:cNvSpPr/>
          <p:nvPr/>
        </p:nvSpPr>
        <p:spPr>
          <a:xfrm>
            <a:off x="2362200" y="2290465"/>
            <a:ext cx="533400" cy="44827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057400" y="3505200"/>
            <a:ext cx="344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ym typeface="Symbol"/>
              </a:rPr>
              <a:t></a:t>
            </a:r>
            <a:endParaRPr lang="en-US" sz="2400" dirty="0"/>
          </a:p>
        </p:txBody>
      </p:sp>
      <p:cxnSp>
        <p:nvCxnSpPr>
          <p:cNvPr id="9" name="Straight Arrow Connector 8"/>
          <p:cNvCxnSpPr>
            <a:stCxn id="4" idx="3"/>
            <a:endCxn id="6" idx="2"/>
          </p:cNvCxnSpPr>
          <p:nvPr/>
        </p:nvCxnSpPr>
        <p:spPr>
          <a:xfrm>
            <a:off x="1540006" y="2059633"/>
            <a:ext cx="822194" cy="4549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3"/>
          </p:cNvCxnSpPr>
          <p:nvPr/>
        </p:nvCxnSpPr>
        <p:spPr>
          <a:xfrm flipV="1">
            <a:off x="1540006" y="2667000"/>
            <a:ext cx="822194" cy="3025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7" idx="0"/>
          </p:cNvCxnSpPr>
          <p:nvPr/>
        </p:nvCxnSpPr>
        <p:spPr>
          <a:xfrm flipV="1">
            <a:off x="2229883" y="2818284"/>
            <a:ext cx="208517" cy="6869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828800" y="-6096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828800" y="1828800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W1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676400" y="2792410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W2</a:t>
            </a:r>
            <a:endParaRPr lang="en-US" dirty="0"/>
          </a:p>
        </p:txBody>
      </p:sp>
      <p:cxnSp>
        <p:nvCxnSpPr>
          <p:cNvPr id="19" name="Straight Arrow Connector 18"/>
          <p:cNvCxnSpPr>
            <a:stCxn id="6" idx="6"/>
          </p:cNvCxnSpPr>
          <p:nvPr/>
        </p:nvCxnSpPr>
        <p:spPr>
          <a:xfrm>
            <a:off x="2895600" y="2514600"/>
            <a:ext cx="609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405009" y="2329934"/>
            <a:ext cx="609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g(in)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657600" y="2277070"/>
            <a:ext cx="839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out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5624598" y="1634229"/>
            <a:ext cx="1832553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in = (∑ </a:t>
            </a:r>
            <a:r>
              <a:rPr lang="en-US" sz="2000" dirty="0" err="1" smtClean="0">
                <a:solidFill>
                  <a:srgbClr val="FF0000"/>
                </a:solidFill>
              </a:rPr>
              <a:t>W</a:t>
            </a:r>
            <a:r>
              <a:rPr lang="en-US" sz="2000" baseline="-25000" dirty="0" err="1" smtClean="0">
                <a:solidFill>
                  <a:srgbClr val="FF0000"/>
                </a:solidFill>
              </a:rPr>
              <a:t>j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x</a:t>
            </a:r>
            <a:r>
              <a:rPr lang="en-US" sz="2000" baseline="-25000" dirty="0" err="1" smtClean="0">
                <a:solidFill>
                  <a:srgbClr val="FF0000"/>
                </a:solidFill>
              </a:rPr>
              <a:t>j</a:t>
            </a:r>
            <a:r>
              <a:rPr lang="en-US" sz="2000" dirty="0" smtClean="0">
                <a:solidFill>
                  <a:srgbClr val="FF0000"/>
                </a:solidFill>
              </a:rPr>
              <a:t>) + </a:t>
            </a:r>
            <a:r>
              <a:rPr lang="en-US" sz="2000" dirty="0" smtClean="0">
                <a:solidFill>
                  <a:srgbClr val="FF0000"/>
                </a:solidFill>
                <a:sym typeface="Symbol"/>
              </a:rPr>
              <a:t></a:t>
            </a:r>
          </a:p>
          <a:p>
            <a:r>
              <a:rPr lang="en-US" sz="2000" dirty="0" smtClean="0">
                <a:sym typeface="Symbol"/>
              </a:rPr>
              <a:t>out = g[in]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87528" y="2514600"/>
            <a:ext cx="329930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 is the activation function</a:t>
            </a:r>
          </a:p>
          <a:p>
            <a:endParaRPr lang="en-US" dirty="0"/>
          </a:p>
          <a:p>
            <a:r>
              <a:rPr lang="en-US" dirty="0" smtClean="0"/>
              <a:t>It can be a step function: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g(x) = 1 if x &gt;=0 and 0 (or -1) else.</a:t>
            </a:r>
          </a:p>
          <a:p>
            <a:endParaRPr lang="en-US" dirty="0"/>
          </a:p>
          <a:p>
            <a:r>
              <a:rPr lang="en-US" dirty="0" smtClean="0"/>
              <a:t>It can be a sigmoid function: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g(x) = 1/(1+exp(-x)).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7528" y="4720281"/>
            <a:ext cx="2447925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38200" y="4876800"/>
            <a:ext cx="37276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The sigmoid function is differentiable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and can be used in a gradient descent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algorithm to update the weights.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802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Gradient Descent</a:t>
            </a:r>
            <a:br>
              <a:rPr lang="en-US" dirty="0" smtClean="0"/>
            </a:br>
            <a:r>
              <a:rPr lang="en-US" sz="2400" dirty="0" smtClean="0">
                <a:solidFill>
                  <a:srgbClr val="0000FF"/>
                </a:solidFill>
              </a:rPr>
              <a:t>takes steps proportional to the negative of the gradient of a function to find its local minimum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Let </a:t>
            </a:r>
            <a:r>
              <a:rPr lang="en-US" b="1" dirty="0" smtClean="0"/>
              <a:t>X </a:t>
            </a:r>
            <a:r>
              <a:rPr lang="en-US" dirty="0" smtClean="0"/>
              <a:t>be the inputs, y the class, </a:t>
            </a:r>
            <a:r>
              <a:rPr lang="en-US" b="1" dirty="0" smtClean="0"/>
              <a:t>W</a:t>
            </a:r>
            <a:r>
              <a:rPr lang="en-US" dirty="0" smtClean="0"/>
              <a:t> the weights</a:t>
            </a:r>
          </a:p>
          <a:p>
            <a:r>
              <a:rPr lang="en-US" dirty="0" smtClean="0"/>
              <a:t>in = </a:t>
            </a:r>
            <a:r>
              <a:rPr lang="en-US" dirty="0"/>
              <a:t>∑ </a:t>
            </a:r>
            <a:r>
              <a:rPr lang="en-US" dirty="0" err="1"/>
              <a:t>W</a:t>
            </a:r>
            <a:r>
              <a:rPr lang="en-US" baseline="-25000" dirty="0" err="1"/>
              <a:t>j</a:t>
            </a:r>
            <a:r>
              <a:rPr lang="en-US" dirty="0"/>
              <a:t> </a:t>
            </a:r>
            <a:r>
              <a:rPr lang="en-US" dirty="0" err="1" smtClean="0"/>
              <a:t>x</a:t>
            </a:r>
            <a:r>
              <a:rPr lang="en-US" baseline="-25000" dirty="0" err="1" smtClean="0"/>
              <a:t>j</a:t>
            </a:r>
            <a:endParaRPr lang="en-US" baseline="-25000" dirty="0" smtClean="0"/>
          </a:p>
          <a:p>
            <a:r>
              <a:rPr lang="en-US" dirty="0" smtClean="0"/>
              <a:t>Err = y – g(in)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E = ½ Err</a:t>
            </a:r>
            <a:r>
              <a:rPr lang="en-US" baseline="30000" dirty="0" smtClean="0">
                <a:solidFill>
                  <a:srgbClr val="0000FF"/>
                </a:solidFill>
              </a:rPr>
              <a:t>2</a:t>
            </a:r>
            <a:r>
              <a:rPr lang="en-US" dirty="0" smtClean="0">
                <a:solidFill>
                  <a:srgbClr val="0000FF"/>
                </a:solidFill>
              </a:rPr>
              <a:t> is the squared error to minimize</a:t>
            </a:r>
          </a:p>
          <a:p>
            <a:r>
              <a:rPr lang="en-US" dirty="0" smtClean="0">
                <a:sym typeface="Symbol"/>
              </a:rPr>
              <a:t>E/</a:t>
            </a:r>
            <a:r>
              <a:rPr lang="en-US" dirty="0" err="1" smtClean="0">
                <a:sym typeface="Symbol"/>
              </a:rPr>
              <a:t>W</a:t>
            </a:r>
            <a:r>
              <a:rPr lang="en-US" baseline="-25000" dirty="0" err="1" smtClean="0">
                <a:sym typeface="Symbol"/>
              </a:rPr>
              <a:t>j</a:t>
            </a:r>
            <a:r>
              <a:rPr lang="en-US" dirty="0" smtClean="0">
                <a:sym typeface="Symbol"/>
              </a:rPr>
              <a:t> = Err * Err/</a:t>
            </a:r>
            <a:r>
              <a:rPr lang="en-US" dirty="0" err="1" smtClean="0">
                <a:sym typeface="Symbol"/>
              </a:rPr>
              <a:t>W</a:t>
            </a:r>
            <a:r>
              <a:rPr lang="en-US" baseline="-25000" dirty="0" err="1" smtClean="0">
                <a:sym typeface="Symbol"/>
              </a:rPr>
              <a:t>j</a:t>
            </a:r>
            <a:r>
              <a:rPr lang="en-US" baseline="-25000" dirty="0" smtClean="0">
                <a:sym typeface="Symbol"/>
              </a:rPr>
              <a:t> </a:t>
            </a:r>
            <a:r>
              <a:rPr lang="en-US" dirty="0" smtClean="0">
                <a:sym typeface="Symbol"/>
              </a:rPr>
              <a:t>= Err * /</a:t>
            </a:r>
            <a:r>
              <a:rPr lang="en-US" dirty="0" err="1" smtClean="0">
                <a:sym typeface="Symbol"/>
              </a:rPr>
              <a:t>W</a:t>
            </a:r>
            <a:r>
              <a:rPr lang="en-US" baseline="-25000" dirty="0" err="1" smtClean="0">
                <a:sym typeface="Symbol"/>
              </a:rPr>
              <a:t>j</a:t>
            </a:r>
            <a:r>
              <a:rPr lang="en-US" dirty="0" smtClean="0">
                <a:sym typeface="Symbol"/>
              </a:rPr>
              <a:t>(g(in))(-1)</a:t>
            </a:r>
          </a:p>
          <a:p>
            <a:r>
              <a:rPr lang="en-US" dirty="0" smtClean="0">
                <a:sym typeface="Symbol"/>
              </a:rPr>
              <a:t>= -Err * g’(in) * </a:t>
            </a:r>
            <a:r>
              <a:rPr lang="en-US" dirty="0" err="1" smtClean="0">
                <a:sym typeface="Symbol"/>
              </a:rPr>
              <a:t>x</a:t>
            </a:r>
            <a:r>
              <a:rPr lang="en-US" baseline="-25000" dirty="0" err="1" smtClean="0">
                <a:sym typeface="Symbol"/>
              </a:rPr>
              <a:t>j</a:t>
            </a:r>
            <a:endParaRPr lang="en-US" baseline="-25000" dirty="0" smtClean="0">
              <a:sym typeface="Symbol"/>
            </a:endParaRPr>
          </a:p>
          <a:p>
            <a:r>
              <a:rPr lang="en-US" dirty="0">
                <a:sym typeface="Symbol"/>
              </a:rPr>
              <a:t>T</a:t>
            </a:r>
            <a:r>
              <a:rPr lang="en-US" dirty="0" smtClean="0">
                <a:sym typeface="Symbol"/>
              </a:rPr>
              <a:t>he update is </a:t>
            </a:r>
            <a:r>
              <a:rPr lang="en-US" dirty="0" err="1" smtClean="0">
                <a:solidFill>
                  <a:srgbClr val="FF0000"/>
                </a:solidFill>
                <a:sym typeface="Symbol"/>
              </a:rPr>
              <a:t>W</a:t>
            </a:r>
            <a:r>
              <a:rPr lang="en-US" baseline="-25000" dirty="0" err="1" smtClean="0">
                <a:solidFill>
                  <a:srgbClr val="FF0000"/>
                </a:solidFill>
                <a:sym typeface="Symbol"/>
              </a:rPr>
              <a:t>j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 &lt;- </a:t>
            </a:r>
            <a:r>
              <a:rPr lang="en-US" dirty="0" err="1" smtClean="0">
                <a:solidFill>
                  <a:srgbClr val="FF0000"/>
                </a:solidFill>
                <a:sym typeface="Symbol"/>
              </a:rPr>
              <a:t>W</a:t>
            </a:r>
            <a:r>
              <a:rPr lang="en-US" baseline="-25000" dirty="0" err="1" smtClean="0">
                <a:solidFill>
                  <a:srgbClr val="FF0000"/>
                </a:solidFill>
                <a:sym typeface="Symbol"/>
              </a:rPr>
              <a:t>j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 + </a:t>
            </a:r>
            <a:r>
              <a:rPr lang="el-GR" dirty="0" smtClean="0">
                <a:solidFill>
                  <a:srgbClr val="FF0000"/>
                </a:solidFill>
                <a:latin typeface="Arial"/>
                <a:cs typeface="Arial"/>
                <a:sym typeface="Symbol"/>
              </a:rPr>
              <a:t>α</a:t>
            </a:r>
            <a:r>
              <a:rPr lang="en-US" dirty="0">
                <a:solidFill>
                  <a:srgbClr val="FF0000"/>
                </a:solidFill>
                <a:latin typeface="Arial"/>
                <a:cs typeface="Arial"/>
                <a:sym typeface="Symbol"/>
              </a:rPr>
              <a:t> *</a:t>
            </a:r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  <a:sym typeface="Symbol"/>
              </a:rPr>
              <a:t> Err * g’(in) * </a:t>
            </a:r>
            <a:r>
              <a:rPr lang="en-US" dirty="0" err="1" smtClean="0">
                <a:solidFill>
                  <a:srgbClr val="FF0000"/>
                </a:solidFill>
                <a:latin typeface="Arial"/>
                <a:cs typeface="Arial"/>
                <a:sym typeface="Symbol"/>
              </a:rPr>
              <a:t>x</a:t>
            </a:r>
            <a:r>
              <a:rPr lang="en-US" baseline="-25000" dirty="0" err="1" smtClean="0">
                <a:solidFill>
                  <a:srgbClr val="FF0000"/>
                </a:solidFill>
                <a:latin typeface="Arial"/>
                <a:cs typeface="Arial"/>
                <a:sym typeface="Symbol"/>
              </a:rPr>
              <a:t>j</a:t>
            </a:r>
            <a:endParaRPr lang="en-US" baseline="-25000" dirty="0" smtClean="0">
              <a:solidFill>
                <a:srgbClr val="FF0000"/>
              </a:solidFill>
              <a:latin typeface="Arial"/>
              <a:cs typeface="Arial"/>
              <a:sym typeface="Symbol"/>
            </a:endParaRPr>
          </a:p>
          <a:p>
            <a:r>
              <a:rPr lang="en-US" dirty="0" smtClean="0">
                <a:latin typeface="Arial"/>
                <a:cs typeface="Arial"/>
                <a:sym typeface="Symbol"/>
              </a:rPr>
              <a:t>α is called the learning rate.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786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Feed-Forward </a:t>
            </a:r>
            <a:r>
              <a:rPr lang="en-US" dirty="0" err="1" smtClean="0"/>
              <a:t>Perceptrons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1828800"/>
            <a:ext cx="473206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x1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066800" y="2738735"/>
            <a:ext cx="473206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x2</a:t>
            </a:r>
            <a:endParaRPr lang="en-US" sz="2400" dirty="0"/>
          </a:p>
        </p:txBody>
      </p:sp>
      <p:sp>
        <p:nvSpPr>
          <p:cNvPr id="6" name="Oval 5"/>
          <p:cNvSpPr/>
          <p:nvPr/>
        </p:nvSpPr>
        <p:spPr>
          <a:xfrm>
            <a:off x="2362200" y="2290465"/>
            <a:ext cx="533400" cy="44827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057400" y="3505200"/>
            <a:ext cx="344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ym typeface="Symbol"/>
              </a:rPr>
              <a:t></a:t>
            </a:r>
            <a:endParaRPr lang="en-US" sz="2400" dirty="0"/>
          </a:p>
        </p:txBody>
      </p:sp>
      <p:cxnSp>
        <p:nvCxnSpPr>
          <p:cNvPr id="9" name="Straight Arrow Connector 8"/>
          <p:cNvCxnSpPr>
            <a:stCxn id="4" idx="3"/>
            <a:endCxn id="6" idx="2"/>
          </p:cNvCxnSpPr>
          <p:nvPr/>
        </p:nvCxnSpPr>
        <p:spPr>
          <a:xfrm>
            <a:off x="1540006" y="2059633"/>
            <a:ext cx="822194" cy="4549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3"/>
          </p:cNvCxnSpPr>
          <p:nvPr/>
        </p:nvCxnSpPr>
        <p:spPr>
          <a:xfrm flipV="1">
            <a:off x="1540006" y="2667000"/>
            <a:ext cx="822194" cy="3025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7" idx="0"/>
          </p:cNvCxnSpPr>
          <p:nvPr/>
        </p:nvCxnSpPr>
        <p:spPr>
          <a:xfrm flipV="1">
            <a:off x="2229883" y="2818284"/>
            <a:ext cx="208517" cy="6869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828800" y="-6096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828800" y="1828800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W1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676400" y="2792410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W2</a:t>
            </a:r>
            <a:endParaRPr lang="en-US" dirty="0"/>
          </a:p>
        </p:txBody>
      </p:sp>
      <p:cxnSp>
        <p:nvCxnSpPr>
          <p:cNvPr id="19" name="Straight Arrow Connector 18"/>
          <p:cNvCxnSpPr>
            <a:stCxn id="6" idx="6"/>
          </p:cNvCxnSpPr>
          <p:nvPr/>
        </p:nvCxnSpPr>
        <p:spPr>
          <a:xfrm>
            <a:off x="2895600" y="2514600"/>
            <a:ext cx="609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405009" y="2329934"/>
            <a:ext cx="609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g(in)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657600" y="2277070"/>
            <a:ext cx="839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out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4800600" y="1729770"/>
            <a:ext cx="3221523" cy="193899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r</a:t>
            </a:r>
            <a:r>
              <a:rPr lang="en-US" sz="2000" dirty="0" smtClean="0"/>
              <a:t>epeat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for each e in examples do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in = (∑ </a:t>
            </a:r>
            <a:r>
              <a:rPr lang="en-US" sz="2000" dirty="0" err="1" smtClean="0"/>
              <a:t>W</a:t>
            </a:r>
            <a:r>
              <a:rPr lang="en-US" sz="2000" baseline="-25000" dirty="0" err="1" smtClean="0"/>
              <a:t>j</a:t>
            </a:r>
            <a:r>
              <a:rPr lang="en-US" sz="2000" dirty="0" smtClean="0"/>
              <a:t> </a:t>
            </a:r>
            <a:r>
              <a:rPr lang="en-US" sz="2000" dirty="0" err="1" smtClean="0"/>
              <a:t>x</a:t>
            </a:r>
            <a:r>
              <a:rPr lang="en-US" sz="2000" baseline="-25000" dirty="0" err="1" smtClean="0"/>
              <a:t>j</a:t>
            </a:r>
            <a:r>
              <a:rPr lang="en-US" sz="2000" dirty="0" smtClean="0"/>
              <a:t>) + </a:t>
            </a:r>
            <a:r>
              <a:rPr lang="en-US" sz="2000" dirty="0" smtClean="0">
                <a:sym typeface="Symbol"/>
              </a:rPr>
              <a:t></a:t>
            </a:r>
          </a:p>
          <a:p>
            <a:r>
              <a:rPr lang="en-US" sz="2000" dirty="0">
                <a:sym typeface="Symbol"/>
              </a:rPr>
              <a:t> </a:t>
            </a:r>
            <a:r>
              <a:rPr lang="en-US" sz="2000" dirty="0" smtClean="0">
                <a:sym typeface="Symbol"/>
              </a:rPr>
              <a:t>     Err = y[e] – g[in]</a:t>
            </a:r>
          </a:p>
          <a:p>
            <a:r>
              <a:rPr lang="en-US" sz="2000" dirty="0">
                <a:sym typeface="Symbol"/>
              </a:rPr>
              <a:t> </a:t>
            </a:r>
            <a:r>
              <a:rPr lang="en-US" sz="2000" dirty="0" smtClean="0">
                <a:sym typeface="Symbol"/>
              </a:rPr>
              <a:t>     </a:t>
            </a:r>
            <a:r>
              <a:rPr lang="en-US" sz="2000" dirty="0" err="1" smtClean="0">
                <a:sym typeface="Symbol"/>
              </a:rPr>
              <a:t>W</a:t>
            </a:r>
            <a:r>
              <a:rPr lang="en-US" sz="2000" baseline="-25000" dirty="0" err="1" smtClean="0">
                <a:sym typeface="Symbol"/>
              </a:rPr>
              <a:t>j</a:t>
            </a:r>
            <a:r>
              <a:rPr lang="en-US" sz="2000" dirty="0" smtClean="0">
                <a:sym typeface="Symbol"/>
              </a:rPr>
              <a:t> = </a:t>
            </a:r>
            <a:r>
              <a:rPr lang="en-US" sz="2000" dirty="0" err="1" smtClean="0">
                <a:sym typeface="Symbol"/>
              </a:rPr>
              <a:t>W</a:t>
            </a:r>
            <a:r>
              <a:rPr lang="en-US" sz="2000" baseline="-25000" dirty="0" err="1" smtClean="0">
                <a:sym typeface="Symbol"/>
              </a:rPr>
              <a:t>j</a:t>
            </a:r>
            <a:r>
              <a:rPr lang="en-US" sz="2000" dirty="0" smtClean="0">
                <a:sym typeface="Symbol"/>
              </a:rPr>
              <a:t> + </a:t>
            </a:r>
            <a:r>
              <a:rPr lang="el-GR" sz="2000" dirty="0" smtClean="0">
                <a:sym typeface="Symbol"/>
              </a:rPr>
              <a:t>α</a:t>
            </a:r>
            <a:r>
              <a:rPr lang="en-US" sz="2000" dirty="0" smtClean="0">
                <a:sym typeface="Symbol"/>
              </a:rPr>
              <a:t> Err </a:t>
            </a:r>
            <a:r>
              <a:rPr lang="en-US" sz="2000" dirty="0" smtClean="0">
                <a:solidFill>
                  <a:srgbClr val="0000FF"/>
                </a:solidFill>
                <a:sym typeface="Symbol"/>
              </a:rPr>
              <a:t>g’(in) </a:t>
            </a:r>
            <a:r>
              <a:rPr lang="en-US" sz="2000" dirty="0" err="1" smtClean="0">
                <a:sym typeface="Symbol"/>
              </a:rPr>
              <a:t>x</a:t>
            </a:r>
            <a:r>
              <a:rPr lang="en-US" sz="2000" baseline="-25000" dirty="0" err="1" smtClean="0">
                <a:sym typeface="Symbol"/>
              </a:rPr>
              <a:t>j</a:t>
            </a:r>
            <a:r>
              <a:rPr lang="en-US" sz="2000" dirty="0" smtClean="0">
                <a:sym typeface="Symbol"/>
              </a:rPr>
              <a:t>[e]</a:t>
            </a:r>
          </a:p>
          <a:p>
            <a:r>
              <a:rPr lang="en-US" sz="2000" dirty="0">
                <a:sym typeface="Symbol"/>
              </a:rPr>
              <a:t>u</a:t>
            </a:r>
            <a:r>
              <a:rPr lang="en-US" sz="2000" dirty="0" smtClean="0">
                <a:sym typeface="Symbol"/>
              </a:rPr>
              <a:t>ntil done</a:t>
            </a:r>
            <a:endParaRPr lang="en-US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636049" y="4114800"/>
            <a:ext cx="68748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Examples: A=[(.5,1.5),+1], B=[(-.5,.5),-1], C=[(.5,.5),+1]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Initialization: W</a:t>
            </a:r>
            <a:r>
              <a:rPr lang="en-US" sz="2400" baseline="-25000" dirty="0" smtClean="0">
                <a:solidFill>
                  <a:srgbClr val="C00000"/>
                </a:solidFill>
              </a:rPr>
              <a:t>1</a:t>
            </a:r>
            <a:r>
              <a:rPr lang="en-US" sz="2400" dirty="0" smtClean="0">
                <a:solidFill>
                  <a:srgbClr val="C00000"/>
                </a:solidFill>
              </a:rPr>
              <a:t> = 1, W</a:t>
            </a:r>
            <a:r>
              <a:rPr lang="en-US" sz="2400" baseline="-25000" dirty="0" smtClean="0">
                <a:solidFill>
                  <a:srgbClr val="C00000"/>
                </a:solidFill>
              </a:rPr>
              <a:t>2</a:t>
            </a:r>
            <a:r>
              <a:rPr lang="en-US" sz="2400" dirty="0" smtClean="0">
                <a:solidFill>
                  <a:srgbClr val="C00000"/>
                </a:solidFill>
              </a:rPr>
              <a:t> = 2, </a:t>
            </a:r>
            <a:r>
              <a:rPr lang="en-US" sz="2400" dirty="0" smtClean="0">
                <a:solidFill>
                  <a:srgbClr val="C00000"/>
                </a:solidFill>
                <a:sym typeface="Symbol"/>
              </a:rPr>
              <a:t> = -2</a:t>
            </a:r>
            <a:endParaRPr lang="en-US" sz="2400" dirty="0" smtClean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6049" y="5486400"/>
            <a:ext cx="56875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Note1: when g is a step function, the g’(in) is removed.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Note2: later in back propagation, Err * g’(in) will be called   </a:t>
            </a:r>
            <a:endParaRPr lang="en-US" dirty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We’ll let g(x) = 1 if x &gt;=0 else -1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3075" name="Picture 3" descr="C:\Users\shapiro\AppData\Local\Microsoft\Windows\Temporary Internet Files\Content.IE5\EVIHS3PZ\100px-Greek_uc_delta.sv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395" y="5810779"/>
            <a:ext cx="198965" cy="274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9316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</TotalTime>
  <Words>2428</Words>
  <Application>Microsoft Office PowerPoint</Application>
  <PresentationFormat>On-screen Show (4:3)</PresentationFormat>
  <Paragraphs>539</Paragraphs>
  <Slides>54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6" baseType="lpstr">
      <vt:lpstr>Office Theme</vt:lpstr>
      <vt:lpstr>Equation</vt:lpstr>
      <vt:lpstr>Learning II</vt:lpstr>
      <vt:lpstr>More on Learning</vt:lpstr>
      <vt:lpstr>Neural Net Learning</vt:lpstr>
      <vt:lpstr>PowerPoint Presentation</vt:lpstr>
      <vt:lpstr>PowerPoint Presentation</vt:lpstr>
      <vt:lpstr>PowerPoint Presentation</vt:lpstr>
      <vt:lpstr>Simple Feed-Forward Perceptrons</vt:lpstr>
      <vt:lpstr>Gradient Descent takes steps proportional to the negative of the gradient of a function to find its local minimum</vt:lpstr>
      <vt:lpstr>Simple Feed-Forward Perceptrons</vt:lpstr>
      <vt:lpstr>Graphically</vt:lpstr>
      <vt:lpstr>Learning</vt:lpstr>
      <vt:lpstr>Graphically</vt:lpstr>
      <vt:lpstr>PowerPoint Presentation</vt:lpstr>
      <vt:lpstr>PowerPoint Presentation</vt:lpstr>
      <vt:lpstr>PowerPoint Presentation</vt:lpstr>
      <vt:lpstr>PowerPoint Presentation</vt:lpstr>
      <vt:lpstr>Back Propagation</vt:lpstr>
      <vt:lpstr>PowerPoint Presentation</vt:lpstr>
      <vt:lpstr>Let’s dissect it.</vt:lpstr>
      <vt:lpstr>Forward Computation</vt:lpstr>
      <vt:lpstr>Backward Propagation 1</vt:lpstr>
      <vt:lpstr>Backward Propagation 2</vt:lpstr>
      <vt:lpstr>Backward Propagation 3</vt:lpstr>
      <vt:lpstr>Back Propagation Summary</vt:lpstr>
      <vt:lpstr>PowerPoint Presentation</vt:lpstr>
      <vt:lpstr>PowerPoint Presentation</vt:lpstr>
      <vt:lpstr>Kernel Machines </vt:lpstr>
      <vt:lpstr>Support Vector Machines (SVM)</vt:lpstr>
      <vt:lpstr>The SVM Equation</vt:lpstr>
      <vt:lpstr>Maximal Margin (2 class problem)</vt:lpstr>
      <vt:lpstr>Support Vectors</vt:lpstr>
      <vt:lpstr>PowerPoint Presentation</vt:lpstr>
      <vt:lpstr>Kernels</vt:lpstr>
      <vt:lpstr>Kernels and SVMs</vt:lpstr>
      <vt:lpstr>The Kernel Trick</vt:lpstr>
      <vt:lpstr>Kernel Functions</vt:lpstr>
      <vt:lpstr>Kernel Function used in our 3D Computer Vision Work</vt:lpstr>
      <vt:lpstr>What does SVM learning  solve?</vt:lpstr>
      <vt:lpstr>PowerPoint Presentation</vt:lpstr>
      <vt:lpstr>Unsupervised Learning</vt:lpstr>
      <vt:lpstr>Clustering by K-means Algorithm</vt:lpstr>
      <vt:lpstr>K-Means Classifier (shown on RGB color data)</vt:lpstr>
      <vt:lpstr>K-Means  EM The clusters are usually Gaussian distributions.</vt:lpstr>
      <vt:lpstr>EM Algorithm Summary</vt:lpstr>
      <vt:lpstr>EM Clustering using color and texture information at each pixel (from Blobworld)</vt:lpstr>
      <vt:lpstr>EM for Classification of Images in Terms of their Color Regions</vt:lpstr>
      <vt:lpstr>Sample Results</vt:lpstr>
      <vt:lpstr>Sample Results (Cont.)</vt:lpstr>
      <vt:lpstr>Sample Results (Cont.)</vt:lpstr>
      <vt:lpstr>PowerPoint Presentation</vt:lpstr>
      <vt:lpstr>Goal: to identify the species of insect specimens rapidly and accurately</vt:lpstr>
      <vt:lpstr>Overview of our Classification Method</vt:lpstr>
      <vt:lpstr>RESULTS: Stonefly Identification: Classification Error [%]</vt:lpstr>
      <vt:lpstr>Finale</vt:lpstr>
    </vt:vector>
  </TitlesOfParts>
  <Company>UW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Neural Net Slides</dc:title>
  <dc:creator>CSE</dc:creator>
  <cp:lastModifiedBy>CSE</cp:lastModifiedBy>
  <cp:revision>49</cp:revision>
  <dcterms:created xsi:type="dcterms:W3CDTF">2016-08-16T00:29:09Z</dcterms:created>
  <dcterms:modified xsi:type="dcterms:W3CDTF">2017-01-30T18:37:26Z</dcterms:modified>
</cp:coreProperties>
</file>