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332" r:id="rId7"/>
    <p:sldId id="261" r:id="rId8"/>
    <p:sldId id="262" r:id="rId9"/>
    <p:sldId id="263" r:id="rId10"/>
    <p:sldId id="264" r:id="rId11"/>
    <p:sldId id="265" r:id="rId12"/>
    <p:sldId id="266" r:id="rId13"/>
    <p:sldId id="324" r:id="rId14"/>
    <p:sldId id="325" r:id="rId15"/>
    <p:sldId id="326" r:id="rId16"/>
    <p:sldId id="268" r:id="rId17"/>
    <p:sldId id="269" r:id="rId18"/>
    <p:sldId id="270" r:id="rId19"/>
    <p:sldId id="333" r:id="rId20"/>
    <p:sldId id="271" r:id="rId21"/>
    <p:sldId id="323" r:id="rId22"/>
    <p:sldId id="272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286" r:id="rId35"/>
    <p:sldId id="327" r:id="rId36"/>
    <p:sldId id="334" r:id="rId37"/>
    <p:sldId id="292" r:id="rId38"/>
    <p:sldId id="328" r:id="rId39"/>
    <p:sldId id="329" r:id="rId40"/>
    <p:sldId id="330" r:id="rId41"/>
    <p:sldId id="33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1" d="100"/>
          <a:sy n="71" d="100"/>
        </p:scale>
        <p:origin x="-94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D7EA9-4EDF-B44E-95C2-86504621AD7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0B16-EBFD-CB42-B2B3-603A9DB7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F91923-2B51-4274-9318-E12E686628C9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7E215-4F9F-4C18-ABB1-CD892116A8F5}" type="slidenum">
              <a:rPr lang="en-US"/>
              <a:pPr/>
              <a:t>34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782F7-CD3A-47BD-AD1A-8A11D286F2B6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1E2F8-FE8A-4904-969F-BC4E7A1C0A6C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CF1033-7029-4551-A030-EDBF38168881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8DAA1-2A0C-4DE0-B1B3-B147AE55A58B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25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03FA2B-FECF-4D72-98BB-1C7236678402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26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D63C2-3675-4D61-9133-23C4B4F8C9C3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30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CE980-7CF1-4EB2-B453-079FECA805CC}" type="slidenum">
              <a:rPr lang="en-US"/>
              <a:pPr/>
              <a:t>32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0374E-4968-4C2A-9A07-22289999B2B0}" type="slidenum">
              <a:rPr lang="en-US"/>
              <a:pPr/>
              <a:t>33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293-855C-447E-8D15-DFBC7F445C10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7F18-E017-46B6-8F98-D848E8B510AE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4480-5436-4752-A15B-85B72E815B6F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734-70DE-4D03-92C1-AFFDF5A38A38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07E1-DA8F-4A59-BE76-1C31266C1E29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E-9B53-402A-970A-02E80227F4C9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8D7A-A4E3-4D89-AB47-D358C62B54C5}" type="datetime1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4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4860-7F6B-40A2-9233-E4CC2056E433}" type="datetime1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7FD-B752-48CD-99A4-D07A1104CB38}" type="datetime1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1D0B-E7B3-440E-B767-3D9C8FD7D199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46F-1B32-4EC1-8544-A1C57C04482D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3551-E462-424C-84B9-90D5D2143730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8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3.png"/><Relationship Id="rId5" Type="http://schemas.openxmlformats.org/officeDocument/2006/relationships/tags" Target="../tags/tag5.xml"/><Relationship Id="rId10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11.xml"/><Relationship Id="rId10" Type="http://schemas.openxmlformats.org/officeDocument/2006/relationships/image" Target="../media/image24.png"/><Relationship Id="rId4" Type="http://schemas.openxmlformats.org/officeDocument/2006/relationships/tags" Target="../tags/tag10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13.xml"/><Relationship Id="rId16" Type="http://schemas.openxmlformats.org/officeDocument/2006/relationships/image" Target="../media/image26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0.png"/><Relationship Id="rId5" Type="http://schemas.openxmlformats.org/officeDocument/2006/relationships/tags" Target="../tags/tag16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9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autycheck.de/" TargetMode="Externa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Recognition:</a:t>
            </a:r>
            <a:br>
              <a:rPr lang="en-US" dirty="0" smtClean="0"/>
            </a:br>
            <a:r>
              <a:rPr lang="en-US" dirty="0" smtClean="0"/>
              <a:t>Face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2076"/>
            <a:ext cx="6400800" cy="1752600"/>
          </a:xfrm>
        </p:spPr>
        <p:txBody>
          <a:bodyPr/>
          <a:lstStyle/>
          <a:p>
            <a:r>
              <a:rPr lang="en-US" dirty="0" smtClean="0"/>
              <a:t>Linda Shapiro</a:t>
            </a:r>
          </a:p>
          <a:p>
            <a:r>
              <a:rPr lang="en-US" dirty="0" smtClean="0"/>
              <a:t>CSE 455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-3192"/>
            <a:ext cx="8229600" cy="1143000"/>
          </a:xfrm>
        </p:spPr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3932"/>
            <a:ext cx="2675467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965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7" y="1642163"/>
            <a:ext cx="1094840" cy="10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49262" y="-114324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When viewed as vectors of pixel values, face images are extremely high-dimensional</a:t>
            </a:r>
          </a:p>
          <a:p>
            <a:pPr lvl="1"/>
            <a:r>
              <a:rPr lang="en-US" sz="2000" dirty="0" smtClean="0"/>
              <a:t>100x100 image = 10,000 dimensions</a:t>
            </a:r>
          </a:p>
          <a:p>
            <a:pPr lvl="1"/>
            <a:r>
              <a:rPr lang="en-US" sz="2000" dirty="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dirty="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Image" r:id="rId4" imgW="6374603" imgH="7301587" progId="Photoshop.Image.10">
                  <p:embed/>
                </p:oleObj>
              </mc:Choice>
              <mc:Fallback>
                <p:oleObj name="Image" r:id="rId4" imgW="6374603" imgH="7301587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9890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err="1" smtClean="0"/>
              <a:t>Eigenface</a:t>
            </a:r>
            <a:r>
              <a:rPr lang="en-US" sz="2800" dirty="0" smtClean="0"/>
              <a:t> idea: construct a </a:t>
            </a:r>
            <a:r>
              <a:rPr lang="en-US" sz="2800" dirty="0" smtClean="0">
                <a:solidFill>
                  <a:srgbClr val="FF0000"/>
                </a:solidFill>
              </a:rPr>
              <a:t>low-dimensional linear subspace</a:t>
            </a:r>
            <a:r>
              <a:rPr lang="en-US" sz="2800" dirty="0" smtClean="0"/>
              <a:t> that best explains the variation in the set of face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Linear subspaces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762000"/>
          </a:xfrm>
        </p:spPr>
        <p:txBody>
          <a:bodyPr/>
          <a:lstStyle/>
          <a:p>
            <a:r>
              <a:rPr lang="en-US" altLang="en-US" sz="2000" dirty="0" smtClean="0"/>
              <a:t>Classification (to what class does x belong) can be expensive</a:t>
            </a:r>
          </a:p>
          <a:p>
            <a:pPr lvl="1"/>
            <a:r>
              <a:rPr lang="en-US" altLang="en-US" sz="1800" dirty="0" smtClean="0"/>
              <a:t>Big search problem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5436" name="Line 6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7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6" name="Oval 11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7" name="Oval 13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8" name="Oval 14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9" name="Oval 15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0" name="Oval 16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1" name="Oval 17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2" name="Oval 18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3" name="Oval 19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4" name="Oval 20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5" name="Oval 21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7" name="Oval 24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8" name="Oval 25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0" name="Oval 27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1" name="Oval 28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2" name="Oval 29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3" name="Oval 30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4" name="Oval 31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5" name="Oval 32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6" name="Oval 33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7" name="Oval 34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8" name="Oval 35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9" name="Oval 36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0" name="Oval 37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1" name="Oval 38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2" name="Oval 39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3" name="Oval 40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4" name="Oval 41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5" name="Oval 42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6" name="Oval 43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7" name="Oval 44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8" name="Oval 45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9" name="Oval 46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0" name="Oval 49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1" name="Oval 51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2" name="Oval 53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3" name="Oval 54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4" name="Oval 55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5" name="Oval 57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6" name="Oval 58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7" name="Oval 59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8" name="Oval 60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43453" name="Rectangle 61"/>
          <p:cNvSpPr>
            <a:spLocks noChangeArrowheads="1"/>
          </p:cNvSpPr>
          <p:nvPr/>
        </p:nvSpPr>
        <p:spPr bwMode="auto">
          <a:xfrm>
            <a:off x="685800" y="5181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Suppose the data points are arranged as above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Idea—fit a line, classifier measures distance to line</a:t>
            </a:r>
          </a:p>
        </p:txBody>
      </p:sp>
      <p:pic>
        <p:nvPicPr>
          <p:cNvPr id="15410" name="Picture 7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1" name="Line 68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6" name="Picture 7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4464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7" name="Text Box 78"/>
          <p:cNvSpPr txBox="1">
            <a:spLocks noChangeArrowheads="1"/>
          </p:cNvSpPr>
          <p:nvPr/>
        </p:nvSpPr>
        <p:spPr bwMode="auto">
          <a:xfrm>
            <a:off x="4648200" y="12954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 </a:t>
            </a:r>
            <a:r>
              <a:rPr lang="en-US" altLang="en-US" sz="1600" dirty="0">
                <a:solidFill>
                  <a:srgbClr val="FF0000"/>
                </a:solidFill>
              </a:rPr>
              <a:t>is the major direction of the orange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points and 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perpendicular to</a:t>
            </a:r>
            <a:r>
              <a:rPr lang="en-US" altLang="en-US" sz="1600" b="1" dirty="0">
                <a:solidFill>
                  <a:srgbClr val="FF0000"/>
                </a:solidFill>
              </a:rPr>
              <a:t> 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1.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Convert </a:t>
            </a:r>
            <a:r>
              <a:rPr lang="en-US" altLang="en-US" sz="1600" b="1" dirty="0"/>
              <a:t>x</a:t>
            </a:r>
            <a:r>
              <a:rPr lang="en-US" altLang="en-US" sz="1600" dirty="0"/>
              <a:t> into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1</a:t>
            </a:r>
            <a:r>
              <a:rPr lang="en-US" altLang="en-US" sz="1600" dirty="0"/>
              <a:t>,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2</a:t>
            </a:r>
            <a:r>
              <a:rPr lang="en-US" altLang="en-US" sz="1600" dirty="0"/>
              <a:t> coordinates</a:t>
            </a: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2133600" y="2286000"/>
            <a:ext cx="609600" cy="381000"/>
            <a:chOff x="1728" y="1440"/>
            <a:chExt cx="384" cy="240"/>
          </a:xfrm>
        </p:grpSpPr>
        <p:sp>
          <p:nvSpPr>
            <p:cNvPr id="15434" name="Line 84"/>
            <p:cNvSpPr>
              <a:spLocks noChangeShapeType="1"/>
            </p:cNvSpPr>
            <p:nvPr/>
          </p:nvSpPr>
          <p:spPr bwMode="auto">
            <a:xfrm flipH="1">
              <a:off x="1968" y="1536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85"/>
            <p:cNvSpPr>
              <a:spLocks noChangeShapeType="1"/>
            </p:cNvSpPr>
            <p:nvPr/>
          </p:nvSpPr>
          <p:spPr bwMode="auto">
            <a:xfrm>
              <a:off x="1728" y="1440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5427" name="Group 79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5429" name="Picture 67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30" name="Line 62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63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5432" name="Picture 65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33" name="Picture 75" descr="Edittex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28" name="Picture 105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3946525" y="2514600"/>
            <a:ext cx="5197475" cy="1660525"/>
            <a:chOff x="2400" y="1200"/>
            <a:chExt cx="3274" cy="1046"/>
          </a:xfrm>
        </p:grpSpPr>
        <p:sp>
          <p:nvSpPr>
            <p:cNvPr id="15420" name="Oval 47"/>
            <p:cNvSpPr>
              <a:spLocks noChangeArrowheads="1"/>
            </p:cNvSpPr>
            <p:nvPr/>
          </p:nvSpPr>
          <p:spPr bwMode="auto">
            <a:xfrm>
              <a:off x="2400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1" name="Oval 48"/>
            <p:cNvSpPr>
              <a:spLocks noChangeArrowheads="1"/>
            </p:cNvSpPr>
            <p:nvPr/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2" name="Oval 50"/>
            <p:cNvSpPr>
              <a:spLocks noChangeArrowheads="1"/>
            </p:cNvSpPr>
            <p:nvPr/>
          </p:nvSpPr>
          <p:spPr bwMode="auto">
            <a:xfrm>
              <a:off x="2448" y="120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3" name="Text Box 82"/>
            <p:cNvSpPr txBox="1">
              <a:spLocks noChangeArrowheads="1"/>
            </p:cNvSpPr>
            <p:nvPr/>
          </p:nvSpPr>
          <p:spPr bwMode="auto">
            <a:xfrm>
              <a:off x="2928" y="1248"/>
              <a:ext cx="27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2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4" name="Text Box 83"/>
            <p:cNvSpPr txBox="1">
              <a:spLocks noChangeArrowheads="1"/>
            </p:cNvSpPr>
            <p:nvPr/>
          </p:nvSpPr>
          <p:spPr bwMode="auto">
            <a:xfrm>
              <a:off x="2890" y="1728"/>
              <a:ext cx="2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1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5" name="Text Box 110"/>
            <p:cNvSpPr txBox="1">
              <a:spLocks noChangeArrowheads="1"/>
            </p:cNvSpPr>
            <p:nvPr/>
          </p:nvSpPr>
          <p:spPr bwMode="auto">
            <a:xfrm>
              <a:off x="2928" y="144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distance to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use it for classification—near 0 for orange pts</a:t>
              </a:r>
            </a:p>
          </p:txBody>
        </p:sp>
        <p:sp>
          <p:nvSpPr>
            <p:cNvPr id="15426" name="Text Box 113"/>
            <p:cNvSpPr txBox="1">
              <a:spLocks noChangeArrowheads="1"/>
            </p:cNvSpPr>
            <p:nvPr/>
          </p:nvSpPr>
          <p:spPr bwMode="auto">
            <a:xfrm>
              <a:off x="2928" y="192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position along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use it to specify which orange point it is</a:t>
              </a:r>
            </a:p>
          </p:txBody>
        </p:sp>
      </p:grpSp>
      <p:sp>
        <p:nvSpPr>
          <p:cNvPr id="15417" name="Text Box 79"/>
          <p:cNvSpPr txBox="1">
            <a:spLocks noChangeArrowheads="1"/>
          </p:cNvSpPr>
          <p:nvPr/>
        </p:nvSpPr>
        <p:spPr bwMode="auto">
          <a:xfrm>
            <a:off x="4114800" y="6400800"/>
            <a:ext cx="483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Selected slides adapted from Steve Seitz, Linda Shapiro, Raj Rao</a:t>
            </a:r>
          </a:p>
        </p:txBody>
      </p:sp>
      <p:sp>
        <p:nvSpPr>
          <p:cNvPr id="15418" name="Text Box 80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5419" name="Text Box 81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2125663"/>
            <a:ext cx="3733800" cy="449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Dimensionality red</a:t>
            </a:r>
            <a:r>
              <a:rPr lang="en-US" altLang="en-US" smtClean="0"/>
              <a:t>uction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6447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8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89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0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1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6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7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8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9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0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3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4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5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6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7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8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9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0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1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2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3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5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6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7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8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9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0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1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2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3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4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5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6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7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8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9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0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1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2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3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4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6435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36" name="Group 67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6440" name="Group 68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6442" name="Picture 69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3" name="Line 70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71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6445" name="Picture 72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46" name="Picture 73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41" name="Picture 74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37" name="Rectangle 78"/>
          <p:cNvSpPr>
            <a:spLocks noChangeArrowheads="1"/>
          </p:cNvSpPr>
          <p:nvPr/>
        </p:nvSpPr>
        <p:spPr bwMode="auto">
          <a:xfrm>
            <a:off x="685800" y="43434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Dimensionality reduction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We can represent the orange points with </a:t>
            </a:r>
            <a:r>
              <a:rPr lang="en-US" altLang="en-US" sz="1800" i="1"/>
              <a:t>only</a:t>
            </a:r>
            <a:r>
              <a:rPr lang="en-US" altLang="en-US" sz="1800"/>
              <a:t> their </a:t>
            </a:r>
            <a:r>
              <a:rPr lang="en-US" altLang="en-US" sz="1800" b="1"/>
              <a:t>v</a:t>
            </a:r>
            <a:r>
              <a:rPr lang="en-US" altLang="en-US" sz="1800" b="1" baseline="-25000"/>
              <a:t>1</a:t>
            </a:r>
            <a:r>
              <a:rPr lang="en-US" altLang="en-US" sz="1800"/>
              <a:t> coordinates</a:t>
            </a:r>
          </a:p>
          <a:p>
            <a:pPr lvl="2" eaLnBrk="1" hangingPunct="1">
              <a:buFontTx/>
              <a:buChar char="–"/>
            </a:pPr>
            <a:r>
              <a:rPr lang="en-US" altLang="en-US" sz="1600"/>
              <a:t>since </a:t>
            </a:r>
            <a:r>
              <a:rPr lang="en-US" altLang="en-US" sz="1600" b="1"/>
              <a:t>v</a:t>
            </a:r>
            <a:r>
              <a:rPr lang="en-US" altLang="en-US" sz="1600" b="1" baseline="-25000"/>
              <a:t>2</a:t>
            </a:r>
            <a:r>
              <a:rPr lang="en-US" altLang="en-US" sz="1600"/>
              <a:t> coordinates are all essentially 0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This makes it much cheaper to store and compare points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A bigger deal for higher dimensional problems (like images!)</a:t>
            </a:r>
          </a:p>
        </p:txBody>
      </p:sp>
      <p:sp>
        <p:nvSpPr>
          <p:cNvPr id="16438" name="Text Box 66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6439" name="Text Box 67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altLang="en-US" sz="3600" smtClean="0"/>
              <a:t>Eigenvectors and Eigenvalues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7481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2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3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4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5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6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7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9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0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1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2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3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4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5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6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7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8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9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0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1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2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3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4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5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6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7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8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9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0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1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2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3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4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5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6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7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8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9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0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1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2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3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4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5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6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7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8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7459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60" name="Group 58"/>
          <p:cNvGrpSpPr>
            <a:grpSpLocks/>
          </p:cNvGrpSpPr>
          <p:nvPr/>
        </p:nvGrpSpPr>
        <p:grpSpPr bwMode="auto">
          <a:xfrm>
            <a:off x="2362200" y="1973263"/>
            <a:ext cx="914400" cy="679450"/>
            <a:chOff x="1872" y="1243"/>
            <a:chExt cx="576" cy="428"/>
          </a:xfrm>
        </p:grpSpPr>
        <p:pic>
          <p:nvPicPr>
            <p:cNvPr id="17476" name="Picture 59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43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7" name="Line 60"/>
            <p:cNvSpPr>
              <a:spLocks noChangeShapeType="1"/>
            </p:cNvSpPr>
            <p:nvPr/>
          </p:nvSpPr>
          <p:spPr bwMode="auto">
            <a:xfrm flipV="1">
              <a:off x="211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61"/>
            <p:cNvSpPr>
              <a:spLocks noChangeShapeType="1"/>
            </p:cNvSpPr>
            <p:nvPr/>
          </p:nvSpPr>
          <p:spPr bwMode="auto">
            <a:xfrm rot="16200000" flipV="1">
              <a:off x="187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79" name="Picture 62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392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0" name="Picture 63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573"/>
              <a:ext cx="9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61" name="Line 65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Text Box 67"/>
          <p:cNvSpPr txBox="1">
            <a:spLocks noChangeArrowheads="1"/>
          </p:cNvSpPr>
          <p:nvPr/>
        </p:nvSpPr>
        <p:spPr bwMode="auto">
          <a:xfrm>
            <a:off x="4616450" y="1050925"/>
            <a:ext cx="391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Consider the variation along a direction </a:t>
            </a:r>
            <a:r>
              <a:rPr lang="en-US" altLang="en-US" sz="1600" b="1"/>
              <a:t>v</a:t>
            </a:r>
            <a:r>
              <a:rPr lang="en-US" altLang="en-US" sz="1600"/>
              <a:t> among all of the orange points:</a:t>
            </a:r>
          </a:p>
        </p:txBody>
      </p:sp>
      <p:sp>
        <p:nvSpPr>
          <p:cNvPr id="444489" name="Text Box 73"/>
          <p:cNvSpPr txBox="1">
            <a:spLocks noChangeArrowheads="1"/>
          </p:cNvSpPr>
          <p:nvPr/>
        </p:nvSpPr>
        <p:spPr bwMode="auto">
          <a:xfrm>
            <a:off x="4616450" y="2406650"/>
            <a:ext cx="323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minimizes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pic>
        <p:nvPicPr>
          <p:cNvPr id="17464" name="Picture 7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0525"/>
            <a:ext cx="1223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506" name="Text Box 90"/>
          <p:cNvSpPr txBox="1">
            <a:spLocks noChangeArrowheads="1"/>
          </p:cNvSpPr>
          <p:nvPr/>
        </p:nvSpPr>
        <p:spPr bwMode="auto">
          <a:xfrm>
            <a:off x="4648200" y="3092450"/>
            <a:ext cx="329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maximizes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444515" name="Text Box 99"/>
          <p:cNvSpPr txBox="1">
            <a:spLocks noChangeArrowheads="1"/>
          </p:cNvSpPr>
          <p:nvPr/>
        </p:nvSpPr>
        <p:spPr bwMode="auto">
          <a:xfrm>
            <a:off x="1143000" y="6096000"/>
            <a:ext cx="528478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Solution:	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largest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              	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smallest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</p:txBody>
      </p:sp>
      <p:pic>
        <p:nvPicPr>
          <p:cNvPr id="444517" name="Picture 10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798763"/>
            <a:ext cx="23606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8" name="Picture 102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433763"/>
            <a:ext cx="23971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9" name="Picture 10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275138"/>
            <a:ext cx="46228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0" name="Picture 104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757363"/>
            <a:ext cx="4181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1" name="Text Box 73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7472" name="Text Box 74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6989763" y="4343400"/>
            <a:ext cx="2154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 = </a:t>
            </a:r>
            <a:r>
              <a:rPr lang="en-US" altLang="en-US" sz="2000" dirty="0" smtClean="0">
                <a:solidFill>
                  <a:srgbClr val="FF0000"/>
                </a:solidFill>
              </a:rPr>
              <a:t>covariance </a:t>
            </a:r>
            <a:r>
              <a:rPr lang="en-US" altLang="en-US" sz="2000" dirty="0">
                <a:solidFill>
                  <a:srgbClr val="FF0000"/>
                </a:solidFill>
              </a:rPr>
              <a:t>matrix </a:t>
            </a:r>
            <a:r>
              <a:rPr lang="en-US" altLang="en-US" sz="2000" dirty="0"/>
              <a:t>of data points (if divided by no. of points)</a:t>
            </a:r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 flipH="1">
            <a:off x="6400800" y="5105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4908550" y="41910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89" grpId="0" build="p" autoUpdateAnimBg="0"/>
      <p:bldP spid="444506" grpId="0" build="p" autoUpdateAnimBg="0"/>
      <p:bldP spid="444515" grpId="0" animBg="1"/>
      <p:bldP spid="20555" grpId="0"/>
      <p:bldP spid="20556" grpId="0" animBg="1"/>
      <p:bldP spid="205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61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lnSpcReduction="10000"/>
          </a:bodyPr>
          <a:lstStyle/>
          <a:p>
            <a:pPr marL="382588" indent="-342900"/>
            <a:r>
              <a:rPr lang="en-US" sz="2000" dirty="0"/>
              <a:t>Suppose each data point is N-dimensional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Same procedure applies:</a:t>
            </a:r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r>
              <a:rPr lang="en-US" sz="1800" dirty="0">
                <a:solidFill>
                  <a:srgbClr val="C00000"/>
                </a:solidFill>
              </a:rPr>
              <a:t>The eigenvectors of </a:t>
            </a:r>
            <a:r>
              <a:rPr lang="en-US" sz="18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A</a:t>
            </a:r>
            <a:r>
              <a:rPr lang="en-US" sz="1800" dirty="0">
                <a:solidFill>
                  <a:srgbClr val="C00000"/>
                </a:solidFill>
              </a:rPr>
              <a:t> define a new coordinate system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largest eigenvalue captures the most variation among training vectors </a:t>
            </a:r>
            <a:r>
              <a:rPr lang="en-US" sz="16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endParaRPr lang="en-US" sz="1600" dirty="0">
              <a:solidFill>
                <a:srgbClr val="C0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smallest eigenvalue has least variation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compress the data by only using the top few eigenvectors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corresponds to choosing a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/>
              <a:t>linear subspace</a:t>
            </a:r>
            <a:r>
              <a:rPr lang="ja-JP" altLang="en-US" sz="1600" dirty="0">
                <a:latin typeface="Arial"/>
              </a:rPr>
              <a:t>”</a:t>
            </a:r>
            <a:endParaRPr lang="en-US" sz="1600" dirty="0"/>
          </a:p>
          <a:p>
            <a:pPr marL="1639888" lvl="3">
              <a:buClr>
                <a:srgbClr val="000000"/>
              </a:buClr>
            </a:pPr>
            <a:r>
              <a:rPr lang="en-US" sz="1400" dirty="0"/>
              <a:t>represent points on a line, plane, or </a:t>
            </a:r>
            <a:r>
              <a:rPr lang="ja-JP" altLang="en-US" sz="1400" dirty="0">
                <a:latin typeface="Arial"/>
              </a:rPr>
              <a:t>“</a:t>
            </a:r>
            <a:r>
              <a:rPr lang="en-US" sz="1400" dirty="0"/>
              <a:t>hyper-plane</a:t>
            </a:r>
            <a:r>
              <a:rPr lang="ja-JP" altLang="en-US" sz="1400" dirty="0">
                <a:latin typeface="Arial"/>
              </a:rPr>
              <a:t>”</a:t>
            </a:r>
            <a:endParaRPr lang="en-US" sz="1400" dirty="0"/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these eigenvectors are known as the </a:t>
            </a:r>
            <a:r>
              <a:rPr lang="en-US" sz="1600" dirty="0">
                <a:solidFill>
                  <a:srgbClr val="C00000"/>
                </a:solidFill>
                <a:latin typeface="Arial Bold Italic" charset="0"/>
                <a:cs typeface="Arial Bold Italic" charset="0"/>
                <a:sym typeface="Arial Bold Italic" charset="0"/>
              </a:rPr>
              <a:t>principal components</a:t>
            </a:r>
            <a:endParaRPr lang="en-US" sz="1600" dirty="0">
              <a:solidFill>
                <a:srgbClr val="C00000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500312"/>
            <a:ext cx="462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The space of faces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An image is a point in a high dimensional space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An N x M image is a point in R</a:t>
            </a:r>
            <a:r>
              <a:rPr lang="en-US" sz="1800" baseline="30000" dirty="0"/>
              <a:t>NM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define vectors in this space as we did in the 2D case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4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2050"/>
            <a:ext cx="7127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 dirty="0"/>
              <a:t>The set of faces is a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subspace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This is like fitting </a:t>
            </a:r>
            <a:r>
              <a:rPr lang="en-US" sz="1800" dirty="0" smtClean="0"/>
              <a:t>a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hyper-plane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spanned by vectors 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..., </a:t>
            </a:r>
            <a:r>
              <a:rPr lang="en-US" sz="16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 descr="C:\Users\shapiro\AppData\Local\Temp\hila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57600" y="2794254"/>
            <a:ext cx="789594" cy="1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hapiro\AppData\Local\Temp\hila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43603" y="1284797"/>
            <a:ext cx="789594" cy="1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 dirty="0"/>
              <a:t>The set of faces is a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subspace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This is like fitting </a:t>
            </a:r>
            <a:r>
              <a:rPr lang="en-US" sz="1800" dirty="0" smtClean="0"/>
              <a:t>a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hyper-plane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spanned by vectors 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..., </a:t>
            </a:r>
            <a:r>
              <a:rPr lang="en-US" sz="16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19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2"/>
          <a:stretch/>
        </p:blipFill>
        <p:spPr bwMode="auto">
          <a:xfrm>
            <a:off x="1987313" y="1317812"/>
            <a:ext cx="968875" cy="119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orangutan face hai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57600" y="3086100"/>
            <a:ext cx="893583" cy="10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847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recognition: 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“Sally”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12"/>
            <a:ext cx="8229600" cy="1143000"/>
          </a:xfrm>
          <a:ln/>
        </p:spPr>
        <p:txBody>
          <a:bodyPr rIns="132080"/>
          <a:lstStyle/>
          <a:p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2488"/>
            <a:ext cx="8229600" cy="4525963"/>
          </a:xfrm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PCA extracts the eigenvectors of </a:t>
            </a: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Gives a set of vectors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3</a:t>
            </a:r>
            <a:r>
              <a:rPr lang="en-US" sz="2000" dirty="0"/>
              <a:t>, ...</a:t>
            </a: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Each one of these vectors is a direction in face space</a:t>
            </a:r>
          </a:p>
          <a:p>
            <a:pPr marL="1182688" lvl="2">
              <a:buClr>
                <a:srgbClr val="000000"/>
              </a:buClr>
            </a:pPr>
            <a:r>
              <a:rPr lang="en-US" sz="1800" dirty="0"/>
              <a:t>what do these look like?</a:t>
            </a: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268538" y="2514600"/>
            <a:ext cx="4437062" cy="4114800"/>
            <a:chOff x="0" y="0"/>
            <a:chExt cx="2795" cy="2592"/>
          </a:xfrm>
        </p:grpSpPr>
        <p:pic>
          <p:nvPicPr>
            <p:cNvPr id="46084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0"/>
              <a:ext cx="25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48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45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45"/>
              <a:ext cx="19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73076" y="44436"/>
            <a:ext cx="8229600" cy="1143000"/>
          </a:xfrm>
        </p:spPr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Principal component (eigenvector) 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μ + 3</a:t>
            </a:r>
            <a:r>
              <a:rPr lang="el-GR" dirty="0">
                <a:solidFill>
                  <a:prstClr val="black"/>
                </a:solidFill>
              </a:rPr>
              <a:t>σ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baseline="-14000" dirty="0">
              <a:solidFill>
                <a:prstClr val="black"/>
              </a:solidFill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μ – 3</a:t>
            </a:r>
            <a:r>
              <a:rPr lang="el-GR">
                <a:solidFill>
                  <a:prstClr val="black"/>
                </a:solidFill>
              </a:rPr>
              <a:t>σ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429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Projecting onto the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276"/>
            <a:ext cx="8229600" cy="4525963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The </a:t>
            </a:r>
            <a:r>
              <a:rPr lang="en-US" sz="2000" dirty="0" err="1"/>
              <a:t>eigenfaces</a:t>
            </a:r>
            <a:r>
              <a:rPr lang="en-US" sz="2000" dirty="0"/>
              <a:t>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..., </a:t>
            </a: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r>
              <a:rPr lang="en-US" sz="2000" dirty="0"/>
              <a:t> span the space of faces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 face is converted to </a:t>
            </a:r>
            <a:r>
              <a:rPr lang="en-US" sz="1800" dirty="0" err="1"/>
              <a:t>eigenface</a:t>
            </a:r>
            <a:r>
              <a:rPr lang="en-US" sz="1800" dirty="0"/>
              <a:t> coordinates by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830388"/>
            <a:ext cx="5570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228600" y="3505200"/>
            <a:ext cx="7189788" cy="1871663"/>
            <a:chOff x="0" y="0"/>
            <a:chExt cx="4529" cy="1179"/>
          </a:xfrm>
        </p:grpSpPr>
        <p:pic>
          <p:nvPicPr>
            <p:cNvPr id="47109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6"/>
              <a:ext cx="3521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624" y="519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7111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16777" r="27960" b="20270"/>
            <a:stretch>
              <a:fillRect/>
            </a:stretch>
          </p:blipFill>
          <p:spPr bwMode="auto">
            <a:xfrm>
              <a:off x="0" y="0"/>
              <a:ext cx="527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70"/>
              <a:ext cx="1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4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15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041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1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22" name="Freeform 18"/>
          <p:cNvSpPr>
            <a:spLocks/>
          </p:cNvSpPr>
          <p:nvPr/>
        </p:nvSpPr>
        <p:spPr bwMode="auto">
          <a:xfrm rot="-5400000">
            <a:off x="2819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3" name="Picture 1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5850"/>
            <a:ext cx="32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Freeform 20"/>
          <p:cNvSpPr>
            <a:spLocks/>
          </p:cNvSpPr>
          <p:nvPr/>
        </p:nvSpPr>
        <p:spPr bwMode="auto">
          <a:xfrm rot="-5400000">
            <a:off x="4343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5" name="Freeform 21"/>
          <p:cNvSpPr>
            <a:spLocks/>
          </p:cNvSpPr>
          <p:nvPr/>
        </p:nvSpPr>
        <p:spPr bwMode="auto">
          <a:xfrm rot="-5400000">
            <a:off x="63246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6" name="Picture 2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359025"/>
            <a:ext cx="3349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351088"/>
            <a:ext cx="41751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31" name="Group 27"/>
          <p:cNvGrpSpPr>
            <a:grpSpLocks/>
          </p:cNvGrpSpPr>
          <p:nvPr/>
        </p:nvGrpSpPr>
        <p:grpSpPr bwMode="auto">
          <a:xfrm>
            <a:off x="6858000" y="3048000"/>
            <a:ext cx="2130425" cy="2044700"/>
            <a:chOff x="0" y="0"/>
            <a:chExt cx="1342" cy="1288"/>
          </a:xfrm>
        </p:grpSpPr>
        <p:pic>
          <p:nvPicPr>
            <p:cNvPr id="47128" name="Picture 24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39" t="19997" r="2151" b="52223"/>
            <a:stretch>
              <a:fillRect/>
            </a:stretch>
          </p:blipFill>
          <p:spPr bwMode="auto">
            <a:xfrm>
              <a:off x="847" y="288"/>
              <a:ext cx="495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473" y="831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0" y="0"/>
              <a:ext cx="768" cy="28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7132" name="Picture 2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890838"/>
            <a:ext cx="528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60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Recognition with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76900"/>
          </a:xfrm>
          <a:ln/>
        </p:spPr>
        <p:txBody>
          <a:bodyPr rIns="132080"/>
          <a:lstStyle/>
          <a:p>
            <a:pPr marL="496888" indent="-457200"/>
            <a:r>
              <a:rPr lang="en-US" sz="2000" dirty="0"/>
              <a:t>Algorithm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Process the image database (set of images with labels)</a:t>
            </a:r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Run PCA—compute </a:t>
            </a:r>
            <a:r>
              <a:rPr lang="en-US" sz="1600" dirty="0" err="1"/>
              <a:t>eigenfaces</a:t>
            </a:r>
            <a:endParaRPr lang="en-US" sz="1600" dirty="0"/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Calculate the K coefficients for each image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Given a new image (to be recognized) </a:t>
            </a:r>
            <a:r>
              <a:rPr lang="en-US" sz="1800" dirty="0">
                <a:solidFill>
                  <a:srgbClr val="FF0000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r>
              <a:rPr lang="en-US" sz="1800" dirty="0">
                <a:solidFill>
                  <a:srgbClr val="FF0000"/>
                </a:solidFill>
              </a:rPr>
              <a:t>, calculate K coefficients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Detect if x is a face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sz="1800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 startAt="4"/>
            </a:pPr>
            <a:r>
              <a:rPr lang="en-US" sz="1800" dirty="0">
                <a:solidFill>
                  <a:srgbClr val="FF0000"/>
                </a:solidFill>
              </a:rPr>
              <a:t>If it is a face, who is it?</a:t>
            </a:r>
          </a:p>
        </p:txBody>
      </p:sp>
      <p:pic>
        <p:nvPicPr>
          <p:cNvPr id="481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29940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901700" y="5020733"/>
            <a:ext cx="778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1296988" indent="-342900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Find closest labeled face in database</a:t>
            </a:r>
          </a:p>
          <a:p>
            <a:pPr marL="1296988" indent="-342900">
              <a:spcBef>
                <a:spcPts val="3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earest-neighbor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 K-dimensional space</a:t>
            </a:r>
          </a:p>
        </p:txBody>
      </p:sp>
      <p:pic>
        <p:nvPicPr>
          <p:cNvPr id="4813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705225"/>
            <a:ext cx="73215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9380"/>
            <a:ext cx="7772400" cy="990600"/>
          </a:xfrm>
          <a:ln/>
        </p:spPr>
        <p:txBody>
          <a:bodyPr rIns="132080"/>
          <a:lstStyle/>
          <a:p>
            <a:r>
              <a:rPr lang="en-US" dirty="0"/>
              <a:t>Choosing the dimension K</a:t>
            </a:r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2814638" y="1066800"/>
            <a:ext cx="3236912" cy="2520950"/>
            <a:chOff x="0" y="0"/>
            <a:chExt cx="2038" cy="1588"/>
          </a:xfrm>
        </p:grpSpPr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0" y="0"/>
              <a:ext cx="1932" cy="1429"/>
              <a:chOff x="0" y="0"/>
              <a:chExt cx="1932" cy="1429"/>
            </a:xfrm>
          </p:grpSpPr>
          <p:pic>
            <p:nvPicPr>
              <p:cNvPr id="49155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1" b="7906"/>
              <a:stretch>
                <a:fillRect/>
              </a:stretch>
            </p:blipFill>
            <p:spPr bwMode="auto">
              <a:xfrm>
                <a:off x="0" y="0"/>
                <a:ext cx="1931" cy="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56" name="Rectangle 4"/>
              <p:cNvSpPr>
                <a:spLocks/>
              </p:cNvSpPr>
              <p:nvPr/>
            </p:nvSpPr>
            <p:spPr bwMode="auto">
              <a:xfrm>
                <a:off x="630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57" name="Rectangle 5"/>
              <p:cNvSpPr>
                <a:spLocks/>
              </p:cNvSpPr>
              <p:nvPr/>
            </p:nvSpPr>
            <p:spPr bwMode="auto">
              <a:xfrm>
                <a:off x="246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9159" name="Rectangle 7"/>
            <p:cNvSpPr>
              <a:spLocks/>
            </p:cNvSpPr>
            <p:nvPr/>
          </p:nvSpPr>
          <p:spPr bwMode="auto">
            <a:xfrm>
              <a:off x="389" y="1388"/>
              <a:ext cx="1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K</a:t>
              </a:r>
            </a:p>
          </p:txBody>
        </p:sp>
        <p:sp>
          <p:nvSpPr>
            <p:cNvPr id="49160" name="Rectangle 8"/>
            <p:cNvSpPr>
              <a:spLocks/>
            </p:cNvSpPr>
            <p:nvPr/>
          </p:nvSpPr>
          <p:spPr bwMode="auto">
            <a:xfrm>
              <a:off x="1749" y="1388"/>
              <a:ext cx="2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NM</a:t>
              </a:r>
            </a:p>
          </p:txBody>
        </p:sp>
        <p:sp>
          <p:nvSpPr>
            <p:cNvPr id="49161" name="Rectangle 9"/>
            <p:cNvSpPr>
              <a:spLocks/>
            </p:cNvSpPr>
            <p:nvPr/>
          </p:nvSpPr>
          <p:spPr bwMode="auto">
            <a:xfrm>
              <a:off x="61" y="1388"/>
              <a:ext cx="26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i </a:t>
              </a: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= </a:t>
              </a:r>
            </a:p>
          </p:txBody>
        </p:sp>
      </p:grpSp>
      <p:sp>
        <p:nvSpPr>
          <p:cNvPr id="49163" name="Rectangle 11"/>
          <p:cNvSpPr>
            <a:spLocks/>
          </p:cNvSpPr>
          <p:nvPr/>
        </p:nvSpPr>
        <p:spPr bwMode="auto">
          <a:xfrm>
            <a:off x="1447800" y="1330325"/>
            <a:ext cx="1238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688" bIns="0">
            <a:spAutoFit/>
          </a:bodyPr>
          <a:lstStyle/>
          <a:p>
            <a:pPr marL="39688">
              <a:lnSpc>
                <a:spcPct val="105000"/>
              </a:lnSpc>
              <a:spcBef>
                <a:spcPts val="35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eigenvalues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  <a:ln/>
        </p:spPr>
        <p:txBody>
          <a:bodyPr rIns="132080"/>
          <a:lstStyle/>
          <a:p>
            <a:pPr marL="382588" indent="-342900"/>
            <a:r>
              <a:rPr lang="en-US"/>
              <a:t>How many eigenfaces to use?</a:t>
            </a:r>
          </a:p>
          <a:p>
            <a:pPr marL="382588" indent="-342900"/>
            <a:r>
              <a:rPr lang="en-US"/>
              <a:t>Look at the decay of the eigenvalues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eigenvalue tells you the amount of variance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 the direction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of that eigenface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ignore eigenfaces with low variance</a:t>
            </a:r>
          </a:p>
        </p:txBody>
      </p:sp>
      <p:pic>
        <p:nvPicPr>
          <p:cNvPr id="491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419225"/>
            <a:ext cx="1984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µ       +    w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After computing </a:t>
            </a:r>
            <a:r>
              <a:rPr lang="en-US" sz="2800" dirty="0" err="1">
                <a:solidFill>
                  <a:prstClr val="black"/>
                </a:solidFill>
              </a:rPr>
              <a:t>eigenfaces</a:t>
            </a:r>
            <a:r>
              <a:rPr lang="en-US" sz="2800" dirty="0">
                <a:solidFill>
                  <a:prstClr val="black"/>
                </a:solidFill>
              </a:rPr>
              <a:t> using 400 face images from ORL face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Eigenvalues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41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000099"/>
                </a:solidFill>
              </a:rPr>
              <a:t>Project into a new subspace (or kernel space) (e.g., “</a:t>
            </a:r>
            <a:r>
              <a:rPr lang="en-US" dirty="0" err="1" smtClean="0">
                <a:solidFill>
                  <a:srgbClr val="000099"/>
                </a:solidFill>
              </a:rPr>
              <a:t>Eigenfaces</a:t>
            </a:r>
            <a:r>
              <a:rPr lang="en-US" dirty="0" smtClean="0">
                <a:solidFill>
                  <a:srgbClr val="000099"/>
                </a:solidFill>
              </a:rPr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Measure face features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mean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 and covariance matrix </a:t>
            </a:r>
            <a:r>
              <a:rPr lang="el-GR" sz="2400" b="1" dirty="0" smtClean="0">
                <a:cs typeface="Arial" charset="0"/>
              </a:rPr>
              <a:t>Σ</a:t>
            </a:r>
            <a:endParaRPr lang="en-US" sz="2400" b="1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Find k principal components (eigenvectors of </a:t>
            </a:r>
            <a:r>
              <a:rPr lang="el-GR" sz="2400" b="1" dirty="0" smtClean="0">
                <a:cs typeface="Arial" charset="0"/>
              </a:rPr>
              <a:t>Σ</a:t>
            </a:r>
            <a:r>
              <a:rPr lang="en-US" sz="2400" dirty="0" smtClean="0">
                <a:cs typeface="Arial" charset="0"/>
              </a:rPr>
              <a:t>) 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endParaRPr lang="en-US" sz="2400" baseline="-25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Project each training image 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onto subspace spanned by principal components: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ik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Given novel image </a:t>
            </a: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Project onto subspace: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Optional: check reconstruction error </a:t>
            </a:r>
            <a:r>
              <a:rPr lang="en-US" sz="2400" b="1" dirty="0" smtClean="0"/>
              <a:t>x</a:t>
            </a:r>
            <a:r>
              <a:rPr lang="en-US" sz="2400" dirty="0" smtClean="0"/>
              <a:t> – </a:t>
            </a:r>
            <a:r>
              <a:rPr lang="en-US" sz="2400" b="1" dirty="0" smtClean="0"/>
              <a:t>x</a:t>
            </a:r>
            <a:r>
              <a:rPr lang="en-US" sz="2400" dirty="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M. Turk and A. </a:t>
            </a:r>
            <a:r>
              <a:rPr lang="en-US" dirty="0" err="1">
                <a:solidFill>
                  <a:prstClr val="black"/>
                </a:solidFill>
              </a:rPr>
              <a:t>Pentland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Face Recognition using Eigenfaces</a:t>
            </a:r>
            <a:r>
              <a:rPr lang="en-US" dirty="0">
                <a:solidFill>
                  <a:prstClr val="black"/>
                </a:solidFill>
              </a:rPr>
              <a:t>, CVPR 1991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What other applications?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76"/>
            <a:ext cx="8229600" cy="1143000"/>
          </a:xfrm>
        </p:spPr>
        <p:txBody>
          <a:bodyPr/>
          <a:lstStyle/>
          <a:p>
            <a:r>
              <a:rPr lang="en-US" dirty="0"/>
              <a:t>Enhancing gender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042" y="5181600"/>
            <a:ext cx="8572500" cy="8302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more                  same                </a:t>
            </a:r>
            <a:r>
              <a:rPr lang="en-US" sz="1800" b="1" dirty="0"/>
              <a:t>original</a:t>
            </a:r>
            <a:r>
              <a:rPr lang="en-US" sz="1800" dirty="0"/>
              <a:t>   </a:t>
            </a:r>
            <a:r>
              <a:rPr lang="en-US" sz="1800" dirty="0" smtClean="0"/>
              <a:t>       androgynous     </a:t>
            </a:r>
            <a:r>
              <a:rPr lang="en-US" sz="1800" dirty="0"/>
              <a:t>more opposite</a:t>
            </a:r>
          </a:p>
        </p:txBody>
      </p:sp>
      <p:pic>
        <p:nvPicPr>
          <p:cNvPr id="792580" name="Picture 4" descr="Rowland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239000" cy="4073525"/>
          </a:xfrm>
          <a:prstGeom prst="rect">
            <a:avLst/>
          </a:prstGeom>
          <a:noFill/>
        </p:spPr>
      </p:pic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68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6"/>
            <a:ext cx="8229600" cy="1143000"/>
          </a:xfrm>
        </p:spPr>
        <p:txBody>
          <a:bodyPr/>
          <a:lstStyle/>
          <a:p>
            <a:r>
              <a:rPr lang="en-US" dirty="0"/>
              <a:t>Changing age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2667000" cy="52578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Face becomes “rounder” and “more textured” and “grayer”</a:t>
            </a:r>
          </a:p>
        </p:txBody>
      </p:sp>
      <p:sp>
        <p:nvSpPr>
          <p:cNvPr id="793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447800"/>
            <a:ext cx="5410200" cy="43434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original			                        shape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    color				           both</a:t>
            </a:r>
          </a:p>
        </p:txBody>
      </p:sp>
      <p:pic>
        <p:nvPicPr>
          <p:cNvPr id="793605" name="Picture 5" descr="Rowland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68" y="1143000"/>
            <a:ext cx="3200400" cy="4357688"/>
          </a:xfrm>
          <a:prstGeom prst="rect">
            <a:avLst/>
          </a:prstGeom>
          <a:noFill/>
        </p:spPr>
      </p:pic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0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1"/>
            <a:ext cx="8229600" cy="1143000"/>
          </a:xfrm>
        </p:spPr>
        <p:txBody>
          <a:bodyPr/>
          <a:lstStyle/>
          <a:p>
            <a:r>
              <a:rPr lang="en-US" dirty="0"/>
              <a:t>Which face is more attractive?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9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1143000"/>
            <a:ext cx="3779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9976" name="Text Box 8"/>
          <p:cNvSpPr txBox="1">
            <a:spLocks noChangeArrowheads="1"/>
          </p:cNvSpPr>
          <p:nvPr/>
        </p:nvSpPr>
        <p:spPr bwMode="auto">
          <a:xfrm>
            <a:off x="2651125" y="6288088"/>
            <a:ext cx="382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http://www.beautycheck.de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in Cleft Severity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large database of normal 3D faces.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construct their principal components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reconstruct any normal face accurately using these components.</a:t>
            </a:r>
          </a:p>
          <a:p>
            <a:r>
              <a:rPr lang="en-US" dirty="0" smtClean="0"/>
              <a:t>But when we reconstruct a cleft face from the normal components, there is a </a:t>
            </a:r>
            <a:r>
              <a:rPr lang="en-US" dirty="0" smtClean="0">
                <a:solidFill>
                  <a:srgbClr val="FF0000"/>
                </a:solidFill>
              </a:rPr>
              <a:t>lot of error.</a:t>
            </a:r>
          </a:p>
          <a:p>
            <a:r>
              <a:rPr lang="en-US" dirty="0" smtClean="0"/>
              <a:t>This error can be used to measure the </a:t>
            </a:r>
            <a:r>
              <a:rPr lang="en-US" dirty="0" smtClean="0">
                <a:solidFill>
                  <a:srgbClr val="FF0000"/>
                </a:solidFill>
              </a:rPr>
              <a:t>severit</a:t>
            </a:r>
            <a:r>
              <a:rPr lang="en-US" dirty="0" smtClean="0"/>
              <a:t>y of the cleft.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PCA Reconstruction Error to Judge Cleft Severity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35" y="1600200"/>
            <a:ext cx="49821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Would PCA on image pixels work well as a general compression technique?</a:t>
            </a:r>
          </a:p>
        </p:txBody>
      </p:sp>
      <p:pic>
        <p:nvPicPr>
          <p:cNvPr id="4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9600" y="4572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22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Extension to 3D Objects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97850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Murase and Nayar (1994, 1995) extended this idea to 3D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training set had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views of each object</a:t>
            </a:r>
            <a:r>
              <a:rPr lang="en-US" altLang="en-US" sz="2400">
                <a:latin typeface="Times New Roman" pitchFamily="18" charset="0"/>
              </a:rPr>
              <a:t>, on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dark background.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views included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rotations</a:t>
            </a:r>
            <a:r>
              <a:rPr lang="en-US" altLang="en-US" sz="2400">
                <a:latin typeface="Times New Roman" pitchFamily="18" charset="0"/>
              </a:rPr>
              <a:t> of the object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a turntable and also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illuminations</a:t>
            </a:r>
            <a:r>
              <a:rPr lang="en-US" altLang="en-US" sz="240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system could be used first to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identify</a:t>
            </a:r>
            <a:r>
              <a:rPr lang="en-US" altLang="en-US" sz="2400">
                <a:latin typeface="Times New Roman" pitchFamily="18" charset="0"/>
              </a:rPr>
              <a:t> the object and then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determine its (approximate)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pose </a:t>
            </a:r>
            <a:r>
              <a:rPr lang="en-US" altLang="en-US" sz="2400">
                <a:latin typeface="Times New Roman" pitchFamily="18" charset="0"/>
              </a:rPr>
              <a:t>and illumination.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Sample Objects</a:t>
            </a:r>
            <a:br>
              <a:rPr lang="en-US" altLang="en-US" sz="3600" smtClean="0"/>
            </a:br>
            <a:r>
              <a:rPr lang="en-US" altLang="en-US" sz="3600" smtClean="0"/>
              <a:t>Columbia Object Recognition Database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 t="30556" r="21529" b="13889"/>
          <a:stretch>
            <a:fillRect/>
          </a:stretch>
        </p:blipFill>
        <p:spPr bwMode="auto">
          <a:xfrm>
            <a:off x="2209800" y="1676400"/>
            <a:ext cx="487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Verification:</a:t>
            </a:r>
            <a:r>
              <a:rPr lang="en-US" dirty="0" smtClean="0"/>
              <a:t>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Closed-world identification</a:t>
            </a:r>
            <a:r>
              <a:rPr lang="en-US" dirty="0" smtClean="0"/>
              <a:t>: assign a face to one person from among a known set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General identification</a:t>
            </a:r>
            <a:r>
              <a:rPr lang="en-US" dirty="0" smtClean="0"/>
              <a:t>: assign a face to a known person or to “unknown”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Significance of this work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788275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extension to 3D objects was an important contribution.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Instead of using brute force search, the authors observed that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All the views of a single object, when transformed into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eigenvector space became points on a manifold in that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Using this, they developed fast algorithms to find the closest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 manifold to an unknown input image.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Recognition with pose finding took less than a second.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Appearance-Based Recognition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7562850" cy="521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Training images must be representative of the instances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of objects to be recognized.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The object must be well-framed.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Positions and sizes must be controlled.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Dimensionality reduction is needed.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It is not powerful enough to handle general scenes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 without prior segmentation into relevant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* The newer systems that use “parts” from interest operators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   are an answer to these restrictions.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93725" y="5680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Expression</a:t>
            </a:r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6</a:t>
            </a:fld>
            <a:endParaRPr lang="en-US"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08" y="57215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36" y="2404222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58" y="4670424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89" y="475615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89" y="243755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Lighting</a:t>
            </a:r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Occlusion</a:t>
            </a:r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Viewpoint</a:t>
            </a:r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2 = min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34.3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1 = max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46.1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ar({\bf v}) &amp; = &amp; \bf \sum_x \|(x - \overline{\bf x})^T \cdot v\| \\&#10;&amp; = &amp; \bf \sum_x v^T (x - \overline{\bf x}) (x - \overline{\bf x})^T v  \\&#10;&amp; = &amp;\bf  v^T \left[\sum_x (x - \overline{\bf x}) (x - \overline{\bf x})^T\right] v  \\&#10;&amp; = &amp; \bf v^T A v~~\mbox{where}~A = \sum_x (x - \overline{\bf x}) (x - \overline{\bf x})^T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803.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ar(\bf v) = \sum_{\mbox{\tiny orange point}~{\bf x}} \|(\bf x - \overline{\bf x})^T \cdot v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30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x \rightarrow \left(&#10;(x - \overline{x}) \cdot v_1, (x - \overline{x}) \cdot v_2&#10;\right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071.875"/>
  <p:tag name="PICTUREFILESIZE" val="132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1485</Words>
  <Application>Microsoft Office PowerPoint</Application>
  <PresentationFormat>On-screen Show (4:3)</PresentationFormat>
  <Paragraphs>301</Paragraphs>
  <Slides>41</Slides>
  <Notes>10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Image</vt:lpstr>
      <vt:lpstr>Equation</vt:lpstr>
      <vt:lpstr>Recognition: Face Recognition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PowerPoint Presentation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Linear subspaces</vt:lpstr>
      <vt:lpstr>Dimensionality reduction</vt:lpstr>
      <vt:lpstr>Eigenvectors and Eigenvalues</vt:lpstr>
      <vt:lpstr>Principal component analysis (PCA)</vt:lpstr>
      <vt:lpstr>The space of faces</vt:lpstr>
      <vt:lpstr>Dimensionality reduction</vt:lpstr>
      <vt:lpstr>Dimensionality reduction</vt:lpstr>
      <vt:lpstr>Eigenfaces</vt:lpstr>
      <vt:lpstr>Visualization of eigenfaces</vt:lpstr>
      <vt:lpstr>Projecting onto the eigenfaces</vt:lpstr>
      <vt:lpstr>Recognition with eigenfaces</vt:lpstr>
      <vt:lpstr>Choosing the dimension K</vt:lpstr>
      <vt:lpstr>Representation and reconstruction</vt:lpstr>
      <vt:lpstr>Representation and reconstruction</vt:lpstr>
      <vt:lpstr>Reconstruction</vt:lpstr>
      <vt:lpstr>PowerPoint Presentation</vt:lpstr>
      <vt:lpstr>Note</vt:lpstr>
      <vt:lpstr>Recognition with eigenfaces </vt:lpstr>
      <vt:lpstr>PCA</vt:lpstr>
      <vt:lpstr>Enhancing gender</vt:lpstr>
      <vt:lpstr>Changing age</vt:lpstr>
      <vt:lpstr>Which face is more attractive?</vt:lpstr>
      <vt:lpstr>Use in Cleft Severity Analysis</vt:lpstr>
      <vt:lpstr>Use of PCA Reconstruction Error to Judge Cleft Severity</vt:lpstr>
      <vt:lpstr>Question</vt:lpstr>
      <vt:lpstr>Extension to 3D Objects</vt:lpstr>
      <vt:lpstr>Sample Objects Columbia Object Recognition Database</vt:lpstr>
      <vt:lpstr>Significance of this work</vt:lpstr>
      <vt:lpstr>Appearance-Based Recognition 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Part II</dc:title>
  <dc:creator>Ali Farhadi</dc:creator>
  <cp:lastModifiedBy>CSE</cp:lastModifiedBy>
  <cp:revision>22</cp:revision>
  <dcterms:created xsi:type="dcterms:W3CDTF">2013-11-26T19:03:05Z</dcterms:created>
  <dcterms:modified xsi:type="dcterms:W3CDTF">2017-02-22T21:53:32Z</dcterms:modified>
</cp:coreProperties>
</file>