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ags/tag3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47.xml" ContentType="application/vnd.openxmlformats-officedocument.presentationml.notesSlide+xml"/>
  <Override PartName="/ppt/tags/tag40.xml" ContentType="application/vnd.openxmlformats-officedocument.presentationml.tags+xml"/>
  <Override PartName="/ppt/notesSlides/notesSlide48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49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91"/>
  </p:notesMasterIdLst>
  <p:handoutMasterIdLst>
    <p:handoutMasterId r:id="rId92"/>
  </p:handoutMasterIdLst>
  <p:sldIdLst>
    <p:sldId id="329" r:id="rId3"/>
    <p:sldId id="258" r:id="rId4"/>
    <p:sldId id="315" r:id="rId5"/>
    <p:sldId id="316" r:id="rId6"/>
    <p:sldId id="264" r:id="rId7"/>
    <p:sldId id="265" r:id="rId8"/>
    <p:sldId id="266" r:id="rId9"/>
    <p:sldId id="269" r:id="rId10"/>
    <p:sldId id="270" r:id="rId11"/>
    <p:sldId id="311" r:id="rId12"/>
    <p:sldId id="271" r:id="rId13"/>
    <p:sldId id="272" r:id="rId14"/>
    <p:sldId id="273" r:id="rId15"/>
    <p:sldId id="274" r:id="rId16"/>
    <p:sldId id="312" r:id="rId17"/>
    <p:sldId id="275" r:id="rId18"/>
    <p:sldId id="295" r:id="rId19"/>
    <p:sldId id="313" r:id="rId20"/>
    <p:sldId id="276" r:id="rId21"/>
    <p:sldId id="294" r:id="rId22"/>
    <p:sldId id="296" r:id="rId23"/>
    <p:sldId id="297" r:id="rId24"/>
    <p:sldId id="310" r:id="rId25"/>
    <p:sldId id="335" r:id="rId26"/>
    <p:sldId id="336" r:id="rId27"/>
    <p:sldId id="27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279" r:id="rId37"/>
    <p:sldId id="280" r:id="rId38"/>
    <p:sldId id="337" r:id="rId39"/>
    <p:sldId id="338" r:id="rId40"/>
    <p:sldId id="339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  <p:sldId id="354" r:id="rId52"/>
    <p:sldId id="359" r:id="rId53"/>
    <p:sldId id="360" r:id="rId54"/>
    <p:sldId id="361" r:id="rId55"/>
    <p:sldId id="362" r:id="rId56"/>
    <p:sldId id="363" r:id="rId57"/>
    <p:sldId id="364" r:id="rId58"/>
    <p:sldId id="365" r:id="rId59"/>
    <p:sldId id="366" r:id="rId60"/>
    <p:sldId id="367" r:id="rId61"/>
    <p:sldId id="368" r:id="rId62"/>
    <p:sldId id="369" r:id="rId63"/>
    <p:sldId id="370" r:id="rId64"/>
    <p:sldId id="371" r:id="rId65"/>
    <p:sldId id="372" r:id="rId66"/>
    <p:sldId id="373" r:id="rId67"/>
    <p:sldId id="374" r:id="rId68"/>
    <p:sldId id="375" r:id="rId69"/>
    <p:sldId id="376" r:id="rId70"/>
    <p:sldId id="377" r:id="rId71"/>
    <p:sldId id="378" r:id="rId72"/>
    <p:sldId id="379" r:id="rId73"/>
    <p:sldId id="380" r:id="rId74"/>
    <p:sldId id="381" r:id="rId75"/>
    <p:sldId id="382" r:id="rId76"/>
    <p:sldId id="383" r:id="rId77"/>
    <p:sldId id="384" r:id="rId78"/>
    <p:sldId id="385" r:id="rId79"/>
    <p:sldId id="386" r:id="rId80"/>
    <p:sldId id="387" r:id="rId81"/>
    <p:sldId id="388" r:id="rId82"/>
    <p:sldId id="389" r:id="rId83"/>
    <p:sldId id="390" r:id="rId84"/>
    <p:sldId id="391" r:id="rId85"/>
    <p:sldId id="392" r:id="rId86"/>
    <p:sldId id="393" r:id="rId87"/>
    <p:sldId id="394" r:id="rId88"/>
    <p:sldId id="395" r:id="rId89"/>
    <p:sldId id="396" r:id="rId90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912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4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image" Target="../media/image115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Relationship Id="rId4" Type="http://schemas.openxmlformats.org/officeDocument/2006/relationships/image" Target="../media/image11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-84" charset="0"/>
                <a:ea typeface="ヒラギノ明朝 ProN W3" pitchFamily="-84" charset="-128"/>
                <a:cs typeface="ヒラギノ明朝 ProN W3" pitchFamily="-84" charset="-128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FDDBC6-864D-4C4F-936E-EBE414423915}" type="datetime1">
              <a:rPr lang="en-US" altLang="en-US"/>
              <a:pPr/>
              <a:t>2/24/2017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-84" charset="0"/>
                <a:ea typeface="ヒラギノ明朝 ProN W3" pitchFamily="-84" charset="-128"/>
                <a:cs typeface="ヒラギノ明朝 ProN W3" pitchFamily="-84" charset="-128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D28DBF-9761-4963-B90C-7CE7AE1B0D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440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4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36460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78425" y="6513513"/>
            <a:ext cx="3963988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CF3F8BD8-E71B-47F1-9A3B-EA0DE2EDC592}" type="slidenum">
              <a:rPr lang="en-US" altLang="en-US"/>
              <a:pPr eaLnBrk="1" hangingPunct="1"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</a:rPr>
              <a:t>Many wide –angle lenses  have radial distortion – visible curvature in the projection of straight lines. To create good reconstructions / panoramas etc. this distortion shouldbe taken into account.   Barrel usually a product of wide angle lenses and pincushion usually in telephoto lenses.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46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47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48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49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50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6CE6C72C-6F38-4F92-973D-E1E43F2D69BA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8EEE8D7-724D-49BC-83BB-FB02DCD74782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180013" y="6515100"/>
            <a:ext cx="3962400" cy="34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A506A2C8-2ACB-4DA1-AA85-6D6F7D02FAA2}" type="slidenum">
              <a:rPr lang="en-US" altLang="en-US" sz="1200">
                <a:solidFill>
                  <a:schemeClr val="tx1"/>
                </a:solidFill>
                <a:ea typeface="MS PGothic" pitchFamily="34" charset="-128"/>
              </a:rPr>
              <a:pPr eaLnBrk="1" hangingPunct="1"/>
              <a:t>4</a:t>
            </a:fld>
            <a:endParaRPr lang="en-US" altLang="en-US" sz="12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08E09A57-2BEC-442E-8EF7-2AD67DF5D260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B656120C-FE6B-4B78-86E7-7DAEDC885979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X’ is X in the second camera’s coordinate system</a:t>
            </a:r>
          </a:p>
          <a:p>
            <a:pPr eaLnBrk="1" hangingPunct="1"/>
            <a:r>
              <a:rPr lang="en-US" dirty="0" smtClean="0"/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68B779-E80A-48EC-BD10-FC50FE2E1B68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ACF0DE9-DE6A-4EC6-8CB6-4B20A56B8568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A0491519-53F1-4AE3-A5AB-EED6E456B18C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A0F6917B-FDEB-4DCD-938C-428055F66773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8CAB627B-5F55-416B-8A75-E1A398E782FB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23AC015-6004-498E-9BCD-BCD08157FCDD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073CA73D-64A7-4C4B-B6D3-8CBB7DFFA928}" type="slidenum">
              <a:rPr lang="en-US" smtClean="0">
                <a:latin typeface="Arial" pitchFamily="34" charset="0"/>
                <a:cs typeface="Arial" pitchFamily="34" charset="0"/>
              </a:rPr>
              <a:pPr/>
              <a:t>63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65DE2D-B43A-4809-9F43-A0D11507C48D}" type="slidenum">
              <a:rPr lang="en-US" smtClean="0"/>
              <a:pPr>
                <a:defRPr/>
              </a:pPr>
              <a:t>64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65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B856102-7C12-44E3-9B61-5EDD0A3DEB10}" type="slidenum">
              <a:rPr lang="en-US" smtClean="0"/>
              <a:pPr>
                <a:defRPr/>
              </a:pPr>
              <a:t>66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AE3FED-7E50-470B-BE2C-C84DAC8992C1}" type="slidenum">
              <a:rPr lang="en-US" smtClean="0"/>
              <a:pPr>
                <a:defRPr/>
              </a:pPr>
              <a:t>67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A9A57EF-541D-443D-B041-B5555686C3FA}" type="slidenum">
              <a:rPr lang="en-US" smtClean="0"/>
              <a:pPr>
                <a:defRPr/>
              </a:pPr>
              <a:t>68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3347DA-7389-4F3D-B887-FF3C647DC3E0}" type="slidenum">
              <a:rPr lang="en-US" smtClean="0"/>
              <a:pPr>
                <a:defRPr/>
              </a:pPr>
              <a:t>69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3CE4A0-8865-40C5-BB63-53519C9CFB24}" type="slidenum">
              <a:rPr lang="en-US" smtClean="0"/>
              <a:pPr>
                <a:defRPr/>
              </a:pPr>
              <a:t>70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95A5A5-AC04-41D2-827A-EAADDB20938B}" type="slidenum">
              <a:rPr lang="en-US" smtClean="0"/>
              <a:pPr>
                <a:defRPr/>
              </a:pPr>
              <a:t>72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B86E719-FAB0-4528-BEF2-099CB32EC1F6}" type="slidenum">
              <a:rPr lang="en-US" smtClean="0"/>
              <a:pPr>
                <a:defRPr/>
              </a:pPr>
              <a:t>73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168AE7-BE0C-47DE-BCE5-3769041515A0}" type="slidenum">
              <a:rPr lang="en-US" smtClean="0"/>
              <a:pPr>
                <a:defRPr/>
              </a:pPr>
              <a:t>74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18" charset="0"/>
              </a:rPr>
              <a:t>manipulate eq to show shape of focus region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1868715-75F9-4227-8E7E-91CF5E6A8677}" type="slidenum">
              <a:rPr lang="en-US" smtClean="0"/>
              <a:pPr>
                <a:defRPr/>
              </a:pPr>
              <a:t>75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smaller window:  more detail, more noise</a:t>
            </a:r>
          </a:p>
          <a:p>
            <a:r>
              <a:rPr lang="en-US" smtClean="0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2E4856-1E29-4EE0-9D64-315D56FDDF9E}" type="slidenum">
              <a:rPr lang="en-US" smtClean="0"/>
              <a:pPr>
                <a:defRPr/>
              </a:pPr>
              <a:t>76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31C379D-1FA9-4C5D-A2B4-CE2EC84057A5}" type="slidenum">
              <a:rPr lang="en-US" smtClean="0"/>
              <a:pPr>
                <a:defRPr/>
              </a:pPr>
              <a:t>77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1E4633C-E05B-48B7-BF44-4E11D64B3FEB}" type="slidenum">
              <a:rPr lang="en-US" smtClean="0"/>
              <a:pPr>
                <a:defRPr/>
              </a:pPr>
              <a:t>79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1D57019-7353-4427-AD4A-0D21B44098A5}" type="slidenum">
              <a:rPr lang="en-US" smtClean="0"/>
              <a:pPr>
                <a:defRPr/>
              </a:pPr>
              <a:t>80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9689E0-DD9B-408E-BB2C-E2AA0A58B9DF}" type="slidenum">
              <a:rPr lang="en-US" smtClean="0"/>
              <a:pPr>
                <a:defRPr/>
              </a:pPr>
              <a:t>81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CE05645-044F-4B4A-94E2-55817AD5F8EA}" type="slidenum">
              <a:rPr lang="en-US" smtClean="0"/>
              <a:pPr>
                <a:defRPr/>
              </a:pPr>
              <a:t>82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smaller window:  more detail, more noise</a:t>
            </a:r>
          </a:p>
          <a:p>
            <a:r>
              <a:rPr lang="en-US">
                <a:latin typeface="Times New Roman" charset="0"/>
              </a:rPr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67D3E6D-AB0C-431D-A1C1-8D6B83D5E66D}" type="slidenum">
              <a:rPr lang="en-US" smtClean="0">
                <a:solidFill>
                  <a:prstClr val="black"/>
                </a:solidFill>
              </a:rPr>
              <a:pPr/>
              <a:t>87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45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78425" y="6513513"/>
            <a:ext cx="3963988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0525A2EB-D0B5-4049-87D8-C974F931401F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2CA46-F724-407E-AEB5-D4E3EBA4CC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25571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5BCD6E-4E73-4A23-AA5A-215BB8486D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0685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781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781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0D318-660B-44B7-A475-58746ABB2E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28785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A1624A71-0CEC-4478-BA7E-42400FD3CA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05732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fld id="{945966CD-4C01-4CA0-A834-F1A17FC9DDE5}" type="datetime1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fld id="{BFE56155-94F9-4E4E-97D3-68C234BB7A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42531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D56AE-91D0-4F6C-B1A4-B0191610C87A}" type="datetime1">
              <a:rPr lang="en-US" smtClean="0"/>
              <a:t>2/24/2017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A7CF4-79CC-6A48-A466-8C20EA113E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85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CA22-8AD5-47DA-9A46-27D65F7EC882}" type="datetime1">
              <a:rPr lang="en-US" smtClean="0"/>
              <a:t>2/24/2017</a:t>
            </a:fld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22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5CE12-75D5-43E5-8A83-B60485215141}" type="datetime1">
              <a:rPr lang="en-US" smtClean="0"/>
              <a:t>2/24/2017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2D1C0-1E7C-9F48-AB85-E04C6D2D5A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55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F28BAD-4FF9-4326-B3FA-847EDC5D27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979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3ECC0-D579-4D32-AEF6-539334618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32273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5EC9E-A495-494E-81F4-FA6D571396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2712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08964-ED1B-4B3A-B0A1-AA56DDE4E0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8375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E67A0-41F0-486B-9478-A190280637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2601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81EE07-5C69-498E-B905-137D75BC62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34904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6FECF-3435-44D2-9396-E6AA36E8C9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77441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8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BCBDBE-D4B8-44B7-A85D-CFDEF7B30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52800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itchFamily="34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cs typeface="Times New Roman" pitchFamily="18" charset="0"/>
              </a:defRPr>
            </a:lvl1pPr>
          </a:lstStyle>
          <a:p>
            <a:fld id="{C8B2BD2E-7611-4716-A55C-27DF626EB87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9pPr>
    </p:titleStyle>
    <p:bodyStyle>
      <a:lvl1pPr marL="39688" indent="-39688" algn="l" rtl="0" eaLnBrk="0" fontAlgn="base" hangingPunct="0">
        <a:spcBef>
          <a:spcPts val="6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731838" indent="-285750" algn="l" rtl="0" eaLnBrk="0" fontAlgn="base" hangingPunct="0"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131888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itchFamily="34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589088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itchFamily="34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046288" indent="-228600" algn="l" rtl="0" eaLnBrk="0" fontAlgn="base" hangingPunct="0">
        <a:spcBef>
          <a:spcPts val="300"/>
        </a:spcBef>
        <a:spcAft>
          <a:spcPct val="0"/>
        </a:spcAft>
        <a:buSzPct val="100000"/>
        <a:buFont typeface="Arial" pitchFamily="3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5034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6pPr>
      <a:lvl7pPr marL="29606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7pPr>
      <a:lvl8pPr marL="34178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8pPr>
      <a:lvl9pPr marL="38750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fld id="{CD06B4D1-9208-48B1-90E4-242956F58C7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2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3.emf"/><Relationship Id="rId10" Type="http://schemas.openxmlformats.org/officeDocument/2006/relationships/image" Target="../media/image21.emf"/><Relationship Id="rId4" Type="http://schemas.openxmlformats.org/officeDocument/2006/relationships/image" Target="../media/image18.e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michaelbach.de/ot/sze_muelue/index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6" Type="http://schemas.openxmlformats.org/officeDocument/2006/relationships/notesSlide" Target="../notesSlides/notesSlide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77.png"/><Relationship Id="rId5" Type="http://schemas.openxmlformats.org/officeDocument/2006/relationships/image" Target="../media/image53.png"/><Relationship Id="rId10" Type="http://schemas.openxmlformats.org/officeDocument/2006/relationships/image" Target="../media/image76.png"/><Relationship Id="rId4" Type="http://schemas.openxmlformats.org/officeDocument/2006/relationships/image" Target="../media/image52.png"/><Relationship Id="rId9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th.unimelb.edu.au/~dersch/architect/arch.html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notesSlide" Target="../notesSlides/notesSlide2.xml"/><Relationship Id="rId2" Type="http://schemas.openxmlformats.org/officeDocument/2006/relationships/tags" Target="../tags/tag16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83.wmf"/><Relationship Id="rId4" Type="http://schemas.openxmlformats.org/officeDocument/2006/relationships/oleObject" Target="../embeddings/oleObject9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2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99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98.wmf"/><Relationship Id="rId4" Type="http://schemas.openxmlformats.org/officeDocument/2006/relationships/oleObject" Target="../embeddings/oleObject11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0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104.wmf"/><Relationship Id="rId4" Type="http://schemas.openxmlformats.org/officeDocument/2006/relationships/image" Target="../media/image88.png"/><Relationship Id="rId9" Type="http://schemas.openxmlformats.org/officeDocument/2006/relationships/oleObject" Target="../embeddings/oleObject19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107.png"/><Relationship Id="rId4" Type="http://schemas.openxmlformats.org/officeDocument/2006/relationships/image" Target="../media/image105.png"/><Relationship Id="rId9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09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111.wmf"/><Relationship Id="rId5" Type="http://schemas.openxmlformats.org/officeDocument/2006/relationships/image" Target="../media/image108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10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12.png"/><Relationship Id="rId4" Type="http://schemas.openxmlformats.org/officeDocument/2006/relationships/oleObject" Target="../embeddings/oleObject26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8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83.wmf"/><Relationship Id="rId4" Type="http://schemas.openxmlformats.org/officeDocument/2006/relationships/oleObject" Target="../embeddings/oleObject27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16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115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117.w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2.wmf"/><Relationship Id="rId4" Type="http://schemas.openxmlformats.org/officeDocument/2006/relationships/image" Target="../media/image12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3.wmf"/><Relationship Id="rId4" Type="http://schemas.openxmlformats.org/officeDocument/2006/relationships/image" Target="../media/image12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9.wmf"/><Relationship Id="rId5" Type="http://schemas.openxmlformats.org/officeDocument/2006/relationships/image" Target="../media/image128.wmf"/><Relationship Id="rId4" Type="http://schemas.openxmlformats.org/officeDocument/2006/relationships/image" Target="../media/image127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32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131.png"/><Relationship Id="rId4" Type="http://schemas.openxmlformats.org/officeDocument/2006/relationships/oleObject" Target="../embeddings/oleObject32.bin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lectronics.howstuffworks.com/digital-camera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114.jpe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notesSlide" Target="../notesSlides/notesSlide47.xml"/><Relationship Id="rId5" Type="http://schemas.openxmlformats.org/officeDocument/2006/relationships/tags" Target="../tags/tag35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34.xml"/><Relationship Id="rId9" Type="http://schemas.openxmlformats.org/officeDocument/2006/relationships/tags" Target="../tags/tag39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hyperlink" Target="http://siddhantahuja.wordpress.com/category/stereo-vision/" TargetMode="External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c.ri.cmu.edu/projects/meteorobot/index.html" TargetMode="External"/><Relationship Id="rId3" Type="http://schemas.openxmlformats.org/officeDocument/2006/relationships/tags" Target="../tags/tag43.xml"/><Relationship Id="rId7" Type="http://schemas.openxmlformats.org/officeDocument/2006/relationships/image" Target="../media/image145.jpe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49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50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ccv2007.rutgers.edu/" TargetMode="External"/><Relationship Id="rId5" Type="http://schemas.openxmlformats.org/officeDocument/2006/relationships/hyperlink" Target="http://grail.cs.washington.edu/projects/mvscpc/download/Goesele-2007-MVS.pdf" TargetMode="External"/><Relationship Id="rId4" Type="http://schemas.openxmlformats.org/officeDocument/2006/relationships/image" Target="../media/image1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xis.com/products/video/camera/progressive_scan.htm" TargetMode="External"/><Relationship Id="rId3" Type="http://schemas.openxmlformats.org/officeDocument/2006/relationships/hyperlink" Target="http://www.dpreview.com/learn/?/key=jpeg" TargetMode="External"/><Relationship Id="rId7" Type="http://schemas.openxmlformats.org/officeDocument/2006/relationships/hyperlink" Target="http://www.dpreview.com/learn/?/key=sharpening" TargetMode="External"/><Relationship Id="rId2" Type="http://schemas.openxmlformats.org/officeDocument/2006/relationships/hyperlink" Target="http://www.dpreview.com/learn/?/key=noi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preview.com/learn/?/key=blooming" TargetMode="External"/><Relationship Id="rId5" Type="http://schemas.openxmlformats.org/officeDocument/2006/relationships/hyperlink" Target="http://electronics.howstuffworks.com/digital-camera4.htm" TargetMode="External"/><Relationship Id="rId4" Type="http://schemas.openxmlformats.org/officeDocument/2006/relationships/hyperlink" Target="http://www.dpreview.com/learn/?/Glossary/Optical/chromatic_aberration_01.htm" TargetMode="External"/><Relationship Id="rId9" Type="http://schemas.openxmlformats.org/officeDocument/2006/relationships/hyperlink" Target="http://electronics.howstuffworks.com/digital-camera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 algn="ctr" eaLnBrk="1" hangingPunct="1"/>
            <a:r>
              <a:rPr lang="en-US" altLang="en-US" dirty="0" smtClean="0">
                <a:latin typeface="Kalinga" pitchFamily="34" charset="0"/>
                <a:cs typeface="Kalinga" pitchFamily="34" charset="0"/>
              </a:rPr>
              <a:t>Cameras and Stereo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86200"/>
            <a:ext cx="8534400" cy="2743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ym typeface="Arial" charset="0"/>
              </a:rPr>
              <a:t>CSE 455</a:t>
            </a:r>
            <a:endParaRPr lang="en-US" dirty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ym typeface="Arial" charset="0"/>
              </a:rPr>
              <a:t>Linda Shapiro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2CA46-F724-407E-AEB5-D4E3EBA4CCB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Projection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800" dirty="0" smtClean="0"/>
              <a:t>Mapping from the world (3d) to an image (2d)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r>
              <a:rPr lang="en-US" altLang="en-US" dirty="0" smtClean="0"/>
              <a:t>Can we have a 1-to-1 mapping?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r>
              <a:rPr lang="en-US" altLang="en-US" dirty="0" smtClean="0"/>
              <a:t>How many possible mappings are there?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endParaRPr lang="en-US" altLang="en-US" sz="2800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800" dirty="0" smtClean="0"/>
              <a:t>An optical system defines a particular projection. We’ll talk about 2:</a:t>
            </a:r>
          </a:p>
          <a:p>
            <a:pPr marL="382588" indent="-342900" eaLnBrk="1" hangingPunct="1">
              <a:lnSpc>
                <a:spcPct val="80000"/>
              </a:lnSpc>
            </a:pPr>
            <a:endParaRPr lang="en-US" altLang="en-US" sz="2800" dirty="0" smtClean="0"/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dirty="0" smtClean="0">
                <a:solidFill>
                  <a:srgbClr val="FF0000"/>
                </a:solidFill>
              </a:rPr>
              <a:t>Perspective projection </a:t>
            </a:r>
            <a:r>
              <a:rPr lang="en-US" altLang="en-US" dirty="0" smtClean="0"/>
              <a:t>(how we see “normally”)</a:t>
            </a:r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endParaRPr lang="en-US" altLang="en-US" sz="2000" dirty="0" smtClean="0"/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dirty="0" smtClean="0">
                <a:solidFill>
                  <a:schemeClr val="accent2"/>
                </a:solidFill>
              </a:rPr>
              <a:t>Orthographic projection </a:t>
            </a:r>
            <a:r>
              <a:rPr lang="en-US" altLang="en-US" dirty="0" smtClean="0"/>
              <a:t>(e.g., telephoto lenses)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Modeling projection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7772400" cy="2895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dirty="0" smtClean="0"/>
              <a:t>The coordinate system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We will use the pin-hole model as an approximation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Put the optical center (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z="1800" dirty="0" smtClean="0"/>
              <a:t>enter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O</a:t>
            </a:r>
            <a:r>
              <a:rPr lang="en-US" altLang="en-US" sz="1800" dirty="0" smtClean="0"/>
              <a:t>f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rojection) at the origin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Put the image plane (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rojection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lane) </a:t>
            </a:r>
            <a:r>
              <a:rPr lang="en-US" altLang="en-US" sz="1800" dirty="0" smtClean="0">
                <a:solidFill>
                  <a:srgbClr val="FF0000"/>
                </a:solidFill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in front</a:t>
            </a:r>
            <a:r>
              <a:rPr lang="en-US" altLang="en-US" sz="1800" dirty="0" smtClean="0">
                <a:solidFill>
                  <a:srgbClr val="FF0000"/>
                </a:solidFill>
              </a:rPr>
              <a:t> of </a:t>
            </a:r>
            <a:r>
              <a:rPr lang="en-US" altLang="en-US" sz="1800" dirty="0" smtClean="0"/>
              <a:t>the COP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The camera looks down the </a:t>
            </a:r>
            <a:r>
              <a:rPr lang="en-US" altLang="en-US" sz="1800" dirty="0" smtClean="0"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negative</a:t>
            </a:r>
            <a:r>
              <a:rPr lang="en-US" altLang="en-US" sz="1800" dirty="0" smtClean="0"/>
              <a:t> z axis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/>
              <a:t>we need this if we want right-handed-coordinates</a:t>
            </a:r>
          </a:p>
        </p:txBody>
      </p:sp>
      <p:pic>
        <p:nvPicPr>
          <p:cNvPr id="5018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1982291"/>
            <a:ext cx="126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3D point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209414" y="2484714"/>
            <a:ext cx="201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negative z axis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8610" name="Picture 2" descr="C:\Users\shapiro\AppData\Local\Microsoft\Windows\Temporary Internet Files\Content.IE5\DXLXKFK7\1273756438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02807"/>
            <a:ext cx="843713" cy="81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914400" y="1982292"/>
            <a:ext cx="685800" cy="502422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629478" y="228146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Modeling projection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7772400" cy="2895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Projection equations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smtClean="0"/>
              <a:t>Compute intersection with PP of ray from (x,y,z) to COP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smtClean="0"/>
              <a:t>Derived using similar triangles </a:t>
            </a:r>
          </a:p>
        </p:txBody>
      </p:sp>
      <p:pic>
        <p:nvPicPr>
          <p:cNvPr id="5222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5168900"/>
            <a:ext cx="37798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85800" y="5715000"/>
            <a:ext cx="7785100" cy="993775"/>
            <a:chOff x="0" y="0"/>
            <a:chExt cx="4904" cy="626"/>
          </a:xfrm>
        </p:grpSpPr>
        <p:pic>
          <p:nvPicPr>
            <p:cNvPr id="52231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" y="278"/>
              <a:ext cx="1968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2" name="Rectangle 7"/>
            <p:cNvSpPr>
              <a:spLocks/>
            </p:cNvSpPr>
            <p:nvPr/>
          </p:nvSpPr>
          <p:spPr bwMode="auto">
            <a:xfrm>
              <a:off x="0" y="0"/>
              <a:ext cx="4904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782638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We get the projection by throwing out the last coordinate: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629400" y="1981200"/>
            <a:ext cx="16562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x/z = x´/-d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x´ = -d(x/z)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3800" y="6146226"/>
            <a:ext cx="10823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x´,y</a:t>
            </a:r>
            <a:r>
              <a:rPr lang="en-US" dirty="0" smtClean="0"/>
              <a:t>´)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Homogeneous coordinates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Is this a linear transformation?</a:t>
            </a:r>
          </a:p>
        </p:txBody>
      </p:sp>
      <p:sp>
        <p:nvSpPr>
          <p:cNvPr id="49157" name="Rectangle 4"/>
          <p:cNvSpPr>
            <a:spLocks/>
          </p:cNvSpPr>
          <p:nvPr/>
        </p:nvSpPr>
        <p:spPr bwMode="auto">
          <a:xfrm>
            <a:off x="685800" y="1676400"/>
            <a:ext cx="7785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Trick:  add one more coordinate:</a:t>
            </a:r>
          </a:p>
        </p:txBody>
      </p:sp>
      <p:sp>
        <p:nvSpPr>
          <p:cNvPr id="49158" name="Rectangle 5"/>
          <p:cNvSpPr>
            <a:spLocks/>
          </p:cNvSpPr>
          <p:nvPr/>
        </p:nvSpPr>
        <p:spPr bwMode="auto">
          <a:xfrm>
            <a:off x="1812925" y="3363913"/>
            <a:ext cx="259873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homogeneous image 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coordinates</a:t>
            </a:r>
          </a:p>
        </p:txBody>
      </p:sp>
      <p:sp>
        <p:nvSpPr>
          <p:cNvPr id="49159" name="Rectangle 6"/>
          <p:cNvSpPr>
            <a:spLocks/>
          </p:cNvSpPr>
          <p:nvPr/>
        </p:nvSpPr>
        <p:spPr bwMode="auto">
          <a:xfrm>
            <a:off x="5561013" y="3352800"/>
            <a:ext cx="25844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homogeneous scene 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coordinates</a:t>
            </a:r>
          </a:p>
        </p:txBody>
      </p:sp>
      <p:sp>
        <p:nvSpPr>
          <p:cNvPr id="49160" name="Rectangle 7"/>
          <p:cNvSpPr>
            <a:spLocks/>
          </p:cNvSpPr>
          <p:nvPr/>
        </p:nvSpPr>
        <p:spPr bwMode="auto">
          <a:xfrm>
            <a:off x="685800" y="4267200"/>
            <a:ext cx="7785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Converting </a:t>
            </a:r>
            <a:r>
              <a:rPr lang="en-US" altLang="en-US">
                <a:solidFill>
                  <a:schemeClr val="tx1"/>
                </a:solidFill>
                <a:latin typeface="Arial Italic" pitchFamily="-84" charset="0"/>
                <a:sym typeface="Arial Italic" pitchFamily="-84" charset="0"/>
              </a:rPr>
              <a:t>from</a:t>
            </a: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homogeneous coordinates</a:t>
            </a:r>
          </a:p>
        </p:txBody>
      </p:sp>
      <p:pic>
        <p:nvPicPr>
          <p:cNvPr id="49161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2212975"/>
            <a:ext cx="1843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4838700"/>
            <a:ext cx="2624138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4694238"/>
            <a:ext cx="32766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Rectangle 11"/>
          <p:cNvSpPr>
            <a:spLocks/>
          </p:cNvSpPr>
          <p:nvPr/>
        </p:nvSpPr>
        <p:spPr bwMode="auto">
          <a:xfrm>
            <a:off x="685800" y="1295400"/>
            <a:ext cx="7785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no—division by z is nonlinear</a:t>
            </a:r>
          </a:p>
        </p:txBody>
      </p:sp>
      <p:pic>
        <p:nvPicPr>
          <p:cNvPr id="49165" name="Picture 1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060575"/>
            <a:ext cx="211296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  <p:bldP spid="49158" grpId="0"/>
      <p:bldP spid="49159" grpId="0"/>
      <p:bldP spid="49160" grpId="0"/>
      <p:bldP spid="27659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z="2000" smtClean="0"/>
              <a:t>Projection is a matrix multiply using homogeneous coordinates: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914900" y="2209800"/>
            <a:ext cx="3314700" cy="1333500"/>
            <a:chOff x="0" y="0"/>
            <a:chExt cx="2088" cy="840"/>
          </a:xfrm>
        </p:grpSpPr>
        <p:sp>
          <p:nvSpPr>
            <p:cNvPr id="55304" name="Rectangle 4"/>
            <p:cNvSpPr>
              <a:spLocks/>
            </p:cNvSpPr>
            <p:nvPr/>
          </p:nvSpPr>
          <p:spPr bwMode="auto">
            <a:xfrm>
              <a:off x="0" y="600"/>
              <a:ext cx="187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divide by third coordinate</a:t>
              </a:r>
            </a:p>
          </p:txBody>
        </p:sp>
        <p:pic>
          <p:nvPicPr>
            <p:cNvPr id="55305" name="Picture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0"/>
              <a:ext cx="1368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05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9"/>
          <p:cNvSpPr>
            <a:spLocks/>
          </p:cNvSpPr>
          <p:nvPr/>
        </p:nvSpPr>
        <p:spPr bwMode="auto">
          <a:xfrm>
            <a:off x="685800" y="4419600"/>
            <a:ext cx="77851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This is known as </a:t>
            </a:r>
            <a:r>
              <a:rPr lang="en-US" altLang="en-US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perspective projection</a:t>
            </a:r>
          </a:p>
          <a:p>
            <a:pPr eaLnBrk="1" hangingPunct="1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matrix is the </a:t>
            </a:r>
            <a:r>
              <a:rPr lang="en-US" altLang="en-US" sz="20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projection matrix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3352800"/>
            <a:ext cx="7326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projection matrix   3D point                                  2D point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85800" y="1600200"/>
            <a:ext cx="2819400" cy="1752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 Example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z="2000" smtClean="0"/>
              <a:t>1. Object point at (10, 6, 4), d=2</a:t>
            </a:r>
          </a:p>
        </p:txBody>
      </p:sp>
      <p:graphicFrame>
        <p:nvGraphicFramePr>
          <p:cNvPr id="17" name="Object 60"/>
          <p:cNvGraphicFramePr>
            <a:graphicFrameLocks noChangeAspect="1"/>
          </p:cNvGraphicFramePr>
          <p:nvPr/>
        </p:nvGraphicFramePr>
        <p:xfrm>
          <a:off x="1066800" y="1524000"/>
          <a:ext cx="2551113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58" name="Equation" r:id="rId3" imgW="1663700" imgH="927100" progId="Equation.3">
                  <p:embed/>
                </p:oleObj>
              </mc:Choice>
              <mc:Fallback>
                <p:oleObj name="Equation" r:id="rId3" imgW="1663700" imgH="9271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524000"/>
                        <a:ext cx="2551113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60"/>
          <p:cNvGraphicFramePr>
            <a:graphicFrameLocks noChangeAspect="1"/>
          </p:cNvGraphicFramePr>
          <p:nvPr/>
        </p:nvGraphicFramePr>
        <p:xfrm>
          <a:off x="3581400" y="1552575"/>
          <a:ext cx="2784475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59" name="Equation" r:id="rId5" imgW="1816100" imgH="889000" progId="Equation.3">
                  <p:embed/>
                </p:oleObj>
              </mc:Choice>
              <mc:Fallback>
                <p:oleObj name="Equation" r:id="rId5" imgW="1816100" imgH="8890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552575"/>
                        <a:ext cx="2784475" cy="136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60"/>
          <p:cNvGraphicFramePr>
            <a:graphicFrameLocks noChangeAspect="1"/>
          </p:cNvGraphicFramePr>
          <p:nvPr/>
        </p:nvGraphicFramePr>
        <p:xfrm>
          <a:off x="6400800" y="1970088"/>
          <a:ext cx="165576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60" name="Equation" r:id="rId7" imgW="1079500" imgH="342900" progId="Equation.3">
                  <p:embed/>
                </p:oleObj>
              </mc:Choice>
              <mc:Fallback>
                <p:oleObj name="Equation" r:id="rId7" imgW="1079500" imgH="3429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970088"/>
                        <a:ext cx="1655763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76850"/>
              </p:ext>
            </p:extLst>
          </p:nvPr>
        </p:nvGraphicFramePr>
        <p:xfrm>
          <a:off x="3532188" y="2917825"/>
          <a:ext cx="241141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61" name="Equation" r:id="rId9" imgW="1130300" imgH="203200" progId="Equation.3">
                  <p:embed/>
                </p:oleObj>
              </mc:Choice>
              <mc:Fallback>
                <p:oleObj name="Equation" r:id="rId9" imgW="1130300" imgH="2032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188" y="2917825"/>
                        <a:ext cx="2411412" cy="4349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85800" y="33528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2. Object point at (25, 15, 10)</a:t>
            </a:r>
          </a:p>
        </p:txBody>
      </p:sp>
      <p:graphicFrame>
        <p:nvGraphicFramePr>
          <p:cNvPr id="23" name="Object 60"/>
          <p:cNvGraphicFramePr>
            <a:graphicFrameLocks noChangeAspect="1"/>
          </p:cNvGraphicFramePr>
          <p:nvPr/>
        </p:nvGraphicFramePr>
        <p:xfrm>
          <a:off x="1066800" y="3962400"/>
          <a:ext cx="2551113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62" name="Equation" r:id="rId11" imgW="1663700" imgH="927100" progId="Equation.3">
                  <p:embed/>
                </p:oleObj>
              </mc:Choice>
              <mc:Fallback>
                <p:oleObj name="Equation" r:id="rId11" imgW="1663700" imgH="9271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962400"/>
                        <a:ext cx="2551113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60"/>
          <p:cNvGraphicFramePr>
            <a:graphicFrameLocks noChangeAspect="1"/>
          </p:cNvGraphicFramePr>
          <p:nvPr/>
        </p:nvGraphicFramePr>
        <p:xfrm>
          <a:off x="3571875" y="3990975"/>
          <a:ext cx="2803525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63" name="Equation" r:id="rId12" imgW="1828800" imgH="889000" progId="Equation.3">
                  <p:embed/>
                </p:oleObj>
              </mc:Choice>
              <mc:Fallback>
                <p:oleObj name="Equation" r:id="rId12" imgW="1828800" imgH="8890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75" y="3990975"/>
                        <a:ext cx="2803525" cy="136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60"/>
          <p:cNvGraphicFramePr>
            <a:graphicFrameLocks noChangeAspect="1"/>
          </p:cNvGraphicFramePr>
          <p:nvPr/>
        </p:nvGraphicFramePr>
        <p:xfrm>
          <a:off x="6351588" y="4408488"/>
          <a:ext cx="175418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64" name="Equation" r:id="rId14" imgW="1143000" imgH="342900" progId="Equation.3">
                  <p:embed/>
                </p:oleObj>
              </mc:Choice>
              <mc:Fallback>
                <p:oleObj name="Equation" r:id="rId14" imgW="1143000" imgH="3429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1588" y="4408488"/>
                        <a:ext cx="1754187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55046"/>
              </p:ext>
            </p:extLst>
          </p:nvPr>
        </p:nvGraphicFramePr>
        <p:xfrm>
          <a:off x="3532188" y="5334000"/>
          <a:ext cx="241141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65" name="Equation" r:id="rId16" imgW="1130300" imgH="203200" progId="Equation.3">
                  <p:embed/>
                </p:oleObj>
              </mc:Choice>
              <mc:Fallback>
                <p:oleObj name="Equation" r:id="rId16" imgW="1130300" imgH="2032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188" y="5334000"/>
                        <a:ext cx="2411412" cy="4349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2438400" y="6019800"/>
            <a:ext cx="4267200" cy="533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Perspective projection is not 1-to-1!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2000" smtClean="0"/>
              <a:t>How does scaling the projection matrix change the transformation?</a:t>
            </a:r>
          </a:p>
        </p:txBody>
      </p:sp>
      <p:pic>
        <p:nvPicPr>
          <p:cNvPr id="5734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209800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832225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3454400"/>
            <a:ext cx="298291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3606800"/>
            <a:ext cx="13779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886200" y="56388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SAME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0668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914400"/>
            <a:ext cx="28876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066800"/>
            <a:ext cx="2846388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3429000"/>
            <a:ext cx="777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parallel lines?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angles?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distances?</a:t>
            </a:r>
          </a:p>
        </p:txBody>
      </p:sp>
      <p:sp>
        <p:nvSpPr>
          <p:cNvPr id="58374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2000" dirty="0" smtClean="0"/>
              <a:t>What happens when d</a:t>
            </a:r>
            <a:r>
              <a:rPr lang="en-US" altLang="en-US" sz="2000" dirty="0" smtClean="0">
                <a:latin typeface="Wingdings" pitchFamily="2" charset="2"/>
                <a:sym typeface="Wingdings" pitchFamily="2" charset="2"/>
              </a:rPr>
              <a:t></a:t>
            </a:r>
            <a:r>
              <a:rPr lang="en-US" altLang="en-US" sz="2000" dirty="0" smtClean="0">
                <a:latin typeface="Wingdings" pitchFamily="2" charset="2"/>
                <a:sym typeface="Symbol"/>
              </a:rPr>
              <a:t></a:t>
            </a:r>
            <a:r>
              <a:rPr lang="en-US" altLang="en-US" sz="2000" dirty="0" smtClean="0">
                <a:sym typeface="Wingdings" pitchFamily="2" charset="2"/>
              </a:rPr>
              <a:t>?</a:t>
            </a:r>
            <a:endParaRPr lang="en-US" altLang="en-US" sz="2000" dirty="0" smtClean="0"/>
          </a:p>
        </p:txBody>
      </p:sp>
      <p:pic>
        <p:nvPicPr>
          <p:cNvPr id="5939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209800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Orthographic projection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Special case of perspective projection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Distance from the COP to the PP is infinite</a:t>
            </a:r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Good approximation for telephoto optics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Also called </a:t>
            </a:r>
            <a:r>
              <a:rPr lang="ja-JP" altLang="en-US" smtClean="0"/>
              <a:t>“</a:t>
            </a:r>
            <a:r>
              <a:rPr lang="en-US" altLang="ja-JP" smtClean="0"/>
              <a:t>parallel projection</a:t>
            </a:r>
            <a:r>
              <a:rPr lang="ja-JP" altLang="en-US" smtClean="0"/>
              <a:t>”</a:t>
            </a:r>
            <a:r>
              <a:rPr lang="en-US" altLang="ja-JP" smtClean="0"/>
              <a:t>:  (x, y, z) → (x, y)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What</a:t>
            </a:r>
            <a:r>
              <a:rPr lang="ja-JP" altLang="en-US" smtClean="0"/>
              <a:t>’</a:t>
            </a:r>
            <a:r>
              <a:rPr lang="en-US" altLang="ja-JP" smtClean="0"/>
              <a:t>s the projection matrix?</a:t>
            </a:r>
            <a:endParaRPr lang="en-US" altLang="en-US" smtClean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58975" y="5410200"/>
            <a:ext cx="5127625" cy="1319213"/>
            <a:chOff x="0" y="0"/>
            <a:chExt cx="3230" cy="831"/>
          </a:xfrm>
        </p:grpSpPr>
        <p:pic>
          <p:nvPicPr>
            <p:cNvPr id="60437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19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8" name="Picture 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" y="83"/>
              <a:ext cx="625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9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1" y="329"/>
              <a:ext cx="679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21" name="Group 23"/>
          <p:cNvGrpSpPr>
            <a:grpSpLocks/>
          </p:cNvGrpSpPr>
          <p:nvPr/>
        </p:nvGrpSpPr>
        <p:grpSpPr bwMode="auto">
          <a:xfrm>
            <a:off x="2254250" y="1868488"/>
            <a:ext cx="4144963" cy="2138362"/>
            <a:chOff x="0" y="0"/>
            <a:chExt cx="2611" cy="1347"/>
          </a:xfrm>
        </p:grpSpPr>
        <p:sp>
          <p:nvSpPr>
            <p:cNvPr id="60422" name="AutoShape 8"/>
            <p:cNvSpPr>
              <a:spLocks/>
            </p:cNvSpPr>
            <p:nvPr/>
          </p:nvSpPr>
          <p:spPr bwMode="auto">
            <a:xfrm>
              <a:off x="251" y="386"/>
              <a:ext cx="857" cy="616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1 w 21600"/>
                <a:gd name="T5" fmla="*/ 1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0" y="9286"/>
                  </a:moveTo>
                  <a:lnTo>
                    <a:pt x="21600" y="0"/>
                  </a:lnTo>
                  <a:lnTo>
                    <a:pt x="8393" y="21600"/>
                  </a:lnTo>
                  <a:lnTo>
                    <a:pt x="0" y="9286"/>
                  </a:lnTo>
                  <a:close/>
                  <a:moveTo>
                    <a:pt x="0" y="9286"/>
                  </a:move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3" name="AutoShape 9"/>
            <p:cNvSpPr>
              <a:spLocks/>
            </p:cNvSpPr>
            <p:nvPr/>
          </p:nvSpPr>
          <p:spPr bwMode="auto">
            <a:xfrm>
              <a:off x="239" y="620"/>
              <a:ext cx="37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0560" y="2563"/>
                  </a:moveTo>
                  <a:lnTo>
                    <a:pt x="17760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7760" y="19037"/>
                  </a:lnTo>
                  <a:lnTo>
                    <a:pt x="10560" y="21600"/>
                  </a:lnTo>
                  <a:lnTo>
                    <a:pt x="3360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360" y="2563"/>
                  </a:lnTo>
                  <a:lnTo>
                    <a:pt x="10560" y="2563"/>
                  </a:lnTo>
                  <a:close/>
                  <a:moveTo>
                    <a:pt x="1056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4" name="AutoShape 10"/>
            <p:cNvSpPr>
              <a:spLocks/>
            </p:cNvSpPr>
            <p:nvPr/>
          </p:nvSpPr>
          <p:spPr bwMode="auto">
            <a:xfrm>
              <a:off x="1083" y="355"/>
              <a:ext cx="37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1040" y="2563"/>
                  </a:moveTo>
                  <a:lnTo>
                    <a:pt x="17760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7760" y="19037"/>
                  </a:lnTo>
                  <a:lnTo>
                    <a:pt x="11040" y="21600"/>
                  </a:lnTo>
                  <a:lnTo>
                    <a:pt x="3840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840" y="2563"/>
                  </a:lnTo>
                  <a:lnTo>
                    <a:pt x="11040" y="2563"/>
                  </a:lnTo>
                  <a:close/>
                  <a:moveTo>
                    <a:pt x="1104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5" name="AutoShape 11"/>
            <p:cNvSpPr>
              <a:spLocks/>
            </p:cNvSpPr>
            <p:nvPr/>
          </p:nvSpPr>
          <p:spPr bwMode="auto">
            <a:xfrm>
              <a:off x="566" y="977"/>
              <a:ext cx="36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0800" y="2563"/>
                  </a:moveTo>
                  <a:lnTo>
                    <a:pt x="18164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8164" y="19037"/>
                  </a:lnTo>
                  <a:lnTo>
                    <a:pt x="10800" y="21600"/>
                  </a:lnTo>
                  <a:lnTo>
                    <a:pt x="3436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436" y="2563"/>
                  </a:lnTo>
                  <a:lnTo>
                    <a:pt x="10800" y="2563"/>
                  </a:lnTo>
                  <a:close/>
                  <a:moveTo>
                    <a:pt x="1080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6" name="AutoShape 12"/>
            <p:cNvSpPr>
              <a:spLocks/>
            </p:cNvSpPr>
            <p:nvPr/>
          </p:nvSpPr>
          <p:spPr bwMode="auto">
            <a:xfrm>
              <a:off x="0" y="0"/>
              <a:ext cx="1392" cy="1347"/>
            </a:xfrm>
            <a:custGeom>
              <a:avLst/>
              <a:gdLst>
                <a:gd name="T0" fmla="*/ 0 w 21600"/>
                <a:gd name="T1" fmla="*/ 2 h 21600"/>
                <a:gd name="T2" fmla="*/ 6 w 21600"/>
                <a:gd name="T3" fmla="*/ 0 h 21600"/>
                <a:gd name="T4" fmla="*/ 6 w 21600"/>
                <a:gd name="T5" fmla="*/ 3 h 21600"/>
                <a:gd name="T6" fmla="*/ 0 w 21600"/>
                <a:gd name="T7" fmla="*/ 5 h 21600"/>
                <a:gd name="T8" fmla="*/ 0 w 21600"/>
                <a:gd name="T9" fmla="*/ 2 h 21600"/>
                <a:gd name="T10" fmla="*/ 0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7718"/>
                  </a:moveTo>
                  <a:lnTo>
                    <a:pt x="21600" y="0"/>
                  </a:lnTo>
                  <a:lnTo>
                    <a:pt x="21600" y="13870"/>
                  </a:lnTo>
                  <a:lnTo>
                    <a:pt x="0" y="21600"/>
                  </a:lnTo>
                  <a:lnTo>
                    <a:pt x="0" y="7718"/>
                  </a:lnTo>
                  <a:close/>
                  <a:moveTo>
                    <a:pt x="0" y="7718"/>
                  </a:moveTo>
                </a:path>
              </a:pathLst>
            </a:cu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7" name="Rectangle 13"/>
            <p:cNvSpPr>
              <a:spLocks/>
            </p:cNvSpPr>
            <p:nvPr/>
          </p:nvSpPr>
          <p:spPr bwMode="auto">
            <a:xfrm>
              <a:off x="1022" y="166"/>
              <a:ext cx="386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en-US" sz="1700">
                  <a:solidFill>
                    <a:schemeClr val="tx1"/>
                  </a:solidFill>
                  <a:latin typeface="Helvetica" pitchFamily="-84" charset="0"/>
                  <a:sym typeface="Helvetica" pitchFamily="-84" charset="0"/>
                </a:rPr>
                <a:t>Image</a:t>
              </a:r>
            </a:p>
          </p:txBody>
        </p:sp>
        <p:sp>
          <p:nvSpPr>
            <p:cNvPr id="60428" name="Rectangle 14"/>
            <p:cNvSpPr>
              <a:spLocks/>
            </p:cNvSpPr>
            <p:nvPr/>
          </p:nvSpPr>
          <p:spPr bwMode="auto">
            <a:xfrm>
              <a:off x="2181" y="176"/>
              <a:ext cx="360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en-US" sz="1700">
                  <a:solidFill>
                    <a:schemeClr val="tx1"/>
                  </a:solidFill>
                  <a:latin typeface="Helvetica" pitchFamily="-84" charset="0"/>
                  <a:sym typeface="Helvetica" pitchFamily="-84" charset="0"/>
                </a:rPr>
                <a:t>World</a:t>
              </a:r>
            </a:p>
          </p:txBody>
        </p:sp>
        <p:grpSp>
          <p:nvGrpSpPr>
            <p:cNvPr id="60429" name="Group 19"/>
            <p:cNvGrpSpPr>
              <a:grpSpLocks/>
            </p:cNvGrpSpPr>
            <p:nvPr/>
          </p:nvGrpSpPr>
          <p:grpSpPr bwMode="auto">
            <a:xfrm>
              <a:off x="1730" y="344"/>
              <a:ext cx="881" cy="672"/>
              <a:chOff x="0" y="0"/>
              <a:chExt cx="881" cy="671"/>
            </a:xfrm>
          </p:grpSpPr>
          <p:sp>
            <p:nvSpPr>
              <p:cNvPr id="60433" name="AutoShape 15"/>
              <p:cNvSpPr>
                <a:spLocks/>
              </p:cNvSpPr>
              <p:nvPr/>
            </p:nvSpPr>
            <p:spPr bwMode="auto">
              <a:xfrm>
                <a:off x="0" y="264"/>
                <a:ext cx="36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0800" y="2563"/>
                    </a:moveTo>
                    <a:lnTo>
                      <a:pt x="18164" y="0"/>
                    </a:lnTo>
                    <a:lnTo>
                      <a:pt x="21600" y="2563"/>
                    </a:lnTo>
                    <a:lnTo>
                      <a:pt x="21600" y="8054"/>
                    </a:lnTo>
                    <a:lnTo>
                      <a:pt x="21600" y="13546"/>
                    </a:lnTo>
                    <a:lnTo>
                      <a:pt x="18164" y="19037"/>
                    </a:lnTo>
                    <a:lnTo>
                      <a:pt x="10800" y="21600"/>
                    </a:lnTo>
                    <a:lnTo>
                      <a:pt x="3436" y="21600"/>
                    </a:lnTo>
                    <a:lnTo>
                      <a:pt x="0" y="19037"/>
                    </a:lnTo>
                    <a:lnTo>
                      <a:pt x="0" y="13546"/>
                    </a:lnTo>
                    <a:lnTo>
                      <a:pt x="0" y="8054"/>
                    </a:lnTo>
                    <a:lnTo>
                      <a:pt x="3436" y="2563"/>
                    </a:lnTo>
                    <a:lnTo>
                      <a:pt x="10800" y="2563"/>
                    </a:lnTo>
                    <a:close/>
                    <a:moveTo>
                      <a:pt x="10800" y="2563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4" name="AutoShape 16"/>
              <p:cNvSpPr>
                <a:spLocks/>
              </p:cNvSpPr>
              <p:nvPr/>
            </p:nvSpPr>
            <p:spPr bwMode="auto">
              <a:xfrm>
                <a:off x="844" y="0"/>
                <a:ext cx="37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0560" y="2929"/>
                    </a:moveTo>
                    <a:lnTo>
                      <a:pt x="17760" y="0"/>
                    </a:lnTo>
                    <a:lnTo>
                      <a:pt x="21600" y="2929"/>
                    </a:lnTo>
                    <a:lnTo>
                      <a:pt x="21600" y="8054"/>
                    </a:lnTo>
                    <a:lnTo>
                      <a:pt x="21600" y="13546"/>
                    </a:lnTo>
                    <a:lnTo>
                      <a:pt x="17760" y="19037"/>
                    </a:lnTo>
                    <a:lnTo>
                      <a:pt x="10560" y="21600"/>
                    </a:lnTo>
                    <a:lnTo>
                      <a:pt x="3360" y="21600"/>
                    </a:lnTo>
                    <a:lnTo>
                      <a:pt x="0" y="19037"/>
                    </a:lnTo>
                    <a:lnTo>
                      <a:pt x="0" y="13546"/>
                    </a:lnTo>
                    <a:lnTo>
                      <a:pt x="0" y="8054"/>
                    </a:lnTo>
                    <a:lnTo>
                      <a:pt x="3360" y="2929"/>
                    </a:lnTo>
                    <a:lnTo>
                      <a:pt x="10560" y="2929"/>
                    </a:lnTo>
                    <a:close/>
                    <a:moveTo>
                      <a:pt x="10560" y="2929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5" name="AutoShape 17"/>
              <p:cNvSpPr>
                <a:spLocks/>
              </p:cNvSpPr>
              <p:nvPr/>
            </p:nvSpPr>
            <p:spPr bwMode="auto">
              <a:xfrm>
                <a:off x="326" y="622"/>
                <a:ext cx="37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1040" y="2880"/>
                    </a:moveTo>
                    <a:lnTo>
                      <a:pt x="17760" y="0"/>
                    </a:lnTo>
                    <a:lnTo>
                      <a:pt x="21600" y="2880"/>
                    </a:lnTo>
                    <a:lnTo>
                      <a:pt x="21600" y="7920"/>
                    </a:lnTo>
                    <a:lnTo>
                      <a:pt x="21600" y="13320"/>
                    </a:lnTo>
                    <a:lnTo>
                      <a:pt x="17760" y="18720"/>
                    </a:lnTo>
                    <a:lnTo>
                      <a:pt x="11040" y="21600"/>
                    </a:lnTo>
                    <a:lnTo>
                      <a:pt x="3840" y="21600"/>
                    </a:lnTo>
                    <a:lnTo>
                      <a:pt x="0" y="18720"/>
                    </a:lnTo>
                    <a:lnTo>
                      <a:pt x="0" y="13320"/>
                    </a:lnTo>
                    <a:lnTo>
                      <a:pt x="0" y="7920"/>
                    </a:lnTo>
                    <a:lnTo>
                      <a:pt x="3840" y="2880"/>
                    </a:lnTo>
                    <a:lnTo>
                      <a:pt x="11040" y="2880"/>
                    </a:lnTo>
                    <a:close/>
                    <a:moveTo>
                      <a:pt x="11040" y="2880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6" name="AutoShape 18"/>
              <p:cNvSpPr>
                <a:spLocks/>
              </p:cNvSpPr>
              <p:nvPr/>
            </p:nvSpPr>
            <p:spPr bwMode="auto">
              <a:xfrm>
                <a:off x="24" y="30"/>
                <a:ext cx="857" cy="616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0 h 21600"/>
                  <a:gd name="T4" fmla="*/ 1 w 21600"/>
                  <a:gd name="T5" fmla="*/ 1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00"/>
                  <a:gd name="T16" fmla="*/ 0 h 21600"/>
                  <a:gd name="T17" fmla="*/ 21600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0" y="9286"/>
                    </a:moveTo>
                    <a:lnTo>
                      <a:pt x="21600" y="0"/>
                    </a:lnTo>
                    <a:lnTo>
                      <a:pt x="8393" y="21600"/>
                    </a:lnTo>
                    <a:lnTo>
                      <a:pt x="0" y="9286"/>
                    </a:lnTo>
                    <a:close/>
                    <a:moveTo>
                      <a:pt x="0" y="9286"/>
                    </a:moveTo>
                  </a:path>
                </a:pathLst>
              </a:cu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60430" name="Line 20"/>
            <p:cNvSpPr>
              <a:spLocks noChangeShapeType="1"/>
            </p:cNvSpPr>
            <p:nvPr/>
          </p:nvSpPr>
          <p:spPr bwMode="auto">
            <a:xfrm rot="10800000" flipH="1">
              <a:off x="574" y="997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31" name="Line 21"/>
            <p:cNvSpPr>
              <a:spLocks noChangeShapeType="1"/>
            </p:cNvSpPr>
            <p:nvPr/>
          </p:nvSpPr>
          <p:spPr bwMode="auto">
            <a:xfrm rot="10800000" flipH="1">
              <a:off x="247" y="629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32" name="Line 22"/>
            <p:cNvSpPr>
              <a:spLocks noChangeShapeType="1"/>
            </p:cNvSpPr>
            <p:nvPr/>
          </p:nvSpPr>
          <p:spPr bwMode="auto">
            <a:xfrm rot="10800000" flipH="1">
              <a:off x="1100" y="372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Müller-Lyer Illusion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33600" y="1676400"/>
            <a:ext cx="4987925" cy="3409950"/>
            <a:chOff x="0" y="0"/>
            <a:chExt cx="3142" cy="2148"/>
          </a:xfrm>
        </p:grpSpPr>
        <p:sp>
          <p:nvSpPr>
            <p:cNvPr id="21511" name="Rectangle 5"/>
            <p:cNvSpPr>
              <a:spLocks/>
            </p:cNvSpPr>
            <p:nvPr/>
          </p:nvSpPr>
          <p:spPr bwMode="auto">
            <a:xfrm>
              <a:off x="0" y="1948"/>
              <a:ext cx="3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600" u="sng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  <a:hlinkClick r:id="rId2"/>
                </a:rPr>
                <a:t>http://www.michaelbach.de/ot/sze_muelue/index.html</a:t>
              </a:r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</a:t>
              </a:r>
            </a:p>
          </p:txBody>
        </p:sp>
        <p:pic>
          <p:nvPicPr>
            <p:cNvPr id="21512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" y="0"/>
              <a:ext cx="2833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743200" y="2466975"/>
            <a:ext cx="3048000" cy="1011238"/>
            <a:chOff x="0" y="0"/>
            <a:chExt cx="1920" cy="637"/>
          </a:xfrm>
        </p:grpSpPr>
        <p:sp>
          <p:nvSpPr>
            <p:cNvPr id="21509" name="Line 8"/>
            <p:cNvSpPr>
              <a:spLocks noChangeShapeType="1"/>
            </p:cNvSpPr>
            <p:nvPr/>
          </p:nvSpPr>
          <p:spPr bwMode="auto">
            <a:xfrm>
              <a:off x="0" y="0"/>
              <a:ext cx="192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510" name="Line 9"/>
            <p:cNvSpPr>
              <a:spLocks noChangeShapeType="1"/>
            </p:cNvSpPr>
            <p:nvPr/>
          </p:nvSpPr>
          <p:spPr bwMode="auto">
            <a:xfrm>
              <a:off x="0" y="636"/>
              <a:ext cx="192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61457" y="5181600"/>
            <a:ext cx="6575839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What do you know about perspective projection?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Vertical lines?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Other lines?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Orthographic Projection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990600"/>
            <a:ext cx="2438400" cy="2438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6950"/>
            <a:ext cx="3325813" cy="24304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4191000"/>
            <a:ext cx="777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parallel lines?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angles?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distances?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335438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51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sym typeface="Arial" charset="0"/>
              </a:rPr>
              <a:t>How many numbers do we need to describe a camera?</a:t>
            </a:r>
          </a:p>
          <a:p>
            <a:pPr indent="0" eaLnBrk="1" hangingPunct="1">
              <a:defRPr/>
            </a:pPr>
            <a:endParaRPr lang="en-US" dirty="0">
              <a:sym typeface="Arial" charset="0"/>
            </a:endParaRPr>
          </a:p>
          <a:p>
            <a:pPr marL="382588" indent="-342900" eaLnBrk="1" hangingPunct="1">
              <a:buFont typeface="Arial"/>
              <a:buChar char="•"/>
              <a:defRPr/>
            </a:pPr>
            <a:r>
              <a:rPr lang="en-US" dirty="0">
                <a:sym typeface="Arial" charset="0"/>
              </a:rPr>
              <a:t>We need to describe its </a:t>
            </a:r>
            <a:r>
              <a:rPr lang="en-US" i="1" dirty="0">
                <a:sym typeface="Arial" charset="0"/>
              </a:rPr>
              <a:t>pose </a:t>
            </a:r>
            <a:r>
              <a:rPr lang="en-US" dirty="0">
                <a:sym typeface="Arial" charset="0"/>
              </a:rPr>
              <a:t>in the world</a:t>
            </a:r>
          </a:p>
          <a:p>
            <a:pPr marL="382588" indent="-342900" eaLnBrk="1" hangingPunct="1">
              <a:buFont typeface="Arial"/>
              <a:buChar char="•"/>
              <a:defRPr/>
            </a:pPr>
            <a:r>
              <a:rPr lang="en-US" dirty="0">
                <a:sym typeface="Arial" charset="0"/>
              </a:rPr>
              <a:t>We need to describe its internal </a:t>
            </a:r>
            <a:r>
              <a:rPr lang="en-US" i="1" dirty="0">
                <a:sym typeface="Arial" charset="0"/>
              </a:rPr>
              <a:t>parameters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A Tale of Two Coordinate Systems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879937"/>
            <a:ext cx="4648200" cy="30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638800" y="4927600"/>
            <a:ext cx="1358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ja-JP" altLang="en-US"/>
              <a:t>“</a:t>
            </a:r>
            <a:r>
              <a:rPr lang="en-US" altLang="ja-JP"/>
              <a:t>The World</a:t>
            </a:r>
            <a:r>
              <a:rPr lang="ja-JP" altLang="en-US"/>
              <a:t>”</a:t>
            </a:r>
            <a:endParaRPr lang="en-US" alt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90638" y="38608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Camera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016375" y="1944688"/>
            <a:ext cx="3603625" cy="3444875"/>
            <a:chOff x="4016828" y="2884714"/>
            <a:chExt cx="3603172" cy="34443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486668" y="5378297"/>
              <a:ext cx="1882538" cy="1079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419238" y="4256897"/>
              <a:ext cx="2177719" cy="650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408127" y="4256897"/>
              <a:ext cx="2177719" cy="6508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016828" y="5387820"/>
              <a:ext cx="1447618" cy="55554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85" name="TextBox 19"/>
            <p:cNvSpPr txBox="1">
              <a:spLocks noChangeArrowheads="1"/>
            </p:cNvSpPr>
            <p:nvPr/>
          </p:nvSpPr>
          <p:spPr bwMode="auto">
            <a:xfrm>
              <a:off x="7294270" y="5293118"/>
              <a:ext cx="3257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x</a:t>
              </a:r>
            </a:p>
          </p:txBody>
        </p:sp>
        <p:sp>
          <p:nvSpPr>
            <p:cNvPr id="66586" name="TextBox 20"/>
            <p:cNvSpPr txBox="1">
              <a:spLocks noChangeArrowheads="1"/>
            </p:cNvSpPr>
            <p:nvPr/>
          </p:nvSpPr>
          <p:spPr bwMode="auto">
            <a:xfrm>
              <a:off x="5532296" y="2884714"/>
              <a:ext cx="3289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y</a:t>
              </a:r>
            </a:p>
          </p:txBody>
        </p:sp>
        <p:sp>
          <p:nvSpPr>
            <p:cNvPr id="66587" name="TextBox 21"/>
            <p:cNvSpPr txBox="1">
              <a:spLocks noChangeArrowheads="1"/>
            </p:cNvSpPr>
            <p:nvPr/>
          </p:nvSpPr>
          <p:spPr bwMode="auto">
            <a:xfrm>
              <a:off x="4017670" y="5867400"/>
              <a:ext cx="3064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z</a:t>
              </a:r>
            </a:p>
          </p:txBody>
        </p:sp>
      </p:grpSp>
      <p:pic>
        <p:nvPicPr>
          <p:cNvPr id="23" name="Picture 3" descr="C:\snavely\projects\bpsfm\paper\figures\camer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944813"/>
            <a:ext cx="1274762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355600" y="1879600"/>
            <a:ext cx="2997200" cy="2559050"/>
            <a:chOff x="-20924" y="2819400"/>
            <a:chExt cx="2997494" cy="2558143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156893" y="4465055"/>
              <a:ext cx="1043090" cy="563362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529502" y="3794573"/>
              <a:ext cx="1340963" cy="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199984" y="4465055"/>
              <a:ext cx="1522561" cy="21741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78" name="TextBox 26"/>
            <p:cNvSpPr txBox="1">
              <a:spLocks noChangeArrowheads="1"/>
            </p:cNvSpPr>
            <p:nvPr/>
          </p:nvSpPr>
          <p:spPr bwMode="auto">
            <a:xfrm>
              <a:off x="1066800" y="2819400"/>
              <a:ext cx="2936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v</a:t>
              </a:r>
            </a:p>
          </p:txBody>
        </p:sp>
        <p:sp>
          <p:nvSpPr>
            <p:cNvPr id="66579" name="TextBox 27"/>
            <p:cNvSpPr txBox="1">
              <a:spLocks noChangeArrowheads="1"/>
            </p:cNvSpPr>
            <p:nvPr/>
          </p:nvSpPr>
          <p:spPr bwMode="auto">
            <a:xfrm>
              <a:off x="-20924" y="5008211"/>
              <a:ext cx="35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w</a:t>
              </a:r>
            </a:p>
          </p:txBody>
        </p:sp>
        <p:sp>
          <p:nvSpPr>
            <p:cNvPr id="66580" name="TextBox 28"/>
            <p:cNvSpPr txBox="1">
              <a:spLocks noChangeArrowheads="1"/>
            </p:cNvSpPr>
            <p:nvPr/>
          </p:nvSpPr>
          <p:spPr bwMode="auto">
            <a:xfrm>
              <a:off x="2668472" y="4474028"/>
              <a:ext cx="3080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u</a:t>
              </a: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310188" y="4306888"/>
            <a:ext cx="319087" cy="522287"/>
            <a:chOff x="5310534" y="5246914"/>
            <a:chExt cx="319318" cy="522514"/>
          </a:xfrm>
        </p:grpSpPr>
        <p:sp>
          <p:nvSpPr>
            <p:cNvPr id="8" name="Oval 7"/>
            <p:cNvSpPr/>
            <p:nvPr/>
          </p:nvSpPr>
          <p:spPr>
            <a:xfrm>
              <a:off x="5366136" y="5246914"/>
              <a:ext cx="228765" cy="22869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ym typeface="Times New Roman" pitchFamily="-84" charset="0"/>
              </a:endParaRPr>
            </a:p>
          </p:txBody>
        </p:sp>
        <p:sp>
          <p:nvSpPr>
            <p:cNvPr id="66574" name="TextBox 18"/>
            <p:cNvSpPr txBox="1">
              <a:spLocks noChangeArrowheads="1"/>
            </p:cNvSpPr>
            <p:nvPr/>
          </p:nvSpPr>
          <p:spPr bwMode="auto">
            <a:xfrm>
              <a:off x="5310534" y="5369318"/>
              <a:ext cx="31931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1" i="1"/>
                <a:t>o</a:t>
              </a:r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950913" y="3262313"/>
            <a:ext cx="677862" cy="400050"/>
            <a:chOff x="574437" y="4201886"/>
            <a:chExt cx="677419" cy="400110"/>
          </a:xfrm>
        </p:grpSpPr>
        <p:sp>
          <p:nvSpPr>
            <p:cNvPr id="34" name="Oval 33"/>
            <p:cNvSpPr/>
            <p:nvPr/>
          </p:nvSpPr>
          <p:spPr>
            <a:xfrm>
              <a:off x="1099556" y="4408292"/>
              <a:ext cx="152300" cy="152423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ym typeface="Times New Roman" pitchFamily="-84" charset="0"/>
              </a:endParaRPr>
            </a:p>
          </p:txBody>
        </p:sp>
        <p:sp>
          <p:nvSpPr>
            <p:cNvPr id="66572" name="Rectangle 34"/>
            <p:cNvSpPr>
              <a:spLocks noChangeArrowheads="1"/>
            </p:cNvSpPr>
            <p:nvPr/>
          </p:nvSpPr>
          <p:spPr bwMode="auto">
            <a:xfrm>
              <a:off x="574437" y="4201886"/>
              <a:ext cx="622991" cy="400110"/>
            </a:xfrm>
            <a:prstGeom prst="rect">
              <a:avLst/>
            </a:prstGeom>
            <a:solidFill>
              <a:srgbClr val="EEECE1">
                <a:alpha val="1490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1" i="1"/>
                <a:t>COP</a:t>
              </a: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52400" y="4546600"/>
            <a:ext cx="3854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/>
              <a:t>Two important coordinate systems:</a:t>
            </a:r>
          </a:p>
          <a:p>
            <a:pPr eaLnBrk="1" hangingPunct="1"/>
            <a:r>
              <a:rPr lang="en-US" altLang="en-US" sz="2000"/>
              <a:t>    1. </a:t>
            </a:r>
            <a:r>
              <a:rPr lang="en-US" altLang="en-US" sz="2000" i="1"/>
              <a:t>World </a:t>
            </a:r>
            <a:r>
              <a:rPr lang="en-US" altLang="en-US" sz="2000"/>
              <a:t>coordinate system</a:t>
            </a:r>
          </a:p>
          <a:p>
            <a:pPr eaLnBrk="1" hangingPunct="1"/>
            <a:r>
              <a:rPr lang="en-US" altLang="en-US" sz="2000" i="1"/>
              <a:t>    </a:t>
            </a:r>
            <a:r>
              <a:rPr lang="en-US" altLang="en-US" sz="2000"/>
              <a:t>2. </a:t>
            </a:r>
            <a:r>
              <a:rPr lang="en-US" altLang="en-US" sz="2000" i="1"/>
              <a:t>Camera </a:t>
            </a:r>
            <a:r>
              <a:rPr lang="en-US" altLang="en-US" sz="2000"/>
              <a:t>coordinate system</a:t>
            </a:r>
            <a:endParaRPr lang="en-US" altLang="en-US" sz="2000" i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eaLnBrk="1" hangingPunct="1">
              <a:buFontTx/>
              <a:buChar char="•"/>
            </a:pPr>
            <a:r>
              <a:rPr lang="en-US" altLang="en-US" dirty="0" smtClean="0"/>
              <a:t>To project a point (</a:t>
            </a:r>
            <a:r>
              <a:rPr lang="en-US" altLang="en-US" i="1" dirty="0" err="1" smtClean="0"/>
              <a:t>x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y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z</a:t>
            </a:r>
            <a:r>
              <a:rPr lang="en-US" altLang="en-US" dirty="0" smtClean="0"/>
              <a:t>) in </a:t>
            </a:r>
            <a:r>
              <a:rPr lang="en-US" altLang="en-US" i="1" dirty="0" smtClean="0">
                <a:solidFill>
                  <a:srgbClr val="0000FF"/>
                </a:solidFill>
              </a:rPr>
              <a:t>world</a:t>
            </a:r>
            <a:r>
              <a:rPr lang="en-US" altLang="en-US" dirty="0" smtClean="0">
                <a:solidFill>
                  <a:srgbClr val="0000FF"/>
                </a:solidFill>
              </a:rPr>
              <a:t> coordinates </a:t>
            </a:r>
            <a:r>
              <a:rPr lang="en-US" altLang="en-US" dirty="0" smtClean="0"/>
              <a:t>into a camera</a:t>
            </a: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First transform (</a:t>
            </a:r>
            <a:r>
              <a:rPr lang="en-US" altLang="en-US" i="1" dirty="0" err="1" smtClean="0"/>
              <a:t>x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y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z</a:t>
            </a:r>
            <a:r>
              <a:rPr lang="en-US" altLang="en-US" dirty="0" smtClean="0"/>
              <a:t>) into </a:t>
            </a:r>
            <a:r>
              <a:rPr lang="en-US" altLang="en-US" i="1" dirty="0" smtClean="0">
                <a:solidFill>
                  <a:srgbClr val="0000FF"/>
                </a:solidFill>
              </a:rPr>
              <a:t>camera</a:t>
            </a:r>
            <a:r>
              <a:rPr lang="en-US" altLang="en-US" dirty="0" smtClean="0">
                <a:solidFill>
                  <a:srgbClr val="0000FF"/>
                </a:solidFill>
              </a:rPr>
              <a:t> coordinates</a:t>
            </a: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Need to know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dirty="0" smtClean="0">
                <a:solidFill>
                  <a:srgbClr val="FF0000"/>
                </a:solidFill>
              </a:rPr>
              <a:t>Camera position </a:t>
            </a:r>
            <a:r>
              <a:rPr lang="en-US" altLang="en-US" dirty="0" smtClean="0"/>
              <a:t>(in world coordinates)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dirty="0" smtClean="0">
                <a:solidFill>
                  <a:srgbClr val="FF0000"/>
                </a:solidFill>
              </a:rPr>
              <a:t>Camera orientation </a:t>
            </a:r>
            <a:r>
              <a:rPr lang="en-US" altLang="en-US" dirty="0" smtClean="0"/>
              <a:t>(in world coordinates)</a:t>
            </a: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Then project into the image plane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dirty="0" smtClean="0"/>
              <a:t>Need to know </a:t>
            </a:r>
            <a:r>
              <a:rPr lang="en-US" altLang="en-US" dirty="0" smtClean="0">
                <a:solidFill>
                  <a:srgbClr val="FF0000"/>
                </a:solidFill>
              </a:rPr>
              <a:t>camera </a:t>
            </a:r>
            <a:r>
              <a:rPr lang="en-US" altLang="en-US" i="1" dirty="0" err="1" smtClean="0">
                <a:solidFill>
                  <a:srgbClr val="FF0000"/>
                </a:solidFill>
              </a:rPr>
              <a:t>intrinsics</a:t>
            </a:r>
            <a:endParaRPr lang="en-US" altLang="en-US" i="1" dirty="0" smtClean="0">
              <a:solidFill>
                <a:srgbClr val="FF0000"/>
              </a:solidFill>
            </a:endParaRP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These can all be described with matrices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/>
          <a:lstStyle/>
          <a:p>
            <a:r>
              <a:rPr lang="en-US" dirty="0" smtClean="0"/>
              <a:t>3D translation is just like 2D with one more coordinate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24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3733800"/>
            <a:ext cx="57470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x′                                   1  0  0  </a:t>
            </a:r>
            <a:r>
              <a:rPr lang="en-US" dirty="0" err="1" smtClean="0"/>
              <a:t>tx</a:t>
            </a:r>
            <a:r>
              <a:rPr lang="en-US" dirty="0" smtClean="0"/>
              <a:t>                 x</a:t>
            </a:r>
          </a:p>
          <a:p>
            <a:r>
              <a:rPr lang="en-US" dirty="0" smtClean="0"/>
              <a:t>y′              =                   0  1  0  ty                 y</a:t>
            </a:r>
          </a:p>
          <a:p>
            <a:r>
              <a:rPr lang="en-US" dirty="0" smtClean="0"/>
              <a:t>z′                                   0  0  1  </a:t>
            </a:r>
            <a:r>
              <a:rPr lang="en-US" dirty="0" err="1" smtClean="0"/>
              <a:t>tz</a:t>
            </a:r>
            <a:r>
              <a:rPr lang="en-US" dirty="0" smtClean="0"/>
              <a:t>                  z</a:t>
            </a:r>
          </a:p>
          <a:p>
            <a:r>
              <a:rPr lang="en-US" dirty="0" smtClean="0"/>
              <a:t>1                                    0  0  0  1                  1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=     [</a:t>
            </a:r>
            <a:r>
              <a:rPr lang="en-US" dirty="0" err="1" smtClean="0"/>
              <a:t>x+tx</a:t>
            </a:r>
            <a:r>
              <a:rPr lang="en-US" dirty="0" smtClean="0"/>
              <a:t>, </a:t>
            </a:r>
            <a:r>
              <a:rPr lang="en-US" dirty="0" err="1" smtClean="0"/>
              <a:t>y+ty</a:t>
            </a:r>
            <a:r>
              <a:rPr lang="en-US" dirty="0" smtClean="0"/>
              <a:t>, </a:t>
            </a:r>
            <a:r>
              <a:rPr lang="en-US" dirty="0" err="1" smtClean="0"/>
              <a:t>z+tz</a:t>
            </a:r>
            <a:r>
              <a:rPr lang="en-US" dirty="0" smtClean="0"/>
              <a:t>, 1]</a:t>
            </a:r>
            <a:r>
              <a:rPr lang="en-US" baseline="30000" dirty="0" smtClean="0"/>
              <a:t>T</a:t>
            </a:r>
            <a:endParaRPr lang="en-US" baseline="30000" dirty="0"/>
          </a:p>
        </p:txBody>
      </p:sp>
      <p:sp>
        <p:nvSpPr>
          <p:cNvPr id="9" name="Left Bracket 8"/>
          <p:cNvSpPr/>
          <p:nvPr/>
        </p:nvSpPr>
        <p:spPr>
          <a:xfrm>
            <a:off x="1752600" y="3810000"/>
            <a:ext cx="152400" cy="141726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68" y="3810000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09999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Bracket 7"/>
          <p:cNvSpPr/>
          <p:nvPr/>
        </p:nvSpPr>
        <p:spPr>
          <a:xfrm>
            <a:off x="2057400" y="3810000"/>
            <a:ext cx="152400" cy="141726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09998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549" y="3813544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253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Rotation (just the 3 x 3 part shown)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924800" cy="5943600"/>
          </a:xfrm>
        </p:spPr>
        <p:txBody>
          <a:bodyPr/>
          <a:lstStyle/>
          <a:p>
            <a:r>
              <a:rPr lang="en-US" dirty="0" smtClean="0"/>
              <a:t>About X axis:    1    0       0          About Y:  cos</a:t>
            </a:r>
            <a:r>
              <a:rPr lang="el-GR" dirty="0" smtClean="0"/>
              <a:t>θ</a:t>
            </a:r>
            <a:r>
              <a:rPr lang="en-US" dirty="0" smtClean="0"/>
              <a:t>    0  sin</a:t>
            </a:r>
            <a:r>
              <a:rPr lang="el-GR" dirty="0" smtClean="0"/>
              <a:t>θ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0 cos</a:t>
            </a:r>
            <a:r>
              <a:rPr lang="el-GR" dirty="0" smtClean="0"/>
              <a:t>θ</a:t>
            </a:r>
            <a:r>
              <a:rPr lang="en-US" dirty="0" smtClean="0"/>
              <a:t> –sin</a:t>
            </a:r>
            <a:r>
              <a:rPr lang="el-GR" dirty="0" smtClean="0"/>
              <a:t>θ</a:t>
            </a:r>
            <a:r>
              <a:rPr lang="en-US" dirty="0" smtClean="0"/>
              <a:t>                         0       1    0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0 sin</a:t>
            </a:r>
            <a:r>
              <a:rPr lang="el-GR" dirty="0" smtClean="0"/>
              <a:t>θ</a:t>
            </a:r>
            <a:r>
              <a:rPr lang="en-US" dirty="0" smtClean="0"/>
              <a:t>   cos</a:t>
            </a:r>
            <a:r>
              <a:rPr lang="el-GR" dirty="0" smtClean="0"/>
              <a:t>θ</a:t>
            </a:r>
            <a:r>
              <a:rPr lang="en-US" dirty="0" smtClean="0"/>
              <a:t>                      -sin</a:t>
            </a:r>
            <a:r>
              <a:rPr lang="el-GR" dirty="0" smtClean="0"/>
              <a:t>θ</a:t>
            </a:r>
            <a:r>
              <a:rPr lang="en-US" dirty="0" smtClean="0"/>
              <a:t>    0  cos</a:t>
            </a:r>
            <a:r>
              <a:rPr lang="el-GR" dirty="0" smtClean="0"/>
              <a:t>θ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About Z axis:  cos</a:t>
            </a:r>
            <a:r>
              <a:rPr lang="el-GR" dirty="0" smtClean="0"/>
              <a:t>θ</a:t>
            </a:r>
            <a:r>
              <a:rPr lang="en-US" dirty="0" smtClean="0"/>
              <a:t> –sin</a:t>
            </a:r>
            <a:r>
              <a:rPr lang="el-GR" dirty="0" smtClean="0"/>
              <a:t>θ</a:t>
            </a:r>
            <a:r>
              <a:rPr lang="en-US" dirty="0" smtClean="0"/>
              <a:t> 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sin</a:t>
            </a:r>
            <a:r>
              <a:rPr lang="el-GR" dirty="0" smtClean="0"/>
              <a:t>θ</a:t>
            </a:r>
            <a:r>
              <a:rPr lang="en-US" dirty="0" smtClean="0"/>
              <a:t>    cos</a:t>
            </a:r>
            <a:r>
              <a:rPr lang="el-GR" dirty="0" smtClean="0"/>
              <a:t>θ</a:t>
            </a:r>
            <a:r>
              <a:rPr lang="en-US" dirty="0" smtClean="0"/>
              <a:t>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0         0      1</a:t>
            </a:r>
          </a:p>
          <a:p>
            <a:endParaRPr lang="en-US" dirty="0"/>
          </a:p>
          <a:p>
            <a:r>
              <a:rPr lang="en-US" dirty="0" smtClean="0"/>
              <a:t>General (orthonormal) rotation matrix used in practice: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r11  r12   r13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r21   r22   r23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r31   r32   r33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5" name="Left Bracket 4"/>
          <p:cNvSpPr/>
          <p:nvPr/>
        </p:nvSpPr>
        <p:spPr bwMode="auto">
          <a:xfrm>
            <a:off x="2743200" y="990600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sp>
        <p:nvSpPr>
          <p:cNvPr id="6" name="Left Bracket 5"/>
          <p:cNvSpPr/>
          <p:nvPr/>
        </p:nvSpPr>
        <p:spPr bwMode="auto">
          <a:xfrm>
            <a:off x="6324600" y="1132367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sp>
        <p:nvSpPr>
          <p:cNvPr id="7" name="Left Bracket 6"/>
          <p:cNvSpPr/>
          <p:nvPr/>
        </p:nvSpPr>
        <p:spPr bwMode="auto">
          <a:xfrm>
            <a:off x="2590800" y="2743200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7" y="495300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ouble Bracket 7"/>
          <p:cNvSpPr/>
          <p:nvPr/>
        </p:nvSpPr>
        <p:spPr bwMode="auto">
          <a:xfrm>
            <a:off x="4648200" y="990600"/>
            <a:ext cx="76200" cy="1143000"/>
          </a:xfrm>
          <a:prstGeom prst="bracketPair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5206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001233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527" y="495300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534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principal 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definitions of these parameters are </a:t>
            </a:r>
            <a:r>
              <a:rPr lang="en-US" altLang="en-US" sz="18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not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completely standardized</a:t>
            </a: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SzPct val="100000"/>
              <a:buFont typeface="Arial" pitchFamily="34" charset="0"/>
              <a:buChar char="–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especially </a:t>
            </a:r>
            <a:r>
              <a:rPr lang="en-US" alt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—varies from one book to another</a:t>
            </a: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505200"/>
            <a:chOff x="0" y="0"/>
            <a:chExt cx="5144" cy="2208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The projection matrix models the cumulative effect of all parameters</a:t>
              </a: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pic>
          <p:nvPicPr>
            <p:cNvPr id="69651" name="Picture 1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" y="1440"/>
              <a:ext cx="3392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</a:t>
              </a: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intrinsics</a:t>
              </a: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4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rotation</a:t>
              </a: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6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translation</a:t>
              </a: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3853" y="1248"/>
              <a:ext cx="88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identity matrix</a:t>
              </a:r>
            </a:p>
          </p:txBody>
        </p:sp>
        <p:sp>
          <p:nvSpPr>
            <p:cNvPr id="69657" name="Line 24"/>
            <p:cNvSpPr>
              <a:spLocks noChangeShapeType="1"/>
            </p:cNvSpPr>
            <p:nvPr/>
          </p:nvSpPr>
          <p:spPr bwMode="auto">
            <a:xfrm flipH="1">
              <a:off x="3408" y="139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69660" name="Picture 2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" y="1616"/>
              <a:ext cx="28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391400" y="5181600"/>
            <a:ext cx="1501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tx</a:t>
            </a:r>
            <a:r>
              <a:rPr lang="en-US" dirty="0" smtClean="0"/>
              <a:t>, ty, </a:t>
            </a:r>
            <a:r>
              <a:rPr lang="en-US" dirty="0" err="1" smtClean="0"/>
              <a:t>tz</a:t>
            </a:r>
            <a:r>
              <a:rPr lang="en-US" dirty="0" smtClean="0"/>
              <a:t>]</a:t>
            </a:r>
            <a:r>
              <a:rPr lang="en-US" baseline="30000" dirty="0" smtClean="0"/>
              <a:t>T</a:t>
            </a:r>
            <a:endParaRPr lang="en-US" baseline="30000" dirty="0"/>
          </a:p>
        </p:txBody>
      </p:sp>
      <p:cxnSp>
        <p:nvCxnSpPr>
          <p:cNvPr id="6" name="Straight Arrow Connector 5"/>
          <p:cNvCxnSpPr>
            <a:stCxn id="4" idx="1"/>
            <a:endCxn id="69651" idx="3"/>
          </p:cNvCxnSpPr>
          <p:nvPr/>
        </p:nvCxnSpPr>
        <p:spPr bwMode="auto">
          <a:xfrm flipH="1">
            <a:off x="7064375" y="5412433"/>
            <a:ext cx="327025" cy="332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88000" y="4468813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096000" y="608488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16200000" flipV="1">
            <a:off x="5633244" y="5633244"/>
            <a:ext cx="685800" cy="3698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51563" y="5757863"/>
            <a:ext cx="1381125" cy="403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6019800" y="4745038"/>
            <a:ext cx="1568450" cy="1263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V="1">
            <a:off x="5029200" y="5018088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6400800" y="5932488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5899944" y="5888832"/>
            <a:ext cx="501650" cy="42862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5829300" y="6221413"/>
            <a:ext cx="403225" cy="282575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6124575"/>
            <a:ext cx="2349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638800"/>
            <a:ext cx="19367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5" y="6586538"/>
            <a:ext cx="2619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6248400"/>
            <a:ext cx="1651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581400"/>
            <a:ext cx="30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4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5029200"/>
            <a:ext cx="23653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20938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4232" y="4533106"/>
            <a:ext cx="1752600" cy="1587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8325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5125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0679" name="TextBox 54"/>
          <p:cNvSpPr txBox="1">
            <a:spLocks noChangeArrowheads="1"/>
          </p:cNvSpPr>
          <p:nvPr/>
        </p:nvSpPr>
        <p:spPr bwMode="auto">
          <a:xfrm>
            <a:off x="4297363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149975" y="3330575"/>
            <a:ext cx="290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7603331" y="4592638"/>
            <a:ext cx="934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image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plane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4873" y="5848648"/>
            <a:ext cx="10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camera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grpSp>
        <p:nvGrpSpPr>
          <p:cNvPr id="71684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70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0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0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68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1691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71692" name="TextBox 28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endParaRPr lang="en-US" alt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389688" y="3973513"/>
            <a:ext cx="2384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How do we represent translation as a matrix multiplication?</a:t>
            </a:r>
          </a:p>
        </p:txBody>
      </p:sp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86350"/>
            <a:ext cx="242411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13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5576888"/>
            <a:ext cx="8064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grpSp>
        <p:nvGrpSpPr>
          <p:cNvPr id="72708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7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3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70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2715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2: Rotate by 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R</a:t>
            </a:r>
          </a:p>
        </p:txBody>
      </p:sp>
      <p:pic>
        <p:nvPicPr>
          <p:cNvPr id="780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651375"/>
            <a:ext cx="2928938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 rot="5400000" flipH="1" flipV="1">
            <a:off x="5709445" y="5622131"/>
            <a:ext cx="468312" cy="32702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887913" y="6008688"/>
            <a:ext cx="1979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3x3 rotation matrix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ree"/>
          <p:cNvSpPr>
            <a:spLocks noEditPoints="1" noChangeArrowheads="1"/>
          </p:cNvSpPr>
          <p:nvPr/>
        </p:nvSpPr>
        <p:spPr bwMode="auto">
          <a:xfrm>
            <a:off x="1974850" y="1989138"/>
            <a:ext cx="914400" cy="1058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Image formation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105400"/>
            <a:ext cx="7772400" cy="1295400"/>
          </a:xfrm>
        </p:spPr>
        <p:txBody>
          <a:bodyPr/>
          <a:lstStyle/>
          <a:p>
            <a:r>
              <a:rPr lang="en-US" altLang="en-US" smtClean="0"/>
              <a:t>Let</a:t>
            </a:r>
            <a:r>
              <a:rPr lang="ja-JP" altLang="en-US" smtClean="0"/>
              <a:t>’</a:t>
            </a:r>
            <a:r>
              <a:rPr lang="en-US" altLang="ja-JP" smtClean="0"/>
              <a:t>s design a camera</a:t>
            </a:r>
          </a:p>
          <a:p>
            <a:pPr lvl="1"/>
            <a:r>
              <a:rPr lang="en-US" altLang="en-US" smtClean="0"/>
              <a:t>Idea 1:  put a piece of film in front of an object</a:t>
            </a:r>
          </a:p>
          <a:p>
            <a:pPr lvl="1"/>
            <a:r>
              <a:rPr lang="en-US" altLang="en-US" smtClean="0"/>
              <a:t>Do we get a reasonable image?</a:t>
            </a:r>
          </a:p>
        </p:txBody>
      </p:sp>
      <p:grpSp>
        <p:nvGrpSpPr>
          <p:cNvPr id="2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22545" name="Line 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Line 8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Line 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438400" y="19812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22540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2542" name="Line 11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3" name="Line 12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4" name="Line 13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541" name="Line 14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5" name="Oval 1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6" name="Oval 1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22537" name="Straight Connector 5"/>
          <p:cNvCxnSpPr>
            <a:cxnSpLocks noChangeShapeType="1"/>
          </p:cNvCxnSpPr>
          <p:nvPr/>
        </p:nvCxnSpPr>
        <p:spPr bwMode="auto">
          <a:xfrm>
            <a:off x="7162800" y="1949450"/>
            <a:ext cx="0" cy="176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8" name="TextBox 6"/>
          <p:cNvSpPr txBox="1">
            <a:spLocks noChangeArrowheads="1"/>
          </p:cNvSpPr>
          <p:nvPr/>
        </p:nvSpPr>
        <p:spPr bwMode="auto">
          <a:xfrm>
            <a:off x="6858000" y="15240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Film</a:t>
            </a:r>
          </a:p>
        </p:txBody>
      </p:sp>
      <p:sp>
        <p:nvSpPr>
          <p:cNvPr id="22539" name="TextBox 21"/>
          <p:cNvSpPr txBox="1">
            <a:spLocks noChangeArrowheads="1"/>
          </p:cNvSpPr>
          <p:nvPr/>
        </p:nvSpPr>
        <p:spPr bwMode="auto">
          <a:xfrm>
            <a:off x="2057400" y="15240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pic>
        <p:nvPicPr>
          <p:cNvPr id="7373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3738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27" name="Parallelogram 26"/>
          <p:cNvSpPr/>
          <p:nvPr/>
        </p:nvSpPr>
        <p:spPr>
          <a:xfrm rot="8347545">
            <a:off x="3975100" y="4616450"/>
            <a:ext cx="2435225" cy="1176338"/>
          </a:xfrm>
          <a:prstGeom prst="parallelogram">
            <a:avLst>
              <a:gd name="adj" fmla="val 898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244975" y="3973513"/>
            <a:ext cx="1481138" cy="14255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203700" y="4911726"/>
            <a:ext cx="523875" cy="43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52" idx="1"/>
          </p:cNvCxnSpPr>
          <p:nvPr/>
        </p:nvCxnSpPr>
        <p:spPr>
          <a:xfrm rot="16200000" flipV="1">
            <a:off x="3923507" y="5709444"/>
            <a:ext cx="1035050" cy="4143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52" idx="4"/>
          </p:cNvCxnSpPr>
          <p:nvPr/>
        </p:nvCxnSpPr>
        <p:spPr>
          <a:xfrm rot="10800000">
            <a:off x="4244975" y="5421313"/>
            <a:ext cx="1458913" cy="1190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44" name="TextBox 41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2: Rotate by 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R</a:t>
            </a:r>
          </a:p>
        </p:txBody>
      </p:sp>
      <p:pic>
        <p:nvPicPr>
          <p:cNvPr id="7374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651375"/>
            <a:ext cx="2928938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Perspective projection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44958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743200"/>
            <a:ext cx="5334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Brace 5"/>
          <p:cNvSpPr/>
          <p:nvPr/>
        </p:nvSpPr>
        <p:spPr>
          <a:xfrm rot="16200000">
            <a:off x="3314700" y="1485900"/>
            <a:ext cx="152400" cy="20574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sym typeface="Times New Roman" pitchFamily="-84" charset="0"/>
            </a:endParaRPr>
          </a:p>
        </p:txBody>
      </p:sp>
      <p:sp>
        <p:nvSpPr>
          <p:cNvPr id="74757" name="TextBox 6"/>
          <p:cNvSpPr txBox="1">
            <a:spLocks noChangeArrowheads="1"/>
          </p:cNvSpPr>
          <p:nvPr/>
        </p:nvSpPr>
        <p:spPr bwMode="auto">
          <a:xfrm>
            <a:off x="2801938" y="3135313"/>
            <a:ext cx="1160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(intrinsics)</a:t>
            </a:r>
          </a:p>
        </p:txBody>
      </p:sp>
      <p:pic>
        <p:nvPicPr>
          <p:cNvPr id="7475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1230313"/>
            <a:ext cx="4419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3722688"/>
            <a:ext cx="393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92200" y="4148138"/>
            <a:ext cx="1562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in general, </a:t>
            </a:r>
          </a:p>
        </p:txBody>
      </p:sp>
      <p:pic>
        <p:nvPicPr>
          <p:cNvPr id="777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5280025"/>
            <a:ext cx="34766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5791200"/>
            <a:ext cx="3000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6248400"/>
            <a:ext cx="9906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95363" y="5286375"/>
            <a:ext cx="4354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 dirty="0">
                <a:latin typeface="Calibri" pitchFamily="34" charset="0"/>
                <a:cs typeface="Arial" pitchFamily="34" charset="0"/>
              </a:rPr>
              <a:t>aspect ratio </a:t>
            </a:r>
            <a:r>
              <a:rPr lang="en-US" altLang="en-US" sz="1800" dirty="0">
                <a:latin typeface="Calibri" pitchFamily="34" charset="0"/>
                <a:cs typeface="Arial" pitchFamily="34" charset="0"/>
              </a:rPr>
              <a:t>(1 unless pixels are not square)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95363" y="5768975"/>
            <a:ext cx="597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>
                <a:latin typeface="Calibri" pitchFamily="34" charset="0"/>
                <a:cs typeface="Arial" pitchFamily="34" charset="0"/>
              </a:rPr>
              <a:t>skew</a:t>
            </a:r>
            <a:r>
              <a:rPr lang="en-US" altLang="en-US" sz="1800">
                <a:latin typeface="Calibri" pitchFamily="34" charset="0"/>
                <a:cs typeface="Arial" pitchFamily="34" charset="0"/>
              </a:rPr>
              <a:t> (0 unless pixels are shaped like rhombi/parallelograms)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84250" y="6259513"/>
            <a:ext cx="8096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>
                <a:latin typeface="Calibri" pitchFamily="34" charset="0"/>
                <a:cs typeface="Arial" pitchFamily="34" charset="0"/>
              </a:rPr>
              <a:t>principal point</a:t>
            </a:r>
            <a:r>
              <a:rPr lang="en-US" altLang="en-US" sz="1800">
                <a:latin typeface="Calibri" pitchFamily="34" charset="0"/>
                <a:cs typeface="Arial" pitchFamily="34" charset="0"/>
              </a:rPr>
              <a:t> ((0,0) unless optical axis doesn</a:t>
            </a:r>
            <a:r>
              <a:rPr lang="ja-JP" altLang="en-US" sz="1800">
                <a:latin typeface="Calibri" pitchFamily="34" charset="0"/>
                <a:cs typeface="Arial" pitchFamily="34" charset="0"/>
              </a:rPr>
              <a:t>’</a:t>
            </a:r>
            <a:r>
              <a:rPr lang="en-US" altLang="ja-JP" sz="1800">
                <a:latin typeface="Calibri" pitchFamily="34" charset="0"/>
                <a:cs typeface="Arial" pitchFamily="34" charset="0"/>
              </a:rPr>
              <a:t>t intersect projection plane at origin)</a:t>
            </a:r>
            <a:endParaRPr lang="en-US" altLang="en-US" sz="18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77000" y="4103688"/>
            <a:ext cx="18399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f is the focal </a:t>
            </a:r>
          </a:p>
          <a:p>
            <a:pPr algn="ctr" eaLnBrk="1" hangingPunct="1"/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length of the camera</a:t>
            </a:r>
            <a:endParaRPr lang="en-US" altLang="en-US" sz="1800" dirty="0">
              <a:solidFill>
                <a:srgbClr val="C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4768" name="TextBox 17"/>
          <p:cNvSpPr txBox="1">
            <a:spLocks noChangeArrowheads="1"/>
          </p:cNvSpPr>
          <p:nvPr/>
        </p:nvSpPr>
        <p:spPr bwMode="auto">
          <a:xfrm>
            <a:off x="4005263" y="2751138"/>
            <a:ext cx="4029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(converts from 3D rays in camera coordinate system to pixel coordinates)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Focal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/>
          <a:lstStyle/>
          <a:p>
            <a:pPr eaLnBrk="1" hangingPunct="1"/>
            <a:r>
              <a:rPr lang="en-US" altLang="en-US" smtClean="0"/>
              <a:t>Can think of as </a:t>
            </a:r>
            <a:r>
              <a:rPr lang="ja-JP" altLang="en-US" smtClean="0"/>
              <a:t>“</a:t>
            </a:r>
            <a:r>
              <a:rPr lang="en-US" altLang="ja-JP" smtClean="0"/>
              <a:t>zoom</a:t>
            </a:r>
            <a:r>
              <a:rPr lang="ja-JP" altLang="en-US" smtClean="0"/>
              <a:t>”</a:t>
            </a:r>
            <a:endParaRPr lang="en-US" altLang="ja-JP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Related to </a:t>
            </a:r>
            <a:r>
              <a:rPr lang="en-US" altLang="en-US" i="1" smtClean="0"/>
              <a:t>field of view</a:t>
            </a:r>
            <a:endParaRPr lang="en-US" altLang="en-US" smtClean="0"/>
          </a:p>
        </p:txBody>
      </p:sp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910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910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TextBox 7"/>
          <p:cNvSpPr txBox="1">
            <a:spLocks noChangeArrowheads="1"/>
          </p:cNvSpPr>
          <p:nvPr/>
        </p:nvSpPr>
        <p:spPr bwMode="auto">
          <a:xfrm>
            <a:off x="2794000" y="3581400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24mm</a:t>
            </a:r>
          </a:p>
        </p:txBody>
      </p:sp>
      <p:sp>
        <p:nvSpPr>
          <p:cNvPr id="75784" name="TextBox 8"/>
          <p:cNvSpPr txBox="1">
            <a:spLocks noChangeArrowheads="1"/>
          </p:cNvSpPr>
          <p:nvPr/>
        </p:nvSpPr>
        <p:spPr bwMode="auto">
          <a:xfrm>
            <a:off x="5410200" y="3581400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50mm</a:t>
            </a:r>
          </a:p>
        </p:txBody>
      </p:sp>
      <p:sp>
        <p:nvSpPr>
          <p:cNvPr id="75785" name="TextBox 9"/>
          <p:cNvSpPr txBox="1">
            <a:spLocks noChangeArrowheads="1"/>
          </p:cNvSpPr>
          <p:nvPr/>
        </p:nvSpPr>
        <p:spPr bwMode="auto">
          <a:xfrm>
            <a:off x="2743200" y="5726113"/>
            <a:ext cx="90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200mm</a:t>
            </a:r>
          </a:p>
        </p:txBody>
      </p:sp>
      <p:sp>
        <p:nvSpPr>
          <p:cNvPr id="75786" name="TextBox 10"/>
          <p:cNvSpPr txBox="1">
            <a:spLocks noChangeArrowheads="1"/>
          </p:cNvSpPr>
          <p:nvPr/>
        </p:nvSpPr>
        <p:spPr bwMode="auto">
          <a:xfrm>
            <a:off x="5410200" y="57150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800mm</a:t>
            </a:r>
          </a:p>
        </p:txBody>
      </p:sp>
      <p:pic>
        <p:nvPicPr>
          <p:cNvPr id="485377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953000"/>
            <a:ext cx="1828800" cy="14017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1447800" cy="1247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Projection matrix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1663700"/>
            <a:ext cx="68199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2176463"/>
            <a:ext cx="508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163763"/>
            <a:ext cx="1130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ft Brace 7"/>
          <p:cNvSpPr/>
          <p:nvPr/>
        </p:nvSpPr>
        <p:spPr>
          <a:xfrm rot="16200000">
            <a:off x="5257007" y="32544"/>
            <a:ext cx="338137" cy="6759575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sym typeface="Times New Roman" pitchFamily="-84" charset="0"/>
            </a:endParaRPr>
          </a:p>
        </p:txBody>
      </p:sp>
      <p:sp>
        <p:nvSpPr>
          <p:cNvPr id="77830" name="TextBox 23"/>
          <p:cNvSpPr txBox="1">
            <a:spLocks noChangeArrowheads="1"/>
          </p:cNvSpPr>
          <p:nvPr/>
        </p:nvSpPr>
        <p:spPr bwMode="auto">
          <a:xfrm>
            <a:off x="6900863" y="2982913"/>
            <a:ext cx="1195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translation</a:t>
            </a:r>
          </a:p>
        </p:txBody>
      </p:sp>
      <p:sp>
        <p:nvSpPr>
          <p:cNvPr id="77831" name="TextBox 24"/>
          <p:cNvSpPr txBox="1">
            <a:spLocks noChangeArrowheads="1"/>
          </p:cNvSpPr>
          <p:nvPr/>
        </p:nvSpPr>
        <p:spPr bwMode="auto">
          <a:xfrm>
            <a:off x="4614863" y="2982913"/>
            <a:ext cx="93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rotation</a:t>
            </a:r>
          </a:p>
        </p:txBody>
      </p:sp>
      <p:sp>
        <p:nvSpPr>
          <p:cNvPr id="77832" name="TextBox 25"/>
          <p:cNvSpPr txBox="1">
            <a:spLocks noChangeArrowheads="1"/>
          </p:cNvSpPr>
          <p:nvPr/>
        </p:nvSpPr>
        <p:spPr bwMode="auto">
          <a:xfrm>
            <a:off x="2503488" y="2982913"/>
            <a:ext cx="114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projection</a:t>
            </a:r>
          </a:p>
        </p:txBody>
      </p:sp>
      <p:sp>
        <p:nvSpPr>
          <p:cNvPr id="77833" name="TextBox 26"/>
          <p:cNvSpPr txBox="1">
            <a:spLocks noChangeArrowheads="1"/>
          </p:cNvSpPr>
          <p:nvPr/>
        </p:nvSpPr>
        <p:spPr bwMode="auto">
          <a:xfrm>
            <a:off x="1077913" y="2633663"/>
            <a:ext cx="1019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intrinsics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4073525" y="2933700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583113" y="4549775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4120357" y="4098131"/>
            <a:ext cx="685800" cy="369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637088" y="4222750"/>
            <a:ext cx="1382712" cy="403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4507707" y="3210719"/>
            <a:ext cx="1566862" cy="1263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516313" y="3482975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4887913" y="4397375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V="1">
            <a:off x="4387851" y="4354512"/>
            <a:ext cx="500062" cy="42863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4316413" y="4686300"/>
            <a:ext cx="403225" cy="282575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8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4589463"/>
            <a:ext cx="23495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03688"/>
            <a:ext cx="193675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8" y="5051425"/>
            <a:ext cx="261937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4713288"/>
            <a:ext cx="163512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4789488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2046288"/>
            <a:ext cx="309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3494088"/>
            <a:ext cx="236537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rot="10800000" flipV="1">
            <a:off x="908050" y="3873500"/>
            <a:ext cx="1828800" cy="1588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1861344" y="2997994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1595438" y="3875088"/>
            <a:ext cx="1139825" cy="10668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662238" y="379888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8870" name="TextBox 23"/>
          <p:cNvSpPr txBox="1">
            <a:spLocks noChangeArrowheads="1"/>
          </p:cNvSpPr>
          <p:nvPr/>
        </p:nvSpPr>
        <p:spPr bwMode="auto">
          <a:xfrm>
            <a:off x="2784475" y="3706813"/>
            <a:ext cx="339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3963194" y="2775744"/>
            <a:ext cx="2546350" cy="1262062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5122863" y="3395663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5797550" y="1687513"/>
            <a:ext cx="1811338" cy="522287"/>
            <a:chOff x="5796988" y="1687286"/>
            <a:chExt cx="1812111" cy="523220"/>
          </a:xfrm>
        </p:grpSpPr>
        <p:pic>
          <p:nvPicPr>
            <p:cNvPr id="78877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Oval 27"/>
            <p:cNvSpPr/>
            <p:nvPr/>
          </p:nvSpPr>
          <p:spPr>
            <a:xfrm>
              <a:off x="5796988" y="2003762"/>
              <a:ext cx="152465" cy="1510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pic>
          <p:nvPicPr>
            <p:cNvPr id="78879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80" name="TextBox 37"/>
            <p:cNvSpPr txBox="1">
              <a:spLocks noChangeArrowheads="1"/>
            </p:cNvSpPr>
            <p:nvPr/>
          </p:nvSpPr>
          <p:spPr bwMode="auto">
            <a:xfrm>
              <a:off x="6226628" y="1687286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800" dirty="0">
                  <a:latin typeface="Calibri" pitchFamily="34" charset="0"/>
                  <a:cs typeface="Arial" pitchFamily="34" charset="0"/>
                </a:rPr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3221038"/>
            <a:ext cx="5302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248400" y="3733800"/>
            <a:ext cx="289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Calibri" pitchFamily="34" charset="0"/>
                <a:cs typeface="Arial" pitchFamily="34" charset="0"/>
              </a:rPr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5334000" y="3516313"/>
            <a:ext cx="914400" cy="37147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5922963" y="1259518"/>
            <a:ext cx="2404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arbitrary 3D point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9202" y="2998788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image plane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Distortion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7772400" cy="26670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Radial distortion of the image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Caused by imperfect lenses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Deviations are most noticeable for rays that pass through the edge of the lens</a:t>
            </a:r>
          </a:p>
        </p:txBody>
      </p:sp>
      <p:pic>
        <p:nvPicPr>
          <p:cNvPr id="7987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944563"/>
            <a:ext cx="557688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5"/>
          <p:cNvSpPr>
            <a:spLocks/>
          </p:cNvSpPr>
          <p:nvPr/>
        </p:nvSpPr>
        <p:spPr bwMode="auto">
          <a:xfrm>
            <a:off x="1905000" y="3165475"/>
            <a:ext cx="14366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No distortion</a:t>
            </a:r>
          </a:p>
        </p:txBody>
      </p:sp>
      <p:sp>
        <p:nvSpPr>
          <p:cNvPr id="79878" name="Rectangle 6"/>
          <p:cNvSpPr>
            <a:spLocks/>
          </p:cNvSpPr>
          <p:nvPr/>
        </p:nvSpPr>
        <p:spPr bwMode="auto">
          <a:xfrm>
            <a:off x="3816350" y="3165475"/>
            <a:ext cx="13366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Pin cushion</a:t>
            </a:r>
          </a:p>
        </p:txBody>
      </p:sp>
      <p:sp>
        <p:nvSpPr>
          <p:cNvPr id="79879" name="Rectangle 7"/>
          <p:cNvSpPr>
            <a:spLocks/>
          </p:cNvSpPr>
          <p:nvPr/>
        </p:nvSpPr>
        <p:spPr bwMode="auto">
          <a:xfrm>
            <a:off x="6064250" y="3165475"/>
            <a:ext cx="7635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Barrel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Correcting radial distortion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/>
            <a:endParaRPr lang="en-US" altLang="en-US" smtClean="0"/>
          </a:p>
        </p:txBody>
      </p:sp>
      <p:pic>
        <p:nvPicPr>
          <p:cNvPr id="81924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066800"/>
            <a:ext cx="3636962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3657600"/>
            <a:ext cx="523716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6"/>
          <p:cNvSpPr>
            <a:spLocks/>
          </p:cNvSpPr>
          <p:nvPr/>
        </p:nvSpPr>
        <p:spPr bwMode="auto">
          <a:xfrm>
            <a:off x="2286000" y="6248400"/>
            <a:ext cx="4813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from </a:t>
            </a:r>
            <a:r>
              <a:rPr lang="en-US" altLang="en-US" sz="18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4"/>
              </a:rPr>
              <a:t>Helmut Dersch</a:t>
            </a:r>
            <a:endParaRPr lang="en-US" altLang="en-US" sz="1800" u="sng">
              <a:solidFill>
                <a:srgbClr val="0000FF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does all this lead?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it to understand stereo</a:t>
            </a:r>
          </a:p>
          <a:p>
            <a:r>
              <a:rPr lang="en-US" dirty="0" smtClean="0"/>
              <a:t>And 3D reconstruction</a:t>
            </a:r>
          </a:p>
          <a:p>
            <a:r>
              <a:rPr lang="en-US" dirty="0" smtClean="0"/>
              <a:t>It also leads into </a:t>
            </a:r>
            <a:r>
              <a:rPr lang="en-US" dirty="0" smtClean="0">
                <a:solidFill>
                  <a:srgbClr val="C00000"/>
                </a:solidFill>
              </a:rPr>
              <a:t>camera calibration</a:t>
            </a:r>
            <a:r>
              <a:rPr lang="en-US" dirty="0" smtClean="0"/>
              <a:t>, which is usually done in factory settings to solve for the camera parameters before performing an industrial task.</a:t>
            </a:r>
          </a:p>
          <a:p>
            <a:r>
              <a:rPr lang="en-US" dirty="0" smtClean="0"/>
              <a:t>The extrinsic parameters must be determined.</a:t>
            </a:r>
          </a:p>
          <a:p>
            <a:r>
              <a:rPr lang="en-US" dirty="0" smtClean="0"/>
              <a:t>Some of the intrinsic are given, some are solved for, some are improved.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9157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Calibration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67A0-41F0-486B-9478-A190280637F8}" type="slidenum">
              <a:rPr lang="en-US" altLang="en-US" smtClean="0"/>
              <a:pPr/>
              <a:t>38</a:t>
            </a:fld>
            <a:endParaRPr lang="en-US" alt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267017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533400"/>
            <a:ext cx="268695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 is to snap</a:t>
            </a:r>
          </a:p>
          <a:p>
            <a:r>
              <a:rPr lang="en-US" dirty="0"/>
              <a:t>images at different</a:t>
            </a:r>
          </a:p>
          <a:p>
            <a:r>
              <a:rPr lang="en-US" dirty="0"/>
              <a:t>depths and get a</a:t>
            </a:r>
          </a:p>
          <a:p>
            <a:r>
              <a:rPr lang="en-US" dirty="0"/>
              <a:t>lot of  2D-3D  point</a:t>
            </a:r>
          </a:p>
          <a:p>
            <a:r>
              <a:rPr lang="en-US" dirty="0"/>
              <a:t>correspondences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x1, y1, z1, u1, v1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x2, y2, z1, u2, v2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dirty="0" err="1" smtClean="0">
                <a:solidFill>
                  <a:srgbClr val="C00000"/>
                </a:solidFill>
              </a:rPr>
              <a:t>xn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yn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zn</a:t>
            </a:r>
            <a:r>
              <a:rPr lang="en-US" dirty="0" smtClean="0">
                <a:solidFill>
                  <a:srgbClr val="C00000"/>
                </a:solidFill>
              </a:rPr>
              <a:t>, un, </a:t>
            </a:r>
            <a:r>
              <a:rPr lang="en-US" dirty="0" err="1" smtClean="0">
                <a:solidFill>
                  <a:srgbClr val="C00000"/>
                </a:solidFill>
              </a:rPr>
              <a:t>vn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 smtClean="0"/>
              <a:t>Then solve a system</a:t>
            </a:r>
          </a:p>
          <a:p>
            <a:r>
              <a:rPr lang="en-US" dirty="0" smtClean="0"/>
              <a:t>of equations to get</a:t>
            </a:r>
          </a:p>
          <a:p>
            <a:r>
              <a:rPr lang="en-US" dirty="0" smtClean="0"/>
              <a:t>camera parameters.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864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j-ea"/>
                <a:cs typeface="Kalinga" pitchFamily="34" charset="0"/>
              </a:rPr>
              <a:t>Stereo</a:t>
            </a:r>
            <a:endParaRPr lang="en-US" dirty="0">
              <a:latin typeface="+mn-lt"/>
              <a:ea typeface="+mj-ea"/>
              <a:cs typeface="Kaling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ea typeface="+mn-ea"/>
              </a:rPr>
              <a:t>CSE 455</a:t>
            </a:r>
            <a:endParaRPr lang="en-US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ea typeface="+mn-ea"/>
              </a:rPr>
              <a:t>Linda Shapiro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6155-94F9-4E4E-97D3-68C234BB7AA4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ree"/>
          <p:cNvSpPr>
            <a:spLocks noEditPoints="1" noChangeArrowheads="1"/>
          </p:cNvSpPr>
          <p:nvPr/>
        </p:nvSpPr>
        <p:spPr bwMode="auto">
          <a:xfrm>
            <a:off x="1822450" y="2052638"/>
            <a:ext cx="914400" cy="1058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Pinhole camera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419600"/>
            <a:ext cx="7772400" cy="1905000"/>
          </a:xfrm>
        </p:spPr>
        <p:txBody>
          <a:bodyPr/>
          <a:lstStyle/>
          <a:p>
            <a:r>
              <a:rPr lang="en-US" altLang="en-US" smtClean="0"/>
              <a:t>Add a barrier to block off most of the rays</a:t>
            </a:r>
          </a:p>
          <a:p>
            <a:pPr lvl="1"/>
            <a:r>
              <a:rPr lang="en-US" altLang="en-US" smtClean="0"/>
              <a:t>This reduces blurring</a:t>
            </a:r>
          </a:p>
          <a:p>
            <a:pPr lvl="1"/>
            <a:r>
              <a:rPr lang="en-US" altLang="en-US" smtClean="0"/>
              <a:t>The opening known as the </a:t>
            </a:r>
            <a:r>
              <a:rPr lang="en-US" altLang="en-US" b="1" smtClean="0"/>
              <a:t>aperture</a:t>
            </a:r>
          </a:p>
          <a:p>
            <a:pPr lvl="1"/>
            <a:r>
              <a:rPr lang="en-US" altLang="en-US" smtClean="0"/>
              <a:t>How does this transform the image?</a:t>
            </a:r>
          </a:p>
        </p:txBody>
      </p:sp>
      <p:grpSp>
        <p:nvGrpSpPr>
          <p:cNvPr id="2" name="Group 3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24596" name="Line 21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7" name="Line 22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8" name="Line 23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9" name="Line 2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24592" name="Line 27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Line 28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Line 29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5" name="Line 30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2" name="Oval 3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3" name="Oval 3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3779" name="Rectangle 3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5943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lvl="2" eaLnBrk="1" hangingPunct="1">
              <a:spcBef>
                <a:spcPct val="20000"/>
              </a:spcBef>
              <a:buFontTx/>
              <a:buChar char="–"/>
            </a:pPr>
            <a:endParaRPr lang="en-US" altLang="en-US" sz="1800">
              <a:latin typeface="Arial" pitchFamily="34" charset="0"/>
            </a:endParaRPr>
          </a:p>
        </p:txBody>
      </p:sp>
      <p:cxnSp>
        <p:nvCxnSpPr>
          <p:cNvPr id="24585" name="Straight Connector 18"/>
          <p:cNvCxnSpPr>
            <a:cxnSpLocks noChangeShapeType="1"/>
          </p:cNvCxnSpPr>
          <p:nvPr/>
        </p:nvCxnSpPr>
        <p:spPr bwMode="auto">
          <a:xfrm>
            <a:off x="7038975" y="2012950"/>
            <a:ext cx="0" cy="176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6" name="TextBox 19"/>
          <p:cNvSpPr txBox="1">
            <a:spLocks noChangeArrowheads="1"/>
          </p:cNvSpPr>
          <p:nvPr/>
        </p:nvSpPr>
        <p:spPr bwMode="auto">
          <a:xfrm>
            <a:off x="6705600" y="15875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Film</a:t>
            </a:r>
          </a:p>
        </p:txBody>
      </p:sp>
      <p:sp>
        <p:nvSpPr>
          <p:cNvPr id="24587" name="TextBox 20"/>
          <p:cNvSpPr txBox="1">
            <a:spLocks noChangeArrowheads="1"/>
          </p:cNvSpPr>
          <p:nvPr/>
        </p:nvSpPr>
        <p:spPr bwMode="auto">
          <a:xfrm>
            <a:off x="1905000" y="15875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Object</a:t>
            </a:r>
          </a:p>
        </p:txBody>
      </p:sp>
      <p:cxnSp>
        <p:nvCxnSpPr>
          <p:cNvPr id="24588" name="Straight Connector 21"/>
          <p:cNvCxnSpPr>
            <a:cxnSpLocks noChangeShapeType="1"/>
          </p:cNvCxnSpPr>
          <p:nvPr/>
        </p:nvCxnSpPr>
        <p:spPr bwMode="auto">
          <a:xfrm>
            <a:off x="4668838" y="1984375"/>
            <a:ext cx="0" cy="725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9" name="Straight Connector 24"/>
          <p:cNvCxnSpPr>
            <a:cxnSpLocks noChangeShapeType="1"/>
          </p:cNvCxnSpPr>
          <p:nvPr/>
        </p:nvCxnSpPr>
        <p:spPr bwMode="auto">
          <a:xfrm>
            <a:off x="4665663" y="2895600"/>
            <a:ext cx="0" cy="6969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0" name="TextBox 29"/>
          <p:cNvSpPr txBox="1">
            <a:spLocks noChangeArrowheads="1"/>
          </p:cNvSpPr>
          <p:nvPr/>
        </p:nvSpPr>
        <p:spPr bwMode="auto">
          <a:xfrm>
            <a:off x="4249738" y="1592263"/>
            <a:ext cx="838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Barrier</a:t>
            </a:r>
          </a:p>
        </p:txBody>
      </p:sp>
      <p:sp>
        <p:nvSpPr>
          <p:cNvPr id="24" name="Tree"/>
          <p:cNvSpPr>
            <a:spLocks noEditPoints="1" noChangeArrowheads="1"/>
          </p:cNvSpPr>
          <p:nvPr/>
        </p:nvSpPr>
        <p:spPr bwMode="auto">
          <a:xfrm rot="10800000">
            <a:off x="6553200" y="2286000"/>
            <a:ext cx="914400" cy="1219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79" grpId="0" build="p" autoUpdateAnimBg="0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53" r="35135" b="13116"/>
          <a:stretch/>
        </p:blipFill>
        <p:spPr>
          <a:xfrm>
            <a:off x="304800" y="1752600"/>
            <a:ext cx="8508772" cy="3810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6248400" y="35814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5791200" y="4876800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7391400" y="2667000"/>
            <a:ext cx="2164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Amount of horizontal movement is 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3116"/>
          <a:stretch/>
        </p:blipFill>
        <p:spPr>
          <a:xfrm>
            <a:off x="228600" y="2590800"/>
            <a:ext cx="8458200" cy="2341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6002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…inversely proportional to the distance from the camera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6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  <a:endParaRPr lang="en-US" sz="2800" dirty="0"/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Baseline</a:t>
              </a:r>
              <a:br>
                <a:rPr lang="en-US" sz="2000"/>
              </a:br>
              <a:r>
                <a:rPr lang="en-US" sz="2000"/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</a:t>
              </a:r>
              <a:endParaRPr lang="en-US" sz="2000" baseline="-25000" dirty="0"/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640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4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1300109" y="5986790"/>
            <a:ext cx="646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Disparity is inversely proportional to </a:t>
            </a:r>
            <a:r>
              <a:rPr lang="en-US" sz="2800" dirty="0" smtClean="0">
                <a:solidFill>
                  <a:srgbClr val="FF0000"/>
                </a:solidFill>
              </a:rPr>
              <a:t>depth.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1398"/>
              </p:ext>
            </p:extLst>
          </p:nvPr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5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21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71"/>
            <a:ext cx="8229600" cy="1143000"/>
          </a:xfrm>
        </p:spPr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</a:p>
          <a:p>
            <a:r>
              <a:rPr lang="en-US" sz="2800" dirty="0" smtClean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12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Correspondence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How do we match a point in the first image to a point in the second?  How can we constrain our search?</a:t>
            </a:r>
            <a:endParaRPr lang="en-US" sz="2400" dirty="0"/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53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7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Potential </a:t>
            </a:r>
            <a:r>
              <a:rPr lang="en-US" sz="2000" dirty="0"/>
              <a:t>matches for </a:t>
            </a:r>
            <a:r>
              <a:rPr lang="en-US" sz="2000" i="1" dirty="0"/>
              <a:t>x</a:t>
            </a:r>
            <a:r>
              <a:rPr lang="en-US" sz="2000" dirty="0"/>
              <a:t> have to lie on the corresponding </a:t>
            </a:r>
            <a:r>
              <a:rPr lang="en-US" sz="2000" dirty="0" smtClean="0"/>
              <a:t>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Potential </a:t>
            </a:r>
            <a:r>
              <a:rPr lang="en-US" sz="2000" dirty="0"/>
              <a:t>matches for </a:t>
            </a:r>
            <a:r>
              <a:rPr lang="en-US" sz="2000" i="1" dirty="0"/>
              <a:t>x’</a:t>
            </a:r>
            <a:r>
              <a:rPr lang="en-US" sz="2000" dirty="0"/>
              <a:t> have to lie on the corresponding </a:t>
            </a:r>
            <a:r>
              <a:rPr lang="en-US" sz="2000" dirty="0" smtClean="0"/>
              <a:t>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-112005"/>
            <a:ext cx="8229600" cy="1143000"/>
          </a:xfrm>
        </p:spPr>
        <p:txBody>
          <a:bodyPr/>
          <a:lstStyle/>
          <a:p>
            <a:r>
              <a:rPr lang="en-US" dirty="0" smtClean="0"/>
              <a:t>Key idea: </a:t>
            </a:r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8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>
          <a:xfrm>
            <a:off x="546100" y="94619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65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23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>
          <a:xfrm>
            <a:off x="523875" y="76200"/>
            <a:ext cx="8229600" cy="1143000"/>
          </a:xfrm>
        </p:spPr>
        <p:txBody>
          <a:bodyPr/>
          <a:lstStyle/>
          <a:p>
            <a:r>
              <a:rPr lang="en-US" dirty="0" smtClean="0"/>
              <a:t>Example: Converging cameras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6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image-le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Adding a lens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22098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A lens focuses light onto the film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There is a specific distance at which objects are </a:t>
            </a:r>
            <a:r>
              <a:rPr lang="ja-JP" altLang="en-US" smtClean="0"/>
              <a:t>“</a:t>
            </a:r>
            <a:r>
              <a:rPr lang="en-US" altLang="ja-JP" smtClean="0"/>
              <a:t>in focus</a:t>
            </a:r>
            <a:r>
              <a:rPr lang="ja-JP" altLang="en-US" smtClean="0"/>
              <a:t>”</a:t>
            </a:r>
            <a:endParaRPr lang="en-US" altLang="ja-JP" smtClean="0"/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mtClean="0"/>
              <a:t>other points project to a </a:t>
            </a:r>
            <a:r>
              <a:rPr lang="ja-JP" altLang="en-US" smtClean="0"/>
              <a:t>“</a:t>
            </a:r>
            <a:r>
              <a:rPr lang="en-US" altLang="ja-JP" smtClean="0"/>
              <a:t>circle of confusion</a:t>
            </a:r>
            <a:r>
              <a:rPr lang="ja-JP" altLang="en-US" smtClean="0"/>
              <a:t>”</a:t>
            </a:r>
            <a:r>
              <a:rPr lang="en-US" altLang="ja-JP" smtClean="0"/>
              <a:t> in the image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Changing the shape of the lens changes this distance</a:t>
            </a: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6" name="Oval 6"/>
          <p:cNvSpPr>
            <a:spLocks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847" name="Oval 7"/>
          <p:cNvSpPr>
            <a:spLocks/>
          </p:cNvSpPr>
          <p:nvPr/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0" y="0"/>
            <a:chExt cx="2962" cy="1035"/>
          </a:xfrm>
        </p:grpSpPr>
        <p:sp>
          <p:nvSpPr>
            <p:cNvPr id="35869" name="Line 8"/>
            <p:cNvSpPr>
              <a:spLocks noChangeShapeType="1"/>
            </p:cNvSpPr>
            <p:nvPr/>
          </p:nvSpPr>
          <p:spPr bwMode="auto">
            <a:xfrm>
              <a:off x="0" y="0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70" name="Line 9"/>
            <p:cNvSpPr>
              <a:spLocks noChangeShapeType="1"/>
            </p:cNvSpPr>
            <p:nvPr/>
          </p:nvSpPr>
          <p:spPr bwMode="auto">
            <a:xfrm>
              <a:off x="1465" y="77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0" y="0"/>
            <a:chExt cx="2962" cy="1035"/>
          </a:xfrm>
        </p:grpSpPr>
        <p:grpSp>
          <p:nvGrpSpPr>
            <p:cNvPr id="35863" name="Group 13"/>
            <p:cNvGrpSpPr>
              <a:grpSpLocks/>
            </p:cNvGrpSpPr>
            <p:nvPr/>
          </p:nvGrpSpPr>
          <p:grpSpPr bwMode="auto">
            <a:xfrm>
              <a:off x="0" y="0"/>
              <a:ext cx="2962" cy="1035"/>
              <a:chOff x="0" y="0"/>
              <a:chExt cx="2962" cy="1035"/>
            </a:xfrm>
          </p:grpSpPr>
          <p:sp>
            <p:nvSpPr>
              <p:cNvPr id="35867" name="Line 11"/>
              <p:cNvSpPr>
                <a:spLocks noChangeShapeType="1"/>
              </p:cNvSpPr>
              <p:nvPr/>
            </p:nvSpPr>
            <p:spPr bwMode="auto">
              <a:xfrm>
                <a:off x="0" y="0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8" name="Line 12"/>
              <p:cNvSpPr>
                <a:spLocks noChangeShapeType="1"/>
              </p:cNvSpPr>
              <p:nvPr/>
            </p:nvSpPr>
            <p:spPr bwMode="auto">
              <a:xfrm>
                <a:off x="1465" y="235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5864" name="Group 16"/>
            <p:cNvGrpSpPr>
              <a:grpSpLocks/>
            </p:cNvGrpSpPr>
            <p:nvPr/>
          </p:nvGrpSpPr>
          <p:grpSpPr bwMode="auto">
            <a:xfrm>
              <a:off x="0" y="0"/>
              <a:ext cx="2962" cy="1035"/>
              <a:chOff x="0" y="0"/>
              <a:chExt cx="2962" cy="1035"/>
            </a:xfrm>
          </p:grpSpPr>
          <p:sp>
            <p:nvSpPr>
              <p:cNvPr id="35865" name="Line 14"/>
              <p:cNvSpPr>
                <a:spLocks noChangeShapeType="1"/>
              </p:cNvSpPr>
              <p:nvPr/>
            </p:nvSpPr>
            <p:spPr bwMode="auto">
              <a:xfrm>
                <a:off x="0" y="0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6" name="Line 15"/>
              <p:cNvSpPr>
                <a:spLocks noChangeShapeType="1"/>
              </p:cNvSpPr>
              <p:nvPr/>
            </p:nvSpPr>
            <p:spPr bwMode="auto">
              <a:xfrm>
                <a:off x="1465" y="363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2620963" y="2676525"/>
            <a:ext cx="4419600" cy="752475"/>
            <a:chOff x="0" y="0"/>
            <a:chExt cx="2784" cy="474"/>
          </a:xfrm>
        </p:grpSpPr>
        <p:sp>
          <p:nvSpPr>
            <p:cNvPr id="35855" name="Line 18"/>
            <p:cNvSpPr>
              <a:spLocks noChangeShapeType="1"/>
            </p:cNvSpPr>
            <p:nvPr/>
          </p:nvSpPr>
          <p:spPr bwMode="auto">
            <a:xfrm>
              <a:off x="0" y="149"/>
              <a:ext cx="2784" cy="28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5856" name="Group 25"/>
            <p:cNvGrpSpPr>
              <a:grpSpLocks/>
            </p:cNvGrpSpPr>
            <p:nvPr/>
          </p:nvGrpSpPr>
          <p:grpSpPr bwMode="auto">
            <a:xfrm>
              <a:off x="0" y="0"/>
              <a:ext cx="2778" cy="474"/>
              <a:chOff x="0" y="0"/>
              <a:chExt cx="2778" cy="474"/>
            </a:xfrm>
          </p:grpSpPr>
          <p:sp>
            <p:nvSpPr>
              <p:cNvPr id="35857" name="Line 19"/>
              <p:cNvSpPr>
                <a:spLocks noChangeShapeType="1"/>
              </p:cNvSpPr>
              <p:nvPr/>
            </p:nvSpPr>
            <p:spPr bwMode="auto">
              <a:xfrm>
                <a:off x="0" y="149"/>
                <a:ext cx="1273" cy="28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58" name="Line 20"/>
              <p:cNvSpPr>
                <a:spLocks noChangeShapeType="1"/>
              </p:cNvSpPr>
              <p:nvPr/>
            </p:nvSpPr>
            <p:spPr bwMode="auto">
              <a:xfrm>
                <a:off x="1273" y="437"/>
                <a:ext cx="1505" cy="3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59" name="Line 21"/>
              <p:cNvSpPr>
                <a:spLocks noChangeShapeType="1"/>
              </p:cNvSpPr>
              <p:nvPr/>
            </p:nvSpPr>
            <p:spPr bwMode="auto">
              <a:xfrm>
                <a:off x="0" y="149"/>
                <a:ext cx="1273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0" name="Line 22"/>
              <p:cNvSpPr>
                <a:spLocks noChangeShapeType="1"/>
              </p:cNvSpPr>
              <p:nvPr/>
            </p:nvSpPr>
            <p:spPr bwMode="auto">
              <a:xfrm>
                <a:off x="1273" y="149"/>
                <a:ext cx="1497" cy="26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1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273" cy="14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2" name="Line 24"/>
              <p:cNvSpPr>
                <a:spLocks noChangeShapeType="1"/>
              </p:cNvSpPr>
              <p:nvPr/>
            </p:nvSpPr>
            <p:spPr bwMode="auto">
              <a:xfrm>
                <a:off x="1273" y="0"/>
                <a:ext cx="1497" cy="39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35851" name="Oval 27"/>
          <p:cNvSpPr>
            <a:spLocks/>
          </p:cNvSpPr>
          <p:nvPr/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7086600" y="3321050"/>
            <a:ext cx="1628775" cy="622300"/>
            <a:chOff x="0" y="0"/>
            <a:chExt cx="1026" cy="392"/>
          </a:xfrm>
        </p:grpSpPr>
        <p:sp>
          <p:nvSpPr>
            <p:cNvPr id="35853" name="Rectangle 28"/>
            <p:cNvSpPr>
              <a:spLocks/>
            </p:cNvSpPr>
            <p:nvPr/>
          </p:nvSpPr>
          <p:spPr bwMode="auto">
            <a:xfrm>
              <a:off x="265" y="0"/>
              <a:ext cx="761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ja-JP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“</a:t>
              </a:r>
              <a:r>
                <a:rPr lang="en-US" altLang="ja-JP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circle of </a:t>
              </a:r>
            </a:p>
            <a:p>
              <a:pPr algn="ctr" eaLnBrk="1" hangingPunct="1"/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confusion</a:t>
              </a:r>
              <a:r>
                <a:rPr lang="ja-JP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”</a:t>
              </a:r>
              <a:endPara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35854" name="Line 29"/>
            <p:cNvSpPr>
              <a:spLocks noChangeShapeType="1"/>
            </p:cNvSpPr>
            <p:nvPr/>
          </p:nvSpPr>
          <p:spPr bwMode="auto">
            <a:xfrm rot="10800000">
              <a:off x="0" y="68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924800" cy="838200"/>
          </a:xfrm>
        </p:spPr>
        <p:txBody>
          <a:bodyPr/>
          <a:lstStyle/>
          <a:p>
            <a:r>
              <a:rPr lang="en-US" dirty="0" smtClean="0"/>
              <a:t>Example: Motion parallel to image plane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0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19460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If we observe a point </a:t>
            </a:r>
            <a:r>
              <a:rPr lang="en-US" b="1" i="1" dirty="0" smtClean="0"/>
              <a:t>x</a:t>
            </a:r>
            <a:r>
              <a:rPr lang="en-US" dirty="0" smtClean="0"/>
              <a:t> in one image, where can the corresponding point </a:t>
            </a:r>
            <a:r>
              <a:rPr lang="en-US" b="1" i="1" dirty="0" smtClean="0"/>
              <a:t>x’</a:t>
            </a:r>
            <a:r>
              <a:rPr lang="en-US" dirty="0" smtClean="0"/>
              <a:t> be in the other image?</a:t>
            </a:r>
          </a:p>
        </p:txBody>
      </p:sp>
      <p:sp>
        <p:nvSpPr>
          <p:cNvPr id="19461" name="Freeform 41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Text Box 42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9463" name="Freeform 43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Text Box 44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9465" name="Freeform 45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6" name="Freeform 46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Freeform 47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8" name="Freeform 48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Freeform 49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0" name="Rectangle 54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Text Box 4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016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68691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 </a:t>
            </a:r>
            <a:r>
              <a:rPr lang="en-US" sz="2000" dirty="0"/>
              <a:t>Potential matches for </a:t>
            </a:r>
            <a:r>
              <a:rPr lang="en-US" sz="2000" b="1" i="1" dirty="0"/>
              <a:t>x</a:t>
            </a:r>
            <a:r>
              <a:rPr lang="en-US" sz="2000" dirty="0"/>
              <a:t> have to lie on the corresponding </a:t>
            </a:r>
          </a:p>
          <a:p>
            <a:r>
              <a:rPr lang="en-US" sz="2000" dirty="0" err="1"/>
              <a:t>epipolar</a:t>
            </a:r>
            <a:r>
              <a:rPr lang="en-US" sz="2000" dirty="0"/>
              <a:t> line </a:t>
            </a:r>
            <a:r>
              <a:rPr lang="en-US" sz="2000" b="1" i="1" dirty="0"/>
              <a:t>l</a:t>
            </a:r>
            <a:r>
              <a:rPr lang="en-US" sz="2000" i="1" dirty="0"/>
              <a:t>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693972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 </a:t>
            </a:r>
            <a:r>
              <a:rPr lang="en-US" sz="2000" dirty="0"/>
              <a:t>Potential matches for </a:t>
            </a:r>
            <a:r>
              <a:rPr lang="en-US" sz="2000" b="1" i="1" dirty="0"/>
              <a:t>x</a:t>
            </a:r>
            <a:r>
              <a:rPr lang="en-US" sz="2000" i="1" dirty="0"/>
              <a:t>’</a:t>
            </a:r>
            <a:r>
              <a:rPr lang="en-US" sz="2000" b="1" dirty="0"/>
              <a:t> </a:t>
            </a:r>
            <a:r>
              <a:rPr lang="en-US" sz="2000" dirty="0"/>
              <a:t>have to lie on the corresponding </a:t>
            </a:r>
          </a:p>
          <a:p>
            <a:r>
              <a:rPr lang="en-US" sz="2000" dirty="0" err="1"/>
              <a:t>epipolar</a:t>
            </a:r>
            <a:r>
              <a:rPr lang="en-US" sz="2000" dirty="0"/>
              <a:t> line </a:t>
            </a:r>
            <a:r>
              <a:rPr lang="en-US" sz="2000" b="1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82550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8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 example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 t="833" r="1215"/>
          <a:stretch>
            <a:fillRect/>
          </a:stretch>
        </p:blipFill>
        <p:spPr bwMode="auto">
          <a:xfrm>
            <a:off x="819150" y="1109663"/>
            <a:ext cx="7413625" cy="5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02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2356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95793" y="4191000"/>
            <a:ext cx="7772400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solidFill>
                  <a:srgbClr val="0066FF"/>
                </a:solidFill>
              </a:rPr>
              <a:t>Assume that the intrinsic and extrinsic parameters of the cameras are 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 smtClean="0"/>
              <a:t>We can multiply the projection matrix of each camera (and the image points) by the inverse of the calibration matrix to get </a:t>
            </a:r>
            <a:r>
              <a:rPr lang="en-US" sz="2000" i="1" dirty="0" smtClean="0">
                <a:solidFill>
                  <a:srgbClr val="C00000"/>
                </a:solidFill>
              </a:rPr>
              <a:t>normalized</a:t>
            </a:r>
            <a:r>
              <a:rPr lang="en-US" sz="2000" dirty="0" smtClean="0">
                <a:solidFill>
                  <a:srgbClr val="C00000"/>
                </a:solidFill>
              </a:rPr>
              <a:t> image coordinates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solidFill>
                  <a:srgbClr val="0066FF"/>
                </a:solidFill>
              </a:rPr>
              <a:t>We can also set the global coordinate system to the coordinate system of the first camera. </a:t>
            </a:r>
            <a:r>
              <a:rPr lang="en-US" sz="2000" dirty="0" smtClean="0"/>
              <a:t>Then the projection matrices of the two cameras can be written as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[I | 0] </a:t>
            </a:r>
            <a:r>
              <a:rPr lang="en-US" sz="2000" dirty="0" smtClean="0">
                <a:cs typeface="Times New Roman" pitchFamily="18" charset="0"/>
              </a:rPr>
              <a:t>and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[R | t]</a:t>
            </a: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15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Matrices for the 2 Cameras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828800"/>
            <a:ext cx="55984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247904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758" y="4325033"/>
            <a:ext cx="1772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 (R | T)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85800" y="1828800"/>
            <a:ext cx="1219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6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4584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  <a:r>
              <a:rPr lang="en-US" sz="1400" b="1" i="1" dirty="0" smtClean="0">
                <a:solidFill>
                  <a:srgbClr val="0000FF"/>
                </a:solidFill>
                <a:latin typeface="Times New Roman" pitchFamily="18" charset="0"/>
              </a:rPr>
              <a:t>’ = </a:t>
            </a:r>
            <a:r>
              <a:rPr lang="en-US" sz="1400" b="1" i="1" dirty="0" err="1" smtClean="0">
                <a:solidFill>
                  <a:srgbClr val="0000FF"/>
                </a:solidFill>
                <a:latin typeface="Times New Roman" pitchFamily="18" charset="0"/>
              </a:rPr>
              <a:t>Rx+t</a:t>
            </a:r>
            <a:endParaRPr lang="en-US" sz="14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Rectangle 18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8382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Calibrated case</a:t>
            </a:r>
          </a:p>
        </p:txBody>
      </p:sp>
      <p:sp>
        <p:nvSpPr>
          <p:cNvPr id="22548" name="Freeform 21"/>
          <p:cNvSpPr>
            <a:spLocks/>
          </p:cNvSpPr>
          <p:nvPr/>
        </p:nvSpPr>
        <p:spPr bwMode="auto">
          <a:xfrm>
            <a:off x="2819400" y="4114800"/>
            <a:ext cx="3124200" cy="609600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>
            <a:off x="4251325" y="4232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R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3733800" y="4114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4343400" y="373380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t</a:t>
            </a:r>
          </a:p>
        </p:txBody>
      </p:sp>
      <p:sp>
        <p:nvSpPr>
          <p:cNvPr id="682009" name="Text Box 25"/>
          <p:cNvSpPr txBox="1">
            <a:spLocks noChangeArrowheads="1"/>
          </p:cNvSpPr>
          <p:nvPr/>
        </p:nvSpPr>
        <p:spPr bwMode="auto">
          <a:xfrm>
            <a:off x="914400" y="5334000"/>
            <a:ext cx="7402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The vectors 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sz="3200" dirty="0" smtClean="0"/>
              <a:t>, </a:t>
            </a:r>
            <a:r>
              <a:rPr lang="en-US" sz="3200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sz="3200" dirty="0"/>
              <a:t>, and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’</a:t>
            </a:r>
            <a:r>
              <a:rPr lang="en-US" sz="3200" dirty="0"/>
              <a:t> are coplanar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648200" y="1143000"/>
            <a:ext cx="90120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= </a:t>
            </a:r>
            <a:r>
              <a:rPr lang="en-US" sz="1800" dirty="0" smtClean="0">
                <a:latin typeface="Times New Roman" pitchFamily="18" charset="0"/>
              </a:rPr>
              <a:t>(</a:t>
            </a:r>
            <a:r>
              <a:rPr lang="en-US" sz="1800" b="1" i="1" dirty="0" smtClean="0">
                <a:latin typeface="Times New Roman" pitchFamily="18" charset="0"/>
              </a:rPr>
              <a:t>x,</a:t>
            </a:r>
            <a:r>
              <a:rPr lang="en-US" sz="1800" dirty="0" smtClean="0">
                <a:latin typeface="Times New Roman" pitchFamily="18" charset="0"/>
              </a:rPr>
              <a:t>1)</a:t>
            </a:r>
            <a:r>
              <a:rPr lang="en-US" sz="1800" i="1" baseline="30000" dirty="0" smtClean="0">
                <a:latin typeface="Times New Roman" pitchFamily="18" charset="0"/>
              </a:rPr>
              <a:t>T</a:t>
            </a:r>
            <a:endParaRPr lang="en-US" sz="1800" i="1" baseline="30000" dirty="0"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8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/>
      <p:bldP spid="68200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6781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5355379" y="5222875"/>
            <a:ext cx="3260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Essential </a:t>
            </a:r>
            <a:r>
              <a:rPr lang="en-US" b="1" dirty="0" smtClean="0">
                <a:solidFill>
                  <a:srgbClr val="C00000"/>
                </a:solidFill>
              </a:rPr>
              <a:t>Matrix E</a:t>
            </a:r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dirty="0"/>
              <a:t>(</a:t>
            </a:r>
            <a:r>
              <a:rPr lang="en-US" dirty="0" err="1"/>
              <a:t>Longuet</a:t>
            </a:r>
            <a:r>
              <a:rPr lang="en-US" dirty="0"/>
              <a:t>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763000" cy="8382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11827168"/>
              </p:ext>
            </p:extLst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8" name="Equation" r:id="rId4" imgW="1054080" imgH="203040" progId="Equation.3">
                  <p:embed/>
                </p:oleObj>
              </mc:Choice>
              <mc:Fallback>
                <p:oleObj name="Equation" r:id="rId4" imgW="1054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429000" y="4024103"/>
            <a:ext cx="5157788" cy="542925"/>
            <a:chOff x="1992" y="2546"/>
            <a:chExt cx="3249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6183087"/>
                </p:ext>
              </p:extLst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89" name="Equation" r:id="rId6" imgW="1841400" imgH="228600" progId="Equation.3">
                    <p:embed/>
                  </p:oleObj>
                </mc:Choice>
                <mc:Fallback>
                  <p:oleObj name="Equation" r:id="rId6" imgW="1841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0" name="Text Box 3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86" name="Text Box 46"/>
          <p:cNvSpPr txBox="1">
            <a:spLocks noChangeArrowheads="1"/>
          </p:cNvSpPr>
          <p:nvPr/>
        </p:nvSpPr>
        <p:spPr bwMode="auto">
          <a:xfrm>
            <a:off x="1828800" y="6365875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The vectors </a:t>
            </a:r>
            <a:r>
              <a:rPr lang="en-US" b="1" i="1" dirty="0" smtClean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dirty="0" smtClean="0"/>
              <a:t>, </a:t>
            </a:r>
            <a:r>
              <a:rPr lang="en-US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dirty="0"/>
              <a:t>, and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’</a:t>
            </a:r>
            <a:r>
              <a:rPr lang="en-US" dirty="0"/>
              <a:t> are coplanar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6985793" y="3880068"/>
            <a:ext cx="1790700" cy="8309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80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 x</a:t>
            </a:r>
            <a:r>
              <a:rPr lang="en-US" sz="2400" dirty="0" smtClean="0"/>
              <a:t> 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b="1" i="1" dirty="0" smtClean="0"/>
              <a:t>x</a:t>
            </a:r>
            <a:r>
              <a:rPr lang="en-US" sz="2400" i="1" dirty="0" smtClean="0"/>
              <a:t> </a:t>
            </a:r>
            <a:r>
              <a:rPr lang="en-US" sz="2400" dirty="0" smtClean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' </a:t>
            </a:r>
            <a:r>
              <a:rPr lang="en-US" sz="2400" i="1" dirty="0" smtClean="0"/>
              <a:t>= </a:t>
            </a:r>
            <a:r>
              <a:rPr lang="en-US" sz="2400" b="1" i="1" dirty="0" smtClean="0"/>
              <a:t>E x</a:t>
            </a:r>
            <a:r>
              <a:rPr lang="en-US" sz="2400" dirty="0" smtClean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b="1" i="1" dirty="0" err="1" smtClean="0"/>
              <a:t>x</a:t>
            </a:r>
            <a:r>
              <a:rPr lang="en-US" sz="2400" i="1" dirty="0" smtClean="0"/>
              <a:t>'</a:t>
            </a:r>
            <a:r>
              <a:rPr lang="en-US" sz="2400" b="1" dirty="0" smtClean="0"/>
              <a:t> </a:t>
            </a:r>
            <a:r>
              <a:rPr lang="en-US" sz="2400" dirty="0" smtClean="0"/>
              <a:t>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b="1" i="1" dirty="0" smtClean="0"/>
              <a:t>x'</a:t>
            </a:r>
            <a:r>
              <a:rPr lang="en-US" sz="2400" i="1" dirty="0" smtClean="0"/>
              <a:t> </a:t>
            </a:r>
            <a:r>
              <a:rPr lang="en-US" sz="2400" dirty="0" smtClean="0"/>
              <a:t>(</a:t>
            </a:r>
            <a:r>
              <a:rPr lang="en-US" sz="2400" b="1" i="1" dirty="0" smtClean="0"/>
              <a:t>l</a:t>
            </a:r>
            <a:r>
              <a:rPr lang="en-US" sz="2400" i="1" dirty="0" smtClean="0"/>
              <a:t> = </a:t>
            </a:r>
            <a:r>
              <a:rPr lang="en-US" sz="2400" b="1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b="1" i="1" dirty="0" err="1" smtClean="0"/>
              <a:t>x</a:t>
            </a:r>
            <a:r>
              <a:rPr lang="en-US" sz="2400" i="1" dirty="0" smtClean="0"/>
              <a:t>'</a:t>
            </a:r>
            <a:r>
              <a:rPr lang="en-US" sz="2400" dirty="0" smtClean="0"/>
              <a:t>)</a:t>
            </a:r>
            <a:endParaRPr lang="en-US" sz="2400" i="1" dirty="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 </a:t>
            </a:r>
            <a:r>
              <a:rPr lang="en-US" sz="2400" b="1" i="1" dirty="0" err="1" smtClean="0"/>
              <a:t>e</a:t>
            </a:r>
            <a:r>
              <a:rPr lang="en-US" sz="2400" i="1" dirty="0" smtClean="0"/>
              <a:t> </a:t>
            </a:r>
            <a:r>
              <a:rPr lang="en-US" sz="2400" dirty="0" smtClean="0"/>
              <a:t>= 0   and   </a:t>
            </a:r>
            <a:r>
              <a:rPr lang="en-US" sz="2400" b="1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b="1" i="1" dirty="0" err="1"/>
              <a:t>e</a:t>
            </a:r>
            <a:r>
              <a:rPr lang="en-US" sz="2400" i="1" dirty="0"/>
              <a:t>' </a:t>
            </a:r>
            <a:r>
              <a:rPr lang="en-US" sz="2400" i="1" dirty="0" smtClean="0"/>
              <a:t>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</a:t>
            </a:r>
            <a:r>
              <a:rPr lang="en-US" sz="2400" i="1" dirty="0" smtClean="0"/>
              <a:t> </a:t>
            </a:r>
            <a:r>
              <a:rPr lang="en-US" sz="2400" dirty="0" smtClean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</a:t>
            </a:r>
            <a:r>
              <a:rPr lang="en-US" sz="2400" dirty="0" smtClean="0"/>
              <a:t> has five degrees of freedom </a:t>
            </a:r>
          </a:p>
        </p:txBody>
      </p:sp>
      <p:sp>
        <p:nvSpPr>
          <p:cNvPr id="2064" name="AutoShape 36"/>
          <p:cNvSpPr>
            <a:spLocks noChangeArrowheads="1"/>
          </p:cNvSpPr>
          <p:nvPr/>
        </p:nvSpPr>
        <p:spPr bwMode="auto">
          <a:xfrm>
            <a:off x="31623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633983"/>
              </p:ext>
            </p:extLst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0" name="Equation" r:id="rId5" imgW="1054080" imgH="203040" progId="Equation.3">
                  <p:embed/>
                </p:oleObj>
              </mc:Choice>
              <mc:Fallback>
                <p:oleObj name="Equation" r:id="rId5" imgW="1054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45"/>
          <p:cNvGrpSpPr>
            <a:grpSpLocks/>
          </p:cNvGrpSpPr>
          <p:nvPr/>
        </p:nvGrpSpPr>
        <p:grpSpPr bwMode="auto">
          <a:xfrm>
            <a:off x="3162300" y="4041775"/>
            <a:ext cx="5157788" cy="542925"/>
            <a:chOff x="1992" y="2546"/>
            <a:chExt cx="3249" cy="342"/>
          </a:xfrm>
        </p:grpSpPr>
        <p:graphicFrame>
          <p:nvGraphicFramePr>
            <p:cNvPr id="21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6196178"/>
                </p:ext>
              </p:extLst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11" name="Equation" r:id="rId7" imgW="1841400" imgH="228600" progId="Equation.3">
                    <p:embed/>
                  </p:oleObj>
                </mc:Choice>
                <mc:Fallback>
                  <p:oleObj name="Equation" r:id="rId7" imgW="1841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3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build="p"/>
      <p:bldP spid="660498" grpId="0" animBg="1"/>
      <p:bldP spid="66049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>
          <a:xfrm>
            <a:off x="445294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Uncalibrated case</a:t>
            </a:r>
          </a:p>
        </p:txBody>
      </p:sp>
      <p:sp>
        <p:nvSpPr>
          <p:cNvPr id="67997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7772400" cy="1752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The calibration matrices </a:t>
            </a:r>
            <a:r>
              <a:rPr lang="en-US" b="1" i="1" dirty="0" smtClean="0"/>
              <a:t>K</a:t>
            </a:r>
            <a:r>
              <a:rPr lang="en-US" dirty="0" smtClean="0"/>
              <a:t> and </a:t>
            </a:r>
            <a:r>
              <a:rPr lang="en-US" b="1" i="1" dirty="0" smtClean="0"/>
              <a:t>K</a:t>
            </a:r>
            <a:r>
              <a:rPr lang="en-US" i="1" dirty="0" smtClean="0"/>
              <a:t>’</a:t>
            </a:r>
            <a:r>
              <a:rPr lang="en-US" dirty="0" smtClean="0"/>
              <a:t> of the two cameras are unknown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We can write the </a:t>
            </a:r>
            <a:r>
              <a:rPr lang="en-US" dirty="0" err="1" smtClean="0"/>
              <a:t>epipolar</a:t>
            </a:r>
            <a:r>
              <a:rPr lang="en-US" dirty="0" smtClean="0"/>
              <a:t> constraint in terms of </a:t>
            </a:r>
            <a:r>
              <a:rPr lang="en-US" i="1" dirty="0" smtClean="0"/>
              <a:t>unknown</a:t>
            </a:r>
            <a:r>
              <a:rPr lang="en-US" dirty="0" smtClean="0"/>
              <a:t> normalized coordinates:</a:t>
            </a: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3082" name="Freeform 1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3084" name="Freeform 1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5" name="Text Box 1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graphicFrame>
        <p:nvGraphicFramePr>
          <p:cNvPr id="679972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616332"/>
              </p:ext>
            </p:extLst>
          </p:nvPr>
        </p:nvGraphicFramePr>
        <p:xfrm>
          <a:off x="1223963" y="5943600"/>
          <a:ext cx="19716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6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3963" y="5943600"/>
                        <a:ext cx="1971675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9973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432053"/>
              </p:ext>
            </p:extLst>
          </p:nvPr>
        </p:nvGraphicFramePr>
        <p:xfrm>
          <a:off x="4187825" y="5905500"/>
          <a:ext cx="43148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7" name="Equation" r:id="rId7" imgW="1485720" imgH="228600" progId="Equation.3">
                  <p:embed/>
                </p:oleObj>
              </mc:Choice>
              <mc:Fallback>
                <p:oleObj name="Equation" r:id="rId7" imgW="14857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7825" y="5905500"/>
                        <a:ext cx="4314825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Oval 43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Oval 44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54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7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dirty="0" smtClean="0"/>
              <a:t>Lenses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7772400" cy="2133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dirty="0" smtClean="0"/>
              <a:t>A lens focuses parallel rays onto a single focal point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dirty="0" smtClean="0">
                <a:solidFill>
                  <a:srgbClr val="C00000"/>
                </a:solidFill>
              </a:rPr>
              <a:t>focal point </a:t>
            </a:r>
            <a:r>
              <a:rPr lang="en-US" altLang="en-US" dirty="0" smtClean="0"/>
              <a:t>at a distance </a:t>
            </a:r>
            <a:r>
              <a:rPr lang="en-US" altLang="en-US" dirty="0" smtClean="0">
                <a:solidFill>
                  <a:srgbClr val="C00000"/>
                </a:solidFill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f</a:t>
            </a:r>
            <a:r>
              <a:rPr lang="en-US" altLang="en-US" dirty="0" smtClean="0"/>
              <a:t> beyond the plane of the lens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f</a:t>
            </a:r>
            <a:r>
              <a:rPr lang="en-US" altLang="en-US" sz="1600" dirty="0" smtClean="0"/>
              <a:t> is a function of the shape and index of refraction of the lens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dirty="0" smtClean="0">
                <a:solidFill>
                  <a:srgbClr val="C00000"/>
                </a:solidFill>
              </a:rPr>
              <a:t>Aperture</a:t>
            </a:r>
            <a:r>
              <a:rPr lang="en-US" altLang="en-US" dirty="0" smtClean="0"/>
              <a:t> of diameter </a:t>
            </a:r>
            <a:r>
              <a:rPr lang="en-US" altLang="en-US" dirty="0" smtClean="0">
                <a:solidFill>
                  <a:srgbClr val="C00000"/>
                </a:solidFill>
              </a:rPr>
              <a:t>D</a:t>
            </a:r>
            <a:r>
              <a:rPr lang="en-US" altLang="en-US" dirty="0" smtClean="0"/>
              <a:t> restricts the range of rays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/>
              <a:t>aperture may be on either side of the lens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Lenses are typically spherical (easier to produce)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Real cameras use many lenses together (to correct for aberrations)</a:t>
            </a:r>
          </a:p>
        </p:txBody>
      </p:sp>
      <p:pic>
        <p:nvPicPr>
          <p:cNvPr id="3789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219200"/>
            <a:ext cx="53911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5"/>
          <p:cNvSpPr>
            <a:spLocks/>
          </p:cNvSpPr>
          <p:nvPr/>
        </p:nvSpPr>
        <p:spPr bwMode="auto">
          <a:xfrm>
            <a:off x="6534150" y="2790825"/>
            <a:ext cx="13766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C00000"/>
                </a:solidFill>
                <a:latin typeface="Arial Bold" pitchFamily="-84" charset="0"/>
                <a:sym typeface="Arial Bold" pitchFamily="-84" charset="0"/>
              </a:rPr>
              <a:t>focal point</a:t>
            </a: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 rot="10800000">
            <a:off x="6096000" y="25908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5" name="Rectangle 7"/>
          <p:cNvSpPr>
            <a:spLocks/>
          </p:cNvSpPr>
          <p:nvPr/>
        </p:nvSpPr>
        <p:spPr bwMode="auto">
          <a:xfrm>
            <a:off x="5867400" y="2117725"/>
            <a:ext cx="3095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F</a:t>
            </a:r>
          </a:p>
        </p:txBody>
      </p:sp>
      <p:sp>
        <p:nvSpPr>
          <p:cNvPr id="37896" name="Rectangle 8"/>
          <p:cNvSpPr>
            <a:spLocks/>
          </p:cNvSpPr>
          <p:nvPr/>
        </p:nvSpPr>
        <p:spPr bwMode="auto">
          <a:xfrm>
            <a:off x="1536700" y="3108325"/>
            <a:ext cx="279241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optical center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(Center Of Projection)</a:t>
            </a: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 rot="10800000" flipH="1">
            <a:off x="3581400" y="25146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Uncalibrated case</a:t>
            </a:r>
          </a:p>
        </p:txBody>
      </p:sp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4106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410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4110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1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3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Oval 1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Oval 1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5105400" y="5322888"/>
            <a:ext cx="30797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Fundamental Matrix</a:t>
            </a:r>
          </a:p>
          <a:p>
            <a:r>
              <a:rPr lang="en-US" sz="1800"/>
              <a:t>(Faugeras and Luong, 1992)</a:t>
            </a:r>
            <a:endParaRPr lang="en-US"/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4800600" y="5238750"/>
            <a:ext cx="3657600" cy="914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5076" name="AutoShape 20"/>
          <p:cNvSpPr>
            <a:spLocks noChangeArrowheads="1"/>
          </p:cNvSpPr>
          <p:nvPr/>
        </p:nvSpPr>
        <p:spPr bwMode="auto">
          <a:xfrm>
            <a:off x="6400800" y="462915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098" name="Object 21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79484719"/>
              </p:ext>
            </p:extLst>
          </p:nvPr>
        </p:nvGraphicFramePr>
        <p:xfrm>
          <a:off x="609600" y="4060825"/>
          <a:ext cx="1828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6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60825"/>
                        <a:ext cx="1828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6852641"/>
              </p:ext>
            </p:extLst>
          </p:nvPr>
        </p:nvGraphicFramePr>
        <p:xfrm>
          <a:off x="466725" y="4778375"/>
          <a:ext cx="2063750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7" name="Equation" r:id="rId7" imgW="711000" imgH="457200" progId="Equation.3">
                  <p:embed/>
                </p:oleObj>
              </mc:Choice>
              <mc:Fallback>
                <p:oleObj name="Equation" r:id="rId7" imgW="711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4778375"/>
                        <a:ext cx="2063750" cy="1376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743200" y="4064000"/>
            <a:ext cx="6129338" cy="565150"/>
            <a:chOff x="1728" y="2560"/>
            <a:chExt cx="3861" cy="356"/>
          </a:xfrm>
        </p:grpSpPr>
        <p:sp>
          <p:nvSpPr>
            <p:cNvPr id="4121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100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5391746"/>
                </p:ext>
              </p:extLst>
            </p:nvPr>
          </p:nvGraphicFramePr>
          <p:xfrm>
            <a:off x="2187" y="2560"/>
            <a:ext cx="3402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68" name="Equation" r:id="rId9" imgW="2184120" imgH="228600" progId="Equation.3">
                    <p:embed/>
                  </p:oleObj>
                </mc:Choice>
                <mc:Fallback>
                  <p:oleObj name="Equation" r:id="rId9" imgW="21841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7" y="2560"/>
                          <a:ext cx="3402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2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74" grpId="0" autoUpdateAnimBg="0"/>
      <p:bldP spid="685075" grpId="0" animBg="1"/>
      <p:bldP spid="68507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2743200" y="4171950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>
          <a:xfrm>
            <a:off x="229423" y="152400"/>
            <a:ext cx="7772400" cy="8382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Uncalibrated case</a:t>
            </a:r>
          </a:p>
        </p:txBody>
      </p:sp>
      <p:sp>
        <p:nvSpPr>
          <p:cNvPr id="671774" name="Rectangle 30"/>
          <p:cNvSpPr>
            <a:spLocks noChangeArrowheads="1"/>
          </p:cNvSpPr>
          <p:nvPr/>
        </p:nvSpPr>
        <p:spPr bwMode="auto">
          <a:xfrm>
            <a:off x="685800" y="4800600"/>
            <a:ext cx="7772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b="1" i="1" dirty="0"/>
              <a:t>F </a:t>
            </a:r>
            <a:r>
              <a:rPr lang="en-US" b="1" i="1" dirty="0" smtClean="0"/>
              <a:t>x</a:t>
            </a:r>
            <a:r>
              <a:rPr lang="en-US" dirty="0" smtClean="0"/>
              <a:t>  </a:t>
            </a:r>
            <a:r>
              <a:rPr lang="en-US" dirty="0"/>
              <a:t>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b="1" i="1" dirty="0" smtClean="0"/>
              <a:t>x</a:t>
            </a:r>
            <a:r>
              <a:rPr lang="en-US" i="1" dirty="0"/>
              <a:t> </a:t>
            </a:r>
            <a:r>
              <a:rPr lang="en-US" sz="2800" dirty="0" smtClean="0"/>
              <a:t>(</a:t>
            </a:r>
            <a:r>
              <a:rPr lang="en-US" sz="2800" b="1" i="1" dirty="0"/>
              <a:t>l</a:t>
            </a:r>
            <a:r>
              <a:rPr lang="en-US" sz="2800" i="1" dirty="0"/>
              <a:t>' = </a:t>
            </a:r>
            <a:r>
              <a:rPr lang="en-US" sz="2800" b="1" i="1" dirty="0"/>
              <a:t>F </a:t>
            </a:r>
            <a:r>
              <a:rPr lang="en-US" sz="2800" b="1" i="1" dirty="0" smtClean="0"/>
              <a:t>x</a:t>
            </a:r>
            <a:r>
              <a:rPr lang="en-US" sz="2800" dirty="0" smtClean="0"/>
              <a:t>)</a:t>
            </a: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b="1" i="1" dirty="0" err="1" smtClean="0"/>
              <a:t>F</a:t>
            </a:r>
            <a:r>
              <a:rPr lang="en-US" i="1" baseline="30000" dirty="0" err="1" smtClean="0"/>
              <a:t>T</a:t>
            </a:r>
            <a:r>
              <a:rPr lang="en-US" b="1" i="1" dirty="0" err="1" smtClean="0"/>
              <a:t>x</a:t>
            </a:r>
            <a:r>
              <a:rPr lang="en-US" i="1" dirty="0"/>
              <a:t>'</a:t>
            </a:r>
            <a:r>
              <a:rPr lang="en-US" dirty="0" smtClean="0"/>
              <a:t>  </a:t>
            </a:r>
            <a:r>
              <a:rPr lang="en-US" dirty="0"/>
              <a:t>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b="1" i="1" dirty="0" smtClean="0"/>
              <a:t>x</a:t>
            </a:r>
            <a:r>
              <a:rPr lang="en-US" b="1" i="1" dirty="0"/>
              <a:t>'</a:t>
            </a:r>
            <a:r>
              <a:rPr lang="en-US" b="1" i="1" dirty="0" smtClean="0"/>
              <a:t> </a:t>
            </a:r>
            <a:r>
              <a:rPr lang="en-US" sz="2800" dirty="0"/>
              <a:t>(</a:t>
            </a:r>
            <a:r>
              <a:rPr lang="en-US" sz="2800" b="1" i="1" dirty="0" smtClean="0"/>
              <a:t>l</a:t>
            </a:r>
            <a:r>
              <a:rPr lang="en-US" sz="2800" i="1" dirty="0" smtClean="0"/>
              <a:t>' = </a:t>
            </a:r>
            <a:r>
              <a:rPr lang="en-US" sz="2800" b="1" i="1" dirty="0" err="1" smtClean="0"/>
              <a:t>F</a:t>
            </a:r>
            <a:r>
              <a:rPr lang="en-US" sz="2800" i="1" baseline="30000" dirty="0" err="1" smtClean="0"/>
              <a:t>T</a:t>
            </a:r>
            <a:r>
              <a:rPr lang="en-US" sz="2800" b="1" i="1" dirty="0" err="1"/>
              <a:t>x</a:t>
            </a:r>
            <a:r>
              <a:rPr lang="en-US" sz="2800" i="1" dirty="0"/>
              <a:t>'</a:t>
            </a:r>
            <a:r>
              <a:rPr lang="en-US" sz="2800" dirty="0" smtClean="0"/>
              <a:t>)</a:t>
            </a: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b="1" i="1" dirty="0"/>
              <a:t>F </a:t>
            </a:r>
            <a:r>
              <a:rPr lang="en-US" b="1" i="1" dirty="0" smtClean="0"/>
              <a:t>e</a:t>
            </a:r>
            <a:r>
              <a:rPr lang="en-US" i="1" dirty="0"/>
              <a:t> </a:t>
            </a:r>
            <a:r>
              <a:rPr lang="en-US" dirty="0" smtClean="0"/>
              <a:t>= </a:t>
            </a:r>
            <a:r>
              <a:rPr lang="en-US" dirty="0"/>
              <a:t>0   and   </a:t>
            </a:r>
            <a:r>
              <a:rPr lang="en-US" b="1" i="1" dirty="0" err="1" smtClean="0"/>
              <a:t>F</a:t>
            </a:r>
            <a:r>
              <a:rPr lang="en-US" i="1" baseline="30000" dirty="0" err="1" smtClean="0"/>
              <a:t>T</a:t>
            </a:r>
            <a:r>
              <a:rPr lang="en-US" b="1" i="1" dirty="0" err="1" smtClean="0"/>
              <a:t>e</a:t>
            </a:r>
            <a:r>
              <a:rPr lang="en-US" i="1" dirty="0"/>
              <a:t>'</a:t>
            </a:r>
            <a:r>
              <a:rPr lang="en-US" i="1" dirty="0" smtClean="0"/>
              <a:t> </a:t>
            </a:r>
            <a:r>
              <a:rPr lang="en-US" i="1" dirty="0"/>
              <a:t>= </a:t>
            </a:r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5127" name="Picture 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4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Rectangle 4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Text Box 4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5131" name="Freeform 50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2" name="Text Box 5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5133" name="Freeform 5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71798" name="Line 54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799" name="Line 55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0" name="Oval 5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1" name="Oval 5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21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1168424"/>
              </p:ext>
            </p:extLst>
          </p:nvPr>
        </p:nvGraphicFramePr>
        <p:xfrm>
          <a:off x="609600" y="4060825"/>
          <a:ext cx="1828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4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60825"/>
                        <a:ext cx="1828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3"/>
          <p:cNvGrpSpPr>
            <a:grpSpLocks/>
          </p:cNvGrpSpPr>
          <p:nvPr/>
        </p:nvGrpSpPr>
        <p:grpSpPr bwMode="auto">
          <a:xfrm>
            <a:off x="2743200" y="4064000"/>
            <a:ext cx="6129338" cy="565150"/>
            <a:chOff x="1728" y="2560"/>
            <a:chExt cx="3861" cy="356"/>
          </a:xfrm>
        </p:grpSpPr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4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3624458"/>
                </p:ext>
              </p:extLst>
            </p:nvPr>
          </p:nvGraphicFramePr>
          <p:xfrm>
            <a:off x="2187" y="2560"/>
            <a:ext cx="3402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485" name="Equation" r:id="rId7" imgW="2184120" imgH="228600" progId="Equation.3">
                    <p:embed/>
                  </p:oleObj>
                </mc:Choice>
                <mc:Fallback>
                  <p:oleObj name="Equation" r:id="rId7" imgW="21841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7" y="2560"/>
                          <a:ext cx="3402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D1C0-1E7C-9F48-AB85-E04C6D2D5AB1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195643" name="Picture 5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531" y="3941762"/>
            <a:ext cx="180498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644" name="Picture 6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552" y="4060825"/>
            <a:ext cx="2884487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60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74" grpId="0" build="p"/>
      <p:bldP spid="671798" grpId="0" animBg="1"/>
      <p:bldP spid="671799" grpId="0" animBg="1"/>
      <p:bldP spid="671800" grpId="0" animBg="1"/>
      <p:bldP spid="67180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2" name="AutoShape 12"/>
          <p:cNvSpPr>
            <a:spLocks noChangeArrowheads="1"/>
          </p:cNvSpPr>
          <p:nvPr/>
        </p:nvSpPr>
        <p:spPr bwMode="auto">
          <a:xfrm>
            <a:off x="4114800" y="22860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53" name="AutoShape 13"/>
          <p:cNvSpPr>
            <a:spLocks noChangeArrowheads="1"/>
          </p:cNvSpPr>
          <p:nvPr/>
        </p:nvSpPr>
        <p:spPr bwMode="auto">
          <a:xfrm rot="8550886">
            <a:off x="4191000" y="33528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Rectangle 16"/>
          <p:cNvSpPr>
            <a:spLocks noGrp="1" noChangeArrowheads="1"/>
          </p:cNvSpPr>
          <p:nvPr>
            <p:ph type="title"/>
          </p:nvPr>
        </p:nvSpPr>
        <p:spPr>
          <a:xfrm>
            <a:off x="419100" y="152400"/>
            <a:ext cx="8229600" cy="1143000"/>
          </a:xfrm>
        </p:spPr>
        <p:txBody>
          <a:bodyPr/>
          <a:lstStyle/>
          <a:p>
            <a:r>
              <a:rPr lang="en-US" dirty="0" smtClean="0"/>
              <a:t>The eight-point algorithm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971800" y="4114800"/>
            <a:ext cx="2552700" cy="2438400"/>
            <a:chOff x="4056" y="2496"/>
            <a:chExt cx="1608" cy="1536"/>
          </a:xfrm>
        </p:grpSpPr>
        <p:sp>
          <p:nvSpPr>
            <p:cNvPr id="6156" name="Text Box 9"/>
            <p:cNvSpPr txBox="1">
              <a:spLocks noChangeArrowheads="1"/>
            </p:cNvSpPr>
            <p:nvPr/>
          </p:nvSpPr>
          <p:spPr bwMode="auto">
            <a:xfrm>
              <a:off x="4112" y="2496"/>
              <a:ext cx="9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Minimize:</a:t>
              </a:r>
            </a:p>
          </p:txBody>
        </p:sp>
        <p:sp>
          <p:nvSpPr>
            <p:cNvPr id="6157" name="Text Box 10"/>
            <p:cNvSpPr txBox="1">
              <a:spLocks noChangeArrowheads="1"/>
            </p:cNvSpPr>
            <p:nvPr/>
          </p:nvSpPr>
          <p:spPr bwMode="auto">
            <a:xfrm>
              <a:off x="4174" y="3459"/>
              <a:ext cx="140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/>
                <a:t>under the constraint</a:t>
              </a:r>
              <a:br>
                <a:rPr lang="en-US" sz="1800" dirty="0"/>
              </a:br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||</a:t>
              </a:r>
              <a:r>
                <a:rPr lang="en-US" sz="1800" b="1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||</a:t>
              </a:r>
              <a:r>
                <a:rPr lang="en-US" sz="1800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=1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58" name="Rectangle 15"/>
            <p:cNvSpPr>
              <a:spLocks noChangeArrowheads="1"/>
            </p:cNvSpPr>
            <p:nvPr/>
          </p:nvSpPr>
          <p:spPr bwMode="auto">
            <a:xfrm>
              <a:off x="4056" y="2496"/>
              <a:ext cx="1608" cy="1536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149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1829269"/>
                </p:ext>
              </p:extLst>
            </p:nvPr>
          </p:nvGraphicFramePr>
          <p:xfrm>
            <a:off x="4166" y="2784"/>
            <a:ext cx="1367" cy="6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26" name="Equation" r:id="rId4" imgW="850680" imgH="431640" progId="Equation.3">
                    <p:embed/>
                  </p:oleObj>
                </mc:Choice>
                <mc:Fallback>
                  <p:oleObj name="Equation" r:id="rId4" imgW="85068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6" y="2784"/>
                          <a:ext cx="1367" cy="69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718192"/>
              </p:ext>
            </p:extLst>
          </p:nvPr>
        </p:nvGraphicFramePr>
        <p:xfrm>
          <a:off x="381000" y="1930400"/>
          <a:ext cx="3538538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7" name="Equation" r:id="rId6" imgW="2108160" imgH="711000" progId="Equation.3">
                  <p:embed/>
                </p:oleObj>
              </mc:Choice>
              <mc:Fallback>
                <p:oleObj name="Equation" r:id="rId6" imgW="2108160" imgH="71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1000" y="1930400"/>
                        <a:ext cx="3538538" cy="119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552164"/>
              </p:ext>
            </p:extLst>
          </p:nvPr>
        </p:nvGraphicFramePr>
        <p:xfrm>
          <a:off x="4792663" y="1038225"/>
          <a:ext cx="4243387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8" name="Equation" r:id="rId8" imgW="2946240" imgH="2082600" progId="Equation.3">
                  <p:embed/>
                </p:oleObj>
              </mc:Choice>
              <mc:Fallback>
                <p:oleObj name="Equation" r:id="rId8" imgW="2946240" imgH="20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2663" y="1038225"/>
                        <a:ext cx="4243387" cy="300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301586"/>
              </p:ext>
            </p:extLst>
          </p:nvPr>
        </p:nvGraphicFramePr>
        <p:xfrm>
          <a:off x="736600" y="1066800"/>
          <a:ext cx="3378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9" name="Equation" r:id="rId10" imgW="1688760" imgH="228600" progId="Equation.3">
                  <p:embed/>
                </p:oleObj>
              </mc:Choice>
              <mc:Fallback>
                <p:oleObj name="Equation" r:id="rId10" imgW="168876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6600" y="1066800"/>
                        <a:ext cx="33782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91200" y="3438436"/>
            <a:ext cx="2133600" cy="1200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Smallest eigenvalue of A</a:t>
            </a:r>
            <a:r>
              <a:rPr lang="en-US" baseline="30000" dirty="0" smtClean="0"/>
              <a:t>T</a:t>
            </a:r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2684188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30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2" grpId="0" animBg="1"/>
      <p:bldP spid="573453" grpId="0" animBg="1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of estimation algorithms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2324100" y="914400"/>
          <a:ext cx="453390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2" name="Image" r:id="rId4" imgW="7250794" imgH="7250794" progId="">
                  <p:embed/>
                </p:oleObj>
              </mc:Choice>
              <mc:Fallback>
                <p:oleObj name="Image" r:id="rId4" imgW="7250794" imgH="72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100" y="914400"/>
                        <a:ext cx="4533900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4" name="Group 114"/>
          <p:cNvGraphicFramePr>
            <a:graphicFrameLocks noGrp="1"/>
          </p:cNvGraphicFramePr>
          <p:nvPr/>
        </p:nvGraphicFramePr>
        <p:xfrm>
          <a:off x="457200" y="5638800"/>
          <a:ext cx="8229600" cy="1027114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Normalized 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Nonlinear least squares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0.85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0.80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4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/>
              <a:t>Moving on to stereo…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175" y="101361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Fuse a calibrated binocular stereo pair to produce a depth image</a:t>
            </a:r>
          </a:p>
        </p:txBody>
      </p:sp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24320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image 1</a:t>
            </a:r>
            <a:endParaRPr lang="en-GB" dirty="0"/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562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2</a:t>
            </a:r>
            <a:endParaRPr lang="en-GB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Dense depth map</a:t>
            </a:r>
            <a:endParaRPr lang="en-GB"/>
          </a:p>
        </p:txBody>
      </p:sp>
      <p:pic>
        <p:nvPicPr>
          <p:cNvPr id="38919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2270125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59013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Box 9"/>
          <p:cNvSpPr txBox="1">
            <a:spLocks noChangeArrowheads="1"/>
          </p:cNvSpPr>
          <p:nvPr/>
        </p:nvSpPr>
        <p:spPr bwMode="auto">
          <a:xfrm flipH="1">
            <a:off x="6218238" y="6334125"/>
            <a:ext cx="292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Many of these slides adapted from Steve Seitz and Lana Lazebnik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10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2943491"/>
              </p:ext>
            </p:extLst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6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2478390" y="6096000"/>
            <a:ext cx="45320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Disparity is inversely proportional to </a:t>
            </a:r>
            <a:r>
              <a:rPr lang="en-US" dirty="0" smtClean="0"/>
              <a:t>depth.</a:t>
            </a:r>
            <a:endParaRPr lang="en-US" dirty="0"/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/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7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1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46083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1140" name="Line 4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46096" name="Oval 6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Rectangle 7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46094" name="Oval 9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5" name="Rectangle 10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11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If necessary, </a:t>
            </a:r>
            <a:r>
              <a:rPr lang="en-US" dirty="0" smtClean="0">
                <a:solidFill>
                  <a:srgbClr val="FF0000"/>
                </a:solidFill>
              </a:rPr>
              <a:t>rectify</a:t>
            </a:r>
            <a:r>
              <a:rPr lang="en-US" dirty="0" smtClean="0"/>
              <a:t> the two stereo images to transform </a:t>
            </a:r>
            <a:r>
              <a:rPr lang="en-US" dirty="0" err="1" smtClean="0"/>
              <a:t>epipolar</a:t>
            </a:r>
            <a:r>
              <a:rPr lang="en-US" dirty="0" smtClean="0"/>
              <a:t> lines into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For each pixel x in the first image</a:t>
            </a:r>
          </a:p>
          <a:p>
            <a:pPr lvl="1">
              <a:defRPr/>
            </a:pPr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</a:t>
            </a:r>
            <a:r>
              <a:rPr lang="en-US" dirty="0" err="1" smtClean="0"/>
              <a:t>scanline</a:t>
            </a:r>
            <a:r>
              <a:rPr lang="en-US" dirty="0" smtClean="0"/>
              <a:t> in the right image</a:t>
            </a:r>
          </a:p>
          <a:p>
            <a:pPr lvl="1">
              <a:defRPr/>
            </a:pPr>
            <a:r>
              <a:rPr lang="en-US" dirty="0" smtClean="0"/>
              <a:t>Search the </a:t>
            </a:r>
            <a:r>
              <a:rPr lang="en-US" dirty="0" err="1" smtClean="0"/>
              <a:t>scanline</a:t>
            </a:r>
            <a:r>
              <a:rPr lang="en-US" dirty="0" smtClean="0"/>
              <a:t> and pick the best match x’</a:t>
            </a:r>
          </a:p>
          <a:p>
            <a:pPr lvl="1">
              <a:defRPr/>
            </a:pPr>
            <a:r>
              <a:rPr lang="en-US" dirty="0" smtClean="0"/>
              <a:t>Compute disparity x-x’ and set depth(x) = </a:t>
            </a:r>
            <a:r>
              <a:rPr lang="en-US" dirty="0" err="1" smtClean="0"/>
              <a:t>fB</a:t>
            </a:r>
            <a:r>
              <a:rPr lang="en-US" dirty="0" smtClean="0"/>
              <a:t>/(x-x’)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46092" name="Oval 13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3" name="Rectangle 14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46090" name="Oval 16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140" grpId="0" animBg="1"/>
      <p:bldP spid="731147" grpId="0" build="p" bldLvl="2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39939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39952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3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39950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For each pixel in the first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line in the right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Search along </a:t>
            </a:r>
            <a:r>
              <a:rPr lang="en-US" dirty="0" err="1" smtClean="0"/>
              <a:t>epipolar</a:t>
            </a:r>
            <a:r>
              <a:rPr lang="en-US" dirty="0" smtClean="0"/>
              <a:t> line and pick the best match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Triangulate the matches to get depth information</a:t>
            </a:r>
            <a:br>
              <a:rPr lang="en-US" dirty="0" smtClean="0"/>
            </a:b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Simplest case: </a:t>
            </a:r>
            <a:r>
              <a:rPr lang="en-US" dirty="0" err="1" smtClean="0"/>
              <a:t>epipolar</a:t>
            </a:r>
            <a:r>
              <a:rPr lang="en-US" dirty="0" smtClean="0"/>
              <a:t> lines are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When does this happen?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39948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9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39946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7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9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6301" grpId="0" build="p" bldLvl="2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Simplest Case: Parallel images</a:t>
            </a:r>
          </a:p>
        </p:txBody>
      </p:sp>
      <p:graphicFrame>
        <p:nvGraphicFramePr>
          <p:cNvPr id="12290" name="Object 34"/>
          <p:cNvGraphicFramePr>
            <a:graphicFrameLocks noGrp="1" noChangeAspect="1"/>
          </p:cNvGraphicFramePr>
          <p:nvPr>
            <p:ph sz="half" idx="1"/>
          </p:nvPr>
        </p:nvGraphicFramePr>
        <p:xfrm>
          <a:off x="4438650" y="1438275"/>
          <a:ext cx="32575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6" name="Equation" r:id="rId4" imgW="1371600" imgH="228600" progId="Equation.3">
                  <p:embed/>
                </p:oleObj>
              </mc:Choice>
              <mc:Fallback>
                <p:oleObj name="Equation" r:id="rId4" imgW="1371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1438275"/>
                        <a:ext cx="325755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3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460875" y="3219450"/>
          <a:ext cx="3270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7" name="Equation" r:id="rId6" imgW="1523880" imgH="698400" progId="Equation.3">
                  <p:embed/>
                </p:oleObj>
              </mc:Choice>
              <mc:Fallback>
                <p:oleObj name="Equation" r:id="rId6" imgW="15238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75" y="3219450"/>
                        <a:ext cx="3270250" cy="149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33"/>
          <p:cNvSpPr txBox="1">
            <a:spLocks noChangeArrowheads="1"/>
          </p:cNvSpPr>
          <p:nvPr/>
        </p:nvSpPr>
        <p:spPr bwMode="auto">
          <a:xfrm>
            <a:off x="4595813" y="989013"/>
            <a:ext cx="26164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Epipolar</a:t>
            </a:r>
            <a:r>
              <a:rPr lang="en-US" dirty="0">
                <a:solidFill>
                  <a:srgbClr val="FF0000"/>
                </a:solidFill>
              </a:rPr>
              <a:t> constraint:</a:t>
            </a:r>
          </a:p>
        </p:txBody>
      </p:sp>
      <p:graphicFrame>
        <p:nvGraphicFramePr>
          <p:cNvPr id="616484" name="Object 3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04800" y="4953000"/>
          <a:ext cx="81534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8" name="Equation" r:id="rId8" imgW="4114800" imgH="711000" progId="Equation.3">
                  <p:embed/>
                </p:oleObj>
              </mc:Choice>
              <mc:Fallback>
                <p:oleObj name="Equation" r:id="rId8" imgW="41148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953000"/>
                        <a:ext cx="8153400" cy="140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38"/>
          <p:cNvSpPr txBox="1">
            <a:spLocks noChangeArrowheads="1"/>
          </p:cNvSpPr>
          <p:nvPr/>
        </p:nvSpPr>
        <p:spPr bwMode="auto">
          <a:xfrm>
            <a:off x="4953000" y="2286000"/>
            <a:ext cx="279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R = I	    t</a:t>
            </a:r>
            <a:r>
              <a:rPr lang="en-US">
                <a:latin typeface="Times New Roman" pitchFamily="18" charset="0"/>
              </a:rPr>
              <a:t> = (</a:t>
            </a:r>
            <a:r>
              <a:rPr lang="en-US" i="1">
                <a:latin typeface="Times New Roman" pitchFamily="18" charset="0"/>
              </a:rPr>
              <a:t>T</a:t>
            </a:r>
            <a:r>
              <a:rPr lang="en-US">
                <a:latin typeface="Times New Roman" pitchFamily="18" charset="0"/>
              </a:rPr>
              <a:t>, 0, 0)</a:t>
            </a:r>
          </a:p>
        </p:txBody>
      </p:sp>
      <p:sp>
        <p:nvSpPr>
          <p:cNvPr id="616489" name="Text Box 41"/>
          <p:cNvSpPr txBox="1">
            <a:spLocks noChangeArrowheads="1"/>
          </p:cNvSpPr>
          <p:nvPr/>
        </p:nvSpPr>
        <p:spPr bwMode="auto">
          <a:xfrm>
            <a:off x="685800" y="6364288"/>
            <a:ext cx="7024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y-coordinates of corresponding points are the </a:t>
            </a:r>
            <a:r>
              <a:rPr lang="en-US" dirty="0" smtClean="0">
                <a:solidFill>
                  <a:srgbClr val="FF0000"/>
                </a:solidFill>
              </a:rPr>
              <a:t>same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2297" name="Group 42"/>
          <p:cNvGrpSpPr>
            <a:grpSpLocks/>
          </p:cNvGrpSpPr>
          <p:nvPr/>
        </p:nvGrpSpPr>
        <p:grpSpPr bwMode="auto">
          <a:xfrm>
            <a:off x="533400" y="1033463"/>
            <a:ext cx="3124200" cy="3690937"/>
            <a:chOff x="336" y="603"/>
            <a:chExt cx="2832" cy="3477"/>
          </a:xfrm>
        </p:grpSpPr>
        <p:sp>
          <p:nvSpPr>
            <p:cNvPr id="12302" name="Freeform 43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42 w 865"/>
                <a:gd name="T1" fmla="*/ 0 h 529"/>
                <a:gd name="T2" fmla="*/ 36 w 865"/>
                <a:gd name="T3" fmla="*/ 24 h 529"/>
                <a:gd name="T4" fmla="*/ 36 w 865"/>
                <a:gd name="T5" fmla="*/ 48 h 529"/>
                <a:gd name="T6" fmla="*/ 24 w 865"/>
                <a:gd name="T7" fmla="*/ 72 h 529"/>
                <a:gd name="T8" fmla="*/ 18 w 865"/>
                <a:gd name="T9" fmla="*/ 96 h 529"/>
                <a:gd name="T10" fmla="*/ 18 w 865"/>
                <a:gd name="T11" fmla="*/ 120 h 529"/>
                <a:gd name="T12" fmla="*/ 18 w 865"/>
                <a:gd name="T13" fmla="*/ 144 h 529"/>
                <a:gd name="T14" fmla="*/ 12 w 865"/>
                <a:gd name="T15" fmla="*/ 168 h 529"/>
                <a:gd name="T16" fmla="*/ 6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6 w 865"/>
                <a:gd name="T25" fmla="*/ 288 h 529"/>
                <a:gd name="T26" fmla="*/ 6 w 865"/>
                <a:gd name="T27" fmla="*/ 312 h 529"/>
                <a:gd name="T28" fmla="*/ 12 w 865"/>
                <a:gd name="T29" fmla="*/ 336 h 529"/>
                <a:gd name="T30" fmla="*/ 12 w 865"/>
                <a:gd name="T31" fmla="*/ 360 h 529"/>
                <a:gd name="T32" fmla="*/ 18 w 865"/>
                <a:gd name="T33" fmla="*/ 384 h 529"/>
                <a:gd name="T34" fmla="*/ 18 w 865"/>
                <a:gd name="T35" fmla="*/ 408 h 529"/>
                <a:gd name="T36" fmla="*/ 24 w 865"/>
                <a:gd name="T37" fmla="*/ 432 h 529"/>
                <a:gd name="T38" fmla="*/ 29 w 865"/>
                <a:gd name="T39" fmla="*/ 456 h 529"/>
                <a:gd name="T40" fmla="*/ 421 w 865"/>
                <a:gd name="T41" fmla="*/ 528 h 529"/>
                <a:gd name="T42" fmla="*/ 397 w 865"/>
                <a:gd name="T43" fmla="*/ 480 h 529"/>
                <a:gd name="T44" fmla="*/ 391 w 865"/>
                <a:gd name="T45" fmla="*/ 456 h 529"/>
                <a:gd name="T46" fmla="*/ 385 w 865"/>
                <a:gd name="T47" fmla="*/ 420 h 529"/>
                <a:gd name="T48" fmla="*/ 380 w 865"/>
                <a:gd name="T49" fmla="*/ 396 h 529"/>
                <a:gd name="T50" fmla="*/ 373 w 865"/>
                <a:gd name="T51" fmla="*/ 372 h 529"/>
                <a:gd name="T52" fmla="*/ 367 w 865"/>
                <a:gd name="T53" fmla="*/ 348 h 529"/>
                <a:gd name="T54" fmla="*/ 367 w 865"/>
                <a:gd name="T55" fmla="*/ 324 h 529"/>
                <a:gd name="T56" fmla="*/ 367 w 865"/>
                <a:gd name="T57" fmla="*/ 288 h 529"/>
                <a:gd name="T58" fmla="*/ 367 w 865"/>
                <a:gd name="T59" fmla="*/ 264 h 529"/>
                <a:gd name="T60" fmla="*/ 367 w 865"/>
                <a:gd name="T61" fmla="*/ 240 h 529"/>
                <a:gd name="T62" fmla="*/ 380 w 865"/>
                <a:gd name="T63" fmla="*/ 216 h 529"/>
                <a:gd name="T64" fmla="*/ 380 w 865"/>
                <a:gd name="T65" fmla="*/ 192 h 529"/>
                <a:gd name="T66" fmla="*/ 385 w 865"/>
                <a:gd name="T67" fmla="*/ 168 h 529"/>
                <a:gd name="T68" fmla="*/ 397 w 865"/>
                <a:gd name="T69" fmla="*/ 156 h 529"/>
                <a:gd name="T70" fmla="*/ 397 w 865"/>
                <a:gd name="T71" fmla="*/ 132 h 529"/>
                <a:gd name="T72" fmla="*/ 409 w 865"/>
                <a:gd name="T73" fmla="*/ 108 h 529"/>
                <a:gd name="T74" fmla="*/ 421 w 865"/>
                <a:gd name="T75" fmla="*/ 96 h 529"/>
                <a:gd name="T76" fmla="*/ 427 w 865"/>
                <a:gd name="T77" fmla="*/ 72 h 529"/>
                <a:gd name="T78" fmla="*/ 42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Line 44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4" name="Freeform 45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Freeform 46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Freeform 47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Freeform 48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Line 49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Line 50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Freeform 51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Arc 52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2" name="Line 53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3" name="Oval 54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4" name="Line 55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5" name="Freeform 56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Arc 57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7" name="Line 58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8" name="Oval 59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9" name="Line 60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0" name="Line 61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1" name="Line 62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63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Line 64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Line 65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5" name="Oval 66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6" name="Oval 67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8" name="Line 68"/>
          <p:cNvSpPr>
            <a:spLocks noChangeShapeType="1"/>
          </p:cNvSpPr>
          <p:nvPr/>
        </p:nvSpPr>
        <p:spPr bwMode="auto">
          <a:xfrm flipH="1" flipV="1">
            <a:off x="1371600" y="38862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Text Box 69"/>
          <p:cNvSpPr txBox="1">
            <a:spLocks noChangeArrowheads="1"/>
          </p:cNvSpPr>
          <p:nvPr/>
        </p:nvSpPr>
        <p:spPr bwMode="auto">
          <a:xfrm>
            <a:off x="1431925" y="40767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t</a:t>
            </a:r>
          </a:p>
        </p:txBody>
      </p:sp>
      <p:sp>
        <p:nvSpPr>
          <p:cNvPr id="12300" name="Text Box 70"/>
          <p:cNvSpPr txBox="1">
            <a:spLocks noChangeArrowheads="1"/>
          </p:cNvSpPr>
          <p:nvPr/>
        </p:nvSpPr>
        <p:spPr bwMode="auto">
          <a:xfrm>
            <a:off x="1143000" y="251460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</a:t>
            </a:r>
          </a:p>
        </p:txBody>
      </p:sp>
      <p:sp>
        <p:nvSpPr>
          <p:cNvPr id="12301" name="Text Box 71"/>
          <p:cNvSpPr txBox="1">
            <a:spLocks noChangeArrowheads="1"/>
          </p:cNvSpPr>
          <p:nvPr/>
        </p:nvSpPr>
        <p:spPr bwMode="auto">
          <a:xfrm>
            <a:off x="2990850" y="35052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4198140" y="4953000"/>
            <a:ext cx="448866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56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8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reeform 2"/>
          <p:cNvSpPr>
            <a:spLocks/>
          </p:cNvSpPr>
          <p:nvPr/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Freeform 5"/>
          <p:cNvSpPr>
            <a:spLocks/>
          </p:cNvSpPr>
          <p:nvPr/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Freeform 8"/>
          <p:cNvSpPr>
            <a:spLocks/>
          </p:cNvSpPr>
          <p:nvPr/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Freeform 14"/>
          <p:cNvSpPr>
            <a:spLocks/>
          </p:cNvSpPr>
          <p:nvPr/>
        </p:nvSpPr>
        <p:spPr bwMode="auto">
          <a:xfrm rot="-1766867">
            <a:off x="7032625" y="5854700"/>
            <a:ext cx="285750" cy="485775"/>
          </a:xfrm>
          <a:custGeom>
            <a:avLst/>
            <a:gdLst>
              <a:gd name="T0" fmla="*/ 2147483647 w 202"/>
              <a:gd name="T1" fmla="*/ 2147483647 h 306"/>
              <a:gd name="T2" fmla="*/ 0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0 h 306"/>
              <a:gd name="T30" fmla="*/ 2147483647 w 202"/>
              <a:gd name="T31" fmla="*/ 0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2147483647 w 202"/>
              <a:gd name="T37" fmla="*/ 2147483647 h 306"/>
              <a:gd name="T38" fmla="*/ 2147483647 w 202"/>
              <a:gd name="T39" fmla="*/ 2147483647 h 306"/>
              <a:gd name="T40" fmla="*/ 2147483647 w 202"/>
              <a:gd name="T41" fmla="*/ 2147483647 h 306"/>
              <a:gd name="T42" fmla="*/ 2147483647 w 202"/>
              <a:gd name="T43" fmla="*/ 2147483647 h 306"/>
              <a:gd name="T44" fmla="*/ 2147483647 w 202"/>
              <a:gd name="T45" fmla="*/ 2147483647 h 306"/>
              <a:gd name="T46" fmla="*/ 2147483647 w 202"/>
              <a:gd name="T47" fmla="*/ 2147483647 h 306"/>
              <a:gd name="T48" fmla="*/ 2147483647 w 202"/>
              <a:gd name="T49" fmla="*/ 2147483647 h 306"/>
              <a:gd name="T50" fmla="*/ 2147483647 w 202"/>
              <a:gd name="T51" fmla="*/ 2147483647 h 306"/>
              <a:gd name="T52" fmla="*/ 2147483647 w 202"/>
              <a:gd name="T53" fmla="*/ 2147483647 h 306"/>
              <a:gd name="T54" fmla="*/ 2147483647 w 202"/>
              <a:gd name="T55" fmla="*/ 2147483647 h 306"/>
              <a:gd name="T56" fmla="*/ 2147483647 w 202"/>
              <a:gd name="T57" fmla="*/ 2147483647 h 306"/>
              <a:gd name="T58" fmla="*/ 2147483647 w 202"/>
              <a:gd name="T59" fmla="*/ 2147483647 h 306"/>
              <a:gd name="T60" fmla="*/ 2147483647 w 202"/>
              <a:gd name="T61" fmla="*/ 2147483647 h 306"/>
              <a:gd name="T62" fmla="*/ 2147483647 w 202"/>
              <a:gd name="T63" fmla="*/ 2147483647 h 306"/>
              <a:gd name="T64" fmla="*/ 2147483647 w 202"/>
              <a:gd name="T65" fmla="*/ 2147483647 h 306"/>
              <a:gd name="T66" fmla="*/ 2147483647 w 202"/>
              <a:gd name="T67" fmla="*/ 2147483647 h 306"/>
              <a:gd name="T68" fmla="*/ 2147483647 w 202"/>
              <a:gd name="T69" fmla="*/ 2147483647 h 306"/>
              <a:gd name="T70" fmla="*/ 2147483647 w 202"/>
              <a:gd name="T71" fmla="*/ 2147483647 h 306"/>
              <a:gd name="T72" fmla="*/ 2147483647 w 202"/>
              <a:gd name="T73" fmla="*/ 2147483647 h 306"/>
              <a:gd name="T74" fmla="*/ 2147483647 w 202"/>
              <a:gd name="T75" fmla="*/ 2147483647 h 306"/>
              <a:gd name="T76" fmla="*/ 2147483647 w 202"/>
              <a:gd name="T77" fmla="*/ 2147483647 h 306"/>
              <a:gd name="T78" fmla="*/ 2147483647 w 202"/>
              <a:gd name="T79" fmla="*/ 2147483647 h 306"/>
              <a:gd name="T80" fmla="*/ 2147483647 w 202"/>
              <a:gd name="T81" fmla="*/ 2147483647 h 306"/>
              <a:gd name="T82" fmla="*/ 2147483647 w 202"/>
              <a:gd name="T83" fmla="*/ 2147483647 h 306"/>
              <a:gd name="T84" fmla="*/ 2147483647 w 202"/>
              <a:gd name="T85" fmla="*/ 2147483647 h 306"/>
              <a:gd name="T86" fmla="*/ 2147483647 w 202"/>
              <a:gd name="T87" fmla="*/ 2147483647 h 306"/>
              <a:gd name="T88" fmla="*/ 2147483647 w 202"/>
              <a:gd name="T89" fmla="*/ 2147483647 h 306"/>
              <a:gd name="T90" fmla="*/ 2147483647 w 202"/>
              <a:gd name="T91" fmla="*/ 2147483647 h 306"/>
              <a:gd name="T92" fmla="*/ 2147483647 w 202"/>
              <a:gd name="T93" fmla="*/ 2147483647 h 306"/>
              <a:gd name="T94" fmla="*/ 2147483647 w 202"/>
              <a:gd name="T95" fmla="*/ 2147483647 h 306"/>
              <a:gd name="T96" fmla="*/ 2147483647 w 202"/>
              <a:gd name="T97" fmla="*/ 2147483647 h 306"/>
              <a:gd name="T98" fmla="*/ 2147483647 w 202"/>
              <a:gd name="T99" fmla="*/ 2147483647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1" name="Arc 15"/>
          <p:cNvSpPr>
            <a:spLocks/>
          </p:cNvSpPr>
          <p:nvPr/>
        </p:nvSpPr>
        <p:spPr bwMode="auto">
          <a:xfrm rot="-3146867">
            <a:off x="6995319" y="5838031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1879311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rot="-1766867">
            <a:off x="7002463" y="5768975"/>
            <a:ext cx="31750" cy="646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3" name="Oval 17"/>
          <p:cNvSpPr>
            <a:spLocks noChangeArrowheads="1"/>
          </p:cNvSpPr>
          <p:nvPr/>
        </p:nvSpPr>
        <p:spPr bwMode="auto">
          <a:xfrm rot="-5726867">
            <a:off x="7038976" y="5840412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Line 18"/>
          <p:cNvSpPr>
            <a:spLocks noChangeShapeType="1"/>
          </p:cNvSpPr>
          <p:nvPr/>
        </p:nvSpPr>
        <p:spPr bwMode="auto">
          <a:xfrm rot="19833133" flipV="1">
            <a:off x="7048500" y="582771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Freeform 19"/>
          <p:cNvSpPr>
            <a:spLocks/>
          </p:cNvSpPr>
          <p:nvPr/>
        </p:nvSpPr>
        <p:spPr bwMode="auto">
          <a:xfrm rot="1112195">
            <a:off x="3565525" y="4025900"/>
            <a:ext cx="285750" cy="485775"/>
          </a:xfrm>
          <a:custGeom>
            <a:avLst/>
            <a:gdLst>
              <a:gd name="T0" fmla="*/ 2147483647 w 202"/>
              <a:gd name="T1" fmla="*/ 2147483647 h 306"/>
              <a:gd name="T2" fmla="*/ 0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0 h 306"/>
              <a:gd name="T30" fmla="*/ 2147483647 w 202"/>
              <a:gd name="T31" fmla="*/ 0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2147483647 w 202"/>
              <a:gd name="T37" fmla="*/ 2147483647 h 306"/>
              <a:gd name="T38" fmla="*/ 2147483647 w 202"/>
              <a:gd name="T39" fmla="*/ 2147483647 h 306"/>
              <a:gd name="T40" fmla="*/ 2147483647 w 202"/>
              <a:gd name="T41" fmla="*/ 2147483647 h 306"/>
              <a:gd name="T42" fmla="*/ 2147483647 w 202"/>
              <a:gd name="T43" fmla="*/ 2147483647 h 306"/>
              <a:gd name="T44" fmla="*/ 2147483647 w 202"/>
              <a:gd name="T45" fmla="*/ 2147483647 h 306"/>
              <a:gd name="T46" fmla="*/ 2147483647 w 202"/>
              <a:gd name="T47" fmla="*/ 2147483647 h 306"/>
              <a:gd name="T48" fmla="*/ 2147483647 w 202"/>
              <a:gd name="T49" fmla="*/ 2147483647 h 306"/>
              <a:gd name="T50" fmla="*/ 2147483647 w 202"/>
              <a:gd name="T51" fmla="*/ 2147483647 h 306"/>
              <a:gd name="T52" fmla="*/ 2147483647 w 202"/>
              <a:gd name="T53" fmla="*/ 2147483647 h 306"/>
              <a:gd name="T54" fmla="*/ 2147483647 w 202"/>
              <a:gd name="T55" fmla="*/ 2147483647 h 306"/>
              <a:gd name="T56" fmla="*/ 2147483647 w 202"/>
              <a:gd name="T57" fmla="*/ 2147483647 h 306"/>
              <a:gd name="T58" fmla="*/ 2147483647 w 202"/>
              <a:gd name="T59" fmla="*/ 2147483647 h 306"/>
              <a:gd name="T60" fmla="*/ 2147483647 w 202"/>
              <a:gd name="T61" fmla="*/ 2147483647 h 306"/>
              <a:gd name="T62" fmla="*/ 2147483647 w 202"/>
              <a:gd name="T63" fmla="*/ 2147483647 h 306"/>
              <a:gd name="T64" fmla="*/ 2147483647 w 202"/>
              <a:gd name="T65" fmla="*/ 2147483647 h 306"/>
              <a:gd name="T66" fmla="*/ 2147483647 w 202"/>
              <a:gd name="T67" fmla="*/ 2147483647 h 306"/>
              <a:gd name="T68" fmla="*/ 2147483647 w 202"/>
              <a:gd name="T69" fmla="*/ 2147483647 h 306"/>
              <a:gd name="T70" fmla="*/ 2147483647 w 202"/>
              <a:gd name="T71" fmla="*/ 2147483647 h 306"/>
              <a:gd name="T72" fmla="*/ 2147483647 w 202"/>
              <a:gd name="T73" fmla="*/ 2147483647 h 306"/>
              <a:gd name="T74" fmla="*/ 2147483647 w 202"/>
              <a:gd name="T75" fmla="*/ 2147483647 h 306"/>
              <a:gd name="T76" fmla="*/ 2147483647 w 202"/>
              <a:gd name="T77" fmla="*/ 2147483647 h 306"/>
              <a:gd name="T78" fmla="*/ 2147483647 w 202"/>
              <a:gd name="T79" fmla="*/ 2147483647 h 306"/>
              <a:gd name="T80" fmla="*/ 2147483647 w 202"/>
              <a:gd name="T81" fmla="*/ 2147483647 h 306"/>
              <a:gd name="T82" fmla="*/ 2147483647 w 202"/>
              <a:gd name="T83" fmla="*/ 2147483647 h 306"/>
              <a:gd name="T84" fmla="*/ 2147483647 w 202"/>
              <a:gd name="T85" fmla="*/ 2147483647 h 306"/>
              <a:gd name="T86" fmla="*/ 2147483647 w 202"/>
              <a:gd name="T87" fmla="*/ 2147483647 h 306"/>
              <a:gd name="T88" fmla="*/ 2147483647 w 202"/>
              <a:gd name="T89" fmla="*/ 2147483647 h 306"/>
              <a:gd name="T90" fmla="*/ 2147483647 w 202"/>
              <a:gd name="T91" fmla="*/ 2147483647 h 306"/>
              <a:gd name="T92" fmla="*/ 2147483647 w 202"/>
              <a:gd name="T93" fmla="*/ 2147483647 h 306"/>
              <a:gd name="T94" fmla="*/ 2147483647 w 202"/>
              <a:gd name="T95" fmla="*/ 2147483647 h 306"/>
              <a:gd name="T96" fmla="*/ 2147483647 w 202"/>
              <a:gd name="T97" fmla="*/ 2147483647 h 306"/>
              <a:gd name="T98" fmla="*/ 2147483647 w 202"/>
              <a:gd name="T99" fmla="*/ 2147483647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6" name="Arc 20"/>
          <p:cNvSpPr>
            <a:spLocks/>
          </p:cNvSpPr>
          <p:nvPr/>
        </p:nvSpPr>
        <p:spPr bwMode="auto">
          <a:xfrm rot="-267806">
            <a:off x="3659188" y="3998913"/>
            <a:ext cx="209550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1879311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Line 21"/>
          <p:cNvSpPr>
            <a:spLocks noChangeShapeType="1"/>
          </p:cNvSpPr>
          <p:nvPr/>
        </p:nvSpPr>
        <p:spPr bwMode="auto">
          <a:xfrm rot="1112195">
            <a:off x="3590925" y="382428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8" name="Oval 22"/>
          <p:cNvSpPr>
            <a:spLocks noChangeArrowheads="1"/>
          </p:cNvSpPr>
          <p:nvPr/>
        </p:nvSpPr>
        <p:spPr bwMode="auto">
          <a:xfrm rot="-2847806">
            <a:off x="3724276" y="4008437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Line 23"/>
          <p:cNvSpPr>
            <a:spLocks noChangeShapeType="1"/>
          </p:cNvSpPr>
          <p:nvPr/>
        </p:nvSpPr>
        <p:spPr bwMode="auto">
          <a:xfrm rot="1112195" flipV="1">
            <a:off x="3584575" y="405606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0" name="Rectangle 24"/>
          <p:cNvSpPr>
            <a:spLocks noGrp="1" noChangeArrowheads="1"/>
          </p:cNvSpPr>
          <p:nvPr>
            <p:ph type="title"/>
          </p:nvPr>
        </p:nvSpPr>
        <p:spPr>
          <a:xfrm>
            <a:off x="355600" y="-152400"/>
            <a:ext cx="8229600" cy="1143000"/>
          </a:xfrm>
          <a:noFill/>
        </p:spPr>
        <p:txBody>
          <a:bodyPr/>
          <a:lstStyle/>
          <a:p>
            <a:r>
              <a:rPr lang="en-US" dirty="0" smtClean="0"/>
              <a:t>Stereo image rectification</a:t>
            </a:r>
          </a:p>
        </p:txBody>
      </p:sp>
      <p:sp>
        <p:nvSpPr>
          <p:cNvPr id="43031" name="Oval 12"/>
          <p:cNvSpPr>
            <a:spLocks noChangeArrowheads="1"/>
          </p:cNvSpPr>
          <p:nvPr/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Oval 13"/>
          <p:cNvSpPr>
            <a:spLocks noChangeArrowheads="1"/>
          </p:cNvSpPr>
          <p:nvPr/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Thin lenses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21336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1800" dirty="0" smtClean="0"/>
              <a:t>Thin lens equation:</a:t>
            </a:r>
          </a:p>
          <a:p>
            <a:pPr marL="382588" indent="-342900" eaLnBrk="1" hangingPunct="1">
              <a:lnSpc>
                <a:spcPct val="90000"/>
              </a:lnSpc>
            </a:pPr>
            <a:endParaRPr lang="en-US" altLang="en-US" sz="1800" dirty="0" smtClean="0"/>
          </a:p>
          <a:p>
            <a:pPr marL="782638" lvl="1" eaLnBrk="1" hangingPunct="1">
              <a:lnSpc>
                <a:spcPct val="90000"/>
              </a:lnSpc>
              <a:buClr>
                <a:srgbClr val="000000"/>
              </a:buClr>
            </a:pPr>
            <a:endParaRPr lang="en-US" altLang="en-US" dirty="0" smtClean="0"/>
          </a:p>
          <a:p>
            <a:pPr marL="782638" lvl="1" eaLnBrk="1" hangingPunct="1">
              <a:lnSpc>
                <a:spcPct val="90000"/>
              </a:lnSpc>
              <a:buClr>
                <a:srgbClr val="000000"/>
              </a:buClr>
            </a:pPr>
            <a:r>
              <a:rPr lang="en-US" altLang="en-US" sz="1600" dirty="0" smtClean="0"/>
              <a:t>Any object point satisfying this equation is </a:t>
            </a:r>
            <a:r>
              <a:rPr lang="en-US" altLang="en-US" sz="1600" dirty="0" smtClean="0">
                <a:solidFill>
                  <a:srgbClr val="C00000"/>
                </a:solidFill>
              </a:rPr>
              <a:t>in focus</a:t>
            </a:r>
          </a:p>
        </p:txBody>
      </p:sp>
      <p:pic>
        <p:nvPicPr>
          <p:cNvPr id="3891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4419600"/>
            <a:ext cx="1633537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295400"/>
            <a:ext cx="5792787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7291388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700588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6021388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4632325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 flipV="1">
            <a:off x="7816850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5343525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4497388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7410450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7883525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7613650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4700588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 flipV="1">
            <a:off x="7918450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Oval 16"/>
          <p:cNvSpPr>
            <a:spLocks noChangeArrowheads="1"/>
          </p:cNvSpPr>
          <p:nvPr/>
        </p:nvSpPr>
        <p:spPr bwMode="auto">
          <a:xfrm>
            <a:off x="7856538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Oval 17"/>
          <p:cNvSpPr>
            <a:spLocks noChangeArrowheads="1"/>
          </p:cNvSpPr>
          <p:nvPr/>
        </p:nvSpPr>
        <p:spPr bwMode="auto">
          <a:xfrm>
            <a:off x="5992813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Freeform 18"/>
          <p:cNvSpPr>
            <a:spLocks/>
          </p:cNvSpPr>
          <p:nvPr/>
        </p:nvSpPr>
        <p:spPr bwMode="auto">
          <a:xfrm>
            <a:off x="4343400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Arc 19"/>
          <p:cNvSpPr>
            <a:spLocks/>
          </p:cNvSpPr>
          <p:nvPr/>
        </p:nvSpPr>
        <p:spPr bwMode="auto">
          <a:xfrm rot="720000">
            <a:off x="4543425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0"/>
          <p:cNvSpPr>
            <a:spLocks noChangeShapeType="1"/>
          </p:cNvSpPr>
          <p:nvPr/>
        </p:nvSpPr>
        <p:spPr bwMode="auto">
          <a:xfrm flipH="1">
            <a:off x="4343400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Oval 21"/>
          <p:cNvSpPr>
            <a:spLocks noChangeArrowheads="1"/>
          </p:cNvSpPr>
          <p:nvPr/>
        </p:nvSpPr>
        <p:spPr bwMode="auto">
          <a:xfrm rot="-1860000">
            <a:off x="4621213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2"/>
          <p:cNvSpPr>
            <a:spLocks noChangeShapeType="1"/>
          </p:cNvSpPr>
          <p:nvPr/>
        </p:nvSpPr>
        <p:spPr bwMode="auto">
          <a:xfrm flipV="1">
            <a:off x="4343400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Freeform 23"/>
          <p:cNvSpPr>
            <a:spLocks/>
          </p:cNvSpPr>
          <p:nvPr/>
        </p:nvSpPr>
        <p:spPr bwMode="auto">
          <a:xfrm>
            <a:off x="7594600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4" name="Arc 24"/>
          <p:cNvSpPr>
            <a:spLocks/>
          </p:cNvSpPr>
          <p:nvPr/>
        </p:nvSpPr>
        <p:spPr bwMode="auto">
          <a:xfrm rot="720000">
            <a:off x="7794625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5"/>
          <p:cNvSpPr>
            <a:spLocks noChangeShapeType="1"/>
          </p:cNvSpPr>
          <p:nvPr/>
        </p:nvSpPr>
        <p:spPr bwMode="auto">
          <a:xfrm flipH="1">
            <a:off x="7594600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Oval 26"/>
          <p:cNvSpPr>
            <a:spLocks noChangeArrowheads="1"/>
          </p:cNvSpPr>
          <p:nvPr/>
        </p:nvSpPr>
        <p:spPr bwMode="auto">
          <a:xfrm rot="-1860000">
            <a:off x="7872413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27"/>
          <p:cNvSpPr>
            <a:spLocks noChangeShapeType="1"/>
          </p:cNvSpPr>
          <p:nvPr/>
        </p:nvSpPr>
        <p:spPr bwMode="auto">
          <a:xfrm flipV="1">
            <a:off x="7594600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8"/>
          <p:cNvSpPr>
            <a:spLocks noGrp="1" noChangeArrowheads="1"/>
          </p:cNvSpPr>
          <p:nvPr>
            <p:ph type="title"/>
          </p:nvPr>
        </p:nvSpPr>
        <p:spPr>
          <a:xfrm>
            <a:off x="-17491" y="0"/>
            <a:ext cx="8229600" cy="1143000"/>
          </a:xfrm>
          <a:noFill/>
        </p:spPr>
        <p:txBody>
          <a:bodyPr/>
          <a:lstStyle/>
          <a:p>
            <a:r>
              <a:rPr lang="en-US" dirty="0" smtClean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191000" cy="5541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err="1" smtClean="0"/>
              <a:t>Reproject</a:t>
            </a:r>
            <a:r>
              <a:rPr lang="en-US" sz="2800" dirty="0" smtClean="0"/>
              <a:t> image planes onto a common plane parallel to the line between camera centers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smtClean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smtClean="0"/>
              <a:t>Two </a:t>
            </a:r>
            <a:r>
              <a:rPr lang="en-US" sz="2800" dirty="0" err="1" smtClean="0"/>
              <a:t>homographies</a:t>
            </a:r>
            <a:r>
              <a:rPr lang="en-US" sz="2800" dirty="0" smtClean="0"/>
              <a:t> (3x3 transform), one for each input image </a:t>
            </a:r>
            <a:r>
              <a:rPr lang="en-US" sz="2800" dirty="0" err="1" smtClean="0"/>
              <a:t>reprojection</a:t>
            </a:r>
            <a:endParaRPr lang="en-US" sz="28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dirty="0" smtClean="0"/>
              <a:t>C. Loop and Z. Zhang. </a:t>
            </a:r>
            <a:r>
              <a:rPr lang="en-US" sz="2000" dirty="0" smtClean="0">
                <a:hlinkClick r:id="rId3"/>
              </a:rPr>
              <a:t>Computing Rectifying </a:t>
            </a:r>
            <a:r>
              <a:rPr lang="en-US" sz="2000" dirty="0" err="1" smtClean="0">
                <a:hlinkClick r:id="rId3"/>
              </a:rPr>
              <a:t>Homographies</a:t>
            </a:r>
            <a:r>
              <a:rPr lang="en-US" sz="2000" dirty="0" smtClean="0">
                <a:hlinkClick r:id="rId3"/>
              </a:rPr>
              <a:t> for Stereo Vision</a:t>
            </a:r>
            <a:r>
              <a:rPr lang="en-US" sz="2000" dirty="0" smtClean="0"/>
              <a:t>. IEEE Conf. Computer Vision and Pattern Recognition, 1999</a:t>
            </a:r>
            <a:r>
              <a:rPr lang="en-US" sz="2400" dirty="0" smtClean="0"/>
              <a:t>.</a:t>
            </a:r>
          </a:p>
        </p:txBody>
      </p:sp>
      <p:sp>
        <p:nvSpPr>
          <p:cNvPr id="44060" name="Line 35"/>
          <p:cNvSpPr>
            <a:spLocks noChangeShapeType="1"/>
          </p:cNvSpPr>
          <p:nvPr/>
        </p:nvSpPr>
        <p:spPr bwMode="auto">
          <a:xfrm>
            <a:off x="5726113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1" name="Line 36"/>
          <p:cNvSpPr>
            <a:spLocks noChangeShapeType="1"/>
          </p:cNvSpPr>
          <p:nvPr/>
        </p:nvSpPr>
        <p:spPr bwMode="auto">
          <a:xfrm>
            <a:off x="5718175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4497388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7629525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5726113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Oval 14"/>
          <p:cNvSpPr>
            <a:spLocks noChangeArrowheads="1"/>
          </p:cNvSpPr>
          <p:nvPr/>
        </p:nvSpPr>
        <p:spPr bwMode="auto">
          <a:xfrm>
            <a:off x="7889875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Oval 15"/>
          <p:cNvSpPr>
            <a:spLocks noChangeArrowheads="1"/>
          </p:cNvSpPr>
          <p:nvPr/>
        </p:nvSpPr>
        <p:spPr bwMode="auto">
          <a:xfrm>
            <a:off x="5314950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20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Example</a:t>
            </a:r>
          </a:p>
        </p:txBody>
      </p:sp>
      <p:pic>
        <p:nvPicPr>
          <p:cNvPr id="29699" name="Picture 2" descr="http://www.ifp.illinois.edu/~yuhuang/rectify/orig_4_5_b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914400"/>
            <a:ext cx="77247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http://www.ifp.illinois.edu/~yuhuang/rectify/rectif_4_5_b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77724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1" name="Straight Connector 4"/>
          <p:cNvCxnSpPr>
            <a:cxnSpLocks noChangeShapeType="1"/>
          </p:cNvCxnSpPr>
          <p:nvPr/>
        </p:nvCxnSpPr>
        <p:spPr bwMode="auto">
          <a:xfrm>
            <a:off x="733425" y="160020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2" name="Straight Connector 7"/>
          <p:cNvCxnSpPr>
            <a:cxnSpLocks noChangeShapeType="1"/>
          </p:cNvCxnSpPr>
          <p:nvPr/>
        </p:nvCxnSpPr>
        <p:spPr bwMode="auto">
          <a:xfrm>
            <a:off x="733425" y="21526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3" name="Straight Connector 8"/>
          <p:cNvCxnSpPr>
            <a:cxnSpLocks noChangeShapeType="1"/>
          </p:cNvCxnSpPr>
          <p:nvPr/>
        </p:nvCxnSpPr>
        <p:spPr bwMode="auto">
          <a:xfrm>
            <a:off x="733425" y="3527425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733425" y="928688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/>
                </a:solidFill>
                <a:latin typeface="+mn-lt"/>
                <a:ea typeface="+mn-ea"/>
              </a:rPr>
              <a:t>Unrectified</a:t>
            </a:r>
            <a:endParaRPr 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325" y="3886200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</a:rPr>
              <a:t>Rectified</a:t>
            </a:r>
          </a:p>
        </p:txBody>
      </p:sp>
      <p:cxnSp>
        <p:nvCxnSpPr>
          <p:cNvPr id="29706" name="Straight Connector 14"/>
          <p:cNvCxnSpPr>
            <a:cxnSpLocks noChangeShapeType="1"/>
          </p:cNvCxnSpPr>
          <p:nvPr/>
        </p:nvCxnSpPr>
        <p:spPr bwMode="auto">
          <a:xfrm>
            <a:off x="709613" y="43576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7" name="Straight Connector 15"/>
          <p:cNvCxnSpPr>
            <a:cxnSpLocks noChangeShapeType="1"/>
          </p:cNvCxnSpPr>
          <p:nvPr/>
        </p:nvCxnSpPr>
        <p:spPr bwMode="auto">
          <a:xfrm>
            <a:off x="693738" y="48402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8" name="Straight Connector 16"/>
          <p:cNvCxnSpPr>
            <a:cxnSpLocks noChangeShapeType="1"/>
          </p:cNvCxnSpPr>
          <p:nvPr/>
        </p:nvCxnSpPr>
        <p:spPr bwMode="auto">
          <a:xfrm>
            <a:off x="709613" y="53228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9" name="Straight Connector 17"/>
          <p:cNvCxnSpPr>
            <a:cxnSpLocks noChangeShapeType="1"/>
          </p:cNvCxnSpPr>
          <p:nvPr/>
        </p:nvCxnSpPr>
        <p:spPr bwMode="auto">
          <a:xfrm>
            <a:off x="709613" y="579913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10" name="Straight Connector 18"/>
          <p:cNvCxnSpPr>
            <a:cxnSpLocks noChangeShapeType="1"/>
          </p:cNvCxnSpPr>
          <p:nvPr/>
        </p:nvCxnSpPr>
        <p:spPr bwMode="auto">
          <a:xfrm>
            <a:off x="695325" y="62801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5"/>
          <p:cNvSpPr>
            <a:spLocks/>
          </p:cNvSpPr>
          <p:nvPr/>
        </p:nvSpPr>
        <p:spPr bwMode="auto">
          <a:xfrm>
            <a:off x="5705475" y="3859213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107" name="Group 6"/>
          <p:cNvGrpSpPr>
            <a:grpSpLocks/>
          </p:cNvGrpSpPr>
          <p:nvPr/>
        </p:nvGrpSpPr>
        <p:grpSpPr bwMode="auto">
          <a:xfrm>
            <a:off x="5708650" y="3721100"/>
            <a:ext cx="1909763" cy="477838"/>
            <a:chOff x="2064" y="2160"/>
            <a:chExt cx="1488" cy="384"/>
          </a:xfrm>
        </p:grpSpPr>
        <p:sp>
          <p:nvSpPr>
            <p:cNvPr id="47126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4343400" y="3581400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7635875" y="3962400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47110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4" name="Group 15"/>
          <p:cNvGrpSpPr>
            <a:grpSpLocks/>
          </p:cNvGrpSpPr>
          <p:nvPr/>
        </p:nvGrpSpPr>
        <p:grpSpPr bwMode="auto">
          <a:xfrm>
            <a:off x="6021388" y="2049463"/>
            <a:ext cx="862012" cy="119062"/>
            <a:chOff x="3111" y="3838"/>
            <a:chExt cx="672" cy="96"/>
          </a:xfrm>
        </p:grpSpPr>
        <p:sp>
          <p:nvSpPr>
            <p:cNvPr id="47121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15" name="Text Box 21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7116" name="Text Box 22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7117" name="Freeform 23"/>
          <p:cNvSpPr>
            <a:spLocks/>
          </p:cNvSpPr>
          <p:nvPr/>
        </p:nvSpPr>
        <p:spPr bwMode="auto">
          <a:xfrm>
            <a:off x="6430963" y="1212850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Text Box 24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7119" name="Rectangle 2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endParaRPr lang="en-US" sz="3000" dirty="0" smtClean="0">
              <a:solidFill>
                <a:srgbClr val="FF0000"/>
              </a:solidFill>
            </a:endParaRPr>
          </a:p>
        </p:txBody>
      </p:sp>
      <p:sp>
        <p:nvSpPr>
          <p:cNvPr id="25616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19812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Slide a window along the right scanline and compare contents of that window with the reference window in the left image</a:t>
            </a:r>
          </a:p>
          <a:p>
            <a:pPr>
              <a:buFontTx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Matching cost: SSD, SAD, or normalized correlation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481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9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Line 10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3" name="Rectangle 11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Text Box 18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8135" name="Text Box 19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8136" name="Text Box 21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8137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pic>
        <p:nvPicPr>
          <p:cNvPr id="48138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6488" y="3733800"/>
            <a:ext cx="320040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9" name="Text Box 26"/>
          <p:cNvSpPr txBox="1">
            <a:spLocks noChangeArrowheads="1"/>
          </p:cNvSpPr>
          <p:nvPr/>
        </p:nvSpPr>
        <p:spPr bwMode="auto">
          <a:xfrm>
            <a:off x="6127750" y="6262688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SSD</a:t>
            </a:r>
          </a:p>
        </p:txBody>
      </p:sp>
      <p:sp>
        <p:nvSpPr>
          <p:cNvPr id="48140" name="Freeform 27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91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5835650" y="62626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Norm. corr</a:t>
            </a:r>
          </a:p>
        </p:txBody>
      </p:sp>
      <p:pic>
        <p:nvPicPr>
          <p:cNvPr id="491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3730625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Freeform 12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3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title"/>
          </p:nvPr>
        </p:nvSpPr>
        <p:spPr>
          <a:xfrm>
            <a:off x="518711" y="66675"/>
            <a:ext cx="8229600" cy="1143000"/>
          </a:xfrm>
        </p:spPr>
        <p:txBody>
          <a:bodyPr/>
          <a:lstStyle/>
          <a:p>
            <a:r>
              <a:rPr lang="en-US" dirty="0" smtClean="0"/>
              <a:t>Effect of window size</a:t>
            </a:r>
          </a:p>
        </p:txBody>
      </p:sp>
      <p:pic>
        <p:nvPicPr>
          <p:cNvPr id="50180" name="Picture 5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57275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 descr="SSDWindow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012825"/>
            <a:ext cx="5562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191000" y="3505200"/>
            <a:ext cx="94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3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977063" y="3505200"/>
            <a:ext cx="110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20</a:t>
            </a:r>
          </a:p>
        </p:txBody>
      </p:sp>
      <p:pic>
        <p:nvPicPr>
          <p:cNvPr id="50184" name="Picture 9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0967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28600" y="3886200"/>
            <a:ext cx="8229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Smaller window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More detail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noise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Larger window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Smoother disparity maps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 detail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sz="2000" dirty="0" smtClean="0">
                <a:latin typeface="+mn-lt"/>
              </a:rPr>
              <a:t>Fails near boundaries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320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Failures of correspondence search</a:t>
            </a:r>
          </a:p>
        </p:txBody>
      </p:sp>
      <p:pic>
        <p:nvPicPr>
          <p:cNvPr id="624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74738"/>
            <a:ext cx="37338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66800"/>
            <a:ext cx="4191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46" name="Text Box 6"/>
          <p:cNvSpPr txBox="1">
            <a:spLocks noChangeArrowheads="1"/>
          </p:cNvSpPr>
          <p:nvPr/>
        </p:nvSpPr>
        <p:spPr bwMode="auto">
          <a:xfrm>
            <a:off x="838200" y="3276600"/>
            <a:ext cx="299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Textureless surfaces</a:t>
            </a:r>
          </a:p>
        </p:txBody>
      </p:sp>
      <p:sp>
        <p:nvSpPr>
          <p:cNvPr id="624647" name="Text Box 7"/>
          <p:cNvSpPr txBox="1">
            <a:spLocks noChangeArrowheads="1"/>
          </p:cNvSpPr>
          <p:nvPr/>
        </p:nvSpPr>
        <p:spPr bwMode="auto">
          <a:xfrm>
            <a:off x="4953000" y="3198813"/>
            <a:ext cx="3100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Occlusions, repetition</a:t>
            </a:r>
          </a:p>
        </p:txBody>
      </p:sp>
      <p:sp>
        <p:nvSpPr>
          <p:cNvPr id="624648" name="Text Box 8"/>
          <p:cNvSpPr txBox="1">
            <a:spLocks noChangeArrowheads="1"/>
          </p:cNvSpPr>
          <p:nvPr/>
        </p:nvSpPr>
        <p:spPr bwMode="auto">
          <a:xfrm>
            <a:off x="1763713" y="6248400"/>
            <a:ext cx="5475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Non-Lambertian surfaces, specularities</a:t>
            </a:r>
          </a:p>
        </p:txBody>
      </p:sp>
      <p:pic>
        <p:nvPicPr>
          <p:cNvPr id="62465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805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3886200"/>
            <a:ext cx="22574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33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6" grpId="0"/>
      <p:bldP spid="624647" grpId="0"/>
      <p:bldP spid="62464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3350"/>
            <a:ext cx="8229600" cy="1143000"/>
          </a:xfrm>
        </p:spPr>
        <p:txBody>
          <a:bodyPr/>
          <a:lstStyle/>
          <a:p>
            <a:r>
              <a:rPr lang="en-US" dirty="0" smtClean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52578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4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17563" y="3810000"/>
            <a:ext cx="352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9144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5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96423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14343" name="Picture 7" descr="sce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276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344988" y="8382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/>
              <a:t>How can we improve window-based matching?</a:t>
            </a:r>
            <a:endParaRPr lang="en-US" sz="2800" dirty="0"/>
          </a:p>
        </p:txBody>
      </p:sp>
      <p:sp>
        <p:nvSpPr>
          <p:cNvPr id="5222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So far, matches are independent for each point</a:t>
            </a:r>
          </a:p>
          <a:p>
            <a:endParaRPr lang="en-US" dirty="0" smtClean="0"/>
          </a:p>
          <a:p>
            <a:r>
              <a:rPr lang="en-US" dirty="0" smtClean="0"/>
              <a:t>What constraints or priors can we add?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659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Stereo constraints/priors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3716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>
                <a:solidFill>
                  <a:srgbClr val="0066FF"/>
                </a:solidFill>
              </a:rPr>
              <a:t>For any point in one image, there should be at most one matching point in the other image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149475"/>
            <a:ext cx="624840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884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Digital camera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25908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A digital camera replaces film with a sensor array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Each cell in the array is a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mtClean="0"/>
              <a:t>harge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mtClean="0"/>
              <a:t>oupled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D</a:t>
            </a:r>
            <a:r>
              <a:rPr lang="en-US" altLang="en-US" smtClean="0"/>
              <a:t>evice (CCD)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mtClean="0"/>
              <a:t>light-sensitive diode that converts photons to electrons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CMOS is becoming more popular (esp. in cell phones)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u="sng" smtClean="0">
                <a:solidFill>
                  <a:srgbClr val="0000FF"/>
                </a:solidFill>
                <a:hlinkClick r:id="rId3"/>
              </a:rPr>
              <a:t>http://electronics.howstuffworks.com/digital-camera.htm</a:t>
            </a:r>
            <a:r>
              <a:rPr lang="en-US" altLang="en-US" smtClean="0"/>
              <a:t> </a:t>
            </a:r>
          </a:p>
        </p:txBody>
      </p:sp>
      <p:pic>
        <p:nvPicPr>
          <p:cNvPr id="4608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1390650"/>
            <a:ext cx="669766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Stereo constraints/priors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2362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Ordering</a:t>
            </a:r>
          </a:p>
          <a:p>
            <a:pPr lvl="1">
              <a:defRPr/>
            </a:pPr>
            <a:r>
              <a:rPr lang="en-US" dirty="0" smtClean="0">
                <a:solidFill>
                  <a:srgbClr val="0066FF"/>
                </a:solidFill>
              </a:rPr>
              <a:t>Corresponding points should be in the same order in both views</a:t>
            </a:r>
          </a:p>
        </p:txBody>
      </p:sp>
      <p:pic>
        <p:nvPicPr>
          <p:cNvPr id="7014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Rectangle 8"/>
          <p:cNvSpPr>
            <a:spLocks noChangeArrowheads="1"/>
          </p:cNvSpPr>
          <p:nvPr/>
        </p:nvSpPr>
        <p:spPr bwMode="auto">
          <a:xfrm>
            <a:off x="4724400" y="2819400"/>
            <a:ext cx="4038600" cy="381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88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Stereo constraints/priors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2362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Ordering</a:t>
            </a:r>
          </a:p>
          <a:p>
            <a:pPr lvl="1">
              <a:defRPr/>
            </a:pPr>
            <a:r>
              <a:rPr lang="en-US" dirty="0" smtClean="0"/>
              <a:t>Corresponding points should be in the same order in both views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4953000" y="6400800"/>
            <a:ext cx="342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Ordering constraint doesn’t hold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37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Priors and constraints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35052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Uniqueness </a:t>
            </a:r>
          </a:p>
          <a:p>
            <a:pPr lvl="1">
              <a:defRPr/>
            </a:pPr>
            <a:r>
              <a:rPr lang="en-US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smtClean="0"/>
              <a:t>Ordering</a:t>
            </a:r>
          </a:p>
          <a:p>
            <a:pPr lvl="1">
              <a:defRPr/>
            </a:pPr>
            <a:r>
              <a:rPr lang="en-US" smtClean="0"/>
              <a:t>Corresponding points should be in the same order in both views</a:t>
            </a:r>
          </a:p>
          <a:p>
            <a:pPr>
              <a:buFontTx/>
              <a:buChar char="•"/>
              <a:defRPr/>
            </a:pPr>
            <a:r>
              <a:rPr lang="en-US" smtClean="0"/>
              <a:t>Smoothness</a:t>
            </a:r>
          </a:p>
          <a:p>
            <a:pPr lvl="1">
              <a:defRPr/>
            </a:pPr>
            <a:r>
              <a:rPr lang="en-US" smtClean="0"/>
              <a:t>We expect disparity values to change slowly (for the most part)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43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8361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Stereo as energy minimization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4038600"/>
            <a:ext cx="7772400" cy="2133600"/>
          </a:xfrm>
        </p:spPr>
        <p:txBody>
          <a:bodyPr/>
          <a:lstStyle/>
          <a:p>
            <a:r>
              <a:rPr lang="en-US">
                <a:latin typeface="Arial" charset="0"/>
              </a:rPr>
              <a:t>What defines a good stereo correspondence?</a:t>
            </a:r>
          </a:p>
          <a:p>
            <a:pPr marL="914400" lvl="1" indent="-457200">
              <a:buFontTx/>
              <a:buAutoNum type="arabicPeriod"/>
            </a:pPr>
            <a:r>
              <a:rPr lang="en-US">
                <a:latin typeface="Arial" charset="0"/>
              </a:rPr>
              <a:t>Match quality</a:t>
            </a:r>
          </a:p>
          <a:p>
            <a:pPr marL="1314450" lvl="2" indent="-457200"/>
            <a:r>
              <a:rPr lang="en-US">
                <a:latin typeface="Arial" charset="0"/>
              </a:rPr>
              <a:t>Want each pixel to find a good match in the other image</a:t>
            </a:r>
          </a:p>
          <a:p>
            <a:pPr marL="914400" lvl="1" indent="-457200">
              <a:buFontTx/>
              <a:buAutoNum type="arabicPeriod"/>
            </a:pPr>
            <a:r>
              <a:rPr lang="en-US">
                <a:latin typeface="Arial" charset="0"/>
              </a:rPr>
              <a:t>Smoothness</a:t>
            </a:r>
          </a:p>
          <a:p>
            <a:pPr marL="1314450" lvl="2" indent="-457200"/>
            <a:r>
              <a:rPr lang="en-US">
                <a:latin typeface="Arial" charset="0"/>
              </a:rPr>
              <a:t>If two pixels are adjacent, they should (usually) move about the same amount </a:t>
            </a:r>
          </a:p>
        </p:txBody>
      </p:sp>
      <p:pic>
        <p:nvPicPr>
          <p:cNvPr id="39940" name="Picture 3" descr="lincoln_full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Oval 7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3389313" y="3040063"/>
            <a:ext cx="152400" cy="150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792788" y="3048000"/>
            <a:ext cx="150812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9943" name="Straight Arrow Connector 7"/>
          <p:cNvCxnSpPr>
            <a:cxnSpLocks noChangeShapeType="1"/>
            <a:endCxn id="39942" idx="2"/>
          </p:cNvCxnSpPr>
          <p:nvPr>
            <p:custDataLst>
              <p:tags r:id="rId6"/>
            </p:custDataLst>
          </p:nvPr>
        </p:nvCxnSpPr>
        <p:spPr bwMode="auto">
          <a:xfrm flipV="1">
            <a:off x="3581400" y="3124200"/>
            <a:ext cx="2211388" cy="6350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4" name="Oval 8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3276600" y="2895600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Oval 9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5638800" y="2895600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9946" name="Straight Arrow Connector 11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 flipV="1">
            <a:off x="3443288" y="2971800"/>
            <a:ext cx="2209800" cy="7938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3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8788" y="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Matching </a:t>
            </a:r>
            <a:r>
              <a:rPr lang="en-US" smtClean="0">
                <a:latin typeface="Arial" charset="0"/>
              </a:rPr>
              <a:t>windows</a:t>
            </a:r>
            <a:r>
              <a:rPr lang="en-US" smtClean="0">
                <a:latin typeface="Arial" charset="0"/>
              </a:rPr>
              <a:t>: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987464"/>
              </p:ext>
            </p:extLst>
          </p:nvPr>
        </p:nvGraphicFramePr>
        <p:xfrm>
          <a:off x="609600" y="914400"/>
          <a:ext cx="7772400" cy="3825875"/>
        </p:xfrm>
        <a:graphic>
          <a:graphicData uri="http://schemas.openxmlformats.org/drawingml/2006/table">
            <a:tbl>
              <a:tblPr/>
              <a:tblGrid>
                <a:gridCol w="3886200"/>
                <a:gridCol w="3886200"/>
              </a:tblGrid>
              <a:tr h="44067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</a:rPr>
                        <a:t>Similarity Measure</a:t>
                      </a:r>
                      <a:endParaRPr lang="en-US" sz="1800" dirty="0">
                        <a:effectLst/>
                      </a:endParaRP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Formula</a:t>
                      </a:r>
                      <a:endParaRPr lang="en-US" sz="1800">
                        <a:effectLst/>
                      </a:endParaRP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7041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Sum of Absolute Differences (SAD)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7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</a:rPr>
                        <a:t>Sum of Squared Differences (SSD)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7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Zero-mean SAD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7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Locally scaled SAD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7041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Normalized Cross Correlation (NCC)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6880" name="Picture 1" descr="Sum of Absolute Differenc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47800"/>
            <a:ext cx="2155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2" descr="http://siddhantahuja.files.wordpress.com/2009/05/zsad.png?w=408&amp;h=5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2743200"/>
            <a:ext cx="33845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3" descr="http://siddhantahuja.files.wordpress.com/2009/05/lsad.png?w=382&amp;h=6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3260725"/>
            <a:ext cx="2895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3" name="Picture 4" descr="Sum of Squared Difference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90738"/>
            <a:ext cx="215900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7" descr="Normalized Cross Correlation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3962400"/>
            <a:ext cx="2971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9" descr="http://siddhantahuja.files.wordpress.com/2009/05/tsukubasadcorrwindow9x9disprange0-16color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Picture 11" descr="http://siddhantahuja.files.wordpress.com/2009/05/tsukubassdcorrwindow9x9disprange0-16color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7" name="Picture 13" descr="http://siddhantahuja.files.wordpress.com/2009/05/tsukubancccorrwindow9x9disprange0-16color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8" name="Picture 15" descr="http://siddhantahuja.files.wordpress.com/2009/05/tsukubagroundtruthcolor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64113" y="6581775"/>
            <a:ext cx="4191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  <a:ea typeface="+mn-ea"/>
                <a:hlinkClick r:id="rId13"/>
              </a:rPr>
              <a:t>http://siddhantahuja.wordpress.com/category/stereo-vision/</a:t>
            </a:r>
            <a:r>
              <a:rPr lang="en-US" sz="1200" dirty="0">
                <a:latin typeface="+mn-lt"/>
                <a:ea typeface="+mn-ea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0788" y="6242050"/>
            <a:ext cx="9144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SAD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25788" y="6227763"/>
            <a:ext cx="914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SSD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30788" y="6253163"/>
            <a:ext cx="914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NCC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53200" y="62531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Ground truth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619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542925" y="7620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Real-time stereo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410200"/>
            <a:ext cx="77724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Arial" charset="0"/>
              </a:rPr>
              <a:t>Used for robot navigation (and other tasks)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Arial" charset="0"/>
              </a:rPr>
              <a:t>Several software-based real-time stereo techniques have been developed (most based on simple discrete search)</a:t>
            </a:r>
          </a:p>
        </p:txBody>
      </p:sp>
      <p:pic>
        <p:nvPicPr>
          <p:cNvPr id="59396" name="Picture 5" descr="WINNE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66800"/>
            <a:ext cx="4830763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76450" y="4719638"/>
            <a:ext cx="51625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  <a:hlinkClick r:id="rId8"/>
              </a:rPr>
              <a:t>Nomad robot </a:t>
            </a:r>
            <a:r>
              <a:rPr lang="en-US" sz="1800">
                <a:latin typeface="Arial" charset="0"/>
              </a:rPr>
              <a:t>searches for meteorites in Antartica</a:t>
            </a:r>
          </a:p>
          <a:p>
            <a:pPr lvl="1"/>
            <a:r>
              <a:rPr lang="en-US" sz="1400">
                <a:latin typeface="Arial" charset="0"/>
                <a:hlinkClick r:id="rId8"/>
              </a:rPr>
              <a:t>http://www.frc.ri.cmu.edu/projects/meteorobot/index.html</a:t>
            </a:r>
            <a:endParaRPr lang="en-US" sz="1400">
              <a:latin typeface="Arial" charset="0"/>
            </a:endParaRPr>
          </a:p>
          <a:p>
            <a:pPr lvl="1"/>
            <a:endParaRPr lang="en-US" sz="14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1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4260" y="3886200"/>
            <a:ext cx="7848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Camera calibration errors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Poor image resolution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Occlusions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Violations of brightness constancy (specular reflections)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Large motions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Low-contrast image regions</a:t>
            </a: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95300" y="15240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Stereo reconstruction pipeline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14400"/>
            <a:ext cx="7772400" cy="21336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Steps</a:t>
            </a:r>
          </a:p>
          <a:p>
            <a:pPr lvl="1"/>
            <a:r>
              <a:rPr lang="en-US" dirty="0">
                <a:latin typeface="Arial" charset="0"/>
              </a:rPr>
              <a:t>Calibrate cameras</a:t>
            </a:r>
          </a:p>
          <a:p>
            <a:pPr lvl="1"/>
            <a:r>
              <a:rPr lang="en-US" dirty="0">
                <a:latin typeface="Arial" charset="0"/>
              </a:rPr>
              <a:t>Rectify images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Arial" charset="0"/>
              </a:rPr>
              <a:t>Compute disparity</a:t>
            </a:r>
          </a:p>
          <a:p>
            <a:pPr lvl="1"/>
            <a:r>
              <a:rPr lang="en-US" dirty="0">
                <a:latin typeface="Arial" charset="0"/>
              </a:rPr>
              <a:t>Estimate depth</a:t>
            </a:r>
          </a:p>
        </p:txBody>
      </p:sp>
      <p:sp>
        <p:nvSpPr>
          <p:cNvPr id="65541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9571" y="3505200"/>
            <a:ext cx="7848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latin typeface="Arial" charset="0"/>
              </a:rPr>
              <a:t>What will cause errors?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1" grpId="0" build="p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Multi-view stereo ?</a:t>
            </a:r>
          </a:p>
        </p:txBody>
      </p:sp>
      <p:pic>
        <p:nvPicPr>
          <p:cNvPr id="23556" name="Picture 4" descr="multi_view_geometry"/>
          <p:cNvPicPr>
            <a:picLocks noChangeAspect="1" noChangeArrowheads="1"/>
          </p:cNvPicPr>
          <p:nvPr/>
        </p:nvPicPr>
        <p:blipFill>
          <a:blip r:embed="rId3" cstate="print"/>
          <a:srcRect l="400" t="374"/>
          <a:stretch>
            <a:fillRect/>
          </a:stretch>
        </p:blipFill>
        <p:spPr bwMode="auto">
          <a:xfrm>
            <a:off x="2084388" y="1066800"/>
            <a:ext cx="477361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104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Using more than two images</a:t>
            </a:r>
          </a:p>
        </p:txBody>
      </p:sp>
      <p:pic>
        <p:nvPicPr>
          <p:cNvPr id="60419" name="Picture 2" descr="http://grail.cs.washington.edu/projects/mvscpc/images/NotreDameFacade_lar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35100"/>
            <a:ext cx="3705225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0480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0480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22" name="Right Arrow 3"/>
          <p:cNvSpPr>
            <a:spLocks noChangeArrowheads="1"/>
          </p:cNvSpPr>
          <p:nvPr/>
        </p:nvSpPr>
        <p:spPr bwMode="auto">
          <a:xfrm>
            <a:off x="3810000" y="3276600"/>
            <a:ext cx="6858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9250" y="5919788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>
                <a:latin typeface="Arial" charset="0"/>
                <a:hlinkClick r:id="rId5" action="ppaction://hlinkfile"/>
              </a:rPr>
              <a:t>Multi-View Stereo for Community Photo Collections</a:t>
            </a:r>
            <a:r>
              <a:rPr lang="en-US" sz="1200">
                <a:latin typeface="Arial" charset="0"/>
              </a:rPr>
              <a:t/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M. Goesele, N. Snavely, B. Curless, H. Hoppe, S. Seitz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Proceedings of </a:t>
            </a:r>
            <a:r>
              <a:rPr lang="en-US" sz="1200">
                <a:latin typeface="Arial" charset="0"/>
                <a:hlinkClick r:id="rId6"/>
              </a:rPr>
              <a:t>ICCV 2007</a:t>
            </a:r>
            <a:r>
              <a:rPr lang="en-US" sz="1200">
                <a:latin typeface="Arial" charset="0"/>
              </a:rPr>
              <a:t>,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40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Issues with digital cameras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Noise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big difference between consumer vs. SLR-style cameras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low light is where you most notice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2"/>
              </a:rPr>
              <a:t>noise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Compression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creates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3"/>
              </a:rPr>
              <a:t>artifacts</a:t>
            </a:r>
            <a:r>
              <a:rPr lang="en-US" altLang="en-US" sz="1600" dirty="0" smtClean="0"/>
              <a:t> except in uncompressed formats (tiff, raw) 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Color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u="sng" dirty="0" smtClean="0">
                <a:solidFill>
                  <a:srgbClr val="0000FF"/>
                </a:solidFill>
                <a:hlinkClick r:id="rId4"/>
              </a:rPr>
              <a:t>color fringing </a:t>
            </a:r>
            <a:r>
              <a:rPr lang="en-US" altLang="en-US" sz="1600" dirty="0" smtClean="0"/>
              <a:t>artifacts from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5"/>
              </a:rPr>
              <a:t>Bayer patterns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Blooming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charge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6"/>
              </a:rPr>
              <a:t>overflowing </a:t>
            </a:r>
            <a:r>
              <a:rPr lang="en-US" altLang="en-US" sz="1600" dirty="0" smtClean="0"/>
              <a:t>into neighboring pixels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In-camera processing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err="1" smtClean="0"/>
              <a:t>oversharpening</a:t>
            </a:r>
            <a:r>
              <a:rPr lang="en-US" altLang="en-US" sz="1600" dirty="0" smtClean="0"/>
              <a:t> can produce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7"/>
              </a:rPr>
              <a:t>halos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Interlaced vs. progressive scan video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u="sng" dirty="0" smtClean="0">
                <a:solidFill>
                  <a:srgbClr val="0000FF"/>
                </a:solidFill>
                <a:hlinkClick r:id="rId8"/>
              </a:rPr>
              <a:t>even/odd rows from different exposures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Are more megapixels better?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requires higher quality lens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noise issues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Stabilization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compensate for camera shake (mechanical vs. electronic)</a:t>
            </a:r>
          </a:p>
        </p:txBody>
      </p:sp>
      <p:sp>
        <p:nvSpPr>
          <p:cNvPr id="48132" name="Rectangle 4"/>
          <p:cNvSpPr>
            <a:spLocks/>
          </p:cNvSpPr>
          <p:nvPr/>
        </p:nvSpPr>
        <p:spPr bwMode="auto">
          <a:xfrm>
            <a:off x="685800" y="5943600"/>
            <a:ext cx="77089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1150"/>
              </a:spcBef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More info online, e.g.,</a:t>
            </a:r>
          </a:p>
          <a:p>
            <a:pPr eaLnBrk="1" hangingPunct="1">
              <a:lnSpc>
                <a:spcPct val="7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16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9"/>
              </a:rPr>
              <a:t>http://electronics.howstuffworks.com/digital-camera.htm</a:t>
            </a: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</a:p>
          <a:p>
            <a:pPr eaLnBrk="1" hangingPunct="1">
              <a:lnSpc>
                <a:spcPct val="7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16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http://www.dpreview.com/</a:t>
            </a: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84" charset="0"/>
            <a:ea typeface="ヒラギノ明朝 ProN W3" pitchFamily="-84" charset="-128"/>
            <a:cs typeface="ヒラギノ明朝 ProN W3" pitchFamily="-84" charset="-128"/>
            <a:sym typeface="Times New Roman" pitchFamily="-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84" charset="0"/>
            <a:ea typeface="ヒラギノ明朝 ProN W3" pitchFamily="-84" charset="-128"/>
            <a:cs typeface="ヒラギノ明朝 ProN W3" pitchFamily="-84" charset="-128"/>
            <a:sym typeface="Times New Roman" pitchFamily="-84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8924</TotalTime>
  <Pages>0</Pages>
  <Words>3249</Words>
  <Characters>0</Characters>
  <Application>Microsoft Office PowerPoint</Application>
  <PresentationFormat>On-screen Show (4:3)</PresentationFormat>
  <Lines>0</Lines>
  <Paragraphs>765</Paragraphs>
  <Slides>88</Slides>
  <Notes>51</Notes>
  <HiddenSlides>1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92" baseType="lpstr">
      <vt:lpstr>Title &amp; Bullets</vt:lpstr>
      <vt:lpstr>Office Theme</vt:lpstr>
      <vt:lpstr>Equation</vt:lpstr>
      <vt:lpstr>Image</vt:lpstr>
      <vt:lpstr>Cameras and Stereo</vt:lpstr>
      <vt:lpstr>Müller-Lyer Illusion</vt:lpstr>
      <vt:lpstr>Image formation</vt:lpstr>
      <vt:lpstr>Pinhole camera</vt:lpstr>
      <vt:lpstr>Adding a lens</vt:lpstr>
      <vt:lpstr>Lenses</vt:lpstr>
      <vt:lpstr>Thin lenses</vt:lpstr>
      <vt:lpstr>Digital camera</vt:lpstr>
      <vt:lpstr>Issues with digital cameras</vt:lpstr>
      <vt:lpstr>Projection</vt:lpstr>
      <vt:lpstr>Modeling projection</vt:lpstr>
      <vt:lpstr>Modeling projection</vt:lpstr>
      <vt:lpstr>Homogeneous coordinates</vt:lpstr>
      <vt:lpstr>Perspective Projection</vt:lpstr>
      <vt:lpstr>Perspective Projection Example</vt:lpstr>
      <vt:lpstr>Perspective Projection</vt:lpstr>
      <vt:lpstr>Perspective Projection</vt:lpstr>
      <vt:lpstr>Perspective Projection</vt:lpstr>
      <vt:lpstr>Orthographic projection</vt:lpstr>
      <vt:lpstr>Orthographic Projection</vt:lpstr>
      <vt:lpstr>Camera parameters</vt:lpstr>
      <vt:lpstr>A Tale of Two Coordinate Systems</vt:lpstr>
      <vt:lpstr>Camera parameters</vt:lpstr>
      <vt:lpstr>3D Translation</vt:lpstr>
      <vt:lpstr>3D Rotation (just the 3 x 3 part shown)</vt:lpstr>
      <vt:lpstr>Camera parameters</vt:lpstr>
      <vt:lpstr>Extrinsics</vt:lpstr>
      <vt:lpstr>Extrinsics</vt:lpstr>
      <vt:lpstr>Extrinsics</vt:lpstr>
      <vt:lpstr>Extrinsics</vt:lpstr>
      <vt:lpstr>Perspective projection</vt:lpstr>
      <vt:lpstr>Focal length</vt:lpstr>
      <vt:lpstr>Projection matrix</vt:lpstr>
      <vt:lpstr>Projection matrix</vt:lpstr>
      <vt:lpstr>Distortion</vt:lpstr>
      <vt:lpstr>Correcting radial distortion</vt:lpstr>
      <vt:lpstr>Where does all this lead?</vt:lpstr>
      <vt:lpstr>Camera Calibration</vt:lpstr>
      <vt:lpstr>Stereo</vt:lpstr>
      <vt:lpstr>PowerPoint Presentation</vt:lpstr>
      <vt:lpstr>Amount of horizontal movement is …</vt:lpstr>
      <vt:lpstr>Depth from Stereo</vt:lpstr>
      <vt:lpstr>Depth from disparity</vt:lpstr>
      <vt:lpstr>Depth from Stereo</vt:lpstr>
      <vt:lpstr>Correspondence Problem</vt:lpstr>
      <vt:lpstr>Key idea: Epipolar constraint</vt:lpstr>
      <vt:lpstr>Epipolar geometry: notation</vt:lpstr>
      <vt:lpstr>Epipolar geometry: notation</vt:lpstr>
      <vt:lpstr>Example: Converging cameras</vt:lpstr>
      <vt:lpstr>Example: Motion parallel to image plane</vt:lpstr>
      <vt:lpstr>Epipolar constraint</vt:lpstr>
      <vt:lpstr>Epipolar constraint</vt:lpstr>
      <vt:lpstr>Epipolar constraint example</vt:lpstr>
      <vt:lpstr>Epipolar constraint: Calibrated case</vt:lpstr>
      <vt:lpstr>Simplified Matrices for the 2 Cameras</vt:lpstr>
      <vt:lpstr>Epipolar constraint: Calibrated case</vt:lpstr>
      <vt:lpstr>Epipolar constraint: Calibrated case</vt:lpstr>
      <vt:lpstr>Epipolar constraint: Calibrated case</vt:lpstr>
      <vt:lpstr>Epipolar constraint: Uncalibrated case</vt:lpstr>
      <vt:lpstr>Epipolar constraint: Uncalibrated case</vt:lpstr>
      <vt:lpstr>Epipolar constraint: Uncalibrated case</vt:lpstr>
      <vt:lpstr>The eight-point algorithm</vt:lpstr>
      <vt:lpstr>Comparison of estimation algorithms</vt:lpstr>
      <vt:lpstr>Moving on to stereo…</vt:lpstr>
      <vt:lpstr>Depth from disparity</vt:lpstr>
      <vt:lpstr>Basic stereo matching algorithm</vt:lpstr>
      <vt:lpstr>Basic stereo matching algorithm</vt:lpstr>
      <vt:lpstr>Simplest Case: Parallel images</vt:lpstr>
      <vt:lpstr>Stereo image rectification</vt:lpstr>
      <vt:lpstr>Stereo image rectification</vt:lpstr>
      <vt:lpstr>Example</vt:lpstr>
      <vt:lpstr>PowerPoint Presentation</vt:lpstr>
      <vt:lpstr>Correspondence search</vt:lpstr>
      <vt:lpstr>Correspondence search</vt:lpstr>
      <vt:lpstr>Effect of window size</vt:lpstr>
      <vt:lpstr>Failures of correspondence search</vt:lpstr>
      <vt:lpstr>Results with window search</vt:lpstr>
      <vt:lpstr>How can we improve window-based matching?</vt:lpstr>
      <vt:lpstr>Stereo constraints/priors</vt:lpstr>
      <vt:lpstr>Stereo constraints/priors</vt:lpstr>
      <vt:lpstr>Stereo constraints/priors</vt:lpstr>
      <vt:lpstr>Priors and constraints</vt:lpstr>
      <vt:lpstr>Stereo as energy minimization</vt:lpstr>
      <vt:lpstr>Matching windows:</vt:lpstr>
      <vt:lpstr>Real-time stereo</vt:lpstr>
      <vt:lpstr>Stereo reconstruction pipeline</vt:lpstr>
      <vt:lpstr>Multi-view stereo ?</vt:lpstr>
      <vt:lpstr>Using more than two images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Vision: Projection</dc:title>
  <dc:creator>Steve Seitz</dc:creator>
  <cp:lastModifiedBy>CSE</cp:lastModifiedBy>
  <cp:revision>98</cp:revision>
  <cp:lastPrinted>2013-04-10T17:40:27Z</cp:lastPrinted>
  <dcterms:created xsi:type="dcterms:W3CDTF">2012-10-08T18:11:21Z</dcterms:created>
  <dcterms:modified xsi:type="dcterms:W3CDTF">2017-02-24T22:36:59Z</dcterms:modified>
</cp:coreProperties>
</file>