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58" r:id="rId6"/>
    <p:sldId id="259" r:id="rId7"/>
    <p:sldId id="274" r:id="rId8"/>
    <p:sldId id="272" r:id="rId9"/>
    <p:sldId id="260" r:id="rId10"/>
    <p:sldId id="273" r:id="rId11"/>
    <p:sldId id="265" r:id="rId12"/>
    <p:sldId id="262" r:id="rId13"/>
    <p:sldId id="266" r:id="rId14"/>
    <p:sldId id="267" r:id="rId15"/>
    <p:sldId id="275" r:id="rId16"/>
    <p:sldId id="268" r:id="rId17"/>
    <p:sldId id="269" r:id="rId18"/>
    <p:sldId id="270" r:id="rId19"/>
    <p:sldId id="261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E0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AE58-1257-4952-A7D4-E5499416BE3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important to understand how the features are initialized and </a:t>
            </a:r>
            <a:r>
              <a:rPr lang="en-US" dirty="0" smtClean="0">
                <a:solidFill>
                  <a:srgbClr val="FF0000"/>
                </a:solidFill>
              </a:rPr>
              <a:t>how they are stored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stored in big arrays but in two different orders</a:t>
            </a:r>
          </a:p>
          <a:p>
            <a:pPr lvl="1"/>
            <a:r>
              <a:rPr lang="en-US" dirty="0" smtClean="0"/>
              <a:t>Initially, </a:t>
            </a:r>
            <a:r>
              <a:rPr lang="en-US" dirty="0" smtClean="0">
                <a:solidFill>
                  <a:srgbClr val="0033CC"/>
                </a:solidFill>
              </a:rPr>
              <a:t>all the features for the first training example are kept together in one block</a:t>
            </a:r>
          </a:p>
          <a:p>
            <a:pPr lvl="1"/>
            <a:r>
              <a:rPr lang="en-US" dirty="0" smtClean="0"/>
              <a:t>Next, the organization changes so that </a:t>
            </a:r>
            <a:r>
              <a:rPr lang="en-US" dirty="0" smtClean="0">
                <a:solidFill>
                  <a:srgbClr val="0033CC"/>
                </a:solidFill>
              </a:rPr>
              <a:t>all the features for one weak classifier are together in one block</a:t>
            </a:r>
            <a:r>
              <a:rPr lang="en-US" dirty="0" smtClean="0"/>
              <a:t>. In this order they are sorted and indexed for use, but only one classifier at a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Features: 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</a:rPr>
              <a:t>ComputeTrainingSetFeatures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</a:t>
            </a:r>
            <a:r>
              <a:rPr lang="en-US" sz="1800" dirty="0" smtClean="0"/>
              <a:t>=0;i&lt;</a:t>
            </a:r>
            <a:r>
              <a:rPr lang="en-US" sz="1800" dirty="0" err="1" smtClean="0"/>
              <a:t>numTrainingExamples;i</a:t>
            </a:r>
            <a:r>
              <a:rPr lang="en-US" sz="1800" dirty="0" smtClean="0"/>
              <a:t>++)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{              …..</a:t>
            </a:r>
          </a:p>
          <a:p>
            <a:pPr marL="742950" indent="0">
              <a:buNone/>
            </a:pPr>
            <a:r>
              <a:rPr lang="en-US" sz="1800" dirty="0" err="1" smtClean="0"/>
              <a:t>ComputeFeatures</a:t>
            </a:r>
            <a:r>
              <a:rPr lang="en-US" sz="1800" dirty="0" smtClean="0"/>
              <a:t>(</a:t>
            </a:r>
            <a:r>
              <a:rPr lang="en-US" sz="1800" dirty="0" err="1" smtClean="0"/>
              <a:t>integralImage</a:t>
            </a:r>
            <a:r>
              <a:rPr lang="en-US" sz="1800" dirty="0" smtClean="0"/>
              <a:t>, 0, 0, </a:t>
            </a:r>
            <a:r>
              <a:rPr lang="en-US" sz="1800" dirty="0" err="1" smtClean="0"/>
              <a:t>patchSize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&amp;(features[</a:t>
            </a:r>
            <a:r>
              <a:rPr lang="en-US" sz="1800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  <a:r>
              <a:rPr lang="en-US" sz="1800" dirty="0" err="1" smtClean="0">
                <a:solidFill>
                  <a:srgbClr val="FF0000"/>
                </a:solidFill>
              </a:rPr>
              <a:t>numWeakClassifiers</a:t>
            </a:r>
            <a:r>
              <a:rPr lang="en-US" sz="1800" dirty="0" smtClean="0">
                <a:solidFill>
                  <a:srgbClr val="FF0000"/>
                </a:solidFill>
              </a:rPr>
              <a:t>]), </a:t>
            </a:r>
            <a:r>
              <a:rPr lang="en-US" sz="1800" dirty="0" err="1" smtClean="0"/>
              <a:t>weakClassifiers</a:t>
            </a:r>
            <a:r>
              <a:rPr lang="en-US" sz="1800" dirty="0" smtClean="0"/>
              <a:t>, </a:t>
            </a:r>
            <a:r>
              <a:rPr lang="en-US" sz="1800" dirty="0" err="1" smtClean="0"/>
              <a:t>numWeakClassifiers</a:t>
            </a:r>
            <a:r>
              <a:rPr lang="en-US" sz="1800" dirty="0" smtClean="0"/>
              <a:t>, </a:t>
            </a:r>
            <a:r>
              <a:rPr lang="en-US" sz="1800" dirty="0" err="1" smtClean="0"/>
              <a:t>patchSize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}         </a:t>
            </a:r>
            <a:r>
              <a:rPr lang="en-US" sz="1800" dirty="0" smtClean="0">
                <a:solidFill>
                  <a:srgbClr val="0070C0"/>
                </a:solidFill>
              </a:rPr>
              <a:t>feature offset1: 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r>
              <a:rPr lang="en-US" sz="1800" dirty="0" smtClean="0">
                <a:solidFill>
                  <a:srgbClr val="0070C0"/>
                </a:solidFill>
              </a:rPr>
              <a:t> * </a:t>
            </a:r>
            <a:r>
              <a:rPr lang="en-US" sz="1800" dirty="0" err="1" smtClean="0">
                <a:solidFill>
                  <a:srgbClr val="0070C0"/>
                </a:solidFill>
              </a:rPr>
              <a:t>numWeakClassifiers</a:t>
            </a:r>
            <a:r>
              <a:rPr lang="en-US" sz="1800" dirty="0" smtClean="0"/>
              <a:t>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Function </a:t>
            </a:r>
            <a:r>
              <a:rPr lang="en-US" sz="1800" dirty="0" err="1">
                <a:solidFill>
                  <a:srgbClr val="FF0000"/>
                </a:solidFill>
              </a:rPr>
              <a:t>ComputeFeatures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</a:t>
            </a:r>
            <a:r>
              <a:rPr lang="en-US" sz="1800" dirty="0" smtClean="0"/>
              <a:t>=0;i&lt;</a:t>
            </a:r>
            <a:r>
              <a:rPr lang="en-US" sz="1800" dirty="0" err="1" smtClean="0"/>
              <a:t>numWeakClassifiers;i</a:t>
            </a:r>
            <a:r>
              <a:rPr lang="en-US" sz="1800" dirty="0" smtClean="0"/>
              <a:t>++)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{             ……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>
                <a:solidFill>
                  <a:srgbClr val="FF0000"/>
                </a:solidFill>
              </a:rPr>
              <a:t>features[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] </a:t>
            </a:r>
            <a:r>
              <a:rPr lang="en-US" sz="1800" dirty="0"/>
              <a:t>+= </a:t>
            </a:r>
            <a:r>
              <a:rPr lang="en-US" sz="1800" dirty="0" err="1"/>
              <a:t>weakClassifiers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].</a:t>
            </a:r>
            <a:r>
              <a:rPr lang="en-US" sz="1800" dirty="0" err="1"/>
              <a:t>m_BoxSign</a:t>
            </a:r>
            <a:r>
              <a:rPr lang="en-US" sz="1800" dirty="0"/>
              <a:t>[j</a:t>
            </a:r>
            <a:r>
              <a:rPr lang="en-US" sz="1800" dirty="0" smtClean="0"/>
              <a:t>]*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sum</a:t>
            </a:r>
            <a:r>
              <a:rPr lang="en-US" sz="1800" dirty="0"/>
              <a:t>/((double) (size*size));</a:t>
            </a:r>
          </a:p>
          <a:p>
            <a:pPr marL="0" indent="0">
              <a:buNone/>
            </a:pPr>
            <a:r>
              <a:rPr lang="en-US" sz="1800" dirty="0" smtClean="0"/>
              <a:t>    }</a:t>
            </a: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dirty="0" smtClean="0">
                <a:solidFill>
                  <a:srgbClr val="0070C0"/>
                </a:solidFill>
              </a:rPr>
              <a:t>feature offset2:  offset1 + 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urved Right Arrow 3"/>
          <p:cNvSpPr/>
          <p:nvPr/>
        </p:nvSpPr>
        <p:spPr>
          <a:xfrm>
            <a:off x="685800" y="2518182"/>
            <a:ext cx="381000" cy="254476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55877" y="2743200"/>
            <a:ext cx="1164131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24800" y="2719967"/>
            <a:ext cx="12866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 for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training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3" name="Right Bracket 32"/>
          <p:cNvSpPr/>
          <p:nvPr/>
        </p:nvSpPr>
        <p:spPr>
          <a:xfrm>
            <a:off x="7696200" y="27656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/>
          <p:cNvSpPr/>
          <p:nvPr/>
        </p:nvSpPr>
        <p:spPr>
          <a:xfrm>
            <a:off x="7696200" y="38324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/>
          <p:cNvSpPr/>
          <p:nvPr/>
        </p:nvSpPr>
        <p:spPr>
          <a:xfrm>
            <a:off x="7696200" y="573405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24800" y="2812388"/>
            <a:ext cx="0" cy="38932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55877" y="37338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55877" y="47720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55877" y="57150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60618" y="2906385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7542465" y="2906385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60618" y="5905558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542465" y="5905558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08574" y="61047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features iterates over classifiers first, </a:t>
            </a:r>
          </a:p>
          <a:p>
            <a:pPr algn="r"/>
            <a:r>
              <a:rPr lang="en-US" b="1" dirty="0">
                <a:solidFill>
                  <a:srgbClr val="FF0000"/>
                </a:solidFill>
              </a:rPr>
              <a:t>and then training examples.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1004" y="3576511"/>
            <a:ext cx="84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offset1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83354" y="3733800"/>
            <a:ext cx="497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91004" y="4103132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offset2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83354" y="4287798"/>
            <a:ext cx="497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2765612"/>
            <a:ext cx="20574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84729" y="5011883"/>
            <a:ext cx="1066800" cy="2283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3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Sorting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336" y="1828800"/>
            <a:ext cx="1164131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82937" y="1819837"/>
            <a:ext cx="1178683" cy="3914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4329953" y="18512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4312023" y="289560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4329952" y="480060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12181" y="1711141"/>
            <a:ext cx="12866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of</a:t>
            </a:r>
          </a:p>
          <a:p>
            <a:r>
              <a:rPr lang="en-US" dirty="0" smtClean="0"/>
              <a:t>features for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training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Right Bracket 8"/>
          <p:cNvSpPr/>
          <p:nvPr/>
        </p:nvSpPr>
        <p:spPr>
          <a:xfrm>
            <a:off x="1447800" y="18512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1470212" y="29180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1460685" y="481965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58911" y="1805551"/>
            <a:ext cx="137794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of </a:t>
            </a:r>
          </a:p>
          <a:p>
            <a:r>
              <a:rPr lang="en-US" dirty="0" smtClean="0"/>
              <a:t>features </a:t>
            </a:r>
            <a:r>
              <a:rPr lang="en-US" dirty="0"/>
              <a:t>for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classifier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classifier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last classifier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450503"/>
            <a:ext cx="855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                                  </a:t>
            </a:r>
            <a:r>
              <a:rPr lang="en-US" dirty="0" err="1" smtClean="0"/>
              <a:t>featureTranspose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featureSort</a:t>
            </a:r>
            <a:r>
              <a:rPr lang="en-US" dirty="0" smtClean="0"/>
              <a:t> (sorted by value)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04694" y="1870262"/>
            <a:ext cx="304799" cy="3863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48290" y="1897988"/>
            <a:ext cx="1847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998021" y="1994282"/>
            <a:ext cx="152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featureSortIdx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02028" y="2610525"/>
            <a:ext cx="1905000" cy="324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69805" y="5450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854528" y="2577367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53400" y="2577367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42695" y="2610524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2276" y="2610525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526313" y="2595266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712181" y="1897988"/>
            <a:ext cx="0" cy="38932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0" y="1897988"/>
            <a:ext cx="0" cy="38170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5336" y="28194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889" y="38576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5335" y="48006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204686" y="22098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6208793" y="258631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208793" y="2931459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08793" y="535717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208793" y="3213847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204686" y="3504186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08793" y="382203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208793" y="41148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208793" y="441511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206741" y="47244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206741" y="50292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82937" y="28194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82936" y="38576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082935" y="481965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1978" y="1991985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1263825" y="1991985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107517" y="1991985"/>
            <a:ext cx="107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189365" y="1991985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0775" y="4991158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1282623" y="4991158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07517" y="4959428"/>
            <a:ext cx="107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189365" y="4959428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108390" y="5943616"/>
            <a:ext cx="483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featureSort</a:t>
            </a:r>
            <a:r>
              <a:rPr lang="en-US" dirty="0" smtClean="0"/>
              <a:t> is only for </a:t>
            </a:r>
            <a:r>
              <a:rPr lang="en-US" dirty="0" smtClean="0">
                <a:solidFill>
                  <a:srgbClr val="FF0000"/>
                </a:solidFill>
              </a:rPr>
              <a:t>ONE classifier </a:t>
            </a:r>
            <a:r>
              <a:rPr lang="en-US" dirty="0" smtClean="0"/>
              <a:t>at a time.</a:t>
            </a:r>
          </a:p>
          <a:p>
            <a:r>
              <a:rPr lang="en-US" dirty="0" smtClean="0"/>
              <a:t>It produces </a:t>
            </a:r>
            <a:r>
              <a:rPr lang="en-US" dirty="0" err="1" smtClean="0">
                <a:solidFill>
                  <a:srgbClr val="0033CC"/>
                </a:solidFill>
              </a:rPr>
              <a:t>featureSortIdx</a:t>
            </a:r>
            <a:r>
              <a:rPr lang="en-US" dirty="0" smtClean="0"/>
              <a:t>, which is what </a:t>
            </a:r>
            <a:r>
              <a:rPr lang="en-US" dirty="0" smtClean="0">
                <a:solidFill>
                  <a:srgbClr val="0033CC"/>
                </a:solidFill>
              </a:rPr>
              <a:t>is USED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6" idx="2"/>
          </p:cNvCxnSpPr>
          <p:nvPr/>
        </p:nvCxnSpPr>
        <p:spPr>
          <a:xfrm flipH="1">
            <a:off x="7640656" y="2747712"/>
            <a:ext cx="29152" cy="145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32458" y="4230452"/>
            <a:ext cx="45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84969" y="4590887"/>
            <a:ext cx="16078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 is the index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ith</a:t>
            </a:r>
            <a:r>
              <a:rPr lang="en-US" dirty="0" smtClean="0">
                <a:solidFill>
                  <a:srgbClr val="FF0000"/>
                </a:solidFill>
              </a:rPr>
              <a:t> feature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their sorted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order.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findBestThreshold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you write it</a:t>
            </a:r>
          </a:p>
          <a:p>
            <a:r>
              <a:rPr lang="en-US" dirty="0" smtClean="0"/>
              <a:t>It is called by </a:t>
            </a:r>
            <a:r>
              <a:rPr lang="en-US" dirty="0" err="1" smtClean="0"/>
              <a:t>AdaBoost</a:t>
            </a:r>
            <a:r>
              <a:rPr lang="en-US" dirty="0" smtClean="0"/>
              <a:t> with a candidate classifier</a:t>
            </a:r>
          </a:p>
          <a:p>
            <a:r>
              <a:rPr lang="en-US" dirty="0" smtClean="0"/>
              <a:t>It is given the sort index which indexes into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features 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weights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training labels</a:t>
            </a:r>
          </a:p>
          <a:p>
            <a:r>
              <a:rPr lang="en-US" dirty="0" smtClean="0"/>
              <a:t>Use it to go through the training samples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(in sorted order),</a:t>
            </a:r>
            <a:r>
              <a:rPr lang="en-US" dirty="0" smtClean="0"/>
              <a:t> compute error for the classifier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using the formula from the lecture.</a:t>
            </a:r>
          </a:p>
          <a:p>
            <a:r>
              <a:rPr lang="en-US" dirty="0" smtClean="0"/>
              <a:t>Return </a:t>
            </a:r>
            <a:r>
              <a:rPr lang="en-US" dirty="0" smtClean="0">
                <a:solidFill>
                  <a:srgbClr val="0033CC"/>
                </a:solidFill>
              </a:rPr>
              <a:t>threshold, classifier weight, and polarity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Sort Index: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12119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samples</a:t>
            </a:r>
          </a:p>
          <a:p>
            <a:r>
              <a:rPr lang="en-US" sz="2400" dirty="0" smtClean="0"/>
              <a:t>labels</a:t>
            </a:r>
          </a:p>
          <a:p>
            <a:r>
              <a:rPr lang="en-US" sz="2400" dirty="0" smtClean="0"/>
              <a:t>features</a:t>
            </a:r>
          </a:p>
          <a:p>
            <a:r>
              <a:rPr lang="en-US" sz="2400" dirty="0" smtClean="0"/>
              <a:t>weights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00" y="2133600"/>
            <a:ext cx="3642344" cy="156966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0        1         2         3         4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0033CC"/>
                </a:solidFill>
              </a:rPr>
              <a:t>B 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0033CC"/>
                </a:solidFill>
              </a:rPr>
              <a:t>B</a:t>
            </a:r>
            <a:r>
              <a:rPr lang="en-US" sz="2400" dirty="0" smtClean="0"/>
              <a:t>         </a:t>
            </a:r>
            <a:r>
              <a:rPr lang="en-US" sz="2400" dirty="0" err="1" smtClean="0">
                <a:solidFill>
                  <a:srgbClr val="0033CC"/>
                </a:solidFill>
              </a:rPr>
              <a:t>B</a:t>
            </a:r>
            <a:endParaRPr lang="en-US" sz="24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400" dirty="0" smtClean="0"/>
              <a:t>    3        10       2          1</a:t>
            </a:r>
          </a:p>
          <a:p>
            <a:r>
              <a:rPr lang="en-US" sz="2400" dirty="0" smtClean="0"/>
              <a:t>1/5   1/5    1/5     1/5      1/5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0125" y="4343416"/>
            <a:ext cx="330571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4        3        1          0        2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684929" y="4066417"/>
            <a:ext cx="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84937" y="4066401"/>
            <a:ext cx="29538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38800" y="3703264"/>
            <a:ext cx="0" cy="363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52800" y="3884830"/>
            <a:ext cx="0" cy="45857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3884830"/>
            <a:ext cx="1447800" cy="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3581400"/>
            <a:ext cx="0" cy="30343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5600" y="2286000"/>
            <a:ext cx="22983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feature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are for one particular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feature (classifier).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index tells you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sorted order of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features.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0120" y="4419616"/>
            <a:ext cx="309283" cy="385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48284" y="2133616"/>
            <a:ext cx="309283" cy="385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srgbClr val="0033CC"/>
                </a:solidFill>
                <a:latin typeface="Trebuchet MS"/>
              </a:rPr>
              <a:t>REVIEW: </a:t>
            </a:r>
            <a:r>
              <a:rPr lang="en-US" sz="3200" dirty="0" smtClean="0">
                <a:solidFill>
                  <a:srgbClr val="000000"/>
                </a:solidFill>
                <a:latin typeface="Trebuchet MS"/>
              </a:rPr>
              <a:t>Picking </a:t>
            </a:r>
            <a:r>
              <a:rPr lang="en-US" sz="3200" dirty="0">
                <a:solidFill>
                  <a:srgbClr val="000000"/>
                </a:solidFill>
                <a:latin typeface="Trebuchet MS"/>
              </a:rPr>
              <a:t>the </a:t>
            </a:r>
            <a:r>
              <a:rPr lang="en-US" sz="3200" dirty="0" smtClean="0">
                <a:solidFill>
                  <a:srgbClr val="000000"/>
                </a:solidFill>
                <a:latin typeface="Trebuchet MS"/>
              </a:rPr>
              <a:t>threshold for the best </a:t>
            </a:r>
            <a:r>
              <a:rPr lang="en-US" sz="3200" dirty="0">
                <a:solidFill>
                  <a:srgbClr val="000000"/>
                </a:solidFill>
                <a:latin typeface="Trebuchet MS"/>
              </a:rPr>
              <a:t>classifier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60631" y="366926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srgbClr val="000000"/>
                </a:solidFill>
                <a:latin typeface="Trebuchet MS"/>
              </a:rPr>
              <a:t>At each </a:t>
            </a:r>
            <a:r>
              <a:rPr lang="en-US" dirty="0" smtClean="0">
                <a:solidFill>
                  <a:srgbClr val="000000"/>
                </a:solidFill>
                <a:latin typeface="Trebuchet MS"/>
              </a:rPr>
              <a:t>sample, add weight to FS or BG and compute:</a:t>
            </a:r>
            <a:endParaRPr lang="en-US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6129" y="5010834"/>
            <a:ext cx="701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srgbClr val="000000"/>
                </a:solidFill>
                <a:latin typeface="Trebuchet MS"/>
              </a:rPr>
              <a:t>Find the minimum value of </a:t>
            </a:r>
            <a:r>
              <a:rPr lang="en-US" sz="2400" dirty="0" smtClean="0">
                <a:solidFill>
                  <a:srgbClr val="000000"/>
                </a:solidFill>
                <a:latin typeface="Script MT Bold" panose="03040602040607080904" pitchFamily="66" charset="0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en-US" dirty="0">
                <a:solidFill>
                  <a:srgbClr val="000000"/>
                </a:solidFill>
                <a:latin typeface="Trebuchet MS"/>
              </a:rPr>
              <a:t>and use the </a:t>
            </a:r>
            <a:r>
              <a:rPr lang="en-US" dirty="0" smtClean="0">
                <a:solidFill>
                  <a:srgbClr val="000000"/>
                </a:solidFill>
                <a:latin typeface="Trebuchet MS"/>
              </a:rPr>
              <a:t>feature value </a:t>
            </a:r>
            <a:r>
              <a:rPr lang="en-US" dirty="0">
                <a:solidFill>
                  <a:srgbClr val="000000"/>
                </a:solidFill>
                <a:latin typeface="Trebuchet MS"/>
              </a:rPr>
              <a:t>of the corresponding sample as the threshold.  </a:t>
            </a:r>
            <a:endParaRPr lang="en-US" dirty="0" smtClean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396" y="4098707"/>
            <a:ext cx="315269" cy="44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8ED-CFD4-4439-98B5-D554D0B40B4D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15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1243801"/>
            <a:ext cx="764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features for the training samples are actually </a:t>
            </a:r>
            <a:r>
              <a:rPr lang="en-US" b="1" dirty="0" smtClean="0">
                <a:solidFill>
                  <a:srgbClr val="FF0000"/>
                </a:solidFill>
              </a:rPr>
              <a:t>sorted </a:t>
            </a:r>
            <a:r>
              <a:rPr lang="en-US" dirty="0" smtClean="0">
                <a:solidFill>
                  <a:srgbClr val="FF0000"/>
                </a:solidFill>
              </a:rPr>
              <a:t>in the code according to numeric value!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8" y="1963271"/>
            <a:ext cx="6900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FF0000"/>
                </a:solidFill>
              </a:rPr>
              <a:t>AFS</a:t>
            </a:r>
            <a:r>
              <a:rPr lang="en-US" dirty="0" smtClean="0"/>
              <a:t>, the sum of the weights of all the face samples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3506BA"/>
                </a:solidFill>
              </a:rPr>
              <a:t>ABG</a:t>
            </a:r>
            <a:r>
              <a:rPr lang="en-US" dirty="0" smtClean="0"/>
              <a:t>, the sum of the weights of all the background samples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set to zero </a:t>
            </a:r>
            <a:r>
              <a:rPr lang="en-US" dirty="0" smtClean="0">
                <a:solidFill>
                  <a:srgbClr val="FF0000"/>
                </a:solidFill>
              </a:rPr>
              <a:t>FS</a:t>
            </a:r>
            <a:r>
              <a:rPr lang="en-US" dirty="0" smtClean="0"/>
              <a:t>, the sum of the weights of face samples so far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set to zero </a:t>
            </a:r>
            <a:r>
              <a:rPr lang="en-US" dirty="0" smtClean="0">
                <a:solidFill>
                  <a:srgbClr val="3506BA"/>
                </a:solidFill>
              </a:rPr>
              <a:t>BG</a:t>
            </a:r>
            <a:r>
              <a:rPr lang="en-US" dirty="0" smtClean="0"/>
              <a:t>, the sum of the weights of background samples so far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go through each sample s in a loop </a:t>
            </a:r>
            <a:r>
              <a:rPr lang="en-US" dirty="0" smtClean="0">
                <a:solidFill>
                  <a:srgbClr val="7030A0"/>
                </a:solidFill>
              </a:rPr>
              <a:t>IN THE SORTED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8707" y="4080123"/>
            <a:ext cx="5096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min (</a:t>
            </a:r>
            <a:r>
              <a:rPr lang="en-US" sz="2400" dirty="0" smtClean="0">
                <a:solidFill>
                  <a:srgbClr val="3506BA"/>
                </a:solidFill>
              </a:rPr>
              <a:t>BG</a:t>
            </a:r>
            <a:r>
              <a:rPr lang="en-US" sz="2400" dirty="0" smtClean="0"/>
              <a:t> + (</a:t>
            </a:r>
            <a:r>
              <a:rPr lang="en-US" sz="2400" dirty="0" smtClean="0">
                <a:solidFill>
                  <a:srgbClr val="FF0000"/>
                </a:solidFill>
              </a:rPr>
              <a:t>AFS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FF0000"/>
                </a:solidFill>
              </a:rPr>
              <a:t>FS</a:t>
            </a:r>
            <a:r>
              <a:rPr lang="en-US" sz="2400" dirty="0" smtClean="0"/>
              <a:t>), </a:t>
            </a:r>
            <a:r>
              <a:rPr lang="en-US" sz="2400" dirty="0" smtClean="0">
                <a:solidFill>
                  <a:srgbClr val="FF0000"/>
                </a:solidFill>
              </a:rPr>
              <a:t>FS</a:t>
            </a:r>
            <a:r>
              <a:rPr lang="en-US" sz="2400" dirty="0" smtClean="0"/>
              <a:t> + (</a:t>
            </a:r>
            <a:r>
              <a:rPr lang="en-US" sz="2400" dirty="0" smtClean="0">
                <a:solidFill>
                  <a:srgbClr val="3506BA"/>
                </a:solidFill>
              </a:rPr>
              <a:t>ABG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3506BA"/>
                </a:solidFill>
              </a:rPr>
              <a:t>BG</a:t>
            </a:r>
            <a:r>
              <a:rPr lang="en-US" sz="2400" dirty="0" smtClean="0"/>
              <a:t>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45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Polarity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0584" y="1499358"/>
            <a:ext cx="572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error = min (</a:t>
            </a:r>
            <a:r>
              <a:rPr lang="en-US" sz="2400" dirty="0">
                <a:solidFill>
                  <a:srgbClr val="3506BA"/>
                </a:solidFill>
              </a:rPr>
              <a:t>BG</a:t>
            </a:r>
            <a:r>
              <a:rPr lang="en-US" sz="2400" dirty="0"/>
              <a:t> + (</a:t>
            </a:r>
            <a:r>
              <a:rPr lang="en-US" sz="2400" dirty="0">
                <a:solidFill>
                  <a:srgbClr val="FF0000"/>
                </a:solidFill>
              </a:rPr>
              <a:t>AFS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0000"/>
                </a:solidFill>
              </a:rPr>
              <a:t>FS</a:t>
            </a:r>
            <a:r>
              <a:rPr lang="en-US" sz="2400" dirty="0"/>
              <a:t>), </a:t>
            </a:r>
            <a:r>
              <a:rPr lang="en-US" sz="2400" dirty="0">
                <a:solidFill>
                  <a:srgbClr val="FF0000"/>
                </a:solidFill>
              </a:rPr>
              <a:t>FS</a:t>
            </a:r>
            <a:r>
              <a:rPr lang="en-US" sz="2400" dirty="0"/>
              <a:t> + (</a:t>
            </a:r>
            <a:r>
              <a:rPr lang="en-US" sz="2400" dirty="0">
                <a:solidFill>
                  <a:srgbClr val="3506BA"/>
                </a:solidFill>
              </a:rPr>
              <a:t>ABG</a:t>
            </a:r>
            <a:r>
              <a:rPr lang="en-US" sz="2400" dirty="0"/>
              <a:t> –</a:t>
            </a:r>
            <a:r>
              <a:rPr lang="en-US" sz="2400" dirty="0">
                <a:solidFill>
                  <a:srgbClr val="3506BA"/>
                </a:solidFill>
              </a:rPr>
              <a:t>BG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left                         right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11" y="5715016"/>
            <a:ext cx="4752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left &lt; right, set polarity to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Else set polarity to 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32654" y="2743200"/>
            <a:ext cx="66924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506BA"/>
                </a:solidFill>
              </a:rPr>
              <a:t>left</a:t>
            </a:r>
            <a:r>
              <a:rPr lang="en-US" dirty="0" smtClean="0"/>
              <a:t> </a:t>
            </a:r>
            <a:r>
              <a:rPr lang="en-US" dirty="0"/>
              <a:t>is the number of background patches so far plus the number</a:t>
            </a:r>
          </a:p>
          <a:p>
            <a:r>
              <a:rPr lang="en-US" dirty="0"/>
              <a:t>     of faces yet to be encountered.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/>
              <a:t>is the number of faces so far plus the number of background</a:t>
            </a:r>
          </a:p>
          <a:p>
            <a:r>
              <a:rPr lang="en-US" dirty="0"/>
              <a:t>     patches yet to be encountered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Threshold and Polarity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48770"/>
            <a:ext cx="10429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samples</a:t>
            </a:r>
          </a:p>
          <a:p>
            <a:r>
              <a:rPr lang="en-US" sz="2000" dirty="0" smtClean="0"/>
              <a:t>labels</a:t>
            </a:r>
          </a:p>
          <a:p>
            <a:r>
              <a:rPr lang="en-US" sz="2000" dirty="0" smtClean="0"/>
              <a:t>features</a:t>
            </a:r>
          </a:p>
          <a:p>
            <a:r>
              <a:rPr lang="en-US" sz="2000" dirty="0" smtClean="0"/>
              <a:t>weight</a:t>
            </a:r>
            <a:endParaRPr lang="en-US" sz="2000" dirty="0"/>
          </a:p>
          <a:p>
            <a:r>
              <a:rPr lang="en-US" sz="20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11" y="1348770"/>
            <a:ext cx="3018775" cy="16312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0        1         2         3         4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/>
              <a:t>         </a:t>
            </a:r>
            <a:r>
              <a:rPr lang="en-US" sz="2000" dirty="0" err="1" smtClean="0">
                <a:solidFill>
                  <a:srgbClr val="0033CC"/>
                </a:solidFill>
              </a:rPr>
              <a:t>B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000" dirty="0" smtClean="0"/>
              <a:t>    3        10       2        1</a:t>
            </a:r>
          </a:p>
          <a:p>
            <a:r>
              <a:rPr lang="en-US" sz="2000" dirty="0" smtClean="0"/>
              <a:t>1/5   1/5    1/5     1/5      1/5</a:t>
            </a:r>
          </a:p>
          <a:p>
            <a:r>
              <a:rPr lang="en-US" sz="2000" dirty="0" smtClean="0"/>
              <a:t>4        3          1        0          2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83" y="709008"/>
            <a:ext cx="58594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1524016"/>
            <a:ext cx="1782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initialize</a:t>
            </a:r>
          </a:p>
          <a:p>
            <a:r>
              <a:rPr lang="en-US" dirty="0" smtClean="0"/>
              <a:t>AFS = 0</a:t>
            </a:r>
          </a:p>
          <a:p>
            <a:r>
              <a:rPr lang="en-US" dirty="0" smtClean="0"/>
              <a:t>ABG 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999999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046" y="3168134"/>
            <a:ext cx="5677132" cy="36933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AFS becomes sum of face sample weights = 2/5; ABG = 3/5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038" y="3777734"/>
            <a:ext cx="4626138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0: 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r>
              <a:rPr lang="en-US" dirty="0" smtClean="0"/>
              <a:t> = 4; FS stays 0; BG = 1/5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error = min(1/5 + (2/5-0), 0 + (3/5-1/5))= 2/5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2/5; </a:t>
            </a:r>
            <a:r>
              <a:rPr lang="en-US" dirty="0" err="1" smtClean="0"/>
              <a:t>bestpolarity</a:t>
            </a:r>
            <a:r>
              <a:rPr lang="en-US" dirty="0" smtClean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038" y="5105400"/>
            <a:ext cx="4626138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1: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</a:t>
            </a:r>
            <a:r>
              <a:rPr lang="en-US" dirty="0" smtClean="0"/>
              <a:t>3; </a:t>
            </a:r>
            <a:r>
              <a:rPr lang="en-US" dirty="0"/>
              <a:t>FS stays 0; BG = </a:t>
            </a:r>
            <a:r>
              <a:rPr lang="en-US" dirty="0" smtClean="0"/>
              <a:t>2/5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min(2/5 </a:t>
            </a:r>
            <a:r>
              <a:rPr lang="en-US" dirty="0">
                <a:solidFill>
                  <a:srgbClr val="7030A0"/>
                </a:solidFill>
              </a:rPr>
              <a:t>+ (2/5-0</a:t>
            </a:r>
            <a:r>
              <a:rPr lang="en-US" dirty="0" smtClean="0">
                <a:solidFill>
                  <a:srgbClr val="7030A0"/>
                </a:solidFill>
              </a:rPr>
              <a:t>), 0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3/5-2/5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1/5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/>
              <a:t>besterr</a:t>
            </a:r>
            <a:r>
              <a:rPr lang="en-US" dirty="0"/>
              <a:t> = 1/5; </a:t>
            </a:r>
            <a:r>
              <a:rPr lang="en-US" dirty="0" err="1"/>
              <a:t>bestpolarity</a:t>
            </a:r>
            <a:r>
              <a:rPr lang="en-US" dirty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=2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11" y="2667000"/>
            <a:ext cx="3018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029200" y="2057400"/>
            <a:ext cx="218624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2521" y="2667000"/>
            <a:ext cx="218624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Threshold and Polarity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48770"/>
            <a:ext cx="10429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samples</a:t>
            </a:r>
          </a:p>
          <a:p>
            <a:r>
              <a:rPr lang="en-US" sz="2000" dirty="0" smtClean="0"/>
              <a:t>labels</a:t>
            </a:r>
          </a:p>
          <a:p>
            <a:r>
              <a:rPr lang="en-US" sz="2000" dirty="0" smtClean="0"/>
              <a:t>features</a:t>
            </a:r>
          </a:p>
          <a:p>
            <a:r>
              <a:rPr lang="en-US" sz="2000" dirty="0" smtClean="0"/>
              <a:t>weight</a:t>
            </a:r>
            <a:endParaRPr lang="en-US" sz="2000" dirty="0"/>
          </a:p>
          <a:p>
            <a:r>
              <a:rPr lang="en-US" sz="20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11" y="1348770"/>
            <a:ext cx="3018775" cy="16312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0        1         2         3         4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/>
              <a:t>         </a:t>
            </a:r>
            <a:r>
              <a:rPr lang="en-US" sz="2000" dirty="0" err="1" smtClean="0">
                <a:solidFill>
                  <a:srgbClr val="0033CC"/>
                </a:solidFill>
              </a:rPr>
              <a:t>B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000" dirty="0" smtClean="0"/>
              <a:t>    3        10       2        1</a:t>
            </a:r>
          </a:p>
          <a:p>
            <a:r>
              <a:rPr lang="en-US" sz="2000" dirty="0" smtClean="0"/>
              <a:t>1/5   1/5    1/5     1/5      1/5</a:t>
            </a:r>
          </a:p>
          <a:p>
            <a:r>
              <a:rPr lang="en-US" sz="2000" dirty="0" smtClean="0"/>
              <a:t>4        3          1        0          2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83" y="709008"/>
            <a:ext cx="58594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1524016"/>
            <a:ext cx="1782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initialize</a:t>
            </a:r>
          </a:p>
          <a:p>
            <a:r>
              <a:rPr lang="en-US" dirty="0" smtClean="0"/>
              <a:t>AFS = 0</a:t>
            </a:r>
          </a:p>
          <a:p>
            <a:r>
              <a:rPr lang="en-US" dirty="0" smtClean="0"/>
              <a:t>ABG 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999999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8" y="3124200"/>
            <a:ext cx="4419351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r>
              <a:rPr lang="en-US" dirty="0" smtClean="0"/>
              <a:t> = 1; FS stays 0; BG = 3/5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error = min(3/5 + (2/5-0), 0 + (3/5-3/5))=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0; </a:t>
            </a:r>
            <a:r>
              <a:rPr lang="en-US" dirty="0" err="1" smtClean="0"/>
              <a:t>bestpolarity</a:t>
            </a:r>
            <a:r>
              <a:rPr lang="en-US" dirty="0" smtClean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8" y="4191000"/>
            <a:ext cx="4791183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3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0</a:t>
            </a:r>
            <a:r>
              <a:rPr lang="en-US" dirty="0" smtClean="0"/>
              <a:t>; </a:t>
            </a:r>
            <a:r>
              <a:rPr lang="en-US" dirty="0"/>
              <a:t>FS </a:t>
            </a:r>
            <a:r>
              <a:rPr lang="en-US" dirty="0" smtClean="0"/>
              <a:t>= 1/5; </a:t>
            </a:r>
            <a:r>
              <a:rPr lang="en-US" dirty="0"/>
              <a:t>BG = 3</a:t>
            </a:r>
            <a:r>
              <a:rPr lang="en-US" dirty="0" smtClean="0"/>
              <a:t>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min(3/5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2/5-1/5), 1/5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3/5-3/5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1/5</a:t>
            </a:r>
          </a:p>
          <a:p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8" y="5334000"/>
            <a:ext cx="4738285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4: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</a:t>
            </a:r>
            <a:r>
              <a:rPr lang="en-US" dirty="0" smtClean="0"/>
              <a:t>2; </a:t>
            </a:r>
            <a:r>
              <a:rPr lang="en-US" dirty="0"/>
              <a:t>FS </a:t>
            </a:r>
            <a:r>
              <a:rPr lang="en-US" dirty="0" smtClean="0"/>
              <a:t>= 2/5; </a:t>
            </a:r>
            <a:r>
              <a:rPr lang="en-US" dirty="0"/>
              <a:t>BG = </a:t>
            </a:r>
            <a:r>
              <a:rPr lang="en-US" dirty="0" smtClean="0"/>
              <a:t>3/5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min(3/5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2/5-2/5), 2/5+ 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3/5-3/5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2/5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8" y="3585865"/>
            <a:ext cx="94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RESULT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9520" y="4069942"/>
            <a:ext cx="1656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1   2   3   6   10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242905" y="4047546"/>
            <a:ext cx="0" cy="58272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05608" y="4652665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θ</a:t>
            </a:r>
            <a:r>
              <a:rPr lang="en-US" sz="2000" dirty="0" smtClean="0">
                <a:solidFill>
                  <a:srgbClr val="FF0000"/>
                </a:solidFill>
              </a:rPr>
              <a:t>  &gt;  3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10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 BUT YOU NEED TO UNDERSTAND</a:t>
            </a:r>
          </a:p>
          <a:p>
            <a:r>
              <a:rPr lang="en-US" dirty="0" smtClean="0"/>
              <a:t>Starts with uniform weights on training patches</a:t>
            </a:r>
          </a:p>
          <a:p>
            <a:r>
              <a:rPr lang="en-US" dirty="0" smtClean="0"/>
              <a:t>For each weak classifier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sorts</a:t>
            </a:r>
            <a:r>
              <a:rPr lang="en-US" dirty="0" smtClean="0"/>
              <a:t> the feature values in ascending order</a:t>
            </a:r>
          </a:p>
          <a:p>
            <a:pPr lvl="1"/>
            <a:r>
              <a:rPr lang="en-US" dirty="0" smtClean="0"/>
              <a:t>results of sort go in </a:t>
            </a:r>
            <a:r>
              <a:rPr lang="en-US" dirty="0" err="1" smtClean="0"/>
              <a:t>featureSort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0033CC"/>
                </a:solidFill>
              </a:rPr>
              <a:t>featureSortIdx</a:t>
            </a:r>
            <a:endParaRPr lang="en-US" dirty="0" smtClean="0">
              <a:solidFill>
                <a:srgbClr val="0033CC"/>
              </a:solidFill>
            </a:endParaRPr>
          </a:p>
          <a:p>
            <a:pPr lvl="1">
              <a:spcBef>
                <a:spcPts val="12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FF0000"/>
                </a:solidFill>
              </a:rPr>
              <a:t>selects</a:t>
            </a:r>
            <a:r>
              <a:rPr lang="en-US" dirty="0" smtClean="0"/>
              <a:t> </a:t>
            </a:r>
            <a:r>
              <a:rPr lang="en-US" dirty="0" err="1" smtClean="0"/>
              <a:t>numWeakClassifiers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weak classifiers </a:t>
            </a:r>
            <a:r>
              <a:rPr lang="en-US" dirty="0" smtClean="0"/>
              <a:t>through calling </a:t>
            </a:r>
            <a:r>
              <a:rPr lang="en-US" b="1" dirty="0" err="1" smtClean="0">
                <a:solidFill>
                  <a:srgbClr val="FF0000"/>
                </a:solidFill>
              </a:rPr>
              <a:t>FindBestClassifier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all candidates and selecting the ones with lowest errors</a:t>
            </a:r>
          </a:p>
          <a:p>
            <a:r>
              <a:rPr lang="en-US" dirty="0" smtClean="0"/>
              <a:t>updates weights on patches in </a:t>
            </a:r>
            <a:r>
              <a:rPr lang="en-US" dirty="0" err="1" smtClean="0">
                <a:solidFill>
                  <a:srgbClr val="0033CC"/>
                </a:solidFill>
              </a:rPr>
              <a:t>dataWeights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computes current total error for the training data and scores for each sample for debug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arge number of initial </a:t>
            </a:r>
            <a:r>
              <a:rPr lang="en-US" dirty="0" smtClean="0">
                <a:solidFill>
                  <a:srgbClr val="FF0000"/>
                </a:solidFill>
              </a:rPr>
              <a:t>weak classifiers.</a:t>
            </a:r>
          </a:p>
          <a:p>
            <a:r>
              <a:rPr lang="en-US" dirty="0"/>
              <a:t>E</a:t>
            </a:r>
            <a:r>
              <a:rPr lang="en-US" dirty="0" smtClean="0"/>
              <a:t>ach weak classifier computes one </a:t>
            </a:r>
            <a:r>
              <a:rPr lang="en-US" dirty="0" smtClean="0">
                <a:solidFill>
                  <a:srgbClr val="0033CC"/>
                </a:solidFill>
              </a:rPr>
              <a:t>rectangular feature.</a:t>
            </a:r>
          </a:p>
          <a:p>
            <a:r>
              <a:rPr lang="en-US" dirty="0"/>
              <a:t>T</a:t>
            </a:r>
            <a:r>
              <a:rPr lang="en-US" dirty="0" smtClean="0"/>
              <a:t>he program computes the best </a:t>
            </a:r>
            <a:r>
              <a:rPr lang="en-US" dirty="0" smtClean="0">
                <a:solidFill>
                  <a:srgbClr val="FF0000"/>
                </a:solidFill>
              </a:rPr>
              <a:t>threshold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polarity</a:t>
            </a:r>
            <a:r>
              <a:rPr lang="en-US" dirty="0" smtClean="0"/>
              <a:t> for each weak classifier. </a:t>
            </a:r>
            <a:r>
              <a:rPr lang="en-US" dirty="0" smtClean="0">
                <a:solidFill>
                  <a:srgbClr val="FF0000"/>
                </a:solidFill>
              </a:rPr>
              <a:t>(&lt;, &gt;)</a:t>
            </a:r>
            <a:endParaRPr lang="en-US" dirty="0" smtClean="0"/>
          </a:p>
          <a:p>
            <a:r>
              <a:rPr lang="en-US" dirty="0" err="1" smtClean="0">
                <a:solidFill>
                  <a:srgbClr val="7030A0"/>
                </a:solidFill>
              </a:rPr>
              <a:t>Adaboost</a:t>
            </a:r>
            <a:r>
              <a:rPr lang="en-US" dirty="0" smtClean="0"/>
              <a:t> selects a subset of these classifiers and assigns a 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r>
              <a:rPr lang="en-US" dirty="0" smtClean="0"/>
              <a:t> to each one</a:t>
            </a:r>
          </a:p>
          <a:p>
            <a:r>
              <a:rPr lang="en-US" dirty="0" smtClean="0"/>
              <a:t>Final classifications of boxes in test images are based on a combination of the selected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Suppose a weak classifier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error </a:t>
            </a:r>
            <a:r>
              <a:rPr lang="en-US" dirty="0" err="1" smtClean="0">
                <a:solidFill>
                  <a:srgbClr val="FF0000"/>
                </a:solidFill>
              </a:rPr>
              <a:t>err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weight alpha for this classifier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= ln((1-err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)/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err</a:t>
            </a:r>
            <a:r>
              <a:rPr lang="en-US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updating formula for the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for classifier </a:t>
            </a:r>
            <a:r>
              <a:rPr lang="en-US" dirty="0" err="1" smtClean="0"/>
              <a:t>i</a:t>
            </a:r>
            <a:r>
              <a:rPr lang="en-US" dirty="0" smtClean="0"/>
              <a:t> is given as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</a:t>
            </a:r>
            <a:r>
              <a:rPr lang="en-US" baseline="-25000" dirty="0" smtClean="0"/>
              <a:t>t+1,i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t,i</a:t>
            </a:r>
            <a:r>
              <a:rPr lang="en-US" baseline="-25000" dirty="0" smtClean="0"/>
              <a:t> </a:t>
            </a:r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US" baseline="-25000" dirty="0" smtClean="0">
                <a:latin typeface="Arial"/>
                <a:cs typeface="Arial"/>
              </a:rPr>
              <a:t>t</a:t>
            </a:r>
            <a:r>
              <a:rPr lang="en-US" baseline="30000" dirty="0" smtClean="0">
                <a:latin typeface="Arial"/>
                <a:cs typeface="Arial"/>
              </a:rPr>
              <a:t>1-err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where </a:t>
            </a:r>
            <a:r>
              <a:rPr lang="en-US" dirty="0" err="1" smtClean="0">
                <a:solidFill>
                  <a:srgbClr val="0033CC"/>
                </a:solidFill>
              </a:rPr>
              <a:t>err</a:t>
            </a:r>
            <a:r>
              <a:rPr lang="en-US" baseline="-25000" dirty="0" err="1" smtClean="0">
                <a:solidFill>
                  <a:srgbClr val="0033CC"/>
                </a:solidFill>
              </a:rPr>
              <a:t>i</a:t>
            </a:r>
            <a:r>
              <a:rPr lang="en-US" dirty="0" smtClean="0">
                <a:solidFill>
                  <a:srgbClr val="0033CC"/>
                </a:solidFill>
              </a:rPr>
              <a:t> = 0 if example x</a:t>
            </a:r>
            <a:r>
              <a:rPr lang="en-US" baseline="-25000" dirty="0" smtClean="0">
                <a:solidFill>
                  <a:srgbClr val="0033CC"/>
                </a:solidFill>
              </a:rPr>
              <a:t>i</a:t>
            </a:r>
            <a:r>
              <a:rPr lang="en-US" dirty="0" smtClean="0">
                <a:solidFill>
                  <a:srgbClr val="0033CC"/>
                </a:solidFill>
              </a:rPr>
              <a:t> is classified correctly else 1. </a:t>
            </a:r>
          </a:p>
          <a:p>
            <a:r>
              <a:rPr lang="en-US" dirty="0" smtClean="0"/>
              <a:t>And </a:t>
            </a:r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US" baseline="-25000" dirty="0" smtClean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 = </a:t>
            </a:r>
            <a:r>
              <a:rPr lang="en-US" dirty="0" err="1" smtClean="0">
                <a:latin typeface="Arial"/>
                <a:cs typeface="Arial"/>
              </a:rPr>
              <a:t>exp</a:t>
            </a:r>
            <a:r>
              <a:rPr lang="en-US" dirty="0" smtClean="0">
                <a:latin typeface="Arial"/>
                <a:cs typeface="Arial"/>
              </a:rPr>
              <a:t>(-</a:t>
            </a:r>
            <a:r>
              <a:rPr lang="el-GR" dirty="0" smtClean="0">
                <a:latin typeface="Arial"/>
                <a:cs typeface="Arial"/>
              </a:rPr>
              <a:t>α</a:t>
            </a:r>
            <a:r>
              <a:rPr lang="en-US" baseline="-25000" dirty="0" smtClean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) which is </a:t>
            </a:r>
            <a:r>
              <a:rPr lang="en-US" dirty="0" err="1" smtClean="0">
                <a:latin typeface="Arial"/>
                <a:cs typeface="Arial"/>
              </a:rPr>
              <a:t>err</a:t>
            </a:r>
            <a:r>
              <a:rPr lang="en-US" baseline="-25000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/(1-err</a:t>
            </a:r>
            <a:r>
              <a:rPr lang="en-US" baseline="-25000" dirty="0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r>
              <a:rPr lang="en-US" dirty="0" smtClean="0">
                <a:solidFill>
                  <a:srgbClr val="0033CC"/>
                </a:solidFill>
                <a:latin typeface="Arial"/>
                <a:cs typeface="Arial"/>
              </a:rPr>
              <a:t>After updating weights, be sure to normalize by the sum of all of them.</a:t>
            </a:r>
            <a:endParaRPr lang="en-US" dirty="0">
              <a:solidFill>
                <a:srgbClr val="0033CC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3174" y="354823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ClassifyBox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ClassifyBox</a:t>
            </a:r>
            <a:r>
              <a:rPr lang="en-US" dirty="0" smtClean="0"/>
              <a:t> uses the final set of weak classifiers to produce a score for a given box x on the image. (Called by </a:t>
            </a:r>
            <a:r>
              <a:rPr lang="en-US" dirty="0" err="1" smtClean="0"/>
              <a:t>FindFaces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score it returns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just zero or one.</a:t>
            </a:r>
          </a:p>
          <a:p>
            <a:r>
              <a:rPr lang="en-US" dirty="0" smtClean="0"/>
              <a:t>It should 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</a:t>
            </a:r>
            <a:r>
              <a:rPr lang="en-US" baseline="-25000" dirty="0" err="1" smtClean="0">
                <a:latin typeface="Arial"/>
                <a:cs typeface="Arial"/>
              </a:rPr>
              <a:t>t</a:t>
            </a:r>
            <a:r>
              <a:rPr lang="en-US" dirty="0" err="1" smtClean="0">
                <a:latin typeface="Arial"/>
                <a:cs typeface="Arial"/>
              </a:rPr>
              <a:t>h</a:t>
            </a:r>
            <a:r>
              <a:rPr lang="en-US" baseline="-25000" dirty="0" err="1" smtClean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(x) - .5 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</a:t>
            </a:r>
            <a:r>
              <a:rPr lang="en-US" baseline="-25000" dirty="0" smtClean="0">
                <a:latin typeface="Arial"/>
                <a:cs typeface="Arial"/>
              </a:rPr>
              <a:t>t</a:t>
            </a:r>
          </a:p>
          <a:p>
            <a:pPr marL="0" indent="0">
              <a:buNone/>
            </a:pPr>
            <a:endParaRPr lang="en-US" baseline="-25000" dirty="0">
              <a:latin typeface="Arial"/>
              <a:cs typeface="Arial"/>
            </a:endParaRPr>
          </a:p>
          <a:p>
            <a:r>
              <a:rPr lang="en-US" dirty="0" smtClean="0">
                <a:latin typeface="+mj-lt"/>
                <a:cs typeface="Arial"/>
              </a:rPr>
              <a:t>The value of each </a:t>
            </a:r>
            <a:r>
              <a:rPr lang="en-US" dirty="0" err="1" smtClean="0">
                <a:latin typeface="+mj-lt"/>
                <a:cs typeface="Arial"/>
              </a:rPr>
              <a:t>h</a:t>
            </a:r>
            <a:r>
              <a:rPr lang="en-US" baseline="-25000" dirty="0" err="1" smtClean="0">
                <a:latin typeface="+mj-lt"/>
                <a:cs typeface="Arial"/>
              </a:rPr>
              <a:t>t</a:t>
            </a:r>
            <a:r>
              <a:rPr lang="en-US" dirty="0" smtClean="0">
                <a:latin typeface="+mj-lt"/>
                <a:cs typeface="Arial"/>
              </a:rPr>
              <a:t> depends on its polarity, threshold, and computed value on the box.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6812" y="4475202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                                         </a:t>
            </a:r>
            <a:r>
              <a:rPr lang="en-US" dirty="0" err="1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NMS (</a:t>
            </a:r>
            <a:r>
              <a:rPr lang="en-US" dirty="0" err="1" smtClean="0"/>
              <a:t>nonmaxima</a:t>
            </a:r>
            <a:r>
              <a:rPr lang="en-US" dirty="0" smtClean="0"/>
              <a:t> </a:t>
            </a:r>
            <a:r>
              <a:rPr lang="en-US" dirty="0" err="1" smtClean="0"/>
              <a:t>supresions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read the comments at the top of the code carefully.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Also read section 5.6 of the Viola Jones paper</a:t>
            </a:r>
          </a:p>
          <a:p>
            <a:r>
              <a:rPr lang="en-US" dirty="0" smtClean="0"/>
              <a:t>There is no “correct” method.</a:t>
            </a:r>
          </a:p>
          <a:p>
            <a:r>
              <a:rPr lang="en-US" dirty="0" smtClean="0"/>
              <a:t>You can do clustering and keep one per cluster.</a:t>
            </a:r>
          </a:p>
          <a:p>
            <a:r>
              <a:rPr lang="en-US" dirty="0" smtClean="0"/>
              <a:t>You can Sort the boxes according to score in descending order and for each box, remove those that overlap a significant percentage (iteratively)</a:t>
            </a:r>
          </a:p>
          <a:p>
            <a:r>
              <a:rPr lang="en-US" dirty="0" smtClean="0"/>
              <a:t>You can make up your own method so that you don’t get too many detections.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8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429125" y="2250131"/>
            <a:ext cx="114300" cy="22861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pipeline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894978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load dataset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1" y="1894978"/>
            <a:ext cx="1114423" cy="698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compute features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76473" y="3006805"/>
            <a:ext cx="184787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err="1">
                <a:solidFill>
                  <a:srgbClr val="FFFF00"/>
                </a:solidFill>
                <a:latin typeface="Calibri"/>
              </a:rPr>
              <a:t>InitializeFeatures</a:t>
            </a:r>
            <a:endParaRPr lang="en-US" sz="1400" b="1" dirty="0">
              <a:solidFill>
                <a:srgbClr val="FFFF00"/>
              </a:solidFill>
              <a:latin typeface="Calibri"/>
            </a:endParaRPr>
          </a:p>
          <a:p>
            <a:pPr algn="ctr"/>
            <a:r>
              <a:rPr lang="en-US" sz="1050" dirty="0">
                <a:solidFill>
                  <a:prstClr val="white"/>
                </a:solidFill>
                <a:latin typeface="Calibri"/>
              </a:rPr>
              <a:t>with random boxes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7427" y="4036132"/>
            <a:ext cx="1705969" cy="764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err="1">
                <a:solidFill>
                  <a:srgbClr val="FFFF00"/>
                </a:solidFill>
                <a:latin typeface="Calibri"/>
              </a:rPr>
              <a:t>ComputeTraining</a:t>
            </a:r>
            <a:endParaRPr lang="en-US" sz="1600" b="1" dirty="0">
              <a:solidFill>
                <a:srgbClr val="FFFF00"/>
              </a:solidFill>
              <a:latin typeface="Calibri"/>
            </a:endParaRPr>
          </a:p>
          <a:p>
            <a:pPr algn="ctr"/>
            <a:r>
              <a:rPr lang="en-US" sz="1600" b="1" dirty="0" err="1">
                <a:solidFill>
                  <a:srgbClr val="FFFF00"/>
                </a:solidFill>
                <a:latin typeface="Calibri"/>
              </a:rPr>
              <a:t>SetFeatures</a:t>
            </a:r>
            <a:endParaRPr lang="en-US" sz="1600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8024" y="1894978"/>
            <a:ext cx="110490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Adaboost</a:t>
            </a:r>
            <a:endParaRPr lang="en-US" dirty="0">
              <a:solidFill>
                <a:prstClr val="white"/>
              </a:solidFill>
              <a:latin typeface="Calibri"/>
            </a:endParaRP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training</a:t>
            </a:r>
          </a:p>
        </p:txBody>
      </p:sp>
      <p:sp>
        <p:nvSpPr>
          <p:cNvPr id="9" name="Arrow: Right 8"/>
          <p:cNvSpPr/>
          <p:nvPr/>
        </p:nvSpPr>
        <p:spPr>
          <a:xfrm>
            <a:off x="2289781" y="2133600"/>
            <a:ext cx="45720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Arrow: Down 10"/>
          <p:cNvSpPr/>
          <p:nvPr/>
        </p:nvSpPr>
        <p:spPr>
          <a:xfrm>
            <a:off x="3214687" y="2625805"/>
            <a:ext cx="171450" cy="381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Arrow: Down 11"/>
          <p:cNvSpPr/>
          <p:nvPr/>
        </p:nvSpPr>
        <p:spPr>
          <a:xfrm>
            <a:off x="3214687" y="3581085"/>
            <a:ext cx="171450" cy="381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Arrow: Right 12"/>
          <p:cNvSpPr/>
          <p:nvPr/>
        </p:nvSpPr>
        <p:spPr>
          <a:xfrm>
            <a:off x="4429125" y="2133600"/>
            <a:ext cx="28575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57675" y="4383913"/>
            <a:ext cx="28575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4875" y="2967563"/>
            <a:ext cx="1028700" cy="61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feature sorting</a:t>
            </a:r>
            <a:endParaRPr lang="en-US" sz="10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69155" y="3941618"/>
            <a:ext cx="1120140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err="1" smtClean="0">
                <a:solidFill>
                  <a:srgbClr val="FFFF00"/>
                </a:solidFill>
                <a:latin typeface="Calibri"/>
              </a:rPr>
              <a:t>FindBest</a:t>
            </a:r>
            <a:endParaRPr lang="en-US" sz="1400" b="1" dirty="0" smtClean="0">
              <a:solidFill>
                <a:srgbClr val="FFFF00"/>
              </a:solidFill>
              <a:latin typeface="Calibri"/>
            </a:endParaRPr>
          </a:p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Calibri"/>
              </a:rPr>
              <a:t>Classifier</a:t>
            </a:r>
            <a:endParaRPr lang="en-US" sz="1400" b="1" dirty="0">
              <a:solidFill>
                <a:srgbClr val="FFFF00"/>
              </a:solidFill>
              <a:latin typeface="Calibri"/>
            </a:endParaRPr>
          </a:p>
          <a:p>
            <a:pPr algn="ctr"/>
            <a:r>
              <a:rPr lang="en-US" sz="1100" dirty="0">
                <a:solidFill>
                  <a:prstClr val="white"/>
                </a:solidFill>
                <a:latin typeface="Calibri"/>
              </a:rPr>
              <a:t>among candidate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  <a:latin typeface="Calibri"/>
              </a:rPr>
              <a:t>classifiers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600" y="1935751"/>
            <a:ext cx="914400" cy="657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trained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model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54766" y="2264390"/>
            <a:ext cx="98383" cy="22240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Arrow: Right 21"/>
          <p:cNvSpPr/>
          <p:nvPr/>
        </p:nvSpPr>
        <p:spPr>
          <a:xfrm>
            <a:off x="6054767" y="2133600"/>
            <a:ext cx="28575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7400" y="4336052"/>
            <a:ext cx="28575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Arrow: Down 23"/>
          <p:cNvSpPr/>
          <p:nvPr/>
        </p:nvSpPr>
        <p:spPr>
          <a:xfrm>
            <a:off x="5184751" y="2593031"/>
            <a:ext cx="171450" cy="381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Arrow: Down 24"/>
          <p:cNvSpPr/>
          <p:nvPr/>
        </p:nvSpPr>
        <p:spPr>
          <a:xfrm>
            <a:off x="5143500" y="3581085"/>
            <a:ext cx="171450" cy="381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pipeline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1835898"/>
            <a:ext cx="990600" cy="824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load image,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886075" y="1835898"/>
            <a:ext cx="933450" cy="805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prstClr val="white"/>
                </a:solidFill>
                <a:latin typeface="Calibri"/>
              </a:rPr>
              <a:t>IntegraI</a:t>
            </a:r>
            <a:endParaRPr lang="en-US" dirty="0" smtClean="0">
              <a:solidFill>
                <a:prstClr val="white"/>
              </a:solidFill>
              <a:latin typeface="Calibri"/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  <a:latin typeface="Calibri"/>
              </a:rPr>
              <a:t>Image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Arrow: Right 8"/>
          <p:cNvSpPr/>
          <p:nvPr/>
        </p:nvSpPr>
        <p:spPr>
          <a:xfrm>
            <a:off x="2362200" y="2133600"/>
            <a:ext cx="45720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66420" y="1828800"/>
            <a:ext cx="936954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Sliding window</a:t>
            </a:r>
          </a:p>
        </p:txBody>
      </p:sp>
      <p:sp>
        <p:nvSpPr>
          <p:cNvPr id="27" name="Arrow: Right 26"/>
          <p:cNvSpPr/>
          <p:nvPr/>
        </p:nvSpPr>
        <p:spPr>
          <a:xfrm>
            <a:off x="3943350" y="2124400"/>
            <a:ext cx="40005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86250" y="3190003"/>
            <a:ext cx="971550" cy="859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err="1">
                <a:solidFill>
                  <a:srgbClr val="FFFF00"/>
                </a:solidFill>
                <a:latin typeface="Calibri"/>
              </a:rPr>
              <a:t>ClassifyBox</a:t>
            </a:r>
            <a:endParaRPr lang="en-US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" name="Arrow: Down 2"/>
          <p:cNvSpPr/>
          <p:nvPr/>
        </p:nvSpPr>
        <p:spPr>
          <a:xfrm>
            <a:off x="4749172" y="2726882"/>
            <a:ext cx="171450" cy="52546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42809" y="2995003"/>
            <a:ext cx="895350" cy="373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Face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42809" y="3777802"/>
            <a:ext cx="895350" cy="50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Not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Face</a:t>
            </a:r>
          </a:p>
        </p:txBody>
      </p:sp>
      <p:sp>
        <p:nvSpPr>
          <p:cNvPr id="32" name="Arrow: Right 31"/>
          <p:cNvSpPr/>
          <p:nvPr/>
        </p:nvSpPr>
        <p:spPr>
          <a:xfrm rot="19911776">
            <a:off x="5513667" y="3251831"/>
            <a:ext cx="516008" cy="2616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Arrow: Right 32"/>
          <p:cNvSpPr/>
          <p:nvPr/>
        </p:nvSpPr>
        <p:spPr>
          <a:xfrm rot="1672253">
            <a:off x="5512782" y="3593214"/>
            <a:ext cx="534026" cy="2616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 rot="19916816">
            <a:off x="5148833" y="2997664"/>
            <a:ext cx="1111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/>
              </a:rPr>
              <a:t>score&gt;threshold</a:t>
            </a:r>
          </a:p>
        </p:txBody>
      </p:sp>
      <p:sp>
        <p:nvSpPr>
          <p:cNvPr id="34" name="TextBox 33"/>
          <p:cNvSpPr txBox="1"/>
          <p:nvPr/>
        </p:nvSpPr>
        <p:spPr>
          <a:xfrm rot="1618668">
            <a:off x="5327586" y="3771933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/>
              </a:rPr>
              <a:t>otherwise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87053" y="26528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43800" y="2936817"/>
            <a:ext cx="838200" cy="489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Calibri"/>
              </a:rPr>
              <a:t>NMS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Arrow: Right 26"/>
          <p:cNvSpPr/>
          <p:nvPr/>
        </p:nvSpPr>
        <p:spPr>
          <a:xfrm>
            <a:off x="7143750" y="3075703"/>
            <a:ext cx="400050" cy="228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9266" y="28052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</a:p>
        </p:txBody>
      </p:sp>
    </p:spTree>
    <p:extLst>
      <p:ext uri="{BB962C8B-B14F-4D97-AF65-F5344CB8AC3E}">
        <p14:creationId xmlns:p14="http://schemas.microsoft.com/office/powerpoint/2010/main" val="1616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</a:t>
            </a:r>
          </a:p>
          <a:p>
            <a:r>
              <a:rPr lang="en-US" dirty="0" smtClean="0"/>
              <a:t>Initializes all weak classifiers</a:t>
            </a:r>
          </a:p>
          <a:p>
            <a:r>
              <a:rPr lang="en-US" dirty="0" smtClean="0"/>
              <a:t>Chooses the upper left corner (</a:t>
            </a:r>
            <a:r>
              <a:rPr lang="en-US" dirty="0" err="1" smtClean="0"/>
              <a:t>x,y</a:t>
            </a:r>
            <a:r>
              <a:rPr lang="en-US" dirty="0" smtClean="0"/>
              <a:t>) and the height and width h and w randomly (but from 0 to 1)</a:t>
            </a:r>
          </a:p>
          <a:p>
            <a:r>
              <a:rPr lang="en-US" dirty="0" smtClean="0"/>
              <a:t>Chooses type of box</a:t>
            </a:r>
          </a:p>
          <a:p>
            <a:pPr lvl="1"/>
            <a:r>
              <a:rPr lang="en-US" dirty="0" smtClean="0"/>
              <a:t>vertical 2-box</a:t>
            </a:r>
          </a:p>
          <a:p>
            <a:pPr lvl="1"/>
            <a:r>
              <a:rPr lang="en-US" dirty="0" smtClean="0"/>
              <a:t>horizontal 2-box</a:t>
            </a:r>
          </a:p>
          <a:p>
            <a:pPr lvl="1"/>
            <a:r>
              <a:rPr lang="en-US" dirty="0" smtClean="0"/>
              <a:t>vertical 3-box</a:t>
            </a:r>
          </a:p>
          <a:p>
            <a:r>
              <a:rPr lang="en-US" dirty="0" smtClean="0"/>
              <a:t>Sets areas</a:t>
            </a:r>
          </a:p>
          <a:p>
            <a:r>
              <a:rPr lang="en-US" dirty="0" smtClean="0"/>
              <a:t>Assigns values (1 and -1 for 2-box; 1, -2, 1 for 3-box)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228600"/>
            <a:ext cx="1905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0" y="609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85741" y="8821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5612" y="15240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24699" y="24475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43434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43434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6942" y="4343400"/>
            <a:ext cx="145646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9" idx="2"/>
          </p:cNvCxnSpPr>
          <p:nvPr/>
        </p:nvCxnSpPr>
        <p:spPr>
          <a:xfrm>
            <a:off x="4914900" y="4343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1"/>
            <a:endCxn id="10" idx="3"/>
          </p:cNvCxnSpPr>
          <p:nvPr/>
        </p:nvCxnSpPr>
        <p:spPr>
          <a:xfrm>
            <a:off x="5562600" y="4800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92235" y="4343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35612" y="4374776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58693" y="4647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24917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ComputeTrainingSetFeatures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 as a shell</a:t>
            </a:r>
          </a:p>
          <a:p>
            <a:r>
              <a:rPr lang="en-US" dirty="0" smtClean="0"/>
              <a:t>Calls two methods that </a:t>
            </a:r>
            <a:r>
              <a:rPr lang="en-US" dirty="0" smtClean="0">
                <a:solidFill>
                  <a:srgbClr val="FF0000"/>
                </a:solidFill>
              </a:rPr>
              <a:t>you code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IntegralImage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computes the integral image for each training patch (double array in, double array out)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ComputeFeatures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uses the integral image for each training patch to compute features for that patch, </a:t>
            </a:r>
            <a:r>
              <a:rPr lang="en-US" dirty="0" smtClean="0">
                <a:solidFill>
                  <a:srgbClr val="0033CC"/>
                </a:solidFill>
              </a:rPr>
              <a:t>one for each weak classifier</a:t>
            </a:r>
            <a:r>
              <a:rPr lang="en-US" dirty="0" smtClean="0"/>
              <a:t>, and puts them in an array called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458" y="53804"/>
            <a:ext cx="872714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MainWindow</a:t>
            </a:r>
            <a:r>
              <a:rPr lang="en-US" dirty="0"/>
              <a:t>::</a:t>
            </a:r>
            <a:r>
              <a:rPr lang="en-US" dirty="0" err="1">
                <a:solidFill>
                  <a:srgbClr val="FF0000"/>
                </a:solidFill>
              </a:rPr>
              <a:t>ComputeTrainingSetFeatures</a:t>
            </a:r>
            <a:r>
              <a:rPr lang="en-US" dirty="0"/>
              <a:t>(double *</a:t>
            </a:r>
            <a:r>
              <a:rPr lang="en-US" dirty="0" err="1"/>
              <a:t>trainingData</a:t>
            </a:r>
            <a:r>
              <a:rPr lang="en-US" dirty="0"/>
              <a:t>, double *features,</a:t>
            </a:r>
          </a:p>
          <a:p>
            <a:r>
              <a:rPr lang="en-US" dirty="0"/>
              <a:t>                    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numTrainingExamples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patchSize</a:t>
            </a:r>
            <a:r>
              <a:rPr lang="en-US" dirty="0"/>
              <a:t>, </a:t>
            </a:r>
            <a:r>
              <a:rPr lang="en-US" dirty="0" err="1"/>
              <a:t>CWeakClassifiers</a:t>
            </a:r>
            <a:r>
              <a:rPr lang="en-US" dirty="0"/>
              <a:t> *</a:t>
            </a:r>
            <a:r>
              <a:rPr lang="en-US" dirty="0" err="1"/>
              <a:t>weakClassifiers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numWeakClassifiers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 double *</a:t>
            </a:r>
            <a:r>
              <a:rPr lang="en-US" dirty="0" err="1"/>
              <a:t>integralImage</a:t>
            </a:r>
            <a:r>
              <a:rPr lang="en-US" dirty="0"/>
              <a:t> = new double [</a:t>
            </a:r>
            <a:r>
              <a:rPr lang="en-US" dirty="0" err="1"/>
              <a:t>patchSize</a:t>
            </a:r>
            <a:r>
              <a:rPr lang="en-US" dirty="0"/>
              <a:t>*</a:t>
            </a:r>
            <a:r>
              <a:rPr lang="en-US" dirty="0" err="1"/>
              <a:t>patchSize</a:t>
            </a:r>
            <a:r>
              <a:rPr lang="en-US" dirty="0"/>
              <a:t>];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for(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=0;i&lt;</a:t>
            </a:r>
            <a:r>
              <a:rPr lang="en-US" dirty="0" err="1">
                <a:solidFill>
                  <a:srgbClr val="FF0000"/>
                </a:solidFill>
              </a:rPr>
              <a:t>numTrainingExamples;i</a:t>
            </a:r>
            <a:r>
              <a:rPr lang="en-US" dirty="0">
                <a:solidFill>
                  <a:srgbClr val="FF0000"/>
                </a:solidFill>
              </a:rPr>
              <a:t>++)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// Compute features for training examples</a:t>
            </a:r>
          </a:p>
          <a:p>
            <a:endParaRPr lang="en-US" dirty="0"/>
          </a:p>
          <a:p>
            <a:r>
              <a:rPr lang="en-US" dirty="0"/>
              <a:t>        // First compute the integral image for each patch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IntegralImage</a:t>
            </a:r>
            <a:r>
              <a:rPr lang="en-US" dirty="0"/>
              <a:t>(&amp;(</a:t>
            </a:r>
            <a:r>
              <a:rPr lang="en-US" dirty="0" err="1"/>
              <a:t>trainingData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patchSize</a:t>
            </a:r>
            <a:r>
              <a:rPr lang="en-US" dirty="0"/>
              <a:t>*</a:t>
            </a:r>
            <a:r>
              <a:rPr lang="en-US" dirty="0" err="1"/>
              <a:t>patchSize</a:t>
            </a:r>
            <a:r>
              <a:rPr lang="en-US" dirty="0"/>
              <a:t>]), </a:t>
            </a:r>
            <a:r>
              <a:rPr lang="en-US" dirty="0" err="1"/>
              <a:t>integralImage</a:t>
            </a:r>
            <a:r>
              <a:rPr lang="en-US" dirty="0"/>
              <a:t>, </a:t>
            </a:r>
            <a:r>
              <a:rPr lang="en-US" dirty="0" err="1"/>
              <a:t>patchSize</a:t>
            </a:r>
            <a:r>
              <a:rPr lang="en-US" dirty="0"/>
              <a:t>, </a:t>
            </a:r>
            <a:r>
              <a:rPr lang="en-US" dirty="0" err="1"/>
              <a:t>patchSize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// Compute the </a:t>
            </a:r>
            <a:r>
              <a:rPr lang="en-US" dirty="0" err="1"/>
              <a:t>Haar</a:t>
            </a:r>
            <a:r>
              <a:rPr lang="en-US" dirty="0"/>
              <a:t> wavelets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ComputeFeatures</a:t>
            </a:r>
            <a:r>
              <a:rPr lang="en-US" dirty="0"/>
              <a:t>(</a:t>
            </a:r>
            <a:r>
              <a:rPr lang="en-US" dirty="0" err="1"/>
              <a:t>integralImage</a:t>
            </a:r>
            <a:r>
              <a:rPr lang="en-US" dirty="0"/>
              <a:t>, 0, 0, </a:t>
            </a:r>
            <a:r>
              <a:rPr lang="en-US" dirty="0" err="1"/>
              <a:t>patchSize</a:t>
            </a:r>
            <a:r>
              <a:rPr lang="en-US" dirty="0"/>
              <a:t>, &amp;(features[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numWeakClassifiers</a:t>
            </a:r>
            <a:r>
              <a:rPr lang="en-US" dirty="0"/>
              <a:t>]), </a:t>
            </a:r>
            <a:r>
              <a:rPr lang="en-US" dirty="0" err="1"/>
              <a:t>weakClassifiers</a:t>
            </a:r>
            <a:r>
              <a:rPr lang="en-US" dirty="0"/>
              <a:t>, </a:t>
            </a:r>
            <a:r>
              <a:rPr lang="en-US" dirty="0" err="1"/>
              <a:t>numWeakClassifiers</a:t>
            </a:r>
            <a:r>
              <a:rPr lang="en-US" dirty="0"/>
              <a:t>, </a:t>
            </a:r>
            <a:r>
              <a:rPr lang="en-US" dirty="0" err="1"/>
              <a:t>patchSize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    // We shouldn't need the training data anymore so let's delete it.</a:t>
            </a:r>
          </a:p>
          <a:p>
            <a:r>
              <a:rPr lang="en-US" dirty="0">
                <a:solidFill>
                  <a:srgbClr val="0033CC"/>
                </a:solidFill>
              </a:rPr>
              <a:t>    delete [] </a:t>
            </a:r>
            <a:r>
              <a:rPr lang="en-US" dirty="0" err="1">
                <a:solidFill>
                  <a:srgbClr val="0033CC"/>
                </a:solidFill>
              </a:rPr>
              <a:t>trainingData</a:t>
            </a:r>
            <a:r>
              <a:rPr lang="en-US" dirty="0">
                <a:solidFill>
                  <a:srgbClr val="0033CC"/>
                </a:solidFill>
              </a:rPr>
              <a:t>;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    delete [] </a:t>
            </a:r>
            <a:r>
              <a:rPr lang="en-US" dirty="0" err="1">
                <a:solidFill>
                  <a:srgbClr val="0033CC"/>
                </a:solidFill>
              </a:rPr>
              <a:t>integralImage</a:t>
            </a:r>
            <a:r>
              <a:rPr lang="en-US" dirty="0">
                <a:solidFill>
                  <a:srgbClr val="0033CC"/>
                </a:solidFill>
              </a:rPr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94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ComputeFeatures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weak classifier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For each separate box j of that weak classifier</a:t>
            </a:r>
          </a:p>
          <a:p>
            <a:pPr lvl="2"/>
            <a:r>
              <a:rPr lang="en-US" dirty="0" smtClean="0"/>
              <a:t>Use the </a:t>
            </a:r>
            <a:r>
              <a:rPr lang="en-US" dirty="0" smtClean="0">
                <a:solidFill>
                  <a:srgbClr val="0033CC"/>
                </a:solidFill>
              </a:rPr>
              <a:t>integral image </a:t>
            </a:r>
            <a:r>
              <a:rPr lang="en-US" dirty="0" smtClean="0"/>
              <a:t>to efficiently find the sum of the values in the corresponding </a:t>
            </a:r>
            <a:r>
              <a:rPr lang="en-US" dirty="0" err="1" smtClean="0"/>
              <a:t>subimage</a:t>
            </a:r>
            <a:r>
              <a:rPr lang="en-US" dirty="0" smtClean="0"/>
              <a:t> of the patch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Multiply that by the box value </a:t>
            </a:r>
          </a:p>
          <a:p>
            <a:r>
              <a:rPr lang="en-US" dirty="0" smtClean="0"/>
              <a:t>Sum and normalize by size of window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930134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86100" y="3935487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8" y="3930134"/>
            <a:ext cx="447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       1    -1                                             patch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36576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3758046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91100" y="3763399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Data and Features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84511" y="1620371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84511" y="2438400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3476" y="5936876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5029200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3378035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4213412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8" y="1219200"/>
            <a:ext cx="698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eights   training patches      integral images                          features array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49867" y="1676400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49867" y="2532529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9867" y="3306318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49867" y="4111438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49867" y="5029200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49867" y="6013076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1200" y="1676400"/>
            <a:ext cx="914400" cy="4870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38715" y="2362216"/>
            <a:ext cx="16195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</a:t>
            </a:r>
            <a:r>
              <a:rPr lang="en-US" dirty="0" smtClean="0">
                <a:solidFill>
                  <a:srgbClr val="FF0000"/>
                </a:solidFill>
              </a:rPr>
              <a:t>feature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values </a:t>
            </a:r>
            <a:r>
              <a:rPr lang="en-US" dirty="0" smtClean="0"/>
              <a:t>for each</a:t>
            </a:r>
          </a:p>
          <a:p>
            <a:r>
              <a:rPr lang="en-US" dirty="0" smtClean="0"/>
              <a:t>(feature/patch)</a:t>
            </a:r>
          </a:p>
          <a:p>
            <a:r>
              <a:rPr lang="en-US" dirty="0" smtClean="0"/>
              <a:t>combo.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286000" y="375146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461196" y="383971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1030052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517" y="1755461"/>
            <a:ext cx="46679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1623</Words>
  <Application>Microsoft Office PowerPoint</Application>
  <PresentationFormat>On-screen Show (4:3)</PresentationFormat>
  <Paragraphs>343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Assignment 4</vt:lpstr>
      <vt:lpstr>Overview</vt:lpstr>
      <vt:lpstr>Training pipeline</vt:lpstr>
      <vt:lpstr>Testing pipeline</vt:lpstr>
      <vt:lpstr>Initializefeatures</vt:lpstr>
      <vt:lpstr>ComputeTrainingSetFeatures</vt:lpstr>
      <vt:lpstr>PowerPoint Presentation</vt:lpstr>
      <vt:lpstr>ComputeFeatures</vt:lpstr>
      <vt:lpstr>Training Data and Features</vt:lpstr>
      <vt:lpstr>Initializing Features</vt:lpstr>
      <vt:lpstr>Initializing Features: First Step</vt:lpstr>
      <vt:lpstr>Feature Sorting</vt:lpstr>
      <vt:lpstr>findBestThreshold</vt:lpstr>
      <vt:lpstr>Using the Sort Index: Example</vt:lpstr>
      <vt:lpstr>PowerPoint Presentation</vt:lpstr>
      <vt:lpstr>Setting the Polarity</vt:lpstr>
      <vt:lpstr>Threshold and Polarity Example </vt:lpstr>
      <vt:lpstr>Threshold and Polarity Example </vt:lpstr>
      <vt:lpstr>AdaBoost</vt:lpstr>
      <vt:lpstr>Updating the Weights</vt:lpstr>
      <vt:lpstr>ClassifyBox</vt:lpstr>
      <vt:lpstr>NMS (nonmaxima supresions)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CSE</cp:lastModifiedBy>
  <cp:revision>97</cp:revision>
  <dcterms:created xsi:type="dcterms:W3CDTF">2016-01-26T17:26:04Z</dcterms:created>
  <dcterms:modified xsi:type="dcterms:W3CDTF">2017-02-22T01:22:14Z</dcterms:modified>
</cp:coreProperties>
</file>