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57" r:id="rId3"/>
    <p:sldId id="258" r:id="rId4"/>
    <p:sldId id="259" r:id="rId5"/>
    <p:sldId id="276" r:id="rId6"/>
    <p:sldId id="321" r:id="rId7"/>
    <p:sldId id="322" r:id="rId8"/>
    <p:sldId id="323" r:id="rId9"/>
    <p:sldId id="324" r:id="rId10"/>
    <p:sldId id="325" r:id="rId11"/>
    <p:sldId id="326" r:id="rId12"/>
    <p:sldId id="327" r:id="rId13"/>
    <p:sldId id="328" r:id="rId14"/>
    <p:sldId id="264" r:id="rId15"/>
    <p:sldId id="265" r:id="rId16"/>
    <p:sldId id="266" r:id="rId17"/>
    <p:sldId id="299" r:id="rId18"/>
    <p:sldId id="267" r:id="rId19"/>
    <p:sldId id="268" r:id="rId20"/>
    <p:sldId id="269" r:id="rId21"/>
    <p:sldId id="270" r:id="rId22"/>
    <p:sldId id="300" r:id="rId23"/>
    <p:sldId id="271" r:id="rId24"/>
    <p:sldId id="272" r:id="rId25"/>
    <p:sldId id="301" r:id="rId26"/>
    <p:sldId id="273" r:id="rId27"/>
    <p:sldId id="274" r:id="rId28"/>
    <p:sldId id="275" r:id="rId29"/>
    <p:sldId id="329" r:id="rId30"/>
    <p:sldId id="316" r:id="rId31"/>
    <p:sldId id="318" r:id="rId32"/>
    <p:sldId id="319" r:id="rId33"/>
    <p:sldId id="317" r:id="rId34"/>
    <p:sldId id="320" r:id="rId35"/>
    <p:sldId id="279" r:id="rId36"/>
    <p:sldId id="280" r:id="rId37"/>
    <p:sldId id="339" r:id="rId38"/>
    <p:sldId id="340" r:id="rId39"/>
    <p:sldId id="341" r:id="rId40"/>
    <p:sldId id="342" r:id="rId41"/>
    <p:sldId id="343" r:id="rId42"/>
    <p:sldId id="344" r:id="rId43"/>
    <p:sldId id="346" r:id="rId44"/>
    <p:sldId id="392" r:id="rId45"/>
    <p:sldId id="347" r:id="rId46"/>
    <p:sldId id="348" r:id="rId47"/>
    <p:sldId id="349" r:id="rId48"/>
    <p:sldId id="350" r:id="rId49"/>
    <p:sldId id="351" r:id="rId50"/>
    <p:sldId id="281" r:id="rId51"/>
    <p:sldId id="282" r:id="rId52"/>
    <p:sldId id="283" r:id="rId53"/>
    <p:sldId id="330" r:id="rId54"/>
    <p:sldId id="331" r:id="rId55"/>
    <p:sldId id="332" r:id="rId56"/>
    <p:sldId id="333" r:id="rId57"/>
    <p:sldId id="334" r:id="rId58"/>
    <p:sldId id="284" r:id="rId59"/>
    <p:sldId id="285" r:id="rId60"/>
    <p:sldId id="288" r:id="rId61"/>
    <p:sldId id="289" r:id="rId62"/>
    <p:sldId id="291" r:id="rId63"/>
    <p:sldId id="293" r:id="rId64"/>
    <p:sldId id="292" r:id="rId65"/>
    <p:sldId id="294" r:id="rId66"/>
    <p:sldId id="295" r:id="rId67"/>
    <p:sldId id="296" r:id="rId68"/>
    <p:sldId id="297" r:id="rId69"/>
    <p:sldId id="298" r:id="rId70"/>
    <p:sldId id="335" r:id="rId71"/>
    <p:sldId id="336" r:id="rId72"/>
    <p:sldId id="337" r:id="rId73"/>
    <p:sldId id="338"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6" r:id="rId107"/>
    <p:sldId id="387" r:id="rId108"/>
    <p:sldId id="388"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00" y="40"/>
      </p:cViewPr>
      <p:guideLst>
        <p:guide orient="horz" pos="2160"/>
        <p:guide pos="2880"/>
      </p:guideLst>
    </p:cSldViewPr>
  </p:slideViewPr>
  <p:notesTextViewPr>
    <p:cViewPr>
      <p:scale>
        <a:sx n="1" d="1"/>
        <a:sy n="1" d="1"/>
      </p:scale>
      <p:origin x="0" y="0"/>
    </p:cViewPr>
  </p:notesTextViewPr>
  <p:sorterViewPr>
    <p:cViewPr>
      <p:scale>
        <a:sx n="100" d="100"/>
        <a:sy n="100" d="100"/>
      </p:scale>
      <p:origin x="0" y="10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849963760"/>
        <c:axId val="-849969200"/>
      </c:scatterChart>
      <c:valAx>
        <c:axId val="-849963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9969200"/>
        <c:crosses val="autoZero"/>
        <c:crossBetween val="midCat"/>
      </c:valAx>
      <c:valAx>
        <c:axId val="-84996920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499637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849972464"/>
        <c:axId val="-849967568"/>
      </c:scatterChart>
      <c:valAx>
        <c:axId val="-849972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9967568"/>
        <c:crosses val="autoZero"/>
        <c:crossBetween val="midCat"/>
      </c:valAx>
      <c:valAx>
        <c:axId val="-84996756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49972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Sheet1!$C$13</c:f>
              <c:strCache>
                <c:ptCount val="1"/>
                <c:pt idx="0">
                  <c:v>mAP</c:v>
                </c:pt>
              </c:strCache>
            </c:strRef>
          </c:tx>
          <c:spPr>
            <a:ln w="25400" cap="rnd">
              <a:noFill/>
              <a:round/>
            </a:ln>
            <a:effectLst/>
          </c:spPr>
          <c:marker>
            <c:symbol val="triangle"/>
            <c:size val="11"/>
            <c:spPr>
              <a:solidFill>
                <a:schemeClr val="accent2"/>
              </a:solidFill>
              <a:ln w="9525" cap="rnd">
                <a:solidFill>
                  <a:schemeClr val="tx1"/>
                </a:solidFill>
              </a:ln>
              <a:effectLst/>
            </c:spPr>
          </c:marker>
          <c:xVal>
            <c:numRef>
              <c:f>Sheet1!$B$14:$B$21</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Sheet1!$C$14:$C$21</c:f>
              <c:numCache>
                <c:formatCode>0%</c:formatCode>
                <c:ptCount val="8"/>
                <c:pt idx="0">
                  <c:v>0.17</c:v>
                </c:pt>
                <c:pt idx="1">
                  <c:v>0.23</c:v>
                </c:pt>
                <c:pt idx="2">
                  <c:v>0.28000000000000003</c:v>
                </c:pt>
                <c:pt idx="3">
                  <c:v>0.37</c:v>
                </c:pt>
                <c:pt idx="4">
                  <c:v>0.41</c:v>
                </c:pt>
                <c:pt idx="5">
                  <c:v>0.41</c:v>
                </c:pt>
              </c:numCache>
            </c:numRef>
          </c:yVal>
          <c:smooth val="0"/>
        </c:ser>
        <c:dLbls>
          <c:showLegendKey val="0"/>
          <c:showVal val="0"/>
          <c:showCatName val="0"/>
          <c:showSerName val="0"/>
          <c:showPercent val="0"/>
          <c:showBubbleSize val="0"/>
        </c:dLbls>
        <c:axId val="-849966480"/>
        <c:axId val="-849963216"/>
      </c:scatterChart>
      <c:valAx>
        <c:axId val="-849966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9963216"/>
        <c:crosses val="autoZero"/>
        <c:crossBetween val="midCat"/>
      </c:valAx>
      <c:valAx>
        <c:axId val="-849963216"/>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499664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mAP</c:v>
                </c:pt>
              </c:strCache>
            </c:strRef>
          </c:tx>
          <c:spPr>
            <a:ln w="19050" cap="rnd">
              <a:noFill/>
              <a:round/>
            </a:ln>
            <a:effectLst/>
          </c:spPr>
          <c:marker>
            <c:symbol val="triangle"/>
            <c:size val="11"/>
            <c:spPr>
              <a:solidFill>
                <a:schemeClr val="accent2"/>
              </a:solidFill>
              <a:ln w="9525" cap="rnd">
                <a:solidFill>
                  <a:schemeClr val="tx1"/>
                </a:solidFill>
              </a:ln>
              <a:effectLst/>
            </c:spPr>
          </c:marker>
          <c:xVal>
            <c:numRef>
              <c:f>Sheet1!$B$3:$B$10</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Sheet1!$C$3:$C$10</c:f>
              <c:numCache>
                <c:formatCode>0%</c:formatCode>
                <c:ptCount val="8"/>
                <c:pt idx="0">
                  <c:v>0.17</c:v>
                </c:pt>
                <c:pt idx="1">
                  <c:v>0.23</c:v>
                </c:pt>
                <c:pt idx="2">
                  <c:v>0.28000000000000003</c:v>
                </c:pt>
                <c:pt idx="3">
                  <c:v>0.37</c:v>
                </c:pt>
                <c:pt idx="4">
                  <c:v>0.41</c:v>
                </c:pt>
                <c:pt idx="5">
                  <c:v>0.41</c:v>
                </c:pt>
                <c:pt idx="6">
                  <c:v>0.53</c:v>
                </c:pt>
                <c:pt idx="7">
                  <c:v>0.62</c:v>
                </c:pt>
              </c:numCache>
            </c:numRef>
          </c:yVal>
          <c:smooth val="0"/>
        </c:ser>
        <c:dLbls>
          <c:showLegendKey val="0"/>
          <c:showVal val="0"/>
          <c:showCatName val="0"/>
          <c:showSerName val="0"/>
          <c:showPercent val="0"/>
          <c:showBubbleSize val="0"/>
        </c:dLbls>
        <c:axId val="-849960496"/>
        <c:axId val="-849959952"/>
      </c:scatterChart>
      <c:valAx>
        <c:axId val="-849960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9959952"/>
        <c:crosses val="autoZero"/>
        <c:crossBetween val="midCat"/>
      </c:valAx>
      <c:valAx>
        <c:axId val="-84995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49960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mAP</c:v>
                </c:pt>
              </c:strCache>
            </c:strRef>
          </c:tx>
          <c:spPr>
            <a:ln w="19050" cap="rnd">
              <a:noFill/>
              <a:round/>
            </a:ln>
            <a:effectLst/>
          </c:spPr>
          <c:marker>
            <c:symbol val="triangle"/>
            <c:size val="11"/>
            <c:spPr>
              <a:solidFill>
                <a:schemeClr val="accent2"/>
              </a:solidFill>
              <a:ln w="9525" cap="rnd">
                <a:solidFill>
                  <a:schemeClr val="tx1"/>
                </a:solidFill>
              </a:ln>
              <a:effectLst/>
            </c:spPr>
          </c:marker>
          <c:xVal>
            <c:numRef>
              <c:f>Sheet1!$B$3:$B$10</c:f>
              <c:numCache>
                <c:formatCode>General</c:formatCode>
                <c:ptCount val="8"/>
                <c:pt idx="0">
                  <c:v>2007</c:v>
                </c:pt>
                <c:pt idx="1">
                  <c:v>2008</c:v>
                </c:pt>
                <c:pt idx="2">
                  <c:v>2009</c:v>
                </c:pt>
                <c:pt idx="3">
                  <c:v>2010</c:v>
                </c:pt>
                <c:pt idx="4">
                  <c:v>2011</c:v>
                </c:pt>
                <c:pt idx="5">
                  <c:v>2012</c:v>
                </c:pt>
                <c:pt idx="6">
                  <c:v>2013</c:v>
                </c:pt>
                <c:pt idx="7">
                  <c:v>2014</c:v>
                </c:pt>
              </c:numCache>
            </c:numRef>
          </c:xVal>
          <c:yVal>
            <c:numRef>
              <c:f>Sheet1!$C$3:$C$10</c:f>
              <c:numCache>
                <c:formatCode>0%</c:formatCode>
                <c:ptCount val="8"/>
                <c:pt idx="0">
                  <c:v>0.17</c:v>
                </c:pt>
                <c:pt idx="1">
                  <c:v>0.23</c:v>
                </c:pt>
                <c:pt idx="2">
                  <c:v>0.28000000000000003</c:v>
                </c:pt>
                <c:pt idx="3">
                  <c:v>0.37</c:v>
                </c:pt>
                <c:pt idx="4">
                  <c:v>0.41</c:v>
                </c:pt>
                <c:pt idx="5">
                  <c:v>0.41</c:v>
                </c:pt>
                <c:pt idx="6">
                  <c:v>0.53</c:v>
                </c:pt>
                <c:pt idx="7">
                  <c:v>0.62</c:v>
                </c:pt>
              </c:numCache>
            </c:numRef>
          </c:yVal>
          <c:smooth val="0"/>
        </c:ser>
        <c:dLbls>
          <c:showLegendKey val="0"/>
          <c:showVal val="0"/>
          <c:showCatName val="0"/>
          <c:showSerName val="0"/>
          <c:showPercent val="0"/>
          <c:showBubbleSize val="0"/>
        </c:dLbls>
        <c:axId val="-774209680"/>
        <c:axId val="-774212400"/>
      </c:scatterChart>
      <c:valAx>
        <c:axId val="-774209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4212400"/>
        <c:crosses val="autoZero"/>
        <c:crossBetween val="midCat"/>
      </c:valAx>
      <c:valAx>
        <c:axId val="-77421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aseline="0"/>
                  <a:t>mean Average Precision (mAP)</a:t>
                </a:r>
              </a:p>
            </c:rich>
          </c:tx>
          <c:layout>
            <c:manualLayout>
              <c:xMode val="edge"/>
              <c:yMode val="edge"/>
              <c:x val="6.6733400066733397E-3"/>
              <c:y val="0.129496608781890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74209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3-03T20:23:47.510"/>
    </inkml:context>
    <inkml:brush xml:id="br0">
      <inkml:brushProperty name="width" value="0.05292" units="cm"/>
      <inkml:brushProperty name="height" value="0.05292" units="cm"/>
      <inkml:brushProperty name="color" value="#FF0000"/>
    </inkml:brush>
  </inkml:definitions>
  <inkml:trace contextRef="#ctx0" brushRef="#br0">2751 4983 20 0,'13'-11'10'0,"12"-20"4"0,-16 24 10 0,4-4-22 16,-9-1 1-16,4 1 1 16,-8-1 0-16,5 5-5 15,3-1 0-15,-8 1 4 16,-8-1 1-16,-5 4-2 16,-4 1 1-16,-9 3 0 15,5 0 0-15,-13 0 0 0,0 3 0 0,-4 1-1 16,-1 4 1-16,-8 3-2 15,-4 0 1-15,9 5-2 16,3-1 1-16,-7 7-1 16,7 1 0-16,1-4 0 15,8-8 0-15,5 8 1 32,3-4 0-32,5 4-1 15,4 4 1-15,5 4 0 0,4 3 0 16,4-4-1-16,-9 5 1 15,9 3-1-15,0 3 1 0,0 9-1 16,0-1 0-16,0-11 0 16,9 4 0-16,-9 8 0 15,4 3 0-15,4-4-1 16,-8 4 1-16,5 8 0 16,3 0 0-16,-4 0 0 15,5-1 1-15,-1 5-1 16,1-1 0-16,0 1 1 0,-1-4 0 15,5 3-1-15,-9-7 0 16,5 8 0-16,-9 7 1 0,4 0-1 31,4-7 0-31,-8-1 0 16,9 4 0-16,4-3 0 16,-9 3 0-16,4 4 0 15,-3-7 0-15,7 3 0 16,1 4 1-16,4 0-1 0,-4 0 0 15,0-3 0-15,0 3 1 16,-1-4-1-16,-7-7 0 16,3 0 0-16,5 3 0 15,-5-7 0-15,5 0 0 0,-9 4 0 16,5-8 1-16,-5 8-1 16,5-12 0-16,-9 8 0 15,8-7 1-15,-3-8-1 16,3 3 0-16,-4-7 0 15,5 0 1-15,-9 0-1 16,4-3 1 0,-4-9-1-16,9-3 0 15,-9 0 0-15,0-4 1 16,0 0-1-16,4-3 1 0,4-5 0 16,-8 1 0-16,5-1 0 15,-1 1 1-15,-4-4-1 16,4 0 0-16,-4-1 0 15,4 1 1-15,-4 0-1 16,0-4 1-16,0 4-2 16,0-4 0-16,0 0 1 15,0 0 1-15,0 0-2 0,0 0 0 16,0 0 0-16,5 0 0 16,-5 0 0-16,0 0 0 15,0 0 0-15,4 0 0 16,4 0 0-16,-8 0 0 0,5 0 0 15,-5 0 0-15,0 0 0 32,0 0 0-32,8 0 0 15,-8 0 0-15,0 0 0 16,0 0 0-16,5 0 0 16,-5 0 0-16,0 0 0 15,0 0 0-15,8-4 0 16,-8 0 1-16,13 0-2 0,-9 1 1 15,5-1 0-15,-5 0 1 16,0 0-1-16,0 0 0 0,5 4 0 16,-9-7 0-16,13 3 0 15,-9 4 0-15,9 0 0 16,-1 0 0-16,5 0-1 16,1-8 1-16,3 5 0 15,-8 3 0-15,8-4 0 0,-8 8 0 16,4-4-1-16,0 3 1 15,8-3 0-15,1 0 0 16,8-3 0-16,8-5 0 0,14 4-2 16,3-11 0-16,-12 8-4 31,-8 3 0-31,-5 0-8 16,-9 12 1-16,-3-5-5 15,-27-14 1-15</inkml:trace>
  <inkml:trace contextRef="#ctx0" brushRef="#br0" timeOffset="26453.2841">6200 7942 3 0,'9'-12'1'0,"-9"5"-1"16,0 7 1-16,0-4-2 16,-4 0 1-16,-1 4-1 15,5 0 1-15</inkml:trace>
  <inkml:trace contextRef="#ctx0" brushRef="#br0" timeOffset="27769.9235">6171 7900 18 0,'4'-4'9'0,"-4"12"-9"0,0-8 22 16,0 0-21-16,0 0 1 15,0 0 0-15,0 0 1 16,-4 0-4-16,-1 0 1 16,1-4 2-16,4 4 1 0,0 0-1 15,0 0 0-15,4-4-1 16,5 1 1-16,-1 3-1 16,1-4 1-16,-1 4-1 15,-8-8 0-15,5 8-1 0,-5 0 1 16,0 0 0-16,0 0 0 31,4 0 0-31,0 0 0 16,5 0 0-16,-1 0 1 0,1 0 0 15,-1 0 0-15,1 4 0 16,-1 0 1-16,1-4-2 16,-1 4 1-16,1-1-1 15,-1-3 0-15,5 4-1 16,-4 0 1-16,-1 0-1 15,1-4 0-15,4 7 0 0,4-3 1 16,-5 0 0-16,5 0 0 16,5 3 0-16,-1-7 0 15,5-4 1-15,3 1 0 16,-3 3 0-16,-5-4 0 0,0 4-1 16,-4-4 0-16,1 4 0 31,-6 0 1-31,1 4-1 15,0-4 0-15,0 4 0 16,-1-1 0-16,1 1 0 16,4 0 0-16,0-4-1 15,-4 0 1-15,0 0-1 0,0 4 1 16,-1 0-1-16,-3-4 1 16,-1 3-1-16,1-3 1 0,-1 4 0 15,1 0 0-15,-1 0-1 16,5-4 1-16,0 0-1 15,0 3 0-15,0-3 0 16,-1 0 1-16,1 4-1 16,4 0 0-16,0 0 0 15,4-4 0-15,1 0 0 0,3 4 0 16,-3-12 0-16,-1 12 0 16,4-4 0-16,-3 0 0 31,-1 0 0-31,0 0 0 0,5 0 0 15,-5 0 0-15,5-4 0 16,-5 0 0-16,0 4 0 16,5-4 0-16,-1 4 0 15,1-7 0-15,0 3 0 16,-1 0 0-16,1 1 0 16,-1-1 1-16,-4 0-1 15,5 4 0-15,-5 0 0 0,5-4 0 16,-1 4 0-16,1 0 0 15,8-4 0-15,-4 4 0 16,0 0-1-16,4 0 1 0,-4 0 0 16,-5 4 0-16,1-4 0 15,-1 0 0-15,1 0 0 16,-1 4 0-16,1 0 0 16,-5-4 1-16,5 0-1 15,-1 0 0-15,1 0 0 16,4 0 1-16,-1 0-2 0,1 0 1 15,0 0 0-15,0 4 0 32,0-4 0-32,-5 0 1 15,5 0-1-15,-9 0 0 16,5 0 0-16,-1 0 0 0,5 0 0 16,-4-4 0-16,8 0 0 15,0-4 0-15,4 5 0 16,-4-9 0-16,0 5-1 15,-4-1 1-15,4 1 0 16,-4-1 0-16,4 0-1 16,-4 5 1-16,4-1 0 15,0 0 0-15,0 4 0 0,4 4 0 0,-3-8 0 16,-1 4 0-16,4 0 0 16,-4 0 0-16,0 4-1 31,4-4 1-31,-4 0 0 15,5 0 0-15,-1 0 0 16,0 0 0-16,1-4 0 16,-1 4 0-16,0 0 0 0,5 0 0 15,0 4 0-15,-5-4 0 16,-4 4 0-16,-8-4 1 16,-5 0-3-16,-8-4 1 15,-9 8-9-15,-13-4 1 0,-8 3-7 16,-4-3 1-16</inkml:trace>
  <inkml:trace contextRef="#ctx0" brushRef="#br0" timeOffset="63048.4508">7180 11146 19 0,'-9'-22'9'0,"35"14"-14"16,-18 1 10-16,1 3-4 31,0 0 0-31,-1 0 3 16,-8 4 0-16,4-4-5 0,-4 4 1 15,0 0 2-15,5 0 1 16,-5 0-2-16,0 0 1 0,0 0-1 16,0 0 0-16,0 0-1 15,4 4 1-15,0-4 0 16,-4 0 1-16,9 0 0 16,-9 0 0-16,4 8-1 15,4-4 0-15,1-1 0 16,-1-3 0-16,5 4-1 15,0 4 1-15,0 3-1 0,4-3 1 16,4-1 1-16,5-3 0 16,3 0 0-16,5 0 0 15,1 3-1-15,-1-3 1 0,-5 3-1 16,10-3 1-16,-9 4-1 16,-1-1 0-16,1 1 0 15,0-4 0-15,0-4 0 16,0 0 1-16,-1 4 0 31,1-1 0-31,-4-3-1 16,-1 0 0-16,-3 8 0 15,-1-4 0-15,0-1-1 0,1 1 1 16,3 0-1-16,1 0 1 16,-1 0-1-16,5-4 1 15,0 3-1-15,0-3 1 0,4 0 0 16,-5 0 0-16,6 4-1 15,-6 0 0-15,10-4 0 16,-5 0 0-16,0-4 0 16,4 0 1-16,0 4-1 15,-3-7 1-15,-1 3-1 16,0 0 0-16,4-3 0 0,0 3 0 31,5 0 0-31,4-3 1 16,0 3-1-16,-1 0 0 0,-3 4-1 15,0-4 1-15,-1 4 0 16,-3 0 1-16,-1-4-1 16,0 4 0-16,-4 0-1 15,5 0 1-15,-5 0 0 16,-5 0 1-16,6-11-2 16,3 3 1-16,4 1 0 15,5-1 0-15,4 1-1 0,-8-1 0 16,0 1 0-16,-5 7 0 15,4-4 0-15,10 4 1 16,-6 4-1-16,10-8 1 16,-5 4 0-16,0-4 0 0,0 4 0 15,4 0 0-15,1-4 0 32,-1 0 0-32,-4 4-1 15,-4-3 0-15,-4-1-1 16,-1 4 1-16,-3 0-1 0,-1 0 0 15,-4-4-5-15,-8 4 0 16,-5 4-4-16,-17-12 1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3-03T20:26:48.832"/>
    </inkml:context>
    <inkml:brush xml:id="br0">
      <inkml:brushProperty name="width" value="0.05292" units="cm"/>
      <inkml:brushProperty name="height" value="0.05292" units="cm"/>
      <inkml:brushProperty name="color" value="#FF0000"/>
    </inkml:brush>
  </inkml:definitions>
  <inkml:trace contextRef="#ctx0" brushRef="#br0">15463 9319 67 0,'0'0'33'0,"-81"0"-33"16,64 0 33-16,-9 0-34 16,-3 0 1-16,-6 4-1 15,-3 0 1-15,-4-1 0 16,-10 1 0-16,1 0-1 16,-4 0 1-16,-13 3-1 15,0-3 0-15,-5 4 0 16,5-1 1-16,-4 1-1 15,-5-1 1-15,9 1-1 0,0-1 0 16,0 1 0-16,-5 7 1 16,1-7-1-16,-5 7 0 15,9 0-1-15,-4 0 1 0,-5 0 0 16,-4-3 1-16,0-5-1 16,-8-3 0-16,-1 4 0 15,-3-1 0-15,3 4 0 31,-8-3 1-31,5 0-1 16,-10 3 1-16,-3 0 0 16,0 1 0-16,3-1-1 0,-3 4 0 15,8-4-1-15,-4 1 1 16,-5-5-1-16,1-3 1 16,16 0-1-16,5 0 0 15,4-4-1-15,9 0 1 16,17 0 0-16,8-4 0 0,4 0-4 15,0 0 1-15,9 4-6 16,5 4 1-16,3 0-1 16,-4 3 0-16</inkml:trace>
  <inkml:trace contextRef="#ctx0" brushRef="#br0" timeOffset="2731.1859">15446 9240 13 0,'-9'0'6'0,"18"-16"-3"0,-9 16 6 0,4-11-10 16,0 3 0-16,1 5 1 15,-5 3 0-15,0 0 1 16,0 0 0-16,0 0-1 16,-5 0 1-16,-3 0 0 15,-9 0 1-15,8 3-1 16,-3 5 1-16,3-4-1 0,-4 0 1 16,5 3 0-16,-1 1 0 31,1 3 0-31,-1-3 0 15,5 3 0-15,0-7 0 16,4 0 0-16,0-1 0 0,0 1 0 16,4-4 1-16,4 4-1 15,1 0 0-15,8-1 0 16,0 1 0-16,9-8-1 16,3 4 1-16,1 0-2 0,4 4 0 15,5-4 1-15,12 4 0 16,4-4-1-16,5 4 1 15,4 0 0-15,4-4 0 16,4 0 0-16,0 3 0 16,9 1-1-16,0-4 1 15,-4 0-1-15,0 4 1 0,-9-4-1 32,0 0 1-32,9 0 0 15,-1-4 0-15,9 0-1 16,5 8 1-16,8-4-1 15,0-4 1-15,8 1-1 0,9 3 1 16,13 3-1-16,-5-3 0 31,65 0 1-31,-22-3 0 0,0-1-1 16,-21 4 1-16,-13-4-1 16,-17 4 1-16,-13 4-1 15,-17 0 0-15,-17-1-1 16,-17 1 0-16,-4 0-6 15,-17 0 1-15,-9 0-5 16,-8 7 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3-03T20:29:29.068"/>
    </inkml:context>
    <inkml:brush xml:id="br0">
      <inkml:brushProperty name="width" value="0.05292" units="cm"/>
      <inkml:brushProperty name="height" value="0.05292" units="cm"/>
      <inkml:brushProperty name="color" value="#FF0000"/>
    </inkml:brush>
  </inkml:definitions>
  <inkml:trace contextRef="#ctx0" brushRef="#br0">5008 7113 9 0,'-34'4'4'0,"25"4"-3"0,5-12 5 15,0 4-5-15,-5 0 0 16,-3 4 2-16,-1-1 1 15,4 5-5-15,-12-4 1 16,4 3 1-16,-4-3 1 16,-1 4 0-16,1-5 0 15,0 1-1-15,0 0 0 0,-1 4 1 16,1-1 0-16,4-3 0 16,-4-4 0-16,4 7 0 15,0-7 1-15,0 0-2 16,-5 0 1-16,1 0-1 15,4 0 0-15,-17 0 0 0,8 0 1 16,1 0-2-16,-5 0 1 0,4 0 0 16,1 0 1-16,4 0-1 15,4 0 1-15,-13 4-1 16,4 0 1-16,1 0 0 16,-5 0 0-16,-4-1-2 31,0 1 0-31,0 0 0 15,0 0 0-15,4-1 0 0,-4-3 1 16,0 0-1-16,4 0 0 16,-4 4 0-16,-13-4 1 15,0 0-2-15,0 0 1 0,-4-4 0 16,0 1 0-16,0 3-1 16,-4-4 1-16,8 0-1 15,-9 0 1-15,9 4-1 16,5 0 1-16,-13 0 0 15,3 0 0-15,-3 0-1 16,0-3 1-16,-1-5-1 16,5 0 1-16,-4 8 0 15,0 0 0-15,8-3 0 0,0 3 0 16,4 0-1-16,5 0 1 31,4 3-1-31,4 1 0 16,4 0 0-16,5 0 0 0,-4 0 0 15,3-1 1-15,-3 1 0 16,-1 4 0-16,1-5 0 16,3-3 0-16,-3 4-1 15,-1-4 1-15,-4 8 0 0,5-1 0 16,-1-7-1-16,5 4 1 16,4 0-1-16,0-4 1 15,0 4-2-15,4-4 1 0,0 4-2 16,1-1 0-16,-1 1-2 15,4 4 0-15,-3-5-2 16,-1 5 0-16</inkml:trace>
  <inkml:trace contextRef="#ctx0" brushRef="#br0" timeOffset="157686.5502">2231 12141 18 0,'-21'4'9'0,"13"4"-8"16,8-8 10-16,0 0-9 15,0 0 0-15,-5-4 3 0,5 4 0 16,-8 0-5-16,4 4 0 16,4 0 4-16,-9 3 0 15,5 1-1-15,0-1 1 0,4 1-3 16,0-1 1-16,4 1-2 15,9-4 1-15,-1 0 0 16,1 3 0-16,0 1 0 31,4-1 1-31,4 1 0 16,1-1 1-16,-1 1-1 16,4-4 0-16,1 0 0 0,0-1 0 15,8 1-1-15,-5-4 1 16,5 0-2-16,-4 0 1 15,-4 0-1-15,-1 0 1 0,1 4-2 16,0 0 1-16,-1-1 0 16,5 1 0-16,8-4 0 15,-4 0 0-15,5 0 0 16,7-4 0-16,-11 1-1 16,7-1 1-16,5 0-1 15,-4 0 1-15,-1 1-1 16,5-1 1-16,0 0 0 0,-9 0 0 15,5 0 0-15,-9 1 0 16,4 3 0-16,5 0 1 16,-1 3-1-16,5 1 1 15,-9-4-1 1,9 4 1-16,-13 0-1 16,13-4 1-16,-4 0-1 15,4 0 1-15,-1 0 0 16,1 0 0-16,-13 0 0 15,5 0 0-15,-9 4 1 0,4-1 0 16,0 1-1-16,4 4 1 16,-4-1-2-16,0 1 1 15,0 3-1-15,5 1 1 0,-5-1-1 16,4 0 0-16,-4 1-1 16,4-1 1-16,9 0-1 15,-4-3 1-15,4-1-1 16,-1-3 1-16,-3 0-2 31,4 0 1-31,4 3 0 0,0-3 1 0,4 0-1 16,1 3 0-16,-5-7 0 15,13 4 0-15,0-4 0 0,8 0 1 32,-4 0-1-32,0 4 1 15,9-4-1-15,0 0 1 16,-1 0-1-16,-3-4 0 15,8-3 0-15,0 3 1 0,-5-4 0 16,-8 1 0-16,5-1-1 16,-1 1 1-16,0-1-1 15,1 0 1-15,-1 1 0 0,1-1 0 16,-1 1-1-16,5-1 1 16,-5 1-1-16,1 3 1 15,3 0-1-15,1 4 1 16,-1 0-1-16,1 0 0 0,4 0 0 15,0-4 1-15,0 1-1 16,-9-1 1-16,1-4 0 16,3 1 0-16,-3-1 0 15,-1 0 0-15,-4 5-1 16,5-1 1-16,3 4 0 16,-3-4 0-16,-9 4-1 31,4 0 1-31,0-4-1 15,0 4 0-15,4 0 1 16,-3 0 0-16,-1 0-1 0,8 0 0 16,-3 0 1-16,-9-3 0 15,-1 3 0-15,1 0 0 16,4 0-1-16,5 0 1 0,-1 3 0 16,1 1 0-16,3 0-1 15,5 0 1-15,-8-4-1 0,-1-4 1 16,9-4-1-16,0 1 1 15,0-5-1-15,4 5 1 16,0 3 0-16,5-7 0 16,-10 3-1-16,6 1 1 15,3-1-1-15,5 0 1 0,4 5-1 16,0-5 1-16,0 8-1 16,-9-7 1-16,5-1-1 31,4 8 1-31,-5 0-1 15,5-4 1-15,0 8-1 0,0 0 0 16,-13-4 0-16,-8 7 1 16,-9 1-1-16,-4-1 1 15,-4-3-1-15,-18 0 1 0,-8 0-5 16,-8-4 1-16,-13-4-4 16,-5-7 1-16</inkml:trace>
  <inkml:trace contextRef="#ctx0" brushRef="#br0" timeOffset="162755.932">3164 13424 11 0,'9'-4'5'0,"-18"-7"-6"0,18 3 6 15,-5 5-5-15,4-5 1 16,-8 8 2-16,0 0 1 0,0 0-4 16,0 0 0-16,0 0 3 15,9-8 0-15,-9 8 0 32,0 0 1-32,4 0-1 15,5 0 0-15,3 0 1 16,1 0 0-16,-8 4 0 0,7-4 0 15,1 0-1-15,4 4 1 16,-4 0-1-16,0-4 0 16,4 0-1-16,4 4 0 15,0-1-1-15,5 1 1 16,-1 0-1-16,5 7 0 16,0-3 0-16,4-1 1 0,0 1-1 15,4 0 1-15,9-5-1 16,-8 5 1-16,7 3-1 15,1-3 0-15,-4-1-1 16,-1 1 1-16,-7-4-1 0,3 3 1 16,9-3 0-16,-5 0 0 15,1 3 0-15,-9 1 0 16,4 0-1-16,1-5 1 16,12 5 0 15,-4-4 0-31,-1 7 0 15,1-7 0-15,0 0-1 16,0-1 1-16,-13 1 0 16,4-4 0-16,9-4-1 15,-8 1 1-15,7 3-1 0,-7 0 0 16,-1-4 0-16,5 4 0 16,-9 0 0-16,4 0 0 15,-8 0 0-15,4 0 0 0,4 0 0 16,5 0 1-16,-5 0-1 15,5 0 0-15,-1 0-1 16,-3 0 1-16,3 0 0 16,-8 0 0-16,5 0 0 15,-1-4 0-15,5 4 0 0,-1-7 0 16,1 3 0-16,-5-4 0 16,0-3 0-16,1 3 1 15,3 1-1-15,5-5 0 16,0 5-1-16,0-1 1 15,4-3 0-15,-4 3 0 32,0-3 0-32,-5 3 1 0,5-3-1 15,0 3 1-15,0-3 0 16,0 4 1-16,-1-1-1 16,5 4 1-16,1 0-1 15,3 12 1-15,5-8-2 16,-9 0 1-16,4 0-1 15,-4 4 1-15,0 0 0 0,5-1 0 16,3 1-1-16,1 4 1 16,4-5 0-16,4 5 0 0,4 0 0 15,5-1 0-15,0 1-1 16,8-1 1-16,4 1-1 31,-4-1 1-31,0 1-1 16,-8-4 1-16,0 3-1 15,-18 1 1-15,-12-1-3 0,-13 1 0 16,-17-4-10-16,-21 0 1 16,-26-4-6-16,-12-12 0 0</inkml:trace>
  <inkml:trace contextRef="#ctx0" brushRef="#br0" timeOffset="189077.8703">4868 14200 10 0,'-13'0'5'0,"0"-8"-14"0,13 8 5 31,0 0 21-16,-106 38-17 1,199-80 8-16,-97 42 0 0,-5-3-12 16,5 6 1-16,0-6 7 15,0 6 1-15,-1-3-4 16,1 4 0-16,0 0 0 16,0-4 1-16,-1 0-1 15,5 7 0-15,-8-3 0 31,4 0 1-31,4-4 0 16,-9 4 0-16,5-4 1 16,0 0 0-16,-1 0 0 0,5 0 1 15,0 4-1-15,0-1 1 16,0 1-1-16,-4-4 0 16,4 4-2-16,-4 0 1 15,4 0-1-15,-4-1 0 16,4 1 0-16,-5 0 1 0,5 0-1 15,0 3 1-15,0 1-1 16,-4-1 1-16,4 5 0 16,0-5 1-1,0 1-1-15,0-1 0 16,0 1 0-16,0-4 1 16,0 0-1-16,0-1 0 0,0 1-1 15,0 0 1-15,0 0-1 16,0-1 0-16,0-3-1 15,0 4 1-15,0-4 0 16,4 0 0-16,1 0-1 16,-1 0 1-16,4 0-1 0,-8 0 1 15,9 0-1 1,4 0 1-16,-9 0 0 0,4 0 0 16,1-4-1-16,-1 1 1 15,1 3-1-15,-1 0 1 0,1-4-1 16,-1 4 1-16,1-4-1 15,4 0 1-15,-13 1-1 16,4 3 0-16,-4 0 0 31,9-4 0-31,-9 4 0 16,0 0 0-16,8-4 0 16,-4 0 0-16,1 4 0 0,-5 0 0 15,8 0 0-15,1-4 0 16,3 1 0-16,-7-1 0 15,3 0 0-15,1 0 1 16,-1 4-1-16,1 0 0 16,-9 0 0-16,4 0 0 15,4-3 0-15,1 3 1 16,-9 0-1-16,13 0 0 16,-5 0 0-16,9 0 0 0,0 0 0 15,5 0 0-15,-1-4 0 16,5-4 0-16,-5 4 0 15,0 1 1-15,5 3-1 0,-1 0 0 16,-8 0 0-16,5 0 1 0,-1 0 0 31,-4 0 0-31,4 0-1 16,-4-4 1-16,4 4-1 16,-3-4 0-16,3 4 0 15,0-4 1 1,13 0-1-1,0 1 0-15,-8-1-1 16,-1 0 1-16,-3 0 0 16,-5 1 1-16,0 3-1 15,-5-4 0-15,1 4 0 16,-4 0 1-16,-1 0-1 0,1 0 0 16,-1 0 0-16,1 0 0 15,-9 0 0-15,4 0 0 16,0 0-1-16,-4 0 1 15,0 0 0-15,0 0 0 16,5 0 0 0,-5 0 0-16,4 0 0 0,-4 0 0 15,0 0 0-15,4 0 0 16,5 0 0-16,-1 0 0 16,1 4-1-16,-5-1 1 0,4 1-1 15,1 0 1-15,-1 0 0 16,1-1 0-16,0 1-1 15,-1 0 1-15,1 0 0 16,-1 0 0-16,5-1 0 16,-5-3 0-16,5 0 0 15,-4 0 1-15,-1 4-1 16,1 4 0-16,3-8 0 16,-7 0 0-16,-1 0 0 15,4 0 0-15,-8 0-1 16,0 0 1-16,0 0 0 15,0 0 0-15,0 0 0 16,0-8 0-16,-4 8 0 16,0 0 0-16,0 0 0 15,-1 0 0-15,-3 0 0 16,-1 0 1-16,5-4-1 0,-4 1 1 16,-5-1-1-16,0 0 0 15,-12 0 0-15,8 0 0 16,-5 1-1-16,1-1 1 15,-9 0-1-15,0 0 1 16,-4 4-1-16,0-3 1 0,0 3-1 16,0-4 1-16,4 4 0 15,-8 0 0-15,17 0-1 16,-9 0 1-16,0 0 0 16,0-4 0-16,0 0 0 15,5 4 0-15,-5-4-1 16,4 4 1-16,1-3-1 0,-9 3 1 15,8-4-1-15,5 0 0 16,0 0 0-16,4 0 1 0,0 1-1 31,0 6 1-31,4 1 0 16,4-8 0-16,1 4-1 16,-1 4 1-16,5-4 0 15,4 0 0-15,0 8 0 16,4-4 0-16,5-4 0 0,-5 3 1 15,13 1-1-15,4 0 1 16,1 0-1-16,3-4 1 16,5 0-1-16,4-4 0 15,4 4 0-15,1-4 0 16,-1 4 0-16,5-11 0 0,-1 7 0 16,1 0 1-16,-1 4-1 15,1-4 0-15,-5 1 0 16,-4 3 0-16,-4-4 0 15,0 0 0-15,-4 4 0 16,-1 0 0-16,-4-4 0 16,-4 4 0 15,-8-3 0-31,-5-1 1 16,-8 4-1-16,-5-8 1 15,-3 12-2-15,-5-12 1 0,-17 5 0 16,-5 3 0-16,-3 0 0 15,-5 0 0-15,4 0-1 16,-16 7 1-16,-5-7-1 16,-4 8 1-16,4 3-2 15,-9-3 1-15,5-1-2 16,0 1 0-16,4 3-3 0,9-3 0 16,8-4-8-16,9-1 0 15,12-3 0-15,13-11 0 16</inkml:trace>
  <inkml:trace contextRef="#ctx0" brushRef="#br0" timeOffset="190340.2815">6562 14219 36 0,'-8'-19'18'0,"16"4"-26"16,-8 15 36-16,5-4-25 15,-5 4 0-15,0 0 0 16,8 0 1 0,-4 4-6-16,1-4 0 15,3 7 4-15,1-3 0 16,-1 3-2-16,5-3 1 16,4 4 0-16,4-1 0 15,9 1 0-15,4 0 1 0,5-1 0 16,3 1 1-16,1-1-1 15,4 1 1-15,4-4-1 16,8-1 1-16,-3-3-2 16,-5 0 1-16,4-3-2 15,1 3 1-15,3 0-1 16,1 0 1-16,-1-4-1 16,-3 4 0-16,3-4 0 0,5 0 0 15,-4-3 0-15,4 3 1 0,-9-4-1 16,-4 1 0-16,0-5 0 15,-4 1 0-15,-4-4 0 32,-5 4 1-32,-4 3-1 15,-8 0 1-15,-1 5-1 16,-8-1 1-16,0 0-1 0,-8 0 1 16,-9 4-1-16,-9 0 0 15,-8 0 0-15,-8 4 0 16,-5 4 0-16,-8-1 1 15,-9-3-1-15,-9 4 0 0,1-1 0 16,0 1 0-16,-9-5-1 16,-4 1 1-16,-5 0-1 15,1 4 0-15,-1-1-1 16,-3 1 1-16,-5-8-1 16,8 0 0-16,1 0 0 15,0 0 1-15,8 0 0 0,0 0 0 16,13-8 0-16,13 1 0 15,8-1 1-15,4 8 0 16,13-8-1-16,5 12 0 16,12-8 0-1,13 4 1-15,9-3 0 16,8 3 1 0,51 7 0-1,-4-3 0-15,4 0 0 16,9 0 1-1,51-1-1-15,-13-3 1 16,0-3 0-16,-9 6 0 16,-8-3-2-16,-13-3 1 15,-17-9-1-15,-8 8 1 16,-13 1-2-16,-9-1 1 0,-16-4-3 16,-22 5 0-16,-17 3-10 15,-39-8 0-15,-3 0-1 16,-22-22 0-16</inkml:trace>
  <inkml:trace contextRef="#ctx0" brushRef="#br0" timeOffset="268350.6442">18836 10923 48 0,'0'0'24'0,"-26"23"-19"0,18-19 24 32,-5 3-29-32,0 5 1 15,-4-1-1-15,0 4 1 0,-4 4-2 16,-1-4 1-16,5 8 0 15,0-4 0-15,0 0-2 16,0 7 1-16,-4 1 1 16,4-1 0-16,0 1-1 15,-4-1 1-15,-1 1-1 16,1 3 0-16,0 0 1 0,-1 0 0 16,-3 8 0-16,8 0 1 15,0-8-1-15,4 1 1 16,0-1 0-16,0 4 0 0,5-4 0 31,-1 0 0-31,5 1-1 16,0-5 0-16,4 4 0 15,-4-7 1-15,8 0-1 16,-4 3 1-16,8 8-1 16,-3-3 0-16,3-5 0 0,1 1 0 15,-5 3 0-15,13-4 0 16,0 5-1-16,4-1 1 15,1 0-1-15,7 4 1 0,-3-7 0 16,4-1 0-16,0-7 0 16,8-4 0-16,0 0 0 15,5 4 0-15,-1 0 0 16,1-4 0-16,-5 1 0 16,5-5 0-16,4 0 0 15,0-3 0-15,4-4-1 16,-4-4 1-16,4-4-1 0,-4-4 0 31,-1-3-1-31,5 7 1 16,1-3-1-16,-1-5 1 15,-4-7-1-15,-5 0 1 0,5-3 0 16,-4-5 1-16,-5-3 0 16,-4 0 0-16,0-4-1 15,-4-4 0-15,4 0 0 16,-9-8 0-16,-3-3-1 15,-1-4 1-15,0-3-1 16,-4 6 0-16,0-3 0 16,0 4 1-16,0-4 0 0,-4 4 0 15,0 4 0-15,-4-1 0 16,-1 1 0-16,-4-1 1 16,-4-3-1-16,0 11 1 15,-4 1-1-15,0-1 1 0,0 0-1 16,-5 4 0-16,0 0 0 15,-3-4 1-15,-1 8-2 16,0 7 1-16,-4-3-1 16,4 3 0-16,-4 0 0 15,0 0 1-15,0 1-1 16,-4-1 1-16,8 4-1 16,-4-4 1-16,-8 4-1 15,8 1 1 1,0 2-1-16,-1 5 1 15,1-4-1-15,-4 7 1 0,0-3-1 16,-9 3 1-16,0 8 0 16,-4 0 0-16,-4 4-1 15,4 8 1-15,0-9-1 0,0 5 1 16,0 0-1-16,4 3 0 16,0 0 0-16,0 4 0 15,0 0 0-15,1 4 1 16,-1-3 0-16,-4-1 0 0,0 0 0 15,4 0 0-15,0 8 0 16,-4-1 1-16,4 5-1 16,-4-1 1-16,0 1-1 15,0-4 1-15,0-1-1 32,4 5 1-32,4-1-1 15,5 1 1-15,0-1-1 0,4 4 1 16,0 1-2-16,0 3 1 15</inkml:trace>
  <inkml:trace contextRef="#ctx0" brushRef="#br0" timeOffset="272674.1947">20041 11392 10 0,'0'-3'5'0,"0"-13"-2"0,0 16 5 15,0-3-6-15,0-1 0 16,-4 0 0-16,-1 4 1 0,1 0-6 16,4-4 1-16,-4 4 0 15,0-3 0-15,4 6-3 16,0-3 1-16</inkml:trace>
  <inkml:trace contextRef="#ctx0" brushRef="#br0" timeOffset="274973.9256">16821 10076 33 0,'-4'-12'16'0,"8"-14"-15"16,-4 18 17-16,0 1-16 31,0-1 1-31,0 1 2 0,0 7 0 16,0 0-5-16,9 0 0 15,-1 3 4-15,1 9 0 16,8 3-1-16,4 0 1 0,9 8-1 15,8-1 0-15,9-3 0 16,4 0 0-16,5-4 0 16,8 4 0-16,4 4-1 15,8 3 0-15,-12 1 0 16,0 3 0-16,0 4 0 16,0 8 0-16,0 7-1 15,0 0 1-15,4-3-1 16,0 7 1-16,4 3 0 15,-4 1 1-15,-4-4-1 0,-8-4 0 0,-5 0 0 16,-9-3 0-16,1-1 0 16,-9-7 1-16,0-4-2 15,-8 4 0-15,-9-4-4 32,-5-7 1-32,-3-5-7 15,-9-10 0-15,0-12-9 16,0-8 1-16,-4-15-2 0,-1-3 0 15</inkml:trace>
  <inkml:trace contextRef="#ctx0" brushRef="#br0" timeOffset="275326.2002">18176 10117 46 0,'-17'-15'23'0,"8"8"-33"15,9 7 46-15,0 3-33 16,0 13 1-16,4-1 3 16,1 7 0-16,3 9-9 15,1 6 1 1,-1 5 5-16,1 3 0 16,-1 8-2-16,1 4 1 0,-1 0-2 15,1 0 0-15,-1 3-1 16,1 1 0-16,-1-8 0 15,-4-4 1-15,-4 4 1 16,-8 0 0-16,-13-8 1 16,-13 8 1-16,-13 0 0 0,-9 8 0 15,-7-12-1-15,-10 0 0 16,-8-7-6-16,-4-8 0 16,-4 0-11-16,-1 7 1 0,5-14-7 15,-4 3 0-15</inkml:trace>
  <inkml:trace contextRef="#ctx0" brushRef="#br0" timeOffset="275741.5488">16519 11771 47 0,'0'11'23'0,"38"-19"-30"0,-21 5 39 16,9-1-29-16,12-7 0 16,9 3 2-16,4-3 1 15,0-1-7-15,-8 5 0 16,29-8 5-16,5-4 0 15,8 0-2-15,9 0 1 0,8 0-1 16,-4 4 1-16,0 3-1 16,0 1 1-16,-4 4 0 31,-5 3 0-31,0 4 0 16,-3 4 0-16,-14 3-1 15,-12 4 0-15,-9 1-4 16,-13-1 1-16,-8-3-10 0,-9-1 1 15,-8-3-10-15,-13-12 1 16</inkml:trace>
  <inkml:trace contextRef="#ctx0" brushRef="#br0" timeOffset="276125.8178">17392 11090 36 0,'-9'3'18'0,"35"-3"-15"15,-13 4 21-15,0-4-20 16,8 8 0-16,4 7 3 16,1 0 1-16,12 4-10 15,5 4 0-15,4-1 6 16,8 1 0-16,0 0-3 15,5 3 1-15,8 1-3 16,-4-1 1-16,0 1-1 16,-4 3 1-16,-5 4 0 0,-4-4 0 15,-8 4 1-15,-9 4 1 16,-9 4 1-16,-16 3 0 16,-13 16 0-16,-18 3 0 15,-20 12 0-15,-18 3 0 16,-4-3-3-16,-8 0 1 15,-9 3-7-15,0-3 0 16,0-1-11-16,-4-3 0 0</inkml:trace>
  <inkml:trace contextRef="#ctx0" brushRef="#br0" timeOffset="276655.8937">16540 13670 46 0,'0'0'23'0,"9"-34"-25"16,-5 19 32-16,0 3-30 16,5-3 1-16,4-11 1 15,4-4 1-15,4-1-3 16,4-3 0-16,14-4 1 15,-1-3 1-15,5-1-1 0,8-7 0 16,4 4-1-16,13-1 1 16,0-3 0-16,9 0 1 15,4 0-1-15,4 7 1 0,0 0 1 16,-4-3 0-16,0-4-1 16,4-4 1-16,-12 4-1 15,-5-1 0-15,-8-2-1 16,-5-1 1-16,-4 11-2 15,-13 12 0-15,-8 3-2 16,-13 1 0-16,-8 7-6 16,-9 0 1-16,-9 11-10 0,-4 8 1 15</inkml:trace>
  <inkml:trace contextRef="#ctx0" brushRef="#br0" timeOffset="277093.8447">17051 12618 42 0,'17'8'21'0,"47"-27"-25"15,-42 8 30-15,3-5-26 16,9-6 1-16,13-1 1 15,4 0 0-15,4-3-2 16,9-8 0-16,9 0 0 31,3-4 1-31,-3 4-1 16,3-4 1-16,1 0-2 16,4 0 1-16,-9 8 0 15,-8 4 0-15,-8 3 2 0,-10 11 0 16,6 9 0-16,-10 10 1 15,-8 8 1-15,-4 12 0 0,-4 11 0 16,-9 7 1-16,-9 19-2 16,-8 5 0-16,-8 2-1 15,-5 13 1-15,-8-16-2 16,-5 4 0-16,0-4-5 16,-3 0 0-16,-1-4-7 15,-4-15 0-15,4-3-5 16,4-16 0-16</inkml:trace>
  <inkml:trace contextRef="#ctx0" brushRef="#br0" timeOffset="277657.3007">17711 14900 45 0,'-8'7'22'0,"29"-94"-27"0,-8 57 38 16,0-8-32-16,-1-7 0 16,6-4 4-16,-1-8 0 0,0 0-5 15,0-7 0-15,4-1 3 16,9-7 0-16,0-11-1 15,4-11 1-15,4 7-3 16,0-12 1-16,5 1-1 16,-1 0 0-16,1-1 0 15,8 5 0-15,4-9 0 16,5 9 1-16,-5-1 0 16,-3 1 0-16,3-1-1 0,-4 8 1 15,0 0-1-15,-4 0 0 16,-9 4-1-16,-4 11 1 15,-4 15-1-15,-9 12 0 16,-3 3-3-16,-10 8 1 0,-4 8-4 16,-8 3 0-16,-9 15-8 31,-8 8 1-31</inkml:trace>
  <inkml:trace contextRef="#ctx0" brushRef="#br0" timeOffset="278127.2641">17903 13159 49 0,'0'-19'24'0,"26"-41"-31"16,-14 37 40-16,5-7-32 16,5 3 0-16,7-10 2 15,6-9 0-15,3 1-4 16,4-8 0-16,5 0 2 16,0 4 1-16,4-12-2 15,-4 12 1-15,4 3-2 0,-4 5 1 16,-4-1-1-16,8 8 1 15,-4 8 0-15,-1 3 0 16,1 8 0-16,-4 7 1 16,-1 12-1-16,-3 7 1 0,-5 12 0 15,-4 11 0-15,-5 19 0 16,-4 11 0-16,-3 8 1 16,-10 27 1-16,-8 18 1 15,-8 12 1-15,-14 14-2 16,-12 9 0-16,-4-5-5 15,-5-3 0-15,-8-8-14 16,-4-37 0 0</inkml:trace>
  <inkml:trace contextRef="#ctx0" brushRef="#br0" timeOffset="281041.8845">17349 9523 22 0,'9'-15'11'0,"12"-23"-10"15,-17 31 12-15,1-1-10 16,-1 1 0-16,-4-1 4 15,0 0 1-15,0 5-9 32,0-5 0-32,-4 4 6 15,-1 4 0-15,-3 0-2 0,-1 0 1 16,1 4-2-16,-1 4 0 16,1-1-1-16,-1 5 1 15,1-1 1-15,-1 4 0 0,-3 0 0 16,3 0 0-16,1 4-1 15,-1 8 1-15,0 3-1 16,1 4 1-16,-5 0-2 16,9 8 0-16,0 3 0 15,-1 1 0-15,1 3-1 16,4-4 1-16,-4 1-1 0,4-5 0 16,0-3 0-16,0-4 1 15,4-4-1-15,5-7 0 16,3-4 0-16,10-8 1 15,-1-7-1 1,-4 0 0-16,9-15 0 16,8-8 1-16,-4-4 0 15,-1-4 0-15,1-3-1 16,0-4 1-16,-5-4 0 16,1-3 0-16,-5-5 0 0,1-3 0 15,-5 0-1-15,0 7 1 16,-5 4 0-16,-3 8 0 15,0 0-1-15,-5 3 0 0,0 8 0 16,0 8 1-16,-4 4-1 16,-4 7 0-16,4 3-1 15,0 12 1-15,0 8-1 16,4 11 0-16,5 0 0 16,-1 8 0-16,5 0 0 15,8 3 0-15,-4-3 0 0,5-5 1 31,-1-3 0-31,5-7 0 0,-1-12 0 0,1-4 1 32,3 1 0-32,-3-8 0 15,0-8 1-15,-1-11 0 0,1-1 0 16,-5-10 0-16,-4-8 1 16,-4 0 0-16,-9-8-1 15,-8-7 1-15,0 4-3 16,-5 7 0-16,0 0-3 15,1-4 1-15,-1 16-6 16,-3 7 0-16,3 4-6 0,1 7 0 16,3 8-3-16,10 4 0 15</inkml:trace>
  <inkml:trace contextRef="#ctx0" brushRef="#br0" timeOffset="281413.1337">18546 9724 23 0,'0'-8'11'0,"-8"1"-4"16,8 7 14-16,0-4-16 0,-5 0 1 15,-3 0 5-15,-5 1 1 16,0 3-14-16,-4 3 1 16,-4 1 9-16,0 4 0 15,-1 7-2-15,1 11 0 16,4 12-3-16,4 8 1 15,0 3-2-15,5 4 0 16,4 7-5-16,4-7 1 16,8-4-9-16,5-3 0 15,4-8-6 1,4-19 1-16</inkml:trace>
  <inkml:trace contextRef="#ctx0" brushRef="#br0" timeOffset="282386.6538">16719 10473 24 0,'4'-34'12'0,"-4"30"-1"15,0 4 11-15,0 0-19 16,0 0 0-16,0 0 2 15,0 4 1-15,0 11-8 16,0 4 1-16,0 11 4 31,0 8 0-31,-4 11-2 16,0 8 1-16,0 0-1 0,-1-1 0 16,1 1-1-16,4 4 0 0,0-12 0 15,4 0 1-15,5 0-1 16,-1 1 1-16,1-9-1 15,-1-3 1-15,1-8-1 16,-1-7 1-16,1-4 0 16,0-8 1-1,8-18-1-15,0-12 1 16,0-8-1-16,0 1 1 16,0-12-1-16,0-7 0 15,0-5-1-15,4-3 0 16,0-7 0-16,1 7 0 15,-5 0 1 1,0 7 0-16,-5 5 0 16,-3 11 0-16,4 3 0 15,0 12 0-15,-1 7-1 16,-3 8 1-16,-1 4-1 16,1 8 0-16,-5 6-1 15,0 20 1-15,1-4-2 0,3-3 1 16,1 6-1-16,3 5 1 15,1 0-1-15,0-4 0 0,0 3 0 16,0-7 0-16,-1 4 1 16,1-15 1-16,0-4 1 15,-5-4 1-15,1-8 1 16,-1-10 0-16,-3-1 1 16,-1-8 0-16,-4-6-1 15,0-17 1-15,-4 1-4 16,-1-7 1-16,1 3-4 15,0-4 1-15,0 5-7 16,-1-1 1-16,10 0-8 16,-1 11 0-16</inkml:trace>
  <inkml:trace contextRef="#ctx0" brushRef="#br0" timeOffset="282828.0965">17443 10844 26 0,'13'-15'13'0,"-5"-8"-7"15,-8 23 12-15,9-8-15 0,-5 1 1 16,0 3 2-16,-4 4 0 16,5-4-7-16,-1 8 0 15,0 4 4-15,0 7 1 0,-4-4-2 16,0 4 1-16,-8 8-2 15,-1 3 0-15,-3 5 0 16,-1 3 1-16,4-4 0 16,5-4 1-16,4 1-1 15,13-1 0-15,8-7-4 16,9-4 1-16,8-7-11 0,9-12 1 16,0-7-3-16,8-12 1 15</inkml:trace>
  <inkml:trace contextRef="#ctx0" brushRef="#br0" timeOffset="283929.5918">16472 12157 26 0,'-13'3'13'0,"9"5"-13"16,4-8 22-16,-4 0-19 31,0-4 1-31,-1 8 2 15,-3 4 1-15,-1-5-8 16,1 5 0-16,-1-1 5 16,1 5 1-16,-1 3-3 15,1 4 1-15,-1 4-2 0,5 3 0 16,8 1-1-16,-4-1 0 16,0 4 1-16,0 1 0 0,9 3 0 15,-1-4 1-15,5 0-1 16,-4-3 1-16,3-5 0 15,1 5 0-15,4-4-1 16,-4-5 0-16,4 1-1 16,0 0 1-16,0 0-1 15,0-4 1-15,0 0-1 0,0-7 0 16,0 0 0-16,-4-8 0 16,4 0 0-16,0-4 1 15,4-8-1-15,-4-3 1 16,0-4-1-16,0-11 1 15,0-8-1-15,5 4 1 16,-5-7-2 0,4-12 1-16,0 0 0 15,-4 11 0-15,0 4-1 16,-4 4 1-16,0 8 0 16,0 3 0-16,-5-3 0 15,1 10 0-15,-1 16 0 16,-8 0 1-16,5 4-1 15,-1 4 0-15,0 11-1 0,-4 3 1 0,4 1-1 16,1 4 0-16,-1-5-2 16,4 1 1-16,1 3 0 15,8-7 1-15,0 0-1 16,0-4 1-16,0 1 1 16,0-5 0-16,4-4 1 15,5-14 0-15,-1-1 1 16,1-3 0-16,-5-8 0 15,1-7 1-15,-1-9-1 16,-4-2 0 0,-4-9-1-16,-1-7 0 15,-3 0-4-15,-5 0 0 16,-4 0-4-16,0 8 0 0,0 7-8 16,4 8 0-16</inkml:trace>
  <inkml:trace contextRef="#ctx0" brushRef="#br0" timeOffset="284582.8268">17507 12047 31 0,'-4'0'15'0,"-1"-8"-18"0,5 5 20 0,-4 3-15 15,0 0 0 1,0-4 1-16,4 8 0 15,0-4-4-15,0 3 1 16,0-3 3-16,0 0 0 0,4 4-1 16,0-4 0-16,5 0-1 15,-1 0 1-15,1 0-1 16,4 4 0-16,-5 0-1 16,1-1 0-16,-1 1-1 0,-4 8 1 15,-4 3-1-15,-4 7 0 16,-4 5-1-16,-5-8 1 15,-4 0-1-15,4 0 0 16,0 3-1-16,5-3 1 0,-1 0 0 16,5 4 0-16,-5 0 1 15,5-1 0-15,-4 5 0 16,-5-8 0-16,-4 0 0 16,0 7 0-16,0-7-7 15,0 4 1-15</inkml:trace>
  <inkml:trace contextRef="#ctx0" brushRef="#br0" timeOffset="285700.6825">16749 13768 39 0,'-9'23'19'0,"5"-19"-25"15,4 0 34-15,0 11-25 16,0 11 0-16,0 5 1 16,-4 3 0-16,0 7-5 15,-1 8 0-15,5 1 3 0,0-9 0 16,5 5-1-16,-1-1 0 15,0 0-2-15,5 1 1 16,-1-5-1-16,5-7 1 0,0 1 0 16,0-5 1-16,4-7 1 31,0-8 0-31,0-4 1 0,-5-7 0 0,1-4-1 31,0-8 1-31,0-7-1 16,0-11 1-16,-5-8-2 15,1-1 1-15,3-14-2 0,-3-11 1 16,4-8-1-16,-5-12 1 16,1 1-1-16,-1 3 0 15,1 4 1-15,-1 12 0 16,1 14 0-16,-1 5 0 0,1 10 0 16,-5 9 0-16,5 3 0 15,-1 11 1-15,-4 12-3 16,1 11 1-16,-5 8-2 15,0 3 1-15,4 12-1 0,0 8 1 16,5 3-2-16,-1-4 1 16,1 8-1-16,3-4 1 15,1 0 0-15,4-7 0 0,0-4 1 16,0-4 1-16,0-4 0 16,0-3 1-16,0-5 0 15,-4-6 1-15,0-5 0 31,4-7 1-31,-9-8 0 16,1 0 1-16,0-15-1 16,-5-7 1-16,0-16-3 15,-4-7 1-15,-4-12-5 16,0 8 1-16,-1 0-5 16,1 0 1-16,0 8-7 15,-1 3 1-15,5 5-5 16,5 3 1-16</inkml:trace>
  <inkml:trace contextRef="#ctx0" brushRef="#br0" timeOffset="286083.3207">17507 13659 50 0,'-9'15'25'0,"-16"23"-31"0,21-27 47 16,-9 0-40-16,0 1 1 16,-8 26 2-1,4-1 0-15,4-6-5 16,4 3 1-16,9-4 2 15,5 0 1-15,8-3-2 16,4-5 1-16,8-3-2 0,1 0 0 0,3-7-2 16,10-5 1-16,3-3-4 15,1-4 1-15,4 0-3 16,-5-4 1-16,-3-3-5 16,-5-1 1-16,0-11-4 31,-4 0 0-31</inkml:trace>
  <inkml:trace contextRef="#ctx0" brushRef="#br0" timeOffset="286297.0094">17579 13617 65 0,'0'53'32'0,"17"53"-47"16,-12-64 67-16,-5 22-48 16,0 12 0-16,0 11-1 15,0 3 0-15,-5 5-12 0,1-4 0 32,0-8-7-32,-5-22 0 0</inkml:trace>
  <inkml:trace contextRef="#ctx0" brushRef="#br0" timeOffset="293636.8266">15169 9485 19 0,'9'-15'9'0,"12"-7"-3"15,-13 18 9-15,1-8-11 16,-1 5 1-16,1-4 3 16,-1 3 0-16,-3 4-9 15,3 0 0-15,1 4 7 16,-1 0 0-16,1 4-1 0,4 8 0 15,-1-5-2-15,10 4 1 32,3 5-2-32,5-1 1 15,4 0-1-15,0 4 0 16,-8 11 0-16,-9 4 0 0,0 4-1 16,-9 22 1-16,-4-7 0 15,-4 4 1-15,0-4-2 16,-4-4 1-16,4-3-3 15,-4-5 0-15,4-3-6 16,0-11 0-16,0-8-9 0,8-8 0 16</inkml:trace>
  <inkml:trace contextRef="#ctx0" brushRef="#br0" timeOffset="293956.9072">15782 9497 27 0,'0'-15'13'0,"-4"18"-6"16,4-3 12-16,-9-3-15 16,1 10 1-16,-5 1 3 15,-4-1 0-15,-4 1-9 16,-5 3 1-16,-4 8 7 15,-8 8 0-15,-4 14-2 16,-10-3 1-16,1 15-2 16,0-4 1-16,9 0-3 0,3 1 1 15,5-5-2-15,4-3 1 16,9-1-7-16,8-14 1 31,13-8-11-31,17-8 0 16,5-15-2-16,12-18 1 0</inkml:trace>
  <inkml:trace contextRef="#ctx0" brushRef="#br0" timeOffset="294488.5916">15970 9750 21 0,'-9'-7'10'0,"9"7"-6"0,0 0 12 31,0-8-14-31,0 8 1 16,0 0 2-16,0 0 1 0,0 0-6 15,4-4 0-15,1 1 5 16,-5 3 0-16,0 0-1 16,4 3 1-16,0-3-1 0,0 4 1 15,-4 11-1-15,0 4 1 0,5 11-2 16,-1 5 1-16,0 2-1 31,-4 5 0-31,4-4-5 16,1 0 0-16,-1-8-10 15,9-7 1-15,0-4-4 16,4-19 0-16</inkml:trace>
  <inkml:trace contextRef="#ctx0" brushRef="#br0" timeOffset="296692.297">15382 10953 25 0,'0'-7'12'0,"0"-4"-12"0,0 11 16 0,0 0-15 15,0-4 1-15,0-4 1 16,0 8 1-16,0 0-4 15,0-7 0-15,0-1 3 32,0 0 0-32,4 1-1 15,5-1 1-15,-1 1-1 0,1 3 0 0,4 4 0 16,8 8 0-16,0 7 1 16,0 7 0-16,1 12 1 15,3 4 1-15,9 19 0 16,0 0 1-16,0 3-2 15,1 5 1-15,-1 3-1 0,0-11 1 16,-9 3-3-16,-3-7 0 16,-10-8-2-16,-3-7 1 15,-5-7-6-15,-4-5 1 16,-8-11-8-16,-1-7 0 16,-4-12-5-1,-4-11 0-15</inkml:trace>
  <inkml:trace contextRef="#ctx0" brushRef="#br0" timeOffset="296972.7268">15701 10893 33 0,'0'0'16'0,"-21"26"-11"0,13-14 25 16,-1 7-27-16,-4 3 1 16,-4 5 2-16,-8 3 1 15,-5 12-8-15,-4-1 0 0,4 1 5 16,0-4 0 0,5 0-2-16,-1-4 0 15,9-4-5-15,0-7 1 16,8-4-8-16,5-8 0 0,13-11-4 15,4-11 0-15</inkml:trace>
  <inkml:trace contextRef="#ctx0" brushRef="#br0" timeOffset="297791.1217">16034 11392 18 0,'0'0'9'0,"4"0"-9"16,-4 0 8-16,0 0-6 15,0 0 1-15,0 0 2 16,0 0 0-16,0 0-5 15,0 0 1-15,0 0 3 16,0 0 1-16,0 0-2 16,0 0 0-1,0 0-1-15,0 0 1 16,4 0-2-16,5 4 0 0,-9-4 0 16,0 0 0-16,0 0 0 15,4 0 0-15,-4 0 0 16,0 0 1-16,0 0-1 15,4 4 1-15,-4 3-1 16,0-3 1-16,0-4-1 16,0 0 1-16,0 0-1 0,4 0 1 15,1-4-1-15,3 4 0 16,1-7 0-16,3 3 0 16,1-7 1-16,4 3 0 0,0-3 0 15,0 3 0-15,5 8-1 16,-5-3 1-16,8 3 0 15,-4 7 0-15,-4 1-1 16,1 11 0-16,-10 7-1 16,-4-3 1-16,-8-1-1 15,-4 9 0-15,-5-1-1 16,-13 4 1-16,-4 0 0 16,-4-4 0-16,0-3 0 0,0-1 0 15,9-3 1-15,3-8 0 31,14-3 1-31,8-5 0 16,17 1-1-16,13-1 0 0,8 1-5 16,0-1 1-16,5 5-11 15,4-1 1-15,-13 0-3 16,4 1 1-16</inkml:trace>
  <inkml:trace contextRef="#ctx0" brushRef="#br0" timeOffset="298893.9603">15399 12361 0 0,'0'0'0'0</inkml:trace>
  <inkml:trace contextRef="#ctx0" brushRef="#br0" timeOffset="299222.1623">15390 12399 12 0,'-4'11'6'0,"-4"-7"-1"16,8-4 6-16,0 0-10 15,0 0 1-15,0 0 2 16,0 0 0-16,0 4-4 16,0-4 0-16,0 0 4 0,4 0 1 15,4 0-1-15,-8 0 1 16,9 0 0-16,-9 0 0 16,9 0-1-16,-1 0 1 15,1 3-2-15,-1-3 1 16,9 4 0-16,-4 0 0 0,4 7-1 15,0 5 1-15,4 2-1 16,1 13 0-16,-1 7-1 16,9-1 1-16,-5 1-1 31,-4-8 0-31,5 20-2 16,-5-5 0-16,-4 0-3 15,0-7 1-15,-4 0-6 16,-4-11 0-16,-1-8-7 0,-12-8 0 15</inkml:trace>
  <inkml:trace contextRef="#ctx0" brushRef="#br0" timeOffset="299491.2635">15633 12350 39 0,'-8'15'19'0,"3"19"-23"16,1-23 30-16,-4 12-23 15,-9 7 1-15,-5 12 4 16,-3 3 0-16,-5 4-9 16,-4 4 0-16,0-4 5 15,-4-7 0-15,12-4-5 16,0-4 1-16,5-4-10 15,8-11 1-15,13-8-6 0,5-7 1 16</inkml:trace>
  <inkml:trace contextRef="#ctx0" brushRef="#br0" timeOffset="300010.4833">15808 12622 35 0,'0'4'17'0,"-4"-23"-22"0,8 15 29 0,0 0-22 15,-4 4 1-15,0 0 2 16,9-3 0-16,-9 3-5 16,8-4 1-16,1 0 5 15,3 4 0-15,1 0-1 16,0 0 0-16,0 8-2 0,-1-1 1 16,1 4-2-16,0 1 1 15,0 3-2-15,-5 4 0 16,-3 0 0-16,-5 3 0 15,0-3 0-15,0 8 0 0,0-1-1 16,-5-3 0-16,5-4-1 31,5-8 1-31,3 1-2 16,1 7 1-16,-1-1 0 0,1 5 1 16,-9 4 0-16,-5 3 0 15,-7 0 1-15,-10 8 1 16,-7 4 0-16,-6-1 0 15,-3-3-3-15,-4-4 1 16,-1-4-9-16,5-7 1 16,4-12-9-16,-1-3 1 0</inkml:trace>
  <inkml:trace contextRef="#ctx0" brushRef="#br0" timeOffset="300595.243">15229 13768 29 0,'-5'-3'14'0,"10"-16"-7"0,-5 11 15 0,0 1-20 16,0-1 1-16,4 0 2 16,-4 1 0-16,4-1-5 15,5 5 1 1,-1-5 4-16,5 4 1 16,4 0-2-16,9 4 1 0,3 0-2 15,1 0 1-15,4 8-2 16,0 3 0-16,5 4-1 15,-10 1 1-15,-3 14-1 16,0 0 0-16,3 8 0 16,-3 7 0-16,-1 8 0 15,1 4 0-15,0 0 0 16,-5-8 0-16,-4 0-1 0,4-7 1 16,0-4-4-16,1-8 1 15,-5-11-10-15,4-19 0 16,0-12-5-16,-4-18 1 0</inkml:trace>
  <inkml:trace contextRef="#ctx0" brushRef="#br0" timeOffset="302327.7631">16136 13818 42 0,'-5'-8'21'0,"1"0"-28"15,0 5 36-15,0-1-28 16,-5 0 0-16,-4 4 0 16,1 4 1-16,-5 0-3 0,0 11 1 15,-5 4 1-15,5 7 1 16,0 8 0-16,-4 8 1 0,-5 7 0 15,-3 4 0-15,-1 0 1 16,0 4 1-16,0-1 0 16,0 1 0-16,5-4-2 15,3-4 1-15,5-7-5 16,5-4 1-16,3-4-8 16,5-8 1-16,8-7-10 15,9-11 0-15</inkml:trace>
  <inkml:trace contextRef="#ctx0" brushRef="#br0" timeOffset="302712.5186">16485 14483 58 0,'-34'35'29'0,"8"14"-37"0,22-42 51 16,-13 20-41-16,-4-1 0 16,-1 12 2-16,5 4 1 15,0-1-6-15,5-7 1 16,3-7 3-16,5-1 1 0,4 1-1 31,8-1 0-31,9-3-2 16,9-4 1-16,4-4-3 0,8-7 1 15,0-5-3-15,9-3 0 16,4-3-4-16,0-5 1 16,5-3-5-16,-5 3 1 15,-4-7-5-15,-5 4 1 0,1-16-2 16,-9-3 1-16</inkml:trace>
  <inkml:trace contextRef="#ctx0" brushRef="#br0" timeOffset="302931.2114">16753 14514 63 0,'-25'49'31'0,"-1"53"-38"0,13-60 66 15,-4 14-56-15,-8 20 0 16,3 22 0-16,-3 12 1 16,-5 4-11-16,0-12 1 15,0-8-11-15,9-10 1 16,0-28-4-16,8-40 1 16</inkml:trace>
  <inkml:trace contextRef="#ctx0" brushRef="#br0" timeOffset="303922.2577">15731 14222 21 0,'0'4'10'0,"4"-15"-4"0,-4 15 10 15,0-4-16-15,0 0 1 16,0 3 1-16,0-3 0 0,0 0-1 15,0 0 0-15,0 0 3 16,5 4 0-16,-1-4 1 16,4 4 0-16,1 0 0 15,8 7 1-15,0 4-2 16,0 4 1-16,0 11-1 16,0 1 1-16,0-1-2 0,0 12 1 15,4-5-2-15,1 9 1 16,-1-1-2-16,-4-7 1 15,4 0-2-15,-4 0 0 16,0-4-5-16,-4-4 1 16,0-11-10-16,4-15 0 31,-13-12-1-31,1-11 0 16</inkml:trace>
  <inkml:trace contextRef="#ctx0" brushRef="#br0" timeOffset="308968.2194">19990 11392 1 0,'-9'4'0'0</inkml:trace>
  <inkml:trace contextRef="#ctx0" brushRef="#br0" timeOffset="309585.3513">19985 11396 18 0,'5'0'9'0,"16"-4"-3"16,-12 4 10-16,-5 0-14 16,0 4 0-16,0-4 2 31,1 4 1-31,-1 7-6 15,0-3 1-15,5-1 4 16,-1 1 0-16,5-4-1 0,0 7 1 16,4-7-1-16,0 3 0 0,0-3-1 15,0-4 0-15,0 4 0 16,-4 0 1-16,-1 3-1 16,1-3 1-16,-4 0-1 15,-1-4 0-15,1 4-1 16,-9-4 1-16,4 0-2 15,0 3 0-15,0-3-1 16,-4 0 0-16,0 0 0 0,9-3 0 16,4 3 0-16,-5 0 1 31,9 0 1-31,0 0 0 16,5-8 0-16,-1 4 0 0,5-3 0 15,3 3 1-15,1-4 0 16,4 5 0-16,0-1 0 15,5 0 0-15,7 0 0 16,1 1 0-16,4-5-1 16,0 0 0-16,5 5-1 15,3-5 1-15,1 4 0 0,0 0 0 16,-1 4 0-16,1 0 0 16,8 0 0-16,4 0 1 15,-3 0-1-15,-1 0 1 0,-4 0-1 16,4 0 0-16,-4 0-1 15,-5 4 0-15,-8 0-1 16,-4 0 1-16,-4 3 0 16,-9-3 1-16,0 0-1 31,-4 7 0-31,-9-3-1 16,-4-1 1-16,-4 1-3 15,-5 0 1-15,-8-5-7 0,-4-3 0 16,-4 0-8-16,-1-11 1 15</inkml:trace>
  <inkml:trace contextRef="#ctx0" brushRef="#br0" timeOffset="310143.888">21263 10991 37 0,'4'4'18'0,"43"-4"-22"15,-34 0 26-15,8 4-21 16,1 3 0-16,3 5 1 16,1-1 1-16,3 0-3 15,-3 5 0-15,4 3 1 16,-9 3 1-16,5 5-1 15,-1 3 0-15,1-4-1 16,-1 5 1-16,-3-1-2 16,-5-4 1-16,-5 5 0 0,-3 3 1 15,-5-4 1-15,-12 15 0 16,-5-10 1-16,-4 6 0 16,-9 8 1-16,-12 4 0 15,-13 4 0-15,-9 0 1 0,5 11-2 16,-9-4 1-16,0-3-3 31,4-12 1-31,9-7-8 16,5-8 0-16,3-15-9 15,17-19 0-15</inkml:trace>
  <inkml:trace contextRef="#ctx0" brushRef="#br0" timeOffset="312269.6623">20437 12580 11 0,'-9'0'5'0,"18"-7"11"0,-9 7-10 16,0 0-3-16,0 0 0 16,8 0 2-16,1 0 0 15,-1 0-5-15,5 0 0 0,0-4 4 16,0-4 0-16,0 1-1 15,-1-1 0-15,1 1 0 16,0-1 0-16,0-3 0 16,-1-1 0-16,1-3 1 31,0 0 0-31,-5 4 0 16,1-4 0-16,-5-4-1 15,-4-4 1-15,-8 0-1 0,-5 4 0 16,-8 4-2-16,-13 8 0 0,-9 7 0 15,0 4 0-15,1 11-1 16,-1 0 1-16,5 11-1 16,0 12 0-16,4 4-1 15,8-4 1-15,13 3 0 16,5-7 0-16,3 0 0 16,10-3 1-16,3-9 0 0,1-7 0 15,-1-3 0-15,1-5 0 16,8-3-1-16,4-4 1 15,-4-7-1-15,4-1 0 16,1 4-1 0,-1-7 1-16,-4 3-1 15,0 1 1-15,0 3-1 16,-4 4 1-16,-5 8 0 16,1 3 0-16,-1 8 0 15,1 3 0-15,-1 9 0 16,1-1 0-16,4 4-1 15,-5 8 1-15,1 3-1 0,-1 1 1 16,1 3-1-16,-1 4 1 16,1 0 0-16,-5 0 0 15,-4 0 0-15,0-4 1 0,-8-4 0 16,-1-7 1-16,-4 4 0 16,-12-16 1-16,-5 1-1 15,-8-5 1-15,-1-7-1 16,-8-7 1-16,-8-12-4 31,-5-7 1-31,9-12-7 16,5-3 1-16,7-12-11 0,9-8 0 15</inkml:trace>
  <inkml:trace contextRef="#ctx0" brushRef="#br0" timeOffset="312671.651">20901 12202 39 0,'-17'-26'19'0,"0"37"-15"15,8-4 24-15,-3-3-24 16,-10 11 1-16,-3 8 2 16,-5 11 0-16,-4 12-8 0,4 6 0 15,5 17 6-15,-1 10 0 16,9 1-2-16,4-1 0 15,9 4-1-15,8-11 0 0,9 11-2 16,4-11 1-16,4-7-4 16,1-13 1-16,3-14-8 15,1-7 0-15,-1-20-7 16,-3-3 1-16</inkml:trace>
  <inkml:trace contextRef="#ctx0" brushRef="#br0" timeOffset="313453.5226">21046 12558 31 0,'4'-15'15'0,"-8"22"-12"0,4-3 19 15,0-4-19-15,4 7 1 16,-4-3 2-16,0 4 0 15,-4 7-6-15,4 4 0 16,0 4 6-16,-9 7 1 0,1 11-3 16,4-7 1-16,-9 12-3 15,4-1 1-15,1 1-6 16,3-8 0-16,1-4-6 16,0-12 1-16,4-7-7 15,13-7 0-15</inkml:trace>
  <inkml:trace contextRef="#ctx0" brushRef="#br0" timeOffset="313951.3948">21259 12645 39 0,'-9'15'19'0,"14"8"-22"16,-5-12 32-16,0 4-26 16,0 11 0-16,0 5 2 15,0-5 1-15,0 5-7 0,4 6 0 0,4-3 4 16,-3-3 1-16,3-5-2 16,1-3 0-16,-1-4-1 15,1-8 0-15,-1-7-1 31,5-4 1-31,-5-8-1 16,5-7 1-16,0-4 0 16,0 0 0-16,4-7-1 0,0-4 1 15,4-4 0-15,0-4 0 16,1 4-1-16,3 0 1 16,-3 3 0-16,-1 12 0 0,4 4 0 15,1 12 0-15,-5 3 0 16,5 7 1-16,-5 16-1 15,0 11 1-15,-8 0-1 16,-4 4 1-16,-1 7-2 16,-8-3 1-16,0-4-3 15,-4-4 0-15,0-8-5 16,-5-7 1-16,1-8-7 0,-5-7 0 16,-8-19-4-16,-1-8 1 15</inkml:trace>
  <inkml:trace contextRef="#ctx0" brushRef="#br0" timeOffset="314159.2253">21199 12066 48 0,'-4'-4'24'0,"12"4"-33"16,-3 4 46-16,-5 0-38 15,0 3 1-15,0 1-4 32,0 7 0-32,0 0-4 15,-5-4 0-15,1 1-5 0,13-16 1 16</inkml:trace>
  <inkml:trace contextRef="#ctx0" brushRef="#br0" timeOffset="314618.2994">21604 12081 29 0,'0'0'14'0,"17"-4"-11"15,-9 4 24-15,1 0-25 16,4 0 1-16,-5 4 1 0,13-4 0 16,5 8-5-16,8 3 0 15,9 8 4-15,12 11 0 16,9 15-1-16,0 16 0 16,-5 26-1-16,-3 15 0 0,-9 19 1 15,-13 12 0-15,-13 7-2 16,-13 3 0-16,-8-10-8 15,-17-1 0-15,-17-7-5 16,-4-23 1-16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3-03T20:55:44.253"/>
    </inkml:context>
    <inkml:brush xml:id="br0">
      <inkml:brushProperty name="width" value="0.05292" units="cm"/>
      <inkml:brushProperty name="height" value="0.05292" units="cm"/>
      <inkml:brushProperty name="color" value="#FF0000"/>
    </inkml:brush>
  </inkml:definitions>
  <inkml:trace contextRef="#ctx0" brushRef="#br0">21071 5902 1 0,'0'0'0'0</inkml:trace>
  <inkml:trace contextRef="#ctx0" brushRef="#br0" timeOffset="1152.4484">22822 4510 40 0,'0'0'20'0,"34"34"-19"16,-26-34 20-16,1-4-21 31,4 8 1-31,4 11 8 16,4 12 1-16,-4-4-11 16,4 14 1-16,5 13 5 0,-9-13 0 15,4 24-1-15,0 18 1 16,1-3-5-16,-1 15 1 15,-4-4-1-15,0 15 0 0,0 27 0 16,-8-35 1-16,-1-7-1 16,-4 34 0-16,-4-7 5 15,-4-8 0-15,8 3 0 16,-4-10 0-16,-8 14 0 16,8-14 0-16,-4 18-1 0,-5-26 1 31,-4 3-5-31,5-22 1 15,4 34-1-15,-14-7 0 0,10-12 0 16,-5 3 0-16,-8-10 0 16,8 7 0-16,17 0 0 31,22-121 0-31,-56 219-5 16,26-71 0-16,-13 3-6 15,8-30 1-15,-3-7-9 16,12-80 19-16,0 0 0 15</inkml:trace>
  <inkml:trace contextRef="#ctx0" brushRef="#br0" timeOffset="1888.5662">21284 5963 42 0,'-17'4'21'0,"-25"-46"-22"16,42 27 22-16,-9-11-21 16,-8 7 0-16,-4-8 0 15,0-7 0-15</inkml:trace>
  <inkml:trace contextRef="#ctx0" brushRef="#br0" timeOffset="2005.3248">20543 5687 42 0,'-29'-19'21'0</inkml:trace>
  <inkml:trace contextRef="#ctx0" brushRef="#br0" timeOffset="2049.8985">20245 5744 41 0,'-4'-31'20'0</inkml:trace>
  <inkml:trace contextRef="#ctx0" brushRef="#br0" timeOffset="2183.5856">19760 5895 42 0,'81'49'21'0,"-158"-64"-21"0,73 26 21 16,-13-3-12-16,-5 11 0 0,-7-8-9 15,-5 8 0-15,12 0 0 16,-3 15 0-16,-1-7 4 15,1 10 1-15</inkml:trace>
  <inkml:trace contextRef="#ctx0" brushRef="#br0" timeOffset="2319.1314">19462 6568 60 0,'25'-34'30'0,"9"87"2"16,-34-94-32-1,39 124 0-15,-10-49 0 16,1-87 0 15,-30 11 0-31,81 141 0 16,-17-54 0-16</inkml:trace>
  <inkml:trace contextRef="#ctx0" brushRef="#br0" timeOffset="2564.7529">20893 6871 61 0,'12'-57'30'0,"18"-3"-29"0,-4 60 30 0,-9-23-31 16,8 0 0-16,9 4-1 16,-4-15 1-16,4 4 0 15,-4 4 0-15,0-8 0 16,-9-4 0-16,0 11 0 15,-4 1 0 17</inkml:trace>
  <inkml:trace contextRef="#ctx0" brushRef="#br0" timeOffset="2678.3622">21276 5971 61 0,'-51'-50'30'0,"34"9"-30"15,8 33 30-15,-8-3-30 16,4 3 0-16</inkml:trace>
  <inkml:trace contextRef="#ctx0" brushRef="#br0" timeOffset="3554.5335">20011 6716 57 0,'0'0'28'0,"51"42"-25"0,-34-39 28 0,4 1-31 16,5 4 1-16,4-1-1 15,4 1 1-15,0 7-2 16,4-4 1-16,9-3 0 16,0-1 0-16,-4-3 0 15,-1-8 0-15,5 4-1 16,0-3 1 0,4-1 0-16,4-4 1 15,1-3-1-15,-5 0 0 16,4-1 0-16,0 5 0 15,5-5 0-15,-9 1 0 16,0 0 0-16,-4-8 0 0,-4 4 0 16,-5-4 0-16,-4 0 0 15,-8 4 0-15,-1-16 0 16,-3 1 1-16,-1-4-1 16,0 0 0-16,-4 7-1 15,-4-3 1-15,-5-4-1 16,-3-4 1-16,-10-11-1 0,-7 11 0 15,-5-3-1-15,-5-9 0 16,-12 1 0-16,-4 0 0 16,-9 8-1-16,0-9 1 15,5 9 0-15,-1 3 0 0,5 0 0 16,-1 8 1-16,1 3-1 16,0 5 1-16,4 3 0 31,0 7 0-31,0 5-9 15,4 3 1-15,8 8-3 16,14-12 1-16</inkml:trace>
  <inkml:trace contextRef="#ctx0" brushRef="#br0" timeOffset="45002.2769">20594 5834 27 0,'17'-22'13'0,"1"-9"-6"0,-14 24 14 0,0-5-19 16,0 5 0-16,1-4 1 15,-5 11 0-15,0 0-4 16,4-4 0-16,-4 4 2 16,0 0 1-16,0 0-2 0,4 4 1 15,-4-4-2-15,0 0 1 16,0 3 0-16,-4 5 0 31,0-4 0-31,-5 3 1 16,-4-3 0-16,0 4 1 0,-4 3 0 15,-4-3 1-15,0-1 0 16,-9-3 0-16,0 7 0 16,0-3 1-16,1-4-1 15,-5-1 0-15,-1-3 0 16,1-3 0-16,0-1-1 0,-4 0 0 15,0-7-1-15,-1 7 1 16,1-4-1-16,0 5 1 16,-1-9-2-16,5 1 1 15,4 15-1-15,1-12 1 0,-1 8-1 16,0 0 0-16,0 0 0 16,5 4 1-16,-1 0-1 31,1 3 1-31,-5 5-1 15,0-1 1-15,4 0 0 16,1 1 0-16,-1-5 0 16,5 1 0-16,0-1-1 0,4 1 1 15,0-4 0-15,4 3 0 16,0 1-1-16,0 3 1 16,5 0-1-16,-1-3 0 15,1 3 0-15,4-3 0 0,-1 3 0 16,1-3 0-16,0 3 0 15,0-3 0-15,4-1 0 16,0 5 0-16,0-5 0 16,0 5 0-16,4 7 0 15,0-8 1-15,-4 0-1 0,4 4 0 16,-4-3 1-16,0-1 0 16,0 0 0-16,0 5 0 0,0-5 0 15,0 0 1-15,0 1 0 16,-4-5 0-16,0-3-2 31,0 0 1-31,-5 3 0 16,5 1 0-16,-5-1-1 15,5 5 1-15,0 3-1 16,-1 0 0-16,1 0 0 16,0 0 0-16,0 0 0 0,4 1 0 15,0-1 0-15,0 0 0 16,0-4 0-16,0 1 1 0,0-5-1 15,0 4 0-15,0-3 0 16,0 7 0-16,4-3-2 16,0 3 0-16,5 0-3 15,-1 0 0-15,1 11-8 16,-1 1 1-16,-3 11-7 16,-14-8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AB1C6-468D-49CA-987B-0775EF1B4C44}"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55623-943B-4E61-83F8-C2C6F5CC921B}" type="slidenum">
              <a:rPr lang="en-US" smtClean="0"/>
              <a:t>‹#›</a:t>
            </a:fld>
            <a:endParaRPr lang="en-US"/>
          </a:p>
        </p:txBody>
      </p:sp>
    </p:spTree>
    <p:extLst>
      <p:ext uri="{BB962C8B-B14F-4D97-AF65-F5344CB8AC3E}">
        <p14:creationId xmlns:p14="http://schemas.microsoft.com/office/powerpoint/2010/main" val="304932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110624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A8BCDA55-2AB9-4572-8F30-66622656786D}" type="slidenum">
              <a:rPr lang="en-US" altLang="en-US" sz="1100"/>
              <a:pPr/>
              <a:t>45</a:t>
            </a:fld>
            <a:endParaRPr lang="en-US" altLang="en-US" sz="11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0844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6079AA71-3851-46EF-B3E0-CD262572EF18}" type="slidenum">
              <a:rPr lang="en-US" altLang="en-US" sz="1100"/>
              <a:pPr/>
              <a:t>46</a:t>
            </a:fld>
            <a:endParaRPr lang="en-US" altLang="en-US" sz="11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0843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4940960C-C95A-4805-97DC-0D7DAFE1C80D}" type="slidenum">
              <a:rPr lang="en-US" altLang="en-US" sz="1100"/>
              <a:pPr/>
              <a:t>47</a:t>
            </a:fld>
            <a:endParaRPr lang="en-US" altLang="en-US" sz="11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2537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F7A31E91-B038-4FA3-9DBF-0999D918F8F4}" type="slidenum">
              <a:rPr lang="en-US" altLang="en-US" sz="1100"/>
              <a:pPr/>
              <a:t>48</a:t>
            </a:fld>
            <a:endParaRPr lang="en-US" altLang="en-US" sz="11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4552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E733B6FF-A5F8-44E2-87B4-0FCE293C105C}" type="slidenum">
              <a:rPr lang="en-US" altLang="en-US" sz="1100"/>
              <a:pPr/>
              <a:t>49</a:t>
            </a:fld>
            <a:endParaRPr lang="en-US" altLang="en-US" sz="11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3772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55623-943B-4E61-83F8-C2C6F5CC921B}" type="slidenum">
              <a:rPr lang="en-US" smtClean="0"/>
              <a:t>62</a:t>
            </a:fld>
            <a:endParaRPr lang="en-US"/>
          </a:p>
        </p:txBody>
      </p:sp>
    </p:spTree>
    <p:extLst>
      <p:ext uri="{BB962C8B-B14F-4D97-AF65-F5344CB8AC3E}">
        <p14:creationId xmlns:p14="http://schemas.microsoft.com/office/powerpoint/2010/main" val="296889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attending</a:t>
            </a:r>
            <a:r>
              <a:rPr lang="en-US" baseline="0" dirty="0" smtClean="0"/>
              <a:t> my talk. It’s about a fast region-based </a:t>
            </a:r>
            <a:r>
              <a:rPr lang="en-US" baseline="0" dirty="0" err="1" smtClean="0"/>
              <a:t>convnet</a:t>
            </a:r>
            <a:r>
              <a:rPr lang="en-US" baseline="0" dirty="0" smtClean="0"/>
              <a:t> for the classic computer vision problem of generic category object detection.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74</a:t>
            </a:fld>
            <a:endParaRPr lang="en-US"/>
          </a:p>
        </p:txBody>
      </p:sp>
    </p:spTree>
    <p:extLst>
      <p:ext uri="{BB962C8B-B14F-4D97-AF65-F5344CB8AC3E}">
        <p14:creationId xmlns:p14="http://schemas.microsoft.com/office/powerpoint/2010/main" val="84542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R-CNN method,</a:t>
            </a:r>
            <a:r>
              <a:rPr lang="en-US" baseline="0" dirty="0" smtClean="0"/>
              <a:t> however accurate, has several problems.</a:t>
            </a:r>
          </a:p>
          <a:p>
            <a:r>
              <a:rPr lang="en-US" baseline="0" dirty="0" smtClean="0"/>
              <a:t>The foremost being that it’s woefully slow</a:t>
            </a:r>
          </a:p>
          <a:p>
            <a:r>
              <a:rPr lang="en-US" baseline="0" dirty="0" smtClean="0"/>
              <a:t>The second being that training an R-CNN detector is a complex, multi-stage pipeline</a:t>
            </a:r>
          </a:p>
          <a:p>
            <a:r>
              <a:rPr lang="en-US" baseline="0" dirty="0" smtClean="0"/>
              <a:t>The goal of this work is to make detectors faster to train and faster to test, without sacrificing accuracy</a:t>
            </a:r>
          </a:p>
        </p:txBody>
      </p:sp>
      <p:sp>
        <p:nvSpPr>
          <p:cNvPr id="4" name="Slide Number Placeholder 3"/>
          <p:cNvSpPr>
            <a:spLocks noGrp="1"/>
          </p:cNvSpPr>
          <p:nvPr>
            <p:ph type="sldNum" sz="quarter" idx="10"/>
          </p:nvPr>
        </p:nvSpPr>
        <p:spPr/>
        <p:txBody>
          <a:bodyPr/>
          <a:lstStyle/>
          <a:p>
            <a:fld id="{4546238C-4816-3C47-9788-AE916EBBC2C6}" type="slidenum">
              <a:rPr lang="en-US" smtClean="0"/>
              <a:t>75</a:t>
            </a:fld>
            <a:endParaRPr lang="en-US"/>
          </a:p>
        </p:txBody>
      </p:sp>
    </p:spTree>
    <p:extLst>
      <p:ext uri="{BB962C8B-B14F-4D97-AF65-F5344CB8AC3E}">
        <p14:creationId xmlns:p14="http://schemas.microsoft.com/office/powerpoint/2010/main" val="1232957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builds on two recent object detection</a:t>
            </a:r>
            <a:r>
              <a:rPr lang="en-US" baseline="0" dirty="0" smtClean="0"/>
              <a:t> methods, so let’s start by reviewing what I’ll call “slow” R-CNN and SPP-net.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76</a:t>
            </a:fld>
            <a:endParaRPr lang="en-US"/>
          </a:p>
        </p:txBody>
      </p:sp>
    </p:spTree>
    <p:extLst>
      <p:ext uri="{BB962C8B-B14F-4D97-AF65-F5344CB8AC3E}">
        <p14:creationId xmlns:p14="http://schemas.microsoft.com/office/powerpoint/2010/main" val="127407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a:t>
            </a:r>
            <a:r>
              <a:rPr lang="en-US" baseline="0" dirty="0" smtClean="0"/>
              <a:t> a slow R-CNN detects objects.</a:t>
            </a:r>
          </a:p>
          <a:p>
            <a:r>
              <a:rPr lang="en-US" baseline="0" dirty="0" smtClean="0"/>
              <a:t>It starts with an input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77</a:t>
            </a:fld>
            <a:endParaRPr lang="en-US"/>
          </a:p>
        </p:txBody>
      </p:sp>
    </p:spTree>
    <p:extLst>
      <p:ext uri="{BB962C8B-B14F-4D97-AF65-F5344CB8AC3E}">
        <p14:creationId xmlns:p14="http://schemas.microsoft.com/office/powerpoint/2010/main" val="109430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137604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it takes about 2000 region proposals from an external region proposal algorithm.</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78</a:t>
            </a:fld>
            <a:endParaRPr lang="en-US"/>
          </a:p>
        </p:txBody>
      </p:sp>
    </p:spTree>
    <p:extLst>
      <p:ext uri="{BB962C8B-B14F-4D97-AF65-F5344CB8AC3E}">
        <p14:creationId xmlns:p14="http://schemas.microsoft.com/office/powerpoint/2010/main" val="2068494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patch under each proposal</a:t>
            </a:r>
            <a:r>
              <a:rPr lang="en-US" baseline="0" dirty="0" smtClean="0"/>
              <a:t> is cropped from the image and warped to a fixed size, say 224x224 pixels.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79</a:t>
            </a:fld>
            <a:endParaRPr lang="en-US"/>
          </a:p>
        </p:txBody>
      </p:sp>
    </p:spTree>
    <p:extLst>
      <p:ext uri="{BB962C8B-B14F-4D97-AF65-F5344CB8AC3E}">
        <p14:creationId xmlns:p14="http://schemas.microsoft.com/office/powerpoint/2010/main" val="58174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resized image windows are then passed through a </a:t>
            </a:r>
            <a:r>
              <a:rPr lang="en-US" dirty="0" err="1" smtClean="0"/>
              <a:t>ConvNet</a:t>
            </a:r>
            <a:r>
              <a:rPr lang="en-US" dirty="0" smtClean="0"/>
              <a:t>, each one independently.</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80</a:t>
            </a:fld>
            <a:endParaRPr lang="en-US"/>
          </a:p>
        </p:txBody>
      </p:sp>
    </p:spTree>
    <p:extLst>
      <p:ext uri="{BB962C8B-B14F-4D97-AF65-F5344CB8AC3E}">
        <p14:creationId xmlns:p14="http://schemas.microsoft.com/office/powerpoint/2010/main" val="825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a:t>
            </a:r>
            <a:r>
              <a:rPr lang="en-US" baseline="0" dirty="0" smtClean="0"/>
              <a:t> computed by the </a:t>
            </a:r>
            <a:r>
              <a:rPr lang="en-US" baseline="0" dirty="0" err="1" smtClean="0"/>
              <a:t>convnet</a:t>
            </a:r>
            <a:r>
              <a:rPr lang="en-US" baseline="0" dirty="0" smtClean="0"/>
              <a:t> are then passed to linear SVMs that classify the regions as one of the object categories or background.</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81</a:t>
            </a:fld>
            <a:endParaRPr lang="en-US"/>
          </a:p>
        </p:txBody>
      </p:sp>
    </p:spTree>
    <p:extLst>
      <p:ext uri="{BB962C8B-B14F-4D97-AF65-F5344CB8AC3E}">
        <p14:creationId xmlns:p14="http://schemas.microsoft.com/office/powerpoint/2010/main" val="37519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a:t>
            </a:r>
            <a:r>
              <a:rPr lang="en-US" baseline="0" dirty="0" smtClean="0"/>
              <a:t> are also sent to a linear </a:t>
            </a:r>
            <a:r>
              <a:rPr lang="en-US" baseline="0" dirty="0" err="1" smtClean="0"/>
              <a:t>regressor</a:t>
            </a:r>
            <a:r>
              <a:rPr lang="en-US" baseline="0" dirty="0" smtClean="0"/>
              <a:t> that improves object localization.</a:t>
            </a:r>
          </a:p>
          <a:p>
            <a:r>
              <a:rPr lang="en-US" baseline="0" dirty="0" smtClean="0"/>
              <a:t>The components outlined in purple are “post hoc” in the sense that they are learned after the </a:t>
            </a:r>
            <a:r>
              <a:rPr lang="en-US" baseline="0" dirty="0" err="1" smtClean="0"/>
              <a:t>convnet</a:t>
            </a:r>
            <a:r>
              <a:rPr lang="en-US" baseline="0" dirty="0" smtClean="0"/>
              <a:t> weights are trained and forever frozen.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82</a:t>
            </a:fld>
            <a:endParaRPr lang="en-US"/>
          </a:p>
        </p:txBody>
      </p:sp>
    </p:spTree>
    <p:extLst>
      <p:ext uri="{BB962C8B-B14F-4D97-AF65-F5344CB8AC3E}">
        <p14:creationId xmlns:p14="http://schemas.microsoft.com/office/powerpoint/2010/main" val="1439301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wrong with</a:t>
            </a:r>
            <a:r>
              <a:rPr lang="en-US" baseline="0" dirty="0" smtClean="0"/>
              <a:t> slow R-CNN? Quite a lot, in fact.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83</a:t>
            </a:fld>
            <a:endParaRPr lang="en-US"/>
          </a:p>
        </p:txBody>
      </p:sp>
    </p:spTree>
    <p:extLst>
      <p:ext uri="{BB962C8B-B14F-4D97-AF65-F5344CB8AC3E}">
        <p14:creationId xmlns:p14="http://schemas.microsoft.com/office/powerpoint/2010/main" val="1639444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training involves separately optimizing three different objective functions.</a:t>
            </a:r>
          </a:p>
          <a:p>
            <a:r>
              <a:rPr lang="en-US" baseline="0" dirty="0" smtClean="0"/>
              <a:t>To begin with, a </a:t>
            </a:r>
            <a:r>
              <a:rPr lang="en-US" baseline="0" dirty="0" err="1" smtClean="0"/>
              <a:t>convnet</a:t>
            </a:r>
            <a:r>
              <a:rPr lang="en-US" baseline="0" dirty="0" smtClean="0"/>
              <a:t> with a </a:t>
            </a:r>
            <a:r>
              <a:rPr lang="en-US" baseline="0" dirty="0" err="1" smtClean="0"/>
              <a:t>softmax</a:t>
            </a:r>
            <a:r>
              <a:rPr lang="en-US" baseline="0" dirty="0" smtClean="0"/>
              <a:t> classifier is fine-tuned for detection with log loss</a:t>
            </a:r>
          </a:p>
          <a:p>
            <a:r>
              <a:rPr lang="en-US" baseline="0" dirty="0" smtClean="0"/>
              <a:t>Second, linear SVMs are trained with hinge loss</a:t>
            </a:r>
          </a:p>
          <a:p>
            <a:r>
              <a:rPr lang="en-US" baseline="0" dirty="0" smtClean="0"/>
              <a:t>Third, linear bounding box </a:t>
            </a:r>
            <a:r>
              <a:rPr lang="en-US" baseline="0" dirty="0" err="1" smtClean="0"/>
              <a:t>regressors</a:t>
            </a:r>
            <a:r>
              <a:rPr lang="en-US" baseline="0" dirty="0" smtClean="0"/>
              <a:t> are trained with squared loss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84</a:t>
            </a:fld>
            <a:endParaRPr lang="en-US"/>
          </a:p>
        </p:txBody>
      </p:sp>
    </p:spTree>
    <p:extLst>
      <p:ext uri="{BB962C8B-B14F-4D97-AF65-F5344CB8AC3E}">
        <p14:creationId xmlns:p14="http://schemas.microsoft.com/office/powerpoint/2010/main" val="668910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process is very slow due to costly feature extraction and multiple training stages.</a:t>
            </a:r>
          </a:p>
          <a:p>
            <a:r>
              <a:rPr lang="en-US" baseline="0" dirty="0" smtClean="0"/>
              <a:t>For example, when using the 16-layer deep VGG16 network slow R-CNN takes 84 hours to train.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85</a:t>
            </a:fld>
            <a:endParaRPr lang="en-US"/>
          </a:p>
        </p:txBody>
      </p:sp>
    </p:spTree>
    <p:extLst>
      <p:ext uri="{BB962C8B-B14F-4D97-AF65-F5344CB8AC3E}">
        <p14:creationId xmlns:p14="http://schemas.microsoft.com/office/powerpoint/2010/main" val="1443250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test-time</a:t>
            </a:r>
            <a:r>
              <a:rPr lang="en-US" baseline="0" dirty="0" smtClean="0"/>
              <a:t> object detection is slow, taking 47s / image.</a:t>
            </a:r>
          </a:p>
          <a:p>
            <a:r>
              <a:rPr lang="en-US" baseline="0" dirty="0" smtClean="0"/>
              <a:t>Fortunately slow inference is fixed by SPP-net, which I’ll cover next.</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86</a:t>
            </a:fld>
            <a:endParaRPr lang="en-US"/>
          </a:p>
        </p:txBody>
      </p:sp>
    </p:spTree>
    <p:extLst>
      <p:ext uri="{BB962C8B-B14F-4D97-AF65-F5344CB8AC3E}">
        <p14:creationId xmlns:p14="http://schemas.microsoft.com/office/powerpoint/2010/main" val="150501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Detection with SPP-net starts from an input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87</a:t>
            </a:fld>
            <a:endParaRPr lang="en-US"/>
          </a:p>
        </p:txBody>
      </p:sp>
    </p:spTree>
    <p:extLst>
      <p:ext uri="{BB962C8B-B14F-4D97-AF65-F5344CB8AC3E}">
        <p14:creationId xmlns:p14="http://schemas.microsoft.com/office/powerpoint/2010/main" val="136532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2200"/>
              <a:t>Let’s define the problem a bit more so we’re all on the same page.</a:t>
            </a:r>
          </a:p>
        </p:txBody>
      </p:sp>
    </p:spTree>
    <p:extLst>
      <p:ext uri="{BB962C8B-B14F-4D97-AF65-F5344CB8AC3E}">
        <p14:creationId xmlns:p14="http://schemas.microsoft.com/office/powerpoint/2010/main" val="397597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convolutional</a:t>
            </a:r>
            <a:r>
              <a:rPr lang="en-US" baseline="0" dirty="0" smtClean="0"/>
              <a:t> layers of the detection network are applied to the entire input image, producing a feature map of the image.</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88</a:t>
            </a:fld>
            <a:endParaRPr lang="en-US"/>
          </a:p>
        </p:txBody>
      </p:sp>
    </p:spTree>
    <p:extLst>
      <p:ext uri="{BB962C8B-B14F-4D97-AF65-F5344CB8AC3E}">
        <p14:creationId xmlns:p14="http://schemas.microsoft.com/office/powerpoint/2010/main" val="1786160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region proposals are</a:t>
            </a:r>
            <a:r>
              <a:rPr lang="en-US" baseline="0" dirty="0" smtClean="0"/>
              <a:t> then projected onto the feature map</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89</a:t>
            </a:fld>
            <a:endParaRPr lang="en-US"/>
          </a:p>
        </p:txBody>
      </p:sp>
    </p:spTree>
    <p:extLst>
      <p:ext uri="{BB962C8B-B14F-4D97-AF65-F5344CB8AC3E}">
        <p14:creationId xmlns:p14="http://schemas.microsoft.com/office/powerpoint/2010/main" val="747550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spatial pyramid pooling layer is used to transform the</a:t>
            </a:r>
            <a:r>
              <a:rPr lang="en-US" baseline="0" dirty="0" smtClean="0"/>
              <a:t> features under each region proposal into a fixed length feature vector.</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90</a:t>
            </a:fld>
            <a:endParaRPr lang="en-US"/>
          </a:p>
        </p:txBody>
      </p:sp>
    </p:spTree>
    <p:extLst>
      <p:ext uri="{BB962C8B-B14F-4D97-AF65-F5344CB8AC3E}">
        <p14:creationId xmlns:p14="http://schemas.microsoft.com/office/powerpoint/2010/main" val="56107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pooled features are then passed to post</a:t>
            </a:r>
            <a:r>
              <a:rPr lang="en-US" baseline="0" dirty="0" smtClean="0"/>
              <a:t> hoc SVMs for object category classification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91</a:t>
            </a:fld>
            <a:endParaRPr lang="en-US"/>
          </a:p>
        </p:txBody>
      </p:sp>
    </p:spTree>
    <p:extLst>
      <p:ext uri="{BB962C8B-B14F-4D97-AF65-F5344CB8AC3E}">
        <p14:creationId xmlns:p14="http://schemas.microsoft.com/office/powerpoint/2010/main" val="43077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post</a:t>
            </a:r>
            <a:r>
              <a:rPr lang="en-US" baseline="0" dirty="0" smtClean="0"/>
              <a:t> hoc bounding box </a:t>
            </a:r>
            <a:r>
              <a:rPr lang="en-US" baseline="0" dirty="0" err="1" smtClean="0"/>
              <a:t>regressors</a:t>
            </a:r>
            <a:r>
              <a:rPr lang="en-US" baseline="0" dirty="0" smtClean="0"/>
              <a:t> for object localization.</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92</a:t>
            </a:fld>
            <a:endParaRPr lang="en-US"/>
          </a:p>
        </p:txBody>
      </p:sp>
    </p:spTree>
    <p:extLst>
      <p:ext uri="{BB962C8B-B14F-4D97-AF65-F5344CB8AC3E}">
        <p14:creationId xmlns:p14="http://schemas.microsoft.com/office/powerpoint/2010/main" val="1749386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thing</a:t>
            </a:r>
            <a:r>
              <a:rPr lang="en-US" baseline="0" dirty="0" smtClean="0"/>
              <a:t> about SPP-net is that it makes testing very fast by sharing feature computation between overlapping region proposals.</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93</a:t>
            </a:fld>
            <a:endParaRPr lang="en-US"/>
          </a:p>
        </p:txBody>
      </p:sp>
    </p:spTree>
    <p:extLst>
      <p:ext uri="{BB962C8B-B14F-4D97-AF65-F5344CB8AC3E}">
        <p14:creationId xmlns:p14="http://schemas.microsoft.com/office/powerpoint/2010/main" val="1620352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SPP-net inherits the rest of slow R-CNN’s problems:</a:t>
            </a:r>
          </a:p>
          <a:p>
            <a:r>
              <a:rPr lang="en-US" baseline="0" dirty="0" smtClean="0"/>
              <a:t>It uses three independent training stages and even though training is faster, it still takes 25h.</a:t>
            </a:r>
          </a:p>
        </p:txBody>
      </p:sp>
      <p:sp>
        <p:nvSpPr>
          <p:cNvPr id="4" name="Slide Number Placeholder 3"/>
          <p:cNvSpPr>
            <a:spLocks noGrp="1"/>
          </p:cNvSpPr>
          <p:nvPr>
            <p:ph type="sldNum" sz="quarter" idx="10"/>
          </p:nvPr>
        </p:nvSpPr>
        <p:spPr/>
        <p:txBody>
          <a:bodyPr/>
          <a:lstStyle/>
          <a:p>
            <a:fld id="{4546238C-4816-3C47-9788-AE916EBBC2C6}" type="slidenum">
              <a:rPr lang="en-US" smtClean="0"/>
              <a:t>94</a:t>
            </a:fld>
            <a:endParaRPr lang="en-US"/>
          </a:p>
        </p:txBody>
      </p:sp>
    </p:spTree>
    <p:extLst>
      <p:ext uri="{BB962C8B-B14F-4D97-AF65-F5344CB8AC3E}">
        <p14:creationId xmlns:p14="http://schemas.microsoft.com/office/powerpoint/2010/main" val="213957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SPP-net</a:t>
            </a:r>
            <a:r>
              <a:rPr lang="en-US" baseline="0" dirty="0" smtClean="0"/>
              <a:t> also introduces one new problem, which is that during training it cannot update any of the convolutional layers below the spatial pyramid pooling.</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95</a:t>
            </a:fld>
            <a:endParaRPr lang="en-US"/>
          </a:p>
        </p:txBody>
      </p:sp>
    </p:spTree>
    <p:extLst>
      <p:ext uri="{BB962C8B-B14F-4D97-AF65-F5344CB8AC3E}">
        <p14:creationId xmlns:p14="http://schemas.microsoft.com/office/powerpoint/2010/main" val="29628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Schematically, we see that the top few layers</a:t>
            </a:r>
            <a:r>
              <a:rPr lang="en-US" baseline="0" dirty="0" smtClean="0"/>
              <a:t> are trainable, but the majority of a very deep network, for example 13 of 16 layers, will remain fixed at their initialization, which is likely suboptimal.</a:t>
            </a:r>
            <a:endParaRPr lang="en-US" dirty="0"/>
          </a:p>
        </p:txBody>
      </p:sp>
      <p:sp>
        <p:nvSpPr>
          <p:cNvPr id="4" name="Slide Number Placeholder 3"/>
          <p:cNvSpPr>
            <a:spLocks noGrp="1"/>
          </p:cNvSpPr>
          <p:nvPr>
            <p:ph type="sldNum" sz="quarter" idx="10"/>
          </p:nvPr>
        </p:nvSpPr>
        <p:spPr/>
        <p:txBody>
          <a:bodyPr/>
          <a:lstStyle/>
          <a:p>
            <a:fld id="{4546238C-4816-3C47-9788-AE916EBBC2C6}" type="slidenum">
              <a:rPr lang="en-US" smtClean="0"/>
              <a:t>96</a:t>
            </a:fld>
            <a:endParaRPr lang="en-US"/>
          </a:p>
        </p:txBody>
      </p:sp>
    </p:spTree>
    <p:extLst>
      <p:ext uri="{BB962C8B-B14F-4D97-AF65-F5344CB8AC3E}">
        <p14:creationId xmlns:p14="http://schemas.microsoft.com/office/powerpoint/2010/main" val="1339993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propose the Fast R-CNN detection method to fix most of the aforementioned problems.</a:t>
            </a:r>
          </a:p>
          <a:p>
            <a:r>
              <a:rPr lang="en-US" baseline="0" dirty="0" smtClean="0"/>
              <a:t>It’s fast at test time-time, like SPP-net.</a:t>
            </a:r>
          </a:p>
        </p:txBody>
      </p:sp>
      <p:sp>
        <p:nvSpPr>
          <p:cNvPr id="4" name="Slide Number Placeholder 3"/>
          <p:cNvSpPr>
            <a:spLocks noGrp="1"/>
          </p:cNvSpPr>
          <p:nvPr>
            <p:ph type="sldNum" sz="quarter" idx="10"/>
          </p:nvPr>
        </p:nvSpPr>
        <p:spPr/>
        <p:txBody>
          <a:bodyPr/>
          <a:lstStyle/>
          <a:p>
            <a:fld id="{4546238C-4816-3C47-9788-AE916EBBC2C6}" type="slidenum">
              <a:rPr lang="en-US" smtClean="0"/>
              <a:t>97</a:t>
            </a:fld>
            <a:endParaRPr lang="en-US"/>
          </a:p>
        </p:txBody>
      </p:sp>
    </p:spTree>
    <p:extLst>
      <p:ext uri="{BB962C8B-B14F-4D97-AF65-F5344CB8AC3E}">
        <p14:creationId xmlns:p14="http://schemas.microsoft.com/office/powerpoint/2010/main" val="131494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3EFEF253-8C0E-4D67-A8AA-5AE6F3D5231D}" type="slidenum">
              <a:rPr lang="en-US" altLang="en-US" sz="1100"/>
              <a:pPr/>
              <a:t>38</a:t>
            </a:fld>
            <a:endParaRPr lang="en-US" altLang="en-US" sz="11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88372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model is trained as one network, end-to-end, in a single stage.</a:t>
            </a:r>
          </a:p>
          <a:p>
            <a:r>
              <a:rPr lang="en-US" baseline="0" dirty="0" smtClean="0"/>
              <a:t>This makes training fast and simple to implement.</a:t>
            </a:r>
          </a:p>
        </p:txBody>
      </p:sp>
      <p:sp>
        <p:nvSpPr>
          <p:cNvPr id="4" name="Slide Number Placeholder 3"/>
          <p:cNvSpPr>
            <a:spLocks noGrp="1"/>
          </p:cNvSpPr>
          <p:nvPr>
            <p:ph type="sldNum" sz="quarter" idx="10"/>
          </p:nvPr>
        </p:nvSpPr>
        <p:spPr/>
        <p:txBody>
          <a:bodyPr/>
          <a:lstStyle/>
          <a:p>
            <a:fld id="{4546238C-4816-3C47-9788-AE916EBBC2C6}" type="slidenum">
              <a:rPr lang="en-US" smtClean="0"/>
              <a:t>98</a:t>
            </a:fld>
            <a:endParaRPr lang="en-US"/>
          </a:p>
        </p:txBody>
      </p:sp>
    </p:spTree>
    <p:extLst>
      <p:ext uri="{BB962C8B-B14F-4D97-AF65-F5344CB8AC3E}">
        <p14:creationId xmlns:p14="http://schemas.microsoft.com/office/powerpoint/2010/main" val="1164957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it achieves higher mean average precision, so nothing is sacrificed.</a:t>
            </a:r>
          </a:p>
          <a:p>
            <a:r>
              <a:rPr lang="en-US" baseline="0" dirty="0" smtClean="0"/>
              <a:t>So, how does it work?</a:t>
            </a:r>
          </a:p>
        </p:txBody>
      </p:sp>
      <p:sp>
        <p:nvSpPr>
          <p:cNvPr id="4" name="Slide Number Placeholder 3"/>
          <p:cNvSpPr>
            <a:spLocks noGrp="1"/>
          </p:cNvSpPr>
          <p:nvPr>
            <p:ph type="sldNum" sz="quarter" idx="10"/>
          </p:nvPr>
        </p:nvSpPr>
        <p:spPr/>
        <p:txBody>
          <a:bodyPr/>
          <a:lstStyle/>
          <a:p>
            <a:fld id="{4546238C-4816-3C47-9788-AE916EBBC2C6}" type="slidenum">
              <a:rPr lang="en-US" smtClean="0"/>
              <a:t>99</a:t>
            </a:fld>
            <a:endParaRPr lang="en-US"/>
          </a:p>
        </p:txBody>
      </p:sp>
    </p:spTree>
    <p:extLst>
      <p:ext uri="{BB962C8B-B14F-4D97-AF65-F5344CB8AC3E}">
        <p14:creationId xmlns:p14="http://schemas.microsoft.com/office/powerpoint/2010/main" val="1918969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test time, it functions similarly to SPP-net. The differences are highlighted in red.</a:t>
            </a:r>
          </a:p>
        </p:txBody>
      </p:sp>
      <p:sp>
        <p:nvSpPr>
          <p:cNvPr id="4" name="Slide Number Placeholder 3"/>
          <p:cNvSpPr>
            <a:spLocks noGrp="1"/>
          </p:cNvSpPr>
          <p:nvPr>
            <p:ph type="sldNum" sz="quarter" idx="10"/>
          </p:nvPr>
        </p:nvSpPr>
        <p:spPr/>
        <p:txBody>
          <a:bodyPr/>
          <a:lstStyle/>
          <a:p>
            <a:fld id="{4546238C-4816-3C47-9788-AE916EBBC2C6}" type="slidenum">
              <a:rPr lang="en-US" smtClean="0"/>
              <a:t>100</a:t>
            </a:fld>
            <a:endParaRPr lang="en-US"/>
          </a:p>
        </p:txBody>
      </p:sp>
    </p:spTree>
    <p:extLst>
      <p:ext uri="{BB962C8B-B14F-4D97-AF65-F5344CB8AC3E}">
        <p14:creationId xmlns:p14="http://schemas.microsoft.com/office/powerpoint/2010/main" val="1358231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Instead of Spatial Pyramid Pooling, Fast R-CNN uses a simplified pooling method that uses a single pooling grid. Since it doesn’t have a pyramid of grids, we call it Region of Interest, or </a:t>
            </a:r>
            <a:r>
              <a:rPr lang="en-US" baseline="0" dirty="0" err="1" smtClean="0"/>
              <a:t>RoI</a:t>
            </a:r>
            <a:r>
              <a:rPr lang="en-US" baseline="0" dirty="0" smtClean="0"/>
              <a:t>, pooling.</a:t>
            </a:r>
          </a:p>
        </p:txBody>
      </p:sp>
      <p:sp>
        <p:nvSpPr>
          <p:cNvPr id="4" name="Slide Number Placeholder 3"/>
          <p:cNvSpPr>
            <a:spLocks noGrp="1"/>
          </p:cNvSpPr>
          <p:nvPr>
            <p:ph type="sldNum" sz="quarter" idx="10"/>
          </p:nvPr>
        </p:nvSpPr>
        <p:spPr/>
        <p:txBody>
          <a:bodyPr/>
          <a:lstStyle/>
          <a:p>
            <a:fld id="{4546238C-4816-3C47-9788-AE916EBBC2C6}" type="slidenum">
              <a:rPr lang="en-US" smtClean="0"/>
              <a:t>101</a:t>
            </a:fld>
            <a:endParaRPr lang="en-US"/>
          </a:p>
        </p:txBody>
      </p:sp>
    </p:spTree>
    <p:extLst>
      <p:ext uri="{BB962C8B-B14F-4D97-AF65-F5344CB8AC3E}">
        <p14:creationId xmlns:p14="http://schemas.microsoft.com/office/powerpoint/2010/main" val="215631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Rather than using post-hoc SVMs for classification, the final classifier is a linear layer followed by a </a:t>
            </a:r>
            <a:r>
              <a:rPr lang="en-US" baseline="0" dirty="0" err="1" smtClean="0"/>
              <a:t>softmax</a:t>
            </a:r>
            <a:r>
              <a:rPr lang="en-US" baseline="0" dirty="0" smtClean="0"/>
              <a:t>.</a:t>
            </a:r>
          </a:p>
        </p:txBody>
      </p:sp>
      <p:sp>
        <p:nvSpPr>
          <p:cNvPr id="4" name="Slide Number Placeholder 3"/>
          <p:cNvSpPr>
            <a:spLocks noGrp="1"/>
          </p:cNvSpPr>
          <p:nvPr>
            <p:ph type="sldNum" sz="quarter" idx="10"/>
          </p:nvPr>
        </p:nvSpPr>
        <p:spPr/>
        <p:txBody>
          <a:bodyPr/>
          <a:lstStyle/>
          <a:p>
            <a:fld id="{4546238C-4816-3C47-9788-AE916EBBC2C6}" type="slidenum">
              <a:rPr lang="en-US" smtClean="0"/>
              <a:t>102</a:t>
            </a:fld>
            <a:endParaRPr lang="en-US"/>
          </a:p>
        </p:txBody>
      </p:sp>
    </p:spTree>
    <p:extLst>
      <p:ext uri="{BB962C8B-B14F-4D97-AF65-F5344CB8AC3E}">
        <p14:creationId xmlns:p14="http://schemas.microsoft.com/office/powerpoint/2010/main" val="1083552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Rather than using post-hoc bounding-box </a:t>
            </a:r>
            <a:r>
              <a:rPr lang="en-US" baseline="0" dirty="0" err="1" smtClean="0"/>
              <a:t>regressors</a:t>
            </a:r>
            <a:r>
              <a:rPr lang="en-US" baseline="0" dirty="0" smtClean="0"/>
              <a:t>, bounding-box regression is implemented as an additional linear layer in the network</a:t>
            </a:r>
          </a:p>
        </p:txBody>
      </p:sp>
      <p:sp>
        <p:nvSpPr>
          <p:cNvPr id="4" name="Slide Number Placeholder 3"/>
          <p:cNvSpPr>
            <a:spLocks noGrp="1"/>
          </p:cNvSpPr>
          <p:nvPr>
            <p:ph type="sldNum" sz="quarter" idx="10"/>
          </p:nvPr>
        </p:nvSpPr>
        <p:spPr/>
        <p:txBody>
          <a:bodyPr/>
          <a:lstStyle/>
          <a:p>
            <a:fld id="{4546238C-4816-3C47-9788-AE916EBBC2C6}" type="slidenum">
              <a:rPr lang="en-US" smtClean="0"/>
              <a:t>103</a:t>
            </a:fld>
            <a:endParaRPr lang="en-US"/>
          </a:p>
        </p:txBody>
      </p:sp>
    </p:spTree>
    <p:extLst>
      <p:ext uri="{BB962C8B-B14F-4D97-AF65-F5344CB8AC3E}">
        <p14:creationId xmlns:p14="http://schemas.microsoft.com/office/powerpoint/2010/main" val="1791075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R-CNN training, however,</a:t>
            </a:r>
            <a:r>
              <a:rPr lang="en-US" baseline="0" dirty="0" smtClean="0"/>
              <a:t> is substantially different from either R-CNN or SPP-net.</a:t>
            </a:r>
          </a:p>
          <a:p>
            <a:r>
              <a:rPr lang="en-US" baseline="0" dirty="0" smtClean="0"/>
              <a:t>In Fast R-CNN, training is done with a single SGD optimization that trains all components of the detector jointly.</a:t>
            </a:r>
          </a:p>
          <a:p>
            <a:endParaRPr lang="en-US" baseline="0" dirty="0" smtClean="0"/>
          </a:p>
          <a:p>
            <a:r>
              <a:rPr lang="en-US" baseline="0" dirty="0" smtClean="0"/>
              <a:t>Starting from the test-time network, we obtain the training network by ….</a:t>
            </a:r>
          </a:p>
        </p:txBody>
      </p:sp>
      <p:sp>
        <p:nvSpPr>
          <p:cNvPr id="4" name="Slide Number Placeholder 3"/>
          <p:cNvSpPr>
            <a:spLocks noGrp="1"/>
          </p:cNvSpPr>
          <p:nvPr>
            <p:ph type="sldNum" sz="quarter" idx="10"/>
          </p:nvPr>
        </p:nvSpPr>
        <p:spPr/>
        <p:txBody>
          <a:bodyPr/>
          <a:lstStyle/>
          <a:p>
            <a:fld id="{4546238C-4816-3C47-9788-AE916EBBC2C6}" type="slidenum">
              <a:rPr lang="en-US" smtClean="0"/>
              <a:t>104</a:t>
            </a:fld>
            <a:endParaRPr lang="en-US"/>
          </a:p>
        </p:txBody>
      </p:sp>
    </p:spTree>
    <p:extLst>
      <p:ext uri="{BB962C8B-B14F-4D97-AF65-F5344CB8AC3E}">
        <p14:creationId xmlns:p14="http://schemas.microsoft.com/office/powerpoint/2010/main" val="1519353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adding a multi-task loss layer.</a:t>
            </a:r>
          </a:p>
          <a:p>
            <a:r>
              <a:rPr lang="en-US" baseline="0" dirty="0" smtClean="0"/>
              <a:t>The first term is log loss on object classification.</a:t>
            </a:r>
          </a:p>
          <a:p>
            <a:r>
              <a:rPr lang="en-US" baseline="0" dirty="0" smtClean="0"/>
              <a:t>The second term is a robust L1 loss on the predicted object locations.</a:t>
            </a:r>
          </a:p>
        </p:txBody>
      </p:sp>
      <p:sp>
        <p:nvSpPr>
          <p:cNvPr id="4" name="Slide Number Placeholder 3"/>
          <p:cNvSpPr>
            <a:spLocks noGrp="1"/>
          </p:cNvSpPr>
          <p:nvPr>
            <p:ph type="sldNum" sz="quarter" idx="10"/>
          </p:nvPr>
        </p:nvSpPr>
        <p:spPr/>
        <p:txBody>
          <a:bodyPr/>
          <a:lstStyle/>
          <a:p>
            <a:fld id="{4546238C-4816-3C47-9788-AE916EBBC2C6}" type="slidenum">
              <a:rPr lang="en-US" smtClean="0"/>
              <a:t>105</a:t>
            </a:fld>
            <a:endParaRPr lang="en-US"/>
          </a:p>
        </p:txBody>
      </p:sp>
    </p:spTree>
    <p:extLst>
      <p:ext uri="{BB962C8B-B14F-4D97-AF65-F5344CB8AC3E}">
        <p14:creationId xmlns:p14="http://schemas.microsoft.com/office/powerpoint/2010/main" val="148918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training, o</a:t>
            </a:r>
            <a:r>
              <a:rPr lang="en-US" dirty="0" smtClean="0"/>
              <a:t>ur main result is</a:t>
            </a:r>
            <a:r>
              <a:rPr lang="en-US" baseline="0" dirty="0" smtClean="0"/>
              <a:t> </a:t>
            </a:r>
            <a:r>
              <a:rPr lang="en-US" dirty="0" smtClean="0"/>
              <a:t>an</a:t>
            </a:r>
            <a:r>
              <a:rPr lang="en-US" baseline="0" dirty="0" smtClean="0"/>
              <a:t> object detector that’s faster to train, faster to test, and achieves higher accuracy.</a:t>
            </a:r>
          </a:p>
          <a:p>
            <a:endParaRPr lang="en-US" baseline="0" dirty="0" smtClean="0"/>
          </a:p>
          <a:p>
            <a:r>
              <a:rPr lang="en-US" baseline="0" dirty="0" smtClean="0"/>
              <a:t>Training a 16-layer deep model takes 9.5 hours with Fast R-CNN, making it almost 9x faster than slow R-CNN and 2.5x faster than SPP-net.</a:t>
            </a:r>
          </a:p>
        </p:txBody>
      </p:sp>
      <p:sp>
        <p:nvSpPr>
          <p:cNvPr id="4" name="Slide Number Placeholder 3"/>
          <p:cNvSpPr>
            <a:spLocks noGrp="1"/>
          </p:cNvSpPr>
          <p:nvPr>
            <p:ph type="sldNum" sz="quarter" idx="10"/>
          </p:nvPr>
        </p:nvSpPr>
        <p:spPr/>
        <p:txBody>
          <a:bodyPr/>
          <a:lstStyle/>
          <a:p>
            <a:fld id="{4546238C-4816-3C47-9788-AE916EBBC2C6}" type="slidenum">
              <a:rPr lang="en-US" smtClean="0"/>
              <a:t>106</a:t>
            </a:fld>
            <a:endParaRPr lang="en-US"/>
          </a:p>
        </p:txBody>
      </p:sp>
    </p:spTree>
    <p:extLst>
      <p:ext uri="{BB962C8B-B14F-4D97-AF65-F5344CB8AC3E}">
        <p14:creationId xmlns:p14="http://schemas.microsoft.com/office/powerpoint/2010/main" val="1450125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Test-time</a:t>
            </a:r>
            <a:r>
              <a:rPr lang="en-US" baseline="0" dirty="0" smtClean="0"/>
              <a:t> detection takes 320ms / image, excluding object proposal time, making it roughly 150x faster than slow R-CNN and 7x faster than SPP-net when testing with multiple scales, which is necessary for competitive </a:t>
            </a:r>
            <a:r>
              <a:rPr lang="en-US" baseline="0" dirty="0" err="1" smtClean="0"/>
              <a:t>mAP</a:t>
            </a:r>
            <a:r>
              <a:rPr lang="en-US" baseline="0" dirty="0" smtClean="0"/>
              <a:t>.</a:t>
            </a:r>
          </a:p>
        </p:txBody>
      </p:sp>
      <p:sp>
        <p:nvSpPr>
          <p:cNvPr id="4" name="Slide Number Placeholder 3"/>
          <p:cNvSpPr>
            <a:spLocks noGrp="1"/>
          </p:cNvSpPr>
          <p:nvPr>
            <p:ph type="sldNum" sz="quarter" idx="10"/>
          </p:nvPr>
        </p:nvSpPr>
        <p:spPr/>
        <p:txBody>
          <a:bodyPr/>
          <a:lstStyle/>
          <a:p>
            <a:fld id="{4546238C-4816-3C47-9788-AE916EBBC2C6}" type="slidenum">
              <a:rPr lang="en-US" smtClean="0"/>
              <a:t>107</a:t>
            </a:fld>
            <a:endParaRPr lang="en-US"/>
          </a:p>
        </p:txBody>
      </p:sp>
    </p:spTree>
    <p:extLst>
      <p:ext uri="{BB962C8B-B14F-4D97-AF65-F5344CB8AC3E}">
        <p14:creationId xmlns:p14="http://schemas.microsoft.com/office/powerpoint/2010/main" val="13422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E2C47044-58BD-4C7E-A59E-0C4BDE8652C1}" type="slidenum">
              <a:rPr lang="en-US" altLang="en-US" sz="1100"/>
              <a:pPr/>
              <a:t>39</a:t>
            </a:fld>
            <a:endParaRPr lang="en-US" altLang="en-US" sz="11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57987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hese speed improvements do not sacrifice object detection accuracy. In fact, mean average precision is better than the baseline methods due to our improved training.</a:t>
            </a:r>
            <a:endParaRPr lang="en-US" dirty="0" smtClean="0"/>
          </a:p>
        </p:txBody>
      </p:sp>
      <p:sp>
        <p:nvSpPr>
          <p:cNvPr id="4" name="Slide Number Placeholder 3"/>
          <p:cNvSpPr>
            <a:spLocks noGrp="1"/>
          </p:cNvSpPr>
          <p:nvPr>
            <p:ph type="sldNum" sz="quarter" idx="10"/>
          </p:nvPr>
        </p:nvSpPr>
        <p:spPr/>
        <p:txBody>
          <a:bodyPr/>
          <a:lstStyle/>
          <a:p>
            <a:fld id="{4546238C-4816-3C47-9788-AE916EBBC2C6}" type="slidenum">
              <a:rPr lang="en-US" smtClean="0"/>
              <a:t>108</a:t>
            </a:fld>
            <a:endParaRPr lang="en-US"/>
          </a:p>
        </p:txBody>
      </p:sp>
    </p:spTree>
    <p:extLst>
      <p:ext uri="{BB962C8B-B14F-4D97-AF65-F5344CB8AC3E}">
        <p14:creationId xmlns:p14="http://schemas.microsoft.com/office/powerpoint/2010/main" val="213544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DD0C1042-3E61-4FCC-BA12-8B29912BCB7F}" type="slidenum">
              <a:rPr lang="en-US" altLang="en-US" sz="1100"/>
              <a:pPr/>
              <a:t>40</a:t>
            </a:fld>
            <a:endParaRPr lang="en-US" altLang="en-US" sz="11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058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77C4077B-CFDD-4EB6-A6AF-EB9311B414DE}" type="slidenum">
              <a:rPr lang="en-US" altLang="en-US" sz="1100"/>
              <a:pPr/>
              <a:t>41</a:t>
            </a:fld>
            <a:endParaRPr lang="en-US" altLang="en-US" sz="11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0504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FD68A9FE-19A2-4347-BA9C-49EAA6E41CBA}" type="slidenum">
              <a:rPr lang="en-US" altLang="en-US" sz="1100"/>
              <a:pPr/>
              <a:t>42</a:t>
            </a:fld>
            <a:endParaRPr lang="en-US" altLang="en-US" sz="11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0559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02756" indent="-270291">
              <a:defRPr sz="2300">
                <a:solidFill>
                  <a:schemeClr val="tx1"/>
                </a:solidFill>
                <a:latin typeface="Times New Roman" pitchFamily="18" charset="0"/>
              </a:defRPr>
            </a:lvl2pPr>
            <a:lvl3pPr marL="1081164" indent="-216233">
              <a:defRPr sz="2300">
                <a:solidFill>
                  <a:schemeClr val="tx1"/>
                </a:solidFill>
                <a:latin typeface="Times New Roman" pitchFamily="18" charset="0"/>
              </a:defRPr>
            </a:lvl3pPr>
            <a:lvl4pPr marL="1513629" indent="-216233">
              <a:defRPr sz="2300">
                <a:solidFill>
                  <a:schemeClr val="tx1"/>
                </a:solidFill>
                <a:latin typeface="Times New Roman" pitchFamily="18" charset="0"/>
              </a:defRPr>
            </a:lvl4pPr>
            <a:lvl5pPr marL="1946095" indent="-216233">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fld id="{B4E89538-F4F0-4285-BEF9-8C4D2243EA2E}" type="slidenum">
              <a:rPr lang="en-US" altLang="en-US" sz="1100"/>
              <a:pPr/>
              <a:t>43</a:t>
            </a:fld>
            <a:endParaRPr lang="en-US" altLang="en-US" sz="11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5541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4675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17634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62488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p:nvPr/>
        </p:nvSpPr>
        <p:spPr>
          <a:xfrm flipV="1">
            <a:off x="1377173" y="901811"/>
            <a:ext cx="6386430" cy="88"/>
          </a:xfrm>
          <a:prstGeom prst="line">
            <a:avLst/>
          </a:prstGeom>
          <a:ln w="12700">
            <a:solidFill>
              <a:srgbClr val="FFFFFF"/>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844"/>
          </a:p>
        </p:txBody>
      </p:sp>
      <p:sp>
        <p:nvSpPr>
          <p:cNvPr id="9" name="Shape 9"/>
          <p:cNvSpPr>
            <a:spLocks noGrp="1"/>
          </p:cNvSpPr>
          <p:nvPr>
            <p:ph type="title"/>
          </p:nvPr>
        </p:nvSpPr>
        <p:spPr>
          <a:xfrm>
            <a:off x="892969" y="178594"/>
            <a:ext cx="7358063" cy="723305"/>
          </a:xfrm>
          <a:prstGeom prst="rect">
            <a:avLst/>
          </a:prstGeom>
        </p:spPr>
        <p:txBody>
          <a:bodyPr lIns="50800" tIns="50800" rIns="50800" bIns="50800" anchor="ctr"/>
          <a:lstStyle/>
          <a:p>
            <a:pPr lvl="0">
              <a:defRPr sz="1800">
                <a:solidFill>
                  <a:srgbClr val="000000"/>
                </a:solidFill>
              </a:defRPr>
            </a:pPr>
            <a:r>
              <a:rPr sz="3937">
                <a:solidFill>
                  <a:srgbClr val="7A81FF"/>
                </a:solidFill>
              </a:rPr>
              <a:t>Title Text</a:t>
            </a:r>
          </a:p>
        </p:txBody>
      </p:sp>
    </p:spTree>
    <p:extLst>
      <p:ext uri="{BB962C8B-B14F-4D97-AF65-F5344CB8AC3E}">
        <p14:creationId xmlns:p14="http://schemas.microsoft.com/office/powerpoint/2010/main" val="19358909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44B88-F338-4F74-8601-81FBBEE4B5C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76714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44B88-F338-4F74-8601-81FBBEE4B5C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01456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244B88-F338-4F74-8601-81FBBEE4B5C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374384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44B88-F338-4F74-8601-81FBBEE4B5CE}"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64544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244B88-F338-4F74-8601-81FBBEE4B5CE}"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181550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44B88-F338-4F74-8601-81FBBEE4B5CE}"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12170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44B88-F338-4F74-8601-81FBBEE4B5C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3467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44B88-F338-4F74-8601-81FBBEE4B5C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09D0-6125-4E69-AAA3-543C9C01CF4B}" type="slidenum">
              <a:rPr lang="en-US" smtClean="0"/>
              <a:t>‹#›</a:t>
            </a:fld>
            <a:endParaRPr lang="en-US"/>
          </a:p>
        </p:txBody>
      </p:sp>
    </p:spTree>
    <p:extLst>
      <p:ext uri="{BB962C8B-B14F-4D97-AF65-F5344CB8AC3E}">
        <p14:creationId xmlns:p14="http://schemas.microsoft.com/office/powerpoint/2010/main" val="22997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44B88-F338-4F74-8601-81FBBEE4B5CE}"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709D0-6125-4E69-AAA3-543C9C01CF4B}" type="slidenum">
              <a:rPr lang="en-US" smtClean="0"/>
              <a:t>‹#›</a:t>
            </a:fld>
            <a:endParaRPr lang="en-US"/>
          </a:p>
        </p:txBody>
      </p:sp>
    </p:spTree>
    <p:extLst>
      <p:ext uri="{BB962C8B-B14F-4D97-AF65-F5344CB8AC3E}">
        <p14:creationId xmlns:p14="http://schemas.microsoft.com/office/powerpoint/2010/main" val="250339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4.wmf"/><Relationship Id="rId3" Type="http://schemas.openxmlformats.org/officeDocument/2006/relationships/notesSlide" Target="../notesSlides/notesSlide6.xml"/><Relationship Id="rId7" Type="http://schemas.openxmlformats.org/officeDocument/2006/relationships/image" Target="../media/image41.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2.wmf"/><Relationship Id="rId14" Type="http://schemas.openxmlformats.org/officeDocument/2006/relationships/customXml" Target="../ink/ink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8.xml"/><Relationship Id="rId7"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46.wmf"/><Relationship Id="rId4" Type="http://schemas.openxmlformats.org/officeDocument/2006/relationships/oleObject" Target="../embeddings/oleObject10.bin"/><Relationship Id="rId9" Type="http://schemas.openxmlformats.org/officeDocument/2006/relationships/image" Target="../media/image48.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51.wmf"/></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54.wmf"/><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56.wmf"/><Relationship Id="rId4" Type="http://schemas.openxmlformats.org/officeDocument/2006/relationships/oleObject" Target="../embeddings/oleObject18.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png"/><Relationship Id="rId4" Type="http://schemas.openxmlformats.org/officeDocument/2006/relationships/image" Target="../media/image350.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0.png"/><Relationship Id="rId4" Type="http://schemas.openxmlformats.org/officeDocument/2006/relationships/image" Target="../media/image340.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430.png"/><Relationship Id="rId10" Type="http://schemas.openxmlformats.org/officeDocument/2006/relationships/image" Target="../media/image420.png"/><Relationship Id="rId9" Type="http://schemas.openxmlformats.org/officeDocument/2006/relationships/image" Target="../media/image4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59.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30.png"/><Relationship Id="rId1" Type="http://schemas.openxmlformats.org/officeDocument/2006/relationships/slideLayout" Target="../slideLayouts/slideLayout2.xml"/><Relationship Id="rId4" Type="http://schemas.openxmlformats.org/officeDocument/2006/relationships/image" Target="../media/image650.png"/></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68.emf"/></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Recognition IV: Object </a:t>
            </a:r>
            <a:r>
              <a:rPr lang="en-US" dirty="0"/>
              <a:t>D</a:t>
            </a:r>
            <a:r>
              <a:rPr lang="en-US" dirty="0" smtClean="0"/>
              <a:t>etection through Deep </a:t>
            </a:r>
            <a:r>
              <a:rPr lang="en-US" dirty="0"/>
              <a:t>L</a:t>
            </a:r>
            <a:r>
              <a:rPr lang="en-US" dirty="0" smtClean="0"/>
              <a:t>earning and R-CNNs</a:t>
            </a:r>
            <a:endParaRPr lang="en-US" dirty="0"/>
          </a:p>
        </p:txBody>
      </p:sp>
      <p:sp>
        <p:nvSpPr>
          <p:cNvPr id="3" name="Subtitle 2"/>
          <p:cNvSpPr>
            <a:spLocks noGrp="1"/>
          </p:cNvSpPr>
          <p:nvPr>
            <p:ph type="subTitle" idx="1"/>
          </p:nvPr>
        </p:nvSpPr>
        <p:spPr>
          <a:xfrm>
            <a:off x="1143000" y="3558778"/>
            <a:ext cx="6858000" cy="2237692"/>
          </a:xfrm>
        </p:spPr>
        <p:txBody>
          <a:bodyPr>
            <a:normAutofit lnSpcReduction="10000"/>
          </a:bodyPr>
          <a:lstStyle/>
          <a:p>
            <a:endParaRPr lang="en-US" dirty="0" smtClean="0"/>
          </a:p>
          <a:p>
            <a:r>
              <a:rPr lang="en-US" dirty="0" smtClean="0"/>
              <a:t>Linda Shapiro</a:t>
            </a:r>
          </a:p>
          <a:p>
            <a:endParaRPr lang="en-US" dirty="0"/>
          </a:p>
          <a:p>
            <a:r>
              <a:rPr lang="en-US" dirty="0" smtClean="0"/>
              <a:t>CSE 455</a:t>
            </a:r>
          </a:p>
          <a:p>
            <a:r>
              <a:rPr lang="en-US" dirty="0" smtClean="0"/>
              <a:t>Most slides from Ross </a:t>
            </a:r>
            <a:r>
              <a:rPr lang="en-US" dirty="0" err="1" smtClean="0"/>
              <a:t>Girshick</a:t>
            </a:r>
            <a:endParaRPr lang="en-US" dirty="0" smtClean="0"/>
          </a:p>
          <a:p>
            <a:endParaRPr lang="en-US" dirty="0"/>
          </a:p>
          <a:p>
            <a:endParaRPr lang="en-US" dirty="0" smtClean="0"/>
          </a:p>
        </p:txBody>
      </p:sp>
    </p:spTree>
    <p:extLst>
      <p:ext uri="{BB962C8B-B14F-4D97-AF65-F5344CB8AC3E}">
        <p14:creationId xmlns:p14="http://schemas.microsoft.com/office/powerpoint/2010/main" val="293242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lvl="0">
              <a:defRPr sz="1800">
                <a:solidFill>
                  <a:srgbClr val="000000"/>
                </a:solidFill>
              </a:defRPr>
            </a:pPr>
            <a:r>
              <a:rPr sz="3937" dirty="0"/>
              <a:t>Compare to ground truth</a:t>
            </a:r>
          </a:p>
        </p:txBody>
      </p:sp>
      <p:pic>
        <p:nvPicPr>
          <p:cNvPr id="135"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36" name="Shape 136"/>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7" name="Shape 137"/>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8" name="Shape 138"/>
          <p:cNvSpPr/>
          <p:nvPr/>
        </p:nvSpPr>
        <p:spPr>
          <a:xfrm>
            <a:off x="5697141" y="1509117"/>
            <a:ext cx="544711" cy="1348383"/>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39" name="Shape 139"/>
          <p:cNvSpPr/>
          <p:nvPr/>
        </p:nvSpPr>
        <p:spPr>
          <a:xfrm>
            <a:off x="2428875" y="2571750"/>
            <a:ext cx="1017984" cy="1455539"/>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0" name="Shape 140"/>
          <p:cNvSpPr/>
          <p:nvPr/>
        </p:nvSpPr>
        <p:spPr>
          <a:xfrm>
            <a:off x="5411391" y="3223617"/>
            <a:ext cx="348258" cy="1366242"/>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1" name="Shape 141"/>
          <p:cNvSpPr/>
          <p:nvPr/>
        </p:nvSpPr>
        <p:spPr>
          <a:xfrm>
            <a:off x="4429125" y="3321844"/>
            <a:ext cx="616148" cy="625078"/>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2" name="Shape 142"/>
          <p:cNvSpPr/>
          <p:nvPr/>
        </p:nvSpPr>
        <p:spPr>
          <a:xfrm>
            <a:off x="1643063" y="3187899"/>
            <a:ext cx="223242" cy="1134070"/>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3" name="Shape 143"/>
          <p:cNvSpPr/>
          <p:nvPr/>
        </p:nvSpPr>
        <p:spPr>
          <a:xfrm>
            <a:off x="1928813" y="3312914"/>
            <a:ext cx="223242" cy="580430"/>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4" name="Shape 144"/>
          <p:cNvSpPr/>
          <p:nvPr/>
        </p:nvSpPr>
        <p:spPr>
          <a:xfrm>
            <a:off x="1973461" y="6313289"/>
            <a:ext cx="312539" cy="330398"/>
          </a:xfrm>
          <a:prstGeom prst="rect">
            <a:avLst/>
          </a:prstGeom>
          <a:ln w="63500">
            <a:solidFill>
              <a:srgbClr val="9437FF"/>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5" name="Shape 145"/>
          <p:cNvSpPr/>
          <p:nvPr/>
        </p:nvSpPr>
        <p:spPr>
          <a:xfrm>
            <a:off x="2409578" y="6219676"/>
            <a:ext cx="4339842"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stStyle>
          <a:p>
            <a:pPr lvl="0">
              <a:defRPr sz="1800">
                <a:solidFill>
                  <a:srgbClr val="000000"/>
                </a:solidFill>
              </a:defRPr>
            </a:pPr>
            <a:r>
              <a:rPr sz="2953"/>
              <a:t>ground truth ‘person’ boxes</a:t>
            </a:r>
          </a:p>
        </p:txBody>
      </p:sp>
      <p:sp>
        <p:nvSpPr>
          <p:cNvPr id="146" name="Shape 146"/>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47" name="Shape 147"/>
          <p:cNvSpPr/>
          <p:nvPr/>
        </p:nvSpPr>
        <p:spPr>
          <a:xfrm>
            <a:off x="2912453" y="2139665"/>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48" name="Shape 148"/>
          <p:cNvSpPr/>
          <p:nvPr/>
        </p:nvSpPr>
        <p:spPr>
          <a:xfrm>
            <a:off x="5401961" y="2809392"/>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49" name="Shape 149"/>
          <p:cNvSpPr/>
          <p:nvPr/>
        </p:nvSpPr>
        <p:spPr>
          <a:xfrm>
            <a:off x="5767551" y="1103821"/>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0.2</a:t>
            </a:r>
          </a:p>
        </p:txBody>
      </p:sp>
      <p:sp>
        <p:nvSpPr>
          <p:cNvPr id="150" name="Shape 150"/>
          <p:cNvSpPr/>
          <p:nvPr/>
        </p:nvSpPr>
        <p:spPr>
          <a:xfrm>
            <a:off x="2423481" y="5683894"/>
            <a:ext cx="452322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1239049960"/>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13718535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5013947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28" name="TextBox 27"/>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29" name="Up Arrow 28"/>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3" name="Up Arrow 32"/>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87509" y="2597482"/>
            <a:ext cx="2269532" cy="369332"/>
          </a:xfrm>
          <a:prstGeom prst="rect">
            <a:avLst/>
          </a:prstGeom>
          <a:noFill/>
        </p:spPr>
        <p:txBody>
          <a:bodyPr wrap="none" rtlCol="0">
            <a:spAutoFit/>
          </a:bodyPr>
          <a:lstStyle/>
          <a:p>
            <a:r>
              <a:rPr lang="en-US" smtClean="0"/>
              <a:t>Fully-connected layers</a:t>
            </a:r>
            <a:endParaRPr lang="en-US" dirty="0"/>
          </a:p>
        </p:txBody>
      </p:sp>
      <p:sp>
        <p:nvSpPr>
          <p:cNvPr id="35" name="TextBox 34"/>
          <p:cNvSpPr txBox="1"/>
          <p:nvPr/>
        </p:nvSpPr>
        <p:spPr>
          <a:xfrm>
            <a:off x="440090" y="1772984"/>
            <a:ext cx="1817677" cy="369332"/>
          </a:xfrm>
          <a:prstGeom prst="rect">
            <a:avLst/>
          </a:prstGeom>
          <a:noFill/>
        </p:spPr>
        <p:txBody>
          <a:bodyPr wrap="none" rtlCol="0">
            <a:spAutoFit/>
          </a:bodyPr>
          <a:lstStyle/>
          <a:p>
            <a:r>
              <a:rPr lang="en-US" dirty="0" err="1" smtClean="0">
                <a:solidFill>
                  <a:schemeClr val="accent5"/>
                </a:solidFill>
              </a:rPr>
              <a:t>Softmax</a:t>
            </a:r>
            <a:r>
              <a:rPr lang="en-US" dirty="0" smtClean="0">
                <a:solidFill>
                  <a:schemeClr val="accent5"/>
                </a:solidFill>
              </a:rPr>
              <a:t> classifier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Tree>
    <p:extLst>
      <p:ext uri="{BB962C8B-B14F-4D97-AF65-F5344CB8AC3E}">
        <p14:creationId xmlns:p14="http://schemas.microsoft.com/office/powerpoint/2010/main" val="19860428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 (test time)</a:t>
            </a:r>
            <a:endParaRPr lang="en-US" dirty="0"/>
          </a:p>
        </p:txBody>
      </p:sp>
      <p:sp>
        <p:nvSpPr>
          <p:cNvPr id="4" name="Parallelogram 3"/>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43238" y="5743431"/>
            <a:ext cx="1308115" cy="369332"/>
          </a:xfrm>
          <a:prstGeom prst="rect">
            <a:avLst/>
          </a:prstGeom>
          <a:noFill/>
        </p:spPr>
        <p:txBody>
          <a:bodyPr wrap="none" rtlCol="0">
            <a:spAutoFit/>
          </a:bodyPr>
          <a:lstStyle/>
          <a:p>
            <a:r>
              <a:rPr lang="en-US" smtClean="0"/>
              <a:t>Input image</a:t>
            </a:r>
            <a:endParaRPr lang="en-US"/>
          </a:p>
        </p:txBody>
      </p:sp>
      <p:sp>
        <p:nvSpPr>
          <p:cNvPr id="24" name="TextBox 23"/>
          <p:cNvSpPr txBox="1"/>
          <p:nvPr/>
        </p:nvSpPr>
        <p:spPr>
          <a:xfrm>
            <a:off x="4878324" y="4489502"/>
            <a:ext cx="3879332" cy="369332"/>
          </a:xfrm>
          <a:prstGeom prst="rect">
            <a:avLst/>
          </a:prstGeom>
          <a:noFill/>
        </p:spPr>
        <p:txBody>
          <a:bodyPr wrap="none" rtlCol="0">
            <a:spAutoFit/>
          </a:bodyPr>
          <a:lstStyle/>
          <a:p>
            <a:r>
              <a:rPr lang="en-US" dirty="0" smtClean="0"/>
              <a:t>Forward whole image through </a:t>
            </a:r>
            <a:r>
              <a:rPr lang="en-US" dirty="0" err="1" smtClean="0"/>
              <a:t>ConvNet</a:t>
            </a:r>
            <a:endParaRPr lang="en-US" dirty="0"/>
          </a:p>
        </p:txBody>
      </p:sp>
      <p:sp>
        <p:nvSpPr>
          <p:cNvPr id="25" name="TextBox 24"/>
          <p:cNvSpPr txBox="1"/>
          <p:nvPr/>
        </p:nvSpPr>
        <p:spPr>
          <a:xfrm>
            <a:off x="4731258" y="3747255"/>
            <a:ext cx="2994922" cy="369332"/>
          </a:xfrm>
          <a:prstGeom prst="rect">
            <a:avLst/>
          </a:prstGeom>
          <a:noFill/>
        </p:spPr>
        <p:txBody>
          <a:bodyPr wrap="none" rtlCol="0">
            <a:spAutoFit/>
          </a:bodyPr>
          <a:lstStyle/>
          <a:p>
            <a:r>
              <a:rPr lang="en-US" smtClean="0"/>
              <a:t>“conv5” feature map of image</a:t>
            </a:r>
            <a:endParaRPr lang="en-US" dirty="0"/>
          </a:p>
        </p:txBody>
      </p:sp>
      <p:cxnSp>
        <p:nvCxnSpPr>
          <p:cNvPr id="26" name="Straight Arrow Connector 25"/>
          <p:cNvCxnSpPr/>
          <p:nvPr/>
        </p:nvCxnSpPr>
        <p:spPr>
          <a:xfrm>
            <a:off x="1325880" y="3965067"/>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7510" y="3251492"/>
            <a:ext cx="3582776" cy="369332"/>
          </a:xfrm>
          <a:prstGeom prst="rect">
            <a:avLst/>
          </a:prstGeom>
          <a:noFill/>
        </p:spPr>
        <p:txBody>
          <a:bodyPr wrap="none" rtlCol="0">
            <a:spAutoFit/>
          </a:bodyPr>
          <a:lstStyle/>
          <a:p>
            <a:r>
              <a:rPr lang="en-US" dirty="0" smtClean="0">
                <a:solidFill>
                  <a:schemeClr val="accent5"/>
                </a:solidFill>
              </a:rPr>
              <a:t>“</a:t>
            </a:r>
            <a:r>
              <a:rPr lang="en-US" dirty="0" err="1" smtClean="0">
                <a:solidFill>
                  <a:schemeClr val="accent5"/>
                </a:solidFill>
              </a:rPr>
              <a:t>RoI</a:t>
            </a:r>
            <a:r>
              <a:rPr lang="en-US" dirty="0" smtClean="0">
                <a:solidFill>
                  <a:schemeClr val="accent5"/>
                </a:solidFill>
              </a:rPr>
              <a:t> Pooling” (single-level SPP) layer</a:t>
            </a:r>
            <a:endParaRPr lang="en-US" dirty="0">
              <a:solidFill>
                <a:schemeClr val="accent5"/>
              </a:solidFill>
            </a:endParaRPr>
          </a:p>
        </p:txBody>
      </p:sp>
      <p:sp>
        <p:nvSpPr>
          <p:cNvPr id="28" name="TextBox 27"/>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29" name="Up Arrow 28"/>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3" name="Up Arrow 32"/>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87509" y="2597482"/>
            <a:ext cx="2269532" cy="369332"/>
          </a:xfrm>
          <a:prstGeom prst="rect">
            <a:avLst/>
          </a:prstGeom>
          <a:noFill/>
        </p:spPr>
        <p:txBody>
          <a:bodyPr wrap="none" rtlCol="0">
            <a:spAutoFit/>
          </a:bodyPr>
          <a:lstStyle/>
          <a:p>
            <a:r>
              <a:rPr lang="en-US" smtClean="0"/>
              <a:t>Fully-connected layers</a:t>
            </a:r>
            <a:endParaRPr lang="en-US" dirty="0"/>
          </a:p>
        </p:txBody>
      </p:sp>
      <p:sp>
        <p:nvSpPr>
          <p:cNvPr id="35" name="TextBox 34"/>
          <p:cNvSpPr txBox="1"/>
          <p:nvPr/>
        </p:nvSpPr>
        <p:spPr>
          <a:xfrm>
            <a:off x="440090" y="1772984"/>
            <a:ext cx="1817677" cy="369332"/>
          </a:xfrm>
          <a:prstGeom prst="rect">
            <a:avLst/>
          </a:prstGeom>
          <a:noFill/>
        </p:spPr>
        <p:txBody>
          <a:bodyPr wrap="none" rtlCol="0">
            <a:spAutoFit/>
          </a:bodyPr>
          <a:lstStyle/>
          <a:p>
            <a:r>
              <a:rPr lang="en-US" dirty="0" err="1" smtClean="0">
                <a:solidFill>
                  <a:schemeClr val="accent5"/>
                </a:solidFill>
              </a:rPr>
              <a:t>Softmax</a:t>
            </a:r>
            <a:r>
              <a:rPr lang="en-US" dirty="0" smtClean="0">
                <a:solidFill>
                  <a:schemeClr val="accent5"/>
                </a:solidFill>
              </a:rPr>
              <a:t> classifier</a:t>
            </a:r>
            <a:endParaRPr lang="en-US" dirty="0">
              <a:solidFill>
                <a:schemeClr val="accent5"/>
              </a:solidFill>
            </a:endParaRPr>
          </a:p>
        </p:txBody>
      </p:sp>
      <p:sp>
        <p:nvSpPr>
          <p:cNvPr id="36" name="TextBox 35"/>
          <p:cNvSpPr txBox="1"/>
          <p:nvPr/>
        </p:nvSpPr>
        <p:spPr>
          <a:xfrm>
            <a:off x="190640" y="3747255"/>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37" name="Up Arrow 36"/>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
        <p:nvSpPr>
          <p:cNvPr id="39" name="TextBox 38"/>
          <p:cNvSpPr txBox="1"/>
          <p:nvPr/>
        </p:nvSpPr>
        <p:spPr>
          <a:xfrm>
            <a:off x="4787509" y="1896346"/>
            <a:ext cx="2504340" cy="369332"/>
          </a:xfrm>
          <a:prstGeom prst="rect">
            <a:avLst/>
          </a:prstGeom>
          <a:noFill/>
        </p:spPr>
        <p:txBody>
          <a:bodyPr wrap="none" rtlCol="0">
            <a:spAutoFit/>
          </a:bodyPr>
          <a:lstStyle/>
          <a:p>
            <a:r>
              <a:rPr lang="en-US" dirty="0" smtClean="0">
                <a:solidFill>
                  <a:schemeClr val="accent5"/>
                </a:solidFill>
              </a:rPr>
              <a:t>Bounding-box </a:t>
            </a:r>
            <a:r>
              <a:rPr lang="en-US" dirty="0" err="1" smtClean="0">
                <a:solidFill>
                  <a:schemeClr val="accent5"/>
                </a:solidFill>
              </a:rPr>
              <a:t>regressors</a:t>
            </a:r>
            <a:endParaRPr lang="en-US" dirty="0">
              <a:solidFill>
                <a:schemeClr val="accent5"/>
              </a:solidFill>
            </a:endParaRPr>
          </a:p>
        </p:txBody>
      </p:sp>
    </p:spTree>
    <p:extLst>
      <p:ext uri="{BB962C8B-B14F-4D97-AF65-F5344CB8AC3E}">
        <p14:creationId xmlns:p14="http://schemas.microsoft.com/office/powerpoint/2010/main" val="17544321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br>
              <a:rPr lang="en-US" dirty="0" smtClean="0"/>
            </a:br>
            <a:r>
              <a:rPr lang="en-US" dirty="0" smtClean="0"/>
              <a:t>(training)</a:t>
            </a:r>
            <a:endParaRPr lang="en-US" dirty="0"/>
          </a:p>
        </p:txBody>
      </p:sp>
      <p:sp>
        <p:nvSpPr>
          <p:cNvPr id="48" name="Parallelogram 47"/>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50" name="Parallelogram 49"/>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 Arrow 50"/>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arallelogram 52"/>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arallelogram 53"/>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Up Arrow 54"/>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arallelogram 58"/>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arallelogram 5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63" name="Up Arrow 62"/>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67" name="Up Arrow 66"/>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Tree>
    <p:extLst>
      <p:ext uri="{BB962C8B-B14F-4D97-AF65-F5344CB8AC3E}">
        <p14:creationId xmlns:p14="http://schemas.microsoft.com/office/powerpoint/2010/main" val="1672768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br>
              <a:rPr lang="en-US" dirty="0" smtClean="0"/>
            </a:br>
            <a:r>
              <a:rPr lang="en-US" dirty="0" smtClean="0"/>
              <a:t>(training)</a:t>
            </a:r>
            <a:endParaRPr lang="en-US" dirty="0"/>
          </a:p>
        </p:txBody>
      </p:sp>
      <p:sp>
        <p:nvSpPr>
          <p:cNvPr id="45" name="TextBox 44"/>
          <p:cNvSpPr txBox="1"/>
          <p:nvPr/>
        </p:nvSpPr>
        <p:spPr>
          <a:xfrm>
            <a:off x="3219354" y="972349"/>
            <a:ext cx="2533066" cy="369332"/>
          </a:xfrm>
          <a:prstGeom prst="rect">
            <a:avLst/>
          </a:prstGeom>
          <a:noFill/>
          <a:ln w="19050">
            <a:solidFill>
              <a:schemeClr val="accent1"/>
            </a:solidFill>
          </a:ln>
        </p:spPr>
        <p:txBody>
          <a:bodyPr wrap="none" rtlCol="0">
            <a:spAutoFit/>
          </a:bodyPr>
          <a:lstStyle/>
          <a:p>
            <a:r>
              <a:rPr lang="en-US" dirty="0" smtClean="0">
                <a:solidFill>
                  <a:schemeClr val="accent5"/>
                </a:solidFill>
              </a:rPr>
              <a:t>Log loss + smooth L1 loss</a:t>
            </a:r>
            <a:endParaRPr lang="en-US" dirty="0">
              <a:solidFill>
                <a:schemeClr val="accent5"/>
              </a:solidFill>
            </a:endParaRPr>
          </a:p>
        </p:txBody>
      </p:sp>
      <p:sp>
        <p:nvSpPr>
          <p:cNvPr id="46" name="Up Arrow 45"/>
          <p:cNvSpPr/>
          <p:nvPr/>
        </p:nvSpPr>
        <p:spPr>
          <a:xfrm rot="2700000">
            <a:off x="3307795" y="13510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4207192" y="1437414"/>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a:off x="1051560" y="5001767"/>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p:cNvSpPr/>
          <p:nvPr/>
        </p:nvSpPr>
        <p:spPr>
          <a:xfrm>
            <a:off x="2116836" y="4215384"/>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50" name="Parallelogram 49"/>
          <p:cNvSpPr/>
          <p:nvPr/>
        </p:nvSpPr>
        <p:spPr>
          <a:xfrm>
            <a:off x="2116836" y="3666745"/>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 Arrow 50"/>
          <p:cNvSpPr/>
          <p:nvPr/>
        </p:nvSpPr>
        <p:spPr>
          <a:xfrm>
            <a:off x="3314700" y="41559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2369820" y="3776472"/>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arallelogram 52"/>
          <p:cNvSpPr/>
          <p:nvPr/>
        </p:nvSpPr>
        <p:spPr>
          <a:xfrm>
            <a:off x="3114294" y="3904488"/>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arallelogram 53"/>
          <p:cNvSpPr/>
          <p:nvPr/>
        </p:nvSpPr>
        <p:spPr>
          <a:xfrm>
            <a:off x="3986784" y="3725040"/>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Up Arrow 54"/>
          <p:cNvSpPr/>
          <p:nvPr/>
        </p:nvSpPr>
        <p:spPr>
          <a:xfrm>
            <a:off x="2688336" y="35661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3442716" y="367760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197096" y="361760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a:off x="2532888" y="3346719"/>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arallelogram 58"/>
          <p:cNvSpPr/>
          <p:nvPr/>
        </p:nvSpPr>
        <p:spPr>
          <a:xfrm>
            <a:off x="3329940" y="340127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arallelogram 59"/>
          <p:cNvSpPr/>
          <p:nvPr/>
        </p:nvSpPr>
        <p:spPr>
          <a:xfrm>
            <a:off x="4104513" y="3389535"/>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2354308" y="1680378"/>
            <a:ext cx="931665" cy="646331"/>
          </a:xfrm>
          <a:prstGeom prst="rect">
            <a:avLst/>
          </a:prstGeom>
          <a:noFill/>
          <a:ln w="19050">
            <a:solidFill>
              <a:schemeClr val="accent1"/>
            </a:solidFill>
          </a:ln>
        </p:spPr>
        <p:txBody>
          <a:bodyPr wrap="none" rtlCol="0">
            <a:spAutoFit/>
          </a:bodyPr>
          <a:lstStyle/>
          <a:p>
            <a:r>
              <a:rPr lang="en-US" dirty="0" smtClean="0">
                <a:solidFill>
                  <a:schemeClr val="accent5"/>
                </a:solidFill>
              </a:rPr>
              <a:t>Linear +</a:t>
            </a:r>
          </a:p>
          <a:p>
            <a:r>
              <a:rPr lang="en-US" dirty="0" err="1" smtClean="0">
                <a:solidFill>
                  <a:schemeClr val="accent5"/>
                </a:solidFill>
              </a:rPr>
              <a:t>softmax</a:t>
            </a:r>
            <a:endParaRPr lang="en-US" dirty="0">
              <a:solidFill>
                <a:schemeClr val="accent5"/>
              </a:solidFill>
            </a:endParaRPr>
          </a:p>
        </p:txBody>
      </p:sp>
      <p:sp>
        <p:nvSpPr>
          <p:cNvPr id="63" name="Up Arrow 62"/>
          <p:cNvSpPr/>
          <p:nvPr/>
        </p:nvSpPr>
        <p:spPr>
          <a:xfrm rot="2878159">
            <a:off x="2905009" y="29708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rot="18900000">
            <a:off x="4152164" y="2977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p:cNvSpPr/>
          <p:nvPr/>
        </p:nvSpPr>
        <p:spPr>
          <a:xfrm>
            <a:off x="3474679" y="302603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037767" y="2623470"/>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67" name="Up Arrow 66"/>
          <p:cNvSpPr/>
          <p:nvPr/>
        </p:nvSpPr>
        <p:spPr>
          <a:xfrm rot="18900000">
            <a:off x="3068999" y="231926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2700000">
            <a:off x="3858901" y="23166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949856" y="1915441"/>
            <a:ext cx="763351" cy="369332"/>
          </a:xfrm>
          <a:prstGeom prst="rect">
            <a:avLst/>
          </a:prstGeom>
          <a:noFill/>
          <a:ln w="19050">
            <a:solidFill>
              <a:schemeClr val="accent1"/>
            </a:solidFill>
          </a:ln>
        </p:spPr>
        <p:txBody>
          <a:bodyPr wrap="none" rtlCol="0">
            <a:spAutoFit/>
          </a:bodyPr>
          <a:lstStyle/>
          <a:p>
            <a:r>
              <a:rPr lang="en-US" dirty="0" smtClean="0">
                <a:solidFill>
                  <a:schemeClr val="accent5"/>
                </a:solidFill>
              </a:rPr>
              <a:t>Linear</a:t>
            </a:r>
            <a:endParaRPr lang="en-US" dirty="0">
              <a:solidFill>
                <a:schemeClr val="accent5"/>
              </a:solidFill>
            </a:endParaRPr>
          </a:p>
        </p:txBody>
      </p:sp>
      <p:sp>
        <p:nvSpPr>
          <p:cNvPr id="74" name="TextBox 73"/>
          <p:cNvSpPr txBox="1"/>
          <p:nvPr/>
        </p:nvSpPr>
        <p:spPr>
          <a:xfrm>
            <a:off x="6226852" y="972349"/>
            <a:ext cx="1542858" cy="369332"/>
          </a:xfrm>
          <a:prstGeom prst="rect">
            <a:avLst/>
          </a:prstGeom>
          <a:noFill/>
        </p:spPr>
        <p:txBody>
          <a:bodyPr wrap="none" rtlCol="0">
            <a:spAutoFit/>
          </a:bodyPr>
          <a:lstStyle/>
          <a:p>
            <a:r>
              <a:rPr lang="en-US" dirty="0" smtClean="0"/>
              <a:t>Multi-task loss</a:t>
            </a:r>
            <a:endParaRPr lang="en-US" dirty="0"/>
          </a:p>
        </p:txBody>
      </p:sp>
    </p:spTree>
    <p:extLst>
      <p:ext uri="{BB962C8B-B14F-4D97-AF65-F5344CB8AC3E}">
        <p14:creationId xmlns:p14="http://schemas.microsoft.com/office/powerpoint/2010/main" val="3292322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2942142"/>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t>Train time (h)</a:t>
                      </a:r>
                      <a:endParaRPr lang="en-US" dirty="0"/>
                    </a:p>
                  </a:txBody>
                  <a:tcPr/>
                </a:tc>
                <a:tc>
                  <a:txBody>
                    <a:bodyPr/>
                    <a:lstStyle/>
                    <a:p>
                      <a:r>
                        <a:rPr lang="en-US" b="1" dirty="0" smtClean="0"/>
                        <a:t>9.5</a:t>
                      </a:r>
                      <a:endParaRPr lang="en-US" b="1" dirty="0"/>
                    </a:p>
                  </a:txBody>
                  <a:tcPr/>
                </a:tc>
                <a:tc>
                  <a:txBody>
                    <a:bodyPr/>
                    <a:lstStyle/>
                    <a:p>
                      <a:r>
                        <a:rPr lang="en-US" dirty="0" smtClean="0"/>
                        <a:t>84</a:t>
                      </a:r>
                      <a:endParaRPr lang="en-US" dirty="0"/>
                    </a:p>
                  </a:txBody>
                  <a:tcPr/>
                </a:tc>
                <a:tc>
                  <a:txBody>
                    <a:bodyPr/>
                    <a:lstStyle/>
                    <a:p>
                      <a:r>
                        <a:rPr lang="en-US" dirty="0" smtClean="0"/>
                        <a:t>25</a:t>
                      </a:r>
                      <a:endParaRPr lang="en-US" dirty="0"/>
                    </a:p>
                  </a:txBody>
                  <a:tcPr/>
                </a:tc>
              </a:tr>
              <a:tr h="370840">
                <a:tc>
                  <a:txBody>
                    <a:bodyPr/>
                    <a:lstStyle/>
                    <a:p>
                      <a:r>
                        <a:rPr lang="en-US" dirty="0" smtClean="0"/>
                        <a:t>-</a:t>
                      </a:r>
                      <a:r>
                        <a:rPr lang="en-US" baseline="0" dirty="0" smtClean="0"/>
                        <a:t> </a:t>
                      </a:r>
                      <a:r>
                        <a:rPr lang="en-US" dirty="0" smtClean="0"/>
                        <a:t>Speedup</a:t>
                      </a:r>
                      <a:endParaRPr lang="en-US" dirty="0"/>
                    </a:p>
                  </a:txBody>
                  <a:tcPr/>
                </a:tc>
                <a:tc>
                  <a:txBody>
                    <a:bodyPr/>
                    <a:lstStyle/>
                    <a:p>
                      <a:r>
                        <a:rPr lang="en-US" b="1" dirty="0" smtClean="0"/>
                        <a:t>8.8x</a:t>
                      </a:r>
                      <a:endParaRPr lang="en-US" b="1" dirty="0"/>
                    </a:p>
                  </a:txBody>
                  <a:tcPr/>
                </a:tc>
                <a:tc>
                  <a:txBody>
                    <a:bodyPr/>
                    <a:lstStyle/>
                    <a:p>
                      <a:r>
                        <a:rPr lang="en-US" dirty="0" smtClean="0"/>
                        <a:t>1x</a:t>
                      </a:r>
                      <a:endParaRPr lang="en-US" dirty="0"/>
                    </a:p>
                  </a:txBody>
                  <a:tcPr/>
                </a:tc>
                <a:tc>
                  <a:txBody>
                    <a:bodyPr/>
                    <a:lstStyle/>
                    <a:p>
                      <a:r>
                        <a:rPr lang="en-US" dirty="0" smtClean="0"/>
                        <a:t>3.4x</a:t>
                      </a:r>
                      <a:endParaRPr lang="en-US" dirty="0"/>
                    </a:p>
                  </a:txBody>
                  <a:tcPr/>
                </a:tc>
              </a:tr>
              <a:tr h="370840">
                <a:tc>
                  <a:txBody>
                    <a:bodyPr/>
                    <a:lstStyle/>
                    <a:p>
                      <a:r>
                        <a:rPr lang="en-US" dirty="0" smtClean="0">
                          <a:solidFill>
                            <a:schemeClr val="dk1">
                              <a:alpha val="20000"/>
                            </a:schemeClr>
                          </a:solidFill>
                        </a:rPr>
                        <a:t>Test time / image</a:t>
                      </a:r>
                      <a:endParaRPr lang="en-US" dirty="0">
                        <a:solidFill>
                          <a:schemeClr val="dk1">
                            <a:alpha val="20000"/>
                          </a:schemeClr>
                        </a:solidFill>
                      </a:endParaRPr>
                    </a:p>
                  </a:txBody>
                  <a:tcPr/>
                </a:tc>
                <a:tc>
                  <a:txBody>
                    <a:bodyPr/>
                    <a:lstStyle/>
                    <a:p>
                      <a:r>
                        <a:rPr lang="en-US" b="1" dirty="0" smtClean="0">
                          <a:solidFill>
                            <a:schemeClr val="dk1">
                              <a:alpha val="20000"/>
                            </a:schemeClr>
                          </a:solidFill>
                        </a:rPr>
                        <a:t>0.32s</a:t>
                      </a:r>
                      <a:endParaRPr lang="en-US" b="1" dirty="0">
                        <a:solidFill>
                          <a:schemeClr val="dk1">
                            <a:alpha val="20000"/>
                          </a:schemeClr>
                        </a:solidFill>
                      </a:endParaRPr>
                    </a:p>
                  </a:txBody>
                  <a:tcPr/>
                </a:tc>
                <a:tc>
                  <a:txBody>
                    <a:bodyPr/>
                    <a:lstStyle/>
                    <a:p>
                      <a:r>
                        <a:rPr lang="en-US" dirty="0" smtClean="0">
                          <a:solidFill>
                            <a:schemeClr val="dk1">
                              <a:alpha val="20000"/>
                            </a:schemeClr>
                          </a:solidFill>
                        </a:rPr>
                        <a:t>47.0s</a:t>
                      </a:r>
                      <a:endParaRPr lang="en-US" dirty="0">
                        <a:solidFill>
                          <a:schemeClr val="dk1">
                            <a:alpha val="20000"/>
                          </a:schemeClr>
                        </a:solidFill>
                      </a:endParaRPr>
                    </a:p>
                  </a:txBody>
                  <a:tcPr/>
                </a:tc>
                <a:tc>
                  <a:txBody>
                    <a:bodyPr/>
                    <a:lstStyle/>
                    <a:p>
                      <a:r>
                        <a:rPr lang="en-US" dirty="0" smtClean="0">
                          <a:solidFill>
                            <a:schemeClr val="dk1">
                              <a:alpha val="20000"/>
                            </a:schemeClr>
                          </a:solidFill>
                        </a:rPr>
                        <a:t>2.3s</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146x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20x</a:t>
                      </a:r>
                      <a:endParaRPr lang="en-US" dirty="0">
                        <a:solidFill>
                          <a:schemeClr val="dk1">
                            <a:alpha val="20000"/>
                          </a:schemeClr>
                        </a:solidFill>
                      </a:endParaRPr>
                    </a:p>
                  </a:txBody>
                  <a:tcPr/>
                </a:tc>
              </a:tr>
              <a:tr h="370840">
                <a:tc>
                  <a:txBody>
                    <a:bodyPr/>
                    <a:lstStyle/>
                    <a:p>
                      <a:r>
                        <a:rPr lang="en-US" dirty="0" err="1" smtClean="0">
                          <a:solidFill>
                            <a:schemeClr val="dk1">
                              <a:alpha val="20000"/>
                            </a:schemeClr>
                          </a:solidFill>
                        </a:rPr>
                        <a:t>mAP</a:t>
                      </a:r>
                      <a:endParaRPr lang="en-US" dirty="0">
                        <a:solidFill>
                          <a:schemeClr val="dk1">
                            <a:alpha val="20000"/>
                          </a:schemeClr>
                        </a:solidFill>
                      </a:endParaRPr>
                    </a:p>
                  </a:txBody>
                  <a:tcPr/>
                </a:tc>
                <a:tc>
                  <a:txBody>
                    <a:bodyPr/>
                    <a:lstStyle/>
                    <a:p>
                      <a:r>
                        <a:rPr lang="en-US" b="1" dirty="0" smtClean="0">
                          <a:solidFill>
                            <a:schemeClr val="dk1">
                              <a:alpha val="20000"/>
                            </a:schemeClr>
                          </a:solidFill>
                        </a:rPr>
                        <a:t>66.9%</a:t>
                      </a:r>
                      <a:endParaRPr lang="en-US" b="1" dirty="0">
                        <a:solidFill>
                          <a:schemeClr val="dk1">
                            <a:alpha val="20000"/>
                          </a:schemeClr>
                        </a:solidFill>
                      </a:endParaRPr>
                    </a:p>
                  </a:txBody>
                  <a:tcPr/>
                </a:tc>
                <a:tc>
                  <a:txBody>
                    <a:bodyPr/>
                    <a:lstStyle/>
                    <a:p>
                      <a:r>
                        <a:rPr lang="en-US" dirty="0" smtClean="0">
                          <a:solidFill>
                            <a:schemeClr val="dk1">
                              <a:alpha val="20000"/>
                            </a:schemeClr>
                          </a:solidFill>
                        </a:rPr>
                        <a:t>66.0%</a:t>
                      </a:r>
                      <a:endParaRPr lang="en-US" dirty="0">
                        <a:solidFill>
                          <a:schemeClr val="dk1">
                            <a:alpha val="20000"/>
                          </a:schemeClr>
                        </a:solidFill>
                      </a:endParaRPr>
                    </a:p>
                  </a:txBody>
                  <a:tcPr/>
                </a:tc>
                <a:tc>
                  <a:txBody>
                    <a:bodyPr/>
                    <a:lstStyle/>
                    <a:p>
                      <a:r>
                        <a:rPr lang="en-US" dirty="0" smtClean="0">
                          <a:solidFill>
                            <a:schemeClr val="dk1">
                              <a:alpha val="20000"/>
                            </a:schemeClr>
                          </a:solidFill>
                        </a:rPr>
                        <a:t>63.1%</a:t>
                      </a:r>
                      <a:endParaRPr lang="en-US" dirty="0">
                        <a:solidFill>
                          <a:schemeClr val="dk1">
                            <a:alpha val="20000"/>
                          </a:schemeClr>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20741003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0876307"/>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solidFill>
                            <a:schemeClr val="dk1">
                              <a:alpha val="20000"/>
                            </a:schemeClr>
                          </a:solidFill>
                        </a:rPr>
                        <a:t>Train time (h)</a:t>
                      </a:r>
                      <a:endParaRPr lang="en-US" dirty="0">
                        <a:solidFill>
                          <a:schemeClr val="dk1">
                            <a:alpha val="20000"/>
                          </a:schemeClr>
                        </a:solidFill>
                      </a:endParaRPr>
                    </a:p>
                  </a:txBody>
                  <a:tcPr/>
                </a:tc>
                <a:tc>
                  <a:txBody>
                    <a:bodyPr/>
                    <a:lstStyle/>
                    <a:p>
                      <a:r>
                        <a:rPr lang="en-US" b="1" dirty="0" smtClean="0">
                          <a:solidFill>
                            <a:schemeClr val="dk1">
                              <a:alpha val="20000"/>
                            </a:schemeClr>
                          </a:solidFill>
                        </a:rPr>
                        <a:t>9.5</a:t>
                      </a:r>
                      <a:endParaRPr lang="en-US" b="1" dirty="0">
                        <a:solidFill>
                          <a:schemeClr val="dk1">
                            <a:alpha val="20000"/>
                          </a:schemeClr>
                        </a:solidFill>
                      </a:endParaRPr>
                    </a:p>
                  </a:txBody>
                  <a:tcPr/>
                </a:tc>
                <a:tc>
                  <a:txBody>
                    <a:bodyPr/>
                    <a:lstStyle/>
                    <a:p>
                      <a:r>
                        <a:rPr lang="en-US" dirty="0" smtClean="0">
                          <a:solidFill>
                            <a:schemeClr val="dk1">
                              <a:alpha val="20000"/>
                            </a:schemeClr>
                          </a:solidFill>
                        </a:rPr>
                        <a:t>84</a:t>
                      </a:r>
                      <a:endParaRPr lang="en-US" dirty="0">
                        <a:solidFill>
                          <a:schemeClr val="dk1">
                            <a:alpha val="20000"/>
                          </a:schemeClr>
                        </a:solidFill>
                      </a:endParaRPr>
                    </a:p>
                  </a:txBody>
                  <a:tcPr/>
                </a:tc>
                <a:tc>
                  <a:txBody>
                    <a:bodyPr/>
                    <a:lstStyle/>
                    <a:p>
                      <a:r>
                        <a:rPr lang="en-US" dirty="0" smtClean="0">
                          <a:solidFill>
                            <a:schemeClr val="dk1">
                              <a:alpha val="20000"/>
                            </a:schemeClr>
                          </a:solidFill>
                        </a:rPr>
                        <a:t>25</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a:t>
                      </a:r>
                      <a:r>
                        <a:rPr lang="en-US" baseline="0" dirty="0" smtClean="0">
                          <a:solidFill>
                            <a:schemeClr val="dk1">
                              <a:alpha val="20000"/>
                            </a:schemeClr>
                          </a:solidFill>
                        </a:rPr>
                        <a:t> </a:t>
                      </a:r>
                      <a:r>
                        <a:rPr lang="en-US" dirty="0" smtClean="0">
                          <a:solidFill>
                            <a:schemeClr val="dk1">
                              <a:alpha val="20000"/>
                            </a:schemeClr>
                          </a:solidFill>
                        </a:rPr>
                        <a:t>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8.8x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3.4x</a:t>
                      </a:r>
                      <a:endParaRPr lang="en-US" dirty="0">
                        <a:solidFill>
                          <a:schemeClr val="dk1">
                            <a:alpha val="20000"/>
                          </a:schemeClr>
                        </a:solidFill>
                      </a:endParaRPr>
                    </a:p>
                  </a:txBody>
                  <a:tcPr/>
                </a:tc>
              </a:tr>
              <a:tr h="370840">
                <a:tc>
                  <a:txBody>
                    <a:bodyPr/>
                    <a:lstStyle/>
                    <a:p>
                      <a:r>
                        <a:rPr lang="en-US" dirty="0" smtClean="0">
                          <a:solidFill>
                            <a:schemeClr val="dk1"/>
                          </a:solidFill>
                        </a:rPr>
                        <a:t>Test time / image</a:t>
                      </a:r>
                      <a:endParaRPr lang="en-US" dirty="0">
                        <a:solidFill>
                          <a:schemeClr val="dk1"/>
                        </a:solidFill>
                      </a:endParaRPr>
                    </a:p>
                  </a:txBody>
                  <a:tcPr/>
                </a:tc>
                <a:tc>
                  <a:txBody>
                    <a:bodyPr/>
                    <a:lstStyle/>
                    <a:p>
                      <a:r>
                        <a:rPr lang="en-US" b="1" dirty="0" smtClean="0">
                          <a:solidFill>
                            <a:schemeClr val="dk1"/>
                          </a:solidFill>
                        </a:rPr>
                        <a:t>0.32s</a:t>
                      </a:r>
                      <a:endParaRPr lang="en-US" b="1" dirty="0">
                        <a:solidFill>
                          <a:schemeClr val="dk1"/>
                        </a:solidFill>
                      </a:endParaRPr>
                    </a:p>
                  </a:txBody>
                  <a:tcPr/>
                </a:tc>
                <a:tc>
                  <a:txBody>
                    <a:bodyPr/>
                    <a:lstStyle/>
                    <a:p>
                      <a:r>
                        <a:rPr lang="en-US" dirty="0" smtClean="0">
                          <a:solidFill>
                            <a:schemeClr val="dk1"/>
                          </a:solidFill>
                        </a:rPr>
                        <a:t>47.0s</a:t>
                      </a:r>
                      <a:endParaRPr lang="en-US" dirty="0">
                        <a:solidFill>
                          <a:schemeClr val="dk1"/>
                        </a:solidFill>
                      </a:endParaRPr>
                    </a:p>
                  </a:txBody>
                  <a:tcPr/>
                </a:tc>
                <a:tc>
                  <a:txBody>
                    <a:bodyPr/>
                    <a:lstStyle/>
                    <a:p>
                      <a:r>
                        <a:rPr lang="en-US" dirty="0" smtClean="0">
                          <a:solidFill>
                            <a:schemeClr val="dk1"/>
                          </a:solidFill>
                        </a:rPr>
                        <a:t>2.3s</a:t>
                      </a:r>
                      <a:endParaRPr lang="en-US" dirty="0">
                        <a:solidFill>
                          <a:schemeClr val="dk1"/>
                        </a:solidFill>
                      </a:endParaRPr>
                    </a:p>
                  </a:txBody>
                  <a:tcPr/>
                </a:tc>
              </a:tr>
              <a:tr h="370840">
                <a:tc>
                  <a:txBody>
                    <a:bodyPr/>
                    <a:lstStyle/>
                    <a:p>
                      <a:r>
                        <a:rPr lang="en-US" dirty="0" smtClean="0">
                          <a:solidFill>
                            <a:schemeClr val="dk1"/>
                          </a:solidFill>
                        </a:rPr>
                        <a:t>Test speedup</a:t>
                      </a:r>
                      <a:endParaRPr lang="en-US" dirty="0">
                        <a:solidFill>
                          <a:schemeClr val="dk1"/>
                        </a:solidFill>
                      </a:endParaRPr>
                    </a:p>
                  </a:txBody>
                  <a:tcPr/>
                </a:tc>
                <a:tc>
                  <a:txBody>
                    <a:bodyPr/>
                    <a:lstStyle/>
                    <a:p>
                      <a:r>
                        <a:rPr lang="en-US" b="1" dirty="0" smtClean="0">
                          <a:solidFill>
                            <a:schemeClr val="dk1"/>
                          </a:solidFill>
                        </a:rPr>
                        <a:t>146x</a:t>
                      </a:r>
                      <a:endParaRPr lang="en-US" b="1" dirty="0">
                        <a:solidFill>
                          <a:schemeClr val="dk1"/>
                        </a:solidFill>
                      </a:endParaRPr>
                    </a:p>
                  </a:txBody>
                  <a:tcPr/>
                </a:tc>
                <a:tc>
                  <a:txBody>
                    <a:bodyPr/>
                    <a:lstStyle/>
                    <a:p>
                      <a:r>
                        <a:rPr lang="en-US" dirty="0" smtClean="0">
                          <a:solidFill>
                            <a:schemeClr val="dk1"/>
                          </a:solidFill>
                        </a:rPr>
                        <a:t>1x</a:t>
                      </a:r>
                      <a:endParaRPr lang="en-US" dirty="0">
                        <a:solidFill>
                          <a:schemeClr val="dk1"/>
                        </a:solidFill>
                      </a:endParaRPr>
                    </a:p>
                  </a:txBody>
                  <a:tcPr/>
                </a:tc>
                <a:tc>
                  <a:txBody>
                    <a:bodyPr/>
                    <a:lstStyle/>
                    <a:p>
                      <a:r>
                        <a:rPr lang="en-US" dirty="0" smtClean="0">
                          <a:solidFill>
                            <a:schemeClr val="dk1"/>
                          </a:solidFill>
                        </a:rPr>
                        <a:t>20x</a:t>
                      </a:r>
                      <a:endParaRPr lang="en-US" dirty="0">
                        <a:solidFill>
                          <a:schemeClr val="dk1"/>
                        </a:solidFill>
                      </a:endParaRPr>
                    </a:p>
                  </a:txBody>
                  <a:tcPr/>
                </a:tc>
              </a:tr>
              <a:tr h="370840">
                <a:tc>
                  <a:txBody>
                    <a:bodyPr/>
                    <a:lstStyle/>
                    <a:p>
                      <a:r>
                        <a:rPr lang="en-US" dirty="0" err="1" smtClean="0">
                          <a:solidFill>
                            <a:schemeClr val="dk1">
                              <a:alpha val="20000"/>
                            </a:schemeClr>
                          </a:solidFill>
                        </a:rPr>
                        <a:t>mAP</a:t>
                      </a:r>
                      <a:endParaRPr lang="en-US" dirty="0">
                        <a:solidFill>
                          <a:schemeClr val="dk1">
                            <a:alpha val="20000"/>
                          </a:schemeClr>
                        </a:solidFill>
                      </a:endParaRPr>
                    </a:p>
                  </a:txBody>
                  <a:tcPr/>
                </a:tc>
                <a:tc>
                  <a:txBody>
                    <a:bodyPr/>
                    <a:lstStyle/>
                    <a:p>
                      <a:r>
                        <a:rPr lang="en-US" b="1" dirty="0" smtClean="0">
                          <a:solidFill>
                            <a:schemeClr val="dk1">
                              <a:alpha val="20000"/>
                            </a:schemeClr>
                          </a:solidFill>
                        </a:rPr>
                        <a:t>66.9%</a:t>
                      </a:r>
                      <a:endParaRPr lang="en-US" b="1" dirty="0">
                        <a:solidFill>
                          <a:schemeClr val="dk1">
                            <a:alpha val="20000"/>
                          </a:schemeClr>
                        </a:solidFill>
                      </a:endParaRPr>
                    </a:p>
                  </a:txBody>
                  <a:tcPr/>
                </a:tc>
                <a:tc>
                  <a:txBody>
                    <a:bodyPr/>
                    <a:lstStyle/>
                    <a:p>
                      <a:r>
                        <a:rPr lang="en-US" dirty="0" smtClean="0">
                          <a:solidFill>
                            <a:schemeClr val="dk1">
                              <a:alpha val="20000"/>
                            </a:schemeClr>
                          </a:solidFill>
                        </a:rPr>
                        <a:t>66.0%</a:t>
                      </a:r>
                      <a:endParaRPr lang="en-US" dirty="0">
                        <a:solidFill>
                          <a:schemeClr val="dk1">
                            <a:alpha val="20000"/>
                          </a:schemeClr>
                        </a:solidFill>
                      </a:endParaRPr>
                    </a:p>
                  </a:txBody>
                  <a:tcPr/>
                </a:tc>
                <a:tc>
                  <a:txBody>
                    <a:bodyPr/>
                    <a:lstStyle/>
                    <a:p>
                      <a:r>
                        <a:rPr lang="en-US" dirty="0" smtClean="0">
                          <a:solidFill>
                            <a:schemeClr val="dk1">
                              <a:alpha val="20000"/>
                            </a:schemeClr>
                          </a:solidFill>
                        </a:rPr>
                        <a:t>63.1%</a:t>
                      </a:r>
                      <a:endParaRPr lang="en-US" dirty="0">
                        <a:solidFill>
                          <a:schemeClr val="dk1">
                            <a:alpha val="20000"/>
                          </a:schemeClr>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4251811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9722985"/>
              </p:ext>
            </p:extLst>
          </p:nvPr>
        </p:nvGraphicFramePr>
        <p:xfrm>
          <a:off x="1379283" y="1690689"/>
          <a:ext cx="6385433" cy="2225040"/>
        </p:xfrm>
        <a:graphic>
          <a:graphicData uri="http://schemas.openxmlformats.org/drawingml/2006/table">
            <a:tbl>
              <a:tblPr firstRow="1" bandRow="1">
                <a:tableStyleId>{5C22544A-7EE6-4342-B048-85BDC9FD1C3A}</a:tableStyleId>
              </a:tblPr>
              <a:tblGrid>
                <a:gridCol w="1813433"/>
                <a:gridCol w="1524000"/>
                <a:gridCol w="1524000"/>
                <a:gridCol w="1524000"/>
              </a:tblGrid>
              <a:tr h="370840">
                <a:tc>
                  <a:txBody>
                    <a:bodyPr/>
                    <a:lstStyle/>
                    <a:p>
                      <a:endParaRPr lang="en-US" dirty="0"/>
                    </a:p>
                  </a:txBody>
                  <a:tcPr/>
                </a:tc>
                <a:tc>
                  <a:txBody>
                    <a:bodyPr/>
                    <a:lstStyle/>
                    <a:p>
                      <a:r>
                        <a:rPr lang="en-US" dirty="0" smtClean="0"/>
                        <a:t>Fast R-CNN</a:t>
                      </a:r>
                      <a:endParaRPr lang="en-US" dirty="0"/>
                    </a:p>
                  </a:txBody>
                  <a:tcPr/>
                </a:tc>
                <a:tc>
                  <a:txBody>
                    <a:bodyPr/>
                    <a:lstStyle/>
                    <a:p>
                      <a:r>
                        <a:rPr lang="en-US" dirty="0" smtClean="0"/>
                        <a:t>R-CNN [1]</a:t>
                      </a:r>
                      <a:endParaRPr lang="en-US" dirty="0"/>
                    </a:p>
                  </a:txBody>
                  <a:tcPr/>
                </a:tc>
                <a:tc>
                  <a:txBody>
                    <a:bodyPr/>
                    <a:lstStyle/>
                    <a:p>
                      <a:r>
                        <a:rPr lang="en-US" dirty="0" smtClean="0"/>
                        <a:t>SPP-net [2]</a:t>
                      </a:r>
                      <a:endParaRPr lang="en-US" dirty="0"/>
                    </a:p>
                  </a:txBody>
                  <a:tcPr/>
                </a:tc>
              </a:tr>
              <a:tr h="370840">
                <a:tc>
                  <a:txBody>
                    <a:bodyPr/>
                    <a:lstStyle/>
                    <a:p>
                      <a:r>
                        <a:rPr lang="en-US" dirty="0" smtClean="0">
                          <a:solidFill>
                            <a:schemeClr val="dk1">
                              <a:alpha val="20000"/>
                            </a:schemeClr>
                          </a:solidFill>
                        </a:rPr>
                        <a:t>Train time (h)</a:t>
                      </a:r>
                      <a:endParaRPr lang="en-US" dirty="0">
                        <a:solidFill>
                          <a:schemeClr val="dk1">
                            <a:alpha val="20000"/>
                          </a:schemeClr>
                        </a:solidFill>
                      </a:endParaRPr>
                    </a:p>
                  </a:txBody>
                  <a:tcPr/>
                </a:tc>
                <a:tc>
                  <a:txBody>
                    <a:bodyPr/>
                    <a:lstStyle/>
                    <a:p>
                      <a:r>
                        <a:rPr lang="en-US" b="1" dirty="0" smtClean="0">
                          <a:solidFill>
                            <a:schemeClr val="dk1">
                              <a:alpha val="20000"/>
                            </a:schemeClr>
                          </a:solidFill>
                        </a:rPr>
                        <a:t>9.5</a:t>
                      </a:r>
                      <a:endParaRPr lang="en-US" b="1" dirty="0">
                        <a:solidFill>
                          <a:schemeClr val="dk1">
                            <a:alpha val="20000"/>
                          </a:schemeClr>
                        </a:solidFill>
                      </a:endParaRPr>
                    </a:p>
                  </a:txBody>
                  <a:tcPr/>
                </a:tc>
                <a:tc>
                  <a:txBody>
                    <a:bodyPr/>
                    <a:lstStyle/>
                    <a:p>
                      <a:r>
                        <a:rPr lang="en-US" dirty="0" smtClean="0">
                          <a:solidFill>
                            <a:schemeClr val="dk1">
                              <a:alpha val="20000"/>
                            </a:schemeClr>
                          </a:solidFill>
                        </a:rPr>
                        <a:t>84</a:t>
                      </a:r>
                      <a:endParaRPr lang="en-US" dirty="0">
                        <a:solidFill>
                          <a:schemeClr val="dk1">
                            <a:alpha val="20000"/>
                          </a:schemeClr>
                        </a:solidFill>
                      </a:endParaRPr>
                    </a:p>
                  </a:txBody>
                  <a:tcPr/>
                </a:tc>
                <a:tc>
                  <a:txBody>
                    <a:bodyPr/>
                    <a:lstStyle/>
                    <a:p>
                      <a:r>
                        <a:rPr lang="en-US" dirty="0" smtClean="0">
                          <a:solidFill>
                            <a:schemeClr val="dk1">
                              <a:alpha val="20000"/>
                            </a:schemeClr>
                          </a:solidFill>
                        </a:rPr>
                        <a:t>25</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a:t>
                      </a:r>
                      <a:r>
                        <a:rPr lang="en-US" baseline="0" dirty="0" smtClean="0">
                          <a:solidFill>
                            <a:schemeClr val="dk1">
                              <a:alpha val="20000"/>
                            </a:schemeClr>
                          </a:solidFill>
                        </a:rPr>
                        <a:t> </a:t>
                      </a:r>
                      <a:r>
                        <a:rPr lang="en-US" dirty="0" smtClean="0">
                          <a:solidFill>
                            <a:schemeClr val="dk1">
                              <a:alpha val="20000"/>
                            </a:schemeClr>
                          </a:solidFill>
                        </a:rPr>
                        <a:t>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8.8x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3.4x</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time / image</a:t>
                      </a:r>
                      <a:endParaRPr lang="en-US" dirty="0">
                        <a:solidFill>
                          <a:schemeClr val="dk1">
                            <a:alpha val="20000"/>
                          </a:schemeClr>
                        </a:solidFill>
                      </a:endParaRPr>
                    </a:p>
                  </a:txBody>
                  <a:tcPr/>
                </a:tc>
                <a:tc>
                  <a:txBody>
                    <a:bodyPr/>
                    <a:lstStyle/>
                    <a:p>
                      <a:r>
                        <a:rPr lang="en-US" b="1" dirty="0" smtClean="0">
                          <a:solidFill>
                            <a:schemeClr val="dk1">
                              <a:alpha val="20000"/>
                            </a:schemeClr>
                          </a:solidFill>
                        </a:rPr>
                        <a:t>0.32s</a:t>
                      </a:r>
                      <a:endParaRPr lang="en-US" b="1" dirty="0">
                        <a:solidFill>
                          <a:schemeClr val="dk1">
                            <a:alpha val="20000"/>
                          </a:schemeClr>
                        </a:solidFill>
                      </a:endParaRPr>
                    </a:p>
                  </a:txBody>
                  <a:tcPr/>
                </a:tc>
                <a:tc>
                  <a:txBody>
                    <a:bodyPr/>
                    <a:lstStyle/>
                    <a:p>
                      <a:r>
                        <a:rPr lang="en-US" dirty="0" smtClean="0">
                          <a:solidFill>
                            <a:schemeClr val="dk1">
                              <a:alpha val="20000"/>
                            </a:schemeClr>
                          </a:solidFill>
                        </a:rPr>
                        <a:t>47.0s</a:t>
                      </a:r>
                      <a:endParaRPr lang="en-US" dirty="0">
                        <a:solidFill>
                          <a:schemeClr val="dk1">
                            <a:alpha val="20000"/>
                          </a:schemeClr>
                        </a:solidFill>
                      </a:endParaRPr>
                    </a:p>
                  </a:txBody>
                  <a:tcPr/>
                </a:tc>
                <a:tc>
                  <a:txBody>
                    <a:bodyPr/>
                    <a:lstStyle/>
                    <a:p>
                      <a:r>
                        <a:rPr lang="en-US" dirty="0" smtClean="0">
                          <a:solidFill>
                            <a:schemeClr val="dk1">
                              <a:alpha val="20000"/>
                            </a:schemeClr>
                          </a:solidFill>
                        </a:rPr>
                        <a:t>2.3s</a:t>
                      </a:r>
                      <a:endParaRPr lang="en-US" dirty="0">
                        <a:solidFill>
                          <a:schemeClr val="dk1">
                            <a:alpha val="20000"/>
                          </a:schemeClr>
                        </a:solidFill>
                      </a:endParaRPr>
                    </a:p>
                  </a:txBody>
                  <a:tcPr/>
                </a:tc>
              </a:tr>
              <a:tr h="370840">
                <a:tc>
                  <a:txBody>
                    <a:bodyPr/>
                    <a:lstStyle/>
                    <a:p>
                      <a:r>
                        <a:rPr lang="en-US" dirty="0" smtClean="0">
                          <a:solidFill>
                            <a:schemeClr val="dk1">
                              <a:alpha val="20000"/>
                            </a:schemeClr>
                          </a:solidFill>
                        </a:rPr>
                        <a:t>Test speedup</a:t>
                      </a:r>
                      <a:endParaRPr lang="en-US" dirty="0">
                        <a:solidFill>
                          <a:schemeClr val="dk1">
                            <a:alpha val="20000"/>
                          </a:schemeClr>
                        </a:solidFill>
                      </a:endParaRPr>
                    </a:p>
                  </a:txBody>
                  <a:tcPr/>
                </a:tc>
                <a:tc>
                  <a:txBody>
                    <a:bodyPr/>
                    <a:lstStyle/>
                    <a:p>
                      <a:r>
                        <a:rPr lang="en-US" b="1" dirty="0" smtClean="0">
                          <a:solidFill>
                            <a:schemeClr val="dk1">
                              <a:alpha val="20000"/>
                            </a:schemeClr>
                          </a:solidFill>
                        </a:rPr>
                        <a:t>146x</a:t>
                      </a:r>
                      <a:endParaRPr lang="en-US" b="1" dirty="0">
                        <a:solidFill>
                          <a:schemeClr val="dk1">
                            <a:alpha val="20000"/>
                          </a:schemeClr>
                        </a:solidFill>
                      </a:endParaRPr>
                    </a:p>
                  </a:txBody>
                  <a:tcPr/>
                </a:tc>
                <a:tc>
                  <a:txBody>
                    <a:bodyPr/>
                    <a:lstStyle/>
                    <a:p>
                      <a:r>
                        <a:rPr lang="en-US" dirty="0" smtClean="0">
                          <a:solidFill>
                            <a:schemeClr val="dk1">
                              <a:alpha val="20000"/>
                            </a:schemeClr>
                          </a:solidFill>
                        </a:rPr>
                        <a:t>1x</a:t>
                      </a:r>
                      <a:endParaRPr lang="en-US" dirty="0">
                        <a:solidFill>
                          <a:schemeClr val="dk1">
                            <a:alpha val="20000"/>
                          </a:schemeClr>
                        </a:solidFill>
                      </a:endParaRPr>
                    </a:p>
                  </a:txBody>
                  <a:tcPr/>
                </a:tc>
                <a:tc>
                  <a:txBody>
                    <a:bodyPr/>
                    <a:lstStyle/>
                    <a:p>
                      <a:r>
                        <a:rPr lang="en-US" dirty="0" smtClean="0">
                          <a:solidFill>
                            <a:schemeClr val="dk1">
                              <a:alpha val="20000"/>
                            </a:schemeClr>
                          </a:solidFill>
                        </a:rPr>
                        <a:t>20x</a:t>
                      </a:r>
                      <a:endParaRPr lang="en-US" dirty="0">
                        <a:solidFill>
                          <a:schemeClr val="dk1">
                            <a:alpha val="20000"/>
                          </a:schemeClr>
                        </a:solidFill>
                      </a:endParaRPr>
                    </a:p>
                  </a:txBody>
                  <a:tcPr/>
                </a:tc>
              </a:tr>
              <a:tr h="370840">
                <a:tc>
                  <a:txBody>
                    <a:bodyPr/>
                    <a:lstStyle/>
                    <a:p>
                      <a:r>
                        <a:rPr lang="en-US" dirty="0" err="1" smtClean="0">
                          <a:solidFill>
                            <a:schemeClr val="dk1"/>
                          </a:solidFill>
                        </a:rPr>
                        <a:t>mAP</a:t>
                      </a:r>
                      <a:endParaRPr lang="en-US" dirty="0">
                        <a:solidFill>
                          <a:schemeClr val="dk1"/>
                        </a:solidFill>
                      </a:endParaRPr>
                    </a:p>
                  </a:txBody>
                  <a:tcPr/>
                </a:tc>
                <a:tc>
                  <a:txBody>
                    <a:bodyPr/>
                    <a:lstStyle/>
                    <a:p>
                      <a:r>
                        <a:rPr lang="en-US" b="1" dirty="0" smtClean="0">
                          <a:solidFill>
                            <a:schemeClr val="dk1"/>
                          </a:solidFill>
                        </a:rPr>
                        <a:t>66.9%</a:t>
                      </a:r>
                      <a:endParaRPr lang="en-US" b="1" dirty="0">
                        <a:solidFill>
                          <a:schemeClr val="dk1"/>
                        </a:solidFill>
                      </a:endParaRPr>
                    </a:p>
                  </a:txBody>
                  <a:tcPr/>
                </a:tc>
                <a:tc>
                  <a:txBody>
                    <a:bodyPr/>
                    <a:lstStyle/>
                    <a:p>
                      <a:r>
                        <a:rPr lang="en-US" dirty="0" smtClean="0">
                          <a:solidFill>
                            <a:schemeClr val="dk1"/>
                          </a:solidFill>
                        </a:rPr>
                        <a:t>66.0%</a:t>
                      </a:r>
                      <a:endParaRPr lang="en-US" dirty="0">
                        <a:solidFill>
                          <a:schemeClr val="dk1"/>
                        </a:solidFill>
                      </a:endParaRPr>
                    </a:p>
                  </a:txBody>
                  <a:tcPr/>
                </a:tc>
                <a:tc>
                  <a:txBody>
                    <a:bodyPr/>
                    <a:lstStyle/>
                    <a:p>
                      <a:r>
                        <a:rPr lang="en-US" dirty="0" smtClean="0">
                          <a:solidFill>
                            <a:schemeClr val="dk1"/>
                          </a:solidFill>
                        </a:rPr>
                        <a:t>63.1%</a:t>
                      </a:r>
                      <a:endParaRPr lang="en-US" dirty="0">
                        <a:solidFill>
                          <a:schemeClr val="dk1"/>
                        </a:solidFill>
                      </a:endParaRPr>
                    </a:p>
                  </a:txBody>
                  <a:tcPr/>
                </a:tc>
              </a:tr>
            </a:tbl>
          </a:graphicData>
        </a:graphic>
      </p:graphicFrame>
      <p:sp>
        <p:nvSpPr>
          <p:cNvPr id="7" name="TextBox 6"/>
          <p:cNvSpPr txBox="1"/>
          <p:nvPr/>
        </p:nvSpPr>
        <p:spPr>
          <a:xfrm>
            <a:off x="1379283" y="5028249"/>
            <a:ext cx="6642781" cy="1477328"/>
          </a:xfrm>
          <a:prstGeom prst="rect">
            <a:avLst/>
          </a:prstGeom>
          <a:noFill/>
        </p:spPr>
        <p:txBody>
          <a:bodyPr wrap="none" rtlCol="0">
            <a:spAutoFit/>
          </a:bodyPr>
          <a:lstStyle/>
          <a:p>
            <a:r>
              <a:rPr lang="en-US" dirty="0" smtClean="0"/>
              <a:t>Timings exclude object proposal time, which is equal for all methods.</a:t>
            </a:r>
          </a:p>
          <a:p>
            <a:r>
              <a:rPr lang="en-US" dirty="0" smtClean="0"/>
              <a:t>All methods use VGG16 from </a:t>
            </a:r>
            <a:r>
              <a:rPr lang="en-US" dirty="0" err="1" smtClean="0"/>
              <a:t>Simonyan</a:t>
            </a:r>
            <a:r>
              <a:rPr lang="en-US" dirty="0" smtClean="0"/>
              <a:t> and </a:t>
            </a:r>
            <a:r>
              <a:rPr lang="en-US" dirty="0" err="1" smtClean="0"/>
              <a:t>Zisserman</a:t>
            </a:r>
            <a:r>
              <a:rPr lang="en-US" dirty="0" smtClean="0"/>
              <a:t>.</a:t>
            </a:r>
          </a:p>
          <a:p>
            <a:endParaRPr lang="en-US" dirty="0" smtClean="0"/>
          </a:p>
          <a:p>
            <a:r>
              <a:rPr lang="en-US" dirty="0" smtClean="0"/>
              <a:t>[1] </a:t>
            </a:r>
            <a:r>
              <a:rPr lang="en-US" dirty="0" err="1" smtClean="0"/>
              <a:t>Girshick</a:t>
            </a:r>
            <a:r>
              <a:rPr lang="en-US" dirty="0" smtClean="0"/>
              <a:t> et al. CVPR14.</a:t>
            </a:r>
          </a:p>
          <a:p>
            <a:r>
              <a:rPr lang="en-US" dirty="0" smtClean="0"/>
              <a:t>[2] He et al. ECCV14.</a:t>
            </a:r>
            <a:endParaRPr lang="en-US" dirty="0"/>
          </a:p>
        </p:txBody>
      </p:sp>
    </p:spTree>
    <p:extLst>
      <p:ext uri="{BB962C8B-B14F-4D97-AF65-F5344CB8AC3E}">
        <p14:creationId xmlns:p14="http://schemas.microsoft.com/office/powerpoint/2010/main" val="72421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pPr lvl="0">
              <a:defRPr sz="1800">
                <a:solidFill>
                  <a:srgbClr val="000000"/>
                </a:solidFill>
              </a:defRPr>
            </a:pPr>
            <a:r>
              <a:rPr sz="3937"/>
              <a:t>Sort by confidence</a:t>
            </a:r>
          </a:p>
        </p:txBody>
      </p:sp>
      <p:pic>
        <p:nvPicPr>
          <p:cNvPr id="153" name="droppedImage.png"/>
          <p:cNvPicPr/>
          <p:nvPr/>
        </p:nvPicPr>
        <p:blipFill>
          <a:blip r:embed="rId3">
            <a:extLst/>
          </a:blip>
          <a:stretch>
            <a:fillRect/>
          </a:stretch>
        </p:blipFill>
        <p:spPr>
          <a:xfrm>
            <a:off x="483989" y="1339454"/>
            <a:ext cx="1067991" cy="1437680"/>
          </a:xfrm>
          <a:prstGeom prst="rect">
            <a:avLst/>
          </a:prstGeom>
          <a:ln w="12700">
            <a:miter lim="400000"/>
          </a:ln>
        </p:spPr>
      </p:pic>
      <p:pic>
        <p:nvPicPr>
          <p:cNvPr id="154" name="droppedImage.png"/>
          <p:cNvPicPr/>
          <p:nvPr/>
        </p:nvPicPr>
        <p:blipFill>
          <a:blip r:embed="rId4">
            <a:extLst/>
          </a:blip>
          <a:stretch>
            <a:fillRect/>
          </a:stretch>
        </p:blipFill>
        <p:spPr>
          <a:xfrm>
            <a:off x="3348633" y="1339453"/>
            <a:ext cx="473273" cy="1437680"/>
          </a:xfrm>
          <a:prstGeom prst="rect">
            <a:avLst/>
          </a:prstGeom>
          <a:ln w="12700">
            <a:miter lim="400000"/>
          </a:ln>
        </p:spPr>
      </p:pic>
      <p:pic>
        <p:nvPicPr>
          <p:cNvPr id="155" name="droppedImage.png"/>
          <p:cNvPicPr/>
          <p:nvPr/>
        </p:nvPicPr>
        <p:blipFill>
          <a:blip r:embed="rId5">
            <a:extLst/>
          </a:blip>
          <a:stretch>
            <a:fillRect/>
          </a:stretch>
        </p:blipFill>
        <p:spPr>
          <a:xfrm>
            <a:off x="6192738" y="1339453"/>
            <a:ext cx="625078" cy="1440398"/>
          </a:xfrm>
          <a:prstGeom prst="rect">
            <a:avLst/>
          </a:prstGeom>
          <a:ln w="12700">
            <a:miter lim="400000"/>
          </a:ln>
        </p:spPr>
      </p:pic>
      <p:pic>
        <p:nvPicPr>
          <p:cNvPr id="156" name="droppedImage.png"/>
          <p:cNvPicPr/>
          <p:nvPr/>
        </p:nvPicPr>
        <p:blipFill>
          <a:blip r:embed="rId6">
            <a:extLst/>
          </a:blip>
          <a:stretch>
            <a:fillRect/>
          </a:stretch>
        </p:blipFill>
        <p:spPr>
          <a:xfrm>
            <a:off x="2147590" y="1339453"/>
            <a:ext cx="598289" cy="1441333"/>
          </a:xfrm>
          <a:prstGeom prst="rect">
            <a:avLst/>
          </a:prstGeom>
          <a:ln w="12700">
            <a:miter lim="400000"/>
          </a:ln>
        </p:spPr>
      </p:pic>
      <p:pic>
        <p:nvPicPr>
          <p:cNvPr id="157" name="droppedImage.png"/>
          <p:cNvPicPr/>
          <p:nvPr/>
        </p:nvPicPr>
        <p:blipFill>
          <a:blip r:embed="rId7">
            <a:extLst/>
          </a:blip>
          <a:stretch>
            <a:fillRect/>
          </a:stretch>
        </p:blipFill>
        <p:spPr>
          <a:xfrm>
            <a:off x="4422394" y="1339454"/>
            <a:ext cx="1174322" cy="1437680"/>
          </a:xfrm>
          <a:prstGeom prst="rect">
            <a:avLst/>
          </a:prstGeom>
          <a:ln w="12700">
            <a:miter lim="400000"/>
          </a:ln>
        </p:spPr>
      </p:pic>
      <p:pic>
        <p:nvPicPr>
          <p:cNvPr id="158" name="droppedImage.png"/>
          <p:cNvPicPr/>
          <p:nvPr/>
        </p:nvPicPr>
        <p:blipFill>
          <a:blip r:embed="rId8">
            <a:extLst/>
          </a:blip>
          <a:stretch>
            <a:fillRect/>
          </a:stretch>
        </p:blipFill>
        <p:spPr>
          <a:xfrm>
            <a:off x="8058416" y="1339454"/>
            <a:ext cx="599544" cy="1437680"/>
          </a:xfrm>
          <a:prstGeom prst="rect">
            <a:avLst/>
          </a:prstGeom>
          <a:ln w="12700">
            <a:miter lim="400000"/>
          </a:ln>
        </p:spPr>
      </p:pic>
      <p:sp>
        <p:nvSpPr>
          <p:cNvPr id="159" name="Shape 159"/>
          <p:cNvSpPr/>
          <p:nvPr/>
        </p:nvSpPr>
        <p:spPr>
          <a:xfrm>
            <a:off x="1689398"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60" name="Shape 160"/>
          <p:cNvSpPr/>
          <p:nvPr/>
        </p:nvSpPr>
        <p:spPr>
          <a:xfrm>
            <a:off x="288429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61" name="Shape 161"/>
          <p:cNvSpPr/>
          <p:nvPr/>
        </p:nvSpPr>
        <p:spPr>
          <a:xfrm>
            <a:off x="3955852"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62" name="Shape 162"/>
          <p:cNvSpPr/>
          <p:nvPr/>
        </p:nvSpPr>
        <p:spPr>
          <a:xfrm>
            <a:off x="573286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63" name="Shape 163"/>
          <p:cNvSpPr/>
          <p:nvPr/>
        </p:nvSpPr>
        <p:spPr>
          <a:xfrm>
            <a:off x="7268766"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64" name="Shape 164"/>
          <p:cNvSpPr/>
          <p:nvPr/>
        </p:nvSpPr>
        <p:spPr>
          <a:xfrm>
            <a:off x="858446"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166" name="Shape 166"/>
          <p:cNvSpPr/>
          <p:nvPr/>
        </p:nvSpPr>
        <p:spPr>
          <a:xfrm>
            <a:off x="342900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167" name="Shape 167"/>
          <p:cNvSpPr/>
          <p:nvPr/>
        </p:nvSpPr>
        <p:spPr>
          <a:xfrm>
            <a:off x="484882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169" name="Shape 169"/>
          <p:cNvSpPr/>
          <p:nvPr/>
        </p:nvSpPr>
        <p:spPr>
          <a:xfrm>
            <a:off x="8215313" y="2665660"/>
            <a:ext cx="7220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FF2600"/>
                </a:solidFill>
              </a:defRPr>
            </a:lvl1pPr>
          </a:lstStyle>
          <a:p>
            <a:pPr lvl="0">
              <a:defRPr sz="1800">
                <a:solidFill>
                  <a:srgbClr val="000000"/>
                </a:solidFill>
              </a:defRPr>
            </a:pPr>
            <a:endParaRPr sz="2953" dirty="0">
              <a:solidFill>
                <a:schemeClr val="tx1"/>
              </a:solidFill>
            </a:endParaRPr>
          </a:p>
        </p:txBody>
      </p:sp>
      <p:sp>
        <p:nvSpPr>
          <p:cNvPr id="170" name="Shape 170"/>
          <p:cNvSpPr/>
          <p:nvPr/>
        </p:nvSpPr>
        <p:spPr>
          <a:xfrm>
            <a:off x="805046"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171" name="Shape 171"/>
          <p:cNvSpPr/>
          <p:nvPr/>
        </p:nvSpPr>
        <p:spPr>
          <a:xfrm>
            <a:off x="224135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172" name="Shape 172"/>
          <p:cNvSpPr/>
          <p:nvPr/>
        </p:nvSpPr>
        <p:spPr>
          <a:xfrm>
            <a:off x="337542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173" name="Shape 173"/>
          <p:cNvSpPr/>
          <p:nvPr/>
        </p:nvSpPr>
        <p:spPr>
          <a:xfrm>
            <a:off x="4795242"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174" name="Shape 174"/>
          <p:cNvSpPr/>
          <p:nvPr/>
        </p:nvSpPr>
        <p:spPr>
          <a:xfrm>
            <a:off x="6295429"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175" name="Shape 175"/>
          <p:cNvSpPr/>
          <p:nvPr/>
        </p:nvSpPr>
        <p:spPr>
          <a:xfrm>
            <a:off x="8143875"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176" name="Shape 176"/>
          <p:cNvSpPr/>
          <p:nvPr/>
        </p:nvSpPr>
        <p:spPr>
          <a:xfrm>
            <a:off x="493925" y="3214689"/>
            <a:ext cx="2027040" cy="129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a:solidFill>
                  <a:srgbClr val="000000"/>
                </a:solidFill>
              </a:defRPr>
            </a:pPr>
            <a:r>
              <a:rPr sz="2953" dirty="0">
                <a:solidFill>
                  <a:schemeClr val="accent6"/>
                </a:solidFill>
              </a:rPr>
              <a:t>true</a:t>
            </a:r>
          </a:p>
          <a:p>
            <a:pPr lvl="0">
              <a:defRPr sz="1800">
                <a:solidFill>
                  <a:srgbClr val="000000"/>
                </a:solidFill>
              </a:defRPr>
            </a:pPr>
            <a:r>
              <a:rPr sz="2953" dirty="0">
                <a:solidFill>
                  <a:schemeClr val="accent6"/>
                </a:solidFill>
              </a:rPr>
              <a:t>positive</a:t>
            </a:r>
          </a:p>
          <a:p>
            <a:pPr lvl="0">
              <a:defRPr sz="1800">
                <a:solidFill>
                  <a:srgbClr val="000000"/>
                </a:solidFill>
              </a:defRPr>
            </a:pPr>
            <a:r>
              <a:rPr sz="2531" dirty="0"/>
              <a:t>(high overlap)</a:t>
            </a:r>
          </a:p>
        </p:txBody>
      </p:sp>
      <p:sp>
        <p:nvSpPr>
          <p:cNvPr id="177" name="Shape 177"/>
          <p:cNvSpPr/>
          <p:nvPr/>
        </p:nvSpPr>
        <p:spPr>
          <a:xfrm>
            <a:off x="6133121" y="3236863"/>
            <a:ext cx="2052421" cy="207723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solidFill>
                  <a:srgbClr val="000000"/>
                </a:solidFill>
              </a:defRPr>
            </a:pPr>
            <a:r>
              <a:rPr sz="2953" dirty="0">
                <a:solidFill>
                  <a:srgbClr val="FF0000"/>
                </a:solidFill>
              </a:rPr>
              <a:t>false</a:t>
            </a:r>
          </a:p>
          <a:p>
            <a:pPr lvl="0">
              <a:defRPr sz="1800">
                <a:solidFill>
                  <a:srgbClr val="000000"/>
                </a:solidFill>
              </a:defRPr>
            </a:pPr>
            <a:r>
              <a:rPr sz="2953" dirty="0">
                <a:solidFill>
                  <a:srgbClr val="FF0000"/>
                </a:solidFill>
              </a:rPr>
              <a:t>positive</a:t>
            </a:r>
          </a:p>
          <a:p>
            <a:pPr lvl="0">
              <a:defRPr sz="1800">
                <a:solidFill>
                  <a:srgbClr val="000000"/>
                </a:solidFill>
              </a:defRPr>
            </a:pPr>
            <a:r>
              <a:rPr sz="2531" dirty="0"/>
              <a:t>(no overlap,</a:t>
            </a:r>
          </a:p>
          <a:p>
            <a:pPr lvl="0">
              <a:defRPr sz="1800">
                <a:solidFill>
                  <a:srgbClr val="000000"/>
                </a:solidFill>
              </a:defRPr>
            </a:pPr>
            <a:r>
              <a:rPr sz="2531" dirty="0"/>
              <a:t>low overlap, or </a:t>
            </a:r>
          </a:p>
          <a:p>
            <a:pPr lvl="0">
              <a:defRPr sz="1800">
                <a:solidFill>
                  <a:srgbClr val="000000"/>
                </a:solidFill>
              </a:defRPr>
            </a:pPr>
            <a:r>
              <a:rPr sz="2531" dirty="0"/>
              <a:t>duplicate)</a:t>
            </a:r>
          </a:p>
        </p:txBody>
      </p:sp>
      <p:sp>
        <p:nvSpPr>
          <p:cNvPr id="2" name="TextBox 1"/>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29" name="TextBox 28"/>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0" name="TextBox 29"/>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Tree>
    <p:extLst>
      <p:ext uri="{BB962C8B-B14F-4D97-AF65-F5344CB8AC3E}">
        <p14:creationId xmlns:p14="http://schemas.microsoft.com/office/powerpoint/2010/main" val="7212501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pPr lvl="0">
              <a:defRPr sz="1800">
                <a:solidFill>
                  <a:srgbClr val="000000"/>
                </a:solidFill>
              </a:defRPr>
            </a:pPr>
            <a:r>
              <a:rPr sz="3937"/>
              <a:t>Evaluation metric</a:t>
            </a:r>
          </a:p>
        </p:txBody>
      </p:sp>
      <p:pic>
        <p:nvPicPr>
          <p:cNvPr id="184" name="droppedImage.png"/>
          <p:cNvPicPr/>
          <p:nvPr/>
        </p:nvPicPr>
        <p:blipFill>
          <a:blip r:embed="rId3">
            <a:extLst/>
          </a:blip>
          <a:stretch>
            <a:fillRect/>
          </a:stretch>
        </p:blipFill>
        <p:spPr>
          <a:xfrm>
            <a:off x="483989" y="1339454"/>
            <a:ext cx="1067991" cy="1437680"/>
          </a:xfrm>
          <a:prstGeom prst="rect">
            <a:avLst/>
          </a:prstGeom>
          <a:ln w="12700">
            <a:miter lim="400000"/>
          </a:ln>
        </p:spPr>
      </p:pic>
      <p:pic>
        <p:nvPicPr>
          <p:cNvPr id="185" name="droppedImage.png"/>
          <p:cNvPicPr/>
          <p:nvPr/>
        </p:nvPicPr>
        <p:blipFill>
          <a:blip r:embed="rId4">
            <a:extLst/>
          </a:blip>
          <a:stretch>
            <a:fillRect/>
          </a:stretch>
        </p:blipFill>
        <p:spPr>
          <a:xfrm>
            <a:off x="3348633" y="1339453"/>
            <a:ext cx="473273" cy="1437680"/>
          </a:xfrm>
          <a:prstGeom prst="rect">
            <a:avLst/>
          </a:prstGeom>
          <a:ln w="12700">
            <a:miter lim="400000"/>
          </a:ln>
        </p:spPr>
      </p:pic>
      <p:pic>
        <p:nvPicPr>
          <p:cNvPr id="186" name="droppedImage.png"/>
          <p:cNvPicPr/>
          <p:nvPr/>
        </p:nvPicPr>
        <p:blipFill>
          <a:blip r:embed="rId5">
            <a:extLst/>
          </a:blip>
          <a:stretch>
            <a:fillRect/>
          </a:stretch>
        </p:blipFill>
        <p:spPr>
          <a:xfrm>
            <a:off x="6192738" y="1339453"/>
            <a:ext cx="625078" cy="1440398"/>
          </a:xfrm>
          <a:prstGeom prst="rect">
            <a:avLst/>
          </a:prstGeom>
          <a:ln w="12700">
            <a:miter lim="400000"/>
          </a:ln>
        </p:spPr>
      </p:pic>
      <p:pic>
        <p:nvPicPr>
          <p:cNvPr id="187" name="droppedImage.png"/>
          <p:cNvPicPr/>
          <p:nvPr/>
        </p:nvPicPr>
        <p:blipFill>
          <a:blip r:embed="rId6">
            <a:extLst/>
          </a:blip>
          <a:stretch>
            <a:fillRect/>
          </a:stretch>
        </p:blipFill>
        <p:spPr>
          <a:xfrm>
            <a:off x="2147590" y="1339453"/>
            <a:ext cx="598289" cy="1441333"/>
          </a:xfrm>
          <a:prstGeom prst="rect">
            <a:avLst/>
          </a:prstGeom>
          <a:ln w="12700">
            <a:miter lim="400000"/>
          </a:ln>
        </p:spPr>
      </p:pic>
      <p:pic>
        <p:nvPicPr>
          <p:cNvPr id="188" name="droppedImage.png"/>
          <p:cNvPicPr/>
          <p:nvPr/>
        </p:nvPicPr>
        <p:blipFill>
          <a:blip r:embed="rId7">
            <a:extLst/>
          </a:blip>
          <a:stretch>
            <a:fillRect/>
          </a:stretch>
        </p:blipFill>
        <p:spPr>
          <a:xfrm>
            <a:off x="4422394" y="1339454"/>
            <a:ext cx="1174322" cy="1437680"/>
          </a:xfrm>
          <a:prstGeom prst="rect">
            <a:avLst/>
          </a:prstGeom>
          <a:ln w="12700">
            <a:miter lim="400000"/>
          </a:ln>
        </p:spPr>
      </p:pic>
      <p:pic>
        <p:nvPicPr>
          <p:cNvPr id="189" name="droppedImage.png"/>
          <p:cNvPicPr/>
          <p:nvPr/>
        </p:nvPicPr>
        <p:blipFill>
          <a:blip r:embed="rId8">
            <a:extLst/>
          </a:blip>
          <a:stretch>
            <a:fillRect/>
          </a:stretch>
        </p:blipFill>
        <p:spPr>
          <a:xfrm>
            <a:off x="8058416" y="1339454"/>
            <a:ext cx="599544" cy="1437680"/>
          </a:xfrm>
          <a:prstGeom prst="rect">
            <a:avLst/>
          </a:prstGeom>
          <a:ln w="12700">
            <a:miter lim="400000"/>
          </a:ln>
        </p:spPr>
      </p:pic>
      <p:sp>
        <p:nvSpPr>
          <p:cNvPr id="190" name="Shape 190"/>
          <p:cNvSpPr/>
          <p:nvPr/>
        </p:nvSpPr>
        <p:spPr>
          <a:xfrm>
            <a:off x="1689398"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1" name="Shape 191"/>
          <p:cNvSpPr/>
          <p:nvPr/>
        </p:nvSpPr>
        <p:spPr>
          <a:xfrm>
            <a:off x="288429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2" name="Shape 192"/>
          <p:cNvSpPr/>
          <p:nvPr/>
        </p:nvSpPr>
        <p:spPr>
          <a:xfrm>
            <a:off x="3955852"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3" name="Shape 193"/>
          <p:cNvSpPr/>
          <p:nvPr/>
        </p:nvSpPr>
        <p:spPr>
          <a:xfrm>
            <a:off x="573286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4" name="Shape 194"/>
          <p:cNvSpPr/>
          <p:nvPr/>
        </p:nvSpPr>
        <p:spPr>
          <a:xfrm>
            <a:off x="7268766"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201" name="Shape 201"/>
          <p:cNvSpPr/>
          <p:nvPr/>
        </p:nvSpPr>
        <p:spPr>
          <a:xfrm>
            <a:off x="805046"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202" name="Shape 202"/>
          <p:cNvSpPr/>
          <p:nvPr/>
        </p:nvSpPr>
        <p:spPr>
          <a:xfrm>
            <a:off x="224135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203" name="Shape 203"/>
          <p:cNvSpPr/>
          <p:nvPr/>
        </p:nvSpPr>
        <p:spPr>
          <a:xfrm>
            <a:off x="337542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204" name="Shape 204"/>
          <p:cNvSpPr/>
          <p:nvPr/>
        </p:nvSpPr>
        <p:spPr>
          <a:xfrm>
            <a:off x="4795242"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205" name="Shape 205"/>
          <p:cNvSpPr/>
          <p:nvPr/>
        </p:nvSpPr>
        <p:spPr>
          <a:xfrm>
            <a:off x="6295429"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206" name="Shape 206"/>
          <p:cNvSpPr/>
          <p:nvPr/>
        </p:nvSpPr>
        <p:spPr>
          <a:xfrm>
            <a:off x="8143875"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208" name="Shape 208"/>
          <p:cNvSpPr/>
          <p:nvPr/>
        </p:nvSpPr>
        <p:spPr>
          <a:xfrm>
            <a:off x="5893594" y="1009055"/>
            <a:ext cx="0" cy="2098217"/>
          </a:xfrm>
          <a:prstGeom prst="line">
            <a:avLst/>
          </a:prstGeom>
          <a:ln w="63500">
            <a:solidFill>
              <a:srgbClr val="FFFFFF"/>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32" name="Shape 164"/>
          <p:cNvSpPr/>
          <p:nvPr/>
        </p:nvSpPr>
        <p:spPr>
          <a:xfrm>
            <a:off x="858446"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3" name="Shape 166"/>
          <p:cNvSpPr/>
          <p:nvPr/>
        </p:nvSpPr>
        <p:spPr>
          <a:xfrm>
            <a:off x="342900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4" name="Shape 167"/>
          <p:cNvSpPr/>
          <p:nvPr/>
        </p:nvSpPr>
        <p:spPr>
          <a:xfrm>
            <a:off x="484882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6" name="TextBox 35"/>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37" name="TextBox 36"/>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8" name="TextBox 37"/>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
        <p:nvSpPr>
          <p:cNvPr id="39" name="Shape 210"/>
          <p:cNvSpPr/>
          <p:nvPr/>
        </p:nvSpPr>
        <p:spPr>
          <a:xfrm flipH="1">
            <a:off x="5919301"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mc:AlternateContent xmlns:mc="http://schemas.openxmlformats.org/markup-compatibility/2006" xmlns:a14="http://schemas.microsoft.com/office/drawing/2010/main">
        <mc:Choice Requires="a14">
          <p:sp>
            <p:nvSpPr>
              <p:cNvPr id="35" name="Rectangle 34"/>
              <p:cNvSpPr/>
              <p:nvPr/>
            </p:nvSpPr>
            <p:spPr>
              <a:xfrm>
                <a:off x="319549" y="4000437"/>
                <a:ext cx="7243650" cy="787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𝑝𝑟𝑒𝑐𝑖𝑠𝑖𝑜𝑛</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num>
                        <m:den>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𝑓𝑎𝑙𝑠𝑒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den>
                      </m:f>
                    </m:oMath>
                  </m:oMathPara>
                </a14:m>
                <a:endParaRPr lang="en-US" sz="2200" dirty="0"/>
              </a:p>
            </p:txBody>
          </p:sp>
        </mc:Choice>
        <mc:Fallback xmlns="">
          <p:sp>
            <p:nvSpPr>
              <p:cNvPr id="35" name="Rectangle 34"/>
              <p:cNvSpPr>
                <a:spLocks noRot="1" noChangeAspect="1" noMove="1" noResize="1" noEditPoints="1" noAdjustHandles="1" noChangeArrowheads="1" noChangeShapeType="1" noTextEdit="1"/>
              </p:cNvSpPr>
              <p:nvPr/>
            </p:nvSpPr>
            <p:spPr>
              <a:xfrm>
                <a:off x="319549" y="4000437"/>
                <a:ext cx="7243650" cy="78778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319549" y="5115798"/>
                <a:ext cx="4577279" cy="785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𝑟𝑒𝑐𝑎𝑙𝑙</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m:t>
                          </m:r>
                          <m:r>
                            <a:rPr lang="en-US" sz="2200" b="0" i="1" smtClean="0">
                              <a:latin typeface="Cambria Math" panose="02040503050406030204" pitchFamily="18" charset="0"/>
                            </a:rPr>
                            <m:t>𝑡𝑟𝑢𝑒</m:t>
                          </m:r>
                          <m:r>
                            <a:rPr lang="en-US" sz="2200" b="0" i="1" smtClean="0">
                              <a:latin typeface="Cambria Math" panose="02040503050406030204" pitchFamily="18" charset="0"/>
                            </a:rPr>
                            <m:t> </m:t>
                          </m:r>
                          <m:r>
                            <a:rPr lang="en-US" sz="2200" b="0" i="1" smtClean="0">
                              <a:latin typeface="Cambria Math" panose="02040503050406030204" pitchFamily="18" charset="0"/>
                            </a:rPr>
                            <m:t>𝑝𝑜𝑠𝑖𝑡𝑖𝑣𝑒𝑠</m:t>
                          </m:r>
                          <m:r>
                            <a:rPr lang="en-US" sz="2200" b="0" i="1" smtClean="0">
                              <a:latin typeface="Cambria Math" panose="02040503050406030204" pitchFamily="18" charset="0"/>
                            </a:rPr>
                            <m:t>@</m:t>
                          </m:r>
                          <m:r>
                            <a:rPr lang="en-US" sz="2200" b="0" i="1" smtClean="0">
                              <a:latin typeface="Cambria Math" panose="02040503050406030204" pitchFamily="18" charset="0"/>
                            </a:rPr>
                            <m:t>𝑡</m:t>
                          </m:r>
                        </m:num>
                        <m:den>
                          <m:r>
                            <a:rPr lang="en-US" sz="2200" b="0" i="1" smtClean="0">
                              <a:latin typeface="Cambria Math" panose="02040503050406030204" pitchFamily="18" charset="0"/>
                            </a:rPr>
                            <m:t>#</m:t>
                          </m:r>
                          <m:r>
                            <a:rPr lang="en-US" sz="2200" b="0" i="1" smtClean="0">
                              <a:latin typeface="Cambria Math" panose="02040503050406030204" pitchFamily="18" charset="0"/>
                            </a:rPr>
                            <m:t>𝑔𝑟𝑜𝑢𝑛𝑑</m:t>
                          </m:r>
                          <m:r>
                            <a:rPr lang="en-US" sz="2200" b="0" i="1" smtClean="0">
                              <a:latin typeface="Cambria Math" panose="02040503050406030204" pitchFamily="18" charset="0"/>
                            </a:rPr>
                            <m:t> </m:t>
                          </m:r>
                          <m:r>
                            <a:rPr lang="en-US" sz="2200" b="0" i="1" smtClean="0">
                              <a:latin typeface="Cambria Math" panose="02040503050406030204" pitchFamily="18" charset="0"/>
                            </a:rPr>
                            <m:t>𝑡𝑟𝑢𝑡h</m:t>
                          </m:r>
                          <m:r>
                            <a:rPr lang="en-US" sz="2200" b="0" i="1" smtClean="0">
                              <a:latin typeface="Cambria Math" panose="02040503050406030204" pitchFamily="18" charset="0"/>
                            </a:rPr>
                            <m:t> </m:t>
                          </m:r>
                          <m:r>
                            <a:rPr lang="en-US" sz="2200" b="0" i="1" smtClean="0">
                              <a:latin typeface="Cambria Math" panose="02040503050406030204" pitchFamily="18" charset="0"/>
                            </a:rPr>
                            <m:t>𝑜𝑏𝑗𝑒𝑐𝑡𝑠</m:t>
                          </m:r>
                        </m:den>
                      </m:f>
                    </m:oMath>
                  </m:oMathPara>
                </a14:m>
                <a:endParaRPr lang="en-US" sz="2200" dirty="0"/>
              </a:p>
            </p:txBody>
          </p:sp>
        </mc:Choice>
        <mc:Fallback xmlns="">
          <p:sp>
            <p:nvSpPr>
              <p:cNvPr id="40" name="Rectangle 39"/>
              <p:cNvSpPr>
                <a:spLocks noRot="1" noChangeAspect="1" noMove="1" noResize="1" noEditPoints="1" noAdjustHandles="1" noChangeArrowheads="1" noChangeShapeType="1" noTextEdit="1"/>
              </p:cNvSpPr>
              <p:nvPr/>
            </p:nvSpPr>
            <p:spPr>
              <a:xfrm>
                <a:off x="319549" y="5115798"/>
                <a:ext cx="4577279" cy="78572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727282" y="3033920"/>
                <a:ext cx="36625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𝑡</m:t>
                      </m:r>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5727282" y="3033920"/>
                <a:ext cx="366254" cy="430887"/>
              </a:xfrm>
              <a:prstGeom prst="rect">
                <a:avLst/>
              </a:prstGeom>
              <a:blipFill rotWithShape="0">
                <a:blip r:embed="rId11"/>
                <a:stretch>
                  <a:fillRect/>
                </a:stretch>
              </a:blipFill>
            </p:spPr>
            <p:txBody>
              <a:bodyPr/>
              <a:lstStyle/>
              <a:p>
                <a:r>
                  <a:rPr lang="en-US">
                    <a:noFill/>
                  </a:rPr>
                  <a:t> </a:t>
                </a:r>
              </a:p>
            </p:txBody>
          </p:sp>
        </mc:Fallback>
      </mc:AlternateContent>
      <p:sp>
        <p:nvSpPr>
          <p:cNvPr id="41" name="Shape 166"/>
          <p:cNvSpPr/>
          <p:nvPr/>
        </p:nvSpPr>
        <p:spPr>
          <a:xfrm>
            <a:off x="8365934" y="3924922"/>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smtClean="0">
                <a:solidFill>
                  <a:schemeClr val="accent6"/>
                </a:solidFill>
              </a:rPr>
              <a:t>✓</a:t>
            </a:r>
            <a:endParaRPr sz="2953" dirty="0">
              <a:solidFill>
                <a:schemeClr val="accent6"/>
              </a:solidFill>
            </a:endParaRPr>
          </a:p>
        </p:txBody>
      </p:sp>
      <p:sp>
        <p:nvSpPr>
          <p:cNvPr id="42" name="Shape 166"/>
          <p:cNvSpPr/>
          <p:nvPr/>
        </p:nvSpPr>
        <p:spPr>
          <a:xfrm>
            <a:off x="8084859" y="4362369"/>
            <a:ext cx="629981"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smtClean="0">
                <a:solidFill>
                  <a:schemeClr val="accent6"/>
                </a:solidFill>
              </a:rPr>
              <a:t>✓</a:t>
            </a:r>
            <a:r>
              <a:rPr lang="en-US" sz="2953" dirty="0" smtClean="0">
                <a:solidFill>
                  <a:schemeClr val="accent6"/>
                </a:solidFill>
              </a:rPr>
              <a:t> </a:t>
            </a:r>
            <a:r>
              <a:rPr lang="en-US" sz="2953" dirty="0" smtClean="0">
                <a:solidFill>
                  <a:schemeClr val="tx1"/>
                </a:solidFill>
              </a:rPr>
              <a:t>+</a:t>
            </a:r>
            <a:endParaRPr sz="2953" dirty="0">
              <a:solidFill>
                <a:schemeClr val="tx1"/>
              </a:solidFill>
            </a:endParaRPr>
          </a:p>
        </p:txBody>
      </p:sp>
      <p:sp>
        <p:nvSpPr>
          <p:cNvPr id="43" name="TextBox 42"/>
          <p:cNvSpPr txBox="1"/>
          <p:nvPr/>
        </p:nvSpPr>
        <p:spPr>
          <a:xfrm>
            <a:off x="8700526" y="4401915"/>
            <a:ext cx="343014" cy="492443"/>
          </a:xfrm>
          <a:prstGeom prst="rect">
            <a:avLst/>
          </a:prstGeom>
          <a:noFill/>
        </p:spPr>
        <p:txBody>
          <a:bodyPr wrap="square" rtlCol="0">
            <a:spAutoFit/>
          </a:bodyPr>
          <a:lstStyle/>
          <a:p>
            <a:r>
              <a:rPr lang="en-US" sz="2600" dirty="0" smtClean="0">
                <a:solidFill>
                  <a:srgbClr val="FF0000"/>
                </a:solidFill>
              </a:rPr>
              <a:t>X</a:t>
            </a:r>
            <a:endParaRPr lang="en-US" sz="2600" dirty="0">
              <a:solidFill>
                <a:srgbClr val="FF0000"/>
              </a:solidFill>
            </a:endParaRPr>
          </a:p>
        </p:txBody>
      </p:sp>
      <p:cxnSp>
        <p:nvCxnSpPr>
          <p:cNvPr id="4" name="Straight Connector 3"/>
          <p:cNvCxnSpPr/>
          <p:nvPr/>
        </p:nvCxnSpPr>
        <p:spPr>
          <a:xfrm>
            <a:off x="7999729" y="4400469"/>
            <a:ext cx="10763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19242" y="901899"/>
            <a:ext cx="3024758" cy="2205373"/>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9783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pPr lvl="0">
              <a:defRPr sz="1800">
                <a:solidFill>
                  <a:srgbClr val="000000"/>
                </a:solidFill>
              </a:defRPr>
            </a:pPr>
            <a:r>
              <a:rPr sz="3937"/>
              <a:t>Evaluation metric</a:t>
            </a:r>
          </a:p>
        </p:txBody>
      </p:sp>
      <p:pic>
        <p:nvPicPr>
          <p:cNvPr id="182" name="droppedImage.png"/>
          <p:cNvPicPr/>
          <p:nvPr/>
        </p:nvPicPr>
        <p:blipFill>
          <a:blip r:embed="rId3">
            <a:extLst/>
          </a:blip>
          <a:srcRect l="1091" t="850" r="841" b="2097"/>
          <a:stretch>
            <a:fillRect/>
          </a:stretch>
        </p:blipFill>
        <p:spPr>
          <a:xfrm>
            <a:off x="455414" y="3214687"/>
            <a:ext cx="4580959" cy="3527227"/>
          </a:xfrm>
          <a:prstGeom prst="rect">
            <a:avLst/>
          </a:prstGeom>
          <a:ln w="12700">
            <a:solidFill/>
            <a:miter lim="400000"/>
          </a:ln>
        </p:spPr>
      </p:pic>
      <p:sp>
        <p:nvSpPr>
          <p:cNvPr id="183" name="Shape 183"/>
          <p:cNvSpPr/>
          <p:nvPr/>
        </p:nvSpPr>
        <p:spPr>
          <a:xfrm>
            <a:off x="5312923" y="3661172"/>
            <a:ext cx="3435812" cy="2726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l">
              <a:defRPr sz="1800">
                <a:solidFill>
                  <a:srgbClr val="000000"/>
                </a:solidFill>
              </a:defRPr>
            </a:pPr>
            <a:r>
              <a:rPr sz="2953" dirty="0"/>
              <a:t>Average Precision (</a:t>
            </a:r>
            <a:r>
              <a:rPr sz="2953" dirty="0">
                <a:latin typeface="+mj-lt"/>
                <a:ea typeface="+mj-ea"/>
                <a:cs typeface="+mj-cs"/>
                <a:sym typeface="SourceSansPro-Regular"/>
              </a:rPr>
              <a:t>AP</a:t>
            </a:r>
            <a:r>
              <a:rPr sz="2953" dirty="0"/>
              <a:t>)</a:t>
            </a:r>
          </a:p>
          <a:p>
            <a:pPr lvl="0" algn="l">
              <a:defRPr sz="1800">
                <a:solidFill>
                  <a:srgbClr val="000000"/>
                </a:solidFill>
              </a:defRPr>
            </a:pPr>
            <a:r>
              <a:rPr sz="2953" dirty="0"/>
              <a:t>    </a:t>
            </a:r>
            <a:r>
              <a:rPr sz="2953" dirty="0" smtClean="0"/>
              <a:t>0</a:t>
            </a:r>
            <a:r>
              <a:rPr sz="2953" dirty="0"/>
              <a:t>%  is worst</a:t>
            </a:r>
          </a:p>
          <a:p>
            <a:pPr lvl="0" algn="l">
              <a:defRPr sz="1800">
                <a:solidFill>
                  <a:srgbClr val="000000"/>
                </a:solidFill>
              </a:defRPr>
            </a:pPr>
            <a:r>
              <a:rPr sz="2953" dirty="0"/>
              <a:t>    100%  is best</a:t>
            </a:r>
          </a:p>
          <a:p>
            <a:pPr lvl="0" algn="l">
              <a:defRPr sz="1800">
                <a:solidFill>
                  <a:srgbClr val="000000"/>
                </a:solidFill>
              </a:defRPr>
            </a:pPr>
            <a:endParaRPr sz="2953" dirty="0"/>
          </a:p>
          <a:p>
            <a:pPr lvl="0" algn="l">
              <a:defRPr sz="1800">
                <a:solidFill>
                  <a:srgbClr val="000000"/>
                </a:solidFill>
              </a:defRPr>
            </a:pPr>
            <a:r>
              <a:rPr sz="2953" dirty="0"/>
              <a:t>mean AP over classes</a:t>
            </a:r>
          </a:p>
          <a:p>
            <a:pPr lvl="0" algn="l">
              <a:defRPr sz="1800">
                <a:solidFill>
                  <a:srgbClr val="000000"/>
                </a:solidFill>
              </a:defRPr>
            </a:pPr>
            <a:r>
              <a:rPr sz="2953" dirty="0"/>
              <a:t>(</a:t>
            </a:r>
            <a:r>
              <a:rPr sz="2953" dirty="0" err="1">
                <a:latin typeface="+mj-lt"/>
                <a:ea typeface="+mj-ea"/>
                <a:cs typeface="+mj-cs"/>
                <a:sym typeface="SourceSansPro-Regular"/>
              </a:rPr>
              <a:t>mAP</a:t>
            </a:r>
            <a:r>
              <a:rPr sz="2953" dirty="0"/>
              <a:t>)</a:t>
            </a:r>
          </a:p>
        </p:txBody>
      </p:sp>
      <p:pic>
        <p:nvPicPr>
          <p:cNvPr id="184" name="droppedImage.png"/>
          <p:cNvPicPr/>
          <p:nvPr/>
        </p:nvPicPr>
        <p:blipFill>
          <a:blip r:embed="rId4">
            <a:extLst/>
          </a:blip>
          <a:stretch>
            <a:fillRect/>
          </a:stretch>
        </p:blipFill>
        <p:spPr>
          <a:xfrm>
            <a:off x="483989" y="1339454"/>
            <a:ext cx="1067991" cy="1437680"/>
          </a:xfrm>
          <a:prstGeom prst="rect">
            <a:avLst/>
          </a:prstGeom>
          <a:ln w="12700">
            <a:miter lim="400000"/>
          </a:ln>
        </p:spPr>
      </p:pic>
      <p:pic>
        <p:nvPicPr>
          <p:cNvPr id="185" name="droppedImage.png"/>
          <p:cNvPicPr/>
          <p:nvPr/>
        </p:nvPicPr>
        <p:blipFill>
          <a:blip r:embed="rId5">
            <a:extLst/>
          </a:blip>
          <a:stretch>
            <a:fillRect/>
          </a:stretch>
        </p:blipFill>
        <p:spPr>
          <a:xfrm>
            <a:off x="3348633" y="1339453"/>
            <a:ext cx="473273" cy="1437680"/>
          </a:xfrm>
          <a:prstGeom prst="rect">
            <a:avLst/>
          </a:prstGeom>
          <a:ln w="12700">
            <a:miter lim="400000"/>
          </a:ln>
        </p:spPr>
      </p:pic>
      <p:pic>
        <p:nvPicPr>
          <p:cNvPr id="186" name="droppedImage.png"/>
          <p:cNvPicPr/>
          <p:nvPr/>
        </p:nvPicPr>
        <p:blipFill>
          <a:blip r:embed="rId6">
            <a:extLst/>
          </a:blip>
          <a:stretch>
            <a:fillRect/>
          </a:stretch>
        </p:blipFill>
        <p:spPr>
          <a:xfrm>
            <a:off x="6192738" y="1339453"/>
            <a:ext cx="625078" cy="1440398"/>
          </a:xfrm>
          <a:prstGeom prst="rect">
            <a:avLst/>
          </a:prstGeom>
          <a:ln w="12700">
            <a:miter lim="400000"/>
          </a:ln>
        </p:spPr>
      </p:pic>
      <p:pic>
        <p:nvPicPr>
          <p:cNvPr id="187" name="droppedImage.png"/>
          <p:cNvPicPr/>
          <p:nvPr/>
        </p:nvPicPr>
        <p:blipFill>
          <a:blip r:embed="rId7">
            <a:extLst/>
          </a:blip>
          <a:stretch>
            <a:fillRect/>
          </a:stretch>
        </p:blipFill>
        <p:spPr>
          <a:xfrm>
            <a:off x="2147590" y="1339453"/>
            <a:ext cx="598289" cy="1441333"/>
          </a:xfrm>
          <a:prstGeom prst="rect">
            <a:avLst/>
          </a:prstGeom>
          <a:ln w="12700">
            <a:miter lim="400000"/>
          </a:ln>
        </p:spPr>
      </p:pic>
      <p:pic>
        <p:nvPicPr>
          <p:cNvPr id="188" name="droppedImage.png"/>
          <p:cNvPicPr/>
          <p:nvPr/>
        </p:nvPicPr>
        <p:blipFill>
          <a:blip r:embed="rId8">
            <a:extLst/>
          </a:blip>
          <a:stretch>
            <a:fillRect/>
          </a:stretch>
        </p:blipFill>
        <p:spPr>
          <a:xfrm>
            <a:off x="4422394" y="1339454"/>
            <a:ext cx="1174322" cy="1437680"/>
          </a:xfrm>
          <a:prstGeom prst="rect">
            <a:avLst/>
          </a:prstGeom>
          <a:ln w="12700">
            <a:miter lim="400000"/>
          </a:ln>
        </p:spPr>
      </p:pic>
      <p:pic>
        <p:nvPicPr>
          <p:cNvPr id="189" name="droppedImage.png"/>
          <p:cNvPicPr/>
          <p:nvPr/>
        </p:nvPicPr>
        <p:blipFill>
          <a:blip r:embed="rId9">
            <a:extLst/>
          </a:blip>
          <a:stretch>
            <a:fillRect/>
          </a:stretch>
        </p:blipFill>
        <p:spPr>
          <a:xfrm>
            <a:off x="8058416" y="1339454"/>
            <a:ext cx="599544" cy="1437680"/>
          </a:xfrm>
          <a:prstGeom prst="rect">
            <a:avLst/>
          </a:prstGeom>
          <a:ln w="12700">
            <a:miter lim="400000"/>
          </a:ln>
        </p:spPr>
      </p:pic>
      <p:sp>
        <p:nvSpPr>
          <p:cNvPr id="190" name="Shape 190"/>
          <p:cNvSpPr/>
          <p:nvPr/>
        </p:nvSpPr>
        <p:spPr>
          <a:xfrm>
            <a:off x="1689398"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1" name="Shape 191"/>
          <p:cNvSpPr/>
          <p:nvPr/>
        </p:nvSpPr>
        <p:spPr>
          <a:xfrm>
            <a:off x="288429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2" name="Shape 192"/>
          <p:cNvSpPr/>
          <p:nvPr/>
        </p:nvSpPr>
        <p:spPr>
          <a:xfrm>
            <a:off x="3955852"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3" name="Shape 193"/>
          <p:cNvSpPr/>
          <p:nvPr/>
        </p:nvSpPr>
        <p:spPr>
          <a:xfrm>
            <a:off x="5732860"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194" name="Shape 194"/>
          <p:cNvSpPr/>
          <p:nvPr/>
        </p:nvSpPr>
        <p:spPr>
          <a:xfrm>
            <a:off x="7268766" y="1656605"/>
            <a:ext cx="36067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a:t>...</a:t>
            </a:r>
          </a:p>
        </p:txBody>
      </p:sp>
      <p:sp>
        <p:nvSpPr>
          <p:cNvPr id="201" name="Shape 201"/>
          <p:cNvSpPr/>
          <p:nvPr/>
        </p:nvSpPr>
        <p:spPr>
          <a:xfrm>
            <a:off x="805046"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0.9</a:t>
            </a:r>
          </a:p>
        </p:txBody>
      </p:sp>
      <p:sp>
        <p:nvSpPr>
          <p:cNvPr id="202" name="Shape 202"/>
          <p:cNvSpPr/>
          <p:nvPr/>
        </p:nvSpPr>
        <p:spPr>
          <a:xfrm>
            <a:off x="224135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0.8</a:t>
            </a:r>
          </a:p>
        </p:txBody>
      </p:sp>
      <p:sp>
        <p:nvSpPr>
          <p:cNvPr id="203" name="Shape 203"/>
          <p:cNvSpPr/>
          <p:nvPr/>
        </p:nvSpPr>
        <p:spPr>
          <a:xfrm>
            <a:off x="3375421"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0.6</a:t>
            </a:r>
          </a:p>
        </p:txBody>
      </p:sp>
      <p:sp>
        <p:nvSpPr>
          <p:cNvPr id="204" name="Shape 204"/>
          <p:cNvSpPr/>
          <p:nvPr/>
        </p:nvSpPr>
        <p:spPr>
          <a:xfrm>
            <a:off x="4795242"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0.5</a:t>
            </a:r>
          </a:p>
        </p:txBody>
      </p:sp>
      <p:sp>
        <p:nvSpPr>
          <p:cNvPr id="205" name="Shape 205"/>
          <p:cNvSpPr/>
          <p:nvPr/>
        </p:nvSpPr>
        <p:spPr>
          <a:xfrm>
            <a:off x="6295429"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0.2</a:t>
            </a:r>
          </a:p>
        </p:txBody>
      </p:sp>
      <p:sp>
        <p:nvSpPr>
          <p:cNvPr id="206" name="Shape 206"/>
          <p:cNvSpPr/>
          <p:nvPr/>
        </p:nvSpPr>
        <p:spPr>
          <a:xfrm>
            <a:off x="8143875" y="969527"/>
            <a:ext cx="43601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lvl1pPr>
          </a:lstStyle>
          <a:p>
            <a:pPr lvl="0">
              <a:defRPr sz="1800">
                <a:solidFill>
                  <a:srgbClr val="000000"/>
                </a:solidFill>
              </a:defRPr>
            </a:pPr>
            <a:r>
              <a:rPr sz="2250"/>
              <a:t>0.1</a:t>
            </a:r>
          </a:p>
        </p:txBody>
      </p:sp>
      <p:sp>
        <p:nvSpPr>
          <p:cNvPr id="207" name="Shape 207"/>
          <p:cNvSpPr/>
          <p:nvPr/>
        </p:nvSpPr>
        <p:spPr>
          <a:xfrm flipV="1">
            <a:off x="3480904" y="3088381"/>
            <a:ext cx="2430864" cy="1760963"/>
          </a:xfrm>
          <a:prstGeom prst="line">
            <a:avLst/>
          </a:prstGeom>
          <a:ln w="50800">
            <a:solidFill>
              <a:srgbClr val="FF9300"/>
            </a:solidFill>
            <a:miter lim="400000"/>
            <a:headEnd type="stealth"/>
          </a:ln>
          <a:effectLst>
            <a:outerShdw blurRad="12700" dist="25400" dir="2700000" rotWithShape="0">
              <a:srgbClr val="0000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08" name="Shape 208"/>
          <p:cNvSpPr/>
          <p:nvPr/>
        </p:nvSpPr>
        <p:spPr>
          <a:xfrm>
            <a:off x="5893594" y="1009055"/>
            <a:ext cx="0" cy="2098217"/>
          </a:xfrm>
          <a:prstGeom prst="line">
            <a:avLst/>
          </a:prstGeom>
          <a:ln w="63500">
            <a:solidFill>
              <a:srgbClr val="FFFFFF"/>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09" name="Shape 209"/>
          <p:cNvSpPr/>
          <p:nvPr/>
        </p:nvSpPr>
        <p:spPr>
          <a:xfrm flipV="1">
            <a:off x="1579578" y="3097974"/>
            <a:ext cx="274519" cy="842914"/>
          </a:xfrm>
          <a:prstGeom prst="line">
            <a:avLst/>
          </a:prstGeom>
          <a:ln w="50800">
            <a:solidFill>
              <a:srgbClr val="FF9300"/>
            </a:solidFill>
            <a:miter lim="400000"/>
            <a:headEnd type="stealth"/>
          </a:ln>
          <a:effectLst>
            <a:outerShdw blurRad="12700" dist="25400" dir="2700000" rotWithShape="0">
              <a:srgbClr val="0000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210" name="Shape 210"/>
          <p:cNvSpPr/>
          <p:nvPr/>
        </p:nvSpPr>
        <p:spPr>
          <a:xfrm flipH="1">
            <a:off x="1858763"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32" name="Shape 164"/>
          <p:cNvSpPr/>
          <p:nvPr/>
        </p:nvSpPr>
        <p:spPr>
          <a:xfrm>
            <a:off x="858446"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dirty="0">
                <a:solidFill>
                  <a:schemeClr val="accent6"/>
                </a:solidFill>
              </a:rPr>
              <a:t>✓</a:t>
            </a:r>
          </a:p>
        </p:txBody>
      </p:sp>
      <p:sp>
        <p:nvSpPr>
          <p:cNvPr id="33" name="Shape 166"/>
          <p:cNvSpPr/>
          <p:nvPr/>
        </p:nvSpPr>
        <p:spPr>
          <a:xfrm>
            <a:off x="342900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4" name="Shape 167"/>
          <p:cNvSpPr/>
          <p:nvPr/>
        </p:nvSpPr>
        <p:spPr>
          <a:xfrm>
            <a:off x="4848820" y="2751385"/>
            <a:ext cx="35586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a:solidFill>
                  <a:srgbClr val="00F900"/>
                </a:solidFill>
                <a:latin typeface="+mj-lt"/>
                <a:ea typeface="+mj-ea"/>
                <a:cs typeface="+mj-cs"/>
                <a:sym typeface="SourceSansPro-Regular"/>
              </a:defRPr>
            </a:lvl1pPr>
          </a:lstStyle>
          <a:p>
            <a:pPr lvl="0">
              <a:defRPr sz="1800">
                <a:solidFill>
                  <a:srgbClr val="000000"/>
                </a:solidFill>
              </a:defRPr>
            </a:pPr>
            <a:r>
              <a:rPr sz="2953">
                <a:solidFill>
                  <a:schemeClr val="accent6"/>
                </a:solidFill>
              </a:rPr>
              <a:t>✓</a:t>
            </a:r>
          </a:p>
        </p:txBody>
      </p:sp>
      <p:sp>
        <p:nvSpPr>
          <p:cNvPr id="36" name="TextBox 35"/>
          <p:cNvSpPr txBox="1"/>
          <p:nvPr/>
        </p:nvSpPr>
        <p:spPr>
          <a:xfrm>
            <a:off x="2325220" y="2828449"/>
            <a:ext cx="330540" cy="430887"/>
          </a:xfrm>
          <a:prstGeom prst="rect">
            <a:avLst/>
          </a:prstGeom>
          <a:noFill/>
        </p:spPr>
        <p:txBody>
          <a:bodyPr wrap="none" rtlCol="0">
            <a:spAutoFit/>
          </a:bodyPr>
          <a:lstStyle/>
          <a:p>
            <a:r>
              <a:rPr lang="en-US" sz="2200" dirty="0">
                <a:solidFill>
                  <a:srgbClr val="FF0000"/>
                </a:solidFill>
              </a:rPr>
              <a:t>X</a:t>
            </a:r>
          </a:p>
        </p:txBody>
      </p:sp>
      <p:sp>
        <p:nvSpPr>
          <p:cNvPr id="37" name="TextBox 36"/>
          <p:cNvSpPr txBox="1"/>
          <p:nvPr/>
        </p:nvSpPr>
        <p:spPr>
          <a:xfrm>
            <a:off x="6379460" y="2804636"/>
            <a:ext cx="330540" cy="430887"/>
          </a:xfrm>
          <a:prstGeom prst="rect">
            <a:avLst/>
          </a:prstGeom>
          <a:noFill/>
        </p:spPr>
        <p:txBody>
          <a:bodyPr wrap="none" rtlCol="0">
            <a:spAutoFit/>
          </a:bodyPr>
          <a:lstStyle/>
          <a:p>
            <a:r>
              <a:rPr lang="en-US" sz="2200" dirty="0">
                <a:solidFill>
                  <a:srgbClr val="FF0000"/>
                </a:solidFill>
              </a:rPr>
              <a:t>X</a:t>
            </a:r>
          </a:p>
        </p:txBody>
      </p:sp>
      <p:sp>
        <p:nvSpPr>
          <p:cNvPr id="38" name="TextBox 37"/>
          <p:cNvSpPr txBox="1"/>
          <p:nvPr/>
        </p:nvSpPr>
        <p:spPr>
          <a:xfrm>
            <a:off x="8279140" y="2823240"/>
            <a:ext cx="330540" cy="430887"/>
          </a:xfrm>
          <a:prstGeom prst="rect">
            <a:avLst/>
          </a:prstGeom>
          <a:noFill/>
        </p:spPr>
        <p:txBody>
          <a:bodyPr wrap="none" rtlCol="0">
            <a:spAutoFit/>
          </a:bodyPr>
          <a:lstStyle/>
          <a:p>
            <a:r>
              <a:rPr lang="en-US" sz="2200" dirty="0">
                <a:solidFill>
                  <a:srgbClr val="FF0000"/>
                </a:solidFill>
              </a:rPr>
              <a:t>X</a:t>
            </a:r>
          </a:p>
        </p:txBody>
      </p:sp>
      <p:sp>
        <p:nvSpPr>
          <p:cNvPr id="39" name="Shape 210"/>
          <p:cNvSpPr/>
          <p:nvPr/>
        </p:nvSpPr>
        <p:spPr>
          <a:xfrm flipH="1">
            <a:off x="5919301" y="971182"/>
            <a:ext cx="1" cy="2098217"/>
          </a:xfrm>
          <a:prstGeom prst="line">
            <a:avLst/>
          </a:prstGeom>
          <a:ln w="31750"/>
        </p:spPr>
        <p:style>
          <a:lnRef idx="2">
            <a:schemeClr val="dk1"/>
          </a:lnRef>
          <a:fillRef idx="0">
            <a:schemeClr val="dk1"/>
          </a:fillRef>
          <a:effectRef idx="1">
            <a:schemeClr val="dk1"/>
          </a:effectRef>
          <a:fontRef idx="minor">
            <a:schemeClr val="tx1"/>
          </a:fontRef>
        </p:style>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Tree>
    <p:extLst>
      <p:ext uri="{BB962C8B-B14F-4D97-AF65-F5344CB8AC3E}">
        <p14:creationId xmlns:p14="http://schemas.microsoft.com/office/powerpoint/2010/main" val="5974832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Pedestrians</a:t>
            </a:r>
            <a:endParaRPr lang="en-US" dirty="0"/>
          </a:p>
        </p:txBody>
      </p:sp>
      <p:pic>
        <p:nvPicPr>
          <p:cNvPr id="4" name="Picture 3"/>
          <p:cNvPicPr>
            <a:picLocks noChangeAspect="1"/>
          </p:cNvPicPr>
          <p:nvPr/>
        </p:nvPicPr>
        <p:blipFill>
          <a:blip r:embed="rId2"/>
          <a:stretch>
            <a:fillRect/>
          </a:stretch>
        </p:blipFill>
        <p:spPr>
          <a:xfrm>
            <a:off x="132816" y="1668904"/>
            <a:ext cx="8878368" cy="2765393"/>
          </a:xfrm>
          <a:prstGeom prst="rect">
            <a:avLst/>
          </a:prstGeom>
        </p:spPr>
      </p:pic>
      <p:sp>
        <p:nvSpPr>
          <p:cNvPr id="5" name="Rectangle 4"/>
          <p:cNvSpPr/>
          <p:nvPr/>
        </p:nvSpPr>
        <p:spPr>
          <a:xfrm>
            <a:off x="3533685" y="191576"/>
            <a:ext cx="5610315" cy="1477328"/>
          </a:xfrm>
          <a:prstGeom prst="rect">
            <a:avLst/>
          </a:prstGeom>
        </p:spPr>
        <p:txBody>
          <a:bodyPr wrap="square">
            <a:spAutoFit/>
          </a:bodyPr>
          <a:lstStyle/>
          <a:p>
            <a:r>
              <a:rPr lang="en-US" b="1" dirty="0" smtClean="0"/>
              <a:t>Histograms of Oriented Gradients for Human Detection</a:t>
            </a:r>
            <a:r>
              <a:rPr lang="en-US" dirty="0" smtClean="0"/>
              <a:t>, </a:t>
            </a:r>
            <a:r>
              <a:rPr lang="en-US" dirty="0" err="1" smtClean="0"/>
              <a:t>Dalal</a:t>
            </a:r>
            <a:r>
              <a:rPr lang="en-US" dirty="0" smtClean="0"/>
              <a:t> and </a:t>
            </a:r>
            <a:r>
              <a:rPr lang="en-US" dirty="0" err="1" smtClean="0"/>
              <a:t>Triggs</a:t>
            </a:r>
            <a:r>
              <a:rPr lang="en-US" dirty="0" smtClean="0"/>
              <a:t>, CVPR 2005</a:t>
            </a:r>
          </a:p>
          <a:p>
            <a:endParaRPr lang="en-US" dirty="0"/>
          </a:p>
          <a:p>
            <a:r>
              <a:rPr lang="en-US" dirty="0" smtClean="0"/>
              <a:t>AP ~77%</a:t>
            </a:r>
          </a:p>
          <a:p>
            <a:r>
              <a:rPr lang="en-US" dirty="0" smtClean="0"/>
              <a:t>More sophisticated methods: AP ~90%</a:t>
            </a:r>
          </a:p>
        </p:txBody>
      </p:sp>
      <p:sp>
        <p:nvSpPr>
          <p:cNvPr id="6" name="TextBox 5"/>
          <p:cNvSpPr txBox="1"/>
          <p:nvPr/>
        </p:nvSpPr>
        <p:spPr>
          <a:xfrm>
            <a:off x="7147310" y="1367523"/>
            <a:ext cx="1189749" cy="369332"/>
          </a:xfrm>
          <a:prstGeom prst="rect">
            <a:avLst/>
          </a:prstGeom>
          <a:noFill/>
        </p:spPr>
        <p:txBody>
          <a:bodyPr wrap="none" rtlCol="0">
            <a:spAutoFit/>
          </a:bodyPr>
          <a:lstStyle/>
          <a:p>
            <a:pPr algn="ctr"/>
            <a:r>
              <a:rPr lang="en-US" dirty="0" smtClean="0"/>
              <a:t>                   </a:t>
            </a:r>
            <a:endParaRPr lang="en-US" dirty="0"/>
          </a:p>
        </p:txBody>
      </p:sp>
      <p:sp>
        <p:nvSpPr>
          <p:cNvPr id="3" name="TextBox 2"/>
          <p:cNvSpPr txBox="1"/>
          <p:nvPr/>
        </p:nvSpPr>
        <p:spPr>
          <a:xfrm>
            <a:off x="720615" y="4434297"/>
            <a:ext cx="7932236" cy="2031325"/>
          </a:xfrm>
          <a:prstGeom prst="rect">
            <a:avLst/>
          </a:prstGeom>
          <a:noFill/>
        </p:spPr>
        <p:txBody>
          <a:bodyPr wrap="none" rtlCol="0">
            <a:spAutoFit/>
          </a:bodyPr>
          <a:lstStyle/>
          <a:p>
            <a:r>
              <a:rPr lang="en-US" dirty="0" smtClean="0"/>
              <a:t>(a) average </a:t>
            </a:r>
            <a:r>
              <a:rPr lang="en-US" dirty="0"/>
              <a:t>gradient image over training examples</a:t>
            </a:r>
          </a:p>
          <a:p>
            <a:r>
              <a:rPr lang="en-US" dirty="0" smtClean="0"/>
              <a:t>(b) each </a:t>
            </a:r>
            <a:r>
              <a:rPr lang="en-US" dirty="0"/>
              <a:t>“pixel” shows max positive SVM weight in the block centered on that pixel</a:t>
            </a:r>
          </a:p>
          <a:p>
            <a:r>
              <a:rPr lang="en-US" dirty="0" smtClean="0"/>
              <a:t>(c) same </a:t>
            </a:r>
            <a:r>
              <a:rPr lang="en-US" dirty="0"/>
              <a:t>as (b) for negative SVM weights</a:t>
            </a:r>
          </a:p>
          <a:p>
            <a:r>
              <a:rPr lang="en-US" dirty="0" smtClean="0"/>
              <a:t>(d) test </a:t>
            </a:r>
            <a:r>
              <a:rPr lang="en-US" dirty="0"/>
              <a:t>image</a:t>
            </a:r>
          </a:p>
          <a:p>
            <a:r>
              <a:rPr lang="en-US" dirty="0" smtClean="0"/>
              <a:t>(</a:t>
            </a:r>
            <a:r>
              <a:rPr lang="en-US" dirty="0"/>
              <a:t>e</a:t>
            </a:r>
            <a:r>
              <a:rPr lang="en-US" dirty="0" smtClean="0"/>
              <a:t>) its </a:t>
            </a:r>
            <a:r>
              <a:rPr lang="en-US" dirty="0"/>
              <a:t>R-HOG descriptor</a:t>
            </a:r>
          </a:p>
          <a:p>
            <a:r>
              <a:rPr lang="en-US" dirty="0" smtClean="0"/>
              <a:t>(f) R-HOG </a:t>
            </a:r>
            <a:r>
              <a:rPr lang="en-US" dirty="0"/>
              <a:t>descriptor weighted by positive SVM weights</a:t>
            </a:r>
          </a:p>
          <a:p>
            <a:r>
              <a:rPr lang="en-US" dirty="0" smtClean="0"/>
              <a:t>(g) R-HOG </a:t>
            </a:r>
            <a:r>
              <a:rPr lang="en-US" dirty="0"/>
              <a:t>descriptor weighted by negative SVM weights</a:t>
            </a:r>
          </a:p>
        </p:txBody>
      </p:sp>
    </p:spTree>
    <p:extLst>
      <p:ext uri="{BB962C8B-B14F-4D97-AF65-F5344CB8AC3E}">
        <p14:creationId xmlns:p14="http://schemas.microsoft.com/office/powerpoint/2010/main" val="195629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work?</a:t>
            </a:r>
            <a:endParaRPr lang="en-US" dirty="0"/>
          </a:p>
        </p:txBody>
      </p:sp>
      <p:pic>
        <p:nvPicPr>
          <p:cNvPr id="4" name="Picture 3"/>
          <p:cNvPicPr>
            <a:picLocks noChangeAspect="1"/>
          </p:cNvPicPr>
          <p:nvPr/>
        </p:nvPicPr>
        <p:blipFill rotWithShape="1">
          <a:blip r:embed="rId2"/>
          <a:srcRect r="50000"/>
          <a:stretch/>
        </p:blipFill>
        <p:spPr>
          <a:xfrm>
            <a:off x="94395" y="1455298"/>
            <a:ext cx="5895039" cy="2399214"/>
          </a:xfrm>
          <a:prstGeom prst="rect">
            <a:avLst/>
          </a:prstGeom>
        </p:spPr>
      </p:pic>
      <p:pic>
        <p:nvPicPr>
          <p:cNvPr id="5" name="Picture 4"/>
          <p:cNvPicPr>
            <a:picLocks noChangeAspect="1"/>
          </p:cNvPicPr>
          <p:nvPr/>
        </p:nvPicPr>
        <p:blipFill rotWithShape="1">
          <a:blip r:embed="rId2"/>
          <a:srcRect l="50212" r="-129"/>
          <a:stretch/>
        </p:blipFill>
        <p:spPr>
          <a:xfrm>
            <a:off x="274171" y="3854512"/>
            <a:ext cx="5535485" cy="2256577"/>
          </a:xfrm>
          <a:prstGeom prst="rect">
            <a:avLst/>
          </a:prstGeom>
        </p:spPr>
      </p:pic>
      <p:pic>
        <p:nvPicPr>
          <p:cNvPr id="6" name="Picture 5"/>
          <p:cNvPicPr>
            <a:picLocks noChangeAspect="1"/>
          </p:cNvPicPr>
          <p:nvPr/>
        </p:nvPicPr>
        <p:blipFill rotWithShape="1">
          <a:blip r:embed="rId3"/>
          <a:srcRect r="85384" b="10569"/>
          <a:stretch/>
        </p:blipFill>
        <p:spPr>
          <a:xfrm>
            <a:off x="6523691" y="1763005"/>
            <a:ext cx="1991659" cy="3795823"/>
          </a:xfrm>
          <a:prstGeom prst="rect">
            <a:avLst/>
          </a:prstGeom>
        </p:spPr>
      </p:pic>
      <p:sp>
        <p:nvSpPr>
          <p:cNvPr id="7" name="TextBox 6"/>
          <p:cNvSpPr txBox="1"/>
          <p:nvPr/>
        </p:nvSpPr>
        <p:spPr>
          <a:xfrm>
            <a:off x="6130390" y="5631144"/>
            <a:ext cx="2882840" cy="430887"/>
          </a:xfrm>
          <a:prstGeom prst="rect">
            <a:avLst/>
          </a:prstGeom>
          <a:noFill/>
        </p:spPr>
        <p:txBody>
          <a:bodyPr wrap="none" rtlCol="0">
            <a:spAutoFit/>
          </a:bodyPr>
          <a:lstStyle/>
          <a:p>
            <a:r>
              <a:rPr lang="en-US" sz="2200" dirty="0" smtClean="0"/>
              <a:t>Average gradient image</a:t>
            </a:r>
            <a:endParaRPr lang="en-US" sz="2200" dirty="0"/>
          </a:p>
        </p:txBody>
      </p:sp>
    </p:spTree>
    <p:extLst>
      <p:ext uri="{BB962C8B-B14F-4D97-AF65-F5344CB8AC3E}">
        <p14:creationId xmlns:p14="http://schemas.microsoft.com/office/powerpoint/2010/main" val="1623968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categories</a:t>
            </a:r>
            <a:endParaRPr lang="en-US" dirty="0"/>
          </a:p>
        </p:txBody>
      </p:sp>
      <p:grpSp>
        <p:nvGrpSpPr>
          <p:cNvPr id="12" name="Group 11"/>
          <p:cNvGrpSpPr/>
          <p:nvPr/>
        </p:nvGrpSpPr>
        <p:grpSpPr>
          <a:xfrm>
            <a:off x="188931" y="1511927"/>
            <a:ext cx="8849554" cy="3965419"/>
            <a:chOff x="-425510" y="1560090"/>
            <a:chExt cx="12588215" cy="5640685"/>
          </a:xfrm>
        </p:grpSpPr>
        <p:pic>
          <p:nvPicPr>
            <p:cNvPr id="4" name="Picture 2" descr="00367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570" y="1772924"/>
              <a:ext cx="3427136" cy="257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0018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9869" y="3854142"/>
              <a:ext cx="2509975" cy="3346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0094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10" y="1683915"/>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00037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298" y="4222082"/>
              <a:ext cx="3546453" cy="2369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00152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590" y="1560090"/>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descr="0029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6501" y="1944974"/>
              <a:ext cx="3914468" cy="25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00332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5974" y="4586724"/>
              <a:ext cx="4588682" cy="25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00412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45327" y="4760490"/>
              <a:ext cx="3264692"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TextBox 12"/>
          <p:cNvSpPr txBox="1"/>
          <p:nvPr/>
        </p:nvSpPr>
        <p:spPr>
          <a:xfrm>
            <a:off x="282656" y="5791345"/>
            <a:ext cx="8564589" cy="769441"/>
          </a:xfrm>
          <a:prstGeom prst="rect">
            <a:avLst/>
          </a:prstGeom>
          <a:noFill/>
        </p:spPr>
        <p:txBody>
          <a:bodyPr wrap="none" rtlCol="0">
            <a:spAutoFit/>
          </a:bodyPr>
          <a:lstStyle/>
          <a:p>
            <a:r>
              <a:rPr lang="en-US" sz="2200" dirty="0" smtClean="0"/>
              <a:t>Can we detect people, chairs, horses, cars, dogs, buses, bottles, sheep …?</a:t>
            </a:r>
          </a:p>
          <a:p>
            <a:r>
              <a:rPr lang="en-US" sz="2200" dirty="0" smtClean="0">
                <a:solidFill>
                  <a:srgbClr val="C00000"/>
                </a:solidFill>
              </a:rPr>
              <a:t>PASCAL Visual Object Categories (VOC) dataset</a:t>
            </a:r>
            <a:endParaRPr lang="en-US" sz="2200" dirty="0">
              <a:solidFill>
                <a:srgbClr val="C00000"/>
              </a:solidFill>
            </a:endParaRPr>
          </a:p>
        </p:txBody>
      </p:sp>
    </p:spTree>
    <p:extLst>
      <p:ext uri="{BB962C8B-B14F-4D97-AF65-F5344CB8AC3E}">
        <p14:creationId xmlns:p14="http://schemas.microsoft.com/office/powerpoint/2010/main" val="141892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categories</a:t>
            </a:r>
            <a:br>
              <a:rPr lang="en-US" dirty="0" smtClean="0"/>
            </a:br>
            <a:r>
              <a:rPr lang="en-US" sz="3200" dirty="0" smtClean="0">
                <a:solidFill>
                  <a:srgbClr val="C00000"/>
                </a:solidFill>
              </a:rPr>
              <a:t>Why doesn’t this work (as well)?</a:t>
            </a:r>
            <a:endParaRPr lang="en-US" sz="3200" dirty="0">
              <a:solidFill>
                <a:srgbClr val="C00000"/>
              </a:solidFill>
            </a:endParaRPr>
          </a:p>
        </p:txBody>
      </p:sp>
      <p:grpSp>
        <p:nvGrpSpPr>
          <p:cNvPr id="12" name="Group 11"/>
          <p:cNvGrpSpPr/>
          <p:nvPr/>
        </p:nvGrpSpPr>
        <p:grpSpPr>
          <a:xfrm>
            <a:off x="188931" y="1511927"/>
            <a:ext cx="8849554" cy="3965419"/>
            <a:chOff x="-425510" y="1560090"/>
            <a:chExt cx="12588215" cy="5640685"/>
          </a:xfrm>
        </p:grpSpPr>
        <p:pic>
          <p:nvPicPr>
            <p:cNvPr id="4" name="Picture 2" descr="00367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570" y="1772924"/>
              <a:ext cx="3427136" cy="257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0018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9869" y="3854142"/>
              <a:ext cx="2509975" cy="3346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0094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10" y="1683915"/>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00037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298" y="4222082"/>
              <a:ext cx="3546453" cy="2369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00152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590" y="1560090"/>
              <a:ext cx="2898115"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descr="0029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6501" y="1944974"/>
              <a:ext cx="3914468" cy="25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00332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5974" y="4586724"/>
              <a:ext cx="4588682" cy="257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00412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45327" y="4760490"/>
              <a:ext cx="3264692" cy="2173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TextBox 12"/>
          <p:cNvSpPr txBox="1"/>
          <p:nvPr/>
        </p:nvSpPr>
        <p:spPr>
          <a:xfrm>
            <a:off x="282656" y="5791345"/>
            <a:ext cx="8564589" cy="769441"/>
          </a:xfrm>
          <a:prstGeom prst="rect">
            <a:avLst/>
          </a:prstGeom>
          <a:noFill/>
        </p:spPr>
        <p:txBody>
          <a:bodyPr wrap="none" rtlCol="0">
            <a:spAutoFit/>
          </a:bodyPr>
          <a:lstStyle/>
          <a:p>
            <a:r>
              <a:rPr lang="en-US" sz="2200" dirty="0" smtClean="0"/>
              <a:t>Can we detect people, chairs, horses, cars, dogs, buses, bottles, sheep …?</a:t>
            </a:r>
          </a:p>
          <a:p>
            <a:r>
              <a:rPr lang="en-US" sz="2200" dirty="0" smtClean="0">
                <a:solidFill>
                  <a:srgbClr val="C00000"/>
                </a:solidFill>
              </a:rPr>
              <a:t>PASCAL Visual Object Categories (VOC) dataset</a:t>
            </a:r>
            <a:endParaRPr lang="en-US" sz="2200" dirty="0">
              <a:solidFill>
                <a:srgbClr val="C00000"/>
              </a:solidFill>
            </a:endParaRPr>
          </a:p>
        </p:txBody>
      </p:sp>
    </p:spTree>
    <p:extLst>
      <p:ext uri="{BB962C8B-B14F-4D97-AF65-F5344CB8AC3E}">
        <p14:creationId xmlns:p14="http://schemas.microsoft.com/office/powerpoint/2010/main" val="263783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09562"/>
            <a:ext cx="7886700" cy="1325563"/>
          </a:xfrm>
        </p:spPr>
        <p:txBody>
          <a:bodyPr/>
          <a:lstStyle/>
          <a:p>
            <a:pPr algn="ctr"/>
            <a:r>
              <a:rPr lang="en-US" dirty="0" smtClean="0">
                <a:solidFill>
                  <a:srgbClr val="C00000"/>
                </a:solidFill>
              </a:rPr>
              <a:t>Quiz time</a:t>
            </a:r>
            <a:endParaRPr lang="en-US" dirty="0">
              <a:solidFill>
                <a:srgbClr val="C00000"/>
              </a:solidFill>
            </a:endParaRPr>
          </a:p>
        </p:txBody>
      </p:sp>
    </p:spTree>
    <p:extLst>
      <p:ext uri="{BB962C8B-B14F-4D97-AF65-F5344CB8AC3E}">
        <p14:creationId xmlns:p14="http://schemas.microsoft.com/office/powerpoint/2010/main" val="165386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4" name="Picture 3"/>
          <p:cNvPicPr>
            <a:picLocks noChangeAspect="1"/>
          </p:cNvPicPr>
          <p:nvPr/>
        </p:nvPicPr>
        <p:blipFill>
          <a:blip r:embed="rId2"/>
          <a:stretch>
            <a:fillRect/>
          </a:stretch>
        </p:blipFill>
        <p:spPr>
          <a:xfrm>
            <a:off x="4029075" y="1690689"/>
            <a:ext cx="1085850" cy="3286125"/>
          </a:xfrm>
          <a:prstGeom prst="rect">
            <a:avLst/>
          </a:prstGeom>
        </p:spPr>
      </p:pic>
      <p:sp>
        <p:nvSpPr>
          <p:cNvPr id="5" name="TextBox 4"/>
          <p:cNvSpPr txBox="1"/>
          <p:nvPr/>
        </p:nvSpPr>
        <p:spPr>
          <a:xfrm>
            <a:off x="1790893" y="5142368"/>
            <a:ext cx="5507918" cy="430887"/>
          </a:xfrm>
          <a:prstGeom prst="rect">
            <a:avLst/>
          </a:prstGeom>
          <a:noFill/>
        </p:spPr>
        <p:txBody>
          <a:bodyPr wrap="none" rtlCol="0">
            <a:spAutoFit/>
          </a:bodyPr>
          <a:lstStyle/>
          <a:p>
            <a:pPr algn="ctr"/>
            <a:r>
              <a:rPr lang="en-US" sz="2200" dirty="0" smtClean="0">
                <a:solidFill>
                  <a:srgbClr val="C00000"/>
                </a:solidFill>
              </a:rPr>
              <a:t>This is an average image of which object class?</a:t>
            </a:r>
            <a:endParaRPr lang="en-US" sz="2200" dirty="0">
              <a:solidFill>
                <a:srgbClr val="C00000"/>
              </a:solidFill>
            </a:endParaRPr>
          </a:p>
        </p:txBody>
      </p:sp>
    </p:spTree>
    <p:extLst>
      <p:ext uri="{BB962C8B-B14F-4D97-AF65-F5344CB8AC3E}">
        <p14:creationId xmlns:p14="http://schemas.microsoft.com/office/powerpoint/2010/main" val="95151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Object detection</a:t>
            </a:r>
          </a:p>
          <a:p>
            <a:pPr lvl="1"/>
            <a:r>
              <a:rPr lang="en-US" dirty="0" smtClean="0">
                <a:solidFill>
                  <a:srgbClr val="C00000"/>
                </a:solidFill>
              </a:rPr>
              <a:t>the task, evaluation, datasets</a:t>
            </a:r>
          </a:p>
          <a:p>
            <a:pPr lvl="1"/>
            <a:endParaRPr lang="en-US" dirty="0" smtClean="0">
              <a:solidFill>
                <a:srgbClr val="C00000"/>
              </a:solidFill>
            </a:endParaRPr>
          </a:p>
          <a:p>
            <a:r>
              <a:rPr lang="en-US" dirty="0" smtClean="0"/>
              <a:t>Neural Net: how do they work?</a:t>
            </a:r>
          </a:p>
          <a:p>
            <a:endParaRPr lang="en-US" dirty="0" smtClean="0"/>
          </a:p>
          <a:p>
            <a:r>
              <a:rPr lang="en-US" dirty="0" smtClean="0"/>
              <a:t>Convolutional Neural Networks (CNNs)</a:t>
            </a:r>
          </a:p>
          <a:p>
            <a:pPr lvl="1"/>
            <a:r>
              <a:rPr lang="en-US" dirty="0" smtClean="0">
                <a:solidFill>
                  <a:srgbClr val="C00000"/>
                </a:solidFill>
              </a:rPr>
              <a:t>overview and history</a:t>
            </a:r>
          </a:p>
          <a:p>
            <a:pPr lvl="1"/>
            <a:endParaRPr lang="en-US" dirty="0" smtClean="0">
              <a:solidFill>
                <a:srgbClr val="C00000"/>
              </a:solidFill>
            </a:endParaRPr>
          </a:p>
          <a:p>
            <a:r>
              <a:rPr lang="en-US" dirty="0" smtClean="0"/>
              <a:t>Region-based Convolutional Networks (R-CNNs)</a:t>
            </a:r>
          </a:p>
          <a:p>
            <a:endParaRPr lang="en-US" dirty="0"/>
          </a:p>
          <a:p>
            <a:r>
              <a:rPr lang="en-US" dirty="0" smtClean="0"/>
              <a:t>New Speedier R-CNNs</a:t>
            </a:r>
            <a:endParaRPr lang="en-US" dirty="0"/>
          </a:p>
        </p:txBody>
      </p:sp>
    </p:spTree>
    <p:extLst>
      <p:ext uri="{BB962C8B-B14F-4D97-AF65-F5344CB8AC3E}">
        <p14:creationId xmlns:p14="http://schemas.microsoft.com/office/powerpoint/2010/main" val="348736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4" name="Picture 3"/>
          <p:cNvPicPr>
            <a:picLocks noChangeAspect="1"/>
          </p:cNvPicPr>
          <p:nvPr/>
        </p:nvPicPr>
        <p:blipFill>
          <a:blip r:embed="rId2"/>
          <a:stretch>
            <a:fillRect/>
          </a:stretch>
        </p:blipFill>
        <p:spPr>
          <a:xfrm>
            <a:off x="4029075" y="1690689"/>
            <a:ext cx="1085850" cy="3286125"/>
          </a:xfrm>
          <a:prstGeom prst="rect">
            <a:avLst/>
          </a:prstGeom>
        </p:spPr>
      </p:pic>
      <p:sp>
        <p:nvSpPr>
          <p:cNvPr id="5" name="TextBox 4"/>
          <p:cNvSpPr txBox="1"/>
          <p:nvPr/>
        </p:nvSpPr>
        <p:spPr>
          <a:xfrm>
            <a:off x="3840932" y="5142368"/>
            <a:ext cx="1407822" cy="430887"/>
          </a:xfrm>
          <a:prstGeom prst="rect">
            <a:avLst/>
          </a:prstGeom>
          <a:noFill/>
        </p:spPr>
        <p:txBody>
          <a:bodyPr wrap="none" rtlCol="0">
            <a:spAutoFit/>
          </a:bodyPr>
          <a:lstStyle/>
          <a:p>
            <a:pPr algn="ctr"/>
            <a:r>
              <a:rPr lang="en-US" sz="2200" dirty="0" smtClean="0"/>
              <a:t>pedestrian</a:t>
            </a:r>
            <a:endParaRPr lang="en-US" sz="2200" dirty="0"/>
          </a:p>
        </p:txBody>
      </p:sp>
    </p:spTree>
    <p:extLst>
      <p:ext uri="{BB962C8B-B14F-4D97-AF65-F5344CB8AC3E}">
        <p14:creationId xmlns:p14="http://schemas.microsoft.com/office/powerpoint/2010/main" val="238779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4386784"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2222781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761512" y="5142368"/>
            <a:ext cx="7566688" cy="769441"/>
          </a:xfrm>
          <a:prstGeom prst="rect">
            <a:avLst/>
          </a:prstGeom>
          <a:noFill/>
        </p:spPr>
        <p:txBody>
          <a:bodyPr wrap="none" rtlCol="0">
            <a:spAutoFit/>
          </a:bodyPr>
          <a:lstStyle/>
          <a:p>
            <a:pPr algn="ctr"/>
            <a:r>
              <a:rPr lang="en-US" sz="2200" dirty="0" smtClean="0"/>
              <a:t>?</a:t>
            </a:r>
          </a:p>
          <a:p>
            <a:pPr algn="ctr"/>
            <a:r>
              <a:rPr lang="en-US" sz="2200" dirty="0" smtClean="0">
                <a:solidFill>
                  <a:srgbClr val="C00000"/>
                </a:solidFill>
              </a:rPr>
              <a:t>Hint: airplane, bicycle, bus, car, cat, chair, cow, dog, dining table</a:t>
            </a:r>
            <a:r>
              <a:rPr lang="en-US" sz="2200" dirty="0" smtClean="0"/>
              <a:t> </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209566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a:t>
            </a:r>
            <a:endParaRPr lang="en-US" dirty="0"/>
          </a:p>
        </p:txBody>
      </p:sp>
      <p:sp>
        <p:nvSpPr>
          <p:cNvPr id="5" name="TextBox 4"/>
          <p:cNvSpPr txBox="1"/>
          <p:nvPr/>
        </p:nvSpPr>
        <p:spPr>
          <a:xfrm>
            <a:off x="3520531" y="5142368"/>
            <a:ext cx="2048639" cy="430887"/>
          </a:xfrm>
          <a:prstGeom prst="rect">
            <a:avLst/>
          </a:prstGeom>
          <a:noFill/>
        </p:spPr>
        <p:txBody>
          <a:bodyPr wrap="none" rtlCol="0">
            <a:spAutoFit/>
          </a:bodyPr>
          <a:lstStyle/>
          <a:p>
            <a:pPr algn="ctr"/>
            <a:r>
              <a:rPr lang="en-US" sz="2200" dirty="0"/>
              <a:t>b</a:t>
            </a:r>
            <a:r>
              <a:rPr lang="en-US" sz="2200" dirty="0" smtClean="0"/>
              <a:t>icycle (PASCAL)</a:t>
            </a:r>
            <a:endParaRPr lang="en-US" sz="2200" dirty="0"/>
          </a:p>
        </p:txBody>
      </p:sp>
      <p:pic>
        <p:nvPicPr>
          <p:cNvPr id="7" name="Picture 6"/>
          <p:cNvPicPr>
            <a:picLocks noChangeAspect="1"/>
          </p:cNvPicPr>
          <p:nvPr/>
        </p:nvPicPr>
        <p:blipFill>
          <a:blip r:embed="rId2"/>
          <a:stretch>
            <a:fillRect/>
          </a:stretch>
        </p:blipFill>
        <p:spPr>
          <a:xfrm>
            <a:off x="3005137" y="1757362"/>
            <a:ext cx="3133725" cy="3343275"/>
          </a:xfrm>
          <a:prstGeom prst="rect">
            <a:avLst/>
          </a:prstGeom>
        </p:spPr>
      </p:pic>
    </p:spTree>
    <p:extLst>
      <p:ext uri="{BB962C8B-B14F-4D97-AF65-F5344CB8AC3E}">
        <p14:creationId xmlns:p14="http://schemas.microsoft.com/office/powerpoint/2010/main" val="407067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4386788"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3" name="Picture 2"/>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3462870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2188019" y="5142368"/>
            <a:ext cx="4713663" cy="769441"/>
          </a:xfrm>
          <a:prstGeom prst="rect">
            <a:avLst/>
          </a:prstGeom>
          <a:noFill/>
        </p:spPr>
        <p:txBody>
          <a:bodyPr wrap="none" rtlCol="0">
            <a:spAutoFit/>
          </a:bodyPr>
          <a:lstStyle/>
          <a:p>
            <a:pPr algn="ctr"/>
            <a:r>
              <a:rPr lang="en-US" sz="2200" dirty="0" smtClean="0"/>
              <a:t>?</a:t>
            </a:r>
          </a:p>
          <a:p>
            <a:pPr algn="ctr"/>
            <a:r>
              <a:rPr lang="en-US" sz="2200" dirty="0" smtClean="0">
                <a:solidFill>
                  <a:srgbClr val="C00000"/>
                </a:solidFill>
              </a:rPr>
              <a:t>Hint: white blob on a green background</a:t>
            </a:r>
            <a:endParaRPr lang="en-US" sz="2200" dirty="0">
              <a:solidFill>
                <a:srgbClr val="C00000"/>
              </a:solidFill>
            </a:endParaRPr>
          </a:p>
        </p:txBody>
      </p:sp>
      <p:pic>
        <p:nvPicPr>
          <p:cNvPr id="3" name="Picture 2"/>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210785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harder, yet</a:t>
            </a:r>
            <a:endParaRPr lang="en-US" dirty="0"/>
          </a:p>
        </p:txBody>
      </p:sp>
      <p:sp>
        <p:nvSpPr>
          <p:cNvPr id="5" name="TextBox 4"/>
          <p:cNvSpPr txBox="1"/>
          <p:nvPr/>
        </p:nvSpPr>
        <p:spPr>
          <a:xfrm>
            <a:off x="3566022" y="5142368"/>
            <a:ext cx="1957652" cy="430887"/>
          </a:xfrm>
          <a:prstGeom prst="rect">
            <a:avLst/>
          </a:prstGeom>
          <a:noFill/>
        </p:spPr>
        <p:txBody>
          <a:bodyPr wrap="none" rtlCol="0">
            <a:spAutoFit/>
          </a:bodyPr>
          <a:lstStyle/>
          <a:p>
            <a:pPr algn="ctr"/>
            <a:r>
              <a:rPr lang="en-US" sz="2200" dirty="0" smtClean="0"/>
              <a:t>sheep (PASCAL)</a:t>
            </a:r>
            <a:endParaRPr lang="en-US" sz="2200" dirty="0"/>
          </a:p>
        </p:txBody>
      </p:sp>
      <p:pic>
        <p:nvPicPr>
          <p:cNvPr id="6" name="Picture 5"/>
          <p:cNvPicPr>
            <a:picLocks noChangeAspect="1"/>
          </p:cNvPicPr>
          <p:nvPr/>
        </p:nvPicPr>
        <p:blipFill>
          <a:blip r:embed="rId2"/>
          <a:stretch>
            <a:fillRect/>
          </a:stretch>
        </p:blipFill>
        <p:spPr>
          <a:xfrm>
            <a:off x="2957512" y="1752600"/>
            <a:ext cx="3228975" cy="3352800"/>
          </a:xfrm>
          <a:prstGeom prst="rect">
            <a:avLst/>
          </a:prstGeom>
        </p:spPr>
      </p:pic>
    </p:spTree>
    <p:extLst>
      <p:ext uri="{BB962C8B-B14F-4D97-AF65-F5344CB8AC3E}">
        <p14:creationId xmlns:p14="http://schemas.microsoft.com/office/powerpoint/2010/main" val="4066816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4386790" y="5142368"/>
            <a:ext cx="316113" cy="430887"/>
          </a:xfrm>
          <a:prstGeom prst="rect">
            <a:avLst/>
          </a:prstGeom>
          <a:noFill/>
        </p:spPr>
        <p:txBody>
          <a:bodyPr wrap="none" rtlCol="0">
            <a:spAutoFit/>
          </a:bodyPr>
          <a:lstStyle/>
          <a:p>
            <a:pPr algn="ctr"/>
            <a:r>
              <a:rPr lang="en-US" sz="2200" dirty="0" smtClean="0"/>
              <a:t>?</a:t>
            </a:r>
            <a:endParaRPr lang="en-US" sz="2200" dirty="0"/>
          </a:p>
        </p:txBody>
      </p:sp>
      <p:pic>
        <p:nvPicPr>
          <p:cNvPr id="4" name="Picture 3"/>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348726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3695066" y="5142368"/>
            <a:ext cx="1699569" cy="430887"/>
          </a:xfrm>
          <a:prstGeom prst="rect">
            <a:avLst/>
          </a:prstGeom>
          <a:noFill/>
        </p:spPr>
        <p:txBody>
          <a:bodyPr wrap="none" rtlCol="0">
            <a:spAutoFit/>
          </a:bodyPr>
          <a:lstStyle/>
          <a:p>
            <a:pPr algn="ctr"/>
            <a:r>
              <a:rPr lang="en-US" sz="2200" dirty="0" smtClean="0"/>
              <a:t>dog (PASCAL)</a:t>
            </a:r>
            <a:endParaRPr lang="en-US" sz="2200" dirty="0"/>
          </a:p>
        </p:txBody>
      </p:sp>
      <p:pic>
        <p:nvPicPr>
          <p:cNvPr id="6" name="Picture 5"/>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1005710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Impossible?</a:t>
            </a:r>
            <a:endParaRPr lang="en-US" dirty="0"/>
          </a:p>
        </p:txBody>
      </p:sp>
      <p:sp>
        <p:nvSpPr>
          <p:cNvPr id="5" name="TextBox 4"/>
          <p:cNvSpPr txBox="1"/>
          <p:nvPr/>
        </p:nvSpPr>
        <p:spPr>
          <a:xfrm>
            <a:off x="1874959" y="5142368"/>
            <a:ext cx="5339795" cy="1446550"/>
          </a:xfrm>
          <a:prstGeom prst="rect">
            <a:avLst/>
          </a:prstGeom>
          <a:noFill/>
        </p:spPr>
        <p:txBody>
          <a:bodyPr wrap="none" rtlCol="0">
            <a:spAutoFit/>
          </a:bodyPr>
          <a:lstStyle/>
          <a:p>
            <a:pPr algn="ctr"/>
            <a:r>
              <a:rPr lang="en-US" sz="2200" dirty="0" smtClean="0"/>
              <a:t>dog (PASCAL)</a:t>
            </a:r>
            <a:endParaRPr lang="en-US" sz="2200" dirty="0"/>
          </a:p>
          <a:p>
            <a:pPr algn="ctr"/>
            <a:r>
              <a:rPr lang="en-US" sz="2200" dirty="0" smtClean="0">
                <a:solidFill>
                  <a:srgbClr val="C00000"/>
                </a:solidFill>
              </a:rPr>
              <a:t>Why does the mean look like this?</a:t>
            </a:r>
          </a:p>
          <a:p>
            <a:pPr algn="ctr"/>
            <a:r>
              <a:rPr lang="en-US" sz="2200" dirty="0" smtClean="0">
                <a:solidFill>
                  <a:srgbClr val="C00000"/>
                </a:solidFill>
              </a:rPr>
              <a:t>There’s no alignment between the examples!</a:t>
            </a:r>
          </a:p>
          <a:p>
            <a:pPr algn="ctr"/>
            <a:r>
              <a:rPr lang="en-US" sz="2200" dirty="0" smtClean="0">
                <a:solidFill>
                  <a:srgbClr val="C00000"/>
                </a:solidFill>
              </a:rPr>
              <a:t>How do we combat this?</a:t>
            </a:r>
            <a:endParaRPr lang="en-US" sz="2200" dirty="0">
              <a:solidFill>
                <a:srgbClr val="C00000"/>
              </a:solidFill>
            </a:endParaRPr>
          </a:p>
        </p:txBody>
      </p:sp>
      <p:pic>
        <p:nvPicPr>
          <p:cNvPr id="6" name="Picture 5"/>
          <p:cNvPicPr>
            <a:picLocks noChangeAspect="1"/>
          </p:cNvPicPr>
          <p:nvPr/>
        </p:nvPicPr>
        <p:blipFill>
          <a:blip r:embed="rId2"/>
          <a:stretch>
            <a:fillRect/>
          </a:stretch>
        </p:blipFill>
        <p:spPr>
          <a:xfrm>
            <a:off x="2886075" y="1762125"/>
            <a:ext cx="3371850" cy="3333750"/>
          </a:xfrm>
          <a:prstGeom prst="rect">
            <a:avLst/>
          </a:prstGeom>
        </p:spPr>
      </p:pic>
    </p:spTree>
    <p:extLst>
      <p:ext uri="{BB962C8B-B14F-4D97-AF65-F5344CB8AC3E}">
        <p14:creationId xmlns:p14="http://schemas.microsoft.com/office/powerpoint/2010/main" val="3739002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𝐾</m:t>
                    </m:r>
                  </m:oMath>
                </a14:m>
                <a:r>
                  <a:rPr lang="en-US" dirty="0" smtClean="0"/>
                  <a:t> classes</a:t>
                </a:r>
              </a:p>
              <a:p>
                <a:r>
                  <a:rPr lang="en-US" dirty="0" smtClean="0"/>
                  <a:t>Task: assign correct class label to the whole image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72240" y="3350020"/>
            <a:ext cx="2343150" cy="1671638"/>
          </a:xfrm>
          <a:prstGeom prst="rect">
            <a:avLst/>
          </a:prstGeom>
        </p:spPr>
      </p:pic>
      <p:sp>
        <p:nvSpPr>
          <p:cNvPr id="8" name="TextBox 7"/>
          <p:cNvSpPr txBox="1"/>
          <p:nvPr/>
        </p:nvSpPr>
        <p:spPr>
          <a:xfrm>
            <a:off x="684111" y="5487163"/>
            <a:ext cx="2681311" cy="369332"/>
          </a:xfrm>
          <a:prstGeom prst="rect">
            <a:avLst/>
          </a:prstGeom>
          <a:noFill/>
        </p:spPr>
        <p:txBody>
          <a:bodyPr wrap="none" rtlCol="0">
            <a:spAutoFit/>
          </a:bodyPr>
          <a:lstStyle/>
          <a:p>
            <a:r>
              <a:rPr lang="en-US" dirty="0" smtClean="0"/>
              <a:t>Digit classification (MNIST)</a:t>
            </a:r>
            <a:endParaRPr lang="en-US" dirty="0"/>
          </a:p>
        </p:txBody>
      </p:sp>
      <p:sp>
        <p:nvSpPr>
          <p:cNvPr id="9" name="TextBox 8"/>
          <p:cNvSpPr txBox="1"/>
          <p:nvPr/>
        </p:nvSpPr>
        <p:spPr>
          <a:xfrm>
            <a:off x="4989150" y="5485601"/>
            <a:ext cx="3235758" cy="369332"/>
          </a:xfrm>
          <a:prstGeom prst="rect">
            <a:avLst/>
          </a:prstGeom>
          <a:noFill/>
        </p:spPr>
        <p:txBody>
          <a:bodyPr wrap="none" rtlCol="0">
            <a:spAutoFit/>
          </a:bodyPr>
          <a:lstStyle/>
          <a:p>
            <a:r>
              <a:rPr lang="en-US" dirty="0" smtClean="0"/>
              <a:t>Object recognition (Caltech-101)</a:t>
            </a:r>
            <a:endParaRPr lang="en-US" dirty="0"/>
          </a:p>
        </p:txBody>
      </p:sp>
      <p:pic>
        <p:nvPicPr>
          <p:cNvPr id="1028" name="Picture 4" descr="Crocod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93" y="3096814"/>
            <a:ext cx="1366977"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m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783" y="3096814"/>
            <a:ext cx="976492" cy="1089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i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5088" y="3096814"/>
            <a:ext cx="1093393" cy="10933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8095" y="4348208"/>
            <a:ext cx="2384882" cy="938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ccer b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9074" y="4486901"/>
            <a:ext cx="835737" cy="7995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lefa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5682" y="4372312"/>
            <a:ext cx="1218815" cy="91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6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 VOC detection history</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Tree>
    <p:extLst>
      <p:ext uri="{BB962C8B-B14F-4D97-AF65-F5344CB8AC3E}">
        <p14:creationId xmlns:p14="http://schemas.microsoft.com/office/powerpoint/2010/main" val="25066175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Part-based models &amp; multiple features (MKL)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6" name="Shape 279"/>
          <p:cNvSpPr/>
          <p:nvPr/>
        </p:nvSpPr>
        <p:spPr>
          <a:xfrm flipH="1">
            <a:off x="2109269" y="2452556"/>
            <a:ext cx="2820819" cy="1061699"/>
          </a:xfrm>
          <a:prstGeom prst="line">
            <a:avLst/>
          </a:prstGeom>
          <a:ln w="76200">
            <a:solidFill>
              <a:srgbClr val="FF2600"/>
            </a:solidFill>
            <a:miter lim="400000"/>
            <a:headEnd type="stealth"/>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17" name="Shape 281"/>
          <p:cNvSpPr/>
          <p:nvPr/>
        </p:nvSpPr>
        <p:spPr>
          <a:xfrm rot="20355579">
            <a:off x="1745360" y="2651735"/>
            <a:ext cx="3297378"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b="1">
                <a:solidFill>
                  <a:srgbClr val="000000"/>
                </a:solidFill>
                <a:latin typeface="SourceSansPro-Semibold"/>
                <a:ea typeface="SourceSansPro-Semibold"/>
                <a:cs typeface="SourceSansPro-Semibold"/>
                <a:sym typeface="SourceSansPro-Semibold"/>
              </a:defRPr>
            </a:lvl1pPr>
          </a:lstStyle>
          <a:p>
            <a:pPr lvl="0">
              <a:defRPr sz="1800" b="0"/>
            </a:pPr>
            <a:r>
              <a:rPr sz="1687"/>
              <a:t>rapid performance  improvements</a:t>
            </a:r>
          </a:p>
        </p:txBody>
      </p:sp>
    </p:spTree>
    <p:extLst>
      <p:ext uri="{BB962C8B-B14F-4D97-AF65-F5344CB8AC3E}">
        <p14:creationId xmlns:p14="http://schemas.microsoft.com/office/powerpoint/2010/main" val="19786463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Kitchen-sink approaches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403684683"/>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39"/>
          <p:cNvSpPr/>
          <p:nvPr/>
        </p:nvSpPr>
        <p:spPr>
          <a:xfrm>
            <a:off x="2214562" y="4156387"/>
            <a:ext cx="496932"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5" name="Shape 240"/>
          <p:cNvSpPr/>
          <p:nvPr/>
        </p:nvSpPr>
        <p:spPr>
          <a:xfrm>
            <a:off x="2912465" y="3771453"/>
            <a:ext cx="591509" cy="85100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6" name="Shape 241"/>
          <p:cNvSpPr/>
          <p:nvPr/>
        </p:nvSpPr>
        <p:spPr>
          <a:xfrm>
            <a:off x="3613583" y="3491689"/>
            <a:ext cx="549831" cy="59138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7" name="Shape 242"/>
          <p:cNvSpPr/>
          <p:nvPr/>
        </p:nvSpPr>
        <p:spPr>
          <a:xfrm>
            <a:off x="4262034" y="3054762"/>
            <a:ext cx="71276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8" name="Shape 243"/>
          <p:cNvSpPr/>
          <p:nvPr/>
        </p:nvSpPr>
        <p:spPr>
          <a:xfrm>
            <a:off x="4989855" y="2931914"/>
            <a:ext cx="770532" cy="10384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9" name="Shape 244"/>
          <p:cNvSpPr/>
          <p:nvPr/>
        </p:nvSpPr>
        <p:spPr>
          <a:xfrm>
            <a:off x="5799855" y="2899286"/>
            <a:ext cx="892360" cy="111062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0" name="Shape 245"/>
          <p:cNvSpPr/>
          <p:nvPr/>
        </p:nvSpPr>
        <p:spPr>
          <a:xfrm>
            <a:off x="5813333"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1" name="Shape 247"/>
          <p:cNvSpPr/>
          <p:nvPr/>
        </p:nvSpPr>
        <p:spPr>
          <a:xfrm>
            <a:off x="5093005"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8"/>
          <p:cNvSpPr/>
          <p:nvPr/>
        </p:nvSpPr>
        <p:spPr>
          <a:xfrm>
            <a:off x="4381012" y="2648461"/>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3" name="Shape 249"/>
          <p:cNvSpPr/>
          <p:nvPr/>
        </p:nvSpPr>
        <p:spPr>
          <a:xfrm>
            <a:off x="3674376" y="3090183"/>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4" name="Shape 250"/>
          <p:cNvSpPr/>
          <p:nvPr/>
        </p:nvSpPr>
        <p:spPr>
          <a:xfrm>
            <a:off x="2960001" y="329318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5" name="Shape 251"/>
          <p:cNvSpPr/>
          <p:nvPr/>
        </p:nvSpPr>
        <p:spPr>
          <a:xfrm>
            <a:off x="2243137" y="368311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8" name="Shape 309"/>
          <p:cNvSpPr/>
          <p:nvPr/>
        </p:nvSpPr>
        <p:spPr>
          <a:xfrm flipH="1">
            <a:off x="4564568" y="2370196"/>
            <a:ext cx="1737209" cy="2"/>
          </a:xfrm>
          <a:prstGeom prst="line">
            <a:avLst/>
          </a:prstGeom>
          <a:ln w="76200">
            <a:solidFill>
              <a:srgbClr val="FF2600"/>
            </a:solidFill>
            <a:miter lim="400000"/>
            <a:headEnd type="stealth"/>
          </a:ln>
        </p:spPr>
        <p:txBody>
          <a:bodyPr lIns="0" tIns="0" rIns="0" bIns="0" anchor="ctr"/>
          <a:lstStyle/>
          <a:p>
            <a:pPr defTabSz="321457">
              <a:defRPr sz="1200">
                <a:solidFill>
                  <a:srgbClr val="000000"/>
                </a:solidFill>
                <a:latin typeface="Helvetica"/>
                <a:ea typeface="Helvetica"/>
                <a:cs typeface="Helvetica"/>
                <a:sym typeface="Helvetica"/>
              </a:defRPr>
            </a:pPr>
            <a:endParaRPr sz="844"/>
          </a:p>
        </p:txBody>
      </p:sp>
      <p:sp>
        <p:nvSpPr>
          <p:cNvPr id="19" name="Shape 310"/>
          <p:cNvSpPr/>
          <p:nvPr/>
        </p:nvSpPr>
        <p:spPr>
          <a:xfrm>
            <a:off x="4065633" y="1919501"/>
            <a:ext cx="3105017"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b="1">
                <a:solidFill>
                  <a:srgbClr val="000000"/>
                </a:solidFill>
                <a:latin typeface="SourceSansPro-Semibold"/>
                <a:ea typeface="SourceSansPro-Semibold"/>
                <a:cs typeface="SourceSansPro-Semibold"/>
                <a:sym typeface="SourceSansPro-Semibold"/>
              </a:defRPr>
            </a:lvl1pPr>
          </a:lstStyle>
          <a:p>
            <a:pPr lvl="0">
              <a:defRPr sz="1800" b="0"/>
            </a:pPr>
            <a:r>
              <a:rPr sz="1687" dirty="0"/>
              <a:t>increasing complexity &amp; plateau</a:t>
            </a:r>
          </a:p>
        </p:txBody>
      </p:sp>
    </p:spTree>
    <p:extLst>
      <p:ext uri="{BB962C8B-B14F-4D97-AF65-F5344CB8AC3E}">
        <p14:creationId xmlns:p14="http://schemas.microsoft.com/office/powerpoint/2010/main" val="418991028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Region-based Convolutional Networks (R-CNNs)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35066754"/>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239"/>
          <p:cNvSpPr/>
          <p:nvPr/>
        </p:nvSpPr>
        <p:spPr>
          <a:xfrm>
            <a:off x="2214562" y="4156387"/>
            <a:ext cx="496932"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DPM</a:t>
            </a:r>
          </a:p>
        </p:txBody>
      </p:sp>
      <p:sp>
        <p:nvSpPr>
          <p:cNvPr id="6" name="Shape 240"/>
          <p:cNvSpPr/>
          <p:nvPr/>
        </p:nvSpPr>
        <p:spPr>
          <a:xfrm>
            <a:off x="2912465" y="3771453"/>
            <a:ext cx="591509" cy="85100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HOG</a:t>
            </a:r>
            <a:r>
              <a:rPr sz="1687" dirty="0" smtClean="0">
                <a:latin typeface="+mj-lt"/>
                <a:ea typeface="+mj-ea"/>
                <a:cs typeface="+mj-cs"/>
                <a:sym typeface="SourceSansPro-Regular"/>
              </a:rPr>
              <a:t>+</a:t>
            </a:r>
            <a:endParaRPr lang="en-US" sz="1687" dirty="0" smtClean="0">
              <a:latin typeface="+mj-lt"/>
              <a:ea typeface="+mj-ea"/>
              <a:cs typeface="+mj-cs"/>
              <a:sym typeface="SourceSansPro-Regular"/>
            </a:endParaRPr>
          </a:p>
          <a:p>
            <a:pPr lvl="0">
              <a:defRPr sz="1800">
                <a:solidFill>
                  <a:srgbClr val="000000"/>
                </a:solidFill>
              </a:defRPr>
            </a:pPr>
            <a:r>
              <a:rPr sz="1687" dirty="0" smtClean="0">
                <a:latin typeface="+mj-lt"/>
                <a:ea typeface="+mj-ea"/>
                <a:cs typeface="+mj-cs"/>
                <a:sym typeface="SourceSansPro-Regular"/>
              </a:rPr>
              <a:t>BOW</a:t>
            </a:r>
            <a:endParaRPr sz="1687" dirty="0">
              <a:latin typeface="+mj-lt"/>
              <a:ea typeface="+mj-ea"/>
              <a:cs typeface="+mj-cs"/>
              <a:sym typeface="SourceSansPro-Regular"/>
            </a:endParaRPr>
          </a:p>
        </p:txBody>
      </p:sp>
      <p:sp>
        <p:nvSpPr>
          <p:cNvPr id="7" name="Shape 241"/>
          <p:cNvSpPr/>
          <p:nvPr/>
        </p:nvSpPr>
        <p:spPr>
          <a:xfrm>
            <a:off x="3613583" y="3491689"/>
            <a:ext cx="549831" cy="59138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p:txBody>
      </p:sp>
      <p:sp>
        <p:nvSpPr>
          <p:cNvPr id="8" name="Shape 242"/>
          <p:cNvSpPr/>
          <p:nvPr/>
        </p:nvSpPr>
        <p:spPr>
          <a:xfrm>
            <a:off x="4262034" y="3054762"/>
            <a:ext cx="71276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a:t>DPM++</a:t>
            </a:r>
          </a:p>
        </p:txBody>
      </p:sp>
      <p:sp>
        <p:nvSpPr>
          <p:cNvPr id="9" name="Shape 243"/>
          <p:cNvSpPr/>
          <p:nvPr/>
        </p:nvSpPr>
        <p:spPr>
          <a:xfrm>
            <a:off x="4989855" y="2931914"/>
            <a:ext cx="770532" cy="103848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solidFill>
                  <a:srgbClr val="000000"/>
                </a:solidFill>
              </a:defRPr>
            </a:pPr>
            <a:r>
              <a:rPr sz="1687">
                <a:latin typeface="+mj-lt"/>
                <a:ea typeface="+mj-ea"/>
                <a:cs typeface="+mj-cs"/>
                <a:sym typeface="SourceSansPro-Regular"/>
              </a:rPr>
              <a:t>DPM++,</a:t>
            </a:r>
          </a:p>
          <a:p>
            <a:pPr lvl="0">
              <a:defRPr sz="1800">
                <a:solidFill>
                  <a:srgbClr val="000000"/>
                </a:solidFill>
              </a:defRPr>
            </a:pPr>
            <a:r>
              <a:rPr sz="1687">
                <a:latin typeface="+mj-lt"/>
                <a:ea typeface="+mj-ea"/>
                <a:cs typeface="+mj-cs"/>
                <a:sym typeface="SourceSansPro-Regular"/>
              </a:rPr>
              <a:t>MKL,</a:t>
            </a:r>
          </a:p>
          <a:p>
            <a:pPr lvl="0">
              <a:defRPr sz="1800">
                <a:solidFill>
                  <a:srgbClr val="000000"/>
                </a:solidFill>
              </a:defRPr>
            </a:pPr>
            <a:r>
              <a:rPr sz="1687">
                <a:latin typeface="+mj-lt"/>
                <a:ea typeface="+mj-ea"/>
                <a:cs typeface="+mj-cs"/>
                <a:sym typeface="SourceSansPro-Regular"/>
              </a:rPr>
              <a:t>Selective</a:t>
            </a:r>
          </a:p>
          <a:p>
            <a:pPr lvl="0">
              <a:defRPr sz="1800">
                <a:solidFill>
                  <a:srgbClr val="000000"/>
                </a:solidFill>
              </a:defRPr>
            </a:pPr>
            <a:r>
              <a:rPr sz="1687">
                <a:latin typeface="+mj-lt"/>
                <a:ea typeface="+mj-ea"/>
                <a:cs typeface="+mj-cs"/>
                <a:sym typeface="SourceSansPro-Regular"/>
              </a:rPr>
              <a:t>Search</a:t>
            </a:r>
          </a:p>
        </p:txBody>
      </p:sp>
      <p:sp>
        <p:nvSpPr>
          <p:cNvPr id="10" name="Shape 244"/>
          <p:cNvSpPr/>
          <p:nvPr/>
        </p:nvSpPr>
        <p:spPr>
          <a:xfrm>
            <a:off x="5799855" y="2899286"/>
            <a:ext cx="892360" cy="111062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1687" dirty="0">
                <a:latin typeface="+mj-lt"/>
                <a:ea typeface="+mj-ea"/>
                <a:cs typeface="+mj-cs"/>
                <a:sym typeface="SourceSansPro-Regular"/>
              </a:rPr>
              <a:t>Selective </a:t>
            </a:r>
          </a:p>
          <a:p>
            <a:pPr lvl="0">
              <a:defRPr sz="1800">
                <a:solidFill>
                  <a:srgbClr val="000000"/>
                </a:solidFill>
              </a:defRPr>
            </a:pPr>
            <a:r>
              <a:rPr sz="1687" dirty="0">
                <a:latin typeface="+mj-lt"/>
                <a:ea typeface="+mj-ea"/>
                <a:cs typeface="+mj-cs"/>
                <a:sym typeface="SourceSansPro-Regular"/>
              </a:rPr>
              <a:t>Search,</a:t>
            </a:r>
          </a:p>
          <a:p>
            <a:pPr lvl="0">
              <a:defRPr sz="1800">
                <a:solidFill>
                  <a:srgbClr val="000000"/>
                </a:solidFill>
              </a:defRPr>
            </a:pPr>
            <a:r>
              <a:rPr sz="1687" dirty="0">
                <a:latin typeface="+mj-lt"/>
                <a:ea typeface="+mj-ea"/>
                <a:cs typeface="+mj-cs"/>
                <a:sym typeface="SourceSansPro-Regular"/>
              </a:rPr>
              <a:t>DPM++,</a:t>
            </a:r>
          </a:p>
          <a:p>
            <a:pPr lvl="0">
              <a:defRPr sz="1800">
                <a:solidFill>
                  <a:srgbClr val="000000"/>
                </a:solidFill>
              </a:defRPr>
            </a:pPr>
            <a:r>
              <a:rPr sz="1687" dirty="0">
                <a:latin typeface="+mj-lt"/>
                <a:ea typeface="+mj-ea"/>
                <a:cs typeface="+mj-cs"/>
                <a:sym typeface="SourceSansPro-Regular"/>
              </a:rPr>
              <a:t>MKL</a:t>
            </a:r>
          </a:p>
        </p:txBody>
      </p:sp>
      <p:sp>
        <p:nvSpPr>
          <p:cNvPr id="11" name="Shape 245"/>
          <p:cNvSpPr/>
          <p:nvPr/>
        </p:nvSpPr>
        <p:spPr>
          <a:xfrm>
            <a:off x="5813333"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2" name="Shape 247"/>
          <p:cNvSpPr/>
          <p:nvPr/>
        </p:nvSpPr>
        <p:spPr>
          <a:xfrm>
            <a:off x="5093005" y="2425219"/>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41%</a:t>
            </a:r>
          </a:p>
        </p:txBody>
      </p:sp>
      <p:sp>
        <p:nvSpPr>
          <p:cNvPr id="13" name="Shape 248"/>
          <p:cNvSpPr/>
          <p:nvPr/>
        </p:nvSpPr>
        <p:spPr>
          <a:xfrm>
            <a:off x="4381012" y="2648461"/>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37%</a:t>
            </a:r>
          </a:p>
        </p:txBody>
      </p:sp>
      <p:sp>
        <p:nvSpPr>
          <p:cNvPr id="14" name="Shape 249"/>
          <p:cNvSpPr/>
          <p:nvPr/>
        </p:nvSpPr>
        <p:spPr>
          <a:xfrm>
            <a:off x="3674376" y="3090183"/>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28%</a:t>
            </a:r>
          </a:p>
        </p:txBody>
      </p:sp>
      <p:sp>
        <p:nvSpPr>
          <p:cNvPr id="15" name="Shape 250"/>
          <p:cNvSpPr/>
          <p:nvPr/>
        </p:nvSpPr>
        <p:spPr>
          <a:xfrm>
            <a:off x="2960001" y="329318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23%</a:t>
            </a:r>
          </a:p>
        </p:txBody>
      </p:sp>
      <p:sp>
        <p:nvSpPr>
          <p:cNvPr id="16" name="Shape 251"/>
          <p:cNvSpPr/>
          <p:nvPr/>
        </p:nvSpPr>
        <p:spPr>
          <a:xfrm>
            <a:off x="2243137" y="3683114"/>
            <a:ext cx="44243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sz="1687" dirty="0"/>
              <a:t>17%</a:t>
            </a:r>
          </a:p>
        </p:txBody>
      </p:sp>
      <p:sp>
        <p:nvSpPr>
          <p:cNvPr id="17" name="Shape 245"/>
          <p:cNvSpPr/>
          <p:nvPr/>
        </p:nvSpPr>
        <p:spPr>
          <a:xfrm>
            <a:off x="6404325" y="1790696"/>
            <a:ext cx="549831" cy="41069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53</a:t>
            </a:r>
            <a:r>
              <a:rPr sz="2200" b="1" dirty="0" smtClean="0"/>
              <a:t>%</a:t>
            </a:r>
            <a:endParaRPr sz="2200" b="1" dirty="0"/>
          </a:p>
        </p:txBody>
      </p:sp>
      <p:sp>
        <p:nvSpPr>
          <p:cNvPr id="18" name="Shape 245"/>
          <p:cNvSpPr/>
          <p:nvPr/>
        </p:nvSpPr>
        <p:spPr>
          <a:xfrm>
            <a:off x="7309200" y="1363489"/>
            <a:ext cx="549831" cy="41069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62</a:t>
            </a:r>
            <a:r>
              <a:rPr sz="2200" b="1" dirty="0" smtClean="0"/>
              <a:t>%</a:t>
            </a:r>
            <a:endParaRPr sz="2200" b="1" dirty="0"/>
          </a:p>
        </p:txBody>
      </p:sp>
      <p:sp>
        <p:nvSpPr>
          <p:cNvPr id="19" name="Shape 239"/>
          <p:cNvSpPr/>
          <p:nvPr/>
        </p:nvSpPr>
        <p:spPr>
          <a:xfrm>
            <a:off x="6205624" y="2219874"/>
            <a:ext cx="1130118" cy="41069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R-CNN v1</a:t>
            </a:r>
            <a:endParaRPr sz="2200" b="1" dirty="0"/>
          </a:p>
        </p:txBody>
      </p:sp>
      <p:sp>
        <p:nvSpPr>
          <p:cNvPr id="20" name="Shape 239"/>
          <p:cNvSpPr/>
          <p:nvPr/>
        </p:nvSpPr>
        <p:spPr>
          <a:xfrm>
            <a:off x="7081573" y="1755403"/>
            <a:ext cx="1130118" cy="41069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400">
                <a:solidFill>
                  <a:srgbClr val="000000"/>
                </a:solidFill>
                <a:latin typeface="+mj-lt"/>
                <a:ea typeface="+mj-ea"/>
                <a:cs typeface="+mj-cs"/>
                <a:sym typeface="SourceSansPro-Regular"/>
              </a:defRPr>
            </a:lvl1pPr>
          </a:lstStyle>
          <a:p>
            <a:pPr lvl="0">
              <a:defRPr sz="1800"/>
            </a:pPr>
            <a:r>
              <a:rPr lang="en-US" sz="2200" b="1" dirty="0" smtClean="0"/>
              <a:t>R-CNN v2</a:t>
            </a:r>
            <a:endParaRPr sz="2200" b="1" dirty="0"/>
          </a:p>
        </p:txBody>
      </p:sp>
      <p:sp>
        <p:nvSpPr>
          <p:cNvPr id="21" name="TextBox 20"/>
          <p:cNvSpPr txBox="1"/>
          <p:nvPr/>
        </p:nvSpPr>
        <p:spPr>
          <a:xfrm>
            <a:off x="2879260" y="6158687"/>
            <a:ext cx="3385479" cy="369332"/>
          </a:xfrm>
          <a:prstGeom prst="rect">
            <a:avLst/>
          </a:prstGeom>
          <a:noFill/>
        </p:spPr>
        <p:txBody>
          <a:bodyPr wrap="none" rtlCol="0">
            <a:spAutoFit/>
          </a:bodyPr>
          <a:lstStyle/>
          <a:p>
            <a:r>
              <a:rPr lang="en-US" dirty="0" smtClean="0"/>
              <a:t>[R-CNN. Girshick et al. CVPR 2014]</a:t>
            </a:r>
            <a:endParaRPr lang="en-US" dirty="0"/>
          </a:p>
        </p:txBody>
      </p:sp>
    </p:spTree>
    <p:extLst>
      <p:ext uri="{BB962C8B-B14F-4D97-AF65-F5344CB8AC3E}">
        <p14:creationId xmlns:p14="http://schemas.microsoft.com/office/powerpoint/2010/main" val="323247455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35066754"/>
              </p:ext>
            </p:extLst>
          </p:nvPr>
        </p:nvGraphicFramePr>
        <p:xfrm>
          <a:off x="765810" y="1175385"/>
          <a:ext cx="7612380" cy="450723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7439024" y="1752600"/>
            <a:ext cx="514351"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7439024" y="2819400"/>
            <a:ext cx="514351"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flipH="1">
            <a:off x="2457450" y="3886200"/>
            <a:ext cx="498157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17682" y="2101334"/>
            <a:ext cx="877548" cy="369332"/>
          </a:xfrm>
          <a:prstGeom prst="rect">
            <a:avLst/>
          </a:prstGeom>
          <a:noFill/>
        </p:spPr>
        <p:txBody>
          <a:bodyPr wrap="none" rtlCol="0">
            <a:spAutoFit/>
          </a:bodyPr>
          <a:lstStyle/>
          <a:p>
            <a:r>
              <a:rPr lang="en-US" dirty="0" smtClean="0"/>
              <a:t>~1 year</a:t>
            </a:r>
            <a:endParaRPr lang="en-US" dirty="0"/>
          </a:p>
        </p:txBody>
      </p:sp>
      <p:sp>
        <p:nvSpPr>
          <p:cNvPr id="25" name="TextBox 24"/>
          <p:cNvSpPr txBox="1"/>
          <p:nvPr/>
        </p:nvSpPr>
        <p:spPr>
          <a:xfrm>
            <a:off x="8117682" y="3168134"/>
            <a:ext cx="963341" cy="369332"/>
          </a:xfrm>
          <a:prstGeom prst="rect">
            <a:avLst/>
          </a:prstGeom>
          <a:noFill/>
        </p:spPr>
        <p:txBody>
          <a:bodyPr wrap="none" rtlCol="0">
            <a:spAutoFit/>
          </a:bodyPr>
          <a:lstStyle/>
          <a:p>
            <a:r>
              <a:rPr lang="en-US" dirty="0" smtClean="0"/>
              <a:t>~5 years</a:t>
            </a:r>
            <a:endParaRPr lang="en-US" dirty="0"/>
          </a:p>
        </p:txBody>
      </p:sp>
      <p:cxnSp>
        <p:nvCxnSpPr>
          <p:cNvPr id="26" name="Straight Connector 25"/>
          <p:cNvCxnSpPr>
            <a:stCxn id="21" idx="0"/>
          </p:cNvCxnSpPr>
          <p:nvPr/>
        </p:nvCxnSpPr>
        <p:spPr>
          <a:xfrm flipH="1" flipV="1">
            <a:off x="5972175" y="2819399"/>
            <a:ext cx="1466849"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1" name="Title 1"/>
          <p:cNvSpPr txBox="1">
            <a:spLocks noGrp="1"/>
          </p:cNvSpPr>
          <p:nvPr>
            <p:ph type="title"/>
          </p:nvPr>
        </p:nvSpPr>
        <p:spPr>
          <a:prstGeom prst="rect">
            <a:avLst/>
          </a:prstGeom>
        </p:spPr>
        <p:txBody>
          <a:bodyPr vert="horz" lIns="50800" tIns="50800" rIns="50800" bIns="5080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Region-based Convolutional Networks (R-CNNs)</a:t>
            </a:r>
            <a:endParaRPr lang="en-US" dirty="0"/>
          </a:p>
        </p:txBody>
      </p:sp>
      <p:sp>
        <p:nvSpPr>
          <p:cNvPr id="32" name="TextBox 31"/>
          <p:cNvSpPr txBox="1"/>
          <p:nvPr/>
        </p:nvSpPr>
        <p:spPr>
          <a:xfrm>
            <a:off x="2879260" y="6158687"/>
            <a:ext cx="3385479" cy="369332"/>
          </a:xfrm>
          <a:prstGeom prst="rect">
            <a:avLst/>
          </a:prstGeom>
          <a:noFill/>
        </p:spPr>
        <p:txBody>
          <a:bodyPr wrap="none" rtlCol="0">
            <a:spAutoFit/>
          </a:bodyPr>
          <a:lstStyle/>
          <a:p>
            <a:r>
              <a:rPr lang="en-US" dirty="0" smtClean="0"/>
              <a:t>[R-CNN. Girshick et al. CVPR 2014]</a:t>
            </a:r>
            <a:endParaRPr lang="en-US" dirty="0"/>
          </a:p>
        </p:txBody>
      </p:sp>
    </p:spTree>
    <p:extLst>
      <p:ext uri="{BB962C8B-B14F-4D97-AF65-F5344CB8AC3E}">
        <p14:creationId xmlns:p14="http://schemas.microsoft.com/office/powerpoint/2010/main" val="21859086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Neural Networks</a:t>
            </a:r>
            <a:endParaRPr lang="en-US" dirty="0"/>
          </a:p>
        </p:txBody>
      </p:sp>
      <p:sp>
        <p:nvSpPr>
          <p:cNvPr id="3" name="Content Placeholder 2"/>
          <p:cNvSpPr>
            <a:spLocks noGrp="1"/>
          </p:cNvSpPr>
          <p:nvPr>
            <p:ph idx="1"/>
          </p:nvPr>
        </p:nvSpPr>
        <p:spPr/>
        <p:txBody>
          <a:bodyPr/>
          <a:lstStyle/>
          <a:p>
            <a:r>
              <a:rPr lang="en-US" dirty="0" smtClean="0"/>
              <a:t>Overview</a:t>
            </a:r>
          </a:p>
        </p:txBody>
      </p:sp>
    </p:spTree>
    <p:extLst>
      <p:ext uri="{BB962C8B-B14F-4D97-AF65-F5344CB8AC3E}">
        <p14:creationId xmlns:p14="http://schemas.microsoft.com/office/powerpoint/2010/main" val="319910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Neural Networks</a:t>
            </a:r>
            <a:endParaRPr lang="en-US" dirty="0"/>
          </a:p>
        </p:txBody>
      </p:sp>
      <p:pic>
        <p:nvPicPr>
          <p:cNvPr id="13314" name="Picture 2" descr="http://polar.ncep.noaa.gov/mmab/papers/tn165/fig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168" y="1614583"/>
            <a:ext cx="5303664" cy="3594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r="85486" b="79582"/>
          <a:stretch/>
        </p:blipFill>
        <p:spPr>
          <a:xfrm>
            <a:off x="2285951" y="6025545"/>
            <a:ext cx="676315" cy="67877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709243" y="5650559"/>
                <a:ext cx="1829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784</m:t>
                                  </m:r>
                                </m:sub>
                              </m:sSub>
                            </m:e>
                          </m:d>
                        </m:e>
                        <m:sup>
                          <m:r>
                            <a:rPr lang="en-US" b="0" i="1" smtClean="0">
                              <a:latin typeface="Cambria Math" panose="02040503050406030204" pitchFamily="18" charset="0"/>
                            </a:rPr>
                            <m:t>𝑇</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09243" y="5650559"/>
                <a:ext cx="1829732" cy="276999"/>
              </a:xfrm>
              <a:prstGeom prst="rect">
                <a:avLst/>
              </a:prstGeom>
              <a:blipFill rotWithShape="0">
                <a:blip r:embed="rId4"/>
                <a:stretch>
                  <a:fillRect l="-1329" t="-4444" r="-66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97106" y="5654453"/>
                <a:ext cx="1310743" cy="326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𝒘</m:t>
                          </m:r>
                        </m:e>
                        <m:sub>
                          <m:r>
                            <a:rPr lang="en-US" b="0" i="1" smtClean="0">
                              <a:latin typeface="Cambria Math" panose="02040503050406030204" pitchFamily="18" charset="0"/>
                            </a:rPr>
                            <m:t>𝑗</m:t>
                          </m:r>
                          <m:r>
                            <a:rPr lang="en-US" b="0" i="1" smtClean="0">
                              <a:latin typeface="Cambria Math" panose="02040503050406030204" pitchFamily="18" charset="0"/>
                            </a:rPr>
                            <m:t> </m:t>
                          </m:r>
                        </m:sub>
                        <m:sup>
                          <m:r>
                            <a:rPr lang="en-US" b="0" i="1" smtClean="0">
                              <a:latin typeface="Cambria Math" panose="02040503050406030204" pitchFamily="18" charset="0"/>
                            </a:rPr>
                            <m:t>𝑇</m:t>
                          </m:r>
                        </m:sup>
                      </m:sSubSup>
                      <m:r>
                        <a:rPr lang="en-US" b="1" i="1" smtClean="0">
                          <a:latin typeface="Cambria Math" panose="02040503050406030204" pitchFamily="18" charset="0"/>
                        </a:rPr>
                        <m:t>𝒙</m:t>
                      </m:r>
                      <m:r>
                        <a:rPr lang="en-US" b="1" i="1" smtClean="0">
                          <a:latin typeface="Cambria Math" panose="02040503050406030204" pitchFamily="18" charset="0"/>
                        </a:rPr>
                        <m:t>)</m:t>
                      </m:r>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97106" y="5654453"/>
                <a:ext cx="1310743" cy="326756"/>
              </a:xfrm>
              <a:prstGeom prst="rect">
                <a:avLst/>
              </a:prstGeom>
              <a:blipFill rotWithShape="0">
                <a:blip r:embed="rId5"/>
                <a:stretch>
                  <a:fillRect l="-2326" r="-6512" b="-24528"/>
                </a:stretch>
              </a:blipFill>
            </p:spPr>
            <p:txBody>
              <a:bodyPr/>
              <a:lstStyle/>
              <a:p>
                <a:r>
                  <a:rPr lang="en-US">
                    <a:noFill/>
                  </a:rPr>
                  <a:t> </a:t>
                </a:r>
              </a:p>
            </p:txBody>
          </p:sp>
        </mc:Fallback>
      </mc:AlternateContent>
      <p:sp>
        <p:nvSpPr>
          <p:cNvPr id="9" name="Freeform 8"/>
          <p:cNvSpPr/>
          <p:nvPr/>
        </p:nvSpPr>
        <p:spPr>
          <a:xfrm>
            <a:off x="1376127" y="1266620"/>
            <a:ext cx="3063982" cy="4283870"/>
          </a:xfrm>
          <a:custGeom>
            <a:avLst/>
            <a:gdLst>
              <a:gd name="connsiteX0" fmla="*/ 1204111 w 3063982"/>
              <a:gd name="connsiteY0" fmla="*/ 181934 h 4283870"/>
              <a:gd name="connsiteX1" fmla="*/ 1186004 w 3063982"/>
              <a:gd name="connsiteY1" fmla="*/ 127614 h 4283870"/>
              <a:gd name="connsiteX2" fmla="*/ 1158843 w 3063982"/>
              <a:gd name="connsiteY2" fmla="*/ 118560 h 4283870"/>
              <a:gd name="connsiteX3" fmla="*/ 1113576 w 3063982"/>
              <a:gd name="connsiteY3" fmla="*/ 109507 h 4283870"/>
              <a:gd name="connsiteX4" fmla="*/ 1023041 w 3063982"/>
              <a:gd name="connsiteY4" fmla="*/ 73293 h 4283870"/>
              <a:gd name="connsiteX5" fmla="*/ 905346 w 3063982"/>
              <a:gd name="connsiteY5" fmla="*/ 46132 h 4283870"/>
              <a:gd name="connsiteX6" fmla="*/ 796705 w 3063982"/>
              <a:gd name="connsiteY6" fmla="*/ 18972 h 4283870"/>
              <a:gd name="connsiteX7" fmla="*/ 760491 w 3063982"/>
              <a:gd name="connsiteY7" fmla="*/ 865 h 4283870"/>
              <a:gd name="connsiteX8" fmla="*/ 497940 w 3063982"/>
              <a:gd name="connsiteY8" fmla="*/ 18972 h 4283870"/>
              <a:gd name="connsiteX9" fmla="*/ 434566 w 3063982"/>
              <a:gd name="connsiteY9" fmla="*/ 37079 h 4283870"/>
              <a:gd name="connsiteX10" fmla="*/ 407406 w 3063982"/>
              <a:gd name="connsiteY10" fmla="*/ 64239 h 4283870"/>
              <a:gd name="connsiteX11" fmla="*/ 380245 w 3063982"/>
              <a:gd name="connsiteY11" fmla="*/ 82346 h 4283870"/>
              <a:gd name="connsiteX12" fmla="*/ 371192 w 3063982"/>
              <a:gd name="connsiteY12" fmla="*/ 109507 h 4283870"/>
              <a:gd name="connsiteX13" fmla="*/ 334978 w 3063982"/>
              <a:gd name="connsiteY13" fmla="*/ 172881 h 4283870"/>
              <a:gd name="connsiteX14" fmla="*/ 325924 w 3063982"/>
              <a:gd name="connsiteY14" fmla="*/ 236255 h 4283870"/>
              <a:gd name="connsiteX15" fmla="*/ 316871 w 3063982"/>
              <a:gd name="connsiteY15" fmla="*/ 263416 h 4283870"/>
              <a:gd name="connsiteX16" fmla="*/ 325924 w 3063982"/>
              <a:gd name="connsiteY16" fmla="*/ 851891 h 4283870"/>
              <a:gd name="connsiteX17" fmla="*/ 316871 w 3063982"/>
              <a:gd name="connsiteY17" fmla="*/ 987693 h 4283870"/>
              <a:gd name="connsiteX18" fmla="*/ 307818 w 3063982"/>
              <a:gd name="connsiteY18" fmla="*/ 1051067 h 4283870"/>
              <a:gd name="connsiteX19" fmla="*/ 262550 w 3063982"/>
              <a:gd name="connsiteY19" fmla="*/ 1404152 h 4283870"/>
              <a:gd name="connsiteX20" fmla="*/ 244443 w 3063982"/>
              <a:gd name="connsiteY20" fmla="*/ 1476580 h 4283870"/>
              <a:gd name="connsiteX21" fmla="*/ 172016 w 3063982"/>
              <a:gd name="connsiteY21" fmla="*/ 1730077 h 4283870"/>
              <a:gd name="connsiteX22" fmla="*/ 135802 w 3063982"/>
              <a:gd name="connsiteY22" fmla="*/ 1856826 h 4283870"/>
              <a:gd name="connsiteX23" fmla="*/ 108641 w 3063982"/>
              <a:gd name="connsiteY23" fmla="*/ 1992628 h 4283870"/>
              <a:gd name="connsiteX24" fmla="*/ 90534 w 3063982"/>
              <a:gd name="connsiteY24" fmla="*/ 2046948 h 4283870"/>
              <a:gd name="connsiteX25" fmla="*/ 72427 w 3063982"/>
              <a:gd name="connsiteY25" fmla="*/ 2146536 h 4283870"/>
              <a:gd name="connsiteX26" fmla="*/ 36214 w 3063982"/>
              <a:gd name="connsiteY26" fmla="*/ 2255178 h 4283870"/>
              <a:gd name="connsiteX27" fmla="*/ 27160 w 3063982"/>
              <a:gd name="connsiteY27" fmla="*/ 2309499 h 4283870"/>
              <a:gd name="connsiteX28" fmla="*/ 18107 w 3063982"/>
              <a:gd name="connsiteY28" fmla="*/ 2372873 h 4283870"/>
              <a:gd name="connsiteX29" fmla="*/ 9053 w 3063982"/>
              <a:gd name="connsiteY29" fmla="*/ 2409087 h 4283870"/>
              <a:gd name="connsiteX30" fmla="*/ 0 w 3063982"/>
              <a:gd name="connsiteY30" fmla="*/ 2454354 h 4283870"/>
              <a:gd name="connsiteX31" fmla="*/ 9053 w 3063982"/>
              <a:gd name="connsiteY31" fmla="*/ 2562996 h 4283870"/>
              <a:gd name="connsiteX32" fmla="*/ 36214 w 3063982"/>
              <a:gd name="connsiteY32" fmla="*/ 2662584 h 4283870"/>
              <a:gd name="connsiteX33" fmla="*/ 63374 w 3063982"/>
              <a:gd name="connsiteY33" fmla="*/ 2725958 h 4283870"/>
              <a:gd name="connsiteX34" fmla="*/ 72427 w 3063982"/>
              <a:gd name="connsiteY34" fmla="*/ 2852707 h 4283870"/>
              <a:gd name="connsiteX35" fmla="*/ 108641 w 3063982"/>
              <a:gd name="connsiteY35" fmla="*/ 2952295 h 4283870"/>
              <a:gd name="connsiteX36" fmla="*/ 126748 w 3063982"/>
              <a:gd name="connsiteY36" fmla="*/ 3024723 h 4283870"/>
              <a:gd name="connsiteX37" fmla="*/ 135802 w 3063982"/>
              <a:gd name="connsiteY37" fmla="*/ 3051883 h 4283870"/>
              <a:gd name="connsiteX38" fmla="*/ 153909 w 3063982"/>
              <a:gd name="connsiteY38" fmla="*/ 3142418 h 4283870"/>
              <a:gd name="connsiteX39" fmla="*/ 162962 w 3063982"/>
              <a:gd name="connsiteY39" fmla="*/ 3169578 h 4283870"/>
              <a:gd name="connsiteX40" fmla="*/ 172016 w 3063982"/>
              <a:gd name="connsiteY40" fmla="*/ 3214845 h 4283870"/>
              <a:gd name="connsiteX41" fmla="*/ 190123 w 3063982"/>
              <a:gd name="connsiteY41" fmla="*/ 3251059 h 4283870"/>
              <a:gd name="connsiteX42" fmla="*/ 208229 w 3063982"/>
              <a:gd name="connsiteY42" fmla="*/ 3323487 h 4283870"/>
              <a:gd name="connsiteX43" fmla="*/ 226336 w 3063982"/>
              <a:gd name="connsiteY43" fmla="*/ 3386861 h 4283870"/>
              <a:gd name="connsiteX44" fmla="*/ 235390 w 3063982"/>
              <a:gd name="connsiteY44" fmla="*/ 3414022 h 4283870"/>
              <a:gd name="connsiteX45" fmla="*/ 262550 w 3063982"/>
              <a:gd name="connsiteY45" fmla="*/ 3450235 h 4283870"/>
              <a:gd name="connsiteX46" fmla="*/ 280657 w 3063982"/>
              <a:gd name="connsiteY46" fmla="*/ 3477396 h 4283870"/>
              <a:gd name="connsiteX47" fmla="*/ 316871 w 3063982"/>
              <a:gd name="connsiteY47" fmla="*/ 3549824 h 4283870"/>
              <a:gd name="connsiteX48" fmla="*/ 325924 w 3063982"/>
              <a:gd name="connsiteY48" fmla="*/ 3586037 h 4283870"/>
              <a:gd name="connsiteX49" fmla="*/ 371192 w 3063982"/>
              <a:gd name="connsiteY49" fmla="*/ 3667519 h 4283870"/>
              <a:gd name="connsiteX50" fmla="*/ 380245 w 3063982"/>
              <a:gd name="connsiteY50" fmla="*/ 3703732 h 4283870"/>
              <a:gd name="connsiteX51" fmla="*/ 389299 w 3063982"/>
              <a:gd name="connsiteY51" fmla="*/ 3730893 h 4283870"/>
              <a:gd name="connsiteX52" fmla="*/ 416459 w 3063982"/>
              <a:gd name="connsiteY52" fmla="*/ 3848588 h 4283870"/>
              <a:gd name="connsiteX53" fmla="*/ 434566 w 3063982"/>
              <a:gd name="connsiteY53" fmla="*/ 3902909 h 4283870"/>
              <a:gd name="connsiteX54" fmla="*/ 443620 w 3063982"/>
              <a:gd name="connsiteY54" fmla="*/ 3930069 h 4283870"/>
              <a:gd name="connsiteX55" fmla="*/ 452673 w 3063982"/>
              <a:gd name="connsiteY55" fmla="*/ 3966283 h 4283870"/>
              <a:gd name="connsiteX56" fmla="*/ 479833 w 3063982"/>
              <a:gd name="connsiteY56" fmla="*/ 4038711 h 4283870"/>
              <a:gd name="connsiteX57" fmla="*/ 497940 w 3063982"/>
              <a:gd name="connsiteY57" fmla="*/ 4074925 h 4283870"/>
              <a:gd name="connsiteX58" fmla="*/ 552261 w 3063982"/>
              <a:gd name="connsiteY58" fmla="*/ 4138299 h 4283870"/>
              <a:gd name="connsiteX59" fmla="*/ 624689 w 3063982"/>
              <a:gd name="connsiteY59" fmla="*/ 4219780 h 4283870"/>
              <a:gd name="connsiteX60" fmla="*/ 651849 w 3063982"/>
              <a:gd name="connsiteY60" fmla="*/ 4228833 h 4283870"/>
              <a:gd name="connsiteX61" fmla="*/ 688063 w 3063982"/>
              <a:gd name="connsiteY61" fmla="*/ 4246940 h 4283870"/>
              <a:gd name="connsiteX62" fmla="*/ 751437 w 3063982"/>
              <a:gd name="connsiteY62" fmla="*/ 4265047 h 4283870"/>
              <a:gd name="connsiteX63" fmla="*/ 787651 w 3063982"/>
              <a:gd name="connsiteY63" fmla="*/ 4283154 h 4283870"/>
              <a:gd name="connsiteX64" fmla="*/ 1013988 w 3063982"/>
              <a:gd name="connsiteY64" fmla="*/ 4274101 h 4283870"/>
              <a:gd name="connsiteX65" fmla="*/ 1113576 w 3063982"/>
              <a:gd name="connsiteY65" fmla="*/ 4246940 h 4283870"/>
              <a:gd name="connsiteX66" fmla="*/ 1149790 w 3063982"/>
              <a:gd name="connsiteY66" fmla="*/ 4237887 h 4283870"/>
              <a:gd name="connsiteX67" fmla="*/ 1186004 w 3063982"/>
              <a:gd name="connsiteY67" fmla="*/ 4219780 h 4283870"/>
              <a:gd name="connsiteX68" fmla="*/ 1213164 w 3063982"/>
              <a:gd name="connsiteY68" fmla="*/ 4210727 h 4283870"/>
              <a:gd name="connsiteX69" fmla="*/ 1258431 w 3063982"/>
              <a:gd name="connsiteY69" fmla="*/ 4183566 h 4283870"/>
              <a:gd name="connsiteX70" fmla="*/ 1285592 w 3063982"/>
              <a:gd name="connsiteY70" fmla="*/ 4165459 h 4283870"/>
              <a:gd name="connsiteX71" fmla="*/ 1330859 w 3063982"/>
              <a:gd name="connsiteY71" fmla="*/ 4156406 h 4283870"/>
              <a:gd name="connsiteX72" fmla="*/ 1348966 w 3063982"/>
              <a:gd name="connsiteY72" fmla="*/ 4129245 h 4283870"/>
              <a:gd name="connsiteX73" fmla="*/ 1475715 w 3063982"/>
              <a:gd name="connsiteY73" fmla="*/ 4002497 h 4283870"/>
              <a:gd name="connsiteX74" fmla="*/ 1502875 w 3063982"/>
              <a:gd name="connsiteY74" fmla="*/ 3930069 h 4283870"/>
              <a:gd name="connsiteX75" fmla="*/ 1511928 w 3063982"/>
              <a:gd name="connsiteY75" fmla="*/ 3893855 h 4283870"/>
              <a:gd name="connsiteX76" fmla="*/ 1539089 w 3063982"/>
              <a:gd name="connsiteY76" fmla="*/ 3812374 h 4283870"/>
              <a:gd name="connsiteX77" fmla="*/ 1548142 w 3063982"/>
              <a:gd name="connsiteY77" fmla="*/ 3785214 h 4283870"/>
              <a:gd name="connsiteX78" fmla="*/ 1557196 w 3063982"/>
              <a:gd name="connsiteY78" fmla="*/ 3739946 h 4283870"/>
              <a:gd name="connsiteX79" fmla="*/ 1575303 w 3063982"/>
              <a:gd name="connsiteY79" fmla="*/ 3712786 h 4283870"/>
              <a:gd name="connsiteX80" fmla="*/ 1584356 w 3063982"/>
              <a:gd name="connsiteY80" fmla="*/ 3676572 h 4283870"/>
              <a:gd name="connsiteX81" fmla="*/ 1593410 w 3063982"/>
              <a:gd name="connsiteY81" fmla="*/ 3649412 h 4283870"/>
              <a:gd name="connsiteX82" fmla="*/ 1602463 w 3063982"/>
              <a:gd name="connsiteY82" fmla="*/ 3595091 h 4283870"/>
              <a:gd name="connsiteX83" fmla="*/ 1611517 w 3063982"/>
              <a:gd name="connsiteY83" fmla="*/ 3558877 h 4283870"/>
              <a:gd name="connsiteX84" fmla="*/ 1620570 w 3063982"/>
              <a:gd name="connsiteY84" fmla="*/ 3513610 h 4283870"/>
              <a:gd name="connsiteX85" fmla="*/ 1629623 w 3063982"/>
              <a:gd name="connsiteY85" fmla="*/ 3359701 h 4283870"/>
              <a:gd name="connsiteX86" fmla="*/ 1647730 w 3063982"/>
              <a:gd name="connsiteY86" fmla="*/ 3178631 h 4283870"/>
              <a:gd name="connsiteX87" fmla="*/ 1656784 w 3063982"/>
              <a:gd name="connsiteY87" fmla="*/ 3151471 h 4283870"/>
              <a:gd name="connsiteX88" fmla="*/ 1665837 w 3063982"/>
              <a:gd name="connsiteY88" fmla="*/ 3088097 h 4283870"/>
              <a:gd name="connsiteX89" fmla="*/ 1702051 w 3063982"/>
              <a:gd name="connsiteY89" fmla="*/ 3033776 h 4283870"/>
              <a:gd name="connsiteX90" fmla="*/ 1729212 w 3063982"/>
              <a:gd name="connsiteY90" fmla="*/ 3015669 h 4283870"/>
              <a:gd name="connsiteX91" fmla="*/ 1846907 w 3063982"/>
              <a:gd name="connsiteY91" fmla="*/ 2988509 h 4283870"/>
              <a:gd name="connsiteX92" fmla="*/ 2018923 w 3063982"/>
              <a:gd name="connsiteY92" fmla="*/ 2961348 h 4283870"/>
              <a:gd name="connsiteX93" fmla="*/ 2055136 w 3063982"/>
              <a:gd name="connsiteY93" fmla="*/ 2943241 h 4283870"/>
              <a:gd name="connsiteX94" fmla="*/ 2091350 w 3063982"/>
              <a:gd name="connsiteY94" fmla="*/ 2934188 h 4283870"/>
              <a:gd name="connsiteX95" fmla="*/ 2181885 w 3063982"/>
              <a:gd name="connsiteY95" fmla="*/ 2916081 h 4283870"/>
              <a:gd name="connsiteX96" fmla="*/ 2209045 w 3063982"/>
              <a:gd name="connsiteY96" fmla="*/ 2907028 h 4283870"/>
              <a:gd name="connsiteX97" fmla="*/ 2290526 w 3063982"/>
              <a:gd name="connsiteY97" fmla="*/ 2897974 h 4283870"/>
              <a:gd name="connsiteX98" fmla="*/ 2326740 w 3063982"/>
              <a:gd name="connsiteY98" fmla="*/ 2879867 h 4283870"/>
              <a:gd name="connsiteX99" fmla="*/ 2353901 w 3063982"/>
              <a:gd name="connsiteY99" fmla="*/ 2870814 h 4283870"/>
              <a:gd name="connsiteX100" fmla="*/ 2426328 w 3063982"/>
              <a:gd name="connsiteY100" fmla="*/ 2852707 h 4283870"/>
              <a:gd name="connsiteX101" fmla="*/ 2480649 w 3063982"/>
              <a:gd name="connsiteY101" fmla="*/ 2834600 h 4283870"/>
              <a:gd name="connsiteX102" fmla="*/ 2507810 w 3063982"/>
              <a:gd name="connsiteY102" fmla="*/ 2816493 h 4283870"/>
              <a:gd name="connsiteX103" fmla="*/ 2562130 w 3063982"/>
              <a:gd name="connsiteY103" fmla="*/ 2798386 h 4283870"/>
              <a:gd name="connsiteX104" fmla="*/ 2580237 w 3063982"/>
              <a:gd name="connsiteY104" fmla="*/ 2771226 h 4283870"/>
              <a:gd name="connsiteX105" fmla="*/ 2607398 w 3063982"/>
              <a:gd name="connsiteY105" fmla="*/ 2753119 h 4283870"/>
              <a:gd name="connsiteX106" fmla="*/ 2688879 w 3063982"/>
              <a:gd name="connsiteY106" fmla="*/ 2689744 h 4283870"/>
              <a:gd name="connsiteX107" fmla="*/ 2743200 w 3063982"/>
              <a:gd name="connsiteY107" fmla="*/ 2626370 h 4283870"/>
              <a:gd name="connsiteX108" fmla="*/ 2779414 w 3063982"/>
              <a:gd name="connsiteY108" fmla="*/ 2599210 h 4283870"/>
              <a:gd name="connsiteX109" fmla="*/ 2833734 w 3063982"/>
              <a:gd name="connsiteY109" fmla="*/ 2535835 h 4283870"/>
              <a:gd name="connsiteX110" fmla="*/ 2879002 w 3063982"/>
              <a:gd name="connsiteY110" fmla="*/ 2499622 h 4283870"/>
              <a:gd name="connsiteX111" fmla="*/ 2915216 w 3063982"/>
              <a:gd name="connsiteY111" fmla="*/ 2445301 h 4283870"/>
              <a:gd name="connsiteX112" fmla="*/ 2969536 w 3063982"/>
              <a:gd name="connsiteY112" fmla="*/ 2372873 h 4283870"/>
              <a:gd name="connsiteX113" fmla="*/ 3005750 w 3063982"/>
              <a:gd name="connsiteY113" fmla="*/ 2264231 h 4283870"/>
              <a:gd name="connsiteX114" fmla="*/ 3041964 w 3063982"/>
              <a:gd name="connsiteY114" fmla="*/ 2137483 h 4283870"/>
              <a:gd name="connsiteX115" fmla="*/ 3051018 w 3063982"/>
              <a:gd name="connsiteY115" fmla="*/ 2110323 h 4283870"/>
              <a:gd name="connsiteX116" fmla="*/ 3041964 w 3063982"/>
              <a:gd name="connsiteY116" fmla="*/ 1675756 h 4283870"/>
              <a:gd name="connsiteX117" fmla="*/ 3014804 w 3063982"/>
              <a:gd name="connsiteY117" fmla="*/ 1639542 h 4283870"/>
              <a:gd name="connsiteX118" fmla="*/ 2906162 w 3063982"/>
              <a:gd name="connsiteY118" fmla="*/ 1549008 h 4283870"/>
              <a:gd name="connsiteX119" fmla="*/ 2851841 w 3063982"/>
              <a:gd name="connsiteY119" fmla="*/ 1539954 h 4283870"/>
              <a:gd name="connsiteX120" fmla="*/ 2752253 w 3063982"/>
              <a:gd name="connsiteY120" fmla="*/ 1503740 h 4283870"/>
              <a:gd name="connsiteX121" fmla="*/ 2716039 w 3063982"/>
              <a:gd name="connsiteY121" fmla="*/ 1485633 h 4283870"/>
              <a:gd name="connsiteX122" fmla="*/ 2625505 w 3063982"/>
              <a:gd name="connsiteY122" fmla="*/ 1467527 h 4283870"/>
              <a:gd name="connsiteX123" fmla="*/ 2381061 w 3063982"/>
              <a:gd name="connsiteY123" fmla="*/ 1431313 h 4283870"/>
              <a:gd name="connsiteX124" fmla="*/ 2263366 w 3063982"/>
              <a:gd name="connsiteY124" fmla="*/ 1395099 h 4283870"/>
              <a:gd name="connsiteX125" fmla="*/ 2172831 w 3063982"/>
              <a:gd name="connsiteY125" fmla="*/ 1349831 h 4283870"/>
              <a:gd name="connsiteX126" fmla="*/ 2145671 w 3063982"/>
              <a:gd name="connsiteY126" fmla="*/ 1340778 h 4283870"/>
              <a:gd name="connsiteX127" fmla="*/ 2082297 w 3063982"/>
              <a:gd name="connsiteY127" fmla="*/ 1304564 h 4283870"/>
              <a:gd name="connsiteX128" fmla="*/ 2018923 w 3063982"/>
              <a:gd name="connsiteY128" fmla="*/ 1295511 h 4283870"/>
              <a:gd name="connsiteX129" fmla="*/ 1973655 w 3063982"/>
              <a:gd name="connsiteY129" fmla="*/ 1277404 h 4283870"/>
              <a:gd name="connsiteX130" fmla="*/ 1865014 w 3063982"/>
              <a:gd name="connsiteY130" fmla="*/ 1223083 h 4283870"/>
              <a:gd name="connsiteX131" fmla="*/ 1774479 w 3063982"/>
              <a:gd name="connsiteY131" fmla="*/ 1150655 h 4283870"/>
              <a:gd name="connsiteX132" fmla="*/ 1692998 w 3063982"/>
              <a:gd name="connsiteY132" fmla="*/ 1032960 h 4283870"/>
              <a:gd name="connsiteX133" fmla="*/ 1683944 w 3063982"/>
              <a:gd name="connsiteY133" fmla="*/ 1005800 h 4283870"/>
              <a:gd name="connsiteX134" fmla="*/ 1665837 w 3063982"/>
              <a:gd name="connsiteY134" fmla="*/ 978639 h 4283870"/>
              <a:gd name="connsiteX135" fmla="*/ 1656784 w 3063982"/>
              <a:gd name="connsiteY135" fmla="*/ 942426 h 4283870"/>
              <a:gd name="connsiteX136" fmla="*/ 1620570 w 3063982"/>
              <a:gd name="connsiteY136" fmla="*/ 869998 h 4283870"/>
              <a:gd name="connsiteX137" fmla="*/ 1593410 w 3063982"/>
              <a:gd name="connsiteY137" fmla="*/ 725142 h 4283870"/>
              <a:gd name="connsiteX138" fmla="*/ 1584356 w 3063982"/>
              <a:gd name="connsiteY138" fmla="*/ 679875 h 4283870"/>
              <a:gd name="connsiteX139" fmla="*/ 1575303 w 3063982"/>
              <a:gd name="connsiteY139" fmla="*/ 607447 h 4283870"/>
              <a:gd name="connsiteX140" fmla="*/ 1557196 w 3063982"/>
              <a:gd name="connsiteY140" fmla="*/ 553127 h 4283870"/>
              <a:gd name="connsiteX141" fmla="*/ 1530035 w 3063982"/>
              <a:gd name="connsiteY141" fmla="*/ 453538 h 4283870"/>
              <a:gd name="connsiteX142" fmla="*/ 1502875 w 3063982"/>
              <a:gd name="connsiteY142" fmla="*/ 317736 h 4283870"/>
              <a:gd name="connsiteX143" fmla="*/ 1430447 w 3063982"/>
              <a:gd name="connsiteY143" fmla="*/ 236255 h 4283870"/>
              <a:gd name="connsiteX144" fmla="*/ 1394233 w 3063982"/>
              <a:gd name="connsiteY144" fmla="*/ 218148 h 4283870"/>
              <a:gd name="connsiteX145" fmla="*/ 1330859 w 3063982"/>
              <a:gd name="connsiteY145" fmla="*/ 190988 h 4283870"/>
              <a:gd name="connsiteX146" fmla="*/ 1258431 w 3063982"/>
              <a:gd name="connsiteY146" fmla="*/ 163828 h 4283870"/>
              <a:gd name="connsiteX147" fmla="*/ 1204111 w 3063982"/>
              <a:gd name="connsiteY147" fmla="*/ 181934 h 42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3982" h="4283870">
                <a:moveTo>
                  <a:pt x="1204111" y="181934"/>
                </a:moveTo>
                <a:cubicBezTo>
                  <a:pt x="1192040" y="175898"/>
                  <a:pt x="1197098" y="143145"/>
                  <a:pt x="1186004" y="127614"/>
                </a:cubicBezTo>
                <a:cubicBezTo>
                  <a:pt x="1180457" y="119848"/>
                  <a:pt x="1168101" y="120875"/>
                  <a:pt x="1158843" y="118560"/>
                </a:cubicBezTo>
                <a:cubicBezTo>
                  <a:pt x="1143915" y="114828"/>
                  <a:pt x="1128665" y="112525"/>
                  <a:pt x="1113576" y="109507"/>
                </a:cubicBezTo>
                <a:cubicBezTo>
                  <a:pt x="1081385" y="93411"/>
                  <a:pt x="1060334" y="80752"/>
                  <a:pt x="1023041" y="73293"/>
                </a:cubicBezTo>
                <a:cubicBezTo>
                  <a:pt x="987132" y="66111"/>
                  <a:pt x="938104" y="57051"/>
                  <a:pt x="905346" y="46132"/>
                </a:cubicBezTo>
                <a:cubicBezTo>
                  <a:pt x="833610" y="22221"/>
                  <a:pt x="869852" y="31164"/>
                  <a:pt x="796705" y="18972"/>
                </a:cubicBezTo>
                <a:cubicBezTo>
                  <a:pt x="784634" y="12936"/>
                  <a:pt x="773976" y="1404"/>
                  <a:pt x="760491" y="865"/>
                </a:cubicBezTo>
                <a:cubicBezTo>
                  <a:pt x="659938" y="-3157"/>
                  <a:pt x="589656" y="7508"/>
                  <a:pt x="497940" y="18972"/>
                </a:cubicBezTo>
                <a:cubicBezTo>
                  <a:pt x="493114" y="20178"/>
                  <a:pt x="442357" y="31885"/>
                  <a:pt x="434566" y="37079"/>
                </a:cubicBezTo>
                <a:cubicBezTo>
                  <a:pt x="423913" y="44181"/>
                  <a:pt x="417242" y="56043"/>
                  <a:pt x="407406" y="64239"/>
                </a:cubicBezTo>
                <a:cubicBezTo>
                  <a:pt x="399047" y="71205"/>
                  <a:pt x="389299" y="76310"/>
                  <a:pt x="380245" y="82346"/>
                </a:cubicBezTo>
                <a:cubicBezTo>
                  <a:pt x="377227" y="91400"/>
                  <a:pt x="375927" y="101221"/>
                  <a:pt x="371192" y="109507"/>
                </a:cubicBezTo>
                <a:cubicBezTo>
                  <a:pt x="327343" y="186244"/>
                  <a:pt x="355736" y="110606"/>
                  <a:pt x="334978" y="172881"/>
                </a:cubicBezTo>
                <a:cubicBezTo>
                  <a:pt x="331960" y="194006"/>
                  <a:pt x="330109" y="215330"/>
                  <a:pt x="325924" y="236255"/>
                </a:cubicBezTo>
                <a:cubicBezTo>
                  <a:pt x="324052" y="245613"/>
                  <a:pt x="316871" y="253873"/>
                  <a:pt x="316871" y="263416"/>
                </a:cubicBezTo>
                <a:cubicBezTo>
                  <a:pt x="316871" y="459598"/>
                  <a:pt x="322906" y="655733"/>
                  <a:pt x="325924" y="851891"/>
                </a:cubicBezTo>
                <a:cubicBezTo>
                  <a:pt x="322906" y="897158"/>
                  <a:pt x="320978" y="942511"/>
                  <a:pt x="316871" y="987693"/>
                </a:cubicBezTo>
                <a:cubicBezTo>
                  <a:pt x="314939" y="1008944"/>
                  <a:pt x="310311" y="1029874"/>
                  <a:pt x="307818" y="1051067"/>
                </a:cubicBezTo>
                <a:cubicBezTo>
                  <a:pt x="284938" y="1245551"/>
                  <a:pt x="317576" y="1064829"/>
                  <a:pt x="262550" y="1404152"/>
                </a:cubicBezTo>
                <a:cubicBezTo>
                  <a:pt x="258567" y="1428717"/>
                  <a:pt x="249485" y="1452210"/>
                  <a:pt x="244443" y="1476580"/>
                </a:cubicBezTo>
                <a:cubicBezTo>
                  <a:pt x="198168" y="1700244"/>
                  <a:pt x="242314" y="1607053"/>
                  <a:pt x="172016" y="1730077"/>
                </a:cubicBezTo>
                <a:cubicBezTo>
                  <a:pt x="152180" y="1868924"/>
                  <a:pt x="179480" y="1717055"/>
                  <a:pt x="135802" y="1856826"/>
                </a:cubicBezTo>
                <a:cubicBezTo>
                  <a:pt x="97969" y="1977894"/>
                  <a:pt x="132657" y="1896567"/>
                  <a:pt x="108641" y="1992628"/>
                </a:cubicBezTo>
                <a:cubicBezTo>
                  <a:pt x="104012" y="2011144"/>
                  <a:pt x="96570" y="2028841"/>
                  <a:pt x="90534" y="2046948"/>
                </a:cubicBezTo>
                <a:cubicBezTo>
                  <a:pt x="84857" y="2086693"/>
                  <a:pt x="83663" y="2110581"/>
                  <a:pt x="72427" y="2146536"/>
                </a:cubicBezTo>
                <a:cubicBezTo>
                  <a:pt x="61041" y="2182971"/>
                  <a:pt x="42490" y="2217525"/>
                  <a:pt x="36214" y="2255178"/>
                </a:cubicBezTo>
                <a:cubicBezTo>
                  <a:pt x="33196" y="2273285"/>
                  <a:pt x="29951" y="2291356"/>
                  <a:pt x="27160" y="2309499"/>
                </a:cubicBezTo>
                <a:cubicBezTo>
                  <a:pt x="23915" y="2330590"/>
                  <a:pt x="21924" y="2351878"/>
                  <a:pt x="18107" y="2372873"/>
                </a:cubicBezTo>
                <a:cubicBezTo>
                  <a:pt x="15881" y="2385115"/>
                  <a:pt x="11752" y="2396940"/>
                  <a:pt x="9053" y="2409087"/>
                </a:cubicBezTo>
                <a:cubicBezTo>
                  <a:pt x="5715" y="2424108"/>
                  <a:pt x="3018" y="2439265"/>
                  <a:pt x="0" y="2454354"/>
                </a:cubicBezTo>
                <a:cubicBezTo>
                  <a:pt x="3018" y="2490568"/>
                  <a:pt x="3662" y="2527059"/>
                  <a:pt x="9053" y="2562996"/>
                </a:cubicBezTo>
                <a:cubicBezTo>
                  <a:pt x="19248" y="2630965"/>
                  <a:pt x="23212" y="2617076"/>
                  <a:pt x="36214" y="2662584"/>
                </a:cubicBezTo>
                <a:cubicBezTo>
                  <a:pt x="50830" y="2713741"/>
                  <a:pt x="35808" y="2684609"/>
                  <a:pt x="63374" y="2725958"/>
                </a:cubicBezTo>
                <a:cubicBezTo>
                  <a:pt x="66392" y="2768208"/>
                  <a:pt x="66144" y="2810818"/>
                  <a:pt x="72427" y="2852707"/>
                </a:cubicBezTo>
                <a:cubicBezTo>
                  <a:pt x="77222" y="2884672"/>
                  <a:pt x="99156" y="2921469"/>
                  <a:pt x="108641" y="2952295"/>
                </a:cubicBezTo>
                <a:cubicBezTo>
                  <a:pt x="115960" y="2976080"/>
                  <a:pt x="118878" y="3001115"/>
                  <a:pt x="126748" y="3024723"/>
                </a:cubicBezTo>
                <a:cubicBezTo>
                  <a:pt x="129766" y="3033776"/>
                  <a:pt x="133656" y="3042584"/>
                  <a:pt x="135802" y="3051883"/>
                </a:cubicBezTo>
                <a:cubicBezTo>
                  <a:pt x="142722" y="3081871"/>
                  <a:pt x="144177" y="3113221"/>
                  <a:pt x="153909" y="3142418"/>
                </a:cubicBezTo>
                <a:cubicBezTo>
                  <a:pt x="156927" y="3151471"/>
                  <a:pt x="160647" y="3160320"/>
                  <a:pt x="162962" y="3169578"/>
                </a:cubicBezTo>
                <a:cubicBezTo>
                  <a:pt x="166694" y="3184506"/>
                  <a:pt x="167150" y="3200247"/>
                  <a:pt x="172016" y="3214845"/>
                </a:cubicBezTo>
                <a:cubicBezTo>
                  <a:pt x="176284" y="3227649"/>
                  <a:pt x="184087" y="3238988"/>
                  <a:pt x="190123" y="3251059"/>
                </a:cubicBezTo>
                <a:cubicBezTo>
                  <a:pt x="205534" y="3328121"/>
                  <a:pt x="191527" y="3267815"/>
                  <a:pt x="208229" y="3323487"/>
                </a:cubicBezTo>
                <a:cubicBezTo>
                  <a:pt x="214542" y="3344530"/>
                  <a:pt x="220023" y="3365818"/>
                  <a:pt x="226336" y="3386861"/>
                </a:cubicBezTo>
                <a:cubicBezTo>
                  <a:pt x="229078" y="3396002"/>
                  <a:pt x="230655" y="3405736"/>
                  <a:pt x="235390" y="3414022"/>
                </a:cubicBezTo>
                <a:cubicBezTo>
                  <a:pt x="242876" y="3427123"/>
                  <a:pt x="253780" y="3437957"/>
                  <a:pt x="262550" y="3450235"/>
                </a:cubicBezTo>
                <a:cubicBezTo>
                  <a:pt x="268874" y="3459089"/>
                  <a:pt x="275447" y="3467844"/>
                  <a:pt x="280657" y="3477396"/>
                </a:cubicBezTo>
                <a:cubicBezTo>
                  <a:pt x="293582" y="3501092"/>
                  <a:pt x="316871" y="3549824"/>
                  <a:pt x="316871" y="3549824"/>
                </a:cubicBezTo>
                <a:cubicBezTo>
                  <a:pt x="319889" y="3561895"/>
                  <a:pt x="321555" y="3574387"/>
                  <a:pt x="325924" y="3586037"/>
                </a:cubicBezTo>
                <a:cubicBezTo>
                  <a:pt x="334583" y="3609128"/>
                  <a:pt x="359667" y="3648311"/>
                  <a:pt x="371192" y="3667519"/>
                </a:cubicBezTo>
                <a:cubicBezTo>
                  <a:pt x="374210" y="3679590"/>
                  <a:pt x="376827" y="3691768"/>
                  <a:pt x="380245" y="3703732"/>
                </a:cubicBezTo>
                <a:cubicBezTo>
                  <a:pt x="382867" y="3712908"/>
                  <a:pt x="386984" y="3721635"/>
                  <a:pt x="389299" y="3730893"/>
                </a:cubicBezTo>
                <a:cubicBezTo>
                  <a:pt x="403665" y="3788356"/>
                  <a:pt x="393921" y="3780973"/>
                  <a:pt x="416459" y="3848588"/>
                </a:cubicBezTo>
                <a:lnTo>
                  <a:pt x="434566" y="3902909"/>
                </a:lnTo>
                <a:cubicBezTo>
                  <a:pt x="437584" y="3911962"/>
                  <a:pt x="441306" y="3920811"/>
                  <a:pt x="443620" y="3930069"/>
                </a:cubicBezTo>
                <a:cubicBezTo>
                  <a:pt x="446638" y="3942140"/>
                  <a:pt x="449255" y="3954319"/>
                  <a:pt x="452673" y="3966283"/>
                </a:cubicBezTo>
                <a:cubicBezTo>
                  <a:pt x="458646" y="3987189"/>
                  <a:pt x="472179" y="4021490"/>
                  <a:pt x="479833" y="4038711"/>
                </a:cubicBezTo>
                <a:cubicBezTo>
                  <a:pt x="485314" y="4051044"/>
                  <a:pt x="490787" y="4063480"/>
                  <a:pt x="497940" y="4074925"/>
                </a:cubicBezTo>
                <a:cubicBezTo>
                  <a:pt x="543745" y="4148211"/>
                  <a:pt x="505130" y="4077701"/>
                  <a:pt x="552261" y="4138299"/>
                </a:cubicBezTo>
                <a:cubicBezTo>
                  <a:pt x="590885" y="4187959"/>
                  <a:pt x="575198" y="4191500"/>
                  <a:pt x="624689" y="4219780"/>
                </a:cubicBezTo>
                <a:cubicBezTo>
                  <a:pt x="632975" y="4224515"/>
                  <a:pt x="643078" y="4225074"/>
                  <a:pt x="651849" y="4228833"/>
                </a:cubicBezTo>
                <a:cubicBezTo>
                  <a:pt x="664254" y="4234149"/>
                  <a:pt x="675658" y="4241623"/>
                  <a:pt x="688063" y="4246940"/>
                </a:cubicBezTo>
                <a:cubicBezTo>
                  <a:pt x="706252" y="4254736"/>
                  <a:pt x="733052" y="4260451"/>
                  <a:pt x="751437" y="4265047"/>
                </a:cubicBezTo>
                <a:cubicBezTo>
                  <a:pt x="763508" y="4271083"/>
                  <a:pt x="774163" y="4282689"/>
                  <a:pt x="787651" y="4283154"/>
                </a:cubicBezTo>
                <a:cubicBezTo>
                  <a:pt x="863112" y="4285756"/>
                  <a:pt x="938792" y="4280937"/>
                  <a:pt x="1013988" y="4274101"/>
                </a:cubicBezTo>
                <a:cubicBezTo>
                  <a:pt x="1061341" y="4269796"/>
                  <a:pt x="1075974" y="4257684"/>
                  <a:pt x="1113576" y="4246940"/>
                </a:cubicBezTo>
                <a:cubicBezTo>
                  <a:pt x="1125540" y="4243522"/>
                  <a:pt x="1137719" y="4240905"/>
                  <a:pt x="1149790" y="4237887"/>
                </a:cubicBezTo>
                <a:cubicBezTo>
                  <a:pt x="1161861" y="4231851"/>
                  <a:pt x="1173599" y="4225096"/>
                  <a:pt x="1186004" y="4219780"/>
                </a:cubicBezTo>
                <a:cubicBezTo>
                  <a:pt x="1194775" y="4216021"/>
                  <a:pt x="1204628" y="4214995"/>
                  <a:pt x="1213164" y="4210727"/>
                </a:cubicBezTo>
                <a:cubicBezTo>
                  <a:pt x="1228903" y="4202857"/>
                  <a:pt x="1243509" y="4192892"/>
                  <a:pt x="1258431" y="4183566"/>
                </a:cubicBezTo>
                <a:cubicBezTo>
                  <a:pt x="1267658" y="4177799"/>
                  <a:pt x="1275404" y="4169280"/>
                  <a:pt x="1285592" y="4165459"/>
                </a:cubicBezTo>
                <a:cubicBezTo>
                  <a:pt x="1300000" y="4160056"/>
                  <a:pt x="1315770" y="4159424"/>
                  <a:pt x="1330859" y="4156406"/>
                </a:cubicBezTo>
                <a:cubicBezTo>
                  <a:pt x="1336895" y="4147352"/>
                  <a:pt x="1340878" y="4136524"/>
                  <a:pt x="1348966" y="4129245"/>
                </a:cubicBezTo>
                <a:cubicBezTo>
                  <a:pt x="1401780" y="4081713"/>
                  <a:pt x="1447044" y="4074173"/>
                  <a:pt x="1475715" y="4002497"/>
                </a:cubicBezTo>
                <a:cubicBezTo>
                  <a:pt x="1485286" y="3978570"/>
                  <a:pt x="1495777" y="3954912"/>
                  <a:pt x="1502875" y="3930069"/>
                </a:cubicBezTo>
                <a:cubicBezTo>
                  <a:pt x="1506293" y="3918105"/>
                  <a:pt x="1508353" y="3905773"/>
                  <a:pt x="1511928" y="3893855"/>
                </a:cubicBezTo>
                <a:cubicBezTo>
                  <a:pt x="1511946" y="3893793"/>
                  <a:pt x="1534552" y="3825985"/>
                  <a:pt x="1539089" y="3812374"/>
                </a:cubicBezTo>
                <a:cubicBezTo>
                  <a:pt x="1542107" y="3803321"/>
                  <a:pt x="1546270" y="3794572"/>
                  <a:pt x="1548142" y="3785214"/>
                </a:cubicBezTo>
                <a:cubicBezTo>
                  <a:pt x="1551160" y="3770125"/>
                  <a:pt x="1551793" y="3754354"/>
                  <a:pt x="1557196" y="3739946"/>
                </a:cubicBezTo>
                <a:cubicBezTo>
                  <a:pt x="1561017" y="3729758"/>
                  <a:pt x="1569267" y="3721839"/>
                  <a:pt x="1575303" y="3712786"/>
                </a:cubicBezTo>
                <a:cubicBezTo>
                  <a:pt x="1578321" y="3700715"/>
                  <a:pt x="1580938" y="3688536"/>
                  <a:pt x="1584356" y="3676572"/>
                </a:cubicBezTo>
                <a:cubicBezTo>
                  <a:pt x="1586978" y="3667396"/>
                  <a:pt x="1591340" y="3658728"/>
                  <a:pt x="1593410" y="3649412"/>
                </a:cubicBezTo>
                <a:cubicBezTo>
                  <a:pt x="1597392" y="3631492"/>
                  <a:pt x="1598863" y="3613091"/>
                  <a:pt x="1602463" y="3595091"/>
                </a:cubicBezTo>
                <a:cubicBezTo>
                  <a:pt x="1604903" y="3582890"/>
                  <a:pt x="1608818" y="3571024"/>
                  <a:pt x="1611517" y="3558877"/>
                </a:cubicBezTo>
                <a:cubicBezTo>
                  <a:pt x="1614855" y="3543856"/>
                  <a:pt x="1617552" y="3528699"/>
                  <a:pt x="1620570" y="3513610"/>
                </a:cubicBezTo>
                <a:cubicBezTo>
                  <a:pt x="1623588" y="3462307"/>
                  <a:pt x="1626204" y="3410979"/>
                  <a:pt x="1629623" y="3359701"/>
                </a:cubicBezTo>
                <a:cubicBezTo>
                  <a:pt x="1632783" y="3312300"/>
                  <a:pt x="1637197" y="3231297"/>
                  <a:pt x="1647730" y="3178631"/>
                </a:cubicBezTo>
                <a:cubicBezTo>
                  <a:pt x="1649602" y="3169273"/>
                  <a:pt x="1653766" y="3160524"/>
                  <a:pt x="1656784" y="3151471"/>
                </a:cubicBezTo>
                <a:cubicBezTo>
                  <a:pt x="1659802" y="3130346"/>
                  <a:pt x="1658177" y="3108014"/>
                  <a:pt x="1665837" y="3088097"/>
                </a:cubicBezTo>
                <a:cubicBezTo>
                  <a:pt x="1673649" y="3067786"/>
                  <a:pt x="1683944" y="3045847"/>
                  <a:pt x="1702051" y="3033776"/>
                </a:cubicBezTo>
                <a:cubicBezTo>
                  <a:pt x="1711105" y="3027740"/>
                  <a:pt x="1719269" y="3020088"/>
                  <a:pt x="1729212" y="3015669"/>
                </a:cubicBezTo>
                <a:cubicBezTo>
                  <a:pt x="1776307" y="2994738"/>
                  <a:pt x="1795350" y="2995874"/>
                  <a:pt x="1846907" y="2988509"/>
                </a:cubicBezTo>
                <a:cubicBezTo>
                  <a:pt x="1953889" y="2945716"/>
                  <a:pt x="1817613" y="2994900"/>
                  <a:pt x="2018923" y="2961348"/>
                </a:cubicBezTo>
                <a:cubicBezTo>
                  <a:pt x="2032235" y="2959129"/>
                  <a:pt x="2042499" y="2947980"/>
                  <a:pt x="2055136" y="2943241"/>
                </a:cubicBezTo>
                <a:cubicBezTo>
                  <a:pt x="2066787" y="2938872"/>
                  <a:pt x="2079386" y="2937606"/>
                  <a:pt x="2091350" y="2934188"/>
                </a:cubicBezTo>
                <a:cubicBezTo>
                  <a:pt x="2154561" y="2916128"/>
                  <a:pt x="2073721" y="2931532"/>
                  <a:pt x="2181885" y="2916081"/>
                </a:cubicBezTo>
                <a:cubicBezTo>
                  <a:pt x="2190938" y="2913063"/>
                  <a:pt x="2199632" y="2908597"/>
                  <a:pt x="2209045" y="2907028"/>
                </a:cubicBezTo>
                <a:cubicBezTo>
                  <a:pt x="2236001" y="2902535"/>
                  <a:pt x="2263898" y="2904119"/>
                  <a:pt x="2290526" y="2897974"/>
                </a:cubicBezTo>
                <a:cubicBezTo>
                  <a:pt x="2303677" y="2894939"/>
                  <a:pt x="2314335" y="2885183"/>
                  <a:pt x="2326740" y="2879867"/>
                </a:cubicBezTo>
                <a:cubicBezTo>
                  <a:pt x="2335512" y="2876108"/>
                  <a:pt x="2344694" y="2873325"/>
                  <a:pt x="2353901" y="2870814"/>
                </a:cubicBezTo>
                <a:cubicBezTo>
                  <a:pt x="2377910" y="2864266"/>
                  <a:pt x="2402720" y="2860576"/>
                  <a:pt x="2426328" y="2852707"/>
                </a:cubicBezTo>
                <a:lnTo>
                  <a:pt x="2480649" y="2834600"/>
                </a:lnTo>
                <a:cubicBezTo>
                  <a:pt x="2489703" y="2828564"/>
                  <a:pt x="2497867" y="2820912"/>
                  <a:pt x="2507810" y="2816493"/>
                </a:cubicBezTo>
                <a:cubicBezTo>
                  <a:pt x="2525251" y="2808741"/>
                  <a:pt x="2545945" y="2808502"/>
                  <a:pt x="2562130" y="2798386"/>
                </a:cubicBezTo>
                <a:cubicBezTo>
                  <a:pt x="2571357" y="2792619"/>
                  <a:pt x="2572543" y="2778920"/>
                  <a:pt x="2580237" y="2771226"/>
                </a:cubicBezTo>
                <a:cubicBezTo>
                  <a:pt x="2587931" y="2763532"/>
                  <a:pt x="2599039" y="2760085"/>
                  <a:pt x="2607398" y="2753119"/>
                </a:cubicBezTo>
                <a:cubicBezTo>
                  <a:pt x="2692498" y="2682201"/>
                  <a:pt x="2551580" y="2781277"/>
                  <a:pt x="2688879" y="2689744"/>
                </a:cubicBezTo>
                <a:cubicBezTo>
                  <a:pt x="2710349" y="2661117"/>
                  <a:pt x="2716716" y="2649070"/>
                  <a:pt x="2743200" y="2626370"/>
                </a:cubicBezTo>
                <a:cubicBezTo>
                  <a:pt x="2754657" y="2616550"/>
                  <a:pt x="2767958" y="2609030"/>
                  <a:pt x="2779414" y="2599210"/>
                </a:cubicBezTo>
                <a:cubicBezTo>
                  <a:pt x="2848403" y="2540076"/>
                  <a:pt x="2762171" y="2607397"/>
                  <a:pt x="2833734" y="2535835"/>
                </a:cubicBezTo>
                <a:cubicBezTo>
                  <a:pt x="2847398" y="2522171"/>
                  <a:pt x="2866075" y="2513985"/>
                  <a:pt x="2879002" y="2499622"/>
                </a:cubicBezTo>
                <a:cubicBezTo>
                  <a:pt x="2893560" y="2483447"/>
                  <a:pt x="2901622" y="2462294"/>
                  <a:pt x="2915216" y="2445301"/>
                </a:cubicBezTo>
                <a:cubicBezTo>
                  <a:pt x="2976224" y="2369040"/>
                  <a:pt x="2931737" y="2448471"/>
                  <a:pt x="2969536" y="2372873"/>
                </a:cubicBezTo>
                <a:cubicBezTo>
                  <a:pt x="2990513" y="2267997"/>
                  <a:pt x="2961454" y="2397121"/>
                  <a:pt x="3005750" y="2264231"/>
                </a:cubicBezTo>
                <a:cubicBezTo>
                  <a:pt x="3019645" y="2222546"/>
                  <a:pt x="3028068" y="2179168"/>
                  <a:pt x="3041964" y="2137483"/>
                </a:cubicBezTo>
                <a:lnTo>
                  <a:pt x="3051018" y="2110323"/>
                </a:lnTo>
                <a:cubicBezTo>
                  <a:pt x="3067011" y="1934387"/>
                  <a:pt x="3072548" y="1926550"/>
                  <a:pt x="3041964" y="1675756"/>
                </a:cubicBezTo>
                <a:cubicBezTo>
                  <a:pt x="3040137" y="1660778"/>
                  <a:pt x="3024954" y="1650707"/>
                  <a:pt x="3014804" y="1639542"/>
                </a:cubicBezTo>
                <a:cubicBezTo>
                  <a:pt x="2987913" y="1609962"/>
                  <a:pt x="2948229" y="1564305"/>
                  <a:pt x="2906162" y="1549008"/>
                </a:cubicBezTo>
                <a:cubicBezTo>
                  <a:pt x="2888910" y="1542735"/>
                  <a:pt x="2869650" y="1544406"/>
                  <a:pt x="2851841" y="1539954"/>
                </a:cubicBezTo>
                <a:cubicBezTo>
                  <a:pt x="2828902" y="1534219"/>
                  <a:pt x="2775393" y="1514024"/>
                  <a:pt x="2752253" y="1503740"/>
                </a:cubicBezTo>
                <a:cubicBezTo>
                  <a:pt x="2739920" y="1498259"/>
                  <a:pt x="2729016" y="1489341"/>
                  <a:pt x="2716039" y="1485633"/>
                </a:cubicBezTo>
                <a:cubicBezTo>
                  <a:pt x="2686447" y="1477178"/>
                  <a:pt x="2655904" y="1472327"/>
                  <a:pt x="2625505" y="1467527"/>
                </a:cubicBezTo>
                <a:cubicBezTo>
                  <a:pt x="2429456" y="1436571"/>
                  <a:pt x="2511090" y="1447566"/>
                  <a:pt x="2381061" y="1431313"/>
                </a:cubicBezTo>
                <a:cubicBezTo>
                  <a:pt x="2358712" y="1424928"/>
                  <a:pt x="2286945" y="1405415"/>
                  <a:pt x="2263366" y="1395099"/>
                </a:cubicBezTo>
                <a:cubicBezTo>
                  <a:pt x="2232454" y="1381575"/>
                  <a:pt x="2204840" y="1360500"/>
                  <a:pt x="2172831" y="1349831"/>
                </a:cubicBezTo>
                <a:cubicBezTo>
                  <a:pt x="2163778" y="1346813"/>
                  <a:pt x="2154207" y="1345046"/>
                  <a:pt x="2145671" y="1340778"/>
                </a:cubicBezTo>
                <a:cubicBezTo>
                  <a:pt x="2123909" y="1329897"/>
                  <a:pt x="2105210" y="1312747"/>
                  <a:pt x="2082297" y="1304564"/>
                </a:cubicBezTo>
                <a:cubicBezTo>
                  <a:pt x="2062201" y="1297387"/>
                  <a:pt x="2040048" y="1298529"/>
                  <a:pt x="2018923" y="1295511"/>
                </a:cubicBezTo>
                <a:cubicBezTo>
                  <a:pt x="2003834" y="1289475"/>
                  <a:pt x="1988191" y="1284672"/>
                  <a:pt x="1973655" y="1277404"/>
                </a:cubicBezTo>
                <a:cubicBezTo>
                  <a:pt x="1840819" y="1210986"/>
                  <a:pt x="1969843" y="1265015"/>
                  <a:pt x="1865014" y="1223083"/>
                </a:cubicBezTo>
                <a:cubicBezTo>
                  <a:pt x="1801150" y="1159219"/>
                  <a:pt x="1833597" y="1180214"/>
                  <a:pt x="1774479" y="1150655"/>
                </a:cubicBezTo>
                <a:cubicBezTo>
                  <a:pt x="1713571" y="1049142"/>
                  <a:pt x="1745043" y="1085007"/>
                  <a:pt x="1692998" y="1032960"/>
                </a:cubicBezTo>
                <a:cubicBezTo>
                  <a:pt x="1689980" y="1023907"/>
                  <a:pt x="1688212" y="1014336"/>
                  <a:pt x="1683944" y="1005800"/>
                </a:cubicBezTo>
                <a:cubicBezTo>
                  <a:pt x="1679078" y="996068"/>
                  <a:pt x="1670123" y="988640"/>
                  <a:pt x="1665837" y="978639"/>
                </a:cubicBezTo>
                <a:cubicBezTo>
                  <a:pt x="1660936" y="967203"/>
                  <a:pt x="1660719" y="954230"/>
                  <a:pt x="1656784" y="942426"/>
                </a:cubicBezTo>
                <a:cubicBezTo>
                  <a:pt x="1642018" y="898129"/>
                  <a:pt x="1642749" y="903266"/>
                  <a:pt x="1620570" y="869998"/>
                </a:cubicBezTo>
                <a:cubicBezTo>
                  <a:pt x="1575185" y="643072"/>
                  <a:pt x="1621645" y="880436"/>
                  <a:pt x="1593410" y="725142"/>
                </a:cubicBezTo>
                <a:cubicBezTo>
                  <a:pt x="1590657" y="710002"/>
                  <a:pt x="1586696" y="695084"/>
                  <a:pt x="1584356" y="679875"/>
                </a:cubicBezTo>
                <a:cubicBezTo>
                  <a:pt x="1580656" y="655827"/>
                  <a:pt x="1580401" y="631237"/>
                  <a:pt x="1575303" y="607447"/>
                </a:cubicBezTo>
                <a:cubicBezTo>
                  <a:pt x="1571304" y="588785"/>
                  <a:pt x="1563232" y="571234"/>
                  <a:pt x="1557196" y="553127"/>
                </a:cubicBezTo>
                <a:cubicBezTo>
                  <a:pt x="1544188" y="514103"/>
                  <a:pt x="1540247" y="504597"/>
                  <a:pt x="1530035" y="453538"/>
                </a:cubicBezTo>
                <a:cubicBezTo>
                  <a:pt x="1524538" y="426053"/>
                  <a:pt x="1517906" y="340283"/>
                  <a:pt x="1502875" y="317736"/>
                </a:cubicBezTo>
                <a:cubicBezTo>
                  <a:pt x="1483739" y="289033"/>
                  <a:pt x="1461454" y="251758"/>
                  <a:pt x="1430447" y="236255"/>
                </a:cubicBezTo>
                <a:cubicBezTo>
                  <a:pt x="1418376" y="230219"/>
                  <a:pt x="1405951" y="224844"/>
                  <a:pt x="1394233" y="218148"/>
                </a:cubicBezTo>
                <a:cubicBezTo>
                  <a:pt x="1345605" y="190360"/>
                  <a:pt x="1390340" y="205857"/>
                  <a:pt x="1330859" y="190988"/>
                </a:cubicBezTo>
                <a:cubicBezTo>
                  <a:pt x="1286148" y="161180"/>
                  <a:pt x="1321083" y="179491"/>
                  <a:pt x="1258431" y="163828"/>
                </a:cubicBezTo>
                <a:cubicBezTo>
                  <a:pt x="1210763" y="151911"/>
                  <a:pt x="1216182" y="187970"/>
                  <a:pt x="1204111" y="181934"/>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765980" y="5526550"/>
                <a:ext cx="152766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765980" y="5526550"/>
                <a:ext cx="1527662" cy="525016"/>
              </a:xfrm>
              <a:prstGeom prst="rect">
                <a:avLst/>
              </a:prstGeom>
              <a:blipFill rotWithShape="0">
                <a:blip r:embed="rId6"/>
                <a:stretch>
                  <a:fillRect/>
                </a:stretch>
              </a:blipFill>
            </p:spPr>
            <p:txBody>
              <a:bodyPr/>
              <a:lstStyle/>
              <a:p>
                <a:r>
                  <a:rPr lang="en-US">
                    <a:noFill/>
                  </a:rPr>
                  <a:t> </a:t>
                </a:r>
              </a:p>
            </p:txBody>
          </p:sp>
        </mc:Fallback>
      </mc:AlternateContent>
      <p:pic>
        <p:nvPicPr>
          <p:cNvPr id="13316" name="Picture 4" descr="http://upload.wikimedia.org/wikipedia/commons/thumb/8/88/Logistic-curve.svg/600px-Logistic-curv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3642" y="5251989"/>
            <a:ext cx="1697525" cy="11316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42587" y="1728460"/>
            <a:ext cx="1850571" cy="369332"/>
          </a:xfrm>
          <a:prstGeom prst="rect">
            <a:avLst/>
          </a:prstGeom>
          <a:noFill/>
        </p:spPr>
        <p:txBody>
          <a:bodyPr wrap="none" rtlCol="0">
            <a:spAutoFit/>
          </a:bodyPr>
          <a:lstStyle/>
          <a:p>
            <a:r>
              <a:rPr lang="en-US" dirty="0" smtClean="0"/>
              <a:t>“Fully connected”</a:t>
            </a:r>
            <a:endParaRPr lang="en-US" dirty="0"/>
          </a:p>
        </p:txBody>
      </p:sp>
      <p:sp>
        <p:nvSpPr>
          <p:cNvPr id="3" name="TextBox 2"/>
          <p:cNvSpPr txBox="1"/>
          <p:nvPr/>
        </p:nvSpPr>
        <p:spPr>
          <a:xfrm>
            <a:off x="3713583" y="5209579"/>
            <a:ext cx="3423373" cy="369332"/>
          </a:xfrm>
          <a:prstGeom prst="rect">
            <a:avLst/>
          </a:prstGeom>
          <a:noFill/>
        </p:spPr>
        <p:txBody>
          <a:bodyPr wrap="none" rtlCol="0">
            <a:spAutoFit/>
          </a:bodyPr>
          <a:lstStyle/>
          <a:p>
            <a:r>
              <a:rPr lang="en-US" dirty="0">
                <a:solidFill>
                  <a:srgbClr val="C00000"/>
                </a:solidFill>
              </a:rPr>
              <a:t>g</a:t>
            </a:r>
            <a:r>
              <a:rPr lang="en-US" dirty="0" smtClean="0">
                <a:solidFill>
                  <a:srgbClr val="C00000"/>
                </a:solidFill>
              </a:rPr>
              <a:t>(sum of weights </a:t>
            </a:r>
            <a:r>
              <a:rPr lang="en-US" b="1" dirty="0" smtClean="0">
                <a:solidFill>
                  <a:srgbClr val="C00000"/>
                </a:solidFill>
              </a:rPr>
              <a:t>w</a:t>
            </a:r>
            <a:r>
              <a:rPr lang="en-US" dirty="0" smtClean="0">
                <a:solidFill>
                  <a:srgbClr val="C00000"/>
                </a:solidFill>
              </a:rPr>
              <a:t> times inputs </a:t>
            </a:r>
            <a:r>
              <a:rPr lang="en-US" b="1" dirty="0" smtClean="0">
                <a:solidFill>
                  <a:srgbClr val="C00000"/>
                </a:solidFill>
              </a:rPr>
              <a:t>x</a:t>
            </a:r>
            <a:r>
              <a:rPr lang="en-US" dirty="0" smtClean="0">
                <a:solidFill>
                  <a:srgbClr val="C00000"/>
                </a:solidFill>
              </a:rPr>
              <a:t>)</a:t>
            </a:r>
            <a:endParaRPr lang="en-US" dirty="0">
              <a:solidFill>
                <a:srgbClr val="C00000"/>
              </a:solidFill>
            </a:endParaRPr>
          </a:p>
        </p:txBody>
      </p:sp>
      <p:sp>
        <p:nvSpPr>
          <p:cNvPr id="4" name="TextBox 3"/>
          <p:cNvSpPr txBox="1"/>
          <p:nvPr/>
        </p:nvSpPr>
        <p:spPr>
          <a:xfrm>
            <a:off x="1060946" y="5230598"/>
            <a:ext cx="769763" cy="369332"/>
          </a:xfrm>
          <a:prstGeom prst="rect">
            <a:avLst/>
          </a:prstGeom>
          <a:noFill/>
        </p:spPr>
        <p:txBody>
          <a:bodyPr wrap="none" rtlCol="0">
            <a:spAutoFit/>
          </a:bodyPr>
          <a:lstStyle/>
          <a:p>
            <a:r>
              <a:rPr lang="en-US" dirty="0" smtClean="0">
                <a:solidFill>
                  <a:srgbClr val="FF0000"/>
                </a:solidFill>
              </a:rPr>
              <a:t>inputs</a:t>
            </a:r>
            <a:endParaRPr lang="en-US" dirty="0">
              <a:solidFill>
                <a:srgbClr val="FF0000"/>
              </a:solidFill>
            </a:endParaRPr>
          </a:p>
        </p:txBody>
      </p:sp>
      <p:sp>
        <p:nvSpPr>
          <p:cNvPr id="8" name="TextBox 7"/>
          <p:cNvSpPr txBox="1"/>
          <p:nvPr/>
        </p:nvSpPr>
        <p:spPr>
          <a:xfrm>
            <a:off x="3254644" y="1359128"/>
            <a:ext cx="1349344" cy="369332"/>
          </a:xfrm>
          <a:prstGeom prst="rect">
            <a:avLst/>
          </a:prstGeom>
          <a:noFill/>
        </p:spPr>
        <p:txBody>
          <a:bodyPr wrap="none" rtlCol="0">
            <a:spAutoFit/>
          </a:bodyPr>
          <a:lstStyle/>
          <a:p>
            <a:r>
              <a:rPr lang="en-US" dirty="0" smtClean="0">
                <a:solidFill>
                  <a:srgbClr val="FF0000"/>
                </a:solidFill>
              </a:rPr>
              <a:t>hidden layer</a:t>
            </a:r>
            <a:endParaRPr lang="en-US" dirty="0">
              <a:solidFill>
                <a:srgbClr val="FF0000"/>
              </a:solidFill>
            </a:endParaRPr>
          </a:p>
        </p:txBody>
      </p:sp>
      <p:sp>
        <p:nvSpPr>
          <p:cNvPr id="12" name="TextBox 11"/>
          <p:cNvSpPr txBox="1"/>
          <p:nvPr/>
        </p:nvSpPr>
        <p:spPr>
          <a:xfrm>
            <a:off x="6179851" y="2097792"/>
            <a:ext cx="915635" cy="369332"/>
          </a:xfrm>
          <a:prstGeom prst="rect">
            <a:avLst/>
          </a:prstGeom>
          <a:noFill/>
        </p:spPr>
        <p:txBody>
          <a:bodyPr wrap="none" rtlCol="0">
            <a:spAutoFit/>
          </a:bodyPr>
          <a:lstStyle/>
          <a:p>
            <a:r>
              <a:rPr lang="en-US" dirty="0" smtClean="0">
                <a:solidFill>
                  <a:srgbClr val="FF0000"/>
                </a:solidFill>
              </a:rPr>
              <a:t>outputs</a:t>
            </a:r>
            <a:endParaRPr lang="en-US" dirty="0">
              <a:solidFill>
                <a:srgbClr val="FF0000"/>
              </a:solidFill>
            </a:endParaRPr>
          </a:p>
        </p:txBody>
      </p:sp>
    </p:spTree>
    <p:extLst>
      <p:ext uri="{BB962C8B-B14F-4D97-AF65-F5344CB8AC3E}">
        <p14:creationId xmlns:p14="http://schemas.microsoft.com/office/powerpoint/2010/main" val="286913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how these work</a:t>
            </a:r>
            <a:endParaRPr lang="en-US" dirty="0"/>
          </a:p>
        </p:txBody>
      </p:sp>
    </p:spTree>
    <p:extLst>
      <p:ext uri="{BB962C8B-B14F-4D97-AF65-F5344CB8AC3E}">
        <p14:creationId xmlns:p14="http://schemas.microsoft.com/office/powerpoint/2010/main" val="18625576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55"/>
          <p:cNvSpPr>
            <a:spLocks noChangeArrowheads="1"/>
          </p:cNvSpPr>
          <p:nvPr/>
        </p:nvSpPr>
        <p:spPr bwMode="auto">
          <a:xfrm>
            <a:off x="5715000" y="5791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19" name="Oval 54"/>
          <p:cNvSpPr>
            <a:spLocks noChangeArrowheads="1"/>
          </p:cNvSpPr>
          <p:nvPr/>
        </p:nvSpPr>
        <p:spPr bwMode="auto">
          <a:xfrm>
            <a:off x="57912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0" name="Rectangle 2"/>
          <p:cNvSpPr>
            <a:spLocks noGrp="1" noChangeArrowheads="1"/>
          </p:cNvSpPr>
          <p:nvPr>
            <p:ph type="title"/>
          </p:nvPr>
        </p:nvSpPr>
        <p:spPr>
          <a:xfrm>
            <a:off x="685800" y="152400"/>
            <a:ext cx="7772400" cy="1143000"/>
          </a:xfrm>
        </p:spPr>
        <p:txBody>
          <a:bodyPr/>
          <a:lstStyle/>
          <a:p>
            <a:r>
              <a:rPr lang="en-US" altLang="en-US" smtClean="0"/>
              <a:t>Perceptrons</a:t>
            </a:r>
          </a:p>
        </p:txBody>
      </p:sp>
      <p:sp>
        <p:nvSpPr>
          <p:cNvPr id="9221" name="Rectangle 3"/>
          <p:cNvSpPr>
            <a:spLocks noGrp="1" noChangeArrowheads="1"/>
          </p:cNvSpPr>
          <p:nvPr>
            <p:ph type="body" idx="1"/>
          </p:nvPr>
        </p:nvSpPr>
        <p:spPr>
          <a:xfrm>
            <a:off x="762000" y="1219200"/>
            <a:ext cx="7772400" cy="2362200"/>
          </a:xfrm>
        </p:spPr>
        <p:txBody>
          <a:bodyPr/>
          <a:lstStyle/>
          <a:p>
            <a:r>
              <a:rPr lang="en-US" altLang="en-US" sz="2800" smtClean="0"/>
              <a:t>Initial proposal of connectionist networks</a:t>
            </a:r>
          </a:p>
          <a:p>
            <a:r>
              <a:rPr lang="en-US" altLang="en-US" sz="2800" smtClean="0"/>
              <a:t>Rosenblatt, 50’s and 60’s</a:t>
            </a:r>
          </a:p>
          <a:p>
            <a:r>
              <a:rPr lang="en-US" altLang="en-US" sz="2800" smtClean="0"/>
              <a:t>Essentially a linear discriminant composed of nodes, weights</a:t>
            </a:r>
          </a:p>
        </p:txBody>
      </p:sp>
      <p:sp>
        <p:nvSpPr>
          <p:cNvPr id="9222" name="Oval 4"/>
          <p:cNvSpPr>
            <a:spLocks noChangeArrowheads="1"/>
          </p:cNvSpPr>
          <p:nvPr/>
        </p:nvSpPr>
        <p:spPr bwMode="auto">
          <a:xfrm>
            <a:off x="1143000" y="3200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3" name="Text Box 5"/>
          <p:cNvSpPr txBox="1">
            <a:spLocks noChangeArrowheads="1"/>
          </p:cNvSpPr>
          <p:nvPr/>
        </p:nvSpPr>
        <p:spPr bwMode="auto">
          <a:xfrm>
            <a:off x="1225550" y="3352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9224" name="Oval 6"/>
          <p:cNvSpPr>
            <a:spLocks noChangeArrowheads="1"/>
          </p:cNvSpPr>
          <p:nvPr/>
        </p:nvSpPr>
        <p:spPr bwMode="auto">
          <a:xfrm>
            <a:off x="10731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5" name="Text Box 7"/>
          <p:cNvSpPr txBox="1">
            <a:spLocks noChangeArrowheads="1"/>
          </p:cNvSpPr>
          <p:nvPr/>
        </p:nvSpPr>
        <p:spPr bwMode="auto">
          <a:xfrm>
            <a:off x="1225550" y="42672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9226" name="Oval 8"/>
          <p:cNvSpPr>
            <a:spLocks noChangeArrowheads="1"/>
          </p:cNvSpPr>
          <p:nvPr/>
        </p:nvSpPr>
        <p:spPr bwMode="auto">
          <a:xfrm>
            <a:off x="1066800" y="5105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27" name="Text Box 9"/>
          <p:cNvSpPr txBox="1">
            <a:spLocks noChangeArrowheads="1"/>
          </p:cNvSpPr>
          <p:nvPr/>
        </p:nvSpPr>
        <p:spPr bwMode="auto">
          <a:xfrm>
            <a:off x="1149350" y="5257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9228" name="Line 10"/>
          <p:cNvSpPr>
            <a:spLocks noChangeShapeType="1"/>
          </p:cNvSpPr>
          <p:nvPr/>
        </p:nvSpPr>
        <p:spPr bwMode="auto">
          <a:xfrm>
            <a:off x="19113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1"/>
          <p:cNvSpPr>
            <a:spLocks noChangeArrowheads="1"/>
          </p:cNvSpPr>
          <p:nvPr/>
        </p:nvSpPr>
        <p:spPr bwMode="auto">
          <a:xfrm>
            <a:off x="3511550" y="40386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30" name="Text Box 12"/>
          <p:cNvSpPr txBox="1">
            <a:spLocks noChangeArrowheads="1"/>
          </p:cNvSpPr>
          <p:nvPr/>
        </p:nvSpPr>
        <p:spPr bwMode="auto">
          <a:xfrm>
            <a:off x="3790950" y="41910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9231" name="Line 13"/>
          <p:cNvSpPr>
            <a:spLocks noChangeShapeType="1"/>
          </p:cNvSpPr>
          <p:nvPr/>
        </p:nvSpPr>
        <p:spPr bwMode="auto">
          <a:xfrm>
            <a:off x="19113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Line 14"/>
          <p:cNvSpPr>
            <a:spLocks noChangeShapeType="1"/>
          </p:cNvSpPr>
          <p:nvPr/>
        </p:nvSpPr>
        <p:spPr bwMode="auto">
          <a:xfrm flipV="1">
            <a:off x="18351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Text Box 15"/>
          <p:cNvSpPr txBox="1">
            <a:spLocks noChangeArrowheads="1"/>
          </p:cNvSpPr>
          <p:nvPr/>
        </p:nvSpPr>
        <p:spPr bwMode="auto">
          <a:xfrm>
            <a:off x="2209800" y="3352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W1</a:t>
            </a:r>
          </a:p>
        </p:txBody>
      </p:sp>
      <p:sp>
        <p:nvSpPr>
          <p:cNvPr id="9234" name="Text Box 16"/>
          <p:cNvSpPr txBox="1">
            <a:spLocks noChangeArrowheads="1"/>
          </p:cNvSpPr>
          <p:nvPr/>
        </p:nvSpPr>
        <p:spPr bwMode="auto">
          <a:xfrm>
            <a:off x="2216150" y="4114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W2</a:t>
            </a:r>
          </a:p>
        </p:txBody>
      </p:sp>
      <p:sp>
        <p:nvSpPr>
          <p:cNvPr id="9235" name="Text Box 17"/>
          <p:cNvSpPr txBox="1">
            <a:spLocks noChangeArrowheads="1"/>
          </p:cNvSpPr>
          <p:nvPr/>
        </p:nvSpPr>
        <p:spPr bwMode="auto">
          <a:xfrm>
            <a:off x="2139950" y="47244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W3</a:t>
            </a:r>
          </a:p>
        </p:txBody>
      </p:sp>
      <p:graphicFrame>
        <p:nvGraphicFramePr>
          <p:cNvPr id="9236" name="Object 18"/>
          <p:cNvGraphicFramePr>
            <a:graphicFrameLocks noChangeAspect="1"/>
          </p:cNvGraphicFramePr>
          <p:nvPr/>
        </p:nvGraphicFramePr>
        <p:xfrm>
          <a:off x="3740150" y="4191000"/>
          <a:ext cx="373063" cy="469900"/>
        </p:xfrm>
        <a:graphic>
          <a:graphicData uri="http://schemas.openxmlformats.org/presentationml/2006/ole">
            <mc:AlternateContent xmlns:mc="http://schemas.openxmlformats.org/markup-compatibility/2006">
              <mc:Choice xmlns:v="urn:schemas-microsoft-com:vml" Requires="v">
                <p:oleObj spid="_x0000_s1053" name="Equation" r:id="rId4" imgW="139579" imgH="177646" progId="Equation.3">
                  <p:embed/>
                </p:oleObj>
              </mc:Choice>
              <mc:Fallback>
                <p:oleObj name="Equation" r:id="rId4"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150" y="41910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7" name="Line 19"/>
          <p:cNvSpPr>
            <a:spLocks noChangeShapeType="1"/>
          </p:cNvSpPr>
          <p:nvPr/>
        </p:nvSpPr>
        <p:spPr bwMode="auto">
          <a:xfrm>
            <a:off x="4349750" y="4495800"/>
            <a:ext cx="222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Text Box 20"/>
          <p:cNvSpPr txBox="1">
            <a:spLocks noChangeArrowheads="1"/>
          </p:cNvSpPr>
          <p:nvPr/>
        </p:nvSpPr>
        <p:spPr bwMode="auto">
          <a:xfrm>
            <a:off x="4572000" y="4267200"/>
            <a:ext cx="4048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graphicFrame>
        <p:nvGraphicFramePr>
          <p:cNvPr id="9239" name="Object 21"/>
          <p:cNvGraphicFramePr>
            <a:graphicFrameLocks noChangeAspect="1"/>
          </p:cNvGraphicFramePr>
          <p:nvPr/>
        </p:nvGraphicFramePr>
        <p:xfrm>
          <a:off x="2960688" y="5619750"/>
          <a:ext cx="2447925" cy="998538"/>
        </p:xfrm>
        <a:graphic>
          <a:graphicData uri="http://schemas.openxmlformats.org/presentationml/2006/ole">
            <mc:AlternateContent xmlns:mc="http://schemas.openxmlformats.org/markup-compatibility/2006">
              <mc:Choice xmlns:v="urn:schemas-microsoft-com:vml" Requires="v">
                <p:oleObj spid="_x0000_s1054" name="Equation" r:id="rId6" imgW="1612900" imgH="660400" progId="Equation.3">
                  <p:embed/>
                </p:oleObj>
              </mc:Choice>
              <mc:Fallback>
                <p:oleObj name="Equation" r:id="rId6" imgW="16129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688" y="5619750"/>
                        <a:ext cx="2447925"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0" name="Text Box 37"/>
          <p:cNvSpPr txBox="1">
            <a:spLocks noChangeArrowheads="1"/>
          </p:cNvSpPr>
          <p:nvPr/>
        </p:nvSpPr>
        <p:spPr bwMode="auto">
          <a:xfrm>
            <a:off x="5873750" y="3352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9241" name="Oval 38"/>
          <p:cNvSpPr>
            <a:spLocks noChangeArrowheads="1"/>
          </p:cNvSpPr>
          <p:nvPr/>
        </p:nvSpPr>
        <p:spPr bwMode="auto">
          <a:xfrm>
            <a:off x="5721350" y="4114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2" name="Text Box 39"/>
          <p:cNvSpPr txBox="1">
            <a:spLocks noChangeArrowheads="1"/>
          </p:cNvSpPr>
          <p:nvPr/>
        </p:nvSpPr>
        <p:spPr bwMode="auto">
          <a:xfrm>
            <a:off x="5873750" y="42672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9243" name="Oval 40"/>
          <p:cNvSpPr>
            <a:spLocks noChangeArrowheads="1"/>
          </p:cNvSpPr>
          <p:nvPr/>
        </p:nvSpPr>
        <p:spPr bwMode="auto">
          <a:xfrm>
            <a:off x="5715000" y="4953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4" name="Text Box 41"/>
          <p:cNvSpPr txBox="1">
            <a:spLocks noChangeArrowheads="1"/>
          </p:cNvSpPr>
          <p:nvPr/>
        </p:nvSpPr>
        <p:spPr bwMode="auto">
          <a:xfrm>
            <a:off x="5797550" y="5257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9245" name="Line 42"/>
          <p:cNvSpPr>
            <a:spLocks noChangeShapeType="1"/>
          </p:cNvSpPr>
          <p:nvPr/>
        </p:nvSpPr>
        <p:spPr bwMode="auto">
          <a:xfrm>
            <a:off x="6559550" y="37338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Oval 43"/>
          <p:cNvSpPr>
            <a:spLocks noChangeArrowheads="1"/>
          </p:cNvSpPr>
          <p:nvPr/>
        </p:nvSpPr>
        <p:spPr bwMode="auto">
          <a:xfrm>
            <a:off x="8077200" y="4267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247" name="Line 45"/>
          <p:cNvSpPr>
            <a:spLocks noChangeShapeType="1"/>
          </p:cNvSpPr>
          <p:nvPr/>
        </p:nvSpPr>
        <p:spPr bwMode="auto">
          <a:xfrm>
            <a:off x="6559550" y="45720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Line 46"/>
          <p:cNvSpPr>
            <a:spLocks noChangeShapeType="1"/>
          </p:cNvSpPr>
          <p:nvPr/>
        </p:nvSpPr>
        <p:spPr bwMode="auto">
          <a:xfrm flipV="1">
            <a:off x="6483350" y="48006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Text Box 47"/>
          <p:cNvSpPr txBox="1">
            <a:spLocks noChangeArrowheads="1"/>
          </p:cNvSpPr>
          <p:nvPr/>
        </p:nvSpPr>
        <p:spPr bwMode="auto">
          <a:xfrm>
            <a:off x="6858000" y="3352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W1</a:t>
            </a:r>
          </a:p>
        </p:txBody>
      </p:sp>
      <p:sp>
        <p:nvSpPr>
          <p:cNvPr id="9250" name="Text Box 48"/>
          <p:cNvSpPr txBox="1">
            <a:spLocks noChangeArrowheads="1"/>
          </p:cNvSpPr>
          <p:nvPr/>
        </p:nvSpPr>
        <p:spPr bwMode="auto">
          <a:xfrm>
            <a:off x="6864350" y="41148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W2</a:t>
            </a:r>
          </a:p>
        </p:txBody>
      </p:sp>
      <p:sp>
        <p:nvSpPr>
          <p:cNvPr id="9251" name="Text Box 49"/>
          <p:cNvSpPr txBox="1">
            <a:spLocks noChangeArrowheads="1"/>
          </p:cNvSpPr>
          <p:nvPr/>
        </p:nvSpPr>
        <p:spPr bwMode="auto">
          <a:xfrm>
            <a:off x="6788150" y="4724400"/>
            <a:ext cx="623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W3</a:t>
            </a:r>
          </a:p>
        </p:txBody>
      </p:sp>
      <p:graphicFrame>
        <p:nvGraphicFramePr>
          <p:cNvPr id="9252" name="Object 50"/>
          <p:cNvGraphicFramePr>
            <a:graphicFrameLocks noChangeAspect="1"/>
          </p:cNvGraphicFramePr>
          <p:nvPr/>
        </p:nvGraphicFramePr>
        <p:xfrm>
          <a:off x="7315200" y="5638800"/>
          <a:ext cx="373063" cy="469900"/>
        </p:xfrm>
        <a:graphic>
          <a:graphicData uri="http://schemas.openxmlformats.org/presentationml/2006/ole">
            <mc:AlternateContent xmlns:mc="http://schemas.openxmlformats.org/markup-compatibility/2006">
              <mc:Choice xmlns:v="urn:schemas-microsoft-com:vml" Requires="v">
                <p:oleObj spid="_x0000_s1055" name="Equation" r:id="rId8" imgW="139579" imgH="177646" progId="Equation.3">
                  <p:embed/>
                </p:oleObj>
              </mc:Choice>
              <mc:Fallback>
                <p:oleObj name="Equation" r:id="rId8"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6388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3" name="Line 51"/>
          <p:cNvSpPr>
            <a:spLocks noChangeShapeType="1"/>
          </p:cNvSpPr>
          <p:nvPr/>
        </p:nvSpPr>
        <p:spPr bwMode="auto">
          <a:xfrm>
            <a:off x="8839200" y="4648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Text Box 52"/>
          <p:cNvSpPr txBox="1">
            <a:spLocks noChangeArrowheads="1"/>
          </p:cNvSpPr>
          <p:nvPr/>
        </p:nvSpPr>
        <p:spPr bwMode="auto">
          <a:xfrm>
            <a:off x="8739188" y="41148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sp>
        <p:nvSpPr>
          <p:cNvPr id="9255" name="Text Box 56"/>
          <p:cNvSpPr txBox="1">
            <a:spLocks noChangeArrowheads="1"/>
          </p:cNvSpPr>
          <p:nvPr/>
        </p:nvSpPr>
        <p:spPr bwMode="auto">
          <a:xfrm>
            <a:off x="5181600" y="3733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or</a:t>
            </a:r>
          </a:p>
        </p:txBody>
      </p:sp>
      <p:sp>
        <p:nvSpPr>
          <p:cNvPr id="9256" name="Text Box 57"/>
          <p:cNvSpPr txBox="1">
            <a:spLocks noChangeArrowheads="1"/>
          </p:cNvSpPr>
          <p:nvPr/>
        </p:nvSpPr>
        <p:spPr bwMode="auto">
          <a:xfrm>
            <a:off x="5900738" y="6172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9257" name="Line 58"/>
          <p:cNvSpPr>
            <a:spLocks noChangeShapeType="1"/>
          </p:cNvSpPr>
          <p:nvPr/>
        </p:nvSpPr>
        <p:spPr bwMode="auto">
          <a:xfrm flipV="1">
            <a:off x="6477000" y="5029200"/>
            <a:ext cx="16764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Text Box 59"/>
          <p:cNvSpPr txBox="1">
            <a:spLocks noChangeArrowheads="1"/>
          </p:cNvSpPr>
          <p:nvPr/>
        </p:nvSpPr>
        <p:spPr bwMode="auto">
          <a:xfrm>
            <a:off x="2573117" y="5331768"/>
            <a:ext cx="296748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rPr>
              <a:t>Activation </a:t>
            </a:r>
            <a:r>
              <a:rPr lang="en-US" altLang="en-US" dirty="0" smtClean="0">
                <a:solidFill>
                  <a:srgbClr val="FF0000"/>
                </a:solidFill>
              </a:rPr>
              <a:t>Function: g</a:t>
            </a:r>
            <a:endParaRPr lang="en-US" alt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381000"/>
            <a:ext cx="7772400" cy="1143000"/>
          </a:xfrm>
        </p:spPr>
        <p:txBody>
          <a:bodyPr/>
          <a:lstStyle/>
          <a:p>
            <a:r>
              <a:rPr lang="en-US" altLang="en-US" smtClean="0"/>
              <a:t>Perceptron Example</a:t>
            </a:r>
          </a:p>
        </p:txBody>
      </p:sp>
      <p:sp>
        <p:nvSpPr>
          <p:cNvPr id="10243" name="Oval 3"/>
          <p:cNvSpPr>
            <a:spLocks noChangeArrowheads="1"/>
          </p:cNvSpPr>
          <p:nvPr/>
        </p:nvSpPr>
        <p:spPr bwMode="auto">
          <a:xfrm>
            <a:off x="1447800" y="1447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4" name="Text Box 4"/>
          <p:cNvSpPr txBox="1">
            <a:spLocks noChangeArrowheads="1"/>
          </p:cNvSpPr>
          <p:nvPr/>
        </p:nvSpPr>
        <p:spPr bwMode="auto">
          <a:xfrm>
            <a:off x="1581150" y="1600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2</a:t>
            </a:r>
          </a:p>
        </p:txBody>
      </p:sp>
      <p:sp>
        <p:nvSpPr>
          <p:cNvPr id="10245" name="Oval 5"/>
          <p:cNvSpPr>
            <a:spLocks noChangeArrowheads="1"/>
          </p:cNvSpPr>
          <p:nvPr/>
        </p:nvSpPr>
        <p:spPr bwMode="auto">
          <a:xfrm>
            <a:off x="1377950" y="2362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6" name="Text Box 6"/>
          <p:cNvSpPr txBox="1">
            <a:spLocks noChangeArrowheads="1"/>
          </p:cNvSpPr>
          <p:nvPr/>
        </p:nvSpPr>
        <p:spPr bwMode="auto">
          <a:xfrm>
            <a:off x="1581150" y="25146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0247" name="Line 9"/>
          <p:cNvSpPr>
            <a:spLocks noChangeShapeType="1"/>
          </p:cNvSpPr>
          <p:nvPr/>
        </p:nvSpPr>
        <p:spPr bwMode="auto">
          <a:xfrm>
            <a:off x="2216150" y="19812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Oval 10"/>
          <p:cNvSpPr>
            <a:spLocks noChangeArrowheads="1"/>
          </p:cNvSpPr>
          <p:nvPr/>
        </p:nvSpPr>
        <p:spPr bwMode="auto">
          <a:xfrm>
            <a:off x="3810000" y="2133600"/>
            <a:ext cx="984250" cy="990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9" name="Text Box 11"/>
          <p:cNvSpPr txBox="1">
            <a:spLocks noChangeArrowheads="1"/>
          </p:cNvSpPr>
          <p:nvPr/>
        </p:nvSpPr>
        <p:spPr bwMode="auto">
          <a:xfrm>
            <a:off x="4095750" y="2438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0250" name="Line 12"/>
          <p:cNvSpPr>
            <a:spLocks noChangeShapeType="1"/>
          </p:cNvSpPr>
          <p:nvPr/>
        </p:nvSpPr>
        <p:spPr bwMode="auto">
          <a:xfrm>
            <a:off x="2216150" y="2819400"/>
            <a:ext cx="1447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Text Box 14"/>
          <p:cNvSpPr txBox="1">
            <a:spLocks noChangeArrowheads="1"/>
          </p:cNvSpPr>
          <p:nvPr/>
        </p:nvSpPr>
        <p:spPr bwMode="auto">
          <a:xfrm>
            <a:off x="2619375" y="16002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.5</a:t>
            </a:r>
          </a:p>
        </p:txBody>
      </p:sp>
      <p:sp>
        <p:nvSpPr>
          <p:cNvPr id="10252" name="Text Box 15"/>
          <p:cNvSpPr txBox="1">
            <a:spLocks noChangeArrowheads="1"/>
          </p:cNvSpPr>
          <p:nvPr/>
        </p:nvSpPr>
        <p:spPr bwMode="auto">
          <a:xfrm>
            <a:off x="2625725" y="2362200"/>
            <a:ext cx="41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.3</a:t>
            </a:r>
          </a:p>
        </p:txBody>
      </p:sp>
      <p:graphicFrame>
        <p:nvGraphicFramePr>
          <p:cNvPr id="10253" name="Object 17"/>
          <p:cNvGraphicFramePr>
            <a:graphicFrameLocks noChangeAspect="1"/>
          </p:cNvGraphicFramePr>
          <p:nvPr/>
        </p:nvGraphicFramePr>
        <p:xfrm>
          <a:off x="3810000" y="2438400"/>
          <a:ext cx="373063" cy="469900"/>
        </p:xfrm>
        <a:graphic>
          <a:graphicData uri="http://schemas.openxmlformats.org/presentationml/2006/ole">
            <mc:AlternateContent xmlns:mc="http://schemas.openxmlformats.org/markup-compatibility/2006">
              <mc:Choice xmlns:v="urn:schemas-microsoft-com:vml" Requires="v">
                <p:oleObj spid="_x0000_s2059" name="Equation" r:id="rId4" imgW="139579" imgH="177646" progId="Equation.3">
                  <p:embed/>
                </p:oleObj>
              </mc:Choice>
              <mc:Fallback>
                <p:oleObj name="Equation" r:id="rId4" imgW="13957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438400"/>
                        <a:ext cx="373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4" name="Text Box 21"/>
          <p:cNvSpPr txBox="1">
            <a:spLocks noChangeArrowheads="1"/>
          </p:cNvSpPr>
          <p:nvPr/>
        </p:nvSpPr>
        <p:spPr bwMode="auto">
          <a:xfrm>
            <a:off x="4114800" y="2438400"/>
            <a:ext cx="609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0255" name="Text Box 22"/>
          <p:cNvSpPr txBox="1">
            <a:spLocks noChangeArrowheads="1"/>
          </p:cNvSpPr>
          <p:nvPr/>
        </p:nvSpPr>
        <p:spPr bwMode="auto">
          <a:xfrm>
            <a:off x="1943239" y="3274368"/>
            <a:ext cx="502733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t>2(0.5) + 1(0.3) + -1 = </a:t>
            </a:r>
            <a:r>
              <a:rPr lang="en-US" altLang="en-US" dirty="0" smtClean="0"/>
              <a:t>0.3 &gt; 0 , so </a:t>
            </a:r>
            <a:r>
              <a:rPr lang="en-US" altLang="en-US" dirty="0">
                <a:solidFill>
                  <a:srgbClr val="C00000"/>
                </a:solidFill>
              </a:rPr>
              <a:t>O=1</a:t>
            </a:r>
          </a:p>
        </p:txBody>
      </p:sp>
      <p:sp>
        <p:nvSpPr>
          <p:cNvPr id="10256" name="Text Box 23"/>
          <p:cNvSpPr txBox="1">
            <a:spLocks noChangeArrowheads="1"/>
          </p:cNvSpPr>
          <p:nvPr/>
        </p:nvSpPr>
        <p:spPr bwMode="auto">
          <a:xfrm>
            <a:off x="762000" y="3810000"/>
            <a:ext cx="26781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rgbClr val="C00000"/>
                </a:solidFill>
              </a:rPr>
              <a:t>Learning Procedure:</a:t>
            </a:r>
          </a:p>
        </p:txBody>
      </p:sp>
      <p:sp>
        <p:nvSpPr>
          <p:cNvPr id="10257" name="Text Box 25"/>
          <p:cNvSpPr txBox="1">
            <a:spLocks noChangeArrowheads="1"/>
          </p:cNvSpPr>
          <p:nvPr/>
        </p:nvSpPr>
        <p:spPr bwMode="auto">
          <a:xfrm>
            <a:off x="1219200" y="4100999"/>
            <a:ext cx="7467600" cy="24929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rgbClr val="0000CC"/>
                </a:solidFill>
              </a:rPr>
              <a:t>Randomly assign weights (between </a:t>
            </a:r>
            <a:r>
              <a:rPr lang="en-US" altLang="en-US" dirty="0" smtClean="0">
                <a:solidFill>
                  <a:srgbClr val="0000CC"/>
                </a:solidFill>
              </a:rPr>
              <a:t>0 and1</a:t>
            </a:r>
            <a:r>
              <a:rPr lang="en-US" altLang="en-US" dirty="0">
                <a:solidFill>
                  <a:srgbClr val="0000CC"/>
                </a:solidFill>
              </a:rPr>
              <a:t>)</a:t>
            </a:r>
          </a:p>
          <a:p>
            <a:pPr>
              <a:spcBef>
                <a:spcPct val="50000"/>
              </a:spcBef>
            </a:pPr>
            <a:r>
              <a:rPr lang="en-US" altLang="en-US" dirty="0">
                <a:solidFill>
                  <a:srgbClr val="0000CC"/>
                </a:solidFill>
              </a:rPr>
              <a:t>Present inputs from training data</a:t>
            </a:r>
          </a:p>
          <a:p>
            <a:pPr>
              <a:spcBef>
                <a:spcPct val="50000"/>
              </a:spcBef>
            </a:pPr>
            <a:r>
              <a:rPr lang="en-US" altLang="en-US" dirty="0">
                <a:solidFill>
                  <a:srgbClr val="0000CC"/>
                </a:solidFill>
              </a:rPr>
              <a:t>Get output O, nudge weights to gives results toward our desired output T</a:t>
            </a:r>
          </a:p>
          <a:p>
            <a:pPr>
              <a:spcBef>
                <a:spcPct val="50000"/>
              </a:spcBef>
            </a:pPr>
            <a:r>
              <a:rPr lang="en-US" altLang="en-US" dirty="0">
                <a:solidFill>
                  <a:srgbClr val="0000CC"/>
                </a:solidFill>
              </a:rPr>
              <a:t>Repeat; stop when no errors, or enough epochs completed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vs. Detection</a:t>
            </a:r>
            <a:endParaRPr lang="en-US" dirty="0"/>
          </a:p>
        </p:txBody>
      </p:sp>
      <p:grpSp>
        <p:nvGrpSpPr>
          <p:cNvPr id="4" name="Group 3"/>
          <p:cNvGrpSpPr/>
          <p:nvPr/>
        </p:nvGrpSpPr>
        <p:grpSpPr>
          <a:xfrm>
            <a:off x="761319" y="1574425"/>
            <a:ext cx="3363327" cy="4263745"/>
            <a:chOff x="598949" y="1209424"/>
            <a:chExt cx="3363327" cy="4263745"/>
          </a:xfrm>
        </p:grpSpPr>
        <p:pic>
          <p:nvPicPr>
            <p:cNvPr id="5" name="Picture 4"/>
            <p:cNvPicPr>
              <a:picLocks noChangeAspect="1"/>
            </p:cNvPicPr>
            <p:nvPr/>
          </p:nvPicPr>
          <p:blipFill>
            <a:blip r:embed="rId2"/>
            <a:stretch>
              <a:fillRect/>
            </a:stretch>
          </p:blipFill>
          <p:spPr>
            <a:xfrm>
              <a:off x="598949" y="1209424"/>
              <a:ext cx="3363327" cy="4263745"/>
            </a:xfrm>
            <a:prstGeom prst="rect">
              <a:avLst/>
            </a:prstGeom>
          </p:spPr>
        </p:pic>
        <p:sp>
          <p:nvSpPr>
            <p:cNvPr id="6" name="TextBox 5"/>
            <p:cNvSpPr txBox="1"/>
            <p:nvPr/>
          </p:nvSpPr>
          <p:spPr>
            <a:xfrm>
              <a:off x="689310" y="1280407"/>
              <a:ext cx="2926304" cy="584775"/>
            </a:xfrm>
            <a:prstGeom prst="rect">
              <a:avLst/>
            </a:prstGeom>
            <a:noFill/>
          </p:spPr>
          <p:txBody>
            <a:bodyPr wrap="square" rtlCol="0">
              <a:spAutoFit/>
            </a:bodyPr>
            <a:lstStyle/>
            <a:p>
              <a:pPr marL="457200" indent="-457200">
                <a:buFont typeface="Wingdings" panose="05000000000000000000" pitchFamily="2" charset="2"/>
                <a:buChar char="ü"/>
              </a:pPr>
              <a:r>
                <a:rPr lang="en-US" sz="3200" dirty="0" smtClean="0">
                  <a:solidFill>
                    <a:srgbClr val="FF0000"/>
                  </a:solidFill>
                  <a:latin typeface="Segoe UI" panose="020B0502040204020203" pitchFamily="34" charset="0"/>
                  <a:cs typeface="Segoe UI" panose="020B0502040204020203" pitchFamily="34" charset="0"/>
                </a:rPr>
                <a:t>Dog</a:t>
              </a:r>
              <a:endParaRPr lang="en-US" sz="3200" dirty="0">
                <a:solidFill>
                  <a:srgbClr val="FF0000"/>
                </a:solidFill>
                <a:latin typeface="Segoe UI" panose="020B0502040204020203" pitchFamily="34" charset="0"/>
                <a:cs typeface="Segoe UI" panose="020B0502040204020203" pitchFamily="34" charset="0"/>
              </a:endParaRPr>
            </a:p>
          </p:txBody>
        </p:sp>
      </p:grpSp>
      <p:grpSp>
        <p:nvGrpSpPr>
          <p:cNvPr id="7" name="Group 6"/>
          <p:cNvGrpSpPr/>
          <p:nvPr/>
        </p:nvGrpSpPr>
        <p:grpSpPr>
          <a:xfrm>
            <a:off x="5058853" y="1574425"/>
            <a:ext cx="3363327" cy="4263745"/>
            <a:chOff x="4896483" y="1209424"/>
            <a:chExt cx="3363327" cy="4263745"/>
          </a:xfrm>
        </p:grpSpPr>
        <p:pic>
          <p:nvPicPr>
            <p:cNvPr id="8" name="Picture 7"/>
            <p:cNvPicPr>
              <a:picLocks noChangeAspect="1"/>
            </p:cNvPicPr>
            <p:nvPr/>
          </p:nvPicPr>
          <p:blipFill>
            <a:blip r:embed="rId2"/>
            <a:stretch>
              <a:fillRect/>
            </a:stretch>
          </p:blipFill>
          <p:spPr>
            <a:xfrm>
              <a:off x="4896483" y="1209424"/>
              <a:ext cx="3363327" cy="4263745"/>
            </a:xfrm>
            <a:prstGeom prst="rect">
              <a:avLst/>
            </a:prstGeom>
          </p:spPr>
        </p:pic>
        <p:sp>
          <p:nvSpPr>
            <p:cNvPr id="9" name="Rectangle 8"/>
            <p:cNvSpPr/>
            <p:nvPr/>
          </p:nvSpPr>
          <p:spPr>
            <a:xfrm>
              <a:off x="5197642" y="3200400"/>
              <a:ext cx="1191126" cy="139566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6436895" y="3376863"/>
              <a:ext cx="1728537" cy="151999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5149515" y="3141241"/>
              <a:ext cx="700960"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FF0000"/>
                  </a:solidFill>
                  <a:latin typeface="Segoe UI" panose="020B0502040204020203" pitchFamily="34" charset="0"/>
                  <a:cs typeface="Segoe UI" panose="020B0502040204020203" pitchFamily="34" charset="0"/>
                </a:rPr>
                <a:t>Dog</a:t>
              </a:r>
              <a:endParaRPr lang="en-US" sz="2000" dirty="0">
                <a:solidFill>
                  <a:srgbClr val="FF0000"/>
                </a:solidFill>
                <a:latin typeface="Segoe UI" panose="020B0502040204020203" pitchFamily="34" charset="0"/>
                <a:cs typeface="Segoe UI" panose="020B0502040204020203" pitchFamily="34" charset="0"/>
              </a:endParaRPr>
            </a:p>
          </p:txBody>
        </p:sp>
        <p:sp>
          <p:nvSpPr>
            <p:cNvPr id="12" name="TextBox 11"/>
            <p:cNvSpPr txBox="1"/>
            <p:nvPr/>
          </p:nvSpPr>
          <p:spPr>
            <a:xfrm>
              <a:off x="6388768" y="3341296"/>
              <a:ext cx="700960" cy="40011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FF0000"/>
                  </a:solidFill>
                  <a:latin typeface="Segoe UI" panose="020B0502040204020203" pitchFamily="34" charset="0"/>
                  <a:cs typeface="Segoe UI" panose="020B0502040204020203" pitchFamily="34" charset="0"/>
                </a:rPr>
                <a:t>Dog</a:t>
              </a:r>
              <a:endParaRPr lang="en-US" sz="2000" dirty="0">
                <a:solidFill>
                  <a:srgbClr val="FF0000"/>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887121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Perception Training</a:t>
            </a:r>
          </a:p>
        </p:txBody>
      </p:sp>
      <p:graphicFrame>
        <p:nvGraphicFramePr>
          <p:cNvPr id="11267" name="Object 4"/>
          <p:cNvGraphicFramePr>
            <a:graphicFrameLocks noChangeAspect="1"/>
          </p:cNvGraphicFramePr>
          <p:nvPr/>
        </p:nvGraphicFramePr>
        <p:xfrm>
          <a:off x="990600" y="1828800"/>
          <a:ext cx="3200400" cy="479425"/>
        </p:xfrm>
        <a:graphic>
          <a:graphicData uri="http://schemas.openxmlformats.org/presentationml/2006/ole">
            <mc:AlternateContent xmlns:mc="http://schemas.openxmlformats.org/markup-compatibility/2006">
              <mc:Choice xmlns:v="urn:schemas-microsoft-com:vml" Requires="v">
                <p:oleObj spid="_x0000_s3119" name="Equation" r:id="rId4" imgW="1524000" imgH="228600" progId="Equation.3">
                  <p:embed/>
                </p:oleObj>
              </mc:Choice>
              <mc:Fallback>
                <p:oleObj name="Equation" r:id="rId4" imgW="1524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828800"/>
                        <a:ext cx="32004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5"/>
          <p:cNvGraphicFramePr>
            <a:graphicFrameLocks noChangeAspect="1"/>
          </p:cNvGraphicFramePr>
          <p:nvPr/>
        </p:nvGraphicFramePr>
        <p:xfrm>
          <a:off x="990600" y="2362200"/>
          <a:ext cx="2400300" cy="479425"/>
        </p:xfrm>
        <a:graphic>
          <a:graphicData uri="http://schemas.openxmlformats.org/presentationml/2006/ole">
            <mc:AlternateContent xmlns:mc="http://schemas.openxmlformats.org/markup-compatibility/2006">
              <mc:Choice xmlns:v="urn:schemas-microsoft-com:vml" Requires="v">
                <p:oleObj spid="_x0000_s3120" name="Equation" r:id="rId6" imgW="1143000" imgH="228600" progId="Equation.3">
                  <p:embed/>
                </p:oleObj>
              </mc:Choice>
              <mc:Fallback>
                <p:oleObj name="Equation" r:id="rId6" imgW="1143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362200"/>
                        <a:ext cx="24003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6"/>
          <p:cNvSpPr txBox="1">
            <a:spLocks noChangeArrowheads="1"/>
          </p:cNvSpPr>
          <p:nvPr/>
        </p:nvSpPr>
        <p:spPr bwMode="auto">
          <a:xfrm>
            <a:off x="990600" y="3048000"/>
            <a:ext cx="73009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Weights include Threshold.  T=Desired, O=Actual output.</a:t>
            </a:r>
          </a:p>
        </p:txBody>
      </p:sp>
      <p:graphicFrame>
        <p:nvGraphicFramePr>
          <p:cNvPr id="11270" name="Object 8"/>
          <p:cNvGraphicFramePr>
            <a:graphicFrameLocks noChangeAspect="1"/>
          </p:cNvGraphicFramePr>
          <p:nvPr/>
        </p:nvGraphicFramePr>
        <p:xfrm>
          <a:off x="1143000" y="4205288"/>
          <a:ext cx="4213225" cy="449262"/>
        </p:xfrm>
        <a:graphic>
          <a:graphicData uri="http://schemas.openxmlformats.org/presentationml/2006/ole">
            <mc:AlternateContent xmlns:mc="http://schemas.openxmlformats.org/markup-compatibility/2006">
              <mc:Choice xmlns:v="urn:schemas-microsoft-com:vml" Requires="v">
                <p:oleObj spid="_x0000_s3121" name="Equation" r:id="rId8" imgW="2005729" imgH="215806" progId="Equation.3">
                  <p:embed/>
                </p:oleObj>
              </mc:Choice>
              <mc:Fallback>
                <p:oleObj name="Equation" r:id="rId8" imgW="2005729"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205288"/>
                        <a:ext cx="421322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9"/>
          <p:cNvSpPr txBox="1">
            <a:spLocks noChangeArrowheads="1"/>
          </p:cNvSpPr>
          <p:nvPr/>
        </p:nvSpPr>
        <p:spPr bwMode="auto">
          <a:xfrm>
            <a:off x="1237963" y="3579168"/>
            <a:ext cx="715702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Example: </a:t>
            </a:r>
            <a:r>
              <a:rPr lang="en-US" altLang="en-US" dirty="0">
                <a:solidFill>
                  <a:srgbClr val="C00000"/>
                </a:solidFill>
              </a:rPr>
              <a:t>T=0, O=1</a:t>
            </a:r>
            <a:r>
              <a:rPr lang="en-US" altLang="en-US" dirty="0"/>
              <a:t>, W1=0.5, W2=0.3, I1=2, </a:t>
            </a:r>
            <a:r>
              <a:rPr lang="en-US" altLang="en-US" dirty="0" smtClean="0"/>
              <a:t>I2=1, </a:t>
            </a:r>
            <a:r>
              <a:rPr lang="el-GR" altLang="en-US" dirty="0" smtClean="0"/>
              <a:t>θ</a:t>
            </a:r>
            <a:r>
              <a:rPr lang="en-US" altLang="en-US" dirty="0" smtClean="0"/>
              <a:t>=-</a:t>
            </a:r>
            <a:r>
              <a:rPr lang="en-US" altLang="en-US" dirty="0"/>
              <a:t>1</a:t>
            </a:r>
          </a:p>
        </p:txBody>
      </p:sp>
      <p:graphicFrame>
        <p:nvGraphicFramePr>
          <p:cNvPr id="11272" name="Object 10"/>
          <p:cNvGraphicFramePr>
            <a:graphicFrameLocks noChangeAspect="1"/>
          </p:cNvGraphicFramePr>
          <p:nvPr/>
        </p:nvGraphicFramePr>
        <p:xfrm>
          <a:off x="1143000" y="4648200"/>
          <a:ext cx="4213225" cy="449263"/>
        </p:xfrm>
        <a:graphic>
          <a:graphicData uri="http://schemas.openxmlformats.org/presentationml/2006/ole">
            <mc:AlternateContent xmlns:mc="http://schemas.openxmlformats.org/markup-compatibility/2006">
              <mc:Choice xmlns:v="urn:schemas-microsoft-com:vml" Requires="v">
                <p:oleObj spid="_x0000_s3122" name="Equation" r:id="rId10" imgW="2005729" imgH="215806" progId="Equation.3">
                  <p:embed/>
                </p:oleObj>
              </mc:Choice>
              <mc:Fallback>
                <p:oleObj name="Equation" r:id="rId10" imgW="2005729"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648200"/>
                        <a:ext cx="42132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11"/>
          <p:cNvGraphicFramePr>
            <a:graphicFrameLocks noChangeAspect="1"/>
          </p:cNvGraphicFramePr>
          <p:nvPr/>
        </p:nvGraphicFramePr>
        <p:xfrm>
          <a:off x="1143000" y="5105400"/>
          <a:ext cx="3919538" cy="479425"/>
        </p:xfrm>
        <a:graphic>
          <a:graphicData uri="http://schemas.openxmlformats.org/presentationml/2006/ole">
            <mc:AlternateContent xmlns:mc="http://schemas.openxmlformats.org/markup-compatibility/2006">
              <mc:Choice xmlns:v="urn:schemas-microsoft-com:vml" Requires="v">
                <p:oleObj spid="_x0000_s3123" name="Equation" r:id="rId12" imgW="1866900" imgH="228600" progId="Equation.3">
                  <p:embed/>
                </p:oleObj>
              </mc:Choice>
              <mc:Fallback>
                <p:oleObj name="Equation" r:id="rId12" imgW="18669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105400"/>
                        <a:ext cx="39195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Text Box 12"/>
          <p:cNvSpPr txBox="1">
            <a:spLocks noChangeArrowheads="1"/>
          </p:cNvSpPr>
          <p:nvPr/>
        </p:nvSpPr>
        <p:spPr bwMode="auto">
          <a:xfrm>
            <a:off x="974725" y="5680075"/>
            <a:ext cx="6510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If we present this input again, we’d output 0 instead</a:t>
            </a:r>
          </a:p>
        </p:txBody>
      </p:sp>
      <p:sp>
        <p:nvSpPr>
          <p:cNvPr id="11" name="Oval 3"/>
          <p:cNvSpPr>
            <a:spLocks noChangeArrowheads="1"/>
          </p:cNvSpPr>
          <p:nvPr/>
        </p:nvSpPr>
        <p:spPr bwMode="auto">
          <a:xfrm>
            <a:off x="5725332" y="517902"/>
            <a:ext cx="644471" cy="61347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2</a:t>
            </a:r>
          </a:p>
        </p:txBody>
      </p:sp>
      <p:sp>
        <p:nvSpPr>
          <p:cNvPr id="12" name="Oval 3"/>
          <p:cNvSpPr>
            <a:spLocks noChangeArrowheads="1"/>
          </p:cNvSpPr>
          <p:nvPr/>
        </p:nvSpPr>
        <p:spPr bwMode="auto">
          <a:xfrm>
            <a:off x="5725332" y="1662194"/>
            <a:ext cx="644471" cy="61347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1</a:t>
            </a:r>
            <a:endParaRPr lang="en-US" altLang="en-US" dirty="0"/>
          </a:p>
        </p:txBody>
      </p:sp>
      <p:sp>
        <p:nvSpPr>
          <p:cNvPr id="13" name="Oval 3"/>
          <p:cNvSpPr>
            <a:spLocks noChangeArrowheads="1"/>
          </p:cNvSpPr>
          <p:nvPr/>
        </p:nvSpPr>
        <p:spPr bwMode="auto">
          <a:xfrm>
            <a:off x="7317435" y="1043441"/>
            <a:ext cx="974078" cy="97576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l-GR" altLang="en-US" dirty="0" smtClean="0"/>
              <a:t>θ</a:t>
            </a:r>
            <a:r>
              <a:rPr lang="en-US" altLang="en-US" dirty="0" smtClean="0"/>
              <a:t>=-1</a:t>
            </a:r>
            <a:endParaRPr lang="en-US" altLang="en-US" dirty="0"/>
          </a:p>
        </p:txBody>
      </p:sp>
      <p:cxnSp>
        <p:nvCxnSpPr>
          <p:cNvPr id="3" name="Straight Arrow Connector 2"/>
          <p:cNvCxnSpPr>
            <a:stCxn id="11" idx="6"/>
          </p:cNvCxnSpPr>
          <p:nvPr/>
        </p:nvCxnSpPr>
        <p:spPr>
          <a:xfrm>
            <a:off x="6369803" y="824639"/>
            <a:ext cx="793023" cy="645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369803" y="1623124"/>
            <a:ext cx="793023" cy="30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17776" y="666427"/>
            <a:ext cx="359394" cy="369332"/>
          </a:xfrm>
          <a:prstGeom prst="rect">
            <a:avLst/>
          </a:prstGeom>
          <a:noFill/>
        </p:spPr>
        <p:txBody>
          <a:bodyPr wrap="none" rtlCol="0">
            <a:spAutoFit/>
          </a:bodyPr>
          <a:lstStyle/>
          <a:p>
            <a:r>
              <a:rPr lang="en-US" dirty="0" smtClean="0"/>
              <a:t>.5</a:t>
            </a:r>
            <a:endParaRPr lang="en-US" dirty="0"/>
          </a:p>
        </p:txBody>
      </p:sp>
      <p:sp>
        <p:nvSpPr>
          <p:cNvPr id="7" name="TextBox 6"/>
          <p:cNvSpPr txBox="1"/>
          <p:nvPr/>
        </p:nvSpPr>
        <p:spPr>
          <a:xfrm>
            <a:off x="6617776" y="1776493"/>
            <a:ext cx="359394" cy="369332"/>
          </a:xfrm>
          <a:prstGeom prst="rect">
            <a:avLst/>
          </a:prstGeom>
          <a:noFill/>
        </p:spPr>
        <p:txBody>
          <a:bodyPr wrap="none" rtlCol="0">
            <a:spAutoFit/>
          </a:bodyPr>
          <a:lstStyle/>
          <a:p>
            <a:r>
              <a:rPr lang="en-US" dirty="0" smtClean="0"/>
              <a:t>.3</a:t>
            </a:r>
            <a:endParaRPr lang="en-US" dirty="0"/>
          </a:p>
        </p:txBody>
      </p:sp>
      <mc:AlternateContent xmlns:mc="http://schemas.openxmlformats.org/markup-compatibility/2006">
        <mc:Choice xmlns:p14="http://schemas.microsoft.com/office/powerpoint/2010/main" Requires="p14">
          <p:contentPart p14:bwMode="auto" r:id="rId14">
            <p14:nvContentPartPr>
              <p14:cNvPr id="2" name="Ink 1"/>
              <p14:cNvContentPartPr/>
              <p14:nvPr/>
            </p14:nvContentPartPr>
            <p14:xfrm>
              <a:off x="783360" y="1746360"/>
              <a:ext cx="2953080" cy="2307600"/>
            </p14:xfrm>
          </p:contentPart>
        </mc:Choice>
        <mc:Fallback>
          <p:pic>
            <p:nvPicPr>
              <p:cNvPr id="2" name="Ink 1"/>
              <p:cNvPicPr/>
              <p:nvPr/>
            </p:nvPicPr>
            <p:blipFill>
              <a:blip r:embed="rId15"/>
              <a:stretch>
                <a:fillRect/>
              </a:stretch>
            </p:blipFill>
            <p:spPr>
              <a:xfrm>
                <a:off x="774360" y="1738440"/>
                <a:ext cx="2967120" cy="2323080"/>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Perceptrons</a:t>
            </a:r>
            <a:r>
              <a:rPr lang="en-US" altLang="en-US" dirty="0" smtClean="0"/>
              <a:t> are not powerful</a:t>
            </a:r>
          </a:p>
        </p:txBody>
      </p:sp>
      <p:sp>
        <p:nvSpPr>
          <p:cNvPr id="13315" name="Rectangle 3"/>
          <p:cNvSpPr>
            <a:spLocks noGrp="1" noChangeArrowheads="1"/>
          </p:cNvSpPr>
          <p:nvPr>
            <p:ph type="body" idx="1"/>
          </p:nvPr>
        </p:nvSpPr>
        <p:spPr>
          <a:xfrm>
            <a:off x="685800" y="1676400"/>
            <a:ext cx="7772400" cy="2514600"/>
          </a:xfrm>
        </p:spPr>
        <p:txBody>
          <a:bodyPr/>
          <a:lstStyle/>
          <a:p>
            <a:r>
              <a:rPr lang="en-US" altLang="en-US" sz="2400" dirty="0" smtClean="0"/>
              <a:t>Essentially a linear discriminant</a:t>
            </a:r>
          </a:p>
          <a:p>
            <a:r>
              <a:rPr lang="en-US" altLang="en-US" sz="2400" dirty="0" smtClean="0"/>
              <a:t>Perceptron theorem: If a linear discriminant exists that can separate the classes without error, the training procedure is guaranteed to find that line or plane.</a:t>
            </a:r>
          </a:p>
        </p:txBody>
      </p:sp>
      <p:grpSp>
        <p:nvGrpSpPr>
          <p:cNvPr id="13316" name="Group 4"/>
          <p:cNvGrpSpPr>
            <a:grpSpLocks/>
          </p:cNvGrpSpPr>
          <p:nvPr/>
        </p:nvGrpSpPr>
        <p:grpSpPr bwMode="auto">
          <a:xfrm>
            <a:off x="2819399" y="3770404"/>
            <a:ext cx="2200275" cy="2173288"/>
            <a:chOff x="1494" y="1020"/>
            <a:chExt cx="2681" cy="2648"/>
          </a:xfrm>
        </p:grpSpPr>
        <p:sp>
          <p:nvSpPr>
            <p:cNvPr id="13317" name="Line 5"/>
            <p:cNvSpPr>
              <a:spLocks noChangeShapeType="1"/>
            </p:cNvSpPr>
            <p:nvPr/>
          </p:nvSpPr>
          <p:spPr bwMode="auto">
            <a:xfrm>
              <a:off x="1494" y="1497"/>
              <a:ext cx="1" cy="21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1494" y="3663"/>
              <a:ext cx="268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flipV="1">
              <a:off x="1562" y="1252"/>
              <a:ext cx="1048" cy="232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Oval 8"/>
            <p:cNvSpPr>
              <a:spLocks noChangeArrowheads="1"/>
            </p:cNvSpPr>
            <p:nvPr/>
          </p:nvSpPr>
          <p:spPr bwMode="auto">
            <a:xfrm>
              <a:off x="1986" y="1718"/>
              <a:ext cx="76" cy="7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1" name="Oval 9"/>
            <p:cNvSpPr>
              <a:spLocks noChangeArrowheads="1"/>
            </p:cNvSpPr>
            <p:nvPr/>
          </p:nvSpPr>
          <p:spPr bwMode="auto">
            <a:xfrm>
              <a:off x="1986" y="2084"/>
              <a:ext cx="76" cy="76"/>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2" name="Oval 10"/>
            <p:cNvSpPr>
              <a:spLocks noChangeArrowheads="1"/>
            </p:cNvSpPr>
            <p:nvPr/>
          </p:nvSpPr>
          <p:spPr bwMode="auto">
            <a:xfrm>
              <a:off x="3147" y="1718"/>
              <a:ext cx="76"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3" name="Oval 11"/>
            <p:cNvSpPr>
              <a:spLocks noChangeArrowheads="1"/>
            </p:cNvSpPr>
            <p:nvPr/>
          </p:nvSpPr>
          <p:spPr bwMode="auto">
            <a:xfrm>
              <a:off x="2440" y="2374"/>
              <a:ext cx="75"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4" name="Oval 12"/>
            <p:cNvSpPr>
              <a:spLocks noChangeArrowheads="1"/>
            </p:cNvSpPr>
            <p:nvPr/>
          </p:nvSpPr>
          <p:spPr bwMode="auto">
            <a:xfrm>
              <a:off x="2208" y="1555"/>
              <a:ext cx="76" cy="76"/>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5" name="Oval 13"/>
            <p:cNvSpPr>
              <a:spLocks noChangeArrowheads="1"/>
            </p:cNvSpPr>
            <p:nvPr/>
          </p:nvSpPr>
          <p:spPr bwMode="auto">
            <a:xfrm>
              <a:off x="1986" y="3185"/>
              <a:ext cx="76"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6" name="Oval 14"/>
            <p:cNvSpPr>
              <a:spLocks noChangeArrowheads="1"/>
            </p:cNvSpPr>
            <p:nvPr/>
          </p:nvSpPr>
          <p:spPr bwMode="auto">
            <a:xfrm>
              <a:off x="3297" y="2877"/>
              <a:ext cx="75" cy="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7" name="Rectangle 15"/>
            <p:cNvSpPr>
              <a:spLocks noChangeArrowheads="1"/>
            </p:cNvSpPr>
            <p:nvPr/>
          </p:nvSpPr>
          <p:spPr bwMode="auto">
            <a:xfrm>
              <a:off x="1689" y="1020"/>
              <a:ext cx="78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rPr>
                <a:t>Class1</a:t>
              </a:r>
              <a:endParaRPr lang="en-US" altLang="en-US" sz="1800"/>
            </a:p>
          </p:txBody>
        </p:sp>
        <p:sp>
          <p:nvSpPr>
            <p:cNvPr id="13328" name="Oval 16"/>
            <p:cNvSpPr>
              <a:spLocks noChangeArrowheads="1"/>
            </p:cNvSpPr>
            <p:nvPr/>
          </p:nvSpPr>
          <p:spPr bwMode="auto">
            <a:xfrm>
              <a:off x="1986" y="1718"/>
              <a:ext cx="76" cy="75"/>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29" name="Rectangle 17"/>
            <p:cNvSpPr>
              <a:spLocks noChangeArrowheads="1"/>
            </p:cNvSpPr>
            <p:nvPr/>
          </p:nvSpPr>
          <p:spPr bwMode="auto">
            <a:xfrm>
              <a:off x="2923" y="1047"/>
              <a:ext cx="78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900">
                  <a:solidFill>
                    <a:srgbClr val="000000"/>
                  </a:solidFill>
                </a:rPr>
                <a:t>Class2</a:t>
              </a:r>
              <a:endParaRPr lang="en-US" altLang="en-US" sz="18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r>
              <a:rPr lang="en-US" altLang="en-US" smtClean="0"/>
              <a:t>LMS Learning</a:t>
            </a:r>
          </a:p>
        </p:txBody>
      </p:sp>
      <p:sp>
        <p:nvSpPr>
          <p:cNvPr id="15363" name="Text Box 3"/>
          <p:cNvSpPr txBox="1">
            <a:spLocks noChangeArrowheads="1"/>
          </p:cNvSpPr>
          <p:nvPr/>
        </p:nvSpPr>
        <p:spPr bwMode="auto">
          <a:xfrm>
            <a:off x="762000" y="1219200"/>
            <a:ext cx="74676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FF0000"/>
                </a:solidFill>
              </a:rPr>
              <a:t>LMS = Least Mean Square </a:t>
            </a:r>
            <a:r>
              <a:rPr lang="en-US" altLang="en-US" sz="2000" dirty="0" smtClean="0">
                <a:solidFill>
                  <a:srgbClr val="FF0000"/>
                </a:solidFill>
              </a:rPr>
              <a:t>Learning </a:t>
            </a:r>
            <a:r>
              <a:rPr lang="en-US" altLang="en-US" sz="2000" dirty="0">
                <a:solidFill>
                  <a:srgbClr val="FF0000"/>
                </a:solidFill>
              </a:rPr>
              <a:t>Systems</a:t>
            </a:r>
            <a:r>
              <a:rPr lang="en-US" altLang="en-US" sz="2000" dirty="0"/>
              <a:t>, more general than the previous perceptron learning rule.  The concept is to </a:t>
            </a:r>
            <a:r>
              <a:rPr lang="en-US" altLang="en-US" sz="2000" dirty="0">
                <a:solidFill>
                  <a:srgbClr val="FF0000"/>
                </a:solidFill>
              </a:rPr>
              <a:t>minimize the total error, as measured over all training examples, P.  </a:t>
            </a:r>
            <a:r>
              <a:rPr lang="en-US" altLang="en-US" sz="2000" dirty="0"/>
              <a:t>O is the raw output, as calculated by </a:t>
            </a:r>
          </a:p>
        </p:txBody>
      </p:sp>
      <p:graphicFrame>
        <p:nvGraphicFramePr>
          <p:cNvPr id="15364" name="Object 4"/>
          <p:cNvGraphicFramePr>
            <a:graphicFrameLocks noChangeAspect="1"/>
          </p:cNvGraphicFramePr>
          <p:nvPr/>
        </p:nvGraphicFramePr>
        <p:xfrm>
          <a:off x="2247900" y="2525713"/>
          <a:ext cx="4281488" cy="846137"/>
        </p:xfrm>
        <a:graphic>
          <a:graphicData uri="http://schemas.openxmlformats.org/presentationml/2006/ole">
            <mc:AlternateContent xmlns:mc="http://schemas.openxmlformats.org/markup-compatibility/2006">
              <mc:Choice xmlns:v="urn:schemas-microsoft-com:vml" Requires="v">
                <p:oleObj spid="_x0000_s4116" name="Equation" r:id="rId4" imgW="2120900" imgH="419100" progId="Equation.3">
                  <p:embed/>
                </p:oleObj>
              </mc:Choice>
              <mc:Fallback>
                <p:oleObj name="Equation" r:id="rId4" imgW="2120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525713"/>
                        <a:ext cx="4281488"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 Box 5"/>
          <p:cNvSpPr txBox="1">
            <a:spLocks noChangeArrowheads="1"/>
          </p:cNvSpPr>
          <p:nvPr/>
        </p:nvSpPr>
        <p:spPr bwMode="auto">
          <a:xfrm>
            <a:off x="685800" y="3429000"/>
            <a:ext cx="7046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t>E.g. if we have two patterns and</a:t>
            </a:r>
          </a:p>
          <a:p>
            <a:r>
              <a:rPr lang="en-US" altLang="en-US" sz="2000"/>
              <a:t>T1=1, O1=0.8, T2=0, O2=0.5 then D=(0.5)[(1-0.8)</a:t>
            </a:r>
            <a:r>
              <a:rPr lang="en-US" altLang="en-US" sz="2000" baseline="30000"/>
              <a:t>2</a:t>
            </a:r>
            <a:r>
              <a:rPr lang="en-US" altLang="en-US" sz="2000"/>
              <a:t>+(0-0.5)</a:t>
            </a:r>
            <a:r>
              <a:rPr lang="en-US" altLang="en-US" sz="2000" baseline="30000"/>
              <a:t>2</a:t>
            </a:r>
            <a:r>
              <a:rPr lang="en-US" altLang="en-US" sz="2000"/>
              <a:t>]=.145</a:t>
            </a:r>
          </a:p>
        </p:txBody>
      </p:sp>
      <p:sp>
        <p:nvSpPr>
          <p:cNvPr id="15366" name="Rectangle 6"/>
          <p:cNvSpPr>
            <a:spLocks noChangeArrowheads="1"/>
          </p:cNvSpPr>
          <p:nvPr/>
        </p:nvSpPr>
        <p:spPr bwMode="auto">
          <a:xfrm>
            <a:off x="762000" y="4267200"/>
            <a:ext cx="34020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t>We want to minimize the LMS:</a:t>
            </a:r>
          </a:p>
        </p:txBody>
      </p:sp>
      <p:sp>
        <p:nvSpPr>
          <p:cNvPr id="15367" name="Line 7"/>
          <p:cNvSpPr>
            <a:spLocks noChangeShapeType="1"/>
          </p:cNvSpPr>
          <p:nvPr/>
        </p:nvSpPr>
        <p:spPr bwMode="auto">
          <a:xfrm>
            <a:off x="2743200" y="4800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auto">
          <a:xfrm>
            <a:off x="2743200" y="64008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Text Box 9"/>
          <p:cNvSpPr txBox="1">
            <a:spLocks noChangeArrowheads="1"/>
          </p:cNvSpPr>
          <p:nvPr/>
        </p:nvSpPr>
        <p:spPr bwMode="auto">
          <a:xfrm>
            <a:off x="1797050" y="5029200"/>
            <a:ext cx="369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E</a:t>
            </a:r>
          </a:p>
        </p:txBody>
      </p:sp>
      <p:sp>
        <p:nvSpPr>
          <p:cNvPr id="15370" name="Text Box 10"/>
          <p:cNvSpPr txBox="1">
            <a:spLocks noChangeArrowheads="1"/>
          </p:cNvSpPr>
          <p:nvPr/>
        </p:nvSpPr>
        <p:spPr bwMode="auto">
          <a:xfrm>
            <a:off x="5937250" y="6324600"/>
            <a:ext cx="4714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p>
        </p:txBody>
      </p:sp>
      <p:sp>
        <p:nvSpPr>
          <p:cNvPr id="15371" name="Freeform 14"/>
          <p:cNvSpPr>
            <a:spLocks/>
          </p:cNvSpPr>
          <p:nvPr/>
        </p:nvSpPr>
        <p:spPr bwMode="auto">
          <a:xfrm>
            <a:off x="2895600" y="5029200"/>
            <a:ext cx="2971800" cy="1016000"/>
          </a:xfrm>
          <a:custGeom>
            <a:avLst/>
            <a:gdLst>
              <a:gd name="T0" fmla="*/ 0 w 1872"/>
              <a:gd name="T1" fmla="*/ 533400 h 640"/>
              <a:gd name="T2" fmla="*/ 152400 w 1872"/>
              <a:gd name="T3" fmla="*/ 685800 h 640"/>
              <a:gd name="T4" fmla="*/ 381000 w 1872"/>
              <a:gd name="T5" fmla="*/ 685800 h 640"/>
              <a:gd name="T6" fmla="*/ 609600 w 1872"/>
              <a:gd name="T7" fmla="*/ 609600 h 640"/>
              <a:gd name="T8" fmla="*/ 838200 w 1872"/>
              <a:gd name="T9" fmla="*/ 304800 h 640"/>
              <a:gd name="T10" fmla="*/ 1066800 w 1872"/>
              <a:gd name="T11" fmla="*/ 152400 h 640"/>
              <a:gd name="T12" fmla="*/ 1295400 w 1872"/>
              <a:gd name="T13" fmla="*/ 152400 h 640"/>
              <a:gd name="T14" fmla="*/ 1371600 w 1872"/>
              <a:gd name="T15" fmla="*/ 228600 h 640"/>
              <a:gd name="T16" fmla="*/ 1447800 w 1872"/>
              <a:gd name="T17" fmla="*/ 457200 h 640"/>
              <a:gd name="T18" fmla="*/ 1447800 w 1872"/>
              <a:gd name="T19" fmla="*/ 609600 h 640"/>
              <a:gd name="T20" fmla="*/ 1524000 w 1872"/>
              <a:gd name="T21" fmla="*/ 762000 h 640"/>
              <a:gd name="T22" fmla="*/ 1600200 w 1872"/>
              <a:gd name="T23" fmla="*/ 914400 h 640"/>
              <a:gd name="T24" fmla="*/ 1828800 w 1872"/>
              <a:gd name="T25" fmla="*/ 990600 h 640"/>
              <a:gd name="T26" fmla="*/ 2057400 w 1872"/>
              <a:gd name="T27" fmla="*/ 990600 h 640"/>
              <a:gd name="T28" fmla="*/ 2286000 w 1872"/>
              <a:gd name="T29" fmla="*/ 838200 h 640"/>
              <a:gd name="T30" fmla="*/ 2438400 w 1872"/>
              <a:gd name="T31" fmla="*/ 685800 h 640"/>
              <a:gd name="T32" fmla="*/ 2667000 w 1872"/>
              <a:gd name="T33" fmla="*/ 304800 h 640"/>
              <a:gd name="T34" fmla="*/ 2971800 w 1872"/>
              <a:gd name="T35" fmla="*/ 0 h 6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2" h="640">
                <a:moveTo>
                  <a:pt x="0" y="336"/>
                </a:moveTo>
                <a:cubicBezTo>
                  <a:pt x="28" y="376"/>
                  <a:pt x="56" y="416"/>
                  <a:pt x="96" y="432"/>
                </a:cubicBezTo>
                <a:cubicBezTo>
                  <a:pt x="136" y="448"/>
                  <a:pt x="192" y="440"/>
                  <a:pt x="240" y="432"/>
                </a:cubicBezTo>
                <a:cubicBezTo>
                  <a:pt x="288" y="424"/>
                  <a:pt x="336" y="424"/>
                  <a:pt x="384" y="384"/>
                </a:cubicBezTo>
                <a:cubicBezTo>
                  <a:pt x="432" y="344"/>
                  <a:pt x="480" y="240"/>
                  <a:pt x="528" y="192"/>
                </a:cubicBezTo>
                <a:cubicBezTo>
                  <a:pt x="576" y="144"/>
                  <a:pt x="624" y="112"/>
                  <a:pt x="672" y="96"/>
                </a:cubicBezTo>
                <a:cubicBezTo>
                  <a:pt x="720" y="80"/>
                  <a:pt x="784" y="88"/>
                  <a:pt x="816" y="96"/>
                </a:cubicBezTo>
                <a:cubicBezTo>
                  <a:pt x="848" y="104"/>
                  <a:pt x="848" y="112"/>
                  <a:pt x="864" y="144"/>
                </a:cubicBezTo>
                <a:cubicBezTo>
                  <a:pt x="880" y="176"/>
                  <a:pt x="904" y="248"/>
                  <a:pt x="912" y="288"/>
                </a:cubicBezTo>
                <a:cubicBezTo>
                  <a:pt x="920" y="328"/>
                  <a:pt x="904" y="352"/>
                  <a:pt x="912" y="384"/>
                </a:cubicBezTo>
                <a:cubicBezTo>
                  <a:pt x="920" y="416"/>
                  <a:pt x="944" y="448"/>
                  <a:pt x="960" y="480"/>
                </a:cubicBezTo>
                <a:cubicBezTo>
                  <a:pt x="976" y="512"/>
                  <a:pt x="976" y="552"/>
                  <a:pt x="1008" y="576"/>
                </a:cubicBezTo>
                <a:cubicBezTo>
                  <a:pt x="1040" y="600"/>
                  <a:pt x="1104" y="616"/>
                  <a:pt x="1152" y="624"/>
                </a:cubicBezTo>
                <a:cubicBezTo>
                  <a:pt x="1200" y="632"/>
                  <a:pt x="1248" y="640"/>
                  <a:pt x="1296" y="624"/>
                </a:cubicBezTo>
                <a:cubicBezTo>
                  <a:pt x="1344" y="608"/>
                  <a:pt x="1400" y="560"/>
                  <a:pt x="1440" y="528"/>
                </a:cubicBezTo>
                <a:cubicBezTo>
                  <a:pt x="1480" y="496"/>
                  <a:pt x="1496" y="488"/>
                  <a:pt x="1536" y="432"/>
                </a:cubicBezTo>
                <a:cubicBezTo>
                  <a:pt x="1576" y="376"/>
                  <a:pt x="1624" y="264"/>
                  <a:pt x="1680" y="192"/>
                </a:cubicBezTo>
                <a:cubicBezTo>
                  <a:pt x="1736" y="120"/>
                  <a:pt x="1804" y="60"/>
                  <a:pt x="18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5"/>
          <p:cNvSpPr txBox="1">
            <a:spLocks noChangeArrowheads="1"/>
          </p:cNvSpPr>
          <p:nvPr/>
        </p:nvSpPr>
        <p:spPr bwMode="auto">
          <a:xfrm>
            <a:off x="5975350" y="5073650"/>
            <a:ext cx="844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W(old)</a:t>
            </a:r>
            <a:endParaRPr lang="en-US" altLang="en-US"/>
          </a:p>
        </p:txBody>
      </p:sp>
      <p:sp>
        <p:nvSpPr>
          <p:cNvPr id="15373" name="Rectangle 16"/>
          <p:cNvSpPr>
            <a:spLocks noChangeArrowheads="1"/>
          </p:cNvSpPr>
          <p:nvPr/>
        </p:nvSpPr>
        <p:spPr bwMode="auto">
          <a:xfrm>
            <a:off x="5486400" y="5486400"/>
            <a:ext cx="9334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W(new)</a:t>
            </a:r>
          </a:p>
        </p:txBody>
      </p:sp>
      <p:sp>
        <p:nvSpPr>
          <p:cNvPr id="15374" name="Line 17"/>
          <p:cNvSpPr>
            <a:spLocks noChangeShapeType="1"/>
          </p:cNvSpPr>
          <p:nvPr/>
        </p:nvSpPr>
        <p:spPr bwMode="auto">
          <a:xfrm flipH="1" flipV="1">
            <a:off x="5715000" y="5181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Line 18"/>
          <p:cNvSpPr>
            <a:spLocks noChangeShapeType="1"/>
          </p:cNvSpPr>
          <p:nvPr/>
        </p:nvSpPr>
        <p:spPr bwMode="auto">
          <a:xfrm flipV="1">
            <a:off x="5562600" y="5410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9"/>
          <p:cNvSpPr>
            <a:spLocks noChangeShapeType="1"/>
          </p:cNvSpPr>
          <p:nvPr/>
        </p:nvSpPr>
        <p:spPr bwMode="auto">
          <a:xfrm flipH="1">
            <a:off x="5486400" y="5105400"/>
            <a:ext cx="228600" cy="22860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Rectangle 20"/>
          <p:cNvSpPr>
            <a:spLocks noChangeArrowheads="1"/>
          </p:cNvSpPr>
          <p:nvPr/>
        </p:nvSpPr>
        <p:spPr bwMode="auto">
          <a:xfrm>
            <a:off x="4549775" y="4648200"/>
            <a:ext cx="15621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C-learning rate</a:t>
            </a:r>
          </a:p>
        </p:txBody>
      </p:sp>
      <p:sp>
        <p:nvSpPr>
          <p:cNvPr id="15378" name="Line 21"/>
          <p:cNvSpPr>
            <a:spLocks noChangeShapeType="1"/>
          </p:cNvSpPr>
          <p:nvPr/>
        </p:nvSpPr>
        <p:spPr bwMode="auto">
          <a:xfrm>
            <a:off x="5334000" y="4953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379" name="Object 22"/>
          <p:cNvGraphicFramePr>
            <a:graphicFrameLocks noChangeAspect="1"/>
          </p:cNvGraphicFramePr>
          <p:nvPr/>
        </p:nvGraphicFramePr>
        <p:xfrm>
          <a:off x="2590800" y="2209800"/>
          <a:ext cx="1066800" cy="522288"/>
        </p:xfrm>
        <a:graphic>
          <a:graphicData uri="http://schemas.openxmlformats.org/presentationml/2006/ole">
            <mc:AlternateContent xmlns:mc="http://schemas.openxmlformats.org/markup-compatibility/2006">
              <mc:Choice xmlns:v="urn:schemas-microsoft-com:vml" Requires="v">
                <p:oleObj spid="_x0000_s4117" name="Equation" r:id="rId6" imgW="698197" imgH="342751" progId="Equation.3">
                  <p:embed/>
                </p:oleObj>
              </mc:Choice>
              <mc:Fallback>
                <p:oleObj name="Equation" r:id="rId6" imgW="698197" imgH="34275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209800"/>
                        <a:ext cx="1066800" cy="522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2" name="Ink 1"/>
              <p14:cNvContentPartPr/>
              <p14:nvPr/>
            </p14:nvContentPartPr>
            <p14:xfrm>
              <a:off x="4205160" y="3312720"/>
              <a:ext cx="2554560" cy="164880"/>
            </p14:xfrm>
          </p:contentPart>
        </mc:Choice>
        <mc:Fallback>
          <p:pic>
            <p:nvPicPr>
              <p:cNvPr id="2" name="Ink 1"/>
              <p:cNvPicPr/>
              <p:nvPr/>
            </p:nvPicPr>
            <p:blipFill>
              <a:blip r:embed="rId9"/>
              <a:stretch>
                <a:fillRect/>
              </a:stretch>
            </p:blipFill>
            <p:spPr>
              <a:xfrm>
                <a:off x="4200840" y="3308400"/>
                <a:ext cx="2564280" cy="176040"/>
              </a:xfrm>
              <a:prstGeom prst="rect">
                <a:avLst/>
              </a:prstGeom>
            </p:spPr>
          </p:pic>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mtClean="0"/>
              <a:t>Activation Function</a:t>
            </a:r>
          </a:p>
        </p:txBody>
      </p:sp>
      <p:sp>
        <p:nvSpPr>
          <p:cNvPr id="17411" name="Rectangle 3"/>
          <p:cNvSpPr>
            <a:spLocks noGrp="1" noChangeArrowheads="1"/>
          </p:cNvSpPr>
          <p:nvPr>
            <p:ph type="body" idx="1"/>
          </p:nvPr>
        </p:nvSpPr>
        <p:spPr>
          <a:xfrm>
            <a:off x="685800" y="1295400"/>
            <a:ext cx="7772400" cy="2133600"/>
          </a:xfrm>
        </p:spPr>
        <p:txBody>
          <a:bodyPr/>
          <a:lstStyle/>
          <a:p>
            <a:r>
              <a:rPr lang="en-US" altLang="en-US" dirty="0" smtClean="0"/>
              <a:t>To apply the LMS learning rule, also known as the delta rule, we need a </a:t>
            </a:r>
            <a:r>
              <a:rPr lang="en-US" altLang="en-US" dirty="0" smtClean="0">
                <a:solidFill>
                  <a:srgbClr val="FF0000"/>
                </a:solidFill>
              </a:rPr>
              <a:t>differentiable activation function.</a:t>
            </a:r>
          </a:p>
        </p:txBody>
      </p:sp>
      <p:graphicFrame>
        <p:nvGraphicFramePr>
          <p:cNvPr id="17412" name="Object 5"/>
          <p:cNvGraphicFramePr>
            <a:graphicFrameLocks noChangeAspect="1"/>
          </p:cNvGraphicFramePr>
          <p:nvPr>
            <p:extLst>
              <p:ext uri="{D42A27DB-BD31-4B8C-83A1-F6EECF244321}">
                <p14:modId xmlns:p14="http://schemas.microsoft.com/office/powerpoint/2010/main" val="3289767512"/>
              </p:ext>
            </p:extLst>
          </p:nvPr>
        </p:nvGraphicFramePr>
        <p:xfrm>
          <a:off x="2216921" y="2876550"/>
          <a:ext cx="5181600" cy="476250"/>
        </p:xfrm>
        <a:graphic>
          <a:graphicData uri="http://schemas.openxmlformats.org/presentationml/2006/ole">
            <mc:AlternateContent xmlns:mc="http://schemas.openxmlformats.org/markup-compatibility/2006">
              <mc:Choice xmlns:v="urn:schemas-microsoft-com:vml" Requires="v">
                <p:oleObj spid="_x0000_s6190" name="Equation" r:id="rId4" imgW="2603500" imgH="241300" progId="Equation.3">
                  <p:embed/>
                </p:oleObj>
              </mc:Choice>
              <mc:Fallback>
                <p:oleObj name="Equation" r:id="rId4" imgW="26035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921" y="2876550"/>
                        <a:ext cx="5181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6"/>
          <p:cNvGraphicFramePr>
            <a:graphicFrameLocks noChangeAspect="1"/>
          </p:cNvGraphicFramePr>
          <p:nvPr/>
        </p:nvGraphicFramePr>
        <p:xfrm>
          <a:off x="1143000" y="3733800"/>
          <a:ext cx="2743200" cy="973138"/>
        </p:xfrm>
        <a:graphic>
          <a:graphicData uri="http://schemas.openxmlformats.org/presentationml/2006/ole">
            <mc:AlternateContent xmlns:mc="http://schemas.openxmlformats.org/markup-compatibility/2006">
              <mc:Choice xmlns:v="urn:schemas-microsoft-com:vml" Requires="v">
                <p:oleObj spid="_x0000_s6191" name="Equation" r:id="rId6" imgW="1497950" imgH="533169" progId="Equation.3">
                  <p:embed/>
                </p:oleObj>
              </mc:Choice>
              <mc:Fallback>
                <p:oleObj name="Equation" r:id="rId6" imgW="1497950" imgH="5331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733800"/>
                        <a:ext cx="27432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7"/>
          <p:cNvSpPr txBox="1">
            <a:spLocks noChangeArrowheads="1"/>
          </p:cNvSpPr>
          <p:nvPr/>
        </p:nvSpPr>
        <p:spPr bwMode="auto">
          <a:xfrm>
            <a:off x="762000" y="3352800"/>
            <a:ext cx="7254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chemeClr val="accent1">
                    <a:lumMod val="75000"/>
                  </a:schemeClr>
                </a:solidFill>
              </a:rPr>
              <a:t>Old:</a:t>
            </a:r>
          </a:p>
        </p:txBody>
      </p:sp>
      <p:sp>
        <p:nvSpPr>
          <p:cNvPr id="17415" name="Line 8"/>
          <p:cNvSpPr>
            <a:spLocks noChangeShapeType="1"/>
          </p:cNvSpPr>
          <p:nvPr/>
        </p:nvSpPr>
        <p:spPr bwMode="auto">
          <a:xfrm>
            <a:off x="2895600" y="4724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Line 9"/>
          <p:cNvSpPr>
            <a:spLocks noChangeShapeType="1"/>
          </p:cNvSpPr>
          <p:nvPr/>
        </p:nvSpPr>
        <p:spPr bwMode="auto">
          <a:xfrm>
            <a:off x="762000" y="63246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Line 10"/>
          <p:cNvSpPr>
            <a:spLocks noChangeShapeType="1"/>
          </p:cNvSpPr>
          <p:nvPr/>
        </p:nvSpPr>
        <p:spPr bwMode="auto">
          <a:xfrm>
            <a:off x="914400" y="63246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11"/>
          <p:cNvSpPr>
            <a:spLocks noChangeShapeType="1"/>
          </p:cNvSpPr>
          <p:nvPr/>
        </p:nvSpPr>
        <p:spPr bwMode="auto">
          <a:xfrm flipV="1">
            <a:off x="2438400" y="5334000"/>
            <a:ext cx="0" cy="990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Line 12"/>
          <p:cNvSpPr>
            <a:spLocks noChangeShapeType="1"/>
          </p:cNvSpPr>
          <p:nvPr/>
        </p:nvSpPr>
        <p:spPr bwMode="auto">
          <a:xfrm>
            <a:off x="2438400" y="5334000"/>
            <a:ext cx="152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420" name="Object 13"/>
          <p:cNvGraphicFramePr>
            <a:graphicFrameLocks noChangeAspect="1"/>
          </p:cNvGraphicFramePr>
          <p:nvPr/>
        </p:nvGraphicFramePr>
        <p:xfrm>
          <a:off x="2209800" y="6400800"/>
          <a:ext cx="381000" cy="265113"/>
        </p:xfrm>
        <a:graphic>
          <a:graphicData uri="http://schemas.openxmlformats.org/presentationml/2006/ole">
            <mc:AlternateContent xmlns:mc="http://schemas.openxmlformats.org/markup-compatibility/2006">
              <mc:Choice xmlns:v="urn:schemas-microsoft-com:vml" Requires="v">
                <p:oleObj spid="_x0000_s6192" name="Equation" r:id="rId8" imgW="253670" imgH="177569" progId="Equation.3">
                  <p:embed/>
                </p:oleObj>
              </mc:Choice>
              <mc:Fallback>
                <p:oleObj name="Equation" r:id="rId8" imgW="253670"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6400800"/>
                        <a:ext cx="3810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1" name="Text Box 14"/>
          <p:cNvSpPr txBox="1">
            <a:spLocks noChangeArrowheads="1"/>
          </p:cNvSpPr>
          <p:nvPr/>
        </p:nvSpPr>
        <p:spPr bwMode="auto">
          <a:xfrm>
            <a:off x="5046663" y="3429000"/>
            <a:ext cx="844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solidFill>
                  <a:srgbClr val="FF0000"/>
                </a:solidFill>
              </a:rPr>
              <a:t>New:</a:t>
            </a:r>
          </a:p>
        </p:txBody>
      </p:sp>
      <p:graphicFrame>
        <p:nvGraphicFramePr>
          <p:cNvPr id="17422" name="Object 15"/>
          <p:cNvGraphicFramePr>
            <a:graphicFrameLocks noChangeAspect="1"/>
          </p:cNvGraphicFramePr>
          <p:nvPr/>
        </p:nvGraphicFramePr>
        <p:xfrm>
          <a:off x="6280150" y="3686175"/>
          <a:ext cx="2101850" cy="985838"/>
        </p:xfrm>
        <a:graphic>
          <a:graphicData uri="http://schemas.openxmlformats.org/presentationml/2006/ole">
            <mc:AlternateContent xmlns:mc="http://schemas.openxmlformats.org/markup-compatibility/2006">
              <mc:Choice xmlns:v="urn:schemas-microsoft-com:vml" Requires="v">
                <p:oleObj spid="_x0000_s6193" name="Equation" r:id="rId10" imgW="1054100" imgH="495300" progId="Equation.3">
                  <p:embed/>
                </p:oleObj>
              </mc:Choice>
              <mc:Fallback>
                <p:oleObj name="Equation" r:id="rId10" imgW="1054100" imgH="495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150" y="3686175"/>
                        <a:ext cx="210185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3" name="Line 16"/>
          <p:cNvSpPr>
            <a:spLocks noChangeShapeType="1"/>
          </p:cNvSpPr>
          <p:nvPr/>
        </p:nvSpPr>
        <p:spPr bwMode="auto">
          <a:xfrm>
            <a:off x="7086600" y="4800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4" name="Line 17"/>
          <p:cNvSpPr>
            <a:spLocks noChangeShapeType="1"/>
          </p:cNvSpPr>
          <p:nvPr/>
        </p:nvSpPr>
        <p:spPr bwMode="auto">
          <a:xfrm>
            <a:off x="4953000" y="64008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Freeform 21"/>
          <p:cNvSpPr>
            <a:spLocks/>
          </p:cNvSpPr>
          <p:nvPr/>
        </p:nvSpPr>
        <p:spPr bwMode="auto">
          <a:xfrm>
            <a:off x="5029200" y="5473700"/>
            <a:ext cx="3200400" cy="939800"/>
          </a:xfrm>
          <a:custGeom>
            <a:avLst/>
            <a:gdLst>
              <a:gd name="T0" fmla="*/ 0 w 2016"/>
              <a:gd name="T1" fmla="*/ 927100 h 592"/>
              <a:gd name="T2" fmla="*/ 533400 w 2016"/>
              <a:gd name="T3" fmla="*/ 927100 h 592"/>
              <a:gd name="T4" fmla="*/ 1066800 w 2016"/>
              <a:gd name="T5" fmla="*/ 927100 h 592"/>
              <a:gd name="T6" fmla="*/ 1295400 w 2016"/>
              <a:gd name="T7" fmla="*/ 850900 h 592"/>
              <a:gd name="T8" fmla="*/ 1752600 w 2016"/>
              <a:gd name="T9" fmla="*/ 774700 h 592"/>
              <a:gd name="T10" fmla="*/ 1981200 w 2016"/>
              <a:gd name="T11" fmla="*/ 622300 h 592"/>
              <a:gd name="T12" fmla="*/ 2133600 w 2016"/>
              <a:gd name="T13" fmla="*/ 317500 h 592"/>
              <a:gd name="T14" fmla="*/ 2209800 w 2016"/>
              <a:gd name="T15" fmla="*/ 165100 h 592"/>
              <a:gd name="T16" fmla="*/ 2362200 w 2016"/>
              <a:gd name="T17" fmla="*/ 88900 h 592"/>
              <a:gd name="T18" fmla="*/ 2514600 w 2016"/>
              <a:gd name="T19" fmla="*/ 12700 h 592"/>
              <a:gd name="T20" fmla="*/ 3200400 w 2016"/>
              <a:gd name="T21" fmla="*/ 12700 h 5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6" h="592">
                <a:moveTo>
                  <a:pt x="0" y="584"/>
                </a:moveTo>
                <a:cubicBezTo>
                  <a:pt x="112" y="584"/>
                  <a:pt x="224" y="584"/>
                  <a:pt x="336" y="584"/>
                </a:cubicBezTo>
                <a:cubicBezTo>
                  <a:pt x="448" y="584"/>
                  <a:pt x="592" y="592"/>
                  <a:pt x="672" y="584"/>
                </a:cubicBezTo>
                <a:cubicBezTo>
                  <a:pt x="752" y="576"/>
                  <a:pt x="744" y="552"/>
                  <a:pt x="816" y="536"/>
                </a:cubicBezTo>
                <a:cubicBezTo>
                  <a:pt x="888" y="520"/>
                  <a:pt x="1032" y="512"/>
                  <a:pt x="1104" y="488"/>
                </a:cubicBezTo>
                <a:cubicBezTo>
                  <a:pt x="1176" y="464"/>
                  <a:pt x="1208" y="440"/>
                  <a:pt x="1248" y="392"/>
                </a:cubicBezTo>
                <a:cubicBezTo>
                  <a:pt x="1288" y="344"/>
                  <a:pt x="1320" y="248"/>
                  <a:pt x="1344" y="200"/>
                </a:cubicBezTo>
                <a:cubicBezTo>
                  <a:pt x="1368" y="152"/>
                  <a:pt x="1368" y="128"/>
                  <a:pt x="1392" y="104"/>
                </a:cubicBezTo>
                <a:cubicBezTo>
                  <a:pt x="1416" y="80"/>
                  <a:pt x="1456" y="72"/>
                  <a:pt x="1488" y="56"/>
                </a:cubicBezTo>
                <a:cubicBezTo>
                  <a:pt x="1520" y="40"/>
                  <a:pt x="1496" y="16"/>
                  <a:pt x="1584" y="8"/>
                </a:cubicBezTo>
                <a:cubicBezTo>
                  <a:pt x="1672" y="0"/>
                  <a:pt x="1844" y="4"/>
                  <a:pt x="2016" y="8"/>
                </a:cubicBezTo>
              </a:path>
            </a:pathLst>
          </a:custGeom>
          <a:noFill/>
          <a:ln w="698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309461" y="2667022"/>
            <a:ext cx="1530034" cy="369332"/>
          </a:xfrm>
          <a:prstGeom prst="rect">
            <a:avLst/>
          </a:prstGeom>
          <a:noFill/>
        </p:spPr>
        <p:txBody>
          <a:bodyPr wrap="none" rtlCol="0">
            <a:spAutoFit/>
          </a:bodyPr>
          <a:lstStyle/>
          <a:p>
            <a:r>
              <a:rPr lang="en-US" dirty="0" smtClean="0">
                <a:solidFill>
                  <a:srgbClr val="FF0000"/>
                </a:solidFill>
              </a:rPr>
              <a:t>see next slide!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Learning from</a:t>
            </a:r>
            <a:br>
              <a:rPr lang="en-US" dirty="0" smtClean="0"/>
            </a:br>
            <a:r>
              <a:rPr lang="en-US" dirty="0" smtClean="0"/>
              <a:t>Russell and </a:t>
            </a:r>
            <a:r>
              <a:rPr lang="en-US" dirty="0" err="1" smtClean="0"/>
              <a:t>Norvig</a:t>
            </a:r>
            <a:r>
              <a:rPr lang="en-US" dirty="0" smtClean="0"/>
              <a:t> AI Text</a:t>
            </a:r>
            <a:endParaRPr lang="en-US" dirty="0"/>
          </a:p>
        </p:txBody>
      </p:sp>
      <p:sp>
        <p:nvSpPr>
          <p:cNvPr id="3" name="TextBox 2"/>
          <p:cNvSpPr txBox="1"/>
          <p:nvPr/>
        </p:nvSpPr>
        <p:spPr>
          <a:xfrm>
            <a:off x="768927" y="2202873"/>
            <a:ext cx="7106689" cy="3785652"/>
          </a:xfrm>
          <a:prstGeom prst="rect">
            <a:avLst/>
          </a:prstGeom>
          <a:noFill/>
          <a:ln>
            <a:solidFill>
              <a:schemeClr val="tx1"/>
            </a:solidFill>
          </a:ln>
        </p:spPr>
        <p:txBody>
          <a:bodyPr wrap="none" rtlCol="0">
            <a:spAutoFit/>
          </a:bodyPr>
          <a:lstStyle/>
          <a:p>
            <a:r>
              <a:rPr lang="en-US" sz="2400" dirty="0" smtClean="0"/>
              <a:t>examples is the training set</a:t>
            </a:r>
          </a:p>
          <a:p>
            <a:r>
              <a:rPr lang="en-US" sz="2400" dirty="0" smtClean="0"/>
              <a:t>Each input </a:t>
            </a:r>
            <a:r>
              <a:rPr lang="en-US" sz="2400" b="1" dirty="0" smtClean="0"/>
              <a:t>x</a:t>
            </a:r>
            <a:r>
              <a:rPr lang="en-US" sz="2400" dirty="0" smtClean="0"/>
              <a:t> is a </a:t>
            </a:r>
            <a:r>
              <a:rPr lang="en-US" sz="2400" dirty="0" err="1" smtClean="0"/>
              <a:t>a</a:t>
            </a:r>
            <a:r>
              <a:rPr lang="en-US" sz="2400" dirty="0" smtClean="0"/>
              <a:t> tuple x</a:t>
            </a:r>
            <a:r>
              <a:rPr lang="en-US" sz="2400" baseline="-25000" dirty="0" smtClean="0"/>
              <a:t>1</a:t>
            </a:r>
            <a:r>
              <a:rPr lang="en-US" sz="2400" dirty="0" smtClean="0"/>
              <a:t>, … , </a:t>
            </a:r>
            <a:r>
              <a:rPr lang="en-US" sz="2400" dirty="0" err="1" smtClean="0"/>
              <a:t>x</a:t>
            </a:r>
            <a:r>
              <a:rPr lang="en-US" sz="2400" baseline="-25000" dirty="0" err="1" smtClean="0"/>
              <a:t>n</a:t>
            </a:r>
            <a:r>
              <a:rPr lang="en-US" sz="2400" baseline="-25000" dirty="0" smtClean="0"/>
              <a:t> </a:t>
            </a:r>
            <a:r>
              <a:rPr lang="en-US" sz="2400" dirty="0" smtClean="0"/>
              <a:t> and has true output y.</a:t>
            </a:r>
          </a:p>
          <a:p>
            <a:r>
              <a:rPr lang="en-US" sz="2400" dirty="0" smtClean="0"/>
              <a:t>Weights are in vector W; activation function is g.</a:t>
            </a:r>
          </a:p>
          <a:p>
            <a:endParaRPr lang="en-US" sz="2400" b="1" dirty="0"/>
          </a:p>
          <a:p>
            <a:r>
              <a:rPr lang="en-US" sz="2400" b="1" dirty="0" smtClean="0"/>
              <a:t>repeat</a:t>
            </a:r>
          </a:p>
          <a:p>
            <a:r>
              <a:rPr lang="en-US" sz="2400" dirty="0"/>
              <a:t> </a:t>
            </a:r>
            <a:r>
              <a:rPr lang="en-US" sz="2400" b="1" dirty="0" smtClean="0"/>
              <a:t>for</a:t>
            </a:r>
            <a:r>
              <a:rPr lang="en-US" sz="2400" dirty="0" smtClean="0"/>
              <a:t> each e in examples </a:t>
            </a:r>
            <a:r>
              <a:rPr lang="en-US" sz="2400" b="1" dirty="0" smtClean="0"/>
              <a:t>do</a:t>
            </a:r>
          </a:p>
          <a:p>
            <a:r>
              <a:rPr lang="en-US" sz="2400" dirty="0"/>
              <a:t> </a:t>
            </a:r>
            <a:r>
              <a:rPr lang="en-US" sz="2400" dirty="0" smtClean="0"/>
              <a:t>  in = </a:t>
            </a:r>
            <a:r>
              <a:rPr lang="en-US" sz="2400" i="1" dirty="0" smtClean="0"/>
              <a:t>∑ </a:t>
            </a:r>
            <a:r>
              <a:rPr lang="en-US" sz="2400" i="1" dirty="0" err="1" smtClean="0"/>
              <a:t>W</a:t>
            </a:r>
            <a:r>
              <a:rPr lang="en-US" sz="2400" i="1" baseline="-25000" dirty="0" err="1" smtClean="0"/>
              <a:t>j</a:t>
            </a:r>
            <a:r>
              <a:rPr lang="en-US" sz="2400" i="1" dirty="0" smtClean="0"/>
              <a:t> </a:t>
            </a:r>
            <a:r>
              <a:rPr lang="en-US" sz="2400" i="1" dirty="0" err="1" smtClean="0"/>
              <a:t>x</a:t>
            </a:r>
            <a:r>
              <a:rPr lang="en-US" sz="2400" i="1" baseline="-25000" dirty="0" err="1" smtClean="0"/>
              <a:t>j</a:t>
            </a:r>
            <a:r>
              <a:rPr lang="en-US" sz="2400" i="1" dirty="0" smtClean="0"/>
              <a:t>[e]</a:t>
            </a:r>
          </a:p>
          <a:p>
            <a:r>
              <a:rPr lang="en-US" sz="2400" i="1" dirty="0"/>
              <a:t> </a:t>
            </a:r>
            <a:r>
              <a:rPr lang="en-US" sz="2400" i="1" dirty="0" smtClean="0"/>
              <a:t>  Err = y[e] – g(in</a:t>
            </a:r>
            <a:r>
              <a:rPr lang="en-US" sz="2400" i="1" dirty="0"/>
              <a:t>)</a:t>
            </a:r>
            <a:endParaRPr lang="en-US" sz="2400" i="1" dirty="0" smtClean="0"/>
          </a:p>
          <a:p>
            <a:r>
              <a:rPr lang="en-US" sz="2400" i="1" dirty="0"/>
              <a:t> </a:t>
            </a:r>
            <a:r>
              <a:rPr lang="en-US" sz="2400" i="1" dirty="0" smtClean="0"/>
              <a:t>  </a:t>
            </a:r>
            <a:r>
              <a:rPr lang="en-US" sz="2400" i="1" dirty="0" err="1" smtClean="0"/>
              <a:t>W</a:t>
            </a:r>
            <a:r>
              <a:rPr lang="en-US" sz="2400" i="1" baseline="-25000" dirty="0" err="1" smtClean="0"/>
              <a:t>j</a:t>
            </a:r>
            <a:r>
              <a:rPr lang="en-US" sz="2400" i="1" dirty="0" smtClean="0"/>
              <a:t> = </a:t>
            </a:r>
            <a:r>
              <a:rPr lang="en-US" sz="2400" i="1" dirty="0" err="1" smtClean="0"/>
              <a:t>W</a:t>
            </a:r>
            <a:r>
              <a:rPr lang="en-US" sz="2400" i="1" baseline="-25000" dirty="0" err="1" smtClean="0"/>
              <a:t>j</a:t>
            </a:r>
            <a:r>
              <a:rPr lang="en-US" sz="2400" i="1" baseline="-25000" dirty="0" smtClean="0"/>
              <a:t> </a:t>
            </a:r>
            <a:r>
              <a:rPr lang="en-US" sz="2400" i="1" dirty="0" smtClean="0"/>
              <a:t>+ </a:t>
            </a:r>
            <a:r>
              <a:rPr lang="el-GR" sz="2400" i="1" dirty="0" smtClean="0"/>
              <a:t>α</a:t>
            </a:r>
            <a:r>
              <a:rPr lang="en-US" sz="2400" i="1" dirty="0" smtClean="0"/>
              <a:t> x Err x g’(in) x </a:t>
            </a:r>
            <a:r>
              <a:rPr lang="en-US" sz="2400" i="1" dirty="0" err="1" smtClean="0"/>
              <a:t>x</a:t>
            </a:r>
            <a:r>
              <a:rPr lang="en-US" sz="2400" i="1" baseline="-25000" dirty="0" err="1" smtClean="0"/>
              <a:t>j</a:t>
            </a:r>
            <a:r>
              <a:rPr lang="en-US" sz="2400" i="1" dirty="0" smtClean="0"/>
              <a:t>[e]</a:t>
            </a:r>
          </a:p>
          <a:p>
            <a:r>
              <a:rPr lang="en-US" sz="2400" b="1" dirty="0" smtClean="0"/>
              <a:t>until </a:t>
            </a:r>
            <a:r>
              <a:rPr lang="en-US" sz="2400" dirty="0" smtClean="0"/>
              <a:t>some stopping criterion is satisfied</a:t>
            </a:r>
            <a:endParaRPr lang="en-US" sz="24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80480" y="2560680"/>
              <a:ext cx="7208640" cy="3024360"/>
            </p14:xfrm>
          </p:contentPart>
        </mc:Choice>
        <mc:Fallback>
          <p:pic>
            <p:nvPicPr>
              <p:cNvPr id="4" name="Ink 3"/>
              <p:cNvPicPr/>
              <p:nvPr/>
            </p:nvPicPr>
            <p:blipFill>
              <a:blip r:embed="rId3"/>
              <a:stretch>
                <a:fillRect/>
              </a:stretch>
            </p:blipFill>
            <p:spPr>
              <a:xfrm>
                <a:off x="774000" y="2557800"/>
                <a:ext cx="7223400" cy="3033720"/>
              </a:xfrm>
              <a:prstGeom prst="rect">
                <a:avLst/>
              </a:prstGeom>
            </p:spPr>
          </p:pic>
        </mc:Fallback>
      </mc:AlternateContent>
    </p:spTree>
    <p:extLst>
      <p:ext uri="{BB962C8B-B14F-4D97-AF65-F5344CB8AC3E}">
        <p14:creationId xmlns:p14="http://schemas.microsoft.com/office/powerpoint/2010/main" val="2665599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772400" cy="1143000"/>
          </a:xfrm>
        </p:spPr>
        <p:txBody>
          <a:bodyPr/>
          <a:lstStyle/>
          <a:p>
            <a:r>
              <a:rPr lang="en-US" altLang="en-US" smtClean="0"/>
              <a:t>LMS vs. Limiting Threshold</a:t>
            </a:r>
          </a:p>
        </p:txBody>
      </p:sp>
      <p:sp>
        <p:nvSpPr>
          <p:cNvPr id="18435" name="Rectangle 3"/>
          <p:cNvSpPr>
            <a:spLocks noGrp="1" noChangeArrowheads="1"/>
          </p:cNvSpPr>
          <p:nvPr>
            <p:ph type="body" idx="1"/>
          </p:nvPr>
        </p:nvSpPr>
        <p:spPr>
          <a:xfrm>
            <a:off x="685800" y="1143000"/>
            <a:ext cx="7772400" cy="4114800"/>
          </a:xfrm>
        </p:spPr>
        <p:txBody>
          <a:bodyPr/>
          <a:lstStyle/>
          <a:p>
            <a:pPr>
              <a:lnSpc>
                <a:spcPct val="90000"/>
              </a:lnSpc>
            </a:pPr>
            <a:r>
              <a:rPr lang="en-US" altLang="en-US" sz="2400" dirty="0" smtClean="0"/>
              <a:t>With the new sigmoidal function that is differentiable, we can apply the delta rule toward learning.</a:t>
            </a:r>
          </a:p>
          <a:p>
            <a:pPr>
              <a:lnSpc>
                <a:spcPct val="90000"/>
              </a:lnSpc>
            </a:pPr>
            <a:r>
              <a:rPr lang="en-US" altLang="en-US" sz="2400" dirty="0" smtClean="0">
                <a:solidFill>
                  <a:srgbClr val="FF0000"/>
                </a:solidFill>
              </a:rPr>
              <a:t>Perceptron Method</a:t>
            </a:r>
          </a:p>
          <a:p>
            <a:pPr lvl="1">
              <a:lnSpc>
                <a:spcPct val="90000"/>
              </a:lnSpc>
            </a:pPr>
            <a:r>
              <a:rPr lang="en-US" altLang="en-US" sz="2000" dirty="0" smtClean="0"/>
              <a:t>Forced output to 0 or 1, while LMS uses the net output</a:t>
            </a:r>
          </a:p>
          <a:p>
            <a:pPr lvl="1">
              <a:lnSpc>
                <a:spcPct val="90000"/>
              </a:lnSpc>
            </a:pPr>
            <a:r>
              <a:rPr lang="en-US" altLang="en-US" sz="2000" dirty="0" smtClean="0"/>
              <a:t>Guaranteed to separate, if no error and is linearly separable</a:t>
            </a:r>
          </a:p>
          <a:p>
            <a:pPr lvl="2">
              <a:lnSpc>
                <a:spcPct val="90000"/>
              </a:lnSpc>
            </a:pPr>
            <a:r>
              <a:rPr lang="en-US" altLang="en-US" sz="1800" dirty="0" smtClean="0"/>
              <a:t>Otherwise it may not converge</a:t>
            </a:r>
          </a:p>
          <a:p>
            <a:pPr>
              <a:lnSpc>
                <a:spcPct val="90000"/>
              </a:lnSpc>
            </a:pPr>
            <a:r>
              <a:rPr lang="en-US" altLang="en-US" sz="2400" dirty="0" smtClean="0">
                <a:solidFill>
                  <a:srgbClr val="FF0000"/>
                </a:solidFill>
              </a:rPr>
              <a:t>Gradient Descent Method:</a:t>
            </a:r>
          </a:p>
          <a:p>
            <a:pPr lvl="1">
              <a:lnSpc>
                <a:spcPct val="90000"/>
              </a:lnSpc>
            </a:pPr>
            <a:r>
              <a:rPr lang="en-US" altLang="en-US" sz="2000" dirty="0" smtClean="0"/>
              <a:t>May oscillate and not converge</a:t>
            </a:r>
          </a:p>
          <a:p>
            <a:pPr lvl="1">
              <a:lnSpc>
                <a:spcPct val="90000"/>
              </a:lnSpc>
            </a:pPr>
            <a:r>
              <a:rPr lang="en-US" altLang="en-US" sz="2000" dirty="0" smtClean="0"/>
              <a:t>May converge to wrong answer</a:t>
            </a:r>
          </a:p>
          <a:p>
            <a:pPr lvl="1">
              <a:lnSpc>
                <a:spcPct val="90000"/>
              </a:lnSpc>
            </a:pPr>
            <a:r>
              <a:rPr lang="en-US" altLang="en-US" sz="2000" dirty="0" smtClean="0"/>
              <a:t>Will converge to some minimum even if the classes are not linearly separable, unlike the earlier perceptron training method</a:t>
            </a:r>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0"/>
            <a:ext cx="7772400" cy="838200"/>
          </a:xfrm>
        </p:spPr>
        <p:txBody>
          <a:bodyPr/>
          <a:lstStyle/>
          <a:p>
            <a:r>
              <a:rPr lang="en-US" altLang="en-US" smtClean="0"/>
              <a:t>Backpropagation Networks</a:t>
            </a:r>
          </a:p>
        </p:txBody>
      </p:sp>
      <p:sp>
        <p:nvSpPr>
          <p:cNvPr id="19459" name="Rectangle 3"/>
          <p:cNvSpPr>
            <a:spLocks noGrp="1" noChangeArrowheads="1"/>
          </p:cNvSpPr>
          <p:nvPr>
            <p:ph type="body" idx="1"/>
          </p:nvPr>
        </p:nvSpPr>
        <p:spPr>
          <a:xfrm>
            <a:off x="685800" y="838200"/>
            <a:ext cx="7772400" cy="1905000"/>
          </a:xfrm>
        </p:spPr>
        <p:txBody>
          <a:bodyPr/>
          <a:lstStyle/>
          <a:p>
            <a:r>
              <a:rPr lang="en-US" altLang="en-US" sz="2400" dirty="0" smtClean="0"/>
              <a:t>Attributed to </a:t>
            </a:r>
            <a:r>
              <a:rPr lang="en-US" altLang="en-US" sz="2400" dirty="0" err="1" smtClean="0"/>
              <a:t>Rumelhart</a:t>
            </a:r>
            <a:r>
              <a:rPr lang="en-US" altLang="en-US" sz="2400" dirty="0" smtClean="0"/>
              <a:t> and McClelland, late 70’s</a:t>
            </a:r>
          </a:p>
          <a:p>
            <a:r>
              <a:rPr lang="en-US" altLang="en-US" sz="2400" dirty="0" smtClean="0">
                <a:solidFill>
                  <a:srgbClr val="FF0000"/>
                </a:solidFill>
              </a:rPr>
              <a:t>To bypass the linear classification problem, we can construct </a:t>
            </a:r>
            <a:r>
              <a:rPr lang="en-US" altLang="en-US" sz="2400" i="1" dirty="0" smtClean="0">
                <a:solidFill>
                  <a:srgbClr val="FF0000"/>
                </a:solidFill>
              </a:rPr>
              <a:t>multilayer</a:t>
            </a:r>
            <a:r>
              <a:rPr lang="en-US" altLang="en-US" sz="2400" dirty="0" smtClean="0">
                <a:solidFill>
                  <a:srgbClr val="FF0000"/>
                </a:solidFill>
              </a:rPr>
              <a:t> networks.  </a:t>
            </a:r>
            <a:r>
              <a:rPr lang="en-US" altLang="en-US" sz="2400" dirty="0" smtClean="0"/>
              <a:t>Typically we have </a:t>
            </a:r>
            <a:r>
              <a:rPr lang="en-US" altLang="en-US" sz="2400" i="1" dirty="0" smtClean="0"/>
              <a:t>fully connected</a:t>
            </a:r>
            <a:r>
              <a:rPr lang="en-US" altLang="en-US" sz="2400" dirty="0" smtClean="0"/>
              <a:t>, </a:t>
            </a:r>
            <a:r>
              <a:rPr lang="en-US" altLang="en-US" sz="2400" i="1" dirty="0" smtClean="0"/>
              <a:t>feedforward</a:t>
            </a:r>
            <a:r>
              <a:rPr lang="en-US" altLang="en-US" sz="2400" dirty="0" smtClean="0"/>
              <a:t> networks.</a:t>
            </a:r>
            <a:endParaRPr lang="en-US" altLang="en-US" dirty="0" smtClean="0"/>
          </a:p>
        </p:txBody>
      </p:sp>
      <p:sp>
        <p:nvSpPr>
          <p:cNvPr id="19460" name="Oval 4"/>
          <p:cNvSpPr>
            <a:spLocks noChangeArrowheads="1"/>
          </p:cNvSpPr>
          <p:nvPr/>
        </p:nvSpPr>
        <p:spPr bwMode="auto">
          <a:xfrm>
            <a:off x="1143000" y="27432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1" name="Text Box 5"/>
          <p:cNvSpPr txBox="1">
            <a:spLocks noChangeArrowheads="1"/>
          </p:cNvSpPr>
          <p:nvPr/>
        </p:nvSpPr>
        <p:spPr bwMode="auto">
          <a:xfrm>
            <a:off x="1225550" y="28956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I1</a:t>
            </a:r>
          </a:p>
        </p:txBody>
      </p:sp>
      <p:sp>
        <p:nvSpPr>
          <p:cNvPr id="19462" name="Oval 6"/>
          <p:cNvSpPr>
            <a:spLocks noChangeArrowheads="1"/>
          </p:cNvSpPr>
          <p:nvPr/>
        </p:nvSpPr>
        <p:spPr bwMode="auto">
          <a:xfrm>
            <a:off x="1066800" y="3581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Text Box 7"/>
          <p:cNvSpPr txBox="1">
            <a:spLocks noChangeArrowheads="1"/>
          </p:cNvSpPr>
          <p:nvPr/>
        </p:nvSpPr>
        <p:spPr bwMode="auto">
          <a:xfrm>
            <a:off x="1219200" y="37338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I2</a:t>
            </a:r>
          </a:p>
        </p:txBody>
      </p:sp>
      <p:sp>
        <p:nvSpPr>
          <p:cNvPr id="19464" name="Oval 8"/>
          <p:cNvSpPr>
            <a:spLocks noChangeArrowheads="1"/>
          </p:cNvSpPr>
          <p:nvPr/>
        </p:nvSpPr>
        <p:spPr bwMode="auto">
          <a:xfrm>
            <a:off x="1066800" y="52578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Text Box 9"/>
          <p:cNvSpPr txBox="1">
            <a:spLocks noChangeArrowheads="1"/>
          </p:cNvSpPr>
          <p:nvPr/>
        </p:nvSpPr>
        <p:spPr bwMode="auto">
          <a:xfrm>
            <a:off x="1200150" y="54102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9466" name="Oval 11"/>
          <p:cNvSpPr>
            <a:spLocks noChangeArrowheads="1"/>
          </p:cNvSpPr>
          <p:nvPr/>
        </p:nvSpPr>
        <p:spPr bwMode="auto">
          <a:xfrm>
            <a:off x="3581400" y="28956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7" name="Text Box 12"/>
          <p:cNvSpPr txBox="1">
            <a:spLocks noChangeArrowheads="1"/>
          </p:cNvSpPr>
          <p:nvPr/>
        </p:nvSpPr>
        <p:spPr bwMode="auto">
          <a:xfrm>
            <a:off x="3860800" y="30480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68" name="Text Box 22"/>
          <p:cNvSpPr txBox="1">
            <a:spLocks noChangeArrowheads="1"/>
          </p:cNvSpPr>
          <p:nvPr/>
        </p:nvSpPr>
        <p:spPr bwMode="auto">
          <a:xfrm>
            <a:off x="3200400" y="2514600"/>
            <a:ext cx="18669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Hidden Layer</a:t>
            </a:r>
          </a:p>
        </p:txBody>
      </p:sp>
      <p:sp>
        <p:nvSpPr>
          <p:cNvPr id="19469" name="Text Box 23"/>
          <p:cNvSpPr txBox="1">
            <a:spLocks noChangeArrowheads="1"/>
          </p:cNvSpPr>
          <p:nvPr/>
        </p:nvSpPr>
        <p:spPr bwMode="auto">
          <a:xfrm>
            <a:off x="3675063" y="30480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H1</a:t>
            </a:r>
          </a:p>
        </p:txBody>
      </p:sp>
      <p:sp>
        <p:nvSpPr>
          <p:cNvPr id="19470" name="Oval 24"/>
          <p:cNvSpPr>
            <a:spLocks noChangeArrowheads="1"/>
          </p:cNvSpPr>
          <p:nvPr/>
        </p:nvSpPr>
        <p:spPr bwMode="auto">
          <a:xfrm>
            <a:off x="3581400" y="4191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1" name="Text Box 25"/>
          <p:cNvSpPr txBox="1">
            <a:spLocks noChangeArrowheads="1"/>
          </p:cNvSpPr>
          <p:nvPr/>
        </p:nvSpPr>
        <p:spPr bwMode="auto">
          <a:xfrm>
            <a:off x="3860800" y="4343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2" name="Text Box 26"/>
          <p:cNvSpPr txBox="1">
            <a:spLocks noChangeArrowheads="1"/>
          </p:cNvSpPr>
          <p:nvPr/>
        </p:nvSpPr>
        <p:spPr bwMode="auto">
          <a:xfrm>
            <a:off x="3675063" y="43434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H2</a:t>
            </a:r>
          </a:p>
        </p:txBody>
      </p:sp>
      <p:sp>
        <p:nvSpPr>
          <p:cNvPr id="19473" name="Oval 27"/>
          <p:cNvSpPr>
            <a:spLocks noChangeArrowheads="1"/>
          </p:cNvSpPr>
          <p:nvPr/>
        </p:nvSpPr>
        <p:spPr bwMode="auto">
          <a:xfrm>
            <a:off x="5697538" y="2819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4" name="Text Box 28"/>
          <p:cNvSpPr txBox="1">
            <a:spLocks noChangeArrowheads="1"/>
          </p:cNvSpPr>
          <p:nvPr/>
        </p:nvSpPr>
        <p:spPr bwMode="auto">
          <a:xfrm>
            <a:off x="5976938" y="29718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5" name="Text Box 29"/>
          <p:cNvSpPr txBox="1">
            <a:spLocks noChangeArrowheads="1"/>
          </p:cNvSpPr>
          <p:nvPr/>
        </p:nvSpPr>
        <p:spPr bwMode="auto">
          <a:xfrm>
            <a:off x="5791200" y="2971800"/>
            <a:ext cx="5572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O1</a:t>
            </a:r>
          </a:p>
        </p:txBody>
      </p:sp>
      <p:sp>
        <p:nvSpPr>
          <p:cNvPr id="19476" name="Oval 30"/>
          <p:cNvSpPr>
            <a:spLocks noChangeArrowheads="1"/>
          </p:cNvSpPr>
          <p:nvPr/>
        </p:nvSpPr>
        <p:spPr bwMode="auto">
          <a:xfrm>
            <a:off x="5664200" y="4191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7" name="Text Box 31"/>
          <p:cNvSpPr txBox="1">
            <a:spLocks noChangeArrowheads="1"/>
          </p:cNvSpPr>
          <p:nvPr/>
        </p:nvSpPr>
        <p:spPr bwMode="auto">
          <a:xfrm>
            <a:off x="5943600" y="43434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78" name="Text Box 32"/>
          <p:cNvSpPr txBox="1">
            <a:spLocks noChangeArrowheads="1"/>
          </p:cNvSpPr>
          <p:nvPr/>
        </p:nvSpPr>
        <p:spPr bwMode="auto">
          <a:xfrm>
            <a:off x="5757863" y="4343400"/>
            <a:ext cx="5572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O2</a:t>
            </a:r>
          </a:p>
        </p:txBody>
      </p:sp>
      <p:sp>
        <p:nvSpPr>
          <p:cNvPr id="19479" name="Line 33"/>
          <p:cNvSpPr>
            <a:spLocks noChangeShapeType="1"/>
          </p:cNvSpPr>
          <p:nvPr/>
        </p:nvSpPr>
        <p:spPr bwMode="auto">
          <a:xfrm>
            <a:off x="1981200" y="3124200"/>
            <a:ext cx="1524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Line 34"/>
          <p:cNvSpPr>
            <a:spLocks noChangeShapeType="1"/>
          </p:cNvSpPr>
          <p:nvPr/>
        </p:nvSpPr>
        <p:spPr bwMode="auto">
          <a:xfrm>
            <a:off x="1981200" y="3124200"/>
            <a:ext cx="1524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35"/>
          <p:cNvSpPr>
            <a:spLocks noChangeShapeType="1"/>
          </p:cNvSpPr>
          <p:nvPr/>
        </p:nvSpPr>
        <p:spPr bwMode="auto">
          <a:xfrm flipV="1">
            <a:off x="1905000" y="33528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Line 36"/>
          <p:cNvSpPr>
            <a:spLocks noChangeShapeType="1"/>
          </p:cNvSpPr>
          <p:nvPr/>
        </p:nvSpPr>
        <p:spPr bwMode="auto">
          <a:xfrm>
            <a:off x="1905000" y="4114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37"/>
          <p:cNvSpPr>
            <a:spLocks noChangeShapeType="1"/>
          </p:cNvSpPr>
          <p:nvPr/>
        </p:nvSpPr>
        <p:spPr bwMode="auto">
          <a:xfrm flipV="1">
            <a:off x="1828800" y="3429000"/>
            <a:ext cx="16002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38"/>
          <p:cNvSpPr>
            <a:spLocks noChangeShapeType="1"/>
          </p:cNvSpPr>
          <p:nvPr/>
        </p:nvSpPr>
        <p:spPr bwMode="auto">
          <a:xfrm flipV="1">
            <a:off x="1828800" y="47244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39"/>
          <p:cNvSpPr>
            <a:spLocks noChangeShapeType="1"/>
          </p:cNvSpPr>
          <p:nvPr/>
        </p:nvSpPr>
        <p:spPr bwMode="auto">
          <a:xfrm>
            <a:off x="4419600" y="3276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40"/>
          <p:cNvSpPr>
            <a:spLocks noChangeShapeType="1"/>
          </p:cNvSpPr>
          <p:nvPr/>
        </p:nvSpPr>
        <p:spPr bwMode="auto">
          <a:xfrm>
            <a:off x="4419600" y="335280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7" name="Line 41"/>
          <p:cNvSpPr>
            <a:spLocks noChangeShapeType="1"/>
          </p:cNvSpPr>
          <p:nvPr/>
        </p:nvSpPr>
        <p:spPr bwMode="auto">
          <a:xfrm flipV="1">
            <a:off x="4419600" y="3352800"/>
            <a:ext cx="1143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Line 42"/>
          <p:cNvSpPr>
            <a:spLocks noChangeShapeType="1"/>
          </p:cNvSpPr>
          <p:nvPr/>
        </p:nvSpPr>
        <p:spPr bwMode="auto">
          <a:xfrm>
            <a:off x="4419600" y="4648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Text Box 43"/>
          <p:cNvSpPr txBox="1">
            <a:spLocks noChangeArrowheads="1"/>
          </p:cNvSpPr>
          <p:nvPr/>
        </p:nvSpPr>
        <p:spPr bwMode="auto">
          <a:xfrm>
            <a:off x="889000" y="2438400"/>
            <a:ext cx="16129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Input Layer</a:t>
            </a:r>
          </a:p>
        </p:txBody>
      </p:sp>
      <p:sp>
        <p:nvSpPr>
          <p:cNvPr id="19490" name="Text Box 44"/>
          <p:cNvSpPr txBox="1">
            <a:spLocks noChangeArrowheads="1"/>
          </p:cNvSpPr>
          <p:nvPr/>
        </p:nvSpPr>
        <p:spPr bwMode="auto">
          <a:xfrm>
            <a:off x="5437188" y="2438400"/>
            <a:ext cx="18161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Output Layer</a:t>
            </a:r>
          </a:p>
        </p:txBody>
      </p:sp>
      <p:sp>
        <p:nvSpPr>
          <p:cNvPr id="19491" name="Rectangle 45"/>
          <p:cNvSpPr>
            <a:spLocks noChangeArrowheads="1"/>
          </p:cNvSpPr>
          <p:nvPr/>
        </p:nvSpPr>
        <p:spPr bwMode="auto">
          <a:xfrm>
            <a:off x="2057400" y="5334000"/>
            <a:ext cx="685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i,j</a:t>
            </a:r>
            <a:endParaRPr lang="en-US" altLang="en-US"/>
          </a:p>
        </p:txBody>
      </p:sp>
      <p:sp>
        <p:nvSpPr>
          <p:cNvPr id="19492" name="Rectangle 46"/>
          <p:cNvSpPr>
            <a:spLocks noChangeArrowheads="1"/>
          </p:cNvSpPr>
          <p:nvPr/>
        </p:nvSpPr>
        <p:spPr bwMode="auto">
          <a:xfrm>
            <a:off x="4495800" y="5257800"/>
            <a:ext cx="681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j,k</a:t>
            </a:r>
          </a:p>
        </p:txBody>
      </p:sp>
      <p:sp>
        <p:nvSpPr>
          <p:cNvPr id="19493" name="Rectangle 53"/>
          <p:cNvSpPr>
            <a:spLocks noChangeArrowheads="1"/>
          </p:cNvSpPr>
          <p:nvPr/>
        </p:nvSpPr>
        <p:spPr bwMode="auto">
          <a:xfrm>
            <a:off x="1143000" y="6096000"/>
            <a:ext cx="1301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1’s - bias</a:t>
            </a:r>
          </a:p>
        </p:txBody>
      </p:sp>
      <p:graphicFrame>
        <p:nvGraphicFramePr>
          <p:cNvPr id="19494" name="Object 54"/>
          <p:cNvGraphicFramePr>
            <a:graphicFrameLocks noChangeAspect="1"/>
          </p:cNvGraphicFramePr>
          <p:nvPr/>
        </p:nvGraphicFramePr>
        <p:xfrm>
          <a:off x="6496050" y="3949700"/>
          <a:ext cx="2317750" cy="936625"/>
        </p:xfrm>
        <a:graphic>
          <a:graphicData uri="http://schemas.openxmlformats.org/presentationml/2006/ole">
            <mc:AlternateContent xmlns:mc="http://schemas.openxmlformats.org/markup-compatibility/2006">
              <mc:Choice xmlns:v="urn:schemas-microsoft-com:vml" Requires="v">
                <p:oleObj spid="_x0000_s7188" name="Equation" r:id="rId4" imgW="1257300" imgH="508000" progId="Equation.3">
                  <p:embed/>
                </p:oleObj>
              </mc:Choice>
              <mc:Fallback>
                <p:oleObj name="Equation" r:id="rId4" imgW="12573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3949700"/>
                        <a:ext cx="23177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95" name="Oval 55"/>
          <p:cNvSpPr>
            <a:spLocks noChangeArrowheads="1"/>
          </p:cNvSpPr>
          <p:nvPr/>
        </p:nvSpPr>
        <p:spPr bwMode="auto">
          <a:xfrm>
            <a:off x="1066800" y="4419600"/>
            <a:ext cx="784225"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96" name="Text Box 56"/>
          <p:cNvSpPr txBox="1">
            <a:spLocks noChangeArrowheads="1"/>
          </p:cNvSpPr>
          <p:nvPr/>
        </p:nvSpPr>
        <p:spPr bwMode="auto">
          <a:xfrm>
            <a:off x="1155700" y="4572000"/>
            <a:ext cx="438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I3</a:t>
            </a:r>
          </a:p>
        </p:txBody>
      </p:sp>
      <p:sp>
        <p:nvSpPr>
          <p:cNvPr id="19497" name="Oval 57"/>
          <p:cNvSpPr>
            <a:spLocks noChangeArrowheads="1"/>
          </p:cNvSpPr>
          <p:nvPr/>
        </p:nvSpPr>
        <p:spPr bwMode="auto">
          <a:xfrm>
            <a:off x="3563938" y="51054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98" name="Text Box 58"/>
          <p:cNvSpPr txBox="1">
            <a:spLocks noChangeArrowheads="1"/>
          </p:cNvSpPr>
          <p:nvPr/>
        </p:nvSpPr>
        <p:spPr bwMode="auto">
          <a:xfrm>
            <a:off x="3843338" y="5257800"/>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19499" name="Text Box 59"/>
          <p:cNvSpPr txBox="1">
            <a:spLocks noChangeArrowheads="1"/>
          </p:cNvSpPr>
          <p:nvPr/>
        </p:nvSpPr>
        <p:spPr bwMode="auto">
          <a:xfrm>
            <a:off x="3767138" y="5257800"/>
            <a:ext cx="33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1</a:t>
            </a:r>
          </a:p>
        </p:txBody>
      </p:sp>
      <p:sp>
        <p:nvSpPr>
          <p:cNvPr id="19500" name="Line 60"/>
          <p:cNvSpPr>
            <a:spLocks noChangeShapeType="1"/>
          </p:cNvSpPr>
          <p:nvPr/>
        </p:nvSpPr>
        <p:spPr bwMode="auto">
          <a:xfrm flipV="1">
            <a:off x="1905000" y="4648200"/>
            <a:ext cx="1371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1" name="Line 61"/>
          <p:cNvSpPr>
            <a:spLocks noChangeShapeType="1"/>
          </p:cNvSpPr>
          <p:nvPr/>
        </p:nvSpPr>
        <p:spPr bwMode="auto">
          <a:xfrm flipV="1">
            <a:off x="1905000" y="3429000"/>
            <a:ext cx="1524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Line 62"/>
          <p:cNvSpPr>
            <a:spLocks noChangeShapeType="1"/>
          </p:cNvSpPr>
          <p:nvPr/>
        </p:nvSpPr>
        <p:spPr bwMode="auto">
          <a:xfrm flipV="1">
            <a:off x="4419600" y="47244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Line 63"/>
          <p:cNvSpPr>
            <a:spLocks noChangeShapeType="1"/>
          </p:cNvSpPr>
          <p:nvPr/>
        </p:nvSpPr>
        <p:spPr bwMode="auto">
          <a:xfrm flipV="1">
            <a:off x="4419600" y="3429000"/>
            <a:ext cx="1219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504" name="Object 64"/>
          <p:cNvGraphicFramePr>
            <a:graphicFrameLocks noChangeAspect="1"/>
          </p:cNvGraphicFramePr>
          <p:nvPr/>
        </p:nvGraphicFramePr>
        <p:xfrm>
          <a:off x="5310188" y="5334000"/>
          <a:ext cx="2249487" cy="909638"/>
        </p:xfrm>
        <a:graphic>
          <a:graphicData uri="http://schemas.openxmlformats.org/presentationml/2006/ole">
            <mc:AlternateContent xmlns:mc="http://schemas.openxmlformats.org/markup-compatibility/2006">
              <mc:Choice xmlns:v="urn:schemas-microsoft-com:vml" Requires="v">
                <p:oleObj spid="_x0000_s7189" name="Equation" r:id="rId6" imgW="1218671" imgH="495085" progId="Equation.3">
                  <p:embed/>
                </p:oleObj>
              </mc:Choice>
              <mc:Fallback>
                <p:oleObj name="Equation" r:id="rId6" imgW="1218671" imgH="4950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0188" y="5334000"/>
                        <a:ext cx="224948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Backprop - Learning</a:t>
            </a:r>
          </a:p>
        </p:txBody>
      </p:sp>
      <p:sp>
        <p:nvSpPr>
          <p:cNvPr id="20483" name="Text Box 4"/>
          <p:cNvSpPr txBox="1">
            <a:spLocks noChangeArrowheads="1"/>
          </p:cNvSpPr>
          <p:nvPr/>
        </p:nvSpPr>
        <p:spPr bwMode="auto">
          <a:xfrm>
            <a:off x="609600" y="1600200"/>
            <a:ext cx="26781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t>Learning Procedure:</a:t>
            </a:r>
          </a:p>
        </p:txBody>
      </p:sp>
      <p:sp>
        <p:nvSpPr>
          <p:cNvPr id="20484" name="Text Box 5"/>
          <p:cNvSpPr txBox="1">
            <a:spLocks noChangeArrowheads="1"/>
          </p:cNvSpPr>
          <p:nvPr/>
        </p:nvSpPr>
        <p:spPr bwMode="auto">
          <a:xfrm>
            <a:off x="990600" y="2590800"/>
            <a:ext cx="7315200" cy="3195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Randomly assign weights (between 0-1)</a:t>
            </a:r>
          </a:p>
          <a:p>
            <a:pPr>
              <a:spcBef>
                <a:spcPct val="50000"/>
              </a:spcBef>
            </a:pPr>
            <a:r>
              <a:rPr lang="en-US" altLang="en-US"/>
              <a:t>Present inputs from training data, propagate to outputs</a:t>
            </a:r>
          </a:p>
          <a:p>
            <a:pPr>
              <a:spcBef>
                <a:spcPct val="50000"/>
              </a:spcBef>
            </a:pPr>
            <a:r>
              <a:rPr lang="en-US" altLang="en-US"/>
              <a:t>Compute outputs O, adjust weights according to the delta rule, backpropagating the errors.  The weights will be nudged closer so that the network learns to give the desired output.</a:t>
            </a:r>
          </a:p>
          <a:p>
            <a:pPr>
              <a:spcBef>
                <a:spcPct val="50000"/>
              </a:spcBef>
            </a:pPr>
            <a:r>
              <a:rPr lang="en-US" altLang="en-US"/>
              <a:t>Repeat; stop when no errors, or enough epochs completed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Backprop - Modifying Weights</a:t>
            </a:r>
          </a:p>
        </p:txBody>
      </p:sp>
      <p:sp>
        <p:nvSpPr>
          <p:cNvPr id="21512" name="Oval 9"/>
          <p:cNvSpPr>
            <a:spLocks noChangeArrowheads="1"/>
          </p:cNvSpPr>
          <p:nvPr/>
        </p:nvSpPr>
        <p:spPr bwMode="auto">
          <a:xfrm>
            <a:off x="10668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3" name="Text Box 10"/>
          <p:cNvSpPr txBox="1">
            <a:spLocks noChangeArrowheads="1"/>
          </p:cNvSpPr>
          <p:nvPr/>
        </p:nvSpPr>
        <p:spPr bwMode="auto">
          <a:xfrm>
            <a:off x="1295400" y="5867400"/>
            <a:ext cx="285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I</a:t>
            </a:r>
          </a:p>
        </p:txBody>
      </p:sp>
      <p:sp>
        <p:nvSpPr>
          <p:cNvPr id="21514" name="Oval 11"/>
          <p:cNvSpPr>
            <a:spLocks noChangeArrowheads="1"/>
          </p:cNvSpPr>
          <p:nvPr/>
        </p:nvSpPr>
        <p:spPr bwMode="auto">
          <a:xfrm>
            <a:off x="31242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5" name="Text Box 12"/>
          <p:cNvSpPr txBox="1">
            <a:spLocks noChangeArrowheads="1"/>
          </p:cNvSpPr>
          <p:nvPr/>
        </p:nvSpPr>
        <p:spPr bwMode="auto">
          <a:xfrm>
            <a:off x="3294063" y="58674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a:t>
            </a:r>
          </a:p>
        </p:txBody>
      </p:sp>
      <p:sp>
        <p:nvSpPr>
          <p:cNvPr id="21516" name="Oval 13"/>
          <p:cNvSpPr>
            <a:spLocks noChangeArrowheads="1"/>
          </p:cNvSpPr>
          <p:nvPr/>
        </p:nvSpPr>
        <p:spPr bwMode="auto">
          <a:xfrm>
            <a:off x="5181600" y="571500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7" name="Text Box 14"/>
          <p:cNvSpPr txBox="1">
            <a:spLocks noChangeArrowheads="1"/>
          </p:cNvSpPr>
          <p:nvPr/>
        </p:nvSpPr>
        <p:spPr bwMode="auto">
          <a:xfrm>
            <a:off x="5351463" y="5867400"/>
            <a:ext cx="4048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O</a:t>
            </a:r>
          </a:p>
        </p:txBody>
      </p:sp>
      <p:sp>
        <p:nvSpPr>
          <p:cNvPr id="21518" name="Line 15"/>
          <p:cNvSpPr>
            <a:spLocks noChangeShapeType="1"/>
          </p:cNvSpPr>
          <p:nvPr/>
        </p:nvSpPr>
        <p:spPr bwMode="auto">
          <a:xfrm>
            <a:off x="1905000" y="6096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6"/>
          <p:cNvSpPr>
            <a:spLocks noChangeShapeType="1"/>
          </p:cNvSpPr>
          <p:nvPr/>
        </p:nvSpPr>
        <p:spPr bwMode="auto">
          <a:xfrm>
            <a:off x="3962400" y="6096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Rectangle 17"/>
          <p:cNvSpPr>
            <a:spLocks noChangeArrowheads="1"/>
          </p:cNvSpPr>
          <p:nvPr/>
        </p:nvSpPr>
        <p:spPr bwMode="auto">
          <a:xfrm>
            <a:off x="1981200" y="6172200"/>
            <a:ext cx="990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i,j</a:t>
            </a:r>
            <a:endParaRPr lang="en-US" altLang="en-US"/>
          </a:p>
        </p:txBody>
      </p:sp>
      <p:sp>
        <p:nvSpPr>
          <p:cNvPr id="21521" name="Rectangle 18"/>
          <p:cNvSpPr>
            <a:spLocks noChangeArrowheads="1"/>
          </p:cNvSpPr>
          <p:nvPr/>
        </p:nvSpPr>
        <p:spPr bwMode="auto">
          <a:xfrm>
            <a:off x="4191000" y="6191250"/>
            <a:ext cx="681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W</a:t>
            </a:r>
            <a:r>
              <a:rPr lang="en-US" altLang="en-US" baseline="-25000"/>
              <a:t>j,k</a:t>
            </a:r>
          </a:p>
        </p:txBody>
      </p:sp>
      <p:graphicFrame>
        <p:nvGraphicFramePr>
          <p:cNvPr id="21523" name="Object 20"/>
          <p:cNvGraphicFramePr>
            <a:graphicFrameLocks noChangeAspect="1"/>
          </p:cNvGraphicFramePr>
          <p:nvPr/>
        </p:nvGraphicFramePr>
        <p:xfrm>
          <a:off x="954088" y="4953000"/>
          <a:ext cx="5637212" cy="655638"/>
        </p:xfrm>
        <a:graphic>
          <a:graphicData uri="http://schemas.openxmlformats.org/presentationml/2006/ole">
            <mc:AlternateContent xmlns:mc="http://schemas.openxmlformats.org/markup-compatibility/2006">
              <mc:Choice xmlns:v="urn:schemas-microsoft-com:vml" Requires="v">
                <p:oleObj spid="_x0000_s8221" name="Equation" r:id="rId4" imgW="2921000" imgH="342900" progId="Equation.3">
                  <p:embed/>
                </p:oleObj>
              </mc:Choice>
              <mc:Fallback>
                <p:oleObj name="Equation" r:id="rId4" imgW="29210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88" y="4953000"/>
                        <a:ext cx="5637212"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1066800" y="2306782"/>
            <a:ext cx="6618991" cy="2308324"/>
          </a:xfrm>
          <a:prstGeom prst="rect">
            <a:avLst/>
          </a:prstGeom>
          <a:noFill/>
        </p:spPr>
        <p:txBody>
          <a:bodyPr wrap="none" rtlCol="0">
            <a:spAutoFit/>
          </a:bodyPr>
          <a:lstStyle/>
          <a:p>
            <a:r>
              <a:rPr lang="en-US" sz="2400" dirty="0" smtClean="0"/>
              <a:t>See Russell and </a:t>
            </a:r>
            <a:r>
              <a:rPr lang="en-US" sz="2400" dirty="0" err="1" smtClean="0"/>
              <a:t>Norvig</a:t>
            </a:r>
            <a:r>
              <a:rPr lang="en-US" sz="2400" dirty="0" smtClean="0"/>
              <a:t> algorithm in Figure 20.25 for</a:t>
            </a:r>
          </a:p>
          <a:p>
            <a:r>
              <a:rPr lang="en-US" sz="2400" dirty="0" smtClean="0"/>
              <a:t>details. </a:t>
            </a:r>
          </a:p>
          <a:p>
            <a:endParaRPr lang="en-US" sz="2400" dirty="0"/>
          </a:p>
          <a:p>
            <a:r>
              <a:rPr lang="en-US" sz="2400" dirty="0" smtClean="0"/>
              <a:t>Lots of nested for loops for all the layers.</a:t>
            </a:r>
          </a:p>
          <a:p>
            <a:endParaRPr lang="en-US" sz="2400" dirty="0"/>
          </a:p>
          <a:p>
            <a:r>
              <a:rPr lang="en-US" sz="2400" dirty="0" smtClean="0"/>
              <a:t>This is the idea from NN slides.</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r>
              <a:rPr lang="en-US" altLang="en-US" smtClean="0"/>
              <a:t>Backprop</a:t>
            </a:r>
          </a:p>
        </p:txBody>
      </p:sp>
      <p:sp>
        <p:nvSpPr>
          <p:cNvPr id="22531" name="Rectangle 3"/>
          <p:cNvSpPr>
            <a:spLocks noGrp="1" noChangeArrowheads="1"/>
          </p:cNvSpPr>
          <p:nvPr>
            <p:ph type="body" idx="1"/>
          </p:nvPr>
        </p:nvSpPr>
        <p:spPr>
          <a:xfrm>
            <a:off x="685800" y="1066800"/>
            <a:ext cx="7848600" cy="4800600"/>
          </a:xfrm>
        </p:spPr>
        <p:txBody>
          <a:bodyPr>
            <a:normAutofit lnSpcReduction="10000"/>
          </a:bodyPr>
          <a:lstStyle/>
          <a:p>
            <a:r>
              <a:rPr lang="en-US" altLang="en-US" sz="2400" smtClean="0"/>
              <a:t>Very powerful - can learn any function, given enough hidden units! With enough hidden units, we can generate any function.</a:t>
            </a:r>
          </a:p>
          <a:p>
            <a:r>
              <a:rPr lang="en-US" altLang="en-US" sz="2400" smtClean="0"/>
              <a:t>Have the same problems of Generalization vs. Memorization.  With too many units, we will tend to memorize the input and not generalize well.  Some schemes exist to “prune” the neural network.</a:t>
            </a:r>
          </a:p>
          <a:p>
            <a:r>
              <a:rPr lang="en-US" altLang="en-US" sz="2400" smtClean="0"/>
              <a:t>Networks require extensive training, many parameters to fiddle with.  Can be extremely slow to train.  May also fall into local minima.</a:t>
            </a:r>
          </a:p>
          <a:p>
            <a:r>
              <a:rPr lang="en-US" altLang="en-US" sz="2400" smtClean="0"/>
              <a:t>Inherently parallel algorithm, ideal for multiprocessor hardware.</a:t>
            </a:r>
          </a:p>
          <a:p>
            <a:r>
              <a:rPr lang="en-US" altLang="en-US" sz="2400" smtClean="0"/>
              <a:t>Despite the cons, a very powerful algorithm that has seen widespread successful deployment.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pic>
        <p:nvPicPr>
          <p:cNvPr id="5" name="droppedImage.tiff"/>
          <p:cNvPicPr/>
          <p:nvPr/>
        </p:nvPicPr>
        <p:blipFill>
          <a:blip r:embed="rId2">
            <a:extLst/>
          </a:blip>
          <a:srcRect l="446" t="6845" b="5357"/>
          <a:stretch>
            <a:fillRect/>
          </a:stretch>
        </p:blipFill>
        <p:spPr>
          <a:xfrm>
            <a:off x="259200" y="2421326"/>
            <a:ext cx="3871936" cy="2561033"/>
          </a:xfrm>
          <a:prstGeom prst="rect">
            <a:avLst/>
          </a:prstGeom>
          <a:ln w="12700">
            <a:miter lim="400000"/>
          </a:ln>
        </p:spPr>
      </p:pic>
      <p:grpSp>
        <p:nvGrpSpPr>
          <p:cNvPr id="6" name="Group 96"/>
          <p:cNvGrpSpPr/>
          <p:nvPr/>
        </p:nvGrpSpPr>
        <p:grpSpPr>
          <a:xfrm>
            <a:off x="4960217" y="2374787"/>
            <a:ext cx="3871941" cy="2561036"/>
            <a:chOff x="0" y="0"/>
            <a:chExt cx="5964814" cy="3945335"/>
          </a:xfrm>
        </p:grpSpPr>
        <p:grpSp>
          <p:nvGrpSpPr>
            <p:cNvPr id="7" name="Group 92"/>
            <p:cNvGrpSpPr/>
            <p:nvPr/>
          </p:nvGrpSpPr>
          <p:grpSpPr>
            <a:xfrm>
              <a:off x="0" y="0"/>
              <a:ext cx="5964814" cy="3945335"/>
              <a:chOff x="0" y="0"/>
              <a:chExt cx="5964813" cy="3945334"/>
            </a:xfrm>
          </p:grpSpPr>
          <p:pic>
            <p:nvPicPr>
              <p:cNvPr id="11" name="droppedImage.tiff"/>
              <p:cNvPicPr/>
              <p:nvPr/>
            </p:nvPicPr>
            <p:blipFill>
              <a:blip r:embed="rId2">
                <a:extLst/>
              </a:blip>
              <a:srcRect l="446" t="6845" b="5357"/>
              <a:stretch>
                <a:fillRect/>
              </a:stretch>
            </p:blipFill>
            <p:spPr>
              <a:xfrm>
                <a:off x="0" y="0"/>
                <a:ext cx="5964813" cy="3945334"/>
              </a:xfrm>
              <a:prstGeom prst="rect">
                <a:avLst/>
              </a:prstGeom>
              <a:ln w="12700" cap="flat">
                <a:noFill/>
                <a:miter lim="400000"/>
              </a:ln>
              <a:effectLst/>
            </p:spPr>
          </p:pic>
          <p:sp>
            <p:nvSpPr>
              <p:cNvPr id="12" name="Shape 91"/>
              <p:cNvSpPr/>
              <p:nvPr/>
            </p:nvSpPr>
            <p:spPr>
              <a:xfrm>
                <a:off x="2580091" y="242249"/>
                <a:ext cx="1282588" cy="232972"/>
              </a:xfrm>
              <a:prstGeom prst="rect">
                <a:avLst/>
              </a:prstGeom>
              <a:solidFill>
                <a:srgbClr val="FFFB0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60000"/>
                  </a:lnSpc>
                  <a:defRPr sz="1900">
                    <a:solidFill>
                      <a:srgbClr val="000000"/>
                    </a:solidFill>
                    <a:latin typeface="+mj-lt"/>
                    <a:ea typeface="+mj-ea"/>
                    <a:cs typeface="+mj-cs"/>
                    <a:sym typeface="SourceSansPro-Regular"/>
                  </a:defRPr>
                </a:lvl1pPr>
              </a:lstStyle>
              <a:p>
                <a:pPr lvl="0">
                  <a:defRPr sz="1800"/>
                </a:pPr>
                <a:r>
                  <a:rPr sz="1900"/>
                  <a:t>person</a:t>
                </a:r>
              </a:p>
            </p:txBody>
          </p:sp>
        </p:grpSp>
        <p:sp>
          <p:nvSpPr>
            <p:cNvPr id="8" name="Shape 93"/>
            <p:cNvSpPr/>
            <p:nvPr/>
          </p:nvSpPr>
          <p:spPr>
            <a:xfrm>
              <a:off x="2586960" y="493875"/>
              <a:ext cx="1761520" cy="2049112"/>
            </a:xfrm>
            <a:prstGeom prst="rect">
              <a:avLst/>
            </a:prstGeom>
            <a:noFill/>
            <a:ln w="25400" cap="flat">
              <a:solidFill>
                <a:srgbClr val="FFFB00"/>
              </a:solidFill>
              <a:prstDash val="solid"/>
              <a:miter lim="400000"/>
            </a:ln>
            <a:effectLst>
              <a:outerShdw blurRad="12700" dist="25400" dir="2700000" rotWithShape="0">
                <a:srgbClr val="000000"/>
              </a:outerShdw>
            </a:effectLst>
          </p:spPr>
          <p:txBody>
            <a:bodyPr wrap="square" lIns="0" tIns="0" rIns="0" bIns="0" numCol="1" anchor="ctr">
              <a:noAutofit/>
            </a:bodyPr>
            <a:lstStyle/>
            <a:p>
              <a:pPr lvl="0">
                <a:defRPr sz="40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 name="Shape 94"/>
            <p:cNvSpPr/>
            <p:nvPr/>
          </p:nvSpPr>
          <p:spPr>
            <a:xfrm>
              <a:off x="2023647" y="1300167"/>
              <a:ext cx="2773451" cy="1914071"/>
            </a:xfrm>
            <a:prstGeom prst="rect">
              <a:avLst/>
            </a:prstGeom>
            <a:noFill/>
            <a:ln w="25400" cap="flat">
              <a:solidFill>
                <a:srgbClr val="7A81FF"/>
              </a:solidFill>
              <a:prstDash val="solid"/>
              <a:miter lim="400000"/>
            </a:ln>
            <a:effectLst>
              <a:outerShdw blurRad="12700" dist="25400" dir="2700000" rotWithShape="0">
                <a:srgbClr val="000000"/>
              </a:outerShdw>
            </a:effectLst>
          </p:spPr>
          <p:txBody>
            <a:bodyPr wrap="square" lIns="0" tIns="0" rIns="0" bIns="0" numCol="1" anchor="ctr">
              <a:noAutofit/>
            </a:bodyPr>
            <a:lstStyle/>
            <a:p>
              <a:pPr lvl="0">
                <a:defRPr sz="40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 name="Shape 95"/>
            <p:cNvSpPr/>
            <p:nvPr/>
          </p:nvSpPr>
          <p:spPr>
            <a:xfrm>
              <a:off x="184530" y="1299556"/>
              <a:ext cx="1825009" cy="457523"/>
            </a:xfrm>
            <a:prstGeom prst="rect">
              <a:avLst/>
            </a:prstGeom>
            <a:solidFill>
              <a:srgbClr val="7A81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1900">
                  <a:solidFill>
                    <a:srgbClr val="000000"/>
                  </a:solidFill>
                  <a:latin typeface="+mj-lt"/>
                  <a:ea typeface="+mj-ea"/>
                  <a:cs typeface="+mj-cs"/>
                  <a:sym typeface="SourceSansPro-Regular"/>
                </a:defRPr>
              </a:lvl1pPr>
            </a:lstStyle>
            <a:p>
              <a:pPr lvl="0">
                <a:defRPr sz="1800"/>
              </a:pPr>
              <a:r>
                <a:rPr sz="1900" dirty="0"/>
                <a:t>motorbike</a:t>
              </a:r>
            </a:p>
          </p:txBody>
        </p:sp>
      </p:grpSp>
      <p:sp>
        <p:nvSpPr>
          <p:cNvPr id="13" name="Shape 97"/>
          <p:cNvSpPr/>
          <p:nvPr/>
        </p:nvSpPr>
        <p:spPr>
          <a:xfrm>
            <a:off x="1496288" y="5022266"/>
            <a:ext cx="993862"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200" dirty="0"/>
              <a:t>Input</a:t>
            </a:r>
          </a:p>
        </p:txBody>
      </p:sp>
      <p:sp>
        <p:nvSpPr>
          <p:cNvPr id="14" name="Shape 98"/>
          <p:cNvSpPr/>
          <p:nvPr/>
        </p:nvSpPr>
        <p:spPr>
          <a:xfrm>
            <a:off x="5592590" y="5022266"/>
            <a:ext cx="2605906"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200" dirty="0"/>
              <a:t>Desired output</a:t>
            </a:r>
          </a:p>
        </p:txBody>
      </p:sp>
      <p:sp>
        <p:nvSpPr>
          <p:cNvPr id="15" name="Shape 99"/>
          <p:cNvSpPr/>
          <p:nvPr/>
        </p:nvSpPr>
        <p:spPr>
          <a:xfrm>
            <a:off x="831905" y="1535075"/>
            <a:ext cx="7480189"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200" dirty="0"/>
              <a:t>{  airplane,  bird,  motorbike,  person,  sofa  }</a:t>
            </a:r>
          </a:p>
        </p:txBody>
      </p:sp>
    </p:spTree>
    <p:extLst>
      <p:ext uri="{BB962C8B-B14F-4D97-AF65-F5344CB8AC3E}">
        <p14:creationId xmlns:p14="http://schemas.microsoft.com/office/powerpoint/2010/main" val="2202092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NNs to Convolutional NNs</a:t>
            </a:r>
            <a:endParaRPr lang="en-US" dirty="0"/>
          </a:p>
        </p:txBody>
      </p:sp>
      <p:sp>
        <p:nvSpPr>
          <p:cNvPr id="3" name="Content Placeholder 2"/>
          <p:cNvSpPr>
            <a:spLocks noGrp="1"/>
          </p:cNvSpPr>
          <p:nvPr>
            <p:ph idx="1"/>
          </p:nvPr>
        </p:nvSpPr>
        <p:spPr/>
        <p:txBody>
          <a:bodyPr/>
          <a:lstStyle/>
          <a:p>
            <a:r>
              <a:rPr lang="en-US" dirty="0" smtClean="0"/>
              <a:t>Local connectivity</a:t>
            </a:r>
          </a:p>
          <a:p>
            <a:r>
              <a:rPr lang="en-US" dirty="0" smtClean="0"/>
              <a:t>Shared (“tied”) weights</a:t>
            </a:r>
          </a:p>
          <a:p>
            <a:r>
              <a:rPr lang="en-US" dirty="0" smtClean="0"/>
              <a:t>Multiple feature maps</a:t>
            </a:r>
          </a:p>
          <a:p>
            <a:r>
              <a:rPr lang="en-US" dirty="0" smtClean="0"/>
              <a:t>Pooling</a:t>
            </a:r>
            <a:endParaRPr lang="en-US" dirty="0"/>
          </a:p>
        </p:txBody>
      </p:sp>
    </p:spTree>
    <p:extLst>
      <p:ext uri="{BB962C8B-B14F-4D97-AF65-F5344CB8AC3E}">
        <p14:creationId xmlns:p14="http://schemas.microsoft.com/office/powerpoint/2010/main" val="1826846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Local connectivity</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83833" y="4145812"/>
            <a:ext cx="4983544" cy="769441"/>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Each green unit is only connected to (3)</a:t>
            </a:r>
            <a:br>
              <a:rPr lang="en-US" sz="2200" dirty="0" smtClean="0"/>
            </a:br>
            <a:r>
              <a:rPr lang="en-US" sz="2200" b="1" dirty="0" smtClean="0"/>
              <a:t>neighboring </a:t>
            </a:r>
            <a:r>
              <a:rPr lang="en-US" sz="2200" dirty="0" smtClean="0"/>
              <a:t>blue units</a:t>
            </a:r>
            <a:endParaRPr lang="en-US" sz="2200" dirty="0"/>
          </a:p>
        </p:txBody>
      </p:sp>
      <p:grpSp>
        <p:nvGrpSpPr>
          <p:cNvPr id="34" name="Group 33"/>
          <p:cNvGrpSpPr/>
          <p:nvPr/>
        </p:nvGrpSpPr>
        <p:grpSpPr>
          <a:xfrm>
            <a:off x="6166131" y="516046"/>
            <a:ext cx="2533483" cy="1855961"/>
            <a:chOff x="1376127" y="1266620"/>
            <a:chExt cx="5847705" cy="4283870"/>
          </a:xfrm>
        </p:grpSpPr>
        <p:pic>
          <p:nvPicPr>
            <p:cNvPr id="32" name="Picture 2" descr="http://polar.ncep.noaa.gov/mmab/papers/tn165/figb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168" y="1614583"/>
              <a:ext cx="5303664" cy="3594996"/>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32"/>
            <p:cNvSpPr/>
            <p:nvPr/>
          </p:nvSpPr>
          <p:spPr>
            <a:xfrm>
              <a:off x="1376127" y="1266620"/>
              <a:ext cx="3063982" cy="4283870"/>
            </a:xfrm>
            <a:custGeom>
              <a:avLst/>
              <a:gdLst>
                <a:gd name="connsiteX0" fmla="*/ 1204111 w 3063982"/>
                <a:gd name="connsiteY0" fmla="*/ 181934 h 4283870"/>
                <a:gd name="connsiteX1" fmla="*/ 1186004 w 3063982"/>
                <a:gd name="connsiteY1" fmla="*/ 127614 h 4283870"/>
                <a:gd name="connsiteX2" fmla="*/ 1158843 w 3063982"/>
                <a:gd name="connsiteY2" fmla="*/ 118560 h 4283870"/>
                <a:gd name="connsiteX3" fmla="*/ 1113576 w 3063982"/>
                <a:gd name="connsiteY3" fmla="*/ 109507 h 4283870"/>
                <a:gd name="connsiteX4" fmla="*/ 1023041 w 3063982"/>
                <a:gd name="connsiteY4" fmla="*/ 73293 h 4283870"/>
                <a:gd name="connsiteX5" fmla="*/ 905346 w 3063982"/>
                <a:gd name="connsiteY5" fmla="*/ 46132 h 4283870"/>
                <a:gd name="connsiteX6" fmla="*/ 796705 w 3063982"/>
                <a:gd name="connsiteY6" fmla="*/ 18972 h 4283870"/>
                <a:gd name="connsiteX7" fmla="*/ 760491 w 3063982"/>
                <a:gd name="connsiteY7" fmla="*/ 865 h 4283870"/>
                <a:gd name="connsiteX8" fmla="*/ 497940 w 3063982"/>
                <a:gd name="connsiteY8" fmla="*/ 18972 h 4283870"/>
                <a:gd name="connsiteX9" fmla="*/ 434566 w 3063982"/>
                <a:gd name="connsiteY9" fmla="*/ 37079 h 4283870"/>
                <a:gd name="connsiteX10" fmla="*/ 407406 w 3063982"/>
                <a:gd name="connsiteY10" fmla="*/ 64239 h 4283870"/>
                <a:gd name="connsiteX11" fmla="*/ 380245 w 3063982"/>
                <a:gd name="connsiteY11" fmla="*/ 82346 h 4283870"/>
                <a:gd name="connsiteX12" fmla="*/ 371192 w 3063982"/>
                <a:gd name="connsiteY12" fmla="*/ 109507 h 4283870"/>
                <a:gd name="connsiteX13" fmla="*/ 334978 w 3063982"/>
                <a:gd name="connsiteY13" fmla="*/ 172881 h 4283870"/>
                <a:gd name="connsiteX14" fmla="*/ 325924 w 3063982"/>
                <a:gd name="connsiteY14" fmla="*/ 236255 h 4283870"/>
                <a:gd name="connsiteX15" fmla="*/ 316871 w 3063982"/>
                <a:gd name="connsiteY15" fmla="*/ 263416 h 4283870"/>
                <a:gd name="connsiteX16" fmla="*/ 325924 w 3063982"/>
                <a:gd name="connsiteY16" fmla="*/ 851891 h 4283870"/>
                <a:gd name="connsiteX17" fmla="*/ 316871 w 3063982"/>
                <a:gd name="connsiteY17" fmla="*/ 987693 h 4283870"/>
                <a:gd name="connsiteX18" fmla="*/ 307818 w 3063982"/>
                <a:gd name="connsiteY18" fmla="*/ 1051067 h 4283870"/>
                <a:gd name="connsiteX19" fmla="*/ 262550 w 3063982"/>
                <a:gd name="connsiteY19" fmla="*/ 1404152 h 4283870"/>
                <a:gd name="connsiteX20" fmla="*/ 244443 w 3063982"/>
                <a:gd name="connsiteY20" fmla="*/ 1476580 h 4283870"/>
                <a:gd name="connsiteX21" fmla="*/ 172016 w 3063982"/>
                <a:gd name="connsiteY21" fmla="*/ 1730077 h 4283870"/>
                <a:gd name="connsiteX22" fmla="*/ 135802 w 3063982"/>
                <a:gd name="connsiteY22" fmla="*/ 1856826 h 4283870"/>
                <a:gd name="connsiteX23" fmla="*/ 108641 w 3063982"/>
                <a:gd name="connsiteY23" fmla="*/ 1992628 h 4283870"/>
                <a:gd name="connsiteX24" fmla="*/ 90534 w 3063982"/>
                <a:gd name="connsiteY24" fmla="*/ 2046948 h 4283870"/>
                <a:gd name="connsiteX25" fmla="*/ 72427 w 3063982"/>
                <a:gd name="connsiteY25" fmla="*/ 2146536 h 4283870"/>
                <a:gd name="connsiteX26" fmla="*/ 36214 w 3063982"/>
                <a:gd name="connsiteY26" fmla="*/ 2255178 h 4283870"/>
                <a:gd name="connsiteX27" fmla="*/ 27160 w 3063982"/>
                <a:gd name="connsiteY27" fmla="*/ 2309499 h 4283870"/>
                <a:gd name="connsiteX28" fmla="*/ 18107 w 3063982"/>
                <a:gd name="connsiteY28" fmla="*/ 2372873 h 4283870"/>
                <a:gd name="connsiteX29" fmla="*/ 9053 w 3063982"/>
                <a:gd name="connsiteY29" fmla="*/ 2409087 h 4283870"/>
                <a:gd name="connsiteX30" fmla="*/ 0 w 3063982"/>
                <a:gd name="connsiteY30" fmla="*/ 2454354 h 4283870"/>
                <a:gd name="connsiteX31" fmla="*/ 9053 w 3063982"/>
                <a:gd name="connsiteY31" fmla="*/ 2562996 h 4283870"/>
                <a:gd name="connsiteX32" fmla="*/ 36214 w 3063982"/>
                <a:gd name="connsiteY32" fmla="*/ 2662584 h 4283870"/>
                <a:gd name="connsiteX33" fmla="*/ 63374 w 3063982"/>
                <a:gd name="connsiteY33" fmla="*/ 2725958 h 4283870"/>
                <a:gd name="connsiteX34" fmla="*/ 72427 w 3063982"/>
                <a:gd name="connsiteY34" fmla="*/ 2852707 h 4283870"/>
                <a:gd name="connsiteX35" fmla="*/ 108641 w 3063982"/>
                <a:gd name="connsiteY35" fmla="*/ 2952295 h 4283870"/>
                <a:gd name="connsiteX36" fmla="*/ 126748 w 3063982"/>
                <a:gd name="connsiteY36" fmla="*/ 3024723 h 4283870"/>
                <a:gd name="connsiteX37" fmla="*/ 135802 w 3063982"/>
                <a:gd name="connsiteY37" fmla="*/ 3051883 h 4283870"/>
                <a:gd name="connsiteX38" fmla="*/ 153909 w 3063982"/>
                <a:gd name="connsiteY38" fmla="*/ 3142418 h 4283870"/>
                <a:gd name="connsiteX39" fmla="*/ 162962 w 3063982"/>
                <a:gd name="connsiteY39" fmla="*/ 3169578 h 4283870"/>
                <a:gd name="connsiteX40" fmla="*/ 172016 w 3063982"/>
                <a:gd name="connsiteY40" fmla="*/ 3214845 h 4283870"/>
                <a:gd name="connsiteX41" fmla="*/ 190123 w 3063982"/>
                <a:gd name="connsiteY41" fmla="*/ 3251059 h 4283870"/>
                <a:gd name="connsiteX42" fmla="*/ 208229 w 3063982"/>
                <a:gd name="connsiteY42" fmla="*/ 3323487 h 4283870"/>
                <a:gd name="connsiteX43" fmla="*/ 226336 w 3063982"/>
                <a:gd name="connsiteY43" fmla="*/ 3386861 h 4283870"/>
                <a:gd name="connsiteX44" fmla="*/ 235390 w 3063982"/>
                <a:gd name="connsiteY44" fmla="*/ 3414022 h 4283870"/>
                <a:gd name="connsiteX45" fmla="*/ 262550 w 3063982"/>
                <a:gd name="connsiteY45" fmla="*/ 3450235 h 4283870"/>
                <a:gd name="connsiteX46" fmla="*/ 280657 w 3063982"/>
                <a:gd name="connsiteY46" fmla="*/ 3477396 h 4283870"/>
                <a:gd name="connsiteX47" fmla="*/ 316871 w 3063982"/>
                <a:gd name="connsiteY47" fmla="*/ 3549824 h 4283870"/>
                <a:gd name="connsiteX48" fmla="*/ 325924 w 3063982"/>
                <a:gd name="connsiteY48" fmla="*/ 3586037 h 4283870"/>
                <a:gd name="connsiteX49" fmla="*/ 371192 w 3063982"/>
                <a:gd name="connsiteY49" fmla="*/ 3667519 h 4283870"/>
                <a:gd name="connsiteX50" fmla="*/ 380245 w 3063982"/>
                <a:gd name="connsiteY50" fmla="*/ 3703732 h 4283870"/>
                <a:gd name="connsiteX51" fmla="*/ 389299 w 3063982"/>
                <a:gd name="connsiteY51" fmla="*/ 3730893 h 4283870"/>
                <a:gd name="connsiteX52" fmla="*/ 416459 w 3063982"/>
                <a:gd name="connsiteY52" fmla="*/ 3848588 h 4283870"/>
                <a:gd name="connsiteX53" fmla="*/ 434566 w 3063982"/>
                <a:gd name="connsiteY53" fmla="*/ 3902909 h 4283870"/>
                <a:gd name="connsiteX54" fmla="*/ 443620 w 3063982"/>
                <a:gd name="connsiteY54" fmla="*/ 3930069 h 4283870"/>
                <a:gd name="connsiteX55" fmla="*/ 452673 w 3063982"/>
                <a:gd name="connsiteY55" fmla="*/ 3966283 h 4283870"/>
                <a:gd name="connsiteX56" fmla="*/ 479833 w 3063982"/>
                <a:gd name="connsiteY56" fmla="*/ 4038711 h 4283870"/>
                <a:gd name="connsiteX57" fmla="*/ 497940 w 3063982"/>
                <a:gd name="connsiteY57" fmla="*/ 4074925 h 4283870"/>
                <a:gd name="connsiteX58" fmla="*/ 552261 w 3063982"/>
                <a:gd name="connsiteY58" fmla="*/ 4138299 h 4283870"/>
                <a:gd name="connsiteX59" fmla="*/ 624689 w 3063982"/>
                <a:gd name="connsiteY59" fmla="*/ 4219780 h 4283870"/>
                <a:gd name="connsiteX60" fmla="*/ 651849 w 3063982"/>
                <a:gd name="connsiteY60" fmla="*/ 4228833 h 4283870"/>
                <a:gd name="connsiteX61" fmla="*/ 688063 w 3063982"/>
                <a:gd name="connsiteY61" fmla="*/ 4246940 h 4283870"/>
                <a:gd name="connsiteX62" fmla="*/ 751437 w 3063982"/>
                <a:gd name="connsiteY62" fmla="*/ 4265047 h 4283870"/>
                <a:gd name="connsiteX63" fmla="*/ 787651 w 3063982"/>
                <a:gd name="connsiteY63" fmla="*/ 4283154 h 4283870"/>
                <a:gd name="connsiteX64" fmla="*/ 1013988 w 3063982"/>
                <a:gd name="connsiteY64" fmla="*/ 4274101 h 4283870"/>
                <a:gd name="connsiteX65" fmla="*/ 1113576 w 3063982"/>
                <a:gd name="connsiteY65" fmla="*/ 4246940 h 4283870"/>
                <a:gd name="connsiteX66" fmla="*/ 1149790 w 3063982"/>
                <a:gd name="connsiteY66" fmla="*/ 4237887 h 4283870"/>
                <a:gd name="connsiteX67" fmla="*/ 1186004 w 3063982"/>
                <a:gd name="connsiteY67" fmla="*/ 4219780 h 4283870"/>
                <a:gd name="connsiteX68" fmla="*/ 1213164 w 3063982"/>
                <a:gd name="connsiteY68" fmla="*/ 4210727 h 4283870"/>
                <a:gd name="connsiteX69" fmla="*/ 1258431 w 3063982"/>
                <a:gd name="connsiteY69" fmla="*/ 4183566 h 4283870"/>
                <a:gd name="connsiteX70" fmla="*/ 1285592 w 3063982"/>
                <a:gd name="connsiteY70" fmla="*/ 4165459 h 4283870"/>
                <a:gd name="connsiteX71" fmla="*/ 1330859 w 3063982"/>
                <a:gd name="connsiteY71" fmla="*/ 4156406 h 4283870"/>
                <a:gd name="connsiteX72" fmla="*/ 1348966 w 3063982"/>
                <a:gd name="connsiteY72" fmla="*/ 4129245 h 4283870"/>
                <a:gd name="connsiteX73" fmla="*/ 1475715 w 3063982"/>
                <a:gd name="connsiteY73" fmla="*/ 4002497 h 4283870"/>
                <a:gd name="connsiteX74" fmla="*/ 1502875 w 3063982"/>
                <a:gd name="connsiteY74" fmla="*/ 3930069 h 4283870"/>
                <a:gd name="connsiteX75" fmla="*/ 1511928 w 3063982"/>
                <a:gd name="connsiteY75" fmla="*/ 3893855 h 4283870"/>
                <a:gd name="connsiteX76" fmla="*/ 1539089 w 3063982"/>
                <a:gd name="connsiteY76" fmla="*/ 3812374 h 4283870"/>
                <a:gd name="connsiteX77" fmla="*/ 1548142 w 3063982"/>
                <a:gd name="connsiteY77" fmla="*/ 3785214 h 4283870"/>
                <a:gd name="connsiteX78" fmla="*/ 1557196 w 3063982"/>
                <a:gd name="connsiteY78" fmla="*/ 3739946 h 4283870"/>
                <a:gd name="connsiteX79" fmla="*/ 1575303 w 3063982"/>
                <a:gd name="connsiteY79" fmla="*/ 3712786 h 4283870"/>
                <a:gd name="connsiteX80" fmla="*/ 1584356 w 3063982"/>
                <a:gd name="connsiteY80" fmla="*/ 3676572 h 4283870"/>
                <a:gd name="connsiteX81" fmla="*/ 1593410 w 3063982"/>
                <a:gd name="connsiteY81" fmla="*/ 3649412 h 4283870"/>
                <a:gd name="connsiteX82" fmla="*/ 1602463 w 3063982"/>
                <a:gd name="connsiteY82" fmla="*/ 3595091 h 4283870"/>
                <a:gd name="connsiteX83" fmla="*/ 1611517 w 3063982"/>
                <a:gd name="connsiteY83" fmla="*/ 3558877 h 4283870"/>
                <a:gd name="connsiteX84" fmla="*/ 1620570 w 3063982"/>
                <a:gd name="connsiteY84" fmla="*/ 3513610 h 4283870"/>
                <a:gd name="connsiteX85" fmla="*/ 1629623 w 3063982"/>
                <a:gd name="connsiteY85" fmla="*/ 3359701 h 4283870"/>
                <a:gd name="connsiteX86" fmla="*/ 1647730 w 3063982"/>
                <a:gd name="connsiteY86" fmla="*/ 3178631 h 4283870"/>
                <a:gd name="connsiteX87" fmla="*/ 1656784 w 3063982"/>
                <a:gd name="connsiteY87" fmla="*/ 3151471 h 4283870"/>
                <a:gd name="connsiteX88" fmla="*/ 1665837 w 3063982"/>
                <a:gd name="connsiteY88" fmla="*/ 3088097 h 4283870"/>
                <a:gd name="connsiteX89" fmla="*/ 1702051 w 3063982"/>
                <a:gd name="connsiteY89" fmla="*/ 3033776 h 4283870"/>
                <a:gd name="connsiteX90" fmla="*/ 1729212 w 3063982"/>
                <a:gd name="connsiteY90" fmla="*/ 3015669 h 4283870"/>
                <a:gd name="connsiteX91" fmla="*/ 1846907 w 3063982"/>
                <a:gd name="connsiteY91" fmla="*/ 2988509 h 4283870"/>
                <a:gd name="connsiteX92" fmla="*/ 2018923 w 3063982"/>
                <a:gd name="connsiteY92" fmla="*/ 2961348 h 4283870"/>
                <a:gd name="connsiteX93" fmla="*/ 2055136 w 3063982"/>
                <a:gd name="connsiteY93" fmla="*/ 2943241 h 4283870"/>
                <a:gd name="connsiteX94" fmla="*/ 2091350 w 3063982"/>
                <a:gd name="connsiteY94" fmla="*/ 2934188 h 4283870"/>
                <a:gd name="connsiteX95" fmla="*/ 2181885 w 3063982"/>
                <a:gd name="connsiteY95" fmla="*/ 2916081 h 4283870"/>
                <a:gd name="connsiteX96" fmla="*/ 2209045 w 3063982"/>
                <a:gd name="connsiteY96" fmla="*/ 2907028 h 4283870"/>
                <a:gd name="connsiteX97" fmla="*/ 2290526 w 3063982"/>
                <a:gd name="connsiteY97" fmla="*/ 2897974 h 4283870"/>
                <a:gd name="connsiteX98" fmla="*/ 2326740 w 3063982"/>
                <a:gd name="connsiteY98" fmla="*/ 2879867 h 4283870"/>
                <a:gd name="connsiteX99" fmla="*/ 2353901 w 3063982"/>
                <a:gd name="connsiteY99" fmla="*/ 2870814 h 4283870"/>
                <a:gd name="connsiteX100" fmla="*/ 2426328 w 3063982"/>
                <a:gd name="connsiteY100" fmla="*/ 2852707 h 4283870"/>
                <a:gd name="connsiteX101" fmla="*/ 2480649 w 3063982"/>
                <a:gd name="connsiteY101" fmla="*/ 2834600 h 4283870"/>
                <a:gd name="connsiteX102" fmla="*/ 2507810 w 3063982"/>
                <a:gd name="connsiteY102" fmla="*/ 2816493 h 4283870"/>
                <a:gd name="connsiteX103" fmla="*/ 2562130 w 3063982"/>
                <a:gd name="connsiteY103" fmla="*/ 2798386 h 4283870"/>
                <a:gd name="connsiteX104" fmla="*/ 2580237 w 3063982"/>
                <a:gd name="connsiteY104" fmla="*/ 2771226 h 4283870"/>
                <a:gd name="connsiteX105" fmla="*/ 2607398 w 3063982"/>
                <a:gd name="connsiteY105" fmla="*/ 2753119 h 4283870"/>
                <a:gd name="connsiteX106" fmla="*/ 2688879 w 3063982"/>
                <a:gd name="connsiteY106" fmla="*/ 2689744 h 4283870"/>
                <a:gd name="connsiteX107" fmla="*/ 2743200 w 3063982"/>
                <a:gd name="connsiteY107" fmla="*/ 2626370 h 4283870"/>
                <a:gd name="connsiteX108" fmla="*/ 2779414 w 3063982"/>
                <a:gd name="connsiteY108" fmla="*/ 2599210 h 4283870"/>
                <a:gd name="connsiteX109" fmla="*/ 2833734 w 3063982"/>
                <a:gd name="connsiteY109" fmla="*/ 2535835 h 4283870"/>
                <a:gd name="connsiteX110" fmla="*/ 2879002 w 3063982"/>
                <a:gd name="connsiteY110" fmla="*/ 2499622 h 4283870"/>
                <a:gd name="connsiteX111" fmla="*/ 2915216 w 3063982"/>
                <a:gd name="connsiteY111" fmla="*/ 2445301 h 4283870"/>
                <a:gd name="connsiteX112" fmla="*/ 2969536 w 3063982"/>
                <a:gd name="connsiteY112" fmla="*/ 2372873 h 4283870"/>
                <a:gd name="connsiteX113" fmla="*/ 3005750 w 3063982"/>
                <a:gd name="connsiteY113" fmla="*/ 2264231 h 4283870"/>
                <a:gd name="connsiteX114" fmla="*/ 3041964 w 3063982"/>
                <a:gd name="connsiteY114" fmla="*/ 2137483 h 4283870"/>
                <a:gd name="connsiteX115" fmla="*/ 3051018 w 3063982"/>
                <a:gd name="connsiteY115" fmla="*/ 2110323 h 4283870"/>
                <a:gd name="connsiteX116" fmla="*/ 3041964 w 3063982"/>
                <a:gd name="connsiteY116" fmla="*/ 1675756 h 4283870"/>
                <a:gd name="connsiteX117" fmla="*/ 3014804 w 3063982"/>
                <a:gd name="connsiteY117" fmla="*/ 1639542 h 4283870"/>
                <a:gd name="connsiteX118" fmla="*/ 2906162 w 3063982"/>
                <a:gd name="connsiteY118" fmla="*/ 1549008 h 4283870"/>
                <a:gd name="connsiteX119" fmla="*/ 2851841 w 3063982"/>
                <a:gd name="connsiteY119" fmla="*/ 1539954 h 4283870"/>
                <a:gd name="connsiteX120" fmla="*/ 2752253 w 3063982"/>
                <a:gd name="connsiteY120" fmla="*/ 1503740 h 4283870"/>
                <a:gd name="connsiteX121" fmla="*/ 2716039 w 3063982"/>
                <a:gd name="connsiteY121" fmla="*/ 1485633 h 4283870"/>
                <a:gd name="connsiteX122" fmla="*/ 2625505 w 3063982"/>
                <a:gd name="connsiteY122" fmla="*/ 1467527 h 4283870"/>
                <a:gd name="connsiteX123" fmla="*/ 2381061 w 3063982"/>
                <a:gd name="connsiteY123" fmla="*/ 1431313 h 4283870"/>
                <a:gd name="connsiteX124" fmla="*/ 2263366 w 3063982"/>
                <a:gd name="connsiteY124" fmla="*/ 1395099 h 4283870"/>
                <a:gd name="connsiteX125" fmla="*/ 2172831 w 3063982"/>
                <a:gd name="connsiteY125" fmla="*/ 1349831 h 4283870"/>
                <a:gd name="connsiteX126" fmla="*/ 2145671 w 3063982"/>
                <a:gd name="connsiteY126" fmla="*/ 1340778 h 4283870"/>
                <a:gd name="connsiteX127" fmla="*/ 2082297 w 3063982"/>
                <a:gd name="connsiteY127" fmla="*/ 1304564 h 4283870"/>
                <a:gd name="connsiteX128" fmla="*/ 2018923 w 3063982"/>
                <a:gd name="connsiteY128" fmla="*/ 1295511 h 4283870"/>
                <a:gd name="connsiteX129" fmla="*/ 1973655 w 3063982"/>
                <a:gd name="connsiteY129" fmla="*/ 1277404 h 4283870"/>
                <a:gd name="connsiteX130" fmla="*/ 1865014 w 3063982"/>
                <a:gd name="connsiteY130" fmla="*/ 1223083 h 4283870"/>
                <a:gd name="connsiteX131" fmla="*/ 1774479 w 3063982"/>
                <a:gd name="connsiteY131" fmla="*/ 1150655 h 4283870"/>
                <a:gd name="connsiteX132" fmla="*/ 1692998 w 3063982"/>
                <a:gd name="connsiteY132" fmla="*/ 1032960 h 4283870"/>
                <a:gd name="connsiteX133" fmla="*/ 1683944 w 3063982"/>
                <a:gd name="connsiteY133" fmla="*/ 1005800 h 4283870"/>
                <a:gd name="connsiteX134" fmla="*/ 1665837 w 3063982"/>
                <a:gd name="connsiteY134" fmla="*/ 978639 h 4283870"/>
                <a:gd name="connsiteX135" fmla="*/ 1656784 w 3063982"/>
                <a:gd name="connsiteY135" fmla="*/ 942426 h 4283870"/>
                <a:gd name="connsiteX136" fmla="*/ 1620570 w 3063982"/>
                <a:gd name="connsiteY136" fmla="*/ 869998 h 4283870"/>
                <a:gd name="connsiteX137" fmla="*/ 1593410 w 3063982"/>
                <a:gd name="connsiteY137" fmla="*/ 725142 h 4283870"/>
                <a:gd name="connsiteX138" fmla="*/ 1584356 w 3063982"/>
                <a:gd name="connsiteY138" fmla="*/ 679875 h 4283870"/>
                <a:gd name="connsiteX139" fmla="*/ 1575303 w 3063982"/>
                <a:gd name="connsiteY139" fmla="*/ 607447 h 4283870"/>
                <a:gd name="connsiteX140" fmla="*/ 1557196 w 3063982"/>
                <a:gd name="connsiteY140" fmla="*/ 553127 h 4283870"/>
                <a:gd name="connsiteX141" fmla="*/ 1530035 w 3063982"/>
                <a:gd name="connsiteY141" fmla="*/ 453538 h 4283870"/>
                <a:gd name="connsiteX142" fmla="*/ 1502875 w 3063982"/>
                <a:gd name="connsiteY142" fmla="*/ 317736 h 4283870"/>
                <a:gd name="connsiteX143" fmla="*/ 1430447 w 3063982"/>
                <a:gd name="connsiteY143" fmla="*/ 236255 h 4283870"/>
                <a:gd name="connsiteX144" fmla="*/ 1394233 w 3063982"/>
                <a:gd name="connsiteY144" fmla="*/ 218148 h 4283870"/>
                <a:gd name="connsiteX145" fmla="*/ 1330859 w 3063982"/>
                <a:gd name="connsiteY145" fmla="*/ 190988 h 4283870"/>
                <a:gd name="connsiteX146" fmla="*/ 1258431 w 3063982"/>
                <a:gd name="connsiteY146" fmla="*/ 163828 h 4283870"/>
                <a:gd name="connsiteX147" fmla="*/ 1204111 w 3063982"/>
                <a:gd name="connsiteY147" fmla="*/ 181934 h 42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3982" h="4283870">
                  <a:moveTo>
                    <a:pt x="1204111" y="181934"/>
                  </a:moveTo>
                  <a:cubicBezTo>
                    <a:pt x="1192040" y="175898"/>
                    <a:pt x="1197098" y="143145"/>
                    <a:pt x="1186004" y="127614"/>
                  </a:cubicBezTo>
                  <a:cubicBezTo>
                    <a:pt x="1180457" y="119848"/>
                    <a:pt x="1168101" y="120875"/>
                    <a:pt x="1158843" y="118560"/>
                  </a:cubicBezTo>
                  <a:cubicBezTo>
                    <a:pt x="1143915" y="114828"/>
                    <a:pt x="1128665" y="112525"/>
                    <a:pt x="1113576" y="109507"/>
                  </a:cubicBezTo>
                  <a:cubicBezTo>
                    <a:pt x="1081385" y="93411"/>
                    <a:pt x="1060334" y="80752"/>
                    <a:pt x="1023041" y="73293"/>
                  </a:cubicBezTo>
                  <a:cubicBezTo>
                    <a:pt x="987132" y="66111"/>
                    <a:pt x="938104" y="57051"/>
                    <a:pt x="905346" y="46132"/>
                  </a:cubicBezTo>
                  <a:cubicBezTo>
                    <a:pt x="833610" y="22221"/>
                    <a:pt x="869852" y="31164"/>
                    <a:pt x="796705" y="18972"/>
                  </a:cubicBezTo>
                  <a:cubicBezTo>
                    <a:pt x="784634" y="12936"/>
                    <a:pt x="773976" y="1404"/>
                    <a:pt x="760491" y="865"/>
                  </a:cubicBezTo>
                  <a:cubicBezTo>
                    <a:pt x="659938" y="-3157"/>
                    <a:pt x="589656" y="7508"/>
                    <a:pt x="497940" y="18972"/>
                  </a:cubicBezTo>
                  <a:cubicBezTo>
                    <a:pt x="493114" y="20178"/>
                    <a:pt x="442357" y="31885"/>
                    <a:pt x="434566" y="37079"/>
                  </a:cubicBezTo>
                  <a:cubicBezTo>
                    <a:pt x="423913" y="44181"/>
                    <a:pt x="417242" y="56043"/>
                    <a:pt x="407406" y="64239"/>
                  </a:cubicBezTo>
                  <a:cubicBezTo>
                    <a:pt x="399047" y="71205"/>
                    <a:pt x="389299" y="76310"/>
                    <a:pt x="380245" y="82346"/>
                  </a:cubicBezTo>
                  <a:cubicBezTo>
                    <a:pt x="377227" y="91400"/>
                    <a:pt x="375927" y="101221"/>
                    <a:pt x="371192" y="109507"/>
                  </a:cubicBezTo>
                  <a:cubicBezTo>
                    <a:pt x="327343" y="186244"/>
                    <a:pt x="355736" y="110606"/>
                    <a:pt x="334978" y="172881"/>
                  </a:cubicBezTo>
                  <a:cubicBezTo>
                    <a:pt x="331960" y="194006"/>
                    <a:pt x="330109" y="215330"/>
                    <a:pt x="325924" y="236255"/>
                  </a:cubicBezTo>
                  <a:cubicBezTo>
                    <a:pt x="324052" y="245613"/>
                    <a:pt x="316871" y="253873"/>
                    <a:pt x="316871" y="263416"/>
                  </a:cubicBezTo>
                  <a:cubicBezTo>
                    <a:pt x="316871" y="459598"/>
                    <a:pt x="322906" y="655733"/>
                    <a:pt x="325924" y="851891"/>
                  </a:cubicBezTo>
                  <a:cubicBezTo>
                    <a:pt x="322906" y="897158"/>
                    <a:pt x="320978" y="942511"/>
                    <a:pt x="316871" y="987693"/>
                  </a:cubicBezTo>
                  <a:cubicBezTo>
                    <a:pt x="314939" y="1008944"/>
                    <a:pt x="310311" y="1029874"/>
                    <a:pt x="307818" y="1051067"/>
                  </a:cubicBezTo>
                  <a:cubicBezTo>
                    <a:pt x="284938" y="1245551"/>
                    <a:pt x="317576" y="1064829"/>
                    <a:pt x="262550" y="1404152"/>
                  </a:cubicBezTo>
                  <a:cubicBezTo>
                    <a:pt x="258567" y="1428717"/>
                    <a:pt x="249485" y="1452210"/>
                    <a:pt x="244443" y="1476580"/>
                  </a:cubicBezTo>
                  <a:cubicBezTo>
                    <a:pt x="198168" y="1700244"/>
                    <a:pt x="242314" y="1607053"/>
                    <a:pt x="172016" y="1730077"/>
                  </a:cubicBezTo>
                  <a:cubicBezTo>
                    <a:pt x="152180" y="1868924"/>
                    <a:pt x="179480" y="1717055"/>
                    <a:pt x="135802" y="1856826"/>
                  </a:cubicBezTo>
                  <a:cubicBezTo>
                    <a:pt x="97969" y="1977894"/>
                    <a:pt x="132657" y="1896567"/>
                    <a:pt x="108641" y="1992628"/>
                  </a:cubicBezTo>
                  <a:cubicBezTo>
                    <a:pt x="104012" y="2011144"/>
                    <a:pt x="96570" y="2028841"/>
                    <a:pt x="90534" y="2046948"/>
                  </a:cubicBezTo>
                  <a:cubicBezTo>
                    <a:pt x="84857" y="2086693"/>
                    <a:pt x="83663" y="2110581"/>
                    <a:pt x="72427" y="2146536"/>
                  </a:cubicBezTo>
                  <a:cubicBezTo>
                    <a:pt x="61041" y="2182971"/>
                    <a:pt x="42490" y="2217525"/>
                    <a:pt x="36214" y="2255178"/>
                  </a:cubicBezTo>
                  <a:cubicBezTo>
                    <a:pt x="33196" y="2273285"/>
                    <a:pt x="29951" y="2291356"/>
                    <a:pt x="27160" y="2309499"/>
                  </a:cubicBezTo>
                  <a:cubicBezTo>
                    <a:pt x="23915" y="2330590"/>
                    <a:pt x="21924" y="2351878"/>
                    <a:pt x="18107" y="2372873"/>
                  </a:cubicBezTo>
                  <a:cubicBezTo>
                    <a:pt x="15881" y="2385115"/>
                    <a:pt x="11752" y="2396940"/>
                    <a:pt x="9053" y="2409087"/>
                  </a:cubicBezTo>
                  <a:cubicBezTo>
                    <a:pt x="5715" y="2424108"/>
                    <a:pt x="3018" y="2439265"/>
                    <a:pt x="0" y="2454354"/>
                  </a:cubicBezTo>
                  <a:cubicBezTo>
                    <a:pt x="3018" y="2490568"/>
                    <a:pt x="3662" y="2527059"/>
                    <a:pt x="9053" y="2562996"/>
                  </a:cubicBezTo>
                  <a:cubicBezTo>
                    <a:pt x="19248" y="2630965"/>
                    <a:pt x="23212" y="2617076"/>
                    <a:pt x="36214" y="2662584"/>
                  </a:cubicBezTo>
                  <a:cubicBezTo>
                    <a:pt x="50830" y="2713741"/>
                    <a:pt x="35808" y="2684609"/>
                    <a:pt x="63374" y="2725958"/>
                  </a:cubicBezTo>
                  <a:cubicBezTo>
                    <a:pt x="66392" y="2768208"/>
                    <a:pt x="66144" y="2810818"/>
                    <a:pt x="72427" y="2852707"/>
                  </a:cubicBezTo>
                  <a:cubicBezTo>
                    <a:pt x="77222" y="2884672"/>
                    <a:pt x="99156" y="2921469"/>
                    <a:pt x="108641" y="2952295"/>
                  </a:cubicBezTo>
                  <a:cubicBezTo>
                    <a:pt x="115960" y="2976080"/>
                    <a:pt x="118878" y="3001115"/>
                    <a:pt x="126748" y="3024723"/>
                  </a:cubicBezTo>
                  <a:cubicBezTo>
                    <a:pt x="129766" y="3033776"/>
                    <a:pt x="133656" y="3042584"/>
                    <a:pt x="135802" y="3051883"/>
                  </a:cubicBezTo>
                  <a:cubicBezTo>
                    <a:pt x="142722" y="3081871"/>
                    <a:pt x="144177" y="3113221"/>
                    <a:pt x="153909" y="3142418"/>
                  </a:cubicBezTo>
                  <a:cubicBezTo>
                    <a:pt x="156927" y="3151471"/>
                    <a:pt x="160647" y="3160320"/>
                    <a:pt x="162962" y="3169578"/>
                  </a:cubicBezTo>
                  <a:cubicBezTo>
                    <a:pt x="166694" y="3184506"/>
                    <a:pt x="167150" y="3200247"/>
                    <a:pt x="172016" y="3214845"/>
                  </a:cubicBezTo>
                  <a:cubicBezTo>
                    <a:pt x="176284" y="3227649"/>
                    <a:pt x="184087" y="3238988"/>
                    <a:pt x="190123" y="3251059"/>
                  </a:cubicBezTo>
                  <a:cubicBezTo>
                    <a:pt x="205534" y="3328121"/>
                    <a:pt x="191527" y="3267815"/>
                    <a:pt x="208229" y="3323487"/>
                  </a:cubicBezTo>
                  <a:cubicBezTo>
                    <a:pt x="214542" y="3344530"/>
                    <a:pt x="220023" y="3365818"/>
                    <a:pt x="226336" y="3386861"/>
                  </a:cubicBezTo>
                  <a:cubicBezTo>
                    <a:pt x="229078" y="3396002"/>
                    <a:pt x="230655" y="3405736"/>
                    <a:pt x="235390" y="3414022"/>
                  </a:cubicBezTo>
                  <a:cubicBezTo>
                    <a:pt x="242876" y="3427123"/>
                    <a:pt x="253780" y="3437957"/>
                    <a:pt x="262550" y="3450235"/>
                  </a:cubicBezTo>
                  <a:cubicBezTo>
                    <a:pt x="268874" y="3459089"/>
                    <a:pt x="275447" y="3467844"/>
                    <a:pt x="280657" y="3477396"/>
                  </a:cubicBezTo>
                  <a:cubicBezTo>
                    <a:pt x="293582" y="3501092"/>
                    <a:pt x="316871" y="3549824"/>
                    <a:pt x="316871" y="3549824"/>
                  </a:cubicBezTo>
                  <a:cubicBezTo>
                    <a:pt x="319889" y="3561895"/>
                    <a:pt x="321555" y="3574387"/>
                    <a:pt x="325924" y="3586037"/>
                  </a:cubicBezTo>
                  <a:cubicBezTo>
                    <a:pt x="334583" y="3609128"/>
                    <a:pt x="359667" y="3648311"/>
                    <a:pt x="371192" y="3667519"/>
                  </a:cubicBezTo>
                  <a:cubicBezTo>
                    <a:pt x="374210" y="3679590"/>
                    <a:pt x="376827" y="3691768"/>
                    <a:pt x="380245" y="3703732"/>
                  </a:cubicBezTo>
                  <a:cubicBezTo>
                    <a:pt x="382867" y="3712908"/>
                    <a:pt x="386984" y="3721635"/>
                    <a:pt x="389299" y="3730893"/>
                  </a:cubicBezTo>
                  <a:cubicBezTo>
                    <a:pt x="403665" y="3788356"/>
                    <a:pt x="393921" y="3780973"/>
                    <a:pt x="416459" y="3848588"/>
                  </a:cubicBezTo>
                  <a:lnTo>
                    <a:pt x="434566" y="3902909"/>
                  </a:lnTo>
                  <a:cubicBezTo>
                    <a:pt x="437584" y="3911962"/>
                    <a:pt x="441306" y="3920811"/>
                    <a:pt x="443620" y="3930069"/>
                  </a:cubicBezTo>
                  <a:cubicBezTo>
                    <a:pt x="446638" y="3942140"/>
                    <a:pt x="449255" y="3954319"/>
                    <a:pt x="452673" y="3966283"/>
                  </a:cubicBezTo>
                  <a:cubicBezTo>
                    <a:pt x="458646" y="3987189"/>
                    <a:pt x="472179" y="4021490"/>
                    <a:pt x="479833" y="4038711"/>
                  </a:cubicBezTo>
                  <a:cubicBezTo>
                    <a:pt x="485314" y="4051044"/>
                    <a:pt x="490787" y="4063480"/>
                    <a:pt x="497940" y="4074925"/>
                  </a:cubicBezTo>
                  <a:cubicBezTo>
                    <a:pt x="543745" y="4148211"/>
                    <a:pt x="505130" y="4077701"/>
                    <a:pt x="552261" y="4138299"/>
                  </a:cubicBezTo>
                  <a:cubicBezTo>
                    <a:pt x="590885" y="4187959"/>
                    <a:pt x="575198" y="4191500"/>
                    <a:pt x="624689" y="4219780"/>
                  </a:cubicBezTo>
                  <a:cubicBezTo>
                    <a:pt x="632975" y="4224515"/>
                    <a:pt x="643078" y="4225074"/>
                    <a:pt x="651849" y="4228833"/>
                  </a:cubicBezTo>
                  <a:cubicBezTo>
                    <a:pt x="664254" y="4234149"/>
                    <a:pt x="675658" y="4241623"/>
                    <a:pt x="688063" y="4246940"/>
                  </a:cubicBezTo>
                  <a:cubicBezTo>
                    <a:pt x="706252" y="4254736"/>
                    <a:pt x="733052" y="4260451"/>
                    <a:pt x="751437" y="4265047"/>
                  </a:cubicBezTo>
                  <a:cubicBezTo>
                    <a:pt x="763508" y="4271083"/>
                    <a:pt x="774163" y="4282689"/>
                    <a:pt x="787651" y="4283154"/>
                  </a:cubicBezTo>
                  <a:cubicBezTo>
                    <a:pt x="863112" y="4285756"/>
                    <a:pt x="938792" y="4280937"/>
                    <a:pt x="1013988" y="4274101"/>
                  </a:cubicBezTo>
                  <a:cubicBezTo>
                    <a:pt x="1061341" y="4269796"/>
                    <a:pt x="1075974" y="4257684"/>
                    <a:pt x="1113576" y="4246940"/>
                  </a:cubicBezTo>
                  <a:cubicBezTo>
                    <a:pt x="1125540" y="4243522"/>
                    <a:pt x="1137719" y="4240905"/>
                    <a:pt x="1149790" y="4237887"/>
                  </a:cubicBezTo>
                  <a:cubicBezTo>
                    <a:pt x="1161861" y="4231851"/>
                    <a:pt x="1173599" y="4225096"/>
                    <a:pt x="1186004" y="4219780"/>
                  </a:cubicBezTo>
                  <a:cubicBezTo>
                    <a:pt x="1194775" y="4216021"/>
                    <a:pt x="1204628" y="4214995"/>
                    <a:pt x="1213164" y="4210727"/>
                  </a:cubicBezTo>
                  <a:cubicBezTo>
                    <a:pt x="1228903" y="4202857"/>
                    <a:pt x="1243509" y="4192892"/>
                    <a:pt x="1258431" y="4183566"/>
                  </a:cubicBezTo>
                  <a:cubicBezTo>
                    <a:pt x="1267658" y="4177799"/>
                    <a:pt x="1275404" y="4169280"/>
                    <a:pt x="1285592" y="4165459"/>
                  </a:cubicBezTo>
                  <a:cubicBezTo>
                    <a:pt x="1300000" y="4160056"/>
                    <a:pt x="1315770" y="4159424"/>
                    <a:pt x="1330859" y="4156406"/>
                  </a:cubicBezTo>
                  <a:cubicBezTo>
                    <a:pt x="1336895" y="4147352"/>
                    <a:pt x="1340878" y="4136524"/>
                    <a:pt x="1348966" y="4129245"/>
                  </a:cubicBezTo>
                  <a:cubicBezTo>
                    <a:pt x="1401780" y="4081713"/>
                    <a:pt x="1447044" y="4074173"/>
                    <a:pt x="1475715" y="4002497"/>
                  </a:cubicBezTo>
                  <a:cubicBezTo>
                    <a:pt x="1485286" y="3978570"/>
                    <a:pt x="1495777" y="3954912"/>
                    <a:pt x="1502875" y="3930069"/>
                  </a:cubicBezTo>
                  <a:cubicBezTo>
                    <a:pt x="1506293" y="3918105"/>
                    <a:pt x="1508353" y="3905773"/>
                    <a:pt x="1511928" y="3893855"/>
                  </a:cubicBezTo>
                  <a:cubicBezTo>
                    <a:pt x="1511946" y="3893793"/>
                    <a:pt x="1534552" y="3825985"/>
                    <a:pt x="1539089" y="3812374"/>
                  </a:cubicBezTo>
                  <a:cubicBezTo>
                    <a:pt x="1542107" y="3803321"/>
                    <a:pt x="1546270" y="3794572"/>
                    <a:pt x="1548142" y="3785214"/>
                  </a:cubicBezTo>
                  <a:cubicBezTo>
                    <a:pt x="1551160" y="3770125"/>
                    <a:pt x="1551793" y="3754354"/>
                    <a:pt x="1557196" y="3739946"/>
                  </a:cubicBezTo>
                  <a:cubicBezTo>
                    <a:pt x="1561017" y="3729758"/>
                    <a:pt x="1569267" y="3721839"/>
                    <a:pt x="1575303" y="3712786"/>
                  </a:cubicBezTo>
                  <a:cubicBezTo>
                    <a:pt x="1578321" y="3700715"/>
                    <a:pt x="1580938" y="3688536"/>
                    <a:pt x="1584356" y="3676572"/>
                  </a:cubicBezTo>
                  <a:cubicBezTo>
                    <a:pt x="1586978" y="3667396"/>
                    <a:pt x="1591340" y="3658728"/>
                    <a:pt x="1593410" y="3649412"/>
                  </a:cubicBezTo>
                  <a:cubicBezTo>
                    <a:pt x="1597392" y="3631492"/>
                    <a:pt x="1598863" y="3613091"/>
                    <a:pt x="1602463" y="3595091"/>
                  </a:cubicBezTo>
                  <a:cubicBezTo>
                    <a:pt x="1604903" y="3582890"/>
                    <a:pt x="1608818" y="3571024"/>
                    <a:pt x="1611517" y="3558877"/>
                  </a:cubicBezTo>
                  <a:cubicBezTo>
                    <a:pt x="1614855" y="3543856"/>
                    <a:pt x="1617552" y="3528699"/>
                    <a:pt x="1620570" y="3513610"/>
                  </a:cubicBezTo>
                  <a:cubicBezTo>
                    <a:pt x="1623588" y="3462307"/>
                    <a:pt x="1626204" y="3410979"/>
                    <a:pt x="1629623" y="3359701"/>
                  </a:cubicBezTo>
                  <a:cubicBezTo>
                    <a:pt x="1632783" y="3312300"/>
                    <a:pt x="1637197" y="3231297"/>
                    <a:pt x="1647730" y="3178631"/>
                  </a:cubicBezTo>
                  <a:cubicBezTo>
                    <a:pt x="1649602" y="3169273"/>
                    <a:pt x="1653766" y="3160524"/>
                    <a:pt x="1656784" y="3151471"/>
                  </a:cubicBezTo>
                  <a:cubicBezTo>
                    <a:pt x="1659802" y="3130346"/>
                    <a:pt x="1658177" y="3108014"/>
                    <a:pt x="1665837" y="3088097"/>
                  </a:cubicBezTo>
                  <a:cubicBezTo>
                    <a:pt x="1673649" y="3067786"/>
                    <a:pt x="1683944" y="3045847"/>
                    <a:pt x="1702051" y="3033776"/>
                  </a:cubicBezTo>
                  <a:cubicBezTo>
                    <a:pt x="1711105" y="3027740"/>
                    <a:pt x="1719269" y="3020088"/>
                    <a:pt x="1729212" y="3015669"/>
                  </a:cubicBezTo>
                  <a:cubicBezTo>
                    <a:pt x="1776307" y="2994738"/>
                    <a:pt x="1795350" y="2995874"/>
                    <a:pt x="1846907" y="2988509"/>
                  </a:cubicBezTo>
                  <a:cubicBezTo>
                    <a:pt x="1953889" y="2945716"/>
                    <a:pt x="1817613" y="2994900"/>
                    <a:pt x="2018923" y="2961348"/>
                  </a:cubicBezTo>
                  <a:cubicBezTo>
                    <a:pt x="2032235" y="2959129"/>
                    <a:pt x="2042499" y="2947980"/>
                    <a:pt x="2055136" y="2943241"/>
                  </a:cubicBezTo>
                  <a:cubicBezTo>
                    <a:pt x="2066787" y="2938872"/>
                    <a:pt x="2079386" y="2937606"/>
                    <a:pt x="2091350" y="2934188"/>
                  </a:cubicBezTo>
                  <a:cubicBezTo>
                    <a:pt x="2154561" y="2916128"/>
                    <a:pt x="2073721" y="2931532"/>
                    <a:pt x="2181885" y="2916081"/>
                  </a:cubicBezTo>
                  <a:cubicBezTo>
                    <a:pt x="2190938" y="2913063"/>
                    <a:pt x="2199632" y="2908597"/>
                    <a:pt x="2209045" y="2907028"/>
                  </a:cubicBezTo>
                  <a:cubicBezTo>
                    <a:pt x="2236001" y="2902535"/>
                    <a:pt x="2263898" y="2904119"/>
                    <a:pt x="2290526" y="2897974"/>
                  </a:cubicBezTo>
                  <a:cubicBezTo>
                    <a:pt x="2303677" y="2894939"/>
                    <a:pt x="2314335" y="2885183"/>
                    <a:pt x="2326740" y="2879867"/>
                  </a:cubicBezTo>
                  <a:cubicBezTo>
                    <a:pt x="2335512" y="2876108"/>
                    <a:pt x="2344694" y="2873325"/>
                    <a:pt x="2353901" y="2870814"/>
                  </a:cubicBezTo>
                  <a:cubicBezTo>
                    <a:pt x="2377910" y="2864266"/>
                    <a:pt x="2402720" y="2860576"/>
                    <a:pt x="2426328" y="2852707"/>
                  </a:cubicBezTo>
                  <a:lnTo>
                    <a:pt x="2480649" y="2834600"/>
                  </a:lnTo>
                  <a:cubicBezTo>
                    <a:pt x="2489703" y="2828564"/>
                    <a:pt x="2497867" y="2820912"/>
                    <a:pt x="2507810" y="2816493"/>
                  </a:cubicBezTo>
                  <a:cubicBezTo>
                    <a:pt x="2525251" y="2808741"/>
                    <a:pt x="2545945" y="2808502"/>
                    <a:pt x="2562130" y="2798386"/>
                  </a:cubicBezTo>
                  <a:cubicBezTo>
                    <a:pt x="2571357" y="2792619"/>
                    <a:pt x="2572543" y="2778920"/>
                    <a:pt x="2580237" y="2771226"/>
                  </a:cubicBezTo>
                  <a:cubicBezTo>
                    <a:pt x="2587931" y="2763532"/>
                    <a:pt x="2599039" y="2760085"/>
                    <a:pt x="2607398" y="2753119"/>
                  </a:cubicBezTo>
                  <a:cubicBezTo>
                    <a:pt x="2692498" y="2682201"/>
                    <a:pt x="2551580" y="2781277"/>
                    <a:pt x="2688879" y="2689744"/>
                  </a:cubicBezTo>
                  <a:cubicBezTo>
                    <a:pt x="2710349" y="2661117"/>
                    <a:pt x="2716716" y="2649070"/>
                    <a:pt x="2743200" y="2626370"/>
                  </a:cubicBezTo>
                  <a:cubicBezTo>
                    <a:pt x="2754657" y="2616550"/>
                    <a:pt x="2767958" y="2609030"/>
                    <a:pt x="2779414" y="2599210"/>
                  </a:cubicBezTo>
                  <a:cubicBezTo>
                    <a:pt x="2848403" y="2540076"/>
                    <a:pt x="2762171" y="2607397"/>
                    <a:pt x="2833734" y="2535835"/>
                  </a:cubicBezTo>
                  <a:cubicBezTo>
                    <a:pt x="2847398" y="2522171"/>
                    <a:pt x="2866075" y="2513985"/>
                    <a:pt x="2879002" y="2499622"/>
                  </a:cubicBezTo>
                  <a:cubicBezTo>
                    <a:pt x="2893560" y="2483447"/>
                    <a:pt x="2901622" y="2462294"/>
                    <a:pt x="2915216" y="2445301"/>
                  </a:cubicBezTo>
                  <a:cubicBezTo>
                    <a:pt x="2976224" y="2369040"/>
                    <a:pt x="2931737" y="2448471"/>
                    <a:pt x="2969536" y="2372873"/>
                  </a:cubicBezTo>
                  <a:cubicBezTo>
                    <a:pt x="2990513" y="2267997"/>
                    <a:pt x="2961454" y="2397121"/>
                    <a:pt x="3005750" y="2264231"/>
                  </a:cubicBezTo>
                  <a:cubicBezTo>
                    <a:pt x="3019645" y="2222546"/>
                    <a:pt x="3028068" y="2179168"/>
                    <a:pt x="3041964" y="2137483"/>
                  </a:cubicBezTo>
                  <a:lnTo>
                    <a:pt x="3051018" y="2110323"/>
                  </a:lnTo>
                  <a:cubicBezTo>
                    <a:pt x="3067011" y="1934387"/>
                    <a:pt x="3072548" y="1926550"/>
                    <a:pt x="3041964" y="1675756"/>
                  </a:cubicBezTo>
                  <a:cubicBezTo>
                    <a:pt x="3040137" y="1660778"/>
                    <a:pt x="3024954" y="1650707"/>
                    <a:pt x="3014804" y="1639542"/>
                  </a:cubicBezTo>
                  <a:cubicBezTo>
                    <a:pt x="2987913" y="1609962"/>
                    <a:pt x="2948229" y="1564305"/>
                    <a:pt x="2906162" y="1549008"/>
                  </a:cubicBezTo>
                  <a:cubicBezTo>
                    <a:pt x="2888910" y="1542735"/>
                    <a:pt x="2869650" y="1544406"/>
                    <a:pt x="2851841" y="1539954"/>
                  </a:cubicBezTo>
                  <a:cubicBezTo>
                    <a:pt x="2828902" y="1534219"/>
                    <a:pt x="2775393" y="1514024"/>
                    <a:pt x="2752253" y="1503740"/>
                  </a:cubicBezTo>
                  <a:cubicBezTo>
                    <a:pt x="2739920" y="1498259"/>
                    <a:pt x="2729016" y="1489341"/>
                    <a:pt x="2716039" y="1485633"/>
                  </a:cubicBezTo>
                  <a:cubicBezTo>
                    <a:pt x="2686447" y="1477178"/>
                    <a:pt x="2655904" y="1472327"/>
                    <a:pt x="2625505" y="1467527"/>
                  </a:cubicBezTo>
                  <a:cubicBezTo>
                    <a:pt x="2429456" y="1436571"/>
                    <a:pt x="2511090" y="1447566"/>
                    <a:pt x="2381061" y="1431313"/>
                  </a:cubicBezTo>
                  <a:cubicBezTo>
                    <a:pt x="2358712" y="1424928"/>
                    <a:pt x="2286945" y="1405415"/>
                    <a:pt x="2263366" y="1395099"/>
                  </a:cubicBezTo>
                  <a:cubicBezTo>
                    <a:pt x="2232454" y="1381575"/>
                    <a:pt x="2204840" y="1360500"/>
                    <a:pt x="2172831" y="1349831"/>
                  </a:cubicBezTo>
                  <a:cubicBezTo>
                    <a:pt x="2163778" y="1346813"/>
                    <a:pt x="2154207" y="1345046"/>
                    <a:pt x="2145671" y="1340778"/>
                  </a:cubicBezTo>
                  <a:cubicBezTo>
                    <a:pt x="2123909" y="1329897"/>
                    <a:pt x="2105210" y="1312747"/>
                    <a:pt x="2082297" y="1304564"/>
                  </a:cubicBezTo>
                  <a:cubicBezTo>
                    <a:pt x="2062201" y="1297387"/>
                    <a:pt x="2040048" y="1298529"/>
                    <a:pt x="2018923" y="1295511"/>
                  </a:cubicBezTo>
                  <a:cubicBezTo>
                    <a:pt x="2003834" y="1289475"/>
                    <a:pt x="1988191" y="1284672"/>
                    <a:pt x="1973655" y="1277404"/>
                  </a:cubicBezTo>
                  <a:cubicBezTo>
                    <a:pt x="1840819" y="1210986"/>
                    <a:pt x="1969843" y="1265015"/>
                    <a:pt x="1865014" y="1223083"/>
                  </a:cubicBezTo>
                  <a:cubicBezTo>
                    <a:pt x="1801150" y="1159219"/>
                    <a:pt x="1833597" y="1180214"/>
                    <a:pt x="1774479" y="1150655"/>
                  </a:cubicBezTo>
                  <a:cubicBezTo>
                    <a:pt x="1713571" y="1049142"/>
                    <a:pt x="1745043" y="1085007"/>
                    <a:pt x="1692998" y="1032960"/>
                  </a:cubicBezTo>
                  <a:cubicBezTo>
                    <a:pt x="1689980" y="1023907"/>
                    <a:pt x="1688212" y="1014336"/>
                    <a:pt x="1683944" y="1005800"/>
                  </a:cubicBezTo>
                  <a:cubicBezTo>
                    <a:pt x="1679078" y="996068"/>
                    <a:pt x="1670123" y="988640"/>
                    <a:pt x="1665837" y="978639"/>
                  </a:cubicBezTo>
                  <a:cubicBezTo>
                    <a:pt x="1660936" y="967203"/>
                    <a:pt x="1660719" y="954230"/>
                    <a:pt x="1656784" y="942426"/>
                  </a:cubicBezTo>
                  <a:cubicBezTo>
                    <a:pt x="1642018" y="898129"/>
                    <a:pt x="1642749" y="903266"/>
                    <a:pt x="1620570" y="869998"/>
                  </a:cubicBezTo>
                  <a:cubicBezTo>
                    <a:pt x="1575185" y="643072"/>
                    <a:pt x="1621645" y="880436"/>
                    <a:pt x="1593410" y="725142"/>
                  </a:cubicBezTo>
                  <a:cubicBezTo>
                    <a:pt x="1590657" y="710002"/>
                    <a:pt x="1586696" y="695084"/>
                    <a:pt x="1584356" y="679875"/>
                  </a:cubicBezTo>
                  <a:cubicBezTo>
                    <a:pt x="1580656" y="655827"/>
                    <a:pt x="1580401" y="631237"/>
                    <a:pt x="1575303" y="607447"/>
                  </a:cubicBezTo>
                  <a:cubicBezTo>
                    <a:pt x="1571304" y="588785"/>
                    <a:pt x="1563232" y="571234"/>
                    <a:pt x="1557196" y="553127"/>
                  </a:cubicBezTo>
                  <a:cubicBezTo>
                    <a:pt x="1544188" y="514103"/>
                    <a:pt x="1540247" y="504597"/>
                    <a:pt x="1530035" y="453538"/>
                  </a:cubicBezTo>
                  <a:cubicBezTo>
                    <a:pt x="1524538" y="426053"/>
                    <a:pt x="1517906" y="340283"/>
                    <a:pt x="1502875" y="317736"/>
                  </a:cubicBezTo>
                  <a:cubicBezTo>
                    <a:pt x="1483739" y="289033"/>
                    <a:pt x="1461454" y="251758"/>
                    <a:pt x="1430447" y="236255"/>
                  </a:cubicBezTo>
                  <a:cubicBezTo>
                    <a:pt x="1418376" y="230219"/>
                    <a:pt x="1405951" y="224844"/>
                    <a:pt x="1394233" y="218148"/>
                  </a:cubicBezTo>
                  <a:cubicBezTo>
                    <a:pt x="1345605" y="190360"/>
                    <a:pt x="1390340" y="205857"/>
                    <a:pt x="1330859" y="190988"/>
                  </a:cubicBezTo>
                  <a:cubicBezTo>
                    <a:pt x="1286148" y="161180"/>
                    <a:pt x="1321083" y="179491"/>
                    <a:pt x="1258431" y="163828"/>
                  </a:cubicBezTo>
                  <a:cubicBezTo>
                    <a:pt x="1210763" y="151911"/>
                    <a:pt x="1216182" y="187970"/>
                    <a:pt x="1204111" y="181934"/>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223441" y="2135861"/>
            <a:ext cx="1011687" cy="369332"/>
          </a:xfrm>
          <a:prstGeom prst="rect">
            <a:avLst/>
          </a:prstGeom>
          <a:noFill/>
        </p:spPr>
        <p:txBody>
          <a:bodyPr wrap="none" rtlCol="0">
            <a:spAutoFit/>
          </a:bodyPr>
          <a:lstStyle/>
          <a:p>
            <a:r>
              <a:rPr lang="en-US" dirty="0" smtClean="0"/>
              <a:t>compare</a:t>
            </a:r>
            <a:endParaRPr lang="en-US" dirty="0"/>
          </a:p>
        </p:txBody>
      </p:sp>
      <p:sp>
        <p:nvSpPr>
          <p:cNvPr id="37" name="Freeform 36"/>
          <p:cNvSpPr/>
          <p:nvPr/>
        </p:nvSpPr>
        <p:spPr>
          <a:xfrm>
            <a:off x="1064531" y="2832815"/>
            <a:ext cx="1955549" cy="1394233"/>
          </a:xfrm>
          <a:custGeom>
            <a:avLst/>
            <a:gdLst>
              <a:gd name="connsiteX0" fmla="*/ 1910282 w 1955549"/>
              <a:gd name="connsiteY0" fmla="*/ 552261 h 1394233"/>
              <a:gd name="connsiteX1" fmla="*/ 1865014 w 1955549"/>
              <a:gd name="connsiteY1" fmla="*/ 534154 h 1394233"/>
              <a:gd name="connsiteX2" fmla="*/ 1702052 w 1955549"/>
              <a:gd name="connsiteY2" fmla="*/ 506994 h 1394233"/>
              <a:gd name="connsiteX3" fmla="*/ 1647731 w 1955549"/>
              <a:gd name="connsiteY3" fmla="*/ 497940 h 1394233"/>
              <a:gd name="connsiteX4" fmla="*/ 1566250 w 1955549"/>
              <a:gd name="connsiteY4" fmla="*/ 470780 h 1394233"/>
              <a:gd name="connsiteX5" fmla="*/ 1511929 w 1955549"/>
              <a:gd name="connsiteY5" fmla="*/ 452673 h 1394233"/>
              <a:gd name="connsiteX6" fmla="*/ 1484769 w 1955549"/>
              <a:gd name="connsiteY6" fmla="*/ 425513 h 1394233"/>
              <a:gd name="connsiteX7" fmla="*/ 1430448 w 1955549"/>
              <a:gd name="connsiteY7" fmla="*/ 407406 h 1394233"/>
              <a:gd name="connsiteX8" fmla="*/ 1403288 w 1955549"/>
              <a:gd name="connsiteY8" fmla="*/ 380245 h 1394233"/>
              <a:gd name="connsiteX9" fmla="*/ 1376127 w 1955549"/>
              <a:gd name="connsiteY9" fmla="*/ 371192 h 1394233"/>
              <a:gd name="connsiteX10" fmla="*/ 1312753 w 1955549"/>
              <a:gd name="connsiteY10" fmla="*/ 353085 h 1394233"/>
              <a:gd name="connsiteX11" fmla="*/ 1213165 w 1955549"/>
              <a:gd name="connsiteY11" fmla="*/ 298764 h 1394233"/>
              <a:gd name="connsiteX12" fmla="*/ 1186004 w 1955549"/>
              <a:gd name="connsiteY12" fmla="*/ 289711 h 1394233"/>
              <a:gd name="connsiteX13" fmla="*/ 1122630 w 1955549"/>
              <a:gd name="connsiteY13" fmla="*/ 253497 h 1394233"/>
              <a:gd name="connsiteX14" fmla="*/ 1104523 w 1955549"/>
              <a:gd name="connsiteY14" fmla="*/ 226336 h 1394233"/>
              <a:gd name="connsiteX15" fmla="*/ 1050202 w 1955549"/>
              <a:gd name="connsiteY15" fmla="*/ 217283 h 1394233"/>
              <a:gd name="connsiteX16" fmla="*/ 986828 w 1955549"/>
              <a:gd name="connsiteY16" fmla="*/ 199176 h 1394233"/>
              <a:gd name="connsiteX17" fmla="*/ 950614 w 1955549"/>
              <a:gd name="connsiteY17" fmla="*/ 190122 h 1394233"/>
              <a:gd name="connsiteX18" fmla="*/ 896294 w 1955549"/>
              <a:gd name="connsiteY18" fmla="*/ 172016 h 1394233"/>
              <a:gd name="connsiteX19" fmla="*/ 869133 w 1955549"/>
              <a:gd name="connsiteY19" fmla="*/ 162962 h 1394233"/>
              <a:gd name="connsiteX20" fmla="*/ 832919 w 1955549"/>
              <a:gd name="connsiteY20" fmla="*/ 144855 h 1394233"/>
              <a:gd name="connsiteX21" fmla="*/ 760492 w 1955549"/>
              <a:gd name="connsiteY21" fmla="*/ 135802 h 1394233"/>
              <a:gd name="connsiteX22" fmla="*/ 651850 w 1955549"/>
              <a:gd name="connsiteY22" fmla="*/ 99588 h 1394233"/>
              <a:gd name="connsiteX23" fmla="*/ 624690 w 1955549"/>
              <a:gd name="connsiteY23" fmla="*/ 90534 h 1394233"/>
              <a:gd name="connsiteX24" fmla="*/ 570369 w 1955549"/>
              <a:gd name="connsiteY24" fmla="*/ 54321 h 1394233"/>
              <a:gd name="connsiteX25" fmla="*/ 543208 w 1955549"/>
              <a:gd name="connsiteY25" fmla="*/ 45267 h 1394233"/>
              <a:gd name="connsiteX26" fmla="*/ 516048 w 1955549"/>
              <a:gd name="connsiteY26" fmla="*/ 27160 h 1394233"/>
              <a:gd name="connsiteX27" fmla="*/ 461727 w 1955549"/>
              <a:gd name="connsiteY27" fmla="*/ 9053 h 1394233"/>
              <a:gd name="connsiteX28" fmla="*/ 434567 w 1955549"/>
              <a:gd name="connsiteY28" fmla="*/ 0 h 1394233"/>
              <a:gd name="connsiteX29" fmla="*/ 144856 w 1955549"/>
              <a:gd name="connsiteY29" fmla="*/ 9053 h 1394233"/>
              <a:gd name="connsiteX30" fmla="*/ 117695 w 1955549"/>
              <a:gd name="connsiteY30" fmla="*/ 36214 h 1394233"/>
              <a:gd name="connsiteX31" fmla="*/ 90535 w 1955549"/>
              <a:gd name="connsiteY31" fmla="*/ 90534 h 1394233"/>
              <a:gd name="connsiteX32" fmla="*/ 54321 w 1955549"/>
              <a:gd name="connsiteY32" fmla="*/ 144855 h 1394233"/>
              <a:gd name="connsiteX33" fmla="*/ 18107 w 1955549"/>
              <a:gd name="connsiteY33" fmla="*/ 253497 h 1394233"/>
              <a:gd name="connsiteX34" fmla="*/ 9054 w 1955549"/>
              <a:gd name="connsiteY34" fmla="*/ 280657 h 1394233"/>
              <a:gd name="connsiteX35" fmla="*/ 0 w 1955549"/>
              <a:gd name="connsiteY35" fmla="*/ 307818 h 1394233"/>
              <a:gd name="connsiteX36" fmla="*/ 18107 w 1955549"/>
              <a:gd name="connsiteY36" fmla="*/ 724277 h 1394233"/>
              <a:gd name="connsiteX37" fmla="*/ 27161 w 1955549"/>
              <a:gd name="connsiteY37" fmla="*/ 959667 h 1394233"/>
              <a:gd name="connsiteX38" fmla="*/ 45268 w 1955549"/>
              <a:gd name="connsiteY38" fmla="*/ 1013988 h 1394233"/>
              <a:gd name="connsiteX39" fmla="*/ 54321 w 1955549"/>
              <a:gd name="connsiteY39" fmla="*/ 1068309 h 1394233"/>
              <a:gd name="connsiteX40" fmla="*/ 63375 w 1955549"/>
              <a:gd name="connsiteY40" fmla="*/ 1131683 h 1394233"/>
              <a:gd name="connsiteX41" fmla="*/ 72428 w 1955549"/>
              <a:gd name="connsiteY41" fmla="*/ 1158843 h 1394233"/>
              <a:gd name="connsiteX42" fmla="*/ 81482 w 1955549"/>
              <a:gd name="connsiteY42" fmla="*/ 1240324 h 1394233"/>
              <a:gd name="connsiteX43" fmla="*/ 99589 w 1955549"/>
              <a:gd name="connsiteY43" fmla="*/ 1294645 h 1394233"/>
              <a:gd name="connsiteX44" fmla="*/ 153909 w 1955549"/>
              <a:gd name="connsiteY44" fmla="*/ 1348966 h 1394233"/>
              <a:gd name="connsiteX45" fmla="*/ 208230 w 1955549"/>
              <a:gd name="connsiteY45" fmla="*/ 1376126 h 1394233"/>
              <a:gd name="connsiteX46" fmla="*/ 244444 w 1955549"/>
              <a:gd name="connsiteY46" fmla="*/ 1385180 h 1394233"/>
              <a:gd name="connsiteX47" fmla="*/ 271604 w 1955549"/>
              <a:gd name="connsiteY47" fmla="*/ 1394233 h 1394233"/>
              <a:gd name="connsiteX48" fmla="*/ 534155 w 1955549"/>
              <a:gd name="connsiteY48" fmla="*/ 1385180 h 1394233"/>
              <a:gd name="connsiteX49" fmla="*/ 651850 w 1955549"/>
              <a:gd name="connsiteY49" fmla="*/ 1367073 h 1394233"/>
              <a:gd name="connsiteX50" fmla="*/ 669957 w 1955549"/>
              <a:gd name="connsiteY50" fmla="*/ 1339913 h 1394233"/>
              <a:gd name="connsiteX51" fmla="*/ 697117 w 1955549"/>
              <a:gd name="connsiteY51" fmla="*/ 1321806 h 1394233"/>
              <a:gd name="connsiteX52" fmla="*/ 715224 w 1955549"/>
              <a:gd name="connsiteY52" fmla="*/ 1258431 h 1394233"/>
              <a:gd name="connsiteX53" fmla="*/ 751438 w 1955549"/>
              <a:gd name="connsiteY53" fmla="*/ 1240324 h 1394233"/>
              <a:gd name="connsiteX54" fmla="*/ 805759 w 1955549"/>
              <a:gd name="connsiteY54" fmla="*/ 1204111 h 1394233"/>
              <a:gd name="connsiteX55" fmla="*/ 814812 w 1955549"/>
              <a:gd name="connsiteY55" fmla="*/ 1176950 h 1394233"/>
              <a:gd name="connsiteX56" fmla="*/ 905347 w 1955549"/>
              <a:gd name="connsiteY56" fmla="*/ 1122629 h 1394233"/>
              <a:gd name="connsiteX57" fmla="*/ 995882 w 1955549"/>
              <a:gd name="connsiteY57" fmla="*/ 1095469 h 1394233"/>
              <a:gd name="connsiteX58" fmla="*/ 1032095 w 1955549"/>
              <a:gd name="connsiteY58" fmla="*/ 1077362 h 1394233"/>
              <a:gd name="connsiteX59" fmla="*/ 1086416 w 1955549"/>
              <a:gd name="connsiteY59" fmla="*/ 1041148 h 1394233"/>
              <a:gd name="connsiteX60" fmla="*/ 1149791 w 1955549"/>
              <a:gd name="connsiteY60" fmla="*/ 1023041 h 1394233"/>
              <a:gd name="connsiteX61" fmla="*/ 1176951 w 1955549"/>
              <a:gd name="connsiteY61" fmla="*/ 1004934 h 1394233"/>
              <a:gd name="connsiteX62" fmla="*/ 1303699 w 1955549"/>
              <a:gd name="connsiteY62" fmla="*/ 968721 h 1394233"/>
              <a:gd name="connsiteX63" fmla="*/ 1412341 w 1955549"/>
              <a:gd name="connsiteY63" fmla="*/ 959667 h 1394233"/>
              <a:gd name="connsiteX64" fmla="*/ 1801640 w 1955549"/>
              <a:gd name="connsiteY64" fmla="*/ 959667 h 1394233"/>
              <a:gd name="connsiteX65" fmla="*/ 1837854 w 1955549"/>
              <a:gd name="connsiteY65" fmla="*/ 941560 h 1394233"/>
              <a:gd name="connsiteX66" fmla="*/ 1874068 w 1955549"/>
              <a:gd name="connsiteY66" fmla="*/ 932507 h 1394233"/>
              <a:gd name="connsiteX67" fmla="*/ 1901228 w 1955549"/>
              <a:gd name="connsiteY67" fmla="*/ 923453 h 1394233"/>
              <a:gd name="connsiteX68" fmla="*/ 1919335 w 1955549"/>
              <a:gd name="connsiteY68" fmla="*/ 896293 h 1394233"/>
              <a:gd name="connsiteX69" fmla="*/ 1937442 w 1955549"/>
              <a:gd name="connsiteY69" fmla="*/ 841972 h 1394233"/>
              <a:gd name="connsiteX70" fmla="*/ 1955549 w 1955549"/>
              <a:gd name="connsiteY70" fmla="*/ 624689 h 1394233"/>
              <a:gd name="connsiteX71" fmla="*/ 1928389 w 1955549"/>
              <a:gd name="connsiteY71" fmla="*/ 552261 h 1394233"/>
              <a:gd name="connsiteX72" fmla="*/ 1910282 w 1955549"/>
              <a:gd name="connsiteY72" fmla="*/ 552261 h 13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55549" h="1394233">
                <a:moveTo>
                  <a:pt x="1910282" y="552261"/>
                </a:moveTo>
                <a:cubicBezTo>
                  <a:pt x="1899720" y="549243"/>
                  <a:pt x="1880717" y="538341"/>
                  <a:pt x="1865014" y="534154"/>
                </a:cubicBezTo>
                <a:cubicBezTo>
                  <a:pt x="1793424" y="515063"/>
                  <a:pt x="1771180" y="516869"/>
                  <a:pt x="1702052" y="506994"/>
                </a:cubicBezTo>
                <a:cubicBezTo>
                  <a:pt x="1683880" y="504398"/>
                  <a:pt x="1665838" y="500958"/>
                  <a:pt x="1647731" y="497940"/>
                </a:cubicBezTo>
                <a:cubicBezTo>
                  <a:pt x="1597585" y="464509"/>
                  <a:pt x="1644315" y="490296"/>
                  <a:pt x="1566250" y="470780"/>
                </a:cubicBezTo>
                <a:cubicBezTo>
                  <a:pt x="1547733" y="466151"/>
                  <a:pt x="1511929" y="452673"/>
                  <a:pt x="1511929" y="452673"/>
                </a:cubicBezTo>
                <a:cubicBezTo>
                  <a:pt x="1502876" y="443620"/>
                  <a:pt x="1495961" y="431731"/>
                  <a:pt x="1484769" y="425513"/>
                </a:cubicBezTo>
                <a:cubicBezTo>
                  <a:pt x="1468084" y="416244"/>
                  <a:pt x="1430448" y="407406"/>
                  <a:pt x="1430448" y="407406"/>
                </a:cubicBezTo>
                <a:cubicBezTo>
                  <a:pt x="1421395" y="398352"/>
                  <a:pt x="1413941" y="387347"/>
                  <a:pt x="1403288" y="380245"/>
                </a:cubicBezTo>
                <a:cubicBezTo>
                  <a:pt x="1395347" y="374951"/>
                  <a:pt x="1385303" y="373814"/>
                  <a:pt x="1376127" y="371192"/>
                </a:cubicBezTo>
                <a:cubicBezTo>
                  <a:pt x="1296559" y="348458"/>
                  <a:pt x="1377867" y="374789"/>
                  <a:pt x="1312753" y="353085"/>
                </a:cubicBezTo>
                <a:cubicBezTo>
                  <a:pt x="1279694" y="331046"/>
                  <a:pt x="1254244" y="312456"/>
                  <a:pt x="1213165" y="298764"/>
                </a:cubicBezTo>
                <a:lnTo>
                  <a:pt x="1186004" y="289711"/>
                </a:lnTo>
                <a:cubicBezTo>
                  <a:pt x="1087494" y="191197"/>
                  <a:pt x="1232055" y="326447"/>
                  <a:pt x="1122630" y="253497"/>
                </a:cubicBezTo>
                <a:cubicBezTo>
                  <a:pt x="1113576" y="247461"/>
                  <a:pt x="1114255" y="231202"/>
                  <a:pt x="1104523" y="226336"/>
                </a:cubicBezTo>
                <a:cubicBezTo>
                  <a:pt x="1088104" y="218127"/>
                  <a:pt x="1068202" y="220883"/>
                  <a:pt x="1050202" y="217283"/>
                </a:cubicBezTo>
                <a:cubicBezTo>
                  <a:pt x="1003055" y="207853"/>
                  <a:pt x="1027078" y="210676"/>
                  <a:pt x="986828" y="199176"/>
                </a:cubicBezTo>
                <a:cubicBezTo>
                  <a:pt x="974864" y="195758"/>
                  <a:pt x="962532" y="193697"/>
                  <a:pt x="950614" y="190122"/>
                </a:cubicBezTo>
                <a:cubicBezTo>
                  <a:pt x="932333" y="184638"/>
                  <a:pt x="914401" y="178051"/>
                  <a:pt x="896294" y="172016"/>
                </a:cubicBezTo>
                <a:cubicBezTo>
                  <a:pt x="887240" y="168998"/>
                  <a:pt x="877669" y="167230"/>
                  <a:pt x="869133" y="162962"/>
                </a:cubicBezTo>
                <a:cubicBezTo>
                  <a:pt x="857062" y="156926"/>
                  <a:pt x="846012" y="148128"/>
                  <a:pt x="832919" y="144855"/>
                </a:cubicBezTo>
                <a:cubicBezTo>
                  <a:pt x="809315" y="138954"/>
                  <a:pt x="784634" y="138820"/>
                  <a:pt x="760492" y="135802"/>
                </a:cubicBezTo>
                <a:lnTo>
                  <a:pt x="651850" y="99588"/>
                </a:lnTo>
                <a:cubicBezTo>
                  <a:pt x="642797" y="96570"/>
                  <a:pt x="632630" y="95827"/>
                  <a:pt x="624690" y="90534"/>
                </a:cubicBezTo>
                <a:cubicBezTo>
                  <a:pt x="606583" y="78463"/>
                  <a:pt x="591014" y="61203"/>
                  <a:pt x="570369" y="54321"/>
                </a:cubicBezTo>
                <a:cubicBezTo>
                  <a:pt x="561315" y="51303"/>
                  <a:pt x="551744" y="49535"/>
                  <a:pt x="543208" y="45267"/>
                </a:cubicBezTo>
                <a:cubicBezTo>
                  <a:pt x="533476" y="40401"/>
                  <a:pt x="525991" y="31579"/>
                  <a:pt x="516048" y="27160"/>
                </a:cubicBezTo>
                <a:cubicBezTo>
                  <a:pt x="498607" y="19408"/>
                  <a:pt x="479834" y="15089"/>
                  <a:pt x="461727" y="9053"/>
                </a:cubicBezTo>
                <a:lnTo>
                  <a:pt x="434567" y="0"/>
                </a:lnTo>
                <a:cubicBezTo>
                  <a:pt x="337997" y="3018"/>
                  <a:pt x="240849" y="-1918"/>
                  <a:pt x="144856" y="9053"/>
                </a:cubicBezTo>
                <a:cubicBezTo>
                  <a:pt x="132135" y="10507"/>
                  <a:pt x="125892" y="26378"/>
                  <a:pt x="117695" y="36214"/>
                </a:cubicBezTo>
                <a:cubicBezTo>
                  <a:pt x="77508" y="84439"/>
                  <a:pt x="117754" y="41540"/>
                  <a:pt x="90535" y="90534"/>
                </a:cubicBezTo>
                <a:cubicBezTo>
                  <a:pt x="79966" y="109557"/>
                  <a:pt x="54321" y="144855"/>
                  <a:pt x="54321" y="144855"/>
                </a:cubicBezTo>
                <a:lnTo>
                  <a:pt x="18107" y="253497"/>
                </a:lnTo>
                <a:lnTo>
                  <a:pt x="9054" y="280657"/>
                </a:lnTo>
                <a:lnTo>
                  <a:pt x="0" y="307818"/>
                </a:lnTo>
                <a:cubicBezTo>
                  <a:pt x="6036" y="446638"/>
                  <a:pt x="12322" y="585447"/>
                  <a:pt x="18107" y="724277"/>
                </a:cubicBezTo>
                <a:cubicBezTo>
                  <a:pt x="21376" y="802730"/>
                  <a:pt x="19832" y="881488"/>
                  <a:pt x="27161" y="959667"/>
                </a:cubicBezTo>
                <a:cubicBezTo>
                  <a:pt x="28943" y="978670"/>
                  <a:pt x="45268" y="1013988"/>
                  <a:pt x="45268" y="1013988"/>
                </a:cubicBezTo>
                <a:cubicBezTo>
                  <a:pt x="48286" y="1032095"/>
                  <a:pt x="51530" y="1050166"/>
                  <a:pt x="54321" y="1068309"/>
                </a:cubicBezTo>
                <a:cubicBezTo>
                  <a:pt x="57566" y="1089400"/>
                  <a:pt x="59190" y="1110758"/>
                  <a:pt x="63375" y="1131683"/>
                </a:cubicBezTo>
                <a:cubicBezTo>
                  <a:pt x="65247" y="1141041"/>
                  <a:pt x="69410" y="1149790"/>
                  <a:pt x="72428" y="1158843"/>
                </a:cubicBezTo>
                <a:cubicBezTo>
                  <a:pt x="75446" y="1186003"/>
                  <a:pt x="76123" y="1213527"/>
                  <a:pt x="81482" y="1240324"/>
                </a:cubicBezTo>
                <a:cubicBezTo>
                  <a:pt x="85225" y="1259040"/>
                  <a:pt x="86093" y="1281149"/>
                  <a:pt x="99589" y="1294645"/>
                </a:cubicBezTo>
                <a:cubicBezTo>
                  <a:pt x="117696" y="1312752"/>
                  <a:pt x="129616" y="1340868"/>
                  <a:pt x="153909" y="1348966"/>
                </a:cubicBezTo>
                <a:cubicBezTo>
                  <a:pt x="268367" y="1387120"/>
                  <a:pt x="85369" y="1323472"/>
                  <a:pt x="208230" y="1376126"/>
                </a:cubicBezTo>
                <a:cubicBezTo>
                  <a:pt x="219667" y="1381027"/>
                  <a:pt x="232480" y="1381762"/>
                  <a:pt x="244444" y="1385180"/>
                </a:cubicBezTo>
                <a:cubicBezTo>
                  <a:pt x="253620" y="1387802"/>
                  <a:pt x="262551" y="1391215"/>
                  <a:pt x="271604" y="1394233"/>
                </a:cubicBezTo>
                <a:lnTo>
                  <a:pt x="534155" y="1385180"/>
                </a:lnTo>
                <a:cubicBezTo>
                  <a:pt x="616905" y="1380936"/>
                  <a:pt x="601355" y="1383904"/>
                  <a:pt x="651850" y="1367073"/>
                </a:cubicBezTo>
                <a:cubicBezTo>
                  <a:pt x="657886" y="1358020"/>
                  <a:pt x="662263" y="1347607"/>
                  <a:pt x="669957" y="1339913"/>
                </a:cubicBezTo>
                <a:cubicBezTo>
                  <a:pt x="677651" y="1332219"/>
                  <a:pt x="691081" y="1330859"/>
                  <a:pt x="697117" y="1321806"/>
                </a:cubicBezTo>
                <a:cubicBezTo>
                  <a:pt x="697583" y="1321107"/>
                  <a:pt x="710599" y="1263057"/>
                  <a:pt x="715224" y="1258431"/>
                </a:cubicBezTo>
                <a:cubicBezTo>
                  <a:pt x="724767" y="1248888"/>
                  <a:pt x="739865" y="1247268"/>
                  <a:pt x="751438" y="1240324"/>
                </a:cubicBezTo>
                <a:cubicBezTo>
                  <a:pt x="770099" y="1229128"/>
                  <a:pt x="805759" y="1204111"/>
                  <a:pt x="805759" y="1204111"/>
                </a:cubicBezTo>
                <a:cubicBezTo>
                  <a:pt x="808777" y="1195057"/>
                  <a:pt x="808064" y="1183698"/>
                  <a:pt x="814812" y="1176950"/>
                </a:cubicBezTo>
                <a:cubicBezTo>
                  <a:pt x="827446" y="1164316"/>
                  <a:pt x="882486" y="1131202"/>
                  <a:pt x="905347" y="1122629"/>
                </a:cubicBezTo>
                <a:cubicBezTo>
                  <a:pt x="957329" y="1103136"/>
                  <a:pt x="933972" y="1126425"/>
                  <a:pt x="995882" y="1095469"/>
                </a:cubicBezTo>
                <a:cubicBezTo>
                  <a:pt x="1007953" y="1089433"/>
                  <a:pt x="1020522" y="1084306"/>
                  <a:pt x="1032095" y="1077362"/>
                </a:cubicBezTo>
                <a:cubicBezTo>
                  <a:pt x="1050756" y="1066166"/>
                  <a:pt x="1065771" y="1048029"/>
                  <a:pt x="1086416" y="1041148"/>
                </a:cubicBezTo>
                <a:cubicBezTo>
                  <a:pt x="1125381" y="1028160"/>
                  <a:pt x="1104319" y="1034410"/>
                  <a:pt x="1149791" y="1023041"/>
                </a:cubicBezTo>
                <a:cubicBezTo>
                  <a:pt x="1158844" y="1017005"/>
                  <a:pt x="1167008" y="1009353"/>
                  <a:pt x="1176951" y="1004934"/>
                </a:cubicBezTo>
                <a:cubicBezTo>
                  <a:pt x="1198711" y="995263"/>
                  <a:pt x="1285990" y="970197"/>
                  <a:pt x="1303699" y="968721"/>
                </a:cubicBezTo>
                <a:lnTo>
                  <a:pt x="1412341" y="959667"/>
                </a:lnTo>
                <a:cubicBezTo>
                  <a:pt x="1561323" y="966762"/>
                  <a:pt x="1651719" y="976966"/>
                  <a:pt x="1801640" y="959667"/>
                </a:cubicBezTo>
                <a:cubicBezTo>
                  <a:pt x="1815047" y="958120"/>
                  <a:pt x="1825217" y="946299"/>
                  <a:pt x="1837854" y="941560"/>
                </a:cubicBezTo>
                <a:cubicBezTo>
                  <a:pt x="1849505" y="937191"/>
                  <a:pt x="1862104" y="935925"/>
                  <a:pt x="1874068" y="932507"/>
                </a:cubicBezTo>
                <a:cubicBezTo>
                  <a:pt x="1883244" y="929885"/>
                  <a:pt x="1892175" y="926471"/>
                  <a:pt x="1901228" y="923453"/>
                </a:cubicBezTo>
                <a:cubicBezTo>
                  <a:pt x="1907264" y="914400"/>
                  <a:pt x="1914916" y="906236"/>
                  <a:pt x="1919335" y="896293"/>
                </a:cubicBezTo>
                <a:cubicBezTo>
                  <a:pt x="1927087" y="878852"/>
                  <a:pt x="1937442" y="841972"/>
                  <a:pt x="1937442" y="841972"/>
                </a:cubicBezTo>
                <a:cubicBezTo>
                  <a:pt x="1944956" y="774342"/>
                  <a:pt x="1955549" y="689906"/>
                  <a:pt x="1955549" y="624689"/>
                </a:cubicBezTo>
                <a:cubicBezTo>
                  <a:pt x="1955549" y="598781"/>
                  <a:pt x="1947120" y="570992"/>
                  <a:pt x="1928389" y="552261"/>
                </a:cubicBezTo>
                <a:cubicBezTo>
                  <a:pt x="1926255" y="550127"/>
                  <a:pt x="1920844" y="555279"/>
                  <a:pt x="1910282" y="552261"/>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347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Shared (“tied”) weights</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2"/>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290057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2900575"/>
                <a:ext cx="317138" cy="276999"/>
              </a:xfrm>
              <a:prstGeom prst="rect">
                <a:avLst/>
              </a:prstGeom>
              <a:blipFill rotWithShape="0">
                <a:blip r:embed="rId3"/>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26950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269507"/>
                <a:ext cx="322461" cy="276999"/>
              </a:xfrm>
              <a:prstGeom prst="rect">
                <a:avLst/>
              </a:prstGeom>
              <a:blipFill rotWithShape="0">
                <a:blip r:embed="rId4"/>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360597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3605971"/>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569491" y="4716256"/>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569491" y="4716256"/>
                <a:ext cx="317138" cy="276999"/>
              </a:xfrm>
              <a:prstGeom prst="rect">
                <a:avLst/>
              </a:prstGeom>
              <a:blipFill rotWithShape="0">
                <a:blip r:embed="rId6"/>
                <a:stretch>
                  <a:fillRect l="-11538" r="-769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66830" y="5085188"/>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566830" y="5085188"/>
                <a:ext cx="322461" cy="276999"/>
              </a:xfrm>
              <a:prstGeom prst="rect">
                <a:avLst/>
              </a:prstGeom>
              <a:blipFill rotWithShape="0">
                <a:blip r:embed="rId7"/>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66830" y="542165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566830" y="5421652"/>
                <a:ext cx="322461" cy="276999"/>
              </a:xfrm>
              <a:prstGeom prst="rect">
                <a:avLst/>
              </a:prstGeom>
              <a:blipFill rotWithShape="0">
                <a:blip r:embed="rId8"/>
                <a:stretch>
                  <a:fillRect l="-9434" r="-9434" b="-15217"/>
                </a:stretch>
              </a:blipFill>
            </p:spPr>
            <p:txBody>
              <a:bodyPr/>
              <a:lstStyle/>
              <a:p>
                <a:r>
                  <a:rPr lang="en-US">
                    <a:noFill/>
                  </a:rPr>
                  <a:t> </a:t>
                </a:r>
              </a:p>
            </p:txBody>
          </p:sp>
        </mc:Fallback>
      </mc:AlternateContent>
      <p:sp>
        <p:nvSpPr>
          <p:cNvPr id="38" name="Freeform 37"/>
          <p:cNvSpPr/>
          <p:nvPr/>
        </p:nvSpPr>
        <p:spPr>
          <a:xfrm>
            <a:off x="1064531" y="2832815"/>
            <a:ext cx="1955549" cy="1394233"/>
          </a:xfrm>
          <a:custGeom>
            <a:avLst/>
            <a:gdLst>
              <a:gd name="connsiteX0" fmla="*/ 1910282 w 1955549"/>
              <a:gd name="connsiteY0" fmla="*/ 552261 h 1394233"/>
              <a:gd name="connsiteX1" fmla="*/ 1865014 w 1955549"/>
              <a:gd name="connsiteY1" fmla="*/ 534154 h 1394233"/>
              <a:gd name="connsiteX2" fmla="*/ 1702052 w 1955549"/>
              <a:gd name="connsiteY2" fmla="*/ 506994 h 1394233"/>
              <a:gd name="connsiteX3" fmla="*/ 1647731 w 1955549"/>
              <a:gd name="connsiteY3" fmla="*/ 497940 h 1394233"/>
              <a:gd name="connsiteX4" fmla="*/ 1566250 w 1955549"/>
              <a:gd name="connsiteY4" fmla="*/ 470780 h 1394233"/>
              <a:gd name="connsiteX5" fmla="*/ 1511929 w 1955549"/>
              <a:gd name="connsiteY5" fmla="*/ 452673 h 1394233"/>
              <a:gd name="connsiteX6" fmla="*/ 1484769 w 1955549"/>
              <a:gd name="connsiteY6" fmla="*/ 425513 h 1394233"/>
              <a:gd name="connsiteX7" fmla="*/ 1430448 w 1955549"/>
              <a:gd name="connsiteY7" fmla="*/ 407406 h 1394233"/>
              <a:gd name="connsiteX8" fmla="*/ 1403288 w 1955549"/>
              <a:gd name="connsiteY8" fmla="*/ 380245 h 1394233"/>
              <a:gd name="connsiteX9" fmla="*/ 1376127 w 1955549"/>
              <a:gd name="connsiteY9" fmla="*/ 371192 h 1394233"/>
              <a:gd name="connsiteX10" fmla="*/ 1312753 w 1955549"/>
              <a:gd name="connsiteY10" fmla="*/ 353085 h 1394233"/>
              <a:gd name="connsiteX11" fmla="*/ 1213165 w 1955549"/>
              <a:gd name="connsiteY11" fmla="*/ 298764 h 1394233"/>
              <a:gd name="connsiteX12" fmla="*/ 1186004 w 1955549"/>
              <a:gd name="connsiteY12" fmla="*/ 289711 h 1394233"/>
              <a:gd name="connsiteX13" fmla="*/ 1122630 w 1955549"/>
              <a:gd name="connsiteY13" fmla="*/ 253497 h 1394233"/>
              <a:gd name="connsiteX14" fmla="*/ 1104523 w 1955549"/>
              <a:gd name="connsiteY14" fmla="*/ 226336 h 1394233"/>
              <a:gd name="connsiteX15" fmla="*/ 1050202 w 1955549"/>
              <a:gd name="connsiteY15" fmla="*/ 217283 h 1394233"/>
              <a:gd name="connsiteX16" fmla="*/ 986828 w 1955549"/>
              <a:gd name="connsiteY16" fmla="*/ 199176 h 1394233"/>
              <a:gd name="connsiteX17" fmla="*/ 950614 w 1955549"/>
              <a:gd name="connsiteY17" fmla="*/ 190122 h 1394233"/>
              <a:gd name="connsiteX18" fmla="*/ 896294 w 1955549"/>
              <a:gd name="connsiteY18" fmla="*/ 172016 h 1394233"/>
              <a:gd name="connsiteX19" fmla="*/ 869133 w 1955549"/>
              <a:gd name="connsiteY19" fmla="*/ 162962 h 1394233"/>
              <a:gd name="connsiteX20" fmla="*/ 832919 w 1955549"/>
              <a:gd name="connsiteY20" fmla="*/ 144855 h 1394233"/>
              <a:gd name="connsiteX21" fmla="*/ 760492 w 1955549"/>
              <a:gd name="connsiteY21" fmla="*/ 135802 h 1394233"/>
              <a:gd name="connsiteX22" fmla="*/ 651850 w 1955549"/>
              <a:gd name="connsiteY22" fmla="*/ 99588 h 1394233"/>
              <a:gd name="connsiteX23" fmla="*/ 624690 w 1955549"/>
              <a:gd name="connsiteY23" fmla="*/ 90534 h 1394233"/>
              <a:gd name="connsiteX24" fmla="*/ 570369 w 1955549"/>
              <a:gd name="connsiteY24" fmla="*/ 54321 h 1394233"/>
              <a:gd name="connsiteX25" fmla="*/ 543208 w 1955549"/>
              <a:gd name="connsiteY25" fmla="*/ 45267 h 1394233"/>
              <a:gd name="connsiteX26" fmla="*/ 516048 w 1955549"/>
              <a:gd name="connsiteY26" fmla="*/ 27160 h 1394233"/>
              <a:gd name="connsiteX27" fmla="*/ 461727 w 1955549"/>
              <a:gd name="connsiteY27" fmla="*/ 9053 h 1394233"/>
              <a:gd name="connsiteX28" fmla="*/ 434567 w 1955549"/>
              <a:gd name="connsiteY28" fmla="*/ 0 h 1394233"/>
              <a:gd name="connsiteX29" fmla="*/ 144856 w 1955549"/>
              <a:gd name="connsiteY29" fmla="*/ 9053 h 1394233"/>
              <a:gd name="connsiteX30" fmla="*/ 117695 w 1955549"/>
              <a:gd name="connsiteY30" fmla="*/ 36214 h 1394233"/>
              <a:gd name="connsiteX31" fmla="*/ 90535 w 1955549"/>
              <a:gd name="connsiteY31" fmla="*/ 90534 h 1394233"/>
              <a:gd name="connsiteX32" fmla="*/ 54321 w 1955549"/>
              <a:gd name="connsiteY32" fmla="*/ 144855 h 1394233"/>
              <a:gd name="connsiteX33" fmla="*/ 18107 w 1955549"/>
              <a:gd name="connsiteY33" fmla="*/ 253497 h 1394233"/>
              <a:gd name="connsiteX34" fmla="*/ 9054 w 1955549"/>
              <a:gd name="connsiteY34" fmla="*/ 280657 h 1394233"/>
              <a:gd name="connsiteX35" fmla="*/ 0 w 1955549"/>
              <a:gd name="connsiteY35" fmla="*/ 307818 h 1394233"/>
              <a:gd name="connsiteX36" fmla="*/ 18107 w 1955549"/>
              <a:gd name="connsiteY36" fmla="*/ 724277 h 1394233"/>
              <a:gd name="connsiteX37" fmla="*/ 27161 w 1955549"/>
              <a:gd name="connsiteY37" fmla="*/ 959667 h 1394233"/>
              <a:gd name="connsiteX38" fmla="*/ 45268 w 1955549"/>
              <a:gd name="connsiteY38" fmla="*/ 1013988 h 1394233"/>
              <a:gd name="connsiteX39" fmla="*/ 54321 w 1955549"/>
              <a:gd name="connsiteY39" fmla="*/ 1068309 h 1394233"/>
              <a:gd name="connsiteX40" fmla="*/ 63375 w 1955549"/>
              <a:gd name="connsiteY40" fmla="*/ 1131683 h 1394233"/>
              <a:gd name="connsiteX41" fmla="*/ 72428 w 1955549"/>
              <a:gd name="connsiteY41" fmla="*/ 1158843 h 1394233"/>
              <a:gd name="connsiteX42" fmla="*/ 81482 w 1955549"/>
              <a:gd name="connsiteY42" fmla="*/ 1240324 h 1394233"/>
              <a:gd name="connsiteX43" fmla="*/ 99589 w 1955549"/>
              <a:gd name="connsiteY43" fmla="*/ 1294645 h 1394233"/>
              <a:gd name="connsiteX44" fmla="*/ 153909 w 1955549"/>
              <a:gd name="connsiteY44" fmla="*/ 1348966 h 1394233"/>
              <a:gd name="connsiteX45" fmla="*/ 208230 w 1955549"/>
              <a:gd name="connsiteY45" fmla="*/ 1376126 h 1394233"/>
              <a:gd name="connsiteX46" fmla="*/ 244444 w 1955549"/>
              <a:gd name="connsiteY46" fmla="*/ 1385180 h 1394233"/>
              <a:gd name="connsiteX47" fmla="*/ 271604 w 1955549"/>
              <a:gd name="connsiteY47" fmla="*/ 1394233 h 1394233"/>
              <a:gd name="connsiteX48" fmla="*/ 534155 w 1955549"/>
              <a:gd name="connsiteY48" fmla="*/ 1385180 h 1394233"/>
              <a:gd name="connsiteX49" fmla="*/ 651850 w 1955549"/>
              <a:gd name="connsiteY49" fmla="*/ 1367073 h 1394233"/>
              <a:gd name="connsiteX50" fmla="*/ 669957 w 1955549"/>
              <a:gd name="connsiteY50" fmla="*/ 1339913 h 1394233"/>
              <a:gd name="connsiteX51" fmla="*/ 697117 w 1955549"/>
              <a:gd name="connsiteY51" fmla="*/ 1321806 h 1394233"/>
              <a:gd name="connsiteX52" fmla="*/ 715224 w 1955549"/>
              <a:gd name="connsiteY52" fmla="*/ 1258431 h 1394233"/>
              <a:gd name="connsiteX53" fmla="*/ 751438 w 1955549"/>
              <a:gd name="connsiteY53" fmla="*/ 1240324 h 1394233"/>
              <a:gd name="connsiteX54" fmla="*/ 805759 w 1955549"/>
              <a:gd name="connsiteY54" fmla="*/ 1204111 h 1394233"/>
              <a:gd name="connsiteX55" fmla="*/ 814812 w 1955549"/>
              <a:gd name="connsiteY55" fmla="*/ 1176950 h 1394233"/>
              <a:gd name="connsiteX56" fmla="*/ 905347 w 1955549"/>
              <a:gd name="connsiteY56" fmla="*/ 1122629 h 1394233"/>
              <a:gd name="connsiteX57" fmla="*/ 995882 w 1955549"/>
              <a:gd name="connsiteY57" fmla="*/ 1095469 h 1394233"/>
              <a:gd name="connsiteX58" fmla="*/ 1032095 w 1955549"/>
              <a:gd name="connsiteY58" fmla="*/ 1077362 h 1394233"/>
              <a:gd name="connsiteX59" fmla="*/ 1086416 w 1955549"/>
              <a:gd name="connsiteY59" fmla="*/ 1041148 h 1394233"/>
              <a:gd name="connsiteX60" fmla="*/ 1149791 w 1955549"/>
              <a:gd name="connsiteY60" fmla="*/ 1023041 h 1394233"/>
              <a:gd name="connsiteX61" fmla="*/ 1176951 w 1955549"/>
              <a:gd name="connsiteY61" fmla="*/ 1004934 h 1394233"/>
              <a:gd name="connsiteX62" fmla="*/ 1303699 w 1955549"/>
              <a:gd name="connsiteY62" fmla="*/ 968721 h 1394233"/>
              <a:gd name="connsiteX63" fmla="*/ 1412341 w 1955549"/>
              <a:gd name="connsiteY63" fmla="*/ 959667 h 1394233"/>
              <a:gd name="connsiteX64" fmla="*/ 1801640 w 1955549"/>
              <a:gd name="connsiteY64" fmla="*/ 959667 h 1394233"/>
              <a:gd name="connsiteX65" fmla="*/ 1837854 w 1955549"/>
              <a:gd name="connsiteY65" fmla="*/ 941560 h 1394233"/>
              <a:gd name="connsiteX66" fmla="*/ 1874068 w 1955549"/>
              <a:gd name="connsiteY66" fmla="*/ 932507 h 1394233"/>
              <a:gd name="connsiteX67" fmla="*/ 1901228 w 1955549"/>
              <a:gd name="connsiteY67" fmla="*/ 923453 h 1394233"/>
              <a:gd name="connsiteX68" fmla="*/ 1919335 w 1955549"/>
              <a:gd name="connsiteY68" fmla="*/ 896293 h 1394233"/>
              <a:gd name="connsiteX69" fmla="*/ 1937442 w 1955549"/>
              <a:gd name="connsiteY69" fmla="*/ 841972 h 1394233"/>
              <a:gd name="connsiteX70" fmla="*/ 1955549 w 1955549"/>
              <a:gd name="connsiteY70" fmla="*/ 624689 h 1394233"/>
              <a:gd name="connsiteX71" fmla="*/ 1928389 w 1955549"/>
              <a:gd name="connsiteY71" fmla="*/ 552261 h 1394233"/>
              <a:gd name="connsiteX72" fmla="*/ 1910282 w 1955549"/>
              <a:gd name="connsiteY72" fmla="*/ 552261 h 13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55549" h="1394233">
                <a:moveTo>
                  <a:pt x="1910282" y="552261"/>
                </a:moveTo>
                <a:cubicBezTo>
                  <a:pt x="1899720" y="549243"/>
                  <a:pt x="1880717" y="538341"/>
                  <a:pt x="1865014" y="534154"/>
                </a:cubicBezTo>
                <a:cubicBezTo>
                  <a:pt x="1793424" y="515063"/>
                  <a:pt x="1771180" y="516869"/>
                  <a:pt x="1702052" y="506994"/>
                </a:cubicBezTo>
                <a:cubicBezTo>
                  <a:pt x="1683880" y="504398"/>
                  <a:pt x="1665838" y="500958"/>
                  <a:pt x="1647731" y="497940"/>
                </a:cubicBezTo>
                <a:cubicBezTo>
                  <a:pt x="1597585" y="464509"/>
                  <a:pt x="1644315" y="490296"/>
                  <a:pt x="1566250" y="470780"/>
                </a:cubicBezTo>
                <a:cubicBezTo>
                  <a:pt x="1547733" y="466151"/>
                  <a:pt x="1511929" y="452673"/>
                  <a:pt x="1511929" y="452673"/>
                </a:cubicBezTo>
                <a:cubicBezTo>
                  <a:pt x="1502876" y="443620"/>
                  <a:pt x="1495961" y="431731"/>
                  <a:pt x="1484769" y="425513"/>
                </a:cubicBezTo>
                <a:cubicBezTo>
                  <a:pt x="1468084" y="416244"/>
                  <a:pt x="1430448" y="407406"/>
                  <a:pt x="1430448" y="407406"/>
                </a:cubicBezTo>
                <a:cubicBezTo>
                  <a:pt x="1421395" y="398352"/>
                  <a:pt x="1413941" y="387347"/>
                  <a:pt x="1403288" y="380245"/>
                </a:cubicBezTo>
                <a:cubicBezTo>
                  <a:pt x="1395347" y="374951"/>
                  <a:pt x="1385303" y="373814"/>
                  <a:pt x="1376127" y="371192"/>
                </a:cubicBezTo>
                <a:cubicBezTo>
                  <a:pt x="1296559" y="348458"/>
                  <a:pt x="1377867" y="374789"/>
                  <a:pt x="1312753" y="353085"/>
                </a:cubicBezTo>
                <a:cubicBezTo>
                  <a:pt x="1279694" y="331046"/>
                  <a:pt x="1254244" y="312456"/>
                  <a:pt x="1213165" y="298764"/>
                </a:cubicBezTo>
                <a:lnTo>
                  <a:pt x="1186004" y="289711"/>
                </a:lnTo>
                <a:cubicBezTo>
                  <a:pt x="1087494" y="191197"/>
                  <a:pt x="1232055" y="326447"/>
                  <a:pt x="1122630" y="253497"/>
                </a:cubicBezTo>
                <a:cubicBezTo>
                  <a:pt x="1113576" y="247461"/>
                  <a:pt x="1114255" y="231202"/>
                  <a:pt x="1104523" y="226336"/>
                </a:cubicBezTo>
                <a:cubicBezTo>
                  <a:pt x="1088104" y="218127"/>
                  <a:pt x="1068202" y="220883"/>
                  <a:pt x="1050202" y="217283"/>
                </a:cubicBezTo>
                <a:cubicBezTo>
                  <a:pt x="1003055" y="207853"/>
                  <a:pt x="1027078" y="210676"/>
                  <a:pt x="986828" y="199176"/>
                </a:cubicBezTo>
                <a:cubicBezTo>
                  <a:pt x="974864" y="195758"/>
                  <a:pt x="962532" y="193697"/>
                  <a:pt x="950614" y="190122"/>
                </a:cubicBezTo>
                <a:cubicBezTo>
                  <a:pt x="932333" y="184638"/>
                  <a:pt x="914401" y="178051"/>
                  <a:pt x="896294" y="172016"/>
                </a:cubicBezTo>
                <a:cubicBezTo>
                  <a:pt x="887240" y="168998"/>
                  <a:pt x="877669" y="167230"/>
                  <a:pt x="869133" y="162962"/>
                </a:cubicBezTo>
                <a:cubicBezTo>
                  <a:pt x="857062" y="156926"/>
                  <a:pt x="846012" y="148128"/>
                  <a:pt x="832919" y="144855"/>
                </a:cubicBezTo>
                <a:cubicBezTo>
                  <a:pt x="809315" y="138954"/>
                  <a:pt x="784634" y="138820"/>
                  <a:pt x="760492" y="135802"/>
                </a:cubicBezTo>
                <a:lnTo>
                  <a:pt x="651850" y="99588"/>
                </a:lnTo>
                <a:cubicBezTo>
                  <a:pt x="642797" y="96570"/>
                  <a:pt x="632630" y="95827"/>
                  <a:pt x="624690" y="90534"/>
                </a:cubicBezTo>
                <a:cubicBezTo>
                  <a:pt x="606583" y="78463"/>
                  <a:pt x="591014" y="61203"/>
                  <a:pt x="570369" y="54321"/>
                </a:cubicBezTo>
                <a:cubicBezTo>
                  <a:pt x="561315" y="51303"/>
                  <a:pt x="551744" y="49535"/>
                  <a:pt x="543208" y="45267"/>
                </a:cubicBezTo>
                <a:cubicBezTo>
                  <a:pt x="533476" y="40401"/>
                  <a:pt x="525991" y="31579"/>
                  <a:pt x="516048" y="27160"/>
                </a:cubicBezTo>
                <a:cubicBezTo>
                  <a:pt x="498607" y="19408"/>
                  <a:pt x="479834" y="15089"/>
                  <a:pt x="461727" y="9053"/>
                </a:cubicBezTo>
                <a:lnTo>
                  <a:pt x="434567" y="0"/>
                </a:lnTo>
                <a:cubicBezTo>
                  <a:pt x="337997" y="3018"/>
                  <a:pt x="240849" y="-1918"/>
                  <a:pt x="144856" y="9053"/>
                </a:cubicBezTo>
                <a:cubicBezTo>
                  <a:pt x="132135" y="10507"/>
                  <a:pt x="125892" y="26378"/>
                  <a:pt x="117695" y="36214"/>
                </a:cubicBezTo>
                <a:cubicBezTo>
                  <a:pt x="77508" y="84439"/>
                  <a:pt x="117754" y="41540"/>
                  <a:pt x="90535" y="90534"/>
                </a:cubicBezTo>
                <a:cubicBezTo>
                  <a:pt x="79966" y="109557"/>
                  <a:pt x="54321" y="144855"/>
                  <a:pt x="54321" y="144855"/>
                </a:cubicBezTo>
                <a:lnTo>
                  <a:pt x="18107" y="253497"/>
                </a:lnTo>
                <a:lnTo>
                  <a:pt x="9054" y="280657"/>
                </a:lnTo>
                <a:lnTo>
                  <a:pt x="0" y="307818"/>
                </a:lnTo>
                <a:cubicBezTo>
                  <a:pt x="6036" y="446638"/>
                  <a:pt x="12322" y="585447"/>
                  <a:pt x="18107" y="724277"/>
                </a:cubicBezTo>
                <a:cubicBezTo>
                  <a:pt x="21376" y="802730"/>
                  <a:pt x="19832" y="881488"/>
                  <a:pt x="27161" y="959667"/>
                </a:cubicBezTo>
                <a:cubicBezTo>
                  <a:pt x="28943" y="978670"/>
                  <a:pt x="45268" y="1013988"/>
                  <a:pt x="45268" y="1013988"/>
                </a:cubicBezTo>
                <a:cubicBezTo>
                  <a:pt x="48286" y="1032095"/>
                  <a:pt x="51530" y="1050166"/>
                  <a:pt x="54321" y="1068309"/>
                </a:cubicBezTo>
                <a:cubicBezTo>
                  <a:pt x="57566" y="1089400"/>
                  <a:pt x="59190" y="1110758"/>
                  <a:pt x="63375" y="1131683"/>
                </a:cubicBezTo>
                <a:cubicBezTo>
                  <a:pt x="65247" y="1141041"/>
                  <a:pt x="69410" y="1149790"/>
                  <a:pt x="72428" y="1158843"/>
                </a:cubicBezTo>
                <a:cubicBezTo>
                  <a:pt x="75446" y="1186003"/>
                  <a:pt x="76123" y="1213527"/>
                  <a:pt x="81482" y="1240324"/>
                </a:cubicBezTo>
                <a:cubicBezTo>
                  <a:pt x="85225" y="1259040"/>
                  <a:pt x="86093" y="1281149"/>
                  <a:pt x="99589" y="1294645"/>
                </a:cubicBezTo>
                <a:cubicBezTo>
                  <a:pt x="117696" y="1312752"/>
                  <a:pt x="129616" y="1340868"/>
                  <a:pt x="153909" y="1348966"/>
                </a:cubicBezTo>
                <a:cubicBezTo>
                  <a:pt x="268367" y="1387120"/>
                  <a:pt x="85369" y="1323472"/>
                  <a:pt x="208230" y="1376126"/>
                </a:cubicBezTo>
                <a:cubicBezTo>
                  <a:pt x="219667" y="1381027"/>
                  <a:pt x="232480" y="1381762"/>
                  <a:pt x="244444" y="1385180"/>
                </a:cubicBezTo>
                <a:cubicBezTo>
                  <a:pt x="253620" y="1387802"/>
                  <a:pt x="262551" y="1391215"/>
                  <a:pt x="271604" y="1394233"/>
                </a:cubicBezTo>
                <a:lnTo>
                  <a:pt x="534155" y="1385180"/>
                </a:lnTo>
                <a:cubicBezTo>
                  <a:pt x="616905" y="1380936"/>
                  <a:pt x="601355" y="1383904"/>
                  <a:pt x="651850" y="1367073"/>
                </a:cubicBezTo>
                <a:cubicBezTo>
                  <a:pt x="657886" y="1358020"/>
                  <a:pt x="662263" y="1347607"/>
                  <a:pt x="669957" y="1339913"/>
                </a:cubicBezTo>
                <a:cubicBezTo>
                  <a:pt x="677651" y="1332219"/>
                  <a:pt x="691081" y="1330859"/>
                  <a:pt x="697117" y="1321806"/>
                </a:cubicBezTo>
                <a:cubicBezTo>
                  <a:pt x="697583" y="1321107"/>
                  <a:pt x="710599" y="1263057"/>
                  <a:pt x="715224" y="1258431"/>
                </a:cubicBezTo>
                <a:cubicBezTo>
                  <a:pt x="724767" y="1248888"/>
                  <a:pt x="739865" y="1247268"/>
                  <a:pt x="751438" y="1240324"/>
                </a:cubicBezTo>
                <a:cubicBezTo>
                  <a:pt x="770099" y="1229128"/>
                  <a:pt x="805759" y="1204111"/>
                  <a:pt x="805759" y="1204111"/>
                </a:cubicBezTo>
                <a:cubicBezTo>
                  <a:pt x="808777" y="1195057"/>
                  <a:pt x="808064" y="1183698"/>
                  <a:pt x="814812" y="1176950"/>
                </a:cubicBezTo>
                <a:cubicBezTo>
                  <a:pt x="827446" y="1164316"/>
                  <a:pt x="882486" y="1131202"/>
                  <a:pt x="905347" y="1122629"/>
                </a:cubicBezTo>
                <a:cubicBezTo>
                  <a:pt x="957329" y="1103136"/>
                  <a:pt x="933972" y="1126425"/>
                  <a:pt x="995882" y="1095469"/>
                </a:cubicBezTo>
                <a:cubicBezTo>
                  <a:pt x="1007953" y="1089433"/>
                  <a:pt x="1020522" y="1084306"/>
                  <a:pt x="1032095" y="1077362"/>
                </a:cubicBezTo>
                <a:cubicBezTo>
                  <a:pt x="1050756" y="1066166"/>
                  <a:pt x="1065771" y="1048029"/>
                  <a:pt x="1086416" y="1041148"/>
                </a:cubicBezTo>
                <a:cubicBezTo>
                  <a:pt x="1125381" y="1028160"/>
                  <a:pt x="1104319" y="1034410"/>
                  <a:pt x="1149791" y="1023041"/>
                </a:cubicBezTo>
                <a:cubicBezTo>
                  <a:pt x="1158844" y="1017005"/>
                  <a:pt x="1167008" y="1009353"/>
                  <a:pt x="1176951" y="1004934"/>
                </a:cubicBezTo>
                <a:cubicBezTo>
                  <a:pt x="1198711" y="995263"/>
                  <a:pt x="1285990" y="970197"/>
                  <a:pt x="1303699" y="968721"/>
                </a:cubicBezTo>
                <a:lnTo>
                  <a:pt x="1412341" y="959667"/>
                </a:lnTo>
                <a:cubicBezTo>
                  <a:pt x="1561323" y="966762"/>
                  <a:pt x="1651719" y="976966"/>
                  <a:pt x="1801640" y="959667"/>
                </a:cubicBezTo>
                <a:cubicBezTo>
                  <a:pt x="1815047" y="958120"/>
                  <a:pt x="1825217" y="946299"/>
                  <a:pt x="1837854" y="941560"/>
                </a:cubicBezTo>
                <a:cubicBezTo>
                  <a:pt x="1849505" y="937191"/>
                  <a:pt x="1862104" y="935925"/>
                  <a:pt x="1874068" y="932507"/>
                </a:cubicBezTo>
                <a:cubicBezTo>
                  <a:pt x="1883244" y="929885"/>
                  <a:pt x="1892175" y="926471"/>
                  <a:pt x="1901228" y="923453"/>
                </a:cubicBezTo>
                <a:cubicBezTo>
                  <a:pt x="1907264" y="914400"/>
                  <a:pt x="1914916" y="906236"/>
                  <a:pt x="1919335" y="896293"/>
                </a:cubicBezTo>
                <a:cubicBezTo>
                  <a:pt x="1927087" y="878852"/>
                  <a:pt x="1937442" y="841972"/>
                  <a:pt x="1937442" y="841972"/>
                </a:cubicBezTo>
                <a:cubicBezTo>
                  <a:pt x="1944956" y="774342"/>
                  <a:pt x="1955549" y="689906"/>
                  <a:pt x="1955549" y="624689"/>
                </a:cubicBezTo>
                <a:cubicBezTo>
                  <a:pt x="1955549" y="598781"/>
                  <a:pt x="1947120" y="570992"/>
                  <a:pt x="1928389" y="552261"/>
                </a:cubicBezTo>
                <a:cubicBezTo>
                  <a:pt x="1926255" y="550127"/>
                  <a:pt x="1920844" y="555279"/>
                  <a:pt x="1910282" y="552261"/>
                </a:cubicBezTo>
                <a:close/>
              </a:path>
            </a:pathLst>
          </a:cu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60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290057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2900575"/>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26950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269507"/>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360597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3605971"/>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Tree>
    <p:extLst>
      <p:ext uri="{BB962C8B-B14F-4D97-AF65-F5344CB8AC3E}">
        <p14:creationId xmlns:p14="http://schemas.microsoft.com/office/powerpoint/2010/main" val="1920348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354396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00501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00501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334825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3348250"/>
                <a:ext cx="317138" cy="276999"/>
              </a:xfrm>
              <a:prstGeom prst="rect">
                <a:avLst/>
              </a:prstGeom>
              <a:blipFill rotWithShape="0">
                <a:blip r:embed="rId4"/>
                <a:stretch>
                  <a:fillRect l="-11538" r="-576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371718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3717182"/>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05364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053646"/>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947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05831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51936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51936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386260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3862600"/>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423153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4231532"/>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56799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567996"/>
                <a:ext cx="322461" cy="276999"/>
              </a:xfrm>
              <a:prstGeom prst="rect">
                <a:avLst/>
              </a:prstGeom>
              <a:blipFill rotWithShape="0">
                <a:blip r:embed="rId6"/>
                <a:stretch>
                  <a:fillRect l="-9434" r="-9434" b="-15217"/>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950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48117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477411"/>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4938462"/>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4938462"/>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4281700"/>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4281700"/>
                <a:ext cx="317138" cy="276999"/>
              </a:xfrm>
              <a:prstGeom prst="rect">
                <a:avLst/>
              </a:prstGeom>
              <a:blipFill rotWithShape="0">
                <a:blip r:embed="rId4"/>
                <a:stretch>
                  <a:fillRect l="-11538" r="-576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465063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4650632"/>
                <a:ext cx="322461" cy="276999"/>
              </a:xfrm>
              <a:prstGeom prst="rect">
                <a:avLst/>
              </a:prstGeom>
              <a:blipFill rotWithShape="0">
                <a:blip r:embed="rId5"/>
                <a:stretch>
                  <a:fillRect l="-9434" r="-943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4987096"/>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4987096"/>
                <a:ext cx="322461" cy="276999"/>
              </a:xfrm>
              <a:prstGeom prst="rect">
                <a:avLst/>
              </a:prstGeom>
              <a:blipFill rotWithShape="0">
                <a:blip r:embed="rId6"/>
                <a:stretch>
                  <a:fillRect l="-9434" r="-9434" b="-15217"/>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253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with 1-D filter: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527843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1475715" y="494413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2"/>
          </p:cNvCxnSpPr>
          <p:nvPr/>
        </p:nvCxnSpPr>
        <p:spPr>
          <a:xfrm flipV="1">
            <a:off x="1475715" y="540518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2"/>
          </p:cNvCxnSpPr>
          <p:nvPr/>
        </p:nvCxnSpPr>
        <p:spPr>
          <a:xfrm flipV="1">
            <a:off x="1475715" y="540518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197092" y="3709430"/>
                <a:ext cx="5754139" cy="1446550"/>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green units </a:t>
                </a:r>
                <a:r>
                  <a:rPr lang="en-US" sz="2200" b="1" dirty="0" smtClean="0"/>
                  <a:t>share</a:t>
                </a:r>
                <a:r>
                  <a:rPr lang="en-US" sz="2200" dirty="0" smtClean="0"/>
                  <a:t> the same parameters </a:t>
                </a:r>
                <a14:m>
                  <m:oMath xmlns:m="http://schemas.openxmlformats.org/officeDocument/2006/math">
                    <m:r>
                      <a:rPr lang="en-US" sz="2200" b="1" i="1" dirty="0" smtClean="0">
                        <a:latin typeface="Cambria Math" panose="02040503050406030204" pitchFamily="18" charset="0"/>
                      </a:rPr>
                      <m:t>𝒘</m:t>
                    </m:r>
                  </m:oMath>
                </a14:m>
                <a:endParaRPr lang="en-US" sz="2200" b="1"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Each green unit computes the </a:t>
                </a:r>
                <a:r>
                  <a:rPr lang="en-US" sz="2200" b="1" dirty="0" smtClean="0"/>
                  <a:t>same function,</a:t>
                </a:r>
                <a:r>
                  <a:rPr lang="en-US" sz="2200" dirty="0" smtClean="0"/>
                  <a:t> </a:t>
                </a:r>
                <a:br>
                  <a:rPr lang="en-US" sz="2200" dirty="0" smtClean="0"/>
                </a:br>
                <a:r>
                  <a:rPr lang="en-US" sz="2200" dirty="0" smtClean="0"/>
                  <a:t>but with a </a:t>
                </a:r>
                <a:r>
                  <a:rPr lang="en-US" sz="2200" b="1" dirty="0" smtClean="0"/>
                  <a:t>different input window</a:t>
                </a:r>
                <a:endParaRPr lang="en-US" sz="22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7092" y="3709430"/>
                <a:ext cx="5754139" cy="1446550"/>
              </a:xfrm>
              <a:prstGeom prst="rect">
                <a:avLst/>
              </a:prstGeom>
              <a:blipFill rotWithShape="0">
                <a:blip r:embed="rId3"/>
                <a:stretch>
                  <a:fillRect l="-1165" t="-295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70642" y="4748425"/>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570642" y="4748425"/>
                <a:ext cx="317138" cy="276999"/>
              </a:xfrm>
              <a:prstGeom prst="rect">
                <a:avLst/>
              </a:prstGeom>
              <a:blipFill rotWithShape="0">
                <a:blip r:embed="rId4"/>
                <a:stretch>
                  <a:fillRect l="-1153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981" y="5117357"/>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981" y="5117357"/>
                <a:ext cx="322461" cy="276999"/>
              </a:xfrm>
              <a:prstGeom prst="rect">
                <a:avLst/>
              </a:prstGeom>
              <a:blipFill rotWithShape="0">
                <a:blip r:embed="rId5"/>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981" y="5453821"/>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981" y="5453821"/>
                <a:ext cx="322461" cy="276999"/>
              </a:xfrm>
              <a:prstGeom prst="rect">
                <a:avLst/>
              </a:prstGeom>
              <a:blipFill rotWithShape="0">
                <a:blip r:embed="rId6"/>
                <a:stretch>
                  <a:fillRect l="-9434" r="-9434" b="-15556"/>
                </a:stretch>
              </a:blipFill>
            </p:spPr>
            <p:txBody>
              <a:bodyPr/>
              <a:lstStyle/>
              <a:p>
                <a:r>
                  <a:rPr lang="en-US">
                    <a:noFill/>
                  </a:rPr>
                  <a:t> </a:t>
                </a:r>
              </a:p>
            </p:txBody>
          </p:sp>
        </mc:Fallback>
      </mc:AlternateContent>
      <p:sp>
        <p:nvSpPr>
          <p:cNvPr id="19" name="Oval 18"/>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4942" y="387826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14942" y="43926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14942" y="4811713"/>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26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Multiple feature maps</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2217" y="57288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4941" y="5269690"/>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75714" y="4927200"/>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75714" y="5388251"/>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714" y="5388251"/>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05518" y="2881210"/>
            <a:ext cx="5513945" cy="1785104"/>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All orange units compute the </a:t>
            </a:r>
            <a:r>
              <a:rPr lang="en-US" sz="2200" b="1" dirty="0" smtClean="0"/>
              <a:t>same function</a:t>
            </a:r>
            <a:r>
              <a:rPr lang="en-US" sz="2200" dirty="0" smtClean="0"/>
              <a:t/>
            </a:r>
            <a:br>
              <a:rPr lang="en-US" sz="2200" dirty="0" smtClean="0"/>
            </a:br>
            <a:r>
              <a:rPr lang="en-US" sz="2200" dirty="0" smtClean="0"/>
              <a:t>but with a </a:t>
            </a:r>
            <a:r>
              <a:rPr lang="en-US" sz="2200" b="1" dirty="0" smtClean="0"/>
              <a:t>different input windows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Orange and green units </a:t>
            </a:r>
            <a:r>
              <a:rPr lang="en-US" sz="2200" b="1" dirty="0" smtClean="0"/>
              <a:t>compute </a:t>
            </a:r>
            <a:br>
              <a:rPr lang="en-US" sz="2200" b="1" dirty="0" smtClean="0"/>
            </a:br>
            <a:r>
              <a:rPr lang="en-US" sz="2200" b="1" dirty="0" smtClean="0"/>
              <a:t>different functions</a:t>
            </a:r>
            <a:endParaRPr lang="en-US" sz="2200" b="1" dirty="0"/>
          </a:p>
        </p:txBody>
      </p:sp>
      <mc:AlternateContent xmlns:mc="http://schemas.openxmlformats.org/markup-compatibility/2006" xmlns:a14="http://schemas.microsoft.com/office/drawing/2010/main">
        <mc:Choice Requires="a14">
          <p:sp>
            <p:nvSpPr>
              <p:cNvPr id="35" name="TextBox 34"/>
              <p:cNvSpPr txBox="1"/>
              <p:nvPr/>
            </p:nvSpPr>
            <p:spPr>
              <a:xfrm>
                <a:off x="1569491" y="4716256"/>
                <a:ext cx="3171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569491" y="4716256"/>
                <a:ext cx="317138" cy="276999"/>
              </a:xfrm>
              <a:prstGeom prst="rect">
                <a:avLst/>
              </a:prstGeom>
              <a:blipFill rotWithShape="0">
                <a:blip r:embed="rId6"/>
                <a:stretch>
                  <a:fillRect l="-11538" r="-769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66830" y="5085188"/>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566830" y="5085188"/>
                <a:ext cx="322461" cy="276999"/>
              </a:xfrm>
              <a:prstGeom prst="rect">
                <a:avLst/>
              </a:prstGeom>
              <a:blipFill rotWithShape="0">
                <a:blip r:embed="rId7"/>
                <a:stretch>
                  <a:fillRect l="-9434" r="-943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66830" y="5421652"/>
                <a:ext cx="3224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566830" y="5421652"/>
                <a:ext cx="322461" cy="276999"/>
              </a:xfrm>
              <a:prstGeom prst="rect">
                <a:avLst/>
              </a:prstGeom>
              <a:blipFill rotWithShape="0">
                <a:blip r:embed="rId8"/>
                <a:stretch>
                  <a:fillRect l="-9434" r="-9434" b="-15217"/>
                </a:stretch>
              </a:blipFill>
            </p:spPr>
            <p:txBody>
              <a:bodyPr/>
              <a:lstStyle/>
              <a:p>
                <a:r>
                  <a:rPr lang="en-US">
                    <a:noFill/>
                  </a:rPr>
                  <a:t> </a:t>
                </a:r>
              </a:p>
            </p:txBody>
          </p:sp>
        </mc:Fallback>
      </mc:AlternateContent>
      <p:sp>
        <p:nvSpPr>
          <p:cNvPr id="38" name="Oval 37"/>
          <p:cNvSpPr/>
          <p:nvPr/>
        </p:nvSpPr>
        <p:spPr>
          <a:xfrm>
            <a:off x="3233491" y="2641572"/>
            <a:ext cx="253497" cy="2534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33490" y="4480674"/>
            <a:ext cx="253497" cy="2534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41033" y="3140475"/>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41033" y="3583369"/>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30469" y="4055065"/>
            <a:ext cx="253497" cy="253497"/>
          </a:xfrm>
          <a:prstGeom prst="ellipse">
            <a:avLst/>
          </a:prstGeom>
          <a:solidFill>
            <a:schemeClr val="accent2">
              <a:lumMod val="75000"/>
            </a:schemeClr>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endCxn id="38" idx="2"/>
          </p:cNvCxnSpPr>
          <p:nvPr/>
        </p:nvCxnSpPr>
        <p:spPr>
          <a:xfrm flipV="1">
            <a:off x="1483257" y="2768321"/>
            <a:ext cx="1750234" cy="3276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2"/>
          </p:cNvCxnSpPr>
          <p:nvPr/>
        </p:nvCxnSpPr>
        <p:spPr>
          <a:xfrm flipV="1">
            <a:off x="1483257" y="2768321"/>
            <a:ext cx="1750234" cy="7890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8" idx="2"/>
          </p:cNvCxnSpPr>
          <p:nvPr/>
        </p:nvCxnSpPr>
        <p:spPr>
          <a:xfrm flipV="1">
            <a:off x="1483257" y="2768321"/>
            <a:ext cx="1750234" cy="125040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2352220" y="2610094"/>
                <a:ext cx="3841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1</m:t>
                          </m:r>
                        </m:sub>
                      </m:sSub>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2352220" y="2610094"/>
                <a:ext cx="384144" cy="276999"/>
              </a:xfrm>
              <a:prstGeom prst="rect">
                <a:avLst/>
              </a:prstGeom>
              <a:blipFill rotWithShape="0">
                <a:blip r:embed="rId9"/>
                <a:stretch>
                  <a:fillRect l="-17460" t="-4348" r="-476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349559" y="2861111"/>
                <a:ext cx="389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2</m:t>
                          </m:r>
                        </m:sub>
                      </m:sSub>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2349559" y="2861111"/>
                <a:ext cx="389466" cy="276999"/>
              </a:xfrm>
              <a:prstGeom prst="rect">
                <a:avLst/>
              </a:prstGeom>
              <a:blipFill rotWithShape="0">
                <a:blip r:embed="rId10"/>
                <a:stretch>
                  <a:fillRect l="-15625" t="-2174" r="-7813"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342017" y="3097770"/>
                <a:ext cx="389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r>
                            <a:rPr lang="en-US" b="0" i="1" smtClean="0">
                              <a:latin typeface="Cambria Math" panose="02040503050406030204" pitchFamily="18" charset="0"/>
                            </a:rPr>
                            <m:t>′</m:t>
                          </m:r>
                        </m:e>
                        <m:sub>
                          <m:r>
                            <a:rPr lang="en-US" b="0" i="1" smtClean="0">
                              <a:latin typeface="Cambria Math" panose="02040503050406030204" pitchFamily="18" charset="0"/>
                            </a:rPr>
                            <m:t>3</m:t>
                          </m:r>
                        </m:sub>
                      </m:sSub>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342017" y="3097770"/>
                <a:ext cx="389466" cy="276999"/>
              </a:xfrm>
              <a:prstGeom prst="rect">
                <a:avLst/>
              </a:prstGeom>
              <a:blipFill rotWithShape="0">
                <a:blip r:embed="rId11"/>
                <a:stretch>
                  <a:fillRect l="-15625" t="-4348" r="-7813" b="-15217"/>
                </a:stretch>
              </a:blipFill>
            </p:spPr>
            <p:txBody>
              <a:bodyPr/>
              <a:lstStyle/>
              <a:p>
                <a:r>
                  <a:rPr lang="en-US">
                    <a:noFill/>
                  </a:rPr>
                  <a:t> </a:t>
                </a:r>
              </a:p>
            </p:txBody>
          </p:sp>
        </mc:Fallback>
      </mc:AlternateContent>
      <p:sp>
        <p:nvSpPr>
          <p:cNvPr id="67" name="Freeform 66"/>
          <p:cNvSpPr/>
          <p:nvPr/>
        </p:nvSpPr>
        <p:spPr>
          <a:xfrm>
            <a:off x="2334486" y="3340729"/>
            <a:ext cx="725585" cy="2372571"/>
          </a:xfrm>
          <a:custGeom>
            <a:avLst/>
            <a:gdLst>
              <a:gd name="connsiteX0" fmla="*/ 517356 w 725585"/>
              <a:gd name="connsiteY0" fmla="*/ 18107 h 2372571"/>
              <a:gd name="connsiteX1" fmla="*/ 472088 w 725585"/>
              <a:gd name="connsiteY1" fmla="*/ 9053 h 2372571"/>
              <a:gd name="connsiteX2" fmla="*/ 444928 w 725585"/>
              <a:gd name="connsiteY2" fmla="*/ 0 h 2372571"/>
              <a:gd name="connsiteX3" fmla="*/ 345340 w 725585"/>
              <a:gd name="connsiteY3" fmla="*/ 9053 h 2372571"/>
              <a:gd name="connsiteX4" fmla="*/ 318179 w 725585"/>
              <a:gd name="connsiteY4" fmla="*/ 18107 h 2372571"/>
              <a:gd name="connsiteX5" fmla="*/ 263859 w 725585"/>
              <a:gd name="connsiteY5" fmla="*/ 27160 h 2372571"/>
              <a:gd name="connsiteX6" fmla="*/ 236698 w 725585"/>
              <a:gd name="connsiteY6" fmla="*/ 45267 h 2372571"/>
              <a:gd name="connsiteX7" fmla="*/ 200484 w 725585"/>
              <a:gd name="connsiteY7" fmla="*/ 54321 h 2372571"/>
              <a:gd name="connsiteX8" fmla="*/ 146164 w 725585"/>
              <a:gd name="connsiteY8" fmla="*/ 72427 h 2372571"/>
              <a:gd name="connsiteX9" fmla="*/ 82789 w 725585"/>
              <a:gd name="connsiteY9" fmla="*/ 144855 h 2372571"/>
              <a:gd name="connsiteX10" fmla="*/ 64682 w 725585"/>
              <a:gd name="connsiteY10" fmla="*/ 172016 h 2372571"/>
              <a:gd name="connsiteX11" fmla="*/ 46575 w 725585"/>
              <a:gd name="connsiteY11" fmla="*/ 244443 h 2372571"/>
              <a:gd name="connsiteX12" fmla="*/ 28468 w 725585"/>
              <a:gd name="connsiteY12" fmla="*/ 380245 h 2372571"/>
              <a:gd name="connsiteX13" fmla="*/ 19415 w 725585"/>
              <a:gd name="connsiteY13" fmla="*/ 597528 h 2372571"/>
              <a:gd name="connsiteX14" fmla="*/ 1308 w 725585"/>
              <a:gd name="connsiteY14" fmla="*/ 814812 h 2372571"/>
              <a:gd name="connsiteX15" fmla="*/ 19415 w 725585"/>
              <a:gd name="connsiteY15" fmla="*/ 1294645 h 2372571"/>
              <a:gd name="connsiteX16" fmla="*/ 28468 w 725585"/>
              <a:gd name="connsiteY16" fmla="*/ 1321806 h 2372571"/>
              <a:gd name="connsiteX17" fmla="*/ 37522 w 725585"/>
              <a:gd name="connsiteY17" fmla="*/ 1358020 h 2372571"/>
              <a:gd name="connsiteX18" fmla="*/ 55629 w 725585"/>
              <a:gd name="connsiteY18" fmla="*/ 1511928 h 2372571"/>
              <a:gd name="connsiteX19" fmla="*/ 64682 w 725585"/>
              <a:gd name="connsiteY19" fmla="*/ 1548142 h 2372571"/>
              <a:gd name="connsiteX20" fmla="*/ 82789 w 725585"/>
              <a:gd name="connsiteY20" fmla="*/ 1602463 h 2372571"/>
              <a:gd name="connsiteX21" fmla="*/ 91843 w 725585"/>
              <a:gd name="connsiteY21" fmla="*/ 1711105 h 2372571"/>
              <a:gd name="connsiteX22" fmla="*/ 100896 w 725585"/>
              <a:gd name="connsiteY22" fmla="*/ 1747319 h 2372571"/>
              <a:gd name="connsiteX23" fmla="*/ 109950 w 725585"/>
              <a:gd name="connsiteY23" fmla="*/ 1792586 h 2372571"/>
              <a:gd name="connsiteX24" fmla="*/ 128057 w 725585"/>
              <a:gd name="connsiteY24" fmla="*/ 2073243 h 2372571"/>
              <a:gd name="connsiteX25" fmla="*/ 137110 w 725585"/>
              <a:gd name="connsiteY25" fmla="*/ 2190938 h 2372571"/>
              <a:gd name="connsiteX26" fmla="*/ 146164 w 725585"/>
              <a:gd name="connsiteY26" fmla="*/ 2218099 h 2372571"/>
              <a:gd name="connsiteX27" fmla="*/ 155217 w 725585"/>
              <a:gd name="connsiteY27" fmla="*/ 2254313 h 2372571"/>
              <a:gd name="connsiteX28" fmla="*/ 164270 w 725585"/>
              <a:gd name="connsiteY28" fmla="*/ 2281473 h 2372571"/>
              <a:gd name="connsiteX29" fmla="*/ 191431 w 725585"/>
              <a:gd name="connsiteY29" fmla="*/ 2290526 h 2372571"/>
              <a:gd name="connsiteX30" fmla="*/ 218591 w 725585"/>
              <a:gd name="connsiteY30" fmla="*/ 2308633 h 2372571"/>
              <a:gd name="connsiteX31" fmla="*/ 236698 w 725585"/>
              <a:gd name="connsiteY31" fmla="*/ 2335794 h 2372571"/>
              <a:gd name="connsiteX32" fmla="*/ 272912 w 725585"/>
              <a:gd name="connsiteY32" fmla="*/ 2344847 h 2372571"/>
              <a:gd name="connsiteX33" fmla="*/ 300072 w 725585"/>
              <a:gd name="connsiteY33" fmla="*/ 2362954 h 2372571"/>
              <a:gd name="connsiteX34" fmla="*/ 472088 w 725585"/>
              <a:gd name="connsiteY34" fmla="*/ 2362954 h 2372571"/>
              <a:gd name="connsiteX35" fmla="*/ 499249 w 725585"/>
              <a:gd name="connsiteY35" fmla="*/ 2344847 h 2372571"/>
              <a:gd name="connsiteX36" fmla="*/ 553569 w 725585"/>
              <a:gd name="connsiteY36" fmla="*/ 2326740 h 2372571"/>
              <a:gd name="connsiteX37" fmla="*/ 589783 w 725585"/>
              <a:gd name="connsiteY37" fmla="*/ 2272420 h 2372571"/>
              <a:gd name="connsiteX38" fmla="*/ 607890 w 725585"/>
              <a:gd name="connsiteY38" fmla="*/ 2245259 h 2372571"/>
              <a:gd name="connsiteX39" fmla="*/ 616944 w 725585"/>
              <a:gd name="connsiteY39" fmla="*/ 2190938 h 2372571"/>
              <a:gd name="connsiteX40" fmla="*/ 635051 w 725585"/>
              <a:gd name="connsiteY40" fmla="*/ 2163778 h 2372571"/>
              <a:gd name="connsiteX41" fmla="*/ 653158 w 725585"/>
              <a:gd name="connsiteY41" fmla="*/ 1865014 h 2372571"/>
              <a:gd name="connsiteX42" fmla="*/ 671264 w 725585"/>
              <a:gd name="connsiteY42" fmla="*/ 1702051 h 2372571"/>
              <a:gd name="connsiteX43" fmla="*/ 680318 w 725585"/>
              <a:gd name="connsiteY43" fmla="*/ 1674891 h 2372571"/>
              <a:gd name="connsiteX44" fmla="*/ 689371 w 725585"/>
              <a:gd name="connsiteY44" fmla="*/ 1593410 h 2372571"/>
              <a:gd name="connsiteX45" fmla="*/ 707478 w 725585"/>
              <a:gd name="connsiteY45" fmla="*/ 1493821 h 2372571"/>
              <a:gd name="connsiteX46" fmla="*/ 716532 w 725585"/>
              <a:gd name="connsiteY46" fmla="*/ 1385180 h 2372571"/>
              <a:gd name="connsiteX47" fmla="*/ 725585 w 725585"/>
              <a:gd name="connsiteY47" fmla="*/ 1358020 h 2372571"/>
              <a:gd name="connsiteX48" fmla="*/ 716532 w 725585"/>
              <a:gd name="connsiteY48" fmla="*/ 1222218 h 2372571"/>
              <a:gd name="connsiteX49" fmla="*/ 689371 w 725585"/>
              <a:gd name="connsiteY49" fmla="*/ 1068309 h 2372571"/>
              <a:gd name="connsiteX50" fmla="*/ 680318 w 725585"/>
              <a:gd name="connsiteY50" fmla="*/ 932507 h 2372571"/>
              <a:gd name="connsiteX51" fmla="*/ 671264 w 725585"/>
              <a:gd name="connsiteY51" fmla="*/ 896293 h 2372571"/>
              <a:gd name="connsiteX52" fmla="*/ 653158 w 725585"/>
              <a:gd name="connsiteY52" fmla="*/ 715223 h 2372571"/>
              <a:gd name="connsiteX53" fmla="*/ 625997 w 725585"/>
              <a:gd name="connsiteY53" fmla="*/ 271604 h 2372571"/>
              <a:gd name="connsiteX54" fmla="*/ 616944 w 725585"/>
              <a:gd name="connsiteY54" fmla="*/ 208229 h 2372571"/>
              <a:gd name="connsiteX55" fmla="*/ 607890 w 725585"/>
              <a:gd name="connsiteY55" fmla="*/ 172016 h 2372571"/>
              <a:gd name="connsiteX56" fmla="*/ 589783 w 725585"/>
              <a:gd name="connsiteY56" fmla="*/ 90534 h 2372571"/>
              <a:gd name="connsiteX57" fmla="*/ 571676 w 725585"/>
              <a:gd name="connsiteY57" fmla="*/ 54321 h 2372571"/>
              <a:gd name="connsiteX58" fmla="*/ 517356 w 725585"/>
              <a:gd name="connsiteY58" fmla="*/ 18107 h 23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5585" h="2372571">
                <a:moveTo>
                  <a:pt x="517356" y="18107"/>
                </a:moveTo>
                <a:cubicBezTo>
                  <a:pt x="500758" y="10562"/>
                  <a:pt x="487017" y="12785"/>
                  <a:pt x="472088" y="9053"/>
                </a:cubicBezTo>
                <a:cubicBezTo>
                  <a:pt x="462830" y="6738"/>
                  <a:pt x="454471" y="0"/>
                  <a:pt x="444928" y="0"/>
                </a:cubicBezTo>
                <a:cubicBezTo>
                  <a:pt x="411595" y="0"/>
                  <a:pt x="378536" y="6035"/>
                  <a:pt x="345340" y="9053"/>
                </a:cubicBezTo>
                <a:cubicBezTo>
                  <a:pt x="336286" y="12071"/>
                  <a:pt x="327495" y="16037"/>
                  <a:pt x="318179" y="18107"/>
                </a:cubicBezTo>
                <a:cubicBezTo>
                  <a:pt x="300260" y="22089"/>
                  <a:pt x="281273" y="21355"/>
                  <a:pt x="263859" y="27160"/>
                </a:cubicBezTo>
                <a:cubicBezTo>
                  <a:pt x="253536" y="30601"/>
                  <a:pt x="246699" y="40981"/>
                  <a:pt x="236698" y="45267"/>
                </a:cubicBezTo>
                <a:cubicBezTo>
                  <a:pt x="225261" y="50169"/>
                  <a:pt x="212402" y="50746"/>
                  <a:pt x="200484" y="54321"/>
                </a:cubicBezTo>
                <a:cubicBezTo>
                  <a:pt x="182203" y="59805"/>
                  <a:pt x="146164" y="72427"/>
                  <a:pt x="146164" y="72427"/>
                </a:cubicBezTo>
                <a:cubicBezTo>
                  <a:pt x="100896" y="102605"/>
                  <a:pt x="125038" y="81481"/>
                  <a:pt x="82789" y="144855"/>
                </a:cubicBezTo>
                <a:lnTo>
                  <a:pt x="64682" y="172016"/>
                </a:lnTo>
                <a:cubicBezTo>
                  <a:pt x="58646" y="196158"/>
                  <a:pt x="50094" y="219808"/>
                  <a:pt x="46575" y="244443"/>
                </a:cubicBezTo>
                <a:cubicBezTo>
                  <a:pt x="34081" y="331904"/>
                  <a:pt x="40169" y="286643"/>
                  <a:pt x="28468" y="380245"/>
                </a:cubicBezTo>
                <a:cubicBezTo>
                  <a:pt x="25450" y="452673"/>
                  <a:pt x="22633" y="525109"/>
                  <a:pt x="19415" y="597528"/>
                </a:cubicBezTo>
                <a:cubicBezTo>
                  <a:pt x="10639" y="794990"/>
                  <a:pt x="30316" y="727791"/>
                  <a:pt x="1308" y="814812"/>
                </a:cubicBezTo>
                <a:cubicBezTo>
                  <a:pt x="1719" y="833704"/>
                  <a:pt x="-7874" y="1158191"/>
                  <a:pt x="19415" y="1294645"/>
                </a:cubicBezTo>
                <a:cubicBezTo>
                  <a:pt x="21287" y="1304003"/>
                  <a:pt x="25846" y="1312630"/>
                  <a:pt x="28468" y="1321806"/>
                </a:cubicBezTo>
                <a:cubicBezTo>
                  <a:pt x="31886" y="1333770"/>
                  <a:pt x="34504" y="1345949"/>
                  <a:pt x="37522" y="1358020"/>
                </a:cubicBezTo>
                <a:cubicBezTo>
                  <a:pt x="42379" y="1406594"/>
                  <a:pt x="46732" y="1462993"/>
                  <a:pt x="55629" y="1511928"/>
                </a:cubicBezTo>
                <a:cubicBezTo>
                  <a:pt x="57855" y="1524170"/>
                  <a:pt x="61107" y="1536224"/>
                  <a:pt x="64682" y="1548142"/>
                </a:cubicBezTo>
                <a:cubicBezTo>
                  <a:pt x="70166" y="1566424"/>
                  <a:pt x="82789" y="1602463"/>
                  <a:pt x="82789" y="1602463"/>
                </a:cubicBezTo>
                <a:cubicBezTo>
                  <a:pt x="85807" y="1638677"/>
                  <a:pt x="87336" y="1675046"/>
                  <a:pt x="91843" y="1711105"/>
                </a:cubicBezTo>
                <a:cubicBezTo>
                  <a:pt x="93386" y="1723452"/>
                  <a:pt x="98197" y="1735172"/>
                  <a:pt x="100896" y="1747319"/>
                </a:cubicBezTo>
                <a:cubicBezTo>
                  <a:pt x="104234" y="1762340"/>
                  <a:pt x="106932" y="1777497"/>
                  <a:pt x="109950" y="1792586"/>
                </a:cubicBezTo>
                <a:cubicBezTo>
                  <a:pt x="123961" y="2072817"/>
                  <a:pt x="111715" y="1877138"/>
                  <a:pt x="128057" y="2073243"/>
                </a:cubicBezTo>
                <a:cubicBezTo>
                  <a:pt x="131325" y="2112455"/>
                  <a:pt x="132230" y="2151894"/>
                  <a:pt x="137110" y="2190938"/>
                </a:cubicBezTo>
                <a:cubicBezTo>
                  <a:pt x="138294" y="2200408"/>
                  <a:pt x="143542" y="2208923"/>
                  <a:pt x="146164" y="2218099"/>
                </a:cubicBezTo>
                <a:cubicBezTo>
                  <a:pt x="149582" y="2230063"/>
                  <a:pt x="151799" y="2242349"/>
                  <a:pt x="155217" y="2254313"/>
                </a:cubicBezTo>
                <a:cubicBezTo>
                  <a:pt x="157839" y="2263489"/>
                  <a:pt x="157522" y="2274725"/>
                  <a:pt x="164270" y="2281473"/>
                </a:cubicBezTo>
                <a:cubicBezTo>
                  <a:pt x="171018" y="2288221"/>
                  <a:pt x="182377" y="2287508"/>
                  <a:pt x="191431" y="2290526"/>
                </a:cubicBezTo>
                <a:cubicBezTo>
                  <a:pt x="200484" y="2296562"/>
                  <a:pt x="210897" y="2300939"/>
                  <a:pt x="218591" y="2308633"/>
                </a:cubicBezTo>
                <a:cubicBezTo>
                  <a:pt x="226285" y="2316327"/>
                  <a:pt x="227644" y="2329758"/>
                  <a:pt x="236698" y="2335794"/>
                </a:cubicBezTo>
                <a:cubicBezTo>
                  <a:pt x="247051" y="2342696"/>
                  <a:pt x="260841" y="2341829"/>
                  <a:pt x="272912" y="2344847"/>
                </a:cubicBezTo>
                <a:cubicBezTo>
                  <a:pt x="281965" y="2350883"/>
                  <a:pt x="289884" y="2359133"/>
                  <a:pt x="300072" y="2362954"/>
                </a:cubicBezTo>
                <a:cubicBezTo>
                  <a:pt x="352849" y="2382746"/>
                  <a:pt x="423648" y="2366414"/>
                  <a:pt x="472088" y="2362954"/>
                </a:cubicBezTo>
                <a:cubicBezTo>
                  <a:pt x="481142" y="2356918"/>
                  <a:pt x="489306" y="2349266"/>
                  <a:pt x="499249" y="2344847"/>
                </a:cubicBezTo>
                <a:cubicBezTo>
                  <a:pt x="516690" y="2337095"/>
                  <a:pt x="553569" y="2326740"/>
                  <a:pt x="553569" y="2326740"/>
                </a:cubicBezTo>
                <a:lnTo>
                  <a:pt x="589783" y="2272420"/>
                </a:lnTo>
                <a:lnTo>
                  <a:pt x="607890" y="2245259"/>
                </a:lnTo>
                <a:cubicBezTo>
                  <a:pt x="610908" y="2227152"/>
                  <a:pt x="611139" y="2208353"/>
                  <a:pt x="616944" y="2190938"/>
                </a:cubicBezTo>
                <a:cubicBezTo>
                  <a:pt x="620385" y="2180616"/>
                  <a:pt x="633849" y="2174592"/>
                  <a:pt x="635051" y="2163778"/>
                </a:cubicBezTo>
                <a:cubicBezTo>
                  <a:pt x="646069" y="2064617"/>
                  <a:pt x="644873" y="1964440"/>
                  <a:pt x="653158" y="1865014"/>
                </a:cubicBezTo>
                <a:cubicBezTo>
                  <a:pt x="657785" y="1809487"/>
                  <a:pt x="659243" y="1756145"/>
                  <a:pt x="671264" y="1702051"/>
                </a:cubicBezTo>
                <a:cubicBezTo>
                  <a:pt x="673334" y="1692735"/>
                  <a:pt x="677300" y="1683944"/>
                  <a:pt x="680318" y="1674891"/>
                </a:cubicBezTo>
                <a:cubicBezTo>
                  <a:pt x="683336" y="1647731"/>
                  <a:pt x="685759" y="1620498"/>
                  <a:pt x="689371" y="1593410"/>
                </a:cubicBezTo>
                <a:cubicBezTo>
                  <a:pt x="694002" y="1558676"/>
                  <a:pt x="700654" y="1527946"/>
                  <a:pt x="707478" y="1493821"/>
                </a:cubicBezTo>
                <a:cubicBezTo>
                  <a:pt x="710496" y="1457607"/>
                  <a:pt x="711729" y="1421200"/>
                  <a:pt x="716532" y="1385180"/>
                </a:cubicBezTo>
                <a:cubicBezTo>
                  <a:pt x="717793" y="1375721"/>
                  <a:pt x="725585" y="1367563"/>
                  <a:pt x="725585" y="1358020"/>
                </a:cubicBezTo>
                <a:cubicBezTo>
                  <a:pt x="725585" y="1312652"/>
                  <a:pt x="719883" y="1267462"/>
                  <a:pt x="716532" y="1222218"/>
                </a:cubicBezTo>
                <a:cubicBezTo>
                  <a:pt x="707548" y="1100929"/>
                  <a:pt x="720340" y="1145730"/>
                  <a:pt x="689371" y="1068309"/>
                </a:cubicBezTo>
                <a:cubicBezTo>
                  <a:pt x="686353" y="1023042"/>
                  <a:pt x="685067" y="977626"/>
                  <a:pt x="680318" y="932507"/>
                </a:cubicBezTo>
                <a:cubicBezTo>
                  <a:pt x="679015" y="920132"/>
                  <a:pt x="672807" y="908640"/>
                  <a:pt x="671264" y="896293"/>
                </a:cubicBezTo>
                <a:cubicBezTo>
                  <a:pt x="663740" y="836104"/>
                  <a:pt x="653158" y="715223"/>
                  <a:pt x="653158" y="715223"/>
                </a:cubicBezTo>
                <a:cubicBezTo>
                  <a:pt x="647614" y="560006"/>
                  <a:pt x="647767" y="424002"/>
                  <a:pt x="625997" y="271604"/>
                </a:cubicBezTo>
                <a:cubicBezTo>
                  <a:pt x="622979" y="250479"/>
                  <a:pt x="620761" y="229224"/>
                  <a:pt x="616944" y="208229"/>
                </a:cubicBezTo>
                <a:cubicBezTo>
                  <a:pt x="614718" y="195987"/>
                  <a:pt x="610330" y="184217"/>
                  <a:pt x="607890" y="172016"/>
                </a:cubicBezTo>
                <a:cubicBezTo>
                  <a:pt x="600428" y="134708"/>
                  <a:pt x="602999" y="121371"/>
                  <a:pt x="589783" y="90534"/>
                </a:cubicBezTo>
                <a:cubicBezTo>
                  <a:pt x="584467" y="78129"/>
                  <a:pt x="581219" y="63864"/>
                  <a:pt x="571676" y="54321"/>
                </a:cubicBezTo>
                <a:cubicBezTo>
                  <a:pt x="556288" y="38933"/>
                  <a:pt x="533954" y="25652"/>
                  <a:pt x="517356" y="18107"/>
                </a:cubicBezTo>
                <a:close/>
              </a:path>
            </a:pathLst>
          </a:cu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011939" y="2554629"/>
            <a:ext cx="725585" cy="2372571"/>
          </a:xfrm>
          <a:custGeom>
            <a:avLst/>
            <a:gdLst>
              <a:gd name="connsiteX0" fmla="*/ 517356 w 725585"/>
              <a:gd name="connsiteY0" fmla="*/ 18107 h 2372571"/>
              <a:gd name="connsiteX1" fmla="*/ 472088 w 725585"/>
              <a:gd name="connsiteY1" fmla="*/ 9053 h 2372571"/>
              <a:gd name="connsiteX2" fmla="*/ 444928 w 725585"/>
              <a:gd name="connsiteY2" fmla="*/ 0 h 2372571"/>
              <a:gd name="connsiteX3" fmla="*/ 345340 w 725585"/>
              <a:gd name="connsiteY3" fmla="*/ 9053 h 2372571"/>
              <a:gd name="connsiteX4" fmla="*/ 318179 w 725585"/>
              <a:gd name="connsiteY4" fmla="*/ 18107 h 2372571"/>
              <a:gd name="connsiteX5" fmla="*/ 263859 w 725585"/>
              <a:gd name="connsiteY5" fmla="*/ 27160 h 2372571"/>
              <a:gd name="connsiteX6" fmla="*/ 236698 w 725585"/>
              <a:gd name="connsiteY6" fmla="*/ 45267 h 2372571"/>
              <a:gd name="connsiteX7" fmla="*/ 200484 w 725585"/>
              <a:gd name="connsiteY7" fmla="*/ 54321 h 2372571"/>
              <a:gd name="connsiteX8" fmla="*/ 146164 w 725585"/>
              <a:gd name="connsiteY8" fmla="*/ 72427 h 2372571"/>
              <a:gd name="connsiteX9" fmla="*/ 82789 w 725585"/>
              <a:gd name="connsiteY9" fmla="*/ 144855 h 2372571"/>
              <a:gd name="connsiteX10" fmla="*/ 64682 w 725585"/>
              <a:gd name="connsiteY10" fmla="*/ 172016 h 2372571"/>
              <a:gd name="connsiteX11" fmla="*/ 46575 w 725585"/>
              <a:gd name="connsiteY11" fmla="*/ 244443 h 2372571"/>
              <a:gd name="connsiteX12" fmla="*/ 28468 w 725585"/>
              <a:gd name="connsiteY12" fmla="*/ 380245 h 2372571"/>
              <a:gd name="connsiteX13" fmla="*/ 19415 w 725585"/>
              <a:gd name="connsiteY13" fmla="*/ 597528 h 2372571"/>
              <a:gd name="connsiteX14" fmla="*/ 1308 w 725585"/>
              <a:gd name="connsiteY14" fmla="*/ 814812 h 2372571"/>
              <a:gd name="connsiteX15" fmla="*/ 19415 w 725585"/>
              <a:gd name="connsiteY15" fmla="*/ 1294645 h 2372571"/>
              <a:gd name="connsiteX16" fmla="*/ 28468 w 725585"/>
              <a:gd name="connsiteY16" fmla="*/ 1321806 h 2372571"/>
              <a:gd name="connsiteX17" fmla="*/ 37522 w 725585"/>
              <a:gd name="connsiteY17" fmla="*/ 1358020 h 2372571"/>
              <a:gd name="connsiteX18" fmla="*/ 55629 w 725585"/>
              <a:gd name="connsiteY18" fmla="*/ 1511928 h 2372571"/>
              <a:gd name="connsiteX19" fmla="*/ 64682 w 725585"/>
              <a:gd name="connsiteY19" fmla="*/ 1548142 h 2372571"/>
              <a:gd name="connsiteX20" fmla="*/ 82789 w 725585"/>
              <a:gd name="connsiteY20" fmla="*/ 1602463 h 2372571"/>
              <a:gd name="connsiteX21" fmla="*/ 91843 w 725585"/>
              <a:gd name="connsiteY21" fmla="*/ 1711105 h 2372571"/>
              <a:gd name="connsiteX22" fmla="*/ 100896 w 725585"/>
              <a:gd name="connsiteY22" fmla="*/ 1747319 h 2372571"/>
              <a:gd name="connsiteX23" fmla="*/ 109950 w 725585"/>
              <a:gd name="connsiteY23" fmla="*/ 1792586 h 2372571"/>
              <a:gd name="connsiteX24" fmla="*/ 128057 w 725585"/>
              <a:gd name="connsiteY24" fmla="*/ 2073243 h 2372571"/>
              <a:gd name="connsiteX25" fmla="*/ 137110 w 725585"/>
              <a:gd name="connsiteY25" fmla="*/ 2190938 h 2372571"/>
              <a:gd name="connsiteX26" fmla="*/ 146164 w 725585"/>
              <a:gd name="connsiteY26" fmla="*/ 2218099 h 2372571"/>
              <a:gd name="connsiteX27" fmla="*/ 155217 w 725585"/>
              <a:gd name="connsiteY27" fmla="*/ 2254313 h 2372571"/>
              <a:gd name="connsiteX28" fmla="*/ 164270 w 725585"/>
              <a:gd name="connsiteY28" fmla="*/ 2281473 h 2372571"/>
              <a:gd name="connsiteX29" fmla="*/ 191431 w 725585"/>
              <a:gd name="connsiteY29" fmla="*/ 2290526 h 2372571"/>
              <a:gd name="connsiteX30" fmla="*/ 218591 w 725585"/>
              <a:gd name="connsiteY30" fmla="*/ 2308633 h 2372571"/>
              <a:gd name="connsiteX31" fmla="*/ 236698 w 725585"/>
              <a:gd name="connsiteY31" fmla="*/ 2335794 h 2372571"/>
              <a:gd name="connsiteX32" fmla="*/ 272912 w 725585"/>
              <a:gd name="connsiteY32" fmla="*/ 2344847 h 2372571"/>
              <a:gd name="connsiteX33" fmla="*/ 300072 w 725585"/>
              <a:gd name="connsiteY33" fmla="*/ 2362954 h 2372571"/>
              <a:gd name="connsiteX34" fmla="*/ 472088 w 725585"/>
              <a:gd name="connsiteY34" fmla="*/ 2362954 h 2372571"/>
              <a:gd name="connsiteX35" fmla="*/ 499249 w 725585"/>
              <a:gd name="connsiteY35" fmla="*/ 2344847 h 2372571"/>
              <a:gd name="connsiteX36" fmla="*/ 553569 w 725585"/>
              <a:gd name="connsiteY36" fmla="*/ 2326740 h 2372571"/>
              <a:gd name="connsiteX37" fmla="*/ 589783 w 725585"/>
              <a:gd name="connsiteY37" fmla="*/ 2272420 h 2372571"/>
              <a:gd name="connsiteX38" fmla="*/ 607890 w 725585"/>
              <a:gd name="connsiteY38" fmla="*/ 2245259 h 2372571"/>
              <a:gd name="connsiteX39" fmla="*/ 616944 w 725585"/>
              <a:gd name="connsiteY39" fmla="*/ 2190938 h 2372571"/>
              <a:gd name="connsiteX40" fmla="*/ 635051 w 725585"/>
              <a:gd name="connsiteY40" fmla="*/ 2163778 h 2372571"/>
              <a:gd name="connsiteX41" fmla="*/ 653158 w 725585"/>
              <a:gd name="connsiteY41" fmla="*/ 1865014 h 2372571"/>
              <a:gd name="connsiteX42" fmla="*/ 671264 w 725585"/>
              <a:gd name="connsiteY42" fmla="*/ 1702051 h 2372571"/>
              <a:gd name="connsiteX43" fmla="*/ 680318 w 725585"/>
              <a:gd name="connsiteY43" fmla="*/ 1674891 h 2372571"/>
              <a:gd name="connsiteX44" fmla="*/ 689371 w 725585"/>
              <a:gd name="connsiteY44" fmla="*/ 1593410 h 2372571"/>
              <a:gd name="connsiteX45" fmla="*/ 707478 w 725585"/>
              <a:gd name="connsiteY45" fmla="*/ 1493821 h 2372571"/>
              <a:gd name="connsiteX46" fmla="*/ 716532 w 725585"/>
              <a:gd name="connsiteY46" fmla="*/ 1385180 h 2372571"/>
              <a:gd name="connsiteX47" fmla="*/ 725585 w 725585"/>
              <a:gd name="connsiteY47" fmla="*/ 1358020 h 2372571"/>
              <a:gd name="connsiteX48" fmla="*/ 716532 w 725585"/>
              <a:gd name="connsiteY48" fmla="*/ 1222218 h 2372571"/>
              <a:gd name="connsiteX49" fmla="*/ 689371 w 725585"/>
              <a:gd name="connsiteY49" fmla="*/ 1068309 h 2372571"/>
              <a:gd name="connsiteX50" fmla="*/ 680318 w 725585"/>
              <a:gd name="connsiteY50" fmla="*/ 932507 h 2372571"/>
              <a:gd name="connsiteX51" fmla="*/ 671264 w 725585"/>
              <a:gd name="connsiteY51" fmla="*/ 896293 h 2372571"/>
              <a:gd name="connsiteX52" fmla="*/ 653158 w 725585"/>
              <a:gd name="connsiteY52" fmla="*/ 715223 h 2372571"/>
              <a:gd name="connsiteX53" fmla="*/ 625997 w 725585"/>
              <a:gd name="connsiteY53" fmla="*/ 271604 h 2372571"/>
              <a:gd name="connsiteX54" fmla="*/ 616944 w 725585"/>
              <a:gd name="connsiteY54" fmla="*/ 208229 h 2372571"/>
              <a:gd name="connsiteX55" fmla="*/ 607890 w 725585"/>
              <a:gd name="connsiteY55" fmla="*/ 172016 h 2372571"/>
              <a:gd name="connsiteX56" fmla="*/ 589783 w 725585"/>
              <a:gd name="connsiteY56" fmla="*/ 90534 h 2372571"/>
              <a:gd name="connsiteX57" fmla="*/ 571676 w 725585"/>
              <a:gd name="connsiteY57" fmla="*/ 54321 h 2372571"/>
              <a:gd name="connsiteX58" fmla="*/ 517356 w 725585"/>
              <a:gd name="connsiteY58" fmla="*/ 18107 h 23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5585" h="2372571">
                <a:moveTo>
                  <a:pt x="517356" y="18107"/>
                </a:moveTo>
                <a:cubicBezTo>
                  <a:pt x="500758" y="10562"/>
                  <a:pt x="487017" y="12785"/>
                  <a:pt x="472088" y="9053"/>
                </a:cubicBezTo>
                <a:cubicBezTo>
                  <a:pt x="462830" y="6738"/>
                  <a:pt x="454471" y="0"/>
                  <a:pt x="444928" y="0"/>
                </a:cubicBezTo>
                <a:cubicBezTo>
                  <a:pt x="411595" y="0"/>
                  <a:pt x="378536" y="6035"/>
                  <a:pt x="345340" y="9053"/>
                </a:cubicBezTo>
                <a:cubicBezTo>
                  <a:pt x="336286" y="12071"/>
                  <a:pt x="327495" y="16037"/>
                  <a:pt x="318179" y="18107"/>
                </a:cubicBezTo>
                <a:cubicBezTo>
                  <a:pt x="300260" y="22089"/>
                  <a:pt x="281273" y="21355"/>
                  <a:pt x="263859" y="27160"/>
                </a:cubicBezTo>
                <a:cubicBezTo>
                  <a:pt x="253536" y="30601"/>
                  <a:pt x="246699" y="40981"/>
                  <a:pt x="236698" y="45267"/>
                </a:cubicBezTo>
                <a:cubicBezTo>
                  <a:pt x="225261" y="50169"/>
                  <a:pt x="212402" y="50746"/>
                  <a:pt x="200484" y="54321"/>
                </a:cubicBezTo>
                <a:cubicBezTo>
                  <a:pt x="182203" y="59805"/>
                  <a:pt x="146164" y="72427"/>
                  <a:pt x="146164" y="72427"/>
                </a:cubicBezTo>
                <a:cubicBezTo>
                  <a:pt x="100896" y="102605"/>
                  <a:pt x="125038" y="81481"/>
                  <a:pt x="82789" y="144855"/>
                </a:cubicBezTo>
                <a:lnTo>
                  <a:pt x="64682" y="172016"/>
                </a:lnTo>
                <a:cubicBezTo>
                  <a:pt x="58646" y="196158"/>
                  <a:pt x="50094" y="219808"/>
                  <a:pt x="46575" y="244443"/>
                </a:cubicBezTo>
                <a:cubicBezTo>
                  <a:pt x="34081" y="331904"/>
                  <a:pt x="40169" y="286643"/>
                  <a:pt x="28468" y="380245"/>
                </a:cubicBezTo>
                <a:cubicBezTo>
                  <a:pt x="25450" y="452673"/>
                  <a:pt x="22633" y="525109"/>
                  <a:pt x="19415" y="597528"/>
                </a:cubicBezTo>
                <a:cubicBezTo>
                  <a:pt x="10639" y="794990"/>
                  <a:pt x="30316" y="727791"/>
                  <a:pt x="1308" y="814812"/>
                </a:cubicBezTo>
                <a:cubicBezTo>
                  <a:pt x="1719" y="833704"/>
                  <a:pt x="-7874" y="1158191"/>
                  <a:pt x="19415" y="1294645"/>
                </a:cubicBezTo>
                <a:cubicBezTo>
                  <a:pt x="21287" y="1304003"/>
                  <a:pt x="25846" y="1312630"/>
                  <a:pt x="28468" y="1321806"/>
                </a:cubicBezTo>
                <a:cubicBezTo>
                  <a:pt x="31886" y="1333770"/>
                  <a:pt x="34504" y="1345949"/>
                  <a:pt x="37522" y="1358020"/>
                </a:cubicBezTo>
                <a:cubicBezTo>
                  <a:pt x="42379" y="1406594"/>
                  <a:pt x="46732" y="1462993"/>
                  <a:pt x="55629" y="1511928"/>
                </a:cubicBezTo>
                <a:cubicBezTo>
                  <a:pt x="57855" y="1524170"/>
                  <a:pt x="61107" y="1536224"/>
                  <a:pt x="64682" y="1548142"/>
                </a:cubicBezTo>
                <a:cubicBezTo>
                  <a:pt x="70166" y="1566424"/>
                  <a:pt x="82789" y="1602463"/>
                  <a:pt x="82789" y="1602463"/>
                </a:cubicBezTo>
                <a:cubicBezTo>
                  <a:pt x="85807" y="1638677"/>
                  <a:pt x="87336" y="1675046"/>
                  <a:pt x="91843" y="1711105"/>
                </a:cubicBezTo>
                <a:cubicBezTo>
                  <a:pt x="93386" y="1723452"/>
                  <a:pt x="98197" y="1735172"/>
                  <a:pt x="100896" y="1747319"/>
                </a:cubicBezTo>
                <a:cubicBezTo>
                  <a:pt x="104234" y="1762340"/>
                  <a:pt x="106932" y="1777497"/>
                  <a:pt x="109950" y="1792586"/>
                </a:cubicBezTo>
                <a:cubicBezTo>
                  <a:pt x="123961" y="2072817"/>
                  <a:pt x="111715" y="1877138"/>
                  <a:pt x="128057" y="2073243"/>
                </a:cubicBezTo>
                <a:cubicBezTo>
                  <a:pt x="131325" y="2112455"/>
                  <a:pt x="132230" y="2151894"/>
                  <a:pt x="137110" y="2190938"/>
                </a:cubicBezTo>
                <a:cubicBezTo>
                  <a:pt x="138294" y="2200408"/>
                  <a:pt x="143542" y="2208923"/>
                  <a:pt x="146164" y="2218099"/>
                </a:cubicBezTo>
                <a:cubicBezTo>
                  <a:pt x="149582" y="2230063"/>
                  <a:pt x="151799" y="2242349"/>
                  <a:pt x="155217" y="2254313"/>
                </a:cubicBezTo>
                <a:cubicBezTo>
                  <a:pt x="157839" y="2263489"/>
                  <a:pt x="157522" y="2274725"/>
                  <a:pt x="164270" y="2281473"/>
                </a:cubicBezTo>
                <a:cubicBezTo>
                  <a:pt x="171018" y="2288221"/>
                  <a:pt x="182377" y="2287508"/>
                  <a:pt x="191431" y="2290526"/>
                </a:cubicBezTo>
                <a:cubicBezTo>
                  <a:pt x="200484" y="2296562"/>
                  <a:pt x="210897" y="2300939"/>
                  <a:pt x="218591" y="2308633"/>
                </a:cubicBezTo>
                <a:cubicBezTo>
                  <a:pt x="226285" y="2316327"/>
                  <a:pt x="227644" y="2329758"/>
                  <a:pt x="236698" y="2335794"/>
                </a:cubicBezTo>
                <a:cubicBezTo>
                  <a:pt x="247051" y="2342696"/>
                  <a:pt x="260841" y="2341829"/>
                  <a:pt x="272912" y="2344847"/>
                </a:cubicBezTo>
                <a:cubicBezTo>
                  <a:pt x="281965" y="2350883"/>
                  <a:pt x="289884" y="2359133"/>
                  <a:pt x="300072" y="2362954"/>
                </a:cubicBezTo>
                <a:cubicBezTo>
                  <a:pt x="352849" y="2382746"/>
                  <a:pt x="423648" y="2366414"/>
                  <a:pt x="472088" y="2362954"/>
                </a:cubicBezTo>
                <a:cubicBezTo>
                  <a:pt x="481142" y="2356918"/>
                  <a:pt x="489306" y="2349266"/>
                  <a:pt x="499249" y="2344847"/>
                </a:cubicBezTo>
                <a:cubicBezTo>
                  <a:pt x="516690" y="2337095"/>
                  <a:pt x="553569" y="2326740"/>
                  <a:pt x="553569" y="2326740"/>
                </a:cubicBezTo>
                <a:lnTo>
                  <a:pt x="589783" y="2272420"/>
                </a:lnTo>
                <a:lnTo>
                  <a:pt x="607890" y="2245259"/>
                </a:lnTo>
                <a:cubicBezTo>
                  <a:pt x="610908" y="2227152"/>
                  <a:pt x="611139" y="2208353"/>
                  <a:pt x="616944" y="2190938"/>
                </a:cubicBezTo>
                <a:cubicBezTo>
                  <a:pt x="620385" y="2180616"/>
                  <a:pt x="633849" y="2174592"/>
                  <a:pt x="635051" y="2163778"/>
                </a:cubicBezTo>
                <a:cubicBezTo>
                  <a:pt x="646069" y="2064617"/>
                  <a:pt x="644873" y="1964440"/>
                  <a:pt x="653158" y="1865014"/>
                </a:cubicBezTo>
                <a:cubicBezTo>
                  <a:pt x="657785" y="1809487"/>
                  <a:pt x="659243" y="1756145"/>
                  <a:pt x="671264" y="1702051"/>
                </a:cubicBezTo>
                <a:cubicBezTo>
                  <a:pt x="673334" y="1692735"/>
                  <a:pt x="677300" y="1683944"/>
                  <a:pt x="680318" y="1674891"/>
                </a:cubicBezTo>
                <a:cubicBezTo>
                  <a:pt x="683336" y="1647731"/>
                  <a:pt x="685759" y="1620498"/>
                  <a:pt x="689371" y="1593410"/>
                </a:cubicBezTo>
                <a:cubicBezTo>
                  <a:pt x="694002" y="1558676"/>
                  <a:pt x="700654" y="1527946"/>
                  <a:pt x="707478" y="1493821"/>
                </a:cubicBezTo>
                <a:cubicBezTo>
                  <a:pt x="710496" y="1457607"/>
                  <a:pt x="711729" y="1421200"/>
                  <a:pt x="716532" y="1385180"/>
                </a:cubicBezTo>
                <a:cubicBezTo>
                  <a:pt x="717793" y="1375721"/>
                  <a:pt x="725585" y="1367563"/>
                  <a:pt x="725585" y="1358020"/>
                </a:cubicBezTo>
                <a:cubicBezTo>
                  <a:pt x="725585" y="1312652"/>
                  <a:pt x="719883" y="1267462"/>
                  <a:pt x="716532" y="1222218"/>
                </a:cubicBezTo>
                <a:cubicBezTo>
                  <a:pt x="707548" y="1100929"/>
                  <a:pt x="720340" y="1145730"/>
                  <a:pt x="689371" y="1068309"/>
                </a:cubicBezTo>
                <a:cubicBezTo>
                  <a:pt x="686353" y="1023042"/>
                  <a:pt x="685067" y="977626"/>
                  <a:pt x="680318" y="932507"/>
                </a:cubicBezTo>
                <a:cubicBezTo>
                  <a:pt x="679015" y="920132"/>
                  <a:pt x="672807" y="908640"/>
                  <a:pt x="671264" y="896293"/>
                </a:cubicBezTo>
                <a:cubicBezTo>
                  <a:pt x="663740" y="836104"/>
                  <a:pt x="653158" y="715223"/>
                  <a:pt x="653158" y="715223"/>
                </a:cubicBezTo>
                <a:cubicBezTo>
                  <a:pt x="647614" y="560006"/>
                  <a:pt x="647767" y="424002"/>
                  <a:pt x="625997" y="271604"/>
                </a:cubicBezTo>
                <a:cubicBezTo>
                  <a:pt x="622979" y="250479"/>
                  <a:pt x="620761" y="229224"/>
                  <a:pt x="616944" y="208229"/>
                </a:cubicBezTo>
                <a:cubicBezTo>
                  <a:pt x="614718" y="195987"/>
                  <a:pt x="610330" y="184217"/>
                  <a:pt x="607890" y="172016"/>
                </a:cubicBezTo>
                <a:cubicBezTo>
                  <a:pt x="600428" y="134708"/>
                  <a:pt x="602999" y="121371"/>
                  <a:pt x="589783" y="90534"/>
                </a:cubicBezTo>
                <a:cubicBezTo>
                  <a:pt x="584467" y="78129"/>
                  <a:pt x="581219" y="63864"/>
                  <a:pt x="571676" y="54321"/>
                </a:cubicBezTo>
                <a:cubicBezTo>
                  <a:pt x="556288" y="38933"/>
                  <a:pt x="533954" y="25652"/>
                  <a:pt x="517356" y="18107"/>
                </a:cubicBezTo>
                <a:close/>
              </a:path>
            </a:pathLst>
          </a:cu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922010" y="5772868"/>
            <a:ext cx="1568827" cy="923330"/>
          </a:xfrm>
          <a:prstGeom prst="rect">
            <a:avLst/>
          </a:prstGeom>
          <a:noFill/>
        </p:spPr>
        <p:txBody>
          <a:bodyPr wrap="none" rtlCol="0">
            <a:spAutoFit/>
          </a:bodyPr>
          <a:lstStyle/>
          <a:p>
            <a:r>
              <a:rPr lang="en-US" dirty="0" smtClean="0">
                <a:solidFill>
                  <a:srgbClr val="C00000"/>
                </a:solidFill>
              </a:rPr>
              <a:t>Feature map 1</a:t>
            </a:r>
          </a:p>
          <a:p>
            <a:r>
              <a:rPr lang="en-US" dirty="0" smtClean="0"/>
              <a:t>(array of green</a:t>
            </a:r>
          </a:p>
          <a:p>
            <a:r>
              <a:rPr lang="en-US" dirty="0"/>
              <a:t> </a:t>
            </a:r>
            <a:r>
              <a:rPr lang="en-US" dirty="0" smtClean="0"/>
              <a:t>units)</a:t>
            </a:r>
            <a:endParaRPr lang="en-US" dirty="0"/>
          </a:p>
        </p:txBody>
      </p:sp>
      <p:sp>
        <p:nvSpPr>
          <p:cNvPr id="70" name="TextBox 69"/>
          <p:cNvSpPr txBox="1"/>
          <p:nvPr/>
        </p:nvSpPr>
        <p:spPr>
          <a:xfrm>
            <a:off x="3023747" y="4881308"/>
            <a:ext cx="1682192" cy="923330"/>
          </a:xfrm>
          <a:prstGeom prst="rect">
            <a:avLst/>
          </a:prstGeom>
          <a:noFill/>
        </p:spPr>
        <p:txBody>
          <a:bodyPr wrap="none" rtlCol="0">
            <a:spAutoFit/>
          </a:bodyPr>
          <a:lstStyle/>
          <a:p>
            <a:r>
              <a:rPr lang="en-US" dirty="0" smtClean="0">
                <a:solidFill>
                  <a:srgbClr val="C00000"/>
                </a:solidFill>
              </a:rPr>
              <a:t>Feature map 2</a:t>
            </a:r>
          </a:p>
          <a:p>
            <a:r>
              <a:rPr lang="en-US" dirty="0" smtClean="0"/>
              <a:t>(array of orange</a:t>
            </a:r>
          </a:p>
          <a:p>
            <a:r>
              <a:rPr lang="en-US" dirty="0"/>
              <a:t> </a:t>
            </a:r>
            <a:r>
              <a:rPr lang="en-US" dirty="0" smtClean="0"/>
              <a:t>units)</a:t>
            </a:r>
            <a:endParaRPr lang="en-US" dirty="0"/>
          </a:p>
        </p:txBody>
      </p:sp>
    </p:spTree>
    <p:extLst>
      <p:ext uri="{BB962C8B-B14F-4D97-AF65-F5344CB8AC3E}">
        <p14:creationId xmlns:p14="http://schemas.microsoft.com/office/powerpoint/2010/main" val="764629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NNs</a:t>
            </a:r>
            <a:endParaRPr lang="en-US" dirty="0"/>
          </a:p>
        </p:txBody>
      </p:sp>
      <p:sp>
        <p:nvSpPr>
          <p:cNvPr id="3" name="Content Placeholder 2"/>
          <p:cNvSpPr>
            <a:spLocks noGrp="1"/>
          </p:cNvSpPr>
          <p:nvPr>
            <p:ph idx="1"/>
          </p:nvPr>
        </p:nvSpPr>
        <p:spPr/>
        <p:txBody>
          <a:bodyPr/>
          <a:lstStyle/>
          <a:p>
            <a:r>
              <a:rPr lang="en-US" dirty="0" smtClean="0"/>
              <a:t>Pooling (</a:t>
            </a:r>
            <a:r>
              <a:rPr lang="en-US" dirty="0" smtClean="0">
                <a:solidFill>
                  <a:srgbClr val="C00000"/>
                </a:solidFill>
              </a:rPr>
              <a:t>max</a:t>
            </a:r>
            <a:r>
              <a:rPr lang="en-US" dirty="0" smtClean="0"/>
              <a:t>, average)</a:t>
            </a:r>
          </a:p>
        </p:txBody>
      </p:sp>
      <p:sp>
        <p:nvSpPr>
          <p:cNvPr id="4" name="Oval 3"/>
          <p:cNvSpPr/>
          <p:nvPr/>
        </p:nvSpPr>
        <p:spPr>
          <a:xfrm>
            <a:off x="1222218" y="2969537"/>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22218" y="3430926"/>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2218" y="389231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22218" y="435144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22217" y="4810565"/>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22217" y="5269690"/>
            <a:ext cx="253497" cy="2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14942" y="3430588"/>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3" name="Straight Arrow Connector 12"/>
          <p:cNvCxnSpPr>
            <a:stCxn id="4" idx="6"/>
            <a:endCxn id="11" idx="2"/>
          </p:cNvCxnSpPr>
          <p:nvPr/>
        </p:nvCxnSpPr>
        <p:spPr>
          <a:xfrm>
            <a:off x="1475715" y="3096286"/>
            <a:ext cx="1139227" cy="4610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11" idx="2"/>
          </p:cNvCxnSpPr>
          <p:nvPr/>
        </p:nvCxnSpPr>
        <p:spPr>
          <a:xfrm flipV="1">
            <a:off x="1475715" y="3557337"/>
            <a:ext cx="1139227" cy="3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11" idx="2"/>
          </p:cNvCxnSpPr>
          <p:nvPr/>
        </p:nvCxnSpPr>
        <p:spPr>
          <a:xfrm flipV="1">
            <a:off x="1475715" y="3557337"/>
            <a:ext cx="1139227" cy="4617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2484" y="392949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20" name="Straight Arrow Connector 19"/>
          <p:cNvCxnSpPr/>
          <p:nvPr/>
        </p:nvCxnSpPr>
        <p:spPr>
          <a:xfrm>
            <a:off x="1483257" y="358700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483257" y="404805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83257" y="404805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22484" y="4372385"/>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cxnSp>
        <p:nvCxnSpPr>
          <p:cNvPr id="24" name="Straight Arrow Connector 23"/>
          <p:cNvCxnSpPr/>
          <p:nvPr/>
        </p:nvCxnSpPr>
        <p:spPr>
          <a:xfrm>
            <a:off x="1483257" y="4029895"/>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83257" y="4490946"/>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83257" y="4490946"/>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11920" y="4844081"/>
            <a:ext cx="253497" cy="253497"/>
          </a:xfrm>
          <a:prstGeom prst="ellipse">
            <a:avLst/>
          </a:prstGeom>
          <a:solidFill>
            <a:schemeClr val="accent6"/>
          </a:solidFill>
          <a:ln>
            <a:solidFill>
              <a:schemeClr val="tx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28" name="Straight Arrow Connector 27"/>
          <p:cNvCxnSpPr/>
          <p:nvPr/>
        </p:nvCxnSpPr>
        <p:spPr>
          <a:xfrm>
            <a:off x="1472693" y="4501591"/>
            <a:ext cx="1139227" cy="461051"/>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72693" y="4962642"/>
            <a:ext cx="1139227" cy="338"/>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72693" y="4962642"/>
            <a:ext cx="1139227" cy="461727"/>
          </a:xfrm>
          <a:prstGeom prst="straightConnector1">
            <a:avLst/>
          </a:prstGeom>
          <a:ln w="15875">
            <a:solidFill>
              <a:schemeClr val="tx1">
                <a:alpha val="26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634962" y="3684085"/>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41" name="Oval 40"/>
          <p:cNvSpPr/>
          <p:nvPr/>
        </p:nvSpPr>
        <p:spPr>
          <a:xfrm>
            <a:off x="3634962" y="4599725"/>
            <a:ext cx="253497" cy="2534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43" name="Straight Arrow Connector 42"/>
          <p:cNvCxnSpPr>
            <a:stCxn id="48" idx="3"/>
            <a:endCxn id="40" idx="2"/>
          </p:cNvCxnSpPr>
          <p:nvPr/>
        </p:nvCxnSpPr>
        <p:spPr>
          <a:xfrm>
            <a:off x="2961613" y="3806887"/>
            <a:ext cx="673349" cy="394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535721" y="4335065"/>
            <a:ext cx="416460" cy="782941"/>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2545153" y="3386294"/>
            <a:ext cx="416460" cy="841186"/>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p:cNvCxnSpPr>
            <a:stCxn id="47" idx="3"/>
            <a:endCxn id="41" idx="2"/>
          </p:cNvCxnSpPr>
          <p:nvPr/>
        </p:nvCxnSpPr>
        <p:spPr>
          <a:xfrm flipV="1">
            <a:off x="2952181" y="4726474"/>
            <a:ext cx="682781" cy="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740510" y="3596055"/>
            <a:ext cx="2898166"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Pooling area: 2 units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Pooling stride: 2 units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Subsamples </a:t>
            </a:r>
            <a:r>
              <a:rPr lang="en-US" dirty="0" smtClean="0"/>
              <a:t>feature maps</a:t>
            </a:r>
            <a:endParaRPr lang="en-US" dirty="0"/>
          </a:p>
        </p:txBody>
      </p:sp>
    </p:spTree>
    <p:extLst>
      <p:ext uri="{BB962C8B-B14F-4D97-AF65-F5344CB8AC3E}">
        <p14:creationId xmlns:p14="http://schemas.microsoft.com/office/powerpoint/2010/main" val="407669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a:solidFill>
                  <a:srgbClr val="000000"/>
                </a:solidFill>
              </a:defRPr>
            </a:pPr>
            <a:r>
              <a:rPr sz="3937" dirty="0"/>
              <a:t>Evaluating a detector</a:t>
            </a:r>
          </a:p>
        </p:txBody>
      </p:sp>
      <p:pic>
        <p:nvPicPr>
          <p:cNvPr id="104"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05" name="Shape 105"/>
          <p:cNvSpPr/>
          <p:nvPr/>
        </p:nvSpPr>
        <p:spPr>
          <a:xfrm>
            <a:off x="2195750" y="5799980"/>
            <a:ext cx="4799584"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lvl="0">
              <a:defRPr sz="1800">
                <a:solidFill>
                  <a:srgbClr val="000000"/>
                </a:solidFill>
              </a:defRPr>
            </a:pPr>
            <a:r>
              <a:rPr sz="2953" dirty="0"/>
              <a:t>Test image (previously unseen)</a:t>
            </a:r>
          </a:p>
        </p:txBody>
      </p:sp>
    </p:spTree>
    <p:extLst>
      <p:ext uri="{BB962C8B-B14F-4D97-AF65-F5344CB8AC3E}">
        <p14:creationId xmlns:p14="http://schemas.microsoft.com/office/powerpoint/2010/main" val="1144972855"/>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238" y="3562852"/>
            <a:ext cx="4572000" cy="3028950"/>
          </a:xfrm>
          <a:prstGeom prst="rect">
            <a:avLst/>
          </a:prstGeom>
          <a:ln w="38100">
            <a:solidFill>
              <a:schemeClr val="tx1"/>
            </a:solidFill>
          </a:ln>
          <a:scene3d>
            <a:camera prst="isometricOffAxis2Top">
              <a:rot lat="18664796" lon="2041230" rev="19089300"/>
            </a:camera>
            <a:lightRig rig="threePt" dir="t"/>
          </a:scene3d>
        </p:spPr>
      </p:pic>
      <p:grpSp>
        <p:nvGrpSpPr>
          <p:cNvPr id="2" name="Group 1"/>
          <p:cNvGrpSpPr/>
          <p:nvPr/>
        </p:nvGrpSpPr>
        <p:grpSpPr>
          <a:xfrm>
            <a:off x="2201993" y="3453853"/>
            <a:ext cx="614360" cy="1102281"/>
            <a:chOff x="2128841" y="3300413"/>
            <a:chExt cx="614360" cy="1102281"/>
          </a:xfrm>
        </p:grpSpPr>
        <p:sp>
          <p:nvSpPr>
            <p:cNvPr id="10" name="Rectangle 9"/>
            <p:cNvSpPr/>
            <p:nvPr/>
          </p:nvSpPr>
          <p:spPr>
            <a:xfrm>
              <a:off x="2188173" y="4024313"/>
              <a:ext cx="411537" cy="378381"/>
            </a:xfrm>
            <a:prstGeom prst="rect">
              <a:avLst/>
            </a:prstGeom>
            <a:gradFill flip="none" rotWithShape="1">
              <a:gsLst>
                <a:gs pos="0">
                  <a:schemeClr val="bg2">
                    <a:lumMod val="25000"/>
                  </a:schemeClr>
                </a:gs>
                <a:gs pos="30000">
                  <a:schemeClr val="bg2">
                    <a:lumMod val="25000"/>
                  </a:schemeClr>
                </a:gs>
                <a:gs pos="64000">
                  <a:schemeClr val="tx1"/>
                </a:gs>
                <a:gs pos="44000">
                  <a:schemeClr val="bg1">
                    <a:lumMod val="65000"/>
                  </a:schemeClr>
                </a:gs>
                <a:gs pos="83000">
                  <a:schemeClr val="tx1">
                    <a:lumMod val="75000"/>
                    <a:lumOff val="25000"/>
                  </a:schemeClr>
                </a:gs>
              </a:gsLst>
              <a:lin ang="2700000" scaled="1"/>
              <a:tileRect/>
            </a:gradFill>
            <a:ln w="19050">
              <a:solidFill>
                <a:schemeClr val="tx1"/>
              </a:solidFill>
            </a:ln>
            <a:scene3d>
              <a:camera prst="isometricOffAxis2Top">
                <a:rot lat="18664799" lon="2041235" rev="190893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128841" y="3367088"/>
              <a:ext cx="452434" cy="8763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490788" y="3390900"/>
              <a:ext cx="200026" cy="9525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7475" y="3343275"/>
              <a:ext cx="85726" cy="82867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95525" y="3314700"/>
              <a:ext cx="342902" cy="75247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3857" y="3300413"/>
              <a:ext cx="117906" cy="110983"/>
            </a:xfrm>
            <a:prstGeom prst="rect">
              <a:avLst/>
            </a:prstGeom>
            <a:solidFill>
              <a:schemeClr val="bg2">
                <a:lumMod val="50000"/>
              </a:schemeClr>
            </a:solidFill>
            <a:ln w="19050">
              <a:solidFill>
                <a:schemeClr val="tx1"/>
              </a:solidFill>
            </a:ln>
            <a:scene3d>
              <a:camera prst="isometricOffAxis2Top">
                <a:rot lat="18664799" lon="2041235" rev="190893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263106" y="2828173"/>
            <a:ext cx="4485549" cy="2970298"/>
          </a:xfrm>
          <a:prstGeom prst="rect">
            <a:avLst/>
          </a:prstGeom>
          <a:ln w="38100">
            <a:solidFill>
              <a:schemeClr val="tx1"/>
            </a:solidFill>
          </a:ln>
          <a:scene3d>
            <a:camera prst="isometricOffAxis2Top">
              <a:rot lat="18664796" lon="2041231" rev="19089301"/>
            </a:camera>
            <a:lightRig rig="threePt" dir="t"/>
          </a:scene3d>
        </p:spPr>
      </p:pic>
      <p:pic>
        <p:nvPicPr>
          <p:cNvPr id="18" name="Picture 17"/>
          <p:cNvPicPr>
            <a:picLocks noChangeAspect="1"/>
          </p:cNvPicPr>
          <p:nvPr/>
        </p:nvPicPr>
        <p:blipFill>
          <a:blip r:embed="rId5"/>
          <a:stretch>
            <a:fillRect/>
          </a:stretch>
        </p:blipFill>
        <p:spPr>
          <a:xfrm>
            <a:off x="6257379" y="479217"/>
            <a:ext cx="2421357" cy="2415164"/>
          </a:xfrm>
          <a:prstGeom prst="rect">
            <a:avLst/>
          </a:prstGeom>
        </p:spPr>
      </p:pic>
      <p:sp>
        <p:nvSpPr>
          <p:cNvPr id="31" name="TextBox 30"/>
          <p:cNvSpPr txBox="1"/>
          <p:nvPr/>
        </p:nvSpPr>
        <p:spPr>
          <a:xfrm>
            <a:off x="6396167" y="5902686"/>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Image</a:t>
            </a:r>
            <a:endParaRPr lang="en-US" sz="2000" dirty="0">
              <a:latin typeface="Segoe UI Semilight" panose="020B0402040204020203" pitchFamily="34" charset="0"/>
              <a:cs typeface="Segoe UI Semilight" panose="020B0402040204020203" pitchFamily="34" charset="0"/>
            </a:endParaRPr>
          </a:p>
        </p:txBody>
      </p:sp>
      <p:grpSp>
        <p:nvGrpSpPr>
          <p:cNvPr id="43" name="Group 42"/>
          <p:cNvGrpSpPr/>
          <p:nvPr/>
        </p:nvGrpSpPr>
        <p:grpSpPr>
          <a:xfrm>
            <a:off x="794177" y="2655283"/>
            <a:ext cx="5383339" cy="2921423"/>
            <a:chOff x="794177" y="2373591"/>
            <a:chExt cx="5383339" cy="292142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679253" y="2373591"/>
              <a:ext cx="2161979" cy="1431647"/>
            </a:xfrm>
            <a:prstGeom prst="rect">
              <a:avLst/>
            </a:prstGeom>
            <a:ln w="38100">
              <a:solidFill>
                <a:schemeClr val="tx1"/>
              </a:solidFill>
            </a:ln>
            <a:scene3d>
              <a:camera prst="isometricOffAxis2Top">
                <a:rot lat="18664796" lon="2041231" rev="19089301"/>
              </a:camera>
              <a:lightRig rig="threePt" dir="t"/>
            </a:scene3d>
          </p:spPr>
        </p:pic>
        <p:cxnSp>
          <p:nvCxnSpPr>
            <p:cNvPr id="12" name="Straight Connector 11"/>
            <p:cNvCxnSpPr/>
            <p:nvPr/>
          </p:nvCxnSpPr>
          <p:spPr>
            <a:xfrm flipH="1">
              <a:off x="794177" y="3177344"/>
              <a:ext cx="1655785" cy="104951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128841" y="2469051"/>
              <a:ext cx="968633" cy="279465"/>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64990" y="2992368"/>
              <a:ext cx="1112526" cy="82715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15882" y="3708717"/>
              <a:ext cx="465048" cy="158629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396167" y="3253798"/>
            <a:ext cx="2252547" cy="1073088"/>
            <a:chOff x="6396167" y="3253798"/>
            <a:chExt cx="2252547" cy="1073088"/>
          </a:xfrm>
        </p:grpSpPr>
        <p:sp>
          <p:nvSpPr>
            <p:cNvPr id="30" name="TextBox 29"/>
            <p:cNvSpPr txBox="1"/>
            <p:nvPr/>
          </p:nvSpPr>
          <p:spPr>
            <a:xfrm>
              <a:off x="6396167" y="3253798"/>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Pooling</a:t>
              </a:r>
              <a:endParaRPr lang="en-US" sz="2000" dirty="0">
                <a:latin typeface="Segoe UI Semilight" panose="020B0402040204020203" pitchFamily="34" charset="0"/>
                <a:cs typeface="Segoe UI Semilight" panose="020B0402040204020203" pitchFamily="34" charset="0"/>
              </a:endParaRPr>
            </a:p>
          </p:txBody>
        </p:sp>
        <p:sp>
          <p:nvSpPr>
            <p:cNvPr id="44" name="Down Arrow 43"/>
            <p:cNvSpPr/>
            <p:nvPr/>
          </p:nvSpPr>
          <p:spPr>
            <a:xfrm rot="10800000">
              <a:off x="7366556" y="3905264"/>
              <a:ext cx="285750" cy="421622"/>
            </a:xfrm>
            <a:prstGeom prst="downArrow">
              <a:avLst/>
            </a:prstGeom>
            <a:solidFill>
              <a:schemeClr val="bg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96167" y="4578242"/>
            <a:ext cx="2252547" cy="1142031"/>
            <a:chOff x="6396167" y="4578242"/>
            <a:chExt cx="2252547" cy="1142031"/>
          </a:xfrm>
        </p:grpSpPr>
        <p:sp>
          <p:nvSpPr>
            <p:cNvPr id="3" name="TextBox 2"/>
            <p:cNvSpPr txBox="1"/>
            <p:nvPr/>
          </p:nvSpPr>
          <p:spPr>
            <a:xfrm>
              <a:off x="6396167" y="4578242"/>
              <a:ext cx="2252547" cy="400110"/>
            </a:xfrm>
            <a:prstGeom prst="rect">
              <a:avLst/>
            </a:prstGeom>
            <a:noFill/>
          </p:spPr>
          <p:txBody>
            <a:bodyPr wrap="square" rtlCol="0">
              <a:spAutoFit/>
            </a:bodyPr>
            <a:lstStyle/>
            <a:p>
              <a:pPr algn="ctr"/>
              <a:r>
                <a:rPr lang="en-US" sz="2000" dirty="0" smtClean="0">
                  <a:latin typeface="Segoe UI Semilight" panose="020B0402040204020203" pitchFamily="34" charset="0"/>
                  <a:cs typeface="Segoe UI Semilight" panose="020B0402040204020203" pitchFamily="34" charset="0"/>
                </a:rPr>
                <a:t>Convolution</a:t>
              </a:r>
              <a:endParaRPr lang="en-US" sz="2000" dirty="0">
                <a:latin typeface="Segoe UI Semilight" panose="020B0402040204020203" pitchFamily="34" charset="0"/>
                <a:cs typeface="Segoe UI Semilight" panose="020B0402040204020203" pitchFamily="34" charset="0"/>
              </a:endParaRPr>
            </a:p>
          </p:txBody>
        </p:sp>
        <p:sp>
          <p:nvSpPr>
            <p:cNvPr id="45" name="Down Arrow 44"/>
            <p:cNvSpPr/>
            <p:nvPr/>
          </p:nvSpPr>
          <p:spPr>
            <a:xfrm rot="10800000">
              <a:off x="7366555" y="5298651"/>
              <a:ext cx="285750" cy="421622"/>
            </a:xfrm>
            <a:prstGeom prst="downArrow">
              <a:avLst/>
            </a:prstGeom>
            <a:solidFill>
              <a:schemeClr val="bg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p:cNvSpPr>
            <a:spLocks noGrp="1"/>
          </p:cNvSpPr>
          <p:nvPr>
            <p:ph type="title"/>
          </p:nvPr>
        </p:nvSpPr>
        <p:spPr>
          <a:xfrm>
            <a:off x="628650" y="365126"/>
            <a:ext cx="7886700" cy="1325563"/>
          </a:xfrm>
        </p:spPr>
        <p:txBody>
          <a:bodyPr/>
          <a:lstStyle/>
          <a:p>
            <a:r>
              <a:rPr lang="en-US" dirty="0" smtClean="0"/>
              <a:t>2D input</a:t>
            </a:r>
            <a:endParaRPr lang="en-US" dirty="0"/>
          </a:p>
        </p:txBody>
      </p:sp>
    </p:spTree>
    <p:extLst>
      <p:ext uri="{BB962C8B-B14F-4D97-AF65-F5344CB8AC3E}">
        <p14:creationId xmlns:p14="http://schemas.microsoft.com/office/powerpoint/2010/main" val="38586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643 0.00162 L 0.3401 0.12778 " pathEditMode="relative" rAng="0" ptsTypes="AA">
                                      <p:cBhvr>
                                        <p:cTn id="11" dur="2000" fill="hold"/>
                                        <p:tgtEl>
                                          <p:spTgt spid="2"/>
                                        </p:tgtEl>
                                        <p:attrNameLst>
                                          <p:attrName>ppt_x</p:attrName>
                                          <p:attrName>ppt_y</p:attrName>
                                        </p:attrNameLst>
                                      </p:cBhvr>
                                      <p:rCtr x="17326" y="6296"/>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0.02709 0.03912 L 0.32395 0.16111 " pathEditMode="relative" rAng="0" ptsTypes="AA">
                                      <p:cBhvr>
                                        <p:cTn id="14" dur="2000" fill="hold"/>
                                        <p:tgtEl>
                                          <p:spTgt spid="2"/>
                                        </p:tgtEl>
                                        <p:attrNameLst>
                                          <p:attrName>ppt_x</p:attrName>
                                          <p:attrName>ppt_y</p:attrName>
                                        </p:attrNameLst>
                                      </p:cBhvr>
                                      <p:rCtr x="17552" y="6088"/>
                                    </p:animMotion>
                                  </p:childTnLst>
                                </p:cTn>
                              </p:par>
                            </p:childTnLst>
                          </p:cTn>
                        </p:par>
                        <p:par>
                          <p:cTn id="15" fill="hold">
                            <p:stCondLst>
                              <p:cond delay="4000"/>
                            </p:stCondLst>
                            <p:childTnLst>
                              <p:par>
                                <p:cTn id="16" presetID="42" presetClass="path" presetSubtype="0" accel="50000" decel="50000" fill="hold" nodeType="afterEffect">
                                  <p:stCondLst>
                                    <p:cond delay="0"/>
                                  </p:stCondLst>
                                  <p:childTnLst>
                                    <p:animMotion origin="layout" path="M -0.0415 0.07754 L 0.30364 0.19907 " pathEditMode="relative" rAng="0" ptsTypes="AA">
                                      <p:cBhvr>
                                        <p:cTn id="17" dur="2000" fill="hold"/>
                                        <p:tgtEl>
                                          <p:spTgt spid="2"/>
                                        </p:tgtEl>
                                        <p:attrNameLst>
                                          <p:attrName>ppt_x</p:attrName>
                                          <p:attrName>ppt_y</p:attrName>
                                        </p:attrNameLst>
                                      </p:cBhvr>
                                      <p:rCtr x="17257" y="6065"/>
                                    </p:animMotion>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65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 1980</a:t>
            </a:r>
            <a:endParaRPr lang="en-US" dirty="0"/>
          </a:p>
        </p:txBody>
      </p:sp>
      <p:pic>
        <p:nvPicPr>
          <p:cNvPr id="4" name="Picture 3"/>
          <p:cNvPicPr>
            <a:picLocks noChangeAspect="1"/>
          </p:cNvPicPr>
          <p:nvPr/>
        </p:nvPicPr>
        <p:blipFill>
          <a:blip r:embed="rId2"/>
          <a:stretch>
            <a:fillRect/>
          </a:stretch>
        </p:blipFill>
        <p:spPr>
          <a:xfrm>
            <a:off x="717319" y="1874067"/>
            <a:ext cx="7709362" cy="3366946"/>
          </a:xfrm>
          <a:prstGeom prst="rect">
            <a:avLst/>
          </a:prstGeom>
        </p:spPr>
      </p:pic>
    </p:spTree>
    <p:extLst>
      <p:ext uri="{BB962C8B-B14F-4D97-AF65-F5344CB8AC3E}">
        <p14:creationId xmlns:p14="http://schemas.microsoft.com/office/powerpoint/2010/main" val="2837881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 1980</a:t>
            </a:r>
            <a:endParaRPr lang="en-US" dirty="0"/>
          </a:p>
        </p:txBody>
      </p:sp>
      <p:pic>
        <p:nvPicPr>
          <p:cNvPr id="3" name="Picture 2"/>
          <p:cNvPicPr>
            <a:picLocks noChangeAspect="1"/>
          </p:cNvPicPr>
          <p:nvPr/>
        </p:nvPicPr>
        <p:blipFill>
          <a:blip r:embed="rId3"/>
          <a:stretch>
            <a:fillRect/>
          </a:stretch>
        </p:blipFill>
        <p:spPr>
          <a:xfrm>
            <a:off x="657130" y="1385180"/>
            <a:ext cx="7829739" cy="5035659"/>
          </a:xfrm>
          <a:prstGeom prst="rect">
            <a:avLst/>
          </a:prstGeom>
        </p:spPr>
      </p:pic>
      <p:sp>
        <p:nvSpPr>
          <p:cNvPr id="5" name="TextBox 4"/>
          <p:cNvSpPr txBox="1"/>
          <p:nvPr/>
        </p:nvSpPr>
        <p:spPr>
          <a:xfrm>
            <a:off x="6476976" y="1591163"/>
            <a:ext cx="1832553" cy="646331"/>
          </a:xfrm>
          <a:prstGeom prst="rect">
            <a:avLst/>
          </a:prstGeom>
          <a:noFill/>
        </p:spPr>
        <p:txBody>
          <a:bodyPr wrap="none" rtlCol="0">
            <a:spAutoFit/>
          </a:bodyPr>
          <a:lstStyle/>
          <a:p>
            <a:r>
              <a:rPr lang="en-US" dirty="0" smtClean="0"/>
              <a:t>Hubel and Wiesel</a:t>
            </a:r>
          </a:p>
          <a:p>
            <a:r>
              <a:rPr lang="en-US" dirty="0" smtClean="0"/>
              <a:t>1962</a:t>
            </a:r>
            <a:endParaRPr lang="en-US" dirty="0"/>
          </a:p>
        </p:txBody>
      </p:sp>
      <p:sp>
        <p:nvSpPr>
          <p:cNvPr id="6" name="TextBox 5"/>
          <p:cNvSpPr txBox="1"/>
          <p:nvPr/>
        </p:nvSpPr>
        <p:spPr>
          <a:xfrm>
            <a:off x="175519" y="6326659"/>
            <a:ext cx="8968481" cy="430887"/>
          </a:xfrm>
          <a:prstGeom prst="rect">
            <a:avLst/>
          </a:prstGeom>
          <a:noFill/>
        </p:spPr>
        <p:txBody>
          <a:bodyPr wrap="none" rtlCol="0">
            <a:spAutoFit/>
          </a:bodyPr>
          <a:lstStyle/>
          <a:p>
            <a:r>
              <a:rPr lang="en-US" sz="2200" dirty="0" smtClean="0">
                <a:solidFill>
                  <a:srgbClr val="C00000"/>
                </a:solidFill>
              </a:rPr>
              <a:t>Included basic ingredients of </a:t>
            </a:r>
            <a:r>
              <a:rPr lang="en-US" sz="2200" dirty="0" err="1" smtClean="0">
                <a:solidFill>
                  <a:srgbClr val="C00000"/>
                </a:solidFill>
              </a:rPr>
              <a:t>ConvNets</a:t>
            </a:r>
            <a:r>
              <a:rPr lang="en-US" sz="2200" dirty="0" smtClean="0">
                <a:solidFill>
                  <a:srgbClr val="C00000"/>
                </a:solidFill>
              </a:rPr>
              <a:t>, but no supervised learning algorithm</a:t>
            </a:r>
            <a:endParaRPr lang="en-US" sz="2200" dirty="0">
              <a:solidFill>
                <a:srgbClr val="C00000"/>
              </a:solidFill>
            </a:endParaRPr>
          </a:p>
        </p:txBody>
      </p:sp>
    </p:spTree>
    <p:extLst>
      <p:ext uri="{BB962C8B-B14F-4D97-AF65-F5344CB8AC3E}">
        <p14:creationId xmlns:p14="http://schemas.microsoft.com/office/powerpoint/2010/main" val="1484544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 1986</a:t>
            </a:r>
            <a:endParaRPr lang="en-US" dirty="0"/>
          </a:p>
        </p:txBody>
      </p:sp>
      <p:pic>
        <p:nvPicPr>
          <p:cNvPr id="4" name="Picture 3"/>
          <p:cNvPicPr>
            <a:picLocks noChangeAspect="1"/>
          </p:cNvPicPr>
          <p:nvPr/>
        </p:nvPicPr>
        <p:blipFill>
          <a:blip r:embed="rId2"/>
          <a:stretch>
            <a:fillRect/>
          </a:stretch>
        </p:blipFill>
        <p:spPr>
          <a:xfrm>
            <a:off x="2405062" y="2505075"/>
            <a:ext cx="4333875" cy="1847850"/>
          </a:xfrm>
          <a:prstGeom prst="rect">
            <a:avLst/>
          </a:prstGeom>
        </p:spPr>
      </p:pic>
      <p:sp>
        <p:nvSpPr>
          <p:cNvPr id="5" name="TextBox 4"/>
          <p:cNvSpPr txBox="1"/>
          <p:nvPr/>
        </p:nvSpPr>
        <p:spPr>
          <a:xfrm>
            <a:off x="1031478" y="5167311"/>
            <a:ext cx="7081041" cy="769441"/>
          </a:xfrm>
          <a:prstGeom prst="rect">
            <a:avLst/>
          </a:prstGeom>
          <a:noFill/>
        </p:spPr>
        <p:txBody>
          <a:bodyPr wrap="none" rtlCol="0">
            <a:spAutoFit/>
          </a:bodyPr>
          <a:lstStyle/>
          <a:p>
            <a:r>
              <a:rPr lang="en-US" sz="2200" dirty="0" smtClean="0">
                <a:solidFill>
                  <a:srgbClr val="C00000"/>
                </a:solidFill>
              </a:rPr>
              <a:t>Early demonstration that error </a:t>
            </a:r>
            <a:r>
              <a:rPr lang="en-US" sz="2200" dirty="0" err="1" smtClean="0">
                <a:solidFill>
                  <a:srgbClr val="C00000"/>
                </a:solidFill>
              </a:rPr>
              <a:t>backpropagation</a:t>
            </a:r>
            <a:r>
              <a:rPr lang="en-US" sz="2200" dirty="0" smtClean="0">
                <a:solidFill>
                  <a:srgbClr val="C00000"/>
                </a:solidFill>
              </a:rPr>
              <a:t> can be used</a:t>
            </a:r>
          </a:p>
          <a:p>
            <a:r>
              <a:rPr lang="en-US" sz="2200" dirty="0" smtClean="0">
                <a:solidFill>
                  <a:srgbClr val="C00000"/>
                </a:solidFill>
              </a:rPr>
              <a:t>for supervised training of neural nets (including </a:t>
            </a:r>
            <a:r>
              <a:rPr lang="en-US" sz="2200" dirty="0" err="1" smtClean="0">
                <a:solidFill>
                  <a:srgbClr val="C00000"/>
                </a:solidFill>
              </a:rPr>
              <a:t>ConvNets</a:t>
            </a:r>
            <a:r>
              <a:rPr lang="en-US" sz="2200" dirty="0" smtClean="0">
                <a:solidFill>
                  <a:srgbClr val="C00000"/>
                </a:solidFill>
              </a:rPr>
              <a:t>)</a:t>
            </a:r>
            <a:endParaRPr lang="en-US" sz="2200" dirty="0">
              <a:solidFill>
                <a:srgbClr val="C00000"/>
              </a:solidFill>
            </a:endParaRPr>
          </a:p>
        </p:txBody>
      </p:sp>
      <p:sp>
        <p:nvSpPr>
          <p:cNvPr id="3" name="TextBox 2"/>
          <p:cNvSpPr txBox="1"/>
          <p:nvPr/>
        </p:nvSpPr>
        <p:spPr>
          <a:xfrm>
            <a:off x="1431619" y="1475245"/>
            <a:ext cx="6280758" cy="430887"/>
          </a:xfrm>
          <a:prstGeom prst="rect">
            <a:avLst/>
          </a:prstGeom>
          <a:noFill/>
        </p:spPr>
        <p:txBody>
          <a:bodyPr wrap="none" rtlCol="0">
            <a:spAutoFit/>
          </a:bodyPr>
          <a:lstStyle/>
          <a:p>
            <a:r>
              <a:rPr lang="en-US" sz="2200" dirty="0" smtClean="0"/>
              <a:t>Gradient descent training with error </a:t>
            </a:r>
            <a:r>
              <a:rPr lang="en-US" sz="2200" dirty="0" err="1" smtClean="0"/>
              <a:t>backpropagation</a:t>
            </a:r>
            <a:endParaRPr lang="en-US" sz="2200" dirty="0"/>
          </a:p>
        </p:txBody>
      </p:sp>
    </p:spTree>
    <p:extLst>
      <p:ext uri="{BB962C8B-B14F-4D97-AF65-F5344CB8AC3E}">
        <p14:creationId xmlns:p14="http://schemas.microsoft.com/office/powerpoint/2010/main" val="768696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 1986 </a:t>
            </a:r>
            <a:endParaRPr lang="en-US" dirty="0"/>
          </a:p>
        </p:txBody>
      </p:sp>
      <p:pic>
        <p:nvPicPr>
          <p:cNvPr id="4" name="Picture 3"/>
          <p:cNvPicPr>
            <a:picLocks noChangeAspect="1"/>
          </p:cNvPicPr>
          <p:nvPr/>
        </p:nvPicPr>
        <p:blipFill>
          <a:blip r:embed="rId2"/>
          <a:stretch>
            <a:fillRect/>
          </a:stretch>
        </p:blipFill>
        <p:spPr>
          <a:xfrm>
            <a:off x="509776" y="2816193"/>
            <a:ext cx="3362325" cy="1714500"/>
          </a:xfrm>
          <a:prstGeom prst="rect">
            <a:avLst/>
          </a:prstGeom>
        </p:spPr>
      </p:pic>
      <p:pic>
        <p:nvPicPr>
          <p:cNvPr id="5" name="Picture 4"/>
          <p:cNvPicPr>
            <a:picLocks noChangeAspect="1"/>
          </p:cNvPicPr>
          <p:nvPr/>
        </p:nvPicPr>
        <p:blipFill>
          <a:blip r:embed="rId3"/>
          <a:stretch>
            <a:fillRect/>
          </a:stretch>
        </p:blipFill>
        <p:spPr>
          <a:xfrm>
            <a:off x="4911599" y="1449356"/>
            <a:ext cx="3105150" cy="4448175"/>
          </a:xfrm>
          <a:prstGeom prst="rect">
            <a:avLst/>
          </a:prstGeom>
        </p:spPr>
      </p:pic>
      <p:sp>
        <p:nvSpPr>
          <p:cNvPr id="6" name="TextBox 5"/>
          <p:cNvSpPr txBox="1"/>
          <p:nvPr/>
        </p:nvSpPr>
        <p:spPr>
          <a:xfrm>
            <a:off x="1173640" y="5897531"/>
            <a:ext cx="2446504" cy="430887"/>
          </a:xfrm>
          <a:prstGeom prst="rect">
            <a:avLst/>
          </a:prstGeom>
          <a:noFill/>
        </p:spPr>
        <p:txBody>
          <a:bodyPr wrap="none" rtlCol="0">
            <a:spAutoFit/>
          </a:bodyPr>
          <a:lstStyle/>
          <a:p>
            <a:r>
              <a:rPr lang="en-US" sz="2200" dirty="0" smtClean="0"/>
              <a:t>“T” vs. “C” problem</a:t>
            </a:r>
            <a:endParaRPr lang="en-US" sz="2200" dirty="0"/>
          </a:p>
        </p:txBody>
      </p:sp>
      <p:sp>
        <p:nvSpPr>
          <p:cNvPr id="7" name="TextBox 6"/>
          <p:cNvSpPr txBox="1"/>
          <p:nvPr/>
        </p:nvSpPr>
        <p:spPr>
          <a:xfrm>
            <a:off x="5624970" y="5897531"/>
            <a:ext cx="2007473" cy="430887"/>
          </a:xfrm>
          <a:prstGeom prst="rect">
            <a:avLst/>
          </a:prstGeom>
          <a:noFill/>
        </p:spPr>
        <p:txBody>
          <a:bodyPr wrap="none" rtlCol="0">
            <a:spAutoFit/>
          </a:bodyPr>
          <a:lstStyle/>
          <a:p>
            <a:r>
              <a:rPr lang="en-US" sz="2200" dirty="0" smtClean="0"/>
              <a:t>Simple </a:t>
            </a:r>
            <a:r>
              <a:rPr lang="en-US" sz="2200" dirty="0" err="1" smtClean="0"/>
              <a:t>ConvNet</a:t>
            </a:r>
            <a:endParaRPr lang="en-US" sz="2200" dirty="0"/>
          </a:p>
        </p:txBody>
      </p:sp>
    </p:spTree>
    <p:extLst>
      <p:ext uri="{BB962C8B-B14F-4D97-AF65-F5344CB8AC3E}">
        <p14:creationId xmlns:p14="http://schemas.microsoft.com/office/powerpoint/2010/main" val="2461725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t>
            </a:r>
            <a:r>
              <a:rPr lang="en-US" dirty="0" err="1" smtClean="0"/>
              <a:t>ConvNets</a:t>
            </a:r>
            <a:endParaRPr lang="en-US" dirty="0"/>
          </a:p>
        </p:txBody>
      </p:sp>
      <p:sp>
        <p:nvSpPr>
          <p:cNvPr id="4" name="TextBox 3"/>
          <p:cNvSpPr txBox="1"/>
          <p:nvPr/>
        </p:nvSpPr>
        <p:spPr>
          <a:xfrm>
            <a:off x="948798" y="5465923"/>
            <a:ext cx="7063986" cy="677108"/>
          </a:xfrm>
          <a:prstGeom prst="rect">
            <a:avLst/>
          </a:prstGeom>
          <a:noFill/>
        </p:spPr>
        <p:txBody>
          <a:bodyPr wrap="square" rtlCol="0">
            <a:spAutoFit/>
          </a:bodyPr>
          <a:lstStyle/>
          <a:p>
            <a:r>
              <a:rPr lang="en-US" sz="2000" b="1" dirty="0" smtClean="0"/>
              <a:t>Gradient-Based Learning Applied to Document Recognition</a:t>
            </a:r>
            <a:r>
              <a:rPr lang="en-US" dirty="0" smtClean="0"/>
              <a:t>, </a:t>
            </a:r>
          </a:p>
          <a:p>
            <a:r>
              <a:rPr lang="en-US" dirty="0" err="1" smtClean="0"/>
              <a:t>Lecun</a:t>
            </a:r>
            <a:r>
              <a:rPr lang="en-US" dirty="0" smtClean="0"/>
              <a:t> et al., 1998</a:t>
            </a:r>
            <a:endParaRPr lang="en-US" dirty="0"/>
          </a:p>
        </p:txBody>
      </p:sp>
      <p:pic>
        <p:nvPicPr>
          <p:cNvPr id="5" name="Picture 4"/>
          <p:cNvPicPr>
            <a:picLocks noChangeAspect="1"/>
          </p:cNvPicPr>
          <p:nvPr/>
        </p:nvPicPr>
        <p:blipFill>
          <a:blip r:embed="rId2"/>
          <a:stretch>
            <a:fillRect/>
          </a:stretch>
        </p:blipFill>
        <p:spPr>
          <a:xfrm>
            <a:off x="835676" y="1989057"/>
            <a:ext cx="8003808" cy="2258552"/>
          </a:xfrm>
          <a:prstGeom prst="rect">
            <a:avLst/>
          </a:prstGeom>
        </p:spPr>
      </p:pic>
      <p:sp>
        <p:nvSpPr>
          <p:cNvPr id="8" name="Rectangle 2"/>
          <p:cNvSpPr>
            <a:spLocks noChangeArrowheads="1"/>
          </p:cNvSpPr>
          <p:nvPr/>
        </p:nvSpPr>
        <p:spPr bwMode="auto">
          <a:xfrm>
            <a:off x="628650" y="463708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2396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a:t>
            </a:r>
            <a:r>
              <a:rPr lang="en-US" dirty="0" err="1" smtClean="0"/>
              <a:t>ConvNets</a:t>
            </a:r>
            <a:endParaRPr lang="en-US" dirty="0"/>
          </a:p>
        </p:txBody>
      </p:sp>
      <p:sp>
        <p:nvSpPr>
          <p:cNvPr id="3" name="Content Placeholder 2"/>
          <p:cNvSpPr>
            <a:spLocks noGrp="1"/>
          </p:cNvSpPr>
          <p:nvPr>
            <p:ph idx="1"/>
          </p:nvPr>
        </p:nvSpPr>
        <p:spPr/>
        <p:txBody>
          <a:bodyPr/>
          <a:lstStyle/>
          <a:p>
            <a:r>
              <a:rPr lang="en-US" dirty="0" smtClean="0"/>
              <a:t>The rise of Support Vector Machines (SVMs)</a:t>
            </a:r>
          </a:p>
          <a:p>
            <a:r>
              <a:rPr lang="en-US" dirty="0" smtClean="0"/>
              <a:t>Mathematical advantages (theory, convex optimization)</a:t>
            </a:r>
          </a:p>
          <a:p>
            <a:r>
              <a:rPr lang="en-US" dirty="0" smtClean="0"/>
              <a:t>Competitive performance on tasks such as digit classification</a:t>
            </a:r>
          </a:p>
          <a:p>
            <a:r>
              <a:rPr lang="en-US" dirty="0" smtClean="0"/>
              <a:t>Neural </a:t>
            </a:r>
            <a:r>
              <a:rPr lang="en-US" dirty="0"/>
              <a:t>n</a:t>
            </a:r>
            <a:r>
              <a:rPr lang="en-US" dirty="0" smtClean="0"/>
              <a:t>ets </a:t>
            </a:r>
            <a:r>
              <a:rPr lang="en-US" dirty="0"/>
              <a:t>b</a:t>
            </a:r>
            <a:r>
              <a:rPr lang="en-US" dirty="0" smtClean="0"/>
              <a:t>ecame </a:t>
            </a:r>
            <a:r>
              <a:rPr lang="en-US" dirty="0"/>
              <a:t>unpopular in the mid 1990s</a:t>
            </a:r>
          </a:p>
          <a:p>
            <a:pPr marL="0" indent="0">
              <a:buNone/>
            </a:pPr>
            <a:endParaRPr lang="en-US" dirty="0"/>
          </a:p>
        </p:txBody>
      </p:sp>
    </p:spTree>
    <p:extLst>
      <p:ext uri="{BB962C8B-B14F-4D97-AF65-F5344CB8AC3E}">
        <p14:creationId xmlns:p14="http://schemas.microsoft.com/office/powerpoint/2010/main" val="34011749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to SVMs</a:t>
            </a:r>
            <a:endParaRPr lang="en-US" dirty="0"/>
          </a:p>
        </p:txBody>
      </p:sp>
      <p:sp>
        <p:nvSpPr>
          <p:cNvPr id="3" name="Content Placeholder 2"/>
          <p:cNvSpPr>
            <a:spLocks noGrp="1"/>
          </p:cNvSpPr>
          <p:nvPr>
            <p:ph idx="1"/>
          </p:nvPr>
        </p:nvSpPr>
        <p:spPr/>
        <p:txBody>
          <a:bodyPr/>
          <a:lstStyle/>
          <a:p>
            <a:r>
              <a:rPr lang="en-US" i="1" dirty="0" smtClean="0"/>
              <a:t>It’s all about the features</a:t>
            </a:r>
            <a:endParaRPr lang="en-US" i="1" dirty="0"/>
          </a:p>
        </p:txBody>
      </p:sp>
      <p:pic>
        <p:nvPicPr>
          <p:cNvPr id="4" name="Picture 3"/>
          <p:cNvPicPr>
            <a:picLocks noChangeAspect="1"/>
          </p:cNvPicPr>
          <p:nvPr/>
        </p:nvPicPr>
        <p:blipFill>
          <a:blip r:embed="rId2"/>
          <a:stretch>
            <a:fillRect/>
          </a:stretch>
        </p:blipFill>
        <p:spPr>
          <a:xfrm>
            <a:off x="132816" y="2841286"/>
            <a:ext cx="8878368" cy="2765393"/>
          </a:xfrm>
          <a:prstGeom prst="rect">
            <a:avLst/>
          </a:prstGeom>
        </p:spPr>
      </p:pic>
      <p:sp>
        <p:nvSpPr>
          <p:cNvPr id="5" name="Rectangle 4"/>
          <p:cNvSpPr/>
          <p:nvPr/>
        </p:nvSpPr>
        <p:spPr>
          <a:xfrm>
            <a:off x="1766842" y="5897190"/>
            <a:ext cx="5610315" cy="646331"/>
          </a:xfrm>
          <a:prstGeom prst="rect">
            <a:avLst/>
          </a:prstGeom>
        </p:spPr>
        <p:txBody>
          <a:bodyPr wrap="square">
            <a:spAutoFit/>
          </a:bodyPr>
          <a:lstStyle/>
          <a:p>
            <a:r>
              <a:rPr lang="en-US" b="1" dirty="0" smtClean="0"/>
              <a:t>Histograms of Oriented Gradients for Human Detection</a:t>
            </a:r>
            <a:r>
              <a:rPr lang="en-US" dirty="0" smtClean="0"/>
              <a:t>, </a:t>
            </a:r>
            <a:r>
              <a:rPr lang="en-US" dirty="0" err="1" smtClean="0"/>
              <a:t>Dalal</a:t>
            </a:r>
            <a:r>
              <a:rPr lang="en-US" dirty="0" smtClean="0"/>
              <a:t> and </a:t>
            </a:r>
            <a:r>
              <a:rPr lang="en-US" dirty="0" err="1" smtClean="0"/>
              <a:t>Triggs</a:t>
            </a:r>
            <a:r>
              <a:rPr lang="en-US" dirty="0" smtClean="0"/>
              <a:t>, CVPR 2005</a:t>
            </a:r>
          </a:p>
        </p:txBody>
      </p:sp>
      <p:sp>
        <p:nvSpPr>
          <p:cNvPr id="6" name="TextBox 5"/>
          <p:cNvSpPr txBox="1"/>
          <p:nvPr/>
        </p:nvSpPr>
        <p:spPr>
          <a:xfrm>
            <a:off x="6886823" y="2227609"/>
            <a:ext cx="1710726" cy="646331"/>
          </a:xfrm>
          <a:prstGeom prst="rect">
            <a:avLst/>
          </a:prstGeom>
          <a:noFill/>
        </p:spPr>
        <p:txBody>
          <a:bodyPr wrap="none" rtlCol="0">
            <a:spAutoFit/>
          </a:bodyPr>
          <a:lstStyle/>
          <a:p>
            <a:pPr algn="ctr"/>
            <a:r>
              <a:rPr lang="en-US" dirty="0" smtClean="0"/>
              <a:t>SVM weights</a:t>
            </a:r>
          </a:p>
          <a:p>
            <a:pPr algn="ctr"/>
            <a:r>
              <a:rPr lang="en-US" dirty="0" smtClean="0"/>
              <a:t>(+)                    (-)</a:t>
            </a:r>
            <a:endParaRPr lang="en-US" dirty="0"/>
          </a:p>
        </p:txBody>
      </p:sp>
      <p:sp>
        <p:nvSpPr>
          <p:cNvPr id="7" name="TextBox 6"/>
          <p:cNvSpPr txBox="1"/>
          <p:nvPr/>
        </p:nvSpPr>
        <p:spPr>
          <a:xfrm>
            <a:off x="5106690" y="2227609"/>
            <a:ext cx="1449756" cy="369332"/>
          </a:xfrm>
          <a:prstGeom prst="rect">
            <a:avLst/>
          </a:prstGeom>
          <a:noFill/>
        </p:spPr>
        <p:txBody>
          <a:bodyPr wrap="none" rtlCol="0">
            <a:spAutoFit/>
          </a:bodyPr>
          <a:lstStyle/>
          <a:p>
            <a:pPr algn="ctr"/>
            <a:r>
              <a:rPr lang="en-US" dirty="0" smtClean="0"/>
              <a:t>HOG features</a:t>
            </a:r>
            <a:endParaRPr lang="en-US" dirty="0"/>
          </a:p>
        </p:txBody>
      </p:sp>
    </p:spTree>
    <p:extLst>
      <p:ext uri="{BB962C8B-B14F-4D97-AF65-F5344CB8AC3E}">
        <p14:creationId xmlns:p14="http://schemas.microsoft.com/office/powerpoint/2010/main" val="417450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idea of “deep learning”</a:t>
            </a:r>
            <a:endParaRPr lang="en-US" dirty="0"/>
          </a:p>
        </p:txBody>
      </p:sp>
      <p:sp>
        <p:nvSpPr>
          <p:cNvPr id="3" name="Content Placeholder 2"/>
          <p:cNvSpPr>
            <a:spLocks noGrp="1"/>
          </p:cNvSpPr>
          <p:nvPr>
            <p:ph idx="1"/>
          </p:nvPr>
        </p:nvSpPr>
        <p:spPr/>
        <p:txBody>
          <a:bodyPr/>
          <a:lstStyle/>
          <a:p>
            <a:r>
              <a:rPr lang="en-US" dirty="0" smtClean="0"/>
              <a:t>Input: the “</a:t>
            </a:r>
            <a:r>
              <a:rPr lang="en-US" i="1" dirty="0" smtClean="0"/>
              <a:t>raw</a:t>
            </a:r>
            <a:r>
              <a:rPr lang="en-US" dirty="0" smtClean="0"/>
              <a:t>” signal (image, waveform, …)</a:t>
            </a:r>
          </a:p>
          <a:p>
            <a:endParaRPr lang="en-US" dirty="0"/>
          </a:p>
          <a:p>
            <a:r>
              <a:rPr lang="en-US" dirty="0" smtClean="0"/>
              <a:t>Features: hierarchy of features is </a:t>
            </a:r>
            <a:r>
              <a:rPr lang="en-US" i="1" dirty="0" smtClean="0"/>
              <a:t>learned </a:t>
            </a:r>
            <a:r>
              <a:rPr lang="en-US" dirty="0" smtClean="0"/>
              <a:t>from the raw input</a:t>
            </a:r>
          </a:p>
          <a:p>
            <a:pPr marL="0" indent="0">
              <a:buNone/>
            </a:pPr>
            <a:endParaRPr lang="en-US" dirty="0"/>
          </a:p>
        </p:txBody>
      </p:sp>
    </p:spTree>
    <p:extLst>
      <p:ext uri="{BB962C8B-B14F-4D97-AF65-F5344CB8AC3E}">
        <p14:creationId xmlns:p14="http://schemas.microsoft.com/office/powerpoint/2010/main" val="18030435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C00000"/>
                </a:solidFill>
              </a:rPr>
              <a:t>If SVMs killed neural nets, how did they come back (in computer vision)?</a:t>
            </a:r>
          </a:p>
        </p:txBody>
      </p:sp>
    </p:spTree>
    <p:extLst>
      <p:ext uri="{BB962C8B-B14F-4D97-AF65-F5344CB8AC3E}">
        <p14:creationId xmlns:p14="http://schemas.microsoft.com/office/powerpoint/2010/main" val="351095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3937" dirty="0"/>
              <a:t>First detection ...</a:t>
            </a:r>
          </a:p>
        </p:txBody>
      </p:sp>
      <p:pic>
        <p:nvPicPr>
          <p:cNvPr id="108"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09" name="Shape 109"/>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0" name="Shape 110"/>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1" name="Shape 111"/>
          <p:cNvSpPr/>
          <p:nvPr/>
        </p:nvSpPr>
        <p:spPr>
          <a:xfrm>
            <a:off x="2423481" y="5683894"/>
            <a:ext cx="452322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stStyle>
          <a:p>
            <a:pPr lvl="0">
              <a:defRPr sz="1800">
                <a:solidFill>
                  <a:srgbClr val="000000"/>
                </a:solidFill>
              </a:defRPr>
            </a:pPr>
            <a:r>
              <a:rPr sz="2953" dirty="0"/>
              <a:t>‘person’ detector predictions</a:t>
            </a:r>
          </a:p>
        </p:txBody>
      </p:sp>
      <p:sp>
        <p:nvSpPr>
          <p:cNvPr id="112" name="Shape 112"/>
          <p:cNvSpPr/>
          <p:nvPr/>
        </p:nvSpPr>
        <p:spPr>
          <a:xfrm>
            <a:off x="2912453" y="2139665"/>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Tree>
    <p:extLst>
      <p:ext uri="{BB962C8B-B14F-4D97-AF65-F5344CB8AC3E}">
        <p14:creationId xmlns:p14="http://schemas.microsoft.com/office/powerpoint/2010/main" val="2395586604"/>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since the 1980s?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More layers</a:t>
                </a:r>
              </a:p>
              <a:p>
                <a:pPr lvl="1"/>
                <a:r>
                  <a:rPr lang="en-US" dirty="0" smtClean="0"/>
                  <a:t>LeNet-3 and LeNet-5 had 3 and 5 learnable layers</a:t>
                </a:r>
              </a:p>
              <a:p>
                <a:pPr lvl="1"/>
                <a:r>
                  <a:rPr lang="en-US" dirty="0" smtClean="0"/>
                  <a:t>Current models have 8 – 20+</a:t>
                </a:r>
              </a:p>
              <a:p>
                <a:r>
                  <a:rPr lang="en-US" dirty="0" smtClean="0"/>
                  <a:t>“</a:t>
                </a:r>
                <a:r>
                  <a:rPr lang="en-US" dirty="0" err="1" smtClean="0"/>
                  <a:t>ReLU</a:t>
                </a:r>
                <a:r>
                  <a:rPr lang="en-US" dirty="0" smtClean="0"/>
                  <a:t>” non-</a:t>
                </a:r>
                <a:r>
                  <a:rPr lang="en-US" dirty="0" err="1" smtClean="0"/>
                  <a:t>linearities</a:t>
                </a:r>
                <a:r>
                  <a:rPr lang="en-US" dirty="0" smtClean="0"/>
                  <a:t> (Rectified Linear Unit)</a:t>
                </a:r>
                <a:endParaRPr lang="en-US" dirty="0"/>
              </a:p>
              <a:p>
                <a:pPr lvl="1"/>
                <a14:m>
                  <m:oMath xmlns:m="http://schemas.openxmlformats.org/officeDocument/2006/math">
                    <m:r>
                      <a:rPr lang="en-US" b="0" i="1" smtClean="0">
                        <a:solidFill>
                          <a:srgbClr val="FF0000"/>
                        </a:solidFill>
                        <a:latin typeface="Cambria Math" panose="02040503050406030204" pitchFamily="18" charset="0"/>
                      </a:rPr>
                      <m:t>𝑔</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m:t>
                    </m:r>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max</m:t>
                        </m:r>
                      </m:fName>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0, </m:t>
                            </m:r>
                            <m:r>
                              <a:rPr lang="en-US" b="0" i="1" smtClean="0">
                                <a:solidFill>
                                  <a:srgbClr val="FF0000"/>
                                </a:solidFill>
                                <a:latin typeface="Cambria Math" panose="02040503050406030204" pitchFamily="18" charset="0"/>
                              </a:rPr>
                              <m:t>𝑥</m:t>
                            </m:r>
                          </m:e>
                        </m:d>
                      </m:e>
                    </m:func>
                  </m:oMath>
                </a14:m>
                <a:endParaRPr lang="en-US" b="0" dirty="0" smtClean="0">
                  <a:solidFill>
                    <a:srgbClr val="FF0000"/>
                  </a:solidFill>
                </a:endParaRPr>
              </a:p>
              <a:p>
                <a:pPr lvl="1"/>
                <a:r>
                  <a:rPr lang="en-US" dirty="0" smtClean="0"/>
                  <a:t>Gradient doesn’t vanish</a:t>
                </a:r>
              </a:p>
              <a:p>
                <a:r>
                  <a:rPr lang="en-US" dirty="0" smtClean="0"/>
                  <a:t>“Dropout” regularization</a:t>
                </a:r>
              </a:p>
              <a:p>
                <a:r>
                  <a:rPr lang="en-US" dirty="0" smtClean="0">
                    <a:solidFill>
                      <a:srgbClr val="C00000"/>
                    </a:solidFill>
                  </a:rPr>
                  <a:t>Fast GPU implementations</a:t>
                </a:r>
              </a:p>
              <a:p>
                <a:r>
                  <a:rPr lang="en-US" dirty="0" smtClean="0">
                    <a:solidFill>
                      <a:srgbClr val="C00000"/>
                    </a:solidFill>
                  </a:rPr>
                  <a:t>More data</a:t>
                </a: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14" t="-2241"/>
                </a:stretch>
              </a:blipFill>
            </p:spPr>
            <p:txBody>
              <a:bodyPr/>
              <a:lstStyle/>
              <a:p>
                <a:r>
                  <a:rPr lang="en-US">
                    <a:noFill/>
                  </a:rPr>
                  <a:t> </a:t>
                </a:r>
              </a:p>
            </p:txBody>
          </p:sp>
        </mc:Fallback>
      </mc:AlternateContent>
      <p:cxnSp>
        <p:nvCxnSpPr>
          <p:cNvPr id="5" name="Straight Connector 4"/>
          <p:cNvCxnSpPr/>
          <p:nvPr/>
        </p:nvCxnSpPr>
        <p:spPr>
          <a:xfrm>
            <a:off x="5676900" y="4171950"/>
            <a:ext cx="1485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62800" y="3190875"/>
            <a:ext cx="981075" cy="9810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0" y="4171950"/>
            <a:ext cx="319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557040" y="4010045"/>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557040" y="4010045"/>
                <a:ext cx="183320" cy="276999"/>
              </a:xfrm>
              <a:prstGeom prst="rect">
                <a:avLst/>
              </a:prstGeom>
              <a:blipFill rotWithShape="0">
                <a:blip r:embed="rId3"/>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143875" y="3017839"/>
                <a:ext cx="5207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143875" y="3017839"/>
                <a:ext cx="520720" cy="276999"/>
              </a:xfrm>
              <a:prstGeom prst="rect">
                <a:avLst/>
              </a:prstGeom>
              <a:blipFill rotWithShape="0">
                <a:blip r:embed="rId4"/>
                <a:stretch>
                  <a:fillRect l="-10588" t="-2222" r="-16471" b="-35556"/>
                </a:stretch>
              </a:blipFill>
            </p:spPr>
            <p:txBody>
              <a:bodyPr/>
              <a:lstStyle/>
              <a:p>
                <a:r>
                  <a:rPr lang="en-US">
                    <a:noFill/>
                  </a:rPr>
                  <a:t> </a:t>
                </a:r>
              </a:p>
            </p:txBody>
          </p:sp>
        </mc:Fallback>
      </mc:AlternateContent>
    </p:spTree>
    <p:extLst>
      <p:ext uri="{BB962C8B-B14F-4D97-AF65-F5344CB8AC3E}">
        <p14:creationId xmlns:p14="http://schemas.microsoft.com/office/powerpoint/2010/main" val="1041938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Ross’s Own System: Region CNNs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12" t="50000" r="24156" b="16364"/>
          <a:stretch/>
        </p:blipFill>
        <p:spPr bwMode="auto">
          <a:xfrm>
            <a:off x="294276" y="2173185"/>
            <a:ext cx="8612218" cy="3146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2177414"/>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Competitive Results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16" t="14649" r="32273" b="32208"/>
          <a:stretch/>
        </p:blipFill>
        <p:spPr bwMode="auto">
          <a:xfrm>
            <a:off x="581890" y="910972"/>
            <a:ext cx="7243949" cy="555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7006320" y="1623600"/>
              <a:ext cx="1332360" cy="1206000"/>
            </p14:xfrm>
          </p:contentPart>
        </mc:Choice>
        <mc:Fallback>
          <p:pic>
            <p:nvPicPr>
              <p:cNvPr id="3" name="Ink 2"/>
              <p:cNvPicPr/>
              <p:nvPr/>
            </p:nvPicPr>
            <p:blipFill>
              <a:blip r:embed="rId4"/>
              <a:stretch>
                <a:fillRect/>
              </a:stretch>
            </p:blipFill>
            <p:spPr>
              <a:xfrm>
                <a:off x="6995160" y="1617840"/>
                <a:ext cx="1353960" cy="1220400"/>
              </a:xfrm>
              <a:prstGeom prst="rect">
                <a:avLst/>
              </a:prstGeom>
            </p:spPr>
          </p:pic>
        </mc:Fallback>
      </mc:AlternateContent>
    </p:spTree>
    <p:extLst>
      <p:ext uri="{BB962C8B-B14F-4D97-AF65-F5344CB8AC3E}">
        <p14:creationId xmlns:p14="http://schemas.microsoft.com/office/powerpoint/2010/main" val="3781525148"/>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Regions for Six Object Classes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29" t="66597" r="32857"/>
          <a:stretch/>
        </p:blipFill>
        <p:spPr bwMode="auto">
          <a:xfrm>
            <a:off x="724394" y="2101930"/>
            <a:ext cx="7683335" cy="381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735144"/>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4350" cy="1325563"/>
          </a:xfrm>
        </p:spPr>
        <p:txBody>
          <a:bodyPr>
            <a:normAutofit fontScale="90000"/>
          </a:bodyPr>
          <a:lstStyle/>
          <a:p>
            <a:r>
              <a:rPr lang="en-US" dirty="0" smtClean="0"/>
              <a:t>But it wasn’t fast enough! </a:t>
            </a:r>
            <a:r>
              <a:rPr lang="en-US" smtClean="0"/>
              <a:t>So we have:</a:t>
            </a:r>
            <a:br>
              <a:rPr lang="en-US" smtClean="0"/>
            </a:br>
            <a:r>
              <a:rPr lang="en-US" dirty="0" smtClean="0"/>
              <a:t>Fast Region-based </a:t>
            </a:r>
            <a:r>
              <a:rPr lang="en-US" dirty="0" err="1" smtClean="0"/>
              <a:t>ConvNets</a:t>
            </a:r>
            <a:r>
              <a:rPr lang="en-US" dirty="0" smtClean="0"/>
              <a:t> (R-CNNs) </a:t>
            </a:r>
            <a:br>
              <a:rPr lang="en-US" dirty="0" smtClean="0"/>
            </a:br>
            <a:r>
              <a:rPr lang="en-US" dirty="0" smtClean="0"/>
              <a:t>for Object Detection</a:t>
            </a:r>
            <a:endParaRPr lang="en-US" dirty="0"/>
          </a:p>
        </p:txBody>
      </p:sp>
      <p:grpSp>
        <p:nvGrpSpPr>
          <p:cNvPr id="12" name="Group 11"/>
          <p:cNvGrpSpPr/>
          <p:nvPr/>
        </p:nvGrpSpPr>
        <p:grpSpPr>
          <a:xfrm>
            <a:off x="628650" y="1970088"/>
            <a:ext cx="6674297" cy="4230139"/>
            <a:chOff x="3015752" y="1771148"/>
            <a:chExt cx="6674297" cy="4230139"/>
          </a:xfrm>
        </p:grpSpPr>
        <p:grpSp>
          <p:nvGrpSpPr>
            <p:cNvPr id="13" name="Group 12"/>
            <p:cNvGrpSpPr/>
            <p:nvPr/>
          </p:nvGrpSpPr>
          <p:grpSpPr>
            <a:xfrm>
              <a:off x="3015752" y="3273620"/>
              <a:ext cx="2373839" cy="718492"/>
              <a:chOff x="3015752" y="3273620"/>
              <a:chExt cx="2373839" cy="718492"/>
            </a:xfrm>
          </p:grpSpPr>
          <p:sp>
            <p:nvSpPr>
              <p:cNvPr id="18" name="TextBox 17"/>
              <p:cNvSpPr txBox="1"/>
              <p:nvPr/>
            </p:nvSpPr>
            <p:spPr>
              <a:xfrm>
                <a:off x="3015752" y="3273620"/>
                <a:ext cx="1526832" cy="718492"/>
              </a:xfrm>
              <a:prstGeom prst="rect">
                <a:avLst/>
              </a:prstGeom>
              <a:noFill/>
            </p:spPr>
            <p:txBody>
              <a:bodyPr wrap="square" rtlCol="0">
                <a:spAutoFit/>
              </a:bodyPr>
              <a:lstStyle/>
              <a:p>
                <a:pPr algn="ctr"/>
                <a:r>
                  <a:rPr lang="en-US" sz="2000" dirty="0" smtClean="0">
                    <a:latin typeface="+mj-lt"/>
                  </a:rPr>
                  <a:t>Recognition</a:t>
                </a:r>
              </a:p>
              <a:p>
                <a:pPr algn="ctr"/>
                <a:r>
                  <a:rPr lang="en-US" sz="2000" b="1" dirty="0" smtClean="0">
                    <a:solidFill>
                      <a:schemeClr val="accent6"/>
                    </a:solidFill>
                    <a:latin typeface="+mj-lt"/>
                  </a:rPr>
                  <a:t>What?</a:t>
                </a:r>
                <a:endParaRPr lang="en-US" sz="2000" dirty="0">
                  <a:solidFill>
                    <a:schemeClr val="accent6"/>
                  </a:solidFill>
                  <a:latin typeface="+mj-lt"/>
                </a:endParaRPr>
              </a:p>
            </p:txBody>
          </p:sp>
          <p:sp>
            <p:nvSpPr>
              <p:cNvPr id="19" name="Down Arrow 18"/>
              <p:cNvSpPr/>
              <p:nvPr/>
            </p:nvSpPr>
            <p:spPr>
              <a:xfrm rot="16200000">
                <a:off x="4766427" y="3209363"/>
                <a:ext cx="399321" cy="847007"/>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stretch>
              <a:fillRect/>
            </a:stretch>
          </p:blipFill>
          <p:spPr>
            <a:xfrm>
              <a:off x="5389591" y="2733904"/>
              <a:ext cx="4300458" cy="3267383"/>
            </a:xfrm>
            <a:prstGeom prst="rect">
              <a:avLst/>
            </a:prstGeom>
          </p:spPr>
        </p:pic>
        <p:grpSp>
          <p:nvGrpSpPr>
            <p:cNvPr id="15" name="Group 14"/>
            <p:cNvGrpSpPr/>
            <p:nvPr/>
          </p:nvGrpSpPr>
          <p:grpSpPr>
            <a:xfrm>
              <a:off x="5599482" y="1771148"/>
              <a:ext cx="1508601" cy="1809763"/>
              <a:chOff x="5599482" y="1771148"/>
              <a:chExt cx="1508601" cy="1809763"/>
            </a:xfrm>
          </p:grpSpPr>
          <p:sp>
            <p:nvSpPr>
              <p:cNvPr id="16" name="TextBox 15"/>
              <p:cNvSpPr txBox="1"/>
              <p:nvPr/>
            </p:nvSpPr>
            <p:spPr>
              <a:xfrm>
                <a:off x="5599482" y="1771148"/>
                <a:ext cx="1508601" cy="718492"/>
              </a:xfrm>
              <a:prstGeom prst="rect">
                <a:avLst/>
              </a:prstGeom>
              <a:noFill/>
            </p:spPr>
            <p:txBody>
              <a:bodyPr wrap="square" rtlCol="0">
                <a:spAutoFit/>
              </a:bodyPr>
              <a:lstStyle/>
              <a:p>
                <a:pPr algn="ctr"/>
                <a:r>
                  <a:rPr lang="en-US" sz="2000" dirty="0" smtClean="0">
                    <a:latin typeface="+mj-lt"/>
                  </a:rPr>
                  <a:t>Localization</a:t>
                </a:r>
              </a:p>
              <a:p>
                <a:pPr algn="ctr"/>
                <a:r>
                  <a:rPr lang="en-US" sz="2000" b="1" dirty="0" smtClean="0">
                    <a:solidFill>
                      <a:schemeClr val="accent6"/>
                    </a:solidFill>
                    <a:latin typeface="+mj-lt"/>
                  </a:rPr>
                  <a:t>Where?</a:t>
                </a:r>
                <a:endParaRPr lang="en-US" sz="2000" dirty="0">
                  <a:solidFill>
                    <a:schemeClr val="accent6"/>
                  </a:solidFill>
                  <a:latin typeface="+mj-lt"/>
                </a:endParaRPr>
              </a:p>
            </p:txBody>
          </p:sp>
          <p:sp>
            <p:nvSpPr>
              <p:cNvPr id="17" name="Down Arrow 16"/>
              <p:cNvSpPr/>
              <p:nvPr/>
            </p:nvSpPr>
            <p:spPr>
              <a:xfrm>
                <a:off x="6154122" y="2489640"/>
                <a:ext cx="399321" cy="1091271"/>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sp>
        <p:nvSpPr>
          <p:cNvPr id="20" name="TextBox 19"/>
          <p:cNvSpPr txBox="1"/>
          <p:nvPr/>
        </p:nvSpPr>
        <p:spPr>
          <a:xfrm>
            <a:off x="4764432" y="6046338"/>
            <a:ext cx="2538515" cy="307777"/>
          </a:xfrm>
          <a:prstGeom prst="rect">
            <a:avLst/>
          </a:prstGeom>
          <a:noFill/>
        </p:spPr>
        <p:txBody>
          <a:bodyPr wrap="none" rtlCol="0">
            <a:spAutoFit/>
          </a:bodyPr>
          <a:lstStyle/>
          <a:p>
            <a:r>
              <a:rPr lang="en-US" sz="1400" dirty="0" smtClean="0">
                <a:solidFill>
                  <a:schemeClr val="bg1">
                    <a:lumMod val="50000"/>
                    <a:lumOff val="50000"/>
                  </a:schemeClr>
                </a:solidFill>
                <a:latin typeface="+mj-lt"/>
              </a:rPr>
              <a:t>Figure adapted from </a:t>
            </a:r>
            <a:r>
              <a:rPr lang="en-US" sz="1400" dirty="0" err="1" smtClean="0">
                <a:solidFill>
                  <a:schemeClr val="bg1">
                    <a:lumMod val="50000"/>
                    <a:lumOff val="50000"/>
                  </a:schemeClr>
                </a:solidFill>
                <a:latin typeface="+mj-lt"/>
              </a:rPr>
              <a:t>Kaiming</a:t>
            </a:r>
            <a:r>
              <a:rPr lang="en-US" sz="1400" dirty="0" smtClean="0">
                <a:solidFill>
                  <a:schemeClr val="bg1">
                    <a:lumMod val="50000"/>
                    <a:lumOff val="50000"/>
                  </a:schemeClr>
                </a:solidFill>
                <a:latin typeface="+mj-lt"/>
              </a:rPr>
              <a:t> He</a:t>
            </a:r>
            <a:endParaRPr lang="en-US" sz="1400" dirty="0">
              <a:solidFill>
                <a:schemeClr val="bg1">
                  <a:lumMod val="50000"/>
                  <a:lumOff val="50000"/>
                </a:schemeClr>
              </a:solidFill>
              <a:latin typeface="+mj-lt"/>
            </a:endParaRPr>
          </a:p>
        </p:txBody>
      </p:sp>
    </p:spTree>
    <p:extLst>
      <p:ext uri="{BB962C8B-B14F-4D97-AF65-F5344CB8AC3E}">
        <p14:creationId xmlns:p14="http://schemas.microsoft.com/office/powerpoint/2010/main" val="1176775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detection renaissance (2013-present)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9" y="1693337"/>
            <a:ext cx="8952381" cy="5032324"/>
          </a:xfrm>
          <a:prstGeom prst="rect">
            <a:avLst/>
          </a:prstGeom>
        </p:spPr>
      </p:pic>
      <p:sp>
        <p:nvSpPr>
          <p:cNvPr id="10" name="TextBox 9"/>
          <p:cNvSpPr txBox="1"/>
          <p:nvPr/>
        </p:nvSpPr>
        <p:spPr>
          <a:xfrm>
            <a:off x="6278378" y="3356133"/>
            <a:ext cx="1177566" cy="923330"/>
          </a:xfrm>
          <a:prstGeom prst="rect">
            <a:avLst/>
          </a:prstGeom>
          <a:solidFill>
            <a:schemeClr val="tx1">
              <a:alpha val="60000"/>
            </a:schemeClr>
          </a:solidFill>
        </p:spPr>
        <p:txBody>
          <a:bodyPr wrap="none" rtlCol="0">
            <a:spAutoFit/>
          </a:bodyPr>
          <a:lstStyle/>
          <a:p>
            <a:r>
              <a:rPr lang="en-US" dirty="0" smtClean="0">
                <a:solidFill>
                  <a:schemeClr val="accent1"/>
                </a:solidFill>
              </a:rPr>
              <a:t>+ Accurate</a:t>
            </a:r>
          </a:p>
          <a:p>
            <a:r>
              <a:rPr lang="en-US" dirty="0" smtClean="0">
                <a:solidFill>
                  <a:schemeClr val="accent5"/>
                </a:solidFill>
              </a:rPr>
              <a:t>- Slow</a:t>
            </a:r>
          </a:p>
          <a:p>
            <a:r>
              <a:rPr lang="en-US" dirty="0" smtClean="0">
                <a:solidFill>
                  <a:schemeClr val="accent5"/>
                </a:solidFill>
              </a:rPr>
              <a:t>- Inelegant</a:t>
            </a:r>
            <a:endParaRPr lang="en-US" dirty="0">
              <a:solidFill>
                <a:schemeClr val="accent5"/>
              </a:solidFill>
            </a:endParaRPr>
          </a:p>
        </p:txBody>
      </p:sp>
      <p:sp>
        <p:nvSpPr>
          <p:cNvPr id="12" name="TextBox 11"/>
          <p:cNvSpPr txBox="1"/>
          <p:nvPr/>
        </p:nvSpPr>
        <p:spPr>
          <a:xfrm>
            <a:off x="5913795" y="2713342"/>
            <a:ext cx="1023037" cy="369332"/>
          </a:xfrm>
          <a:prstGeom prst="rect">
            <a:avLst/>
          </a:prstGeom>
          <a:solidFill>
            <a:schemeClr val="tx1">
              <a:alpha val="60000"/>
            </a:schemeClr>
          </a:solidFill>
        </p:spPr>
        <p:txBody>
          <a:bodyPr wrap="none" rtlCol="0">
            <a:spAutoFit/>
          </a:bodyPr>
          <a:lstStyle/>
          <a:p>
            <a:r>
              <a:rPr lang="en-US" dirty="0" smtClean="0">
                <a:solidFill>
                  <a:schemeClr val="bg1"/>
                </a:solidFill>
              </a:rPr>
              <a:t>R-CNNv1</a:t>
            </a:r>
            <a:endParaRPr lang="en-US" dirty="0">
              <a:solidFill>
                <a:schemeClr val="bg1"/>
              </a:solidFill>
            </a:endParaRPr>
          </a:p>
        </p:txBody>
      </p:sp>
      <p:sp>
        <p:nvSpPr>
          <p:cNvPr id="14" name="TextBox 13"/>
          <p:cNvSpPr txBox="1"/>
          <p:nvPr/>
        </p:nvSpPr>
        <p:spPr>
          <a:xfrm>
            <a:off x="6792373" y="2005343"/>
            <a:ext cx="1532710" cy="369332"/>
          </a:xfrm>
          <a:prstGeom prst="rect">
            <a:avLst/>
          </a:prstGeom>
          <a:solidFill>
            <a:schemeClr val="tx1">
              <a:alpha val="60000"/>
            </a:schemeClr>
          </a:solidFill>
        </p:spPr>
        <p:txBody>
          <a:bodyPr wrap="square" rtlCol="0">
            <a:spAutoFit/>
          </a:bodyPr>
          <a:lstStyle/>
          <a:p>
            <a:pPr algn="ctr"/>
            <a:r>
              <a:rPr lang="en-US" dirty="0" smtClean="0">
                <a:solidFill>
                  <a:schemeClr val="bg1"/>
                </a:solidFill>
              </a:rPr>
              <a:t>Fast R-CNN</a:t>
            </a:r>
            <a:endParaRPr lang="en-US" dirty="0">
              <a:solidFill>
                <a:schemeClr val="bg1"/>
              </a:solidFill>
            </a:endParaRPr>
          </a:p>
        </p:txBody>
      </p:sp>
      <p:sp>
        <p:nvSpPr>
          <p:cNvPr id="15" name="TextBox 14"/>
          <p:cNvSpPr txBox="1"/>
          <p:nvPr/>
        </p:nvSpPr>
        <p:spPr>
          <a:xfrm>
            <a:off x="7397397" y="2652088"/>
            <a:ext cx="1488100" cy="923330"/>
          </a:xfrm>
          <a:prstGeom prst="rect">
            <a:avLst/>
          </a:prstGeom>
          <a:solidFill>
            <a:schemeClr val="tx1">
              <a:alpha val="60000"/>
            </a:schemeClr>
          </a:solidFill>
        </p:spPr>
        <p:txBody>
          <a:bodyPr wrap="none" rtlCol="0">
            <a:spAutoFit/>
          </a:bodyPr>
          <a:lstStyle/>
          <a:p>
            <a:r>
              <a:rPr lang="en-US" dirty="0" smtClean="0">
                <a:solidFill>
                  <a:schemeClr val="accent1"/>
                </a:solidFill>
              </a:rPr>
              <a:t>+ Accurate</a:t>
            </a:r>
          </a:p>
          <a:p>
            <a:r>
              <a:rPr lang="en-US" dirty="0" smtClean="0">
                <a:solidFill>
                  <a:schemeClr val="accent1"/>
                </a:solidFill>
              </a:rPr>
              <a:t>+ Fast</a:t>
            </a:r>
          </a:p>
          <a:p>
            <a:r>
              <a:rPr lang="en-US" dirty="0" smtClean="0">
                <a:solidFill>
                  <a:schemeClr val="accent1"/>
                </a:solidFill>
              </a:rPr>
              <a:t>+ Streamlined</a:t>
            </a:r>
            <a:endParaRPr lang="en-US" dirty="0">
              <a:solidFill>
                <a:schemeClr val="accent1"/>
              </a:solidFill>
            </a:endParaRPr>
          </a:p>
        </p:txBody>
      </p:sp>
      <p:sp>
        <p:nvSpPr>
          <p:cNvPr id="11" name="Oval 10"/>
          <p:cNvSpPr/>
          <p:nvPr/>
        </p:nvSpPr>
        <p:spPr>
          <a:xfrm>
            <a:off x="6263983" y="3044908"/>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97397" y="2329426"/>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39073" y="1765109"/>
            <a:ext cx="1465851" cy="400110"/>
          </a:xfrm>
          <a:prstGeom prst="rect">
            <a:avLst/>
          </a:prstGeom>
          <a:solidFill>
            <a:schemeClr val="tx1">
              <a:alpha val="69000"/>
            </a:schemeClr>
          </a:solidFill>
        </p:spPr>
        <p:txBody>
          <a:bodyPr wrap="none" rtlCol="0">
            <a:spAutoFit/>
          </a:bodyPr>
          <a:lstStyle/>
          <a:p>
            <a:r>
              <a:rPr lang="en-US" sz="2000" smtClean="0">
                <a:solidFill>
                  <a:schemeClr val="bg2"/>
                </a:solidFill>
              </a:rPr>
              <a:t>PASCAL VOC</a:t>
            </a:r>
            <a:endParaRPr lang="en-US" sz="2000" dirty="0">
              <a:solidFill>
                <a:schemeClr val="bg2"/>
              </a:solidFill>
            </a:endParaRPr>
          </a:p>
        </p:txBody>
      </p:sp>
    </p:spTree>
    <p:extLst>
      <p:ext uri="{BB962C8B-B14F-4D97-AF65-F5344CB8AC3E}">
        <p14:creationId xmlns:p14="http://schemas.microsoft.com/office/powerpoint/2010/main" val="1248928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Region-based </a:t>
            </a:r>
            <a:r>
              <a:rPr lang="en-US" dirty="0" err="1" smtClean="0"/>
              <a:t>convnets</a:t>
            </a:r>
            <a:r>
              <a:rPr lang="en-US" dirty="0" smtClean="0"/>
              <a:t> (R-CNNs)</a:t>
            </a:r>
            <a:endParaRPr lang="en-US" dirty="0"/>
          </a:p>
        </p:txBody>
      </p:sp>
      <p:sp>
        <p:nvSpPr>
          <p:cNvPr id="3" name="Content Placeholder 2"/>
          <p:cNvSpPr>
            <a:spLocks noGrp="1"/>
          </p:cNvSpPr>
          <p:nvPr>
            <p:ph idx="1"/>
          </p:nvPr>
        </p:nvSpPr>
        <p:spPr/>
        <p:txBody>
          <a:bodyPr/>
          <a:lstStyle/>
          <a:p>
            <a:r>
              <a:rPr lang="en-US" dirty="0" smtClean="0"/>
              <a:t>R-CNN (aka “slow R-CNN”) </a:t>
            </a:r>
            <a:r>
              <a:rPr lang="en-US" sz="1800" dirty="0" smtClean="0">
                <a:solidFill>
                  <a:schemeClr val="tx2">
                    <a:lumMod val="90000"/>
                  </a:schemeClr>
                </a:solidFill>
              </a:rPr>
              <a:t>[</a:t>
            </a:r>
            <a:r>
              <a:rPr lang="en-US" sz="1800" dirty="0" err="1" smtClean="0">
                <a:solidFill>
                  <a:schemeClr val="tx2">
                    <a:lumMod val="90000"/>
                  </a:schemeClr>
                </a:solidFill>
              </a:rPr>
              <a:t>Girshick</a:t>
            </a:r>
            <a:r>
              <a:rPr lang="en-US" sz="1800" dirty="0" smtClean="0">
                <a:solidFill>
                  <a:schemeClr val="tx2">
                    <a:lumMod val="90000"/>
                  </a:schemeClr>
                </a:solidFill>
              </a:rPr>
              <a:t> et al. CVPR14]</a:t>
            </a:r>
          </a:p>
          <a:p>
            <a:r>
              <a:rPr lang="en-US" dirty="0" smtClean="0"/>
              <a:t>SPP-net </a:t>
            </a:r>
            <a:r>
              <a:rPr lang="en-US" sz="1800" dirty="0" smtClean="0">
                <a:solidFill>
                  <a:schemeClr val="tx2">
                    <a:lumMod val="90000"/>
                  </a:schemeClr>
                </a:solidFill>
              </a:rPr>
              <a:t>[He et al. ECCV14]</a:t>
            </a:r>
            <a:endParaRPr lang="en-US" dirty="0">
              <a:solidFill>
                <a:schemeClr val="tx2">
                  <a:lumMod val="90000"/>
                </a:schemeClr>
              </a:solidFill>
            </a:endParaRPr>
          </a:p>
        </p:txBody>
      </p:sp>
    </p:spTree>
    <p:extLst>
      <p:ext uri="{BB962C8B-B14F-4D97-AF65-F5344CB8AC3E}">
        <p14:creationId xmlns:p14="http://schemas.microsoft.com/office/powerpoint/2010/main" val="7885139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R-CNN</a:t>
            </a:r>
            <a:endParaRPr lang="en-US" dirty="0"/>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Tree>
    <p:extLst>
      <p:ext uri="{BB962C8B-B14F-4D97-AF65-F5344CB8AC3E}">
        <p14:creationId xmlns:p14="http://schemas.microsoft.com/office/powerpoint/2010/main" val="868486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0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cxnSp>
        <p:nvCxnSpPr>
          <p:cNvPr id="44" name="Straight Arrow Connector 43"/>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Tree>
    <p:extLst>
      <p:ext uri="{BB962C8B-B14F-4D97-AF65-F5344CB8AC3E}">
        <p14:creationId xmlns:p14="http://schemas.microsoft.com/office/powerpoint/2010/main" val="154867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lstStyle/>
          <a:p>
            <a:pPr lvl="0">
              <a:defRPr sz="1800">
                <a:solidFill>
                  <a:srgbClr val="000000"/>
                </a:solidFill>
              </a:defRPr>
            </a:pPr>
            <a:r>
              <a:rPr sz="3937"/>
              <a:t>Second detection ...</a:t>
            </a:r>
          </a:p>
        </p:txBody>
      </p:sp>
      <p:pic>
        <p:nvPicPr>
          <p:cNvPr id="115"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16" name="Shape 116"/>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7" name="Shape 117"/>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8" name="Shape 118"/>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19" name="Shape 119"/>
          <p:cNvSpPr/>
          <p:nvPr/>
        </p:nvSpPr>
        <p:spPr>
          <a:xfrm>
            <a:off x="2912453" y="2139665"/>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20" name="Shape 120"/>
          <p:cNvSpPr/>
          <p:nvPr/>
        </p:nvSpPr>
        <p:spPr>
          <a:xfrm>
            <a:off x="5401961" y="2809392"/>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21" name="Shape 121"/>
          <p:cNvSpPr/>
          <p:nvPr/>
        </p:nvSpPr>
        <p:spPr>
          <a:xfrm>
            <a:off x="2423481" y="5683894"/>
            <a:ext cx="452322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2378964435"/>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cxnSp>
        <p:nvCxnSpPr>
          <p:cNvPr id="44" name="Straight Arrow Connector 43"/>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Tree>
    <p:extLst>
      <p:ext uri="{BB962C8B-B14F-4D97-AF65-F5344CB8AC3E}">
        <p14:creationId xmlns:p14="http://schemas.microsoft.com/office/powerpoint/2010/main" val="6403329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643048" y="224512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7" name="Up Arrow 26"/>
          <p:cNvSpPr/>
          <p:nvPr/>
        </p:nvSpPr>
        <p:spPr>
          <a:xfrm>
            <a:off x="1875609" y="264295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47800" y="1755862"/>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9" name="Up Arrow 28"/>
          <p:cNvSpPr/>
          <p:nvPr/>
        </p:nvSpPr>
        <p:spPr>
          <a:xfrm>
            <a:off x="3380361" y="215369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61336" y="1386028"/>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31" name="Up Arrow 30"/>
          <p:cNvSpPr/>
          <p:nvPr/>
        </p:nvSpPr>
        <p:spPr>
          <a:xfrm>
            <a:off x="5193897" y="178385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sp>
        <p:nvSpPr>
          <p:cNvPr id="39" name="TextBox 38"/>
          <p:cNvSpPr txBox="1"/>
          <p:nvPr/>
        </p:nvSpPr>
        <p:spPr>
          <a:xfrm>
            <a:off x="5936718" y="1354243"/>
            <a:ext cx="2716079" cy="369332"/>
          </a:xfrm>
          <a:prstGeom prst="rect">
            <a:avLst/>
          </a:prstGeom>
          <a:noFill/>
        </p:spPr>
        <p:txBody>
          <a:bodyPr wrap="square" rtlCol="0">
            <a:spAutoFit/>
          </a:bodyPr>
          <a:lstStyle/>
          <a:p>
            <a:r>
              <a:rPr lang="en-US" smtClean="0"/>
              <a:t>Classify regions with </a:t>
            </a:r>
            <a:r>
              <a:rPr lang="en-US" dirty="0" smtClean="0"/>
              <a:t>SVMs</a:t>
            </a:r>
            <a:endParaRPr lang="en-US" dirty="0"/>
          </a:p>
        </p:txBody>
      </p:sp>
      <p:cxnSp>
        <p:nvCxnSpPr>
          <p:cNvPr id="45" name="Straight Arrow Connector 44"/>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
        <p:nvSpPr>
          <p:cNvPr id="48" name="TextBox 47"/>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4239139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2933245" y="4074148"/>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Slow </a:t>
            </a:r>
            <a:r>
              <a:rPr lang="en-US" dirty="0"/>
              <a:t>R-CNN</a:t>
            </a:r>
          </a:p>
        </p:txBody>
      </p:sp>
      <p:sp>
        <p:nvSpPr>
          <p:cNvPr id="10" name="TextBox 9"/>
          <p:cNvSpPr txBox="1"/>
          <p:nvPr/>
        </p:nvSpPr>
        <p:spPr>
          <a:xfrm>
            <a:off x="0" y="6488668"/>
            <a:ext cx="2287549" cy="369332"/>
          </a:xfrm>
          <a:prstGeom prst="rect">
            <a:avLst/>
          </a:prstGeom>
          <a:noFill/>
        </p:spPr>
        <p:txBody>
          <a:bodyPr wrap="none" rtlCol="0">
            <a:spAutoFit/>
          </a:bodyPr>
          <a:lstStyle/>
          <a:p>
            <a:r>
              <a:rPr lang="en-US" dirty="0" err="1" smtClean="0"/>
              <a:t>Girshick</a:t>
            </a:r>
            <a:r>
              <a:rPr lang="en-US" dirty="0" smtClean="0"/>
              <a:t> et al. CVPR14.</a:t>
            </a:r>
            <a:endParaRPr lang="en-US" dirty="0"/>
          </a:p>
        </p:txBody>
      </p:sp>
      <p:sp>
        <p:nvSpPr>
          <p:cNvPr id="12" name="Parallelogram 11"/>
          <p:cNvSpPr/>
          <p:nvPr/>
        </p:nvSpPr>
        <p:spPr>
          <a:xfrm>
            <a:off x="1190982" y="469539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659604" y="6017284"/>
            <a:ext cx="1308115" cy="369332"/>
          </a:xfrm>
          <a:prstGeom prst="rect">
            <a:avLst/>
          </a:prstGeom>
          <a:noFill/>
        </p:spPr>
        <p:txBody>
          <a:bodyPr wrap="none" rtlCol="0">
            <a:spAutoFit/>
          </a:bodyPr>
          <a:lstStyle/>
          <a:p>
            <a:r>
              <a:rPr lang="en-US" dirty="0" smtClean="0"/>
              <a:t>Input image</a:t>
            </a:r>
            <a:endParaRPr lang="en-US" dirty="0"/>
          </a:p>
        </p:txBody>
      </p:sp>
      <p:sp>
        <p:nvSpPr>
          <p:cNvPr id="14" name="Parallelogram 13"/>
          <p:cNvSpPr/>
          <p:nvPr/>
        </p:nvSpPr>
        <p:spPr>
          <a:xfrm>
            <a:off x="2086772" y="4779390"/>
            <a:ext cx="2400385" cy="1006284"/>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487157" y="4797888"/>
            <a:ext cx="1150568" cy="41513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1258807" y="5599521"/>
            <a:ext cx="1116747" cy="64601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ube 17"/>
          <p:cNvSpPr/>
          <p:nvPr/>
        </p:nvSpPr>
        <p:spPr>
          <a:xfrm>
            <a:off x="2868837" y="2245123"/>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9" name="Cube 18"/>
          <p:cNvSpPr/>
          <p:nvPr/>
        </p:nvSpPr>
        <p:spPr>
          <a:xfrm>
            <a:off x="4505956" y="1875289"/>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0" name="Cube 19"/>
          <p:cNvSpPr/>
          <p:nvPr/>
        </p:nvSpPr>
        <p:spPr>
          <a:xfrm>
            <a:off x="1357258" y="2758772"/>
            <a:ext cx="1382488" cy="1657682"/>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22" name="Parallelogram 21"/>
          <p:cNvSpPr/>
          <p:nvPr/>
        </p:nvSpPr>
        <p:spPr>
          <a:xfrm>
            <a:off x="4713383" y="376176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1586696" y="4662510"/>
            <a:ext cx="779434" cy="246055"/>
          </a:xfrm>
          <a:prstGeom prst="parallelogram">
            <a:avLst>
              <a:gd name="adj" fmla="val 92429"/>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643048" y="224512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7" name="Up Arrow 26"/>
          <p:cNvSpPr/>
          <p:nvPr/>
        </p:nvSpPr>
        <p:spPr>
          <a:xfrm>
            <a:off x="1875609" y="264295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47800" y="1755862"/>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29" name="Up Arrow 28"/>
          <p:cNvSpPr/>
          <p:nvPr/>
        </p:nvSpPr>
        <p:spPr>
          <a:xfrm>
            <a:off x="3380361" y="215369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961336" y="1386028"/>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31" name="Up Arrow 30"/>
          <p:cNvSpPr/>
          <p:nvPr/>
        </p:nvSpPr>
        <p:spPr>
          <a:xfrm>
            <a:off x="5193897" y="178385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1784450" y="4941452"/>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1785023" y="444244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3201804" y="4389167"/>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3201804" y="39257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945457" y="4045039"/>
            <a:ext cx="242316" cy="994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4945457" y="356898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220227" y="4941452"/>
            <a:ext cx="91066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84103" y="3737447"/>
            <a:ext cx="2754924" cy="369332"/>
          </a:xfrm>
          <a:prstGeom prst="rect">
            <a:avLst/>
          </a:prstGeom>
          <a:noFill/>
        </p:spPr>
        <p:txBody>
          <a:bodyPr wrap="square" rtlCol="0">
            <a:spAutoFit/>
          </a:bodyPr>
          <a:lstStyle/>
          <a:p>
            <a:r>
              <a:rPr lang="en-US" smtClean="0"/>
              <a:t>Warped image regions</a:t>
            </a:r>
            <a:endParaRPr lang="en-US" dirty="0"/>
          </a:p>
        </p:txBody>
      </p:sp>
      <p:sp>
        <p:nvSpPr>
          <p:cNvPr id="42" name="TextBox 41"/>
          <p:cNvSpPr txBox="1"/>
          <p:nvPr/>
        </p:nvSpPr>
        <p:spPr>
          <a:xfrm>
            <a:off x="5888444" y="2345208"/>
            <a:ext cx="2237461" cy="646331"/>
          </a:xfrm>
          <a:prstGeom prst="rect">
            <a:avLst/>
          </a:prstGeom>
          <a:noFill/>
        </p:spPr>
        <p:txBody>
          <a:bodyPr wrap="square" rtlCol="0">
            <a:spAutoFit/>
          </a:bodyPr>
          <a:lstStyle/>
          <a:p>
            <a:r>
              <a:rPr lang="en-US" dirty="0" smtClean="0"/>
              <a:t>Forward each region through </a:t>
            </a:r>
            <a:r>
              <a:rPr lang="en-US" dirty="0" err="1" smtClean="0"/>
              <a:t>ConvNet</a:t>
            </a:r>
            <a:endParaRPr lang="en-US" dirty="0"/>
          </a:p>
        </p:txBody>
      </p:sp>
      <p:sp>
        <p:nvSpPr>
          <p:cNvPr id="39" name="TextBox 38"/>
          <p:cNvSpPr txBox="1"/>
          <p:nvPr/>
        </p:nvSpPr>
        <p:spPr>
          <a:xfrm>
            <a:off x="500277" y="2245123"/>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0" name="Up Arrow 39"/>
          <p:cNvSpPr/>
          <p:nvPr/>
        </p:nvSpPr>
        <p:spPr>
          <a:xfrm rot="18900000">
            <a:off x="1523532" y="263588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058297" y="1755097"/>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5" name="Up Arrow 44"/>
          <p:cNvSpPr/>
          <p:nvPr/>
        </p:nvSpPr>
        <p:spPr>
          <a:xfrm rot="18900000">
            <a:off x="3081552" y="214586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889973" y="1387502"/>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47" name="Up Arrow 46"/>
          <p:cNvSpPr/>
          <p:nvPr/>
        </p:nvSpPr>
        <p:spPr>
          <a:xfrm rot="18900000">
            <a:off x="4913228" y="177826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36718" y="984911"/>
            <a:ext cx="3072586" cy="369332"/>
          </a:xfrm>
          <a:prstGeom prst="rect">
            <a:avLst/>
          </a:prstGeom>
          <a:noFill/>
        </p:spPr>
        <p:txBody>
          <a:bodyPr wrap="square" rtlCol="0">
            <a:spAutoFit/>
          </a:bodyPr>
          <a:lstStyle/>
          <a:p>
            <a:r>
              <a:rPr lang="en-US" dirty="0" smtClean="0"/>
              <a:t>Apply bounding-box </a:t>
            </a:r>
            <a:r>
              <a:rPr lang="en-US" dirty="0" err="1" smtClean="0"/>
              <a:t>regressors</a:t>
            </a:r>
            <a:endParaRPr lang="en-US" dirty="0"/>
          </a:p>
        </p:txBody>
      </p:sp>
      <p:sp>
        <p:nvSpPr>
          <p:cNvPr id="49" name="TextBox 48"/>
          <p:cNvSpPr txBox="1"/>
          <p:nvPr/>
        </p:nvSpPr>
        <p:spPr>
          <a:xfrm>
            <a:off x="5936718" y="1354243"/>
            <a:ext cx="2716079" cy="369332"/>
          </a:xfrm>
          <a:prstGeom prst="rect">
            <a:avLst/>
          </a:prstGeom>
          <a:noFill/>
        </p:spPr>
        <p:txBody>
          <a:bodyPr wrap="square" rtlCol="0">
            <a:spAutoFit/>
          </a:bodyPr>
          <a:lstStyle/>
          <a:p>
            <a:r>
              <a:rPr lang="en-US" smtClean="0"/>
              <a:t>Classify regions with </a:t>
            </a:r>
            <a:r>
              <a:rPr lang="en-US" dirty="0" smtClean="0"/>
              <a:t>SVMs</a:t>
            </a:r>
            <a:endParaRPr lang="en-US" dirty="0"/>
          </a:p>
        </p:txBody>
      </p:sp>
      <p:cxnSp>
        <p:nvCxnSpPr>
          <p:cNvPr id="52" name="Straight Arrow Connector 51"/>
          <p:cNvCxnSpPr/>
          <p:nvPr/>
        </p:nvCxnSpPr>
        <p:spPr>
          <a:xfrm flipH="1">
            <a:off x="3478491" y="4941452"/>
            <a:ext cx="2652401" cy="39411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857080" y="4949231"/>
            <a:ext cx="4239572" cy="1068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30890" y="4781761"/>
            <a:ext cx="2541770" cy="923330"/>
          </a:xfrm>
          <a:prstGeom prst="rect">
            <a:avLst/>
          </a:prstGeom>
          <a:noFill/>
        </p:spPr>
        <p:txBody>
          <a:bodyPr wrap="square" rtlCol="0">
            <a:spAutoFit/>
          </a:bodyPr>
          <a:lstStyle/>
          <a:p>
            <a:r>
              <a:rPr lang="en-US" dirty="0" smtClean="0"/>
              <a:t>Regions of Interest (</a:t>
            </a:r>
            <a:r>
              <a:rPr lang="en-US" dirty="0" err="1" smtClean="0"/>
              <a:t>RoI</a:t>
            </a:r>
            <a:r>
              <a:rPr lang="en-US" dirty="0" smtClean="0"/>
              <a:t>) from a proposal method</a:t>
            </a:r>
          </a:p>
          <a:p>
            <a:r>
              <a:rPr lang="en-US" dirty="0" smtClean="0"/>
              <a:t>(~2k)</a:t>
            </a:r>
            <a:endParaRPr lang="en-US" dirty="0"/>
          </a:p>
        </p:txBody>
      </p:sp>
      <p:sp>
        <p:nvSpPr>
          <p:cNvPr id="55" name="TextBox 54"/>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238508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slow R-CNN?</a:t>
            </a:r>
            <a:endParaRPr lang="en-US" dirty="0"/>
          </a:p>
        </p:txBody>
      </p:sp>
    </p:spTree>
    <p:extLst>
      <p:ext uri="{BB962C8B-B14F-4D97-AF65-F5344CB8AC3E}">
        <p14:creationId xmlns:p14="http://schemas.microsoft.com/office/powerpoint/2010/main" val="17547083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slow R-CNN?</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Ad hoc training objectives</a:t>
            </a:r>
          </a:p>
          <a:p>
            <a:pPr lvl="1"/>
            <a:r>
              <a:rPr lang="en-US" dirty="0" smtClean="0"/>
              <a:t>Fine-tune network with </a:t>
            </a:r>
            <a:r>
              <a:rPr lang="en-US" dirty="0" err="1" smtClean="0"/>
              <a:t>softmax</a:t>
            </a:r>
            <a:r>
              <a:rPr lang="en-US" dirty="0" smtClean="0"/>
              <a:t> classifier (log loss)</a:t>
            </a:r>
          </a:p>
          <a:p>
            <a:pPr lvl="1"/>
            <a:r>
              <a:rPr lang="en-US" dirty="0" smtClean="0"/>
              <a:t>Train post-hoc linear SVMs (hinge loss)</a:t>
            </a:r>
          </a:p>
          <a:p>
            <a:pPr lvl="1"/>
            <a:r>
              <a:rPr lang="en-US" dirty="0" smtClean="0"/>
              <a:t>Train post-hoc bounding-box </a:t>
            </a:r>
            <a:r>
              <a:rPr lang="en-US" dirty="0" err="1" smtClean="0"/>
              <a:t>regressors</a:t>
            </a:r>
            <a:r>
              <a:rPr lang="en-US" dirty="0" smtClean="0"/>
              <a:t> (squared loss)</a:t>
            </a:r>
          </a:p>
          <a:p>
            <a:endParaRPr lang="en-US" dirty="0" smtClean="0"/>
          </a:p>
          <a:p>
            <a:pPr lvl="1"/>
            <a:endParaRPr lang="en-US" dirty="0"/>
          </a:p>
        </p:txBody>
      </p:sp>
    </p:spTree>
    <p:extLst>
      <p:ext uri="{BB962C8B-B14F-4D97-AF65-F5344CB8AC3E}">
        <p14:creationId xmlns:p14="http://schemas.microsoft.com/office/powerpoint/2010/main" val="18366222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a:t>
            </a:r>
            <a:r>
              <a:rPr lang="en-US" dirty="0"/>
              <a:t>slow R-CNN</a:t>
            </a:r>
            <a:r>
              <a:rPr lang="en-US" dirty="0" smtClean="0"/>
              <a:t>?</a:t>
            </a:r>
            <a:endParaRPr lang="en-US" dirty="0"/>
          </a:p>
        </p:txBody>
      </p:sp>
      <p:sp>
        <p:nvSpPr>
          <p:cNvPr id="3" name="Content Placeholder 2"/>
          <p:cNvSpPr>
            <a:spLocks noGrp="1"/>
          </p:cNvSpPr>
          <p:nvPr>
            <p:ph idx="1"/>
          </p:nvPr>
        </p:nvSpPr>
        <p:spPr/>
        <p:txBody>
          <a:bodyPr/>
          <a:lstStyle/>
          <a:p>
            <a:r>
              <a:rPr lang="en-US" dirty="0" smtClean="0">
                <a:solidFill>
                  <a:schemeClr val="tx1">
                    <a:alpha val="40000"/>
                  </a:schemeClr>
                </a:solidFill>
              </a:rPr>
              <a:t>Ad hoc training objectives</a:t>
            </a:r>
          </a:p>
          <a:p>
            <a:pPr lvl="1"/>
            <a:r>
              <a:rPr lang="en-US" dirty="0" smtClean="0">
                <a:solidFill>
                  <a:schemeClr val="tx1">
                    <a:alpha val="40000"/>
                  </a:schemeClr>
                </a:solidFill>
              </a:rPr>
              <a:t>Fine-tune network with </a:t>
            </a:r>
            <a:r>
              <a:rPr lang="en-US" dirty="0" err="1" smtClean="0">
                <a:solidFill>
                  <a:schemeClr val="tx1">
                    <a:alpha val="40000"/>
                  </a:schemeClr>
                </a:solidFill>
              </a:rPr>
              <a:t>softmax</a:t>
            </a:r>
            <a:r>
              <a:rPr lang="en-US" dirty="0" smtClean="0">
                <a:solidFill>
                  <a:schemeClr val="tx1">
                    <a:alpha val="40000"/>
                  </a:schemeClr>
                </a:solidFill>
              </a:rPr>
              <a:t> classifier (log loss)</a:t>
            </a:r>
          </a:p>
          <a:p>
            <a:pPr lvl="1"/>
            <a:r>
              <a:rPr lang="en-US" dirty="0" smtClean="0">
                <a:solidFill>
                  <a:schemeClr val="tx1">
                    <a:alpha val="40000"/>
                  </a:schemeClr>
                </a:solidFill>
              </a:rPr>
              <a:t>Train post-hoc linear SVMs (hinge loss)</a:t>
            </a:r>
          </a:p>
          <a:p>
            <a:pPr lvl="1"/>
            <a:r>
              <a:rPr lang="en-US" dirty="0" smtClean="0">
                <a:solidFill>
                  <a:schemeClr val="tx1">
                    <a:alpha val="40000"/>
                  </a:schemeClr>
                </a:solidFill>
              </a:rPr>
              <a:t>Train post-hoc bounding-box </a:t>
            </a:r>
            <a:r>
              <a:rPr lang="en-US" dirty="0" err="1" smtClean="0">
                <a:solidFill>
                  <a:schemeClr val="tx1">
                    <a:alpha val="40000"/>
                  </a:schemeClr>
                </a:solidFill>
              </a:rPr>
              <a:t>regressors</a:t>
            </a:r>
            <a:r>
              <a:rPr lang="en-US" dirty="0" smtClean="0">
                <a:solidFill>
                  <a:schemeClr val="tx1">
                    <a:alpha val="40000"/>
                  </a:schemeClr>
                </a:solidFill>
              </a:rPr>
              <a:t> (squared loss)</a:t>
            </a:r>
          </a:p>
          <a:p>
            <a:r>
              <a:rPr lang="en-US" dirty="0" smtClean="0">
                <a:solidFill>
                  <a:schemeClr val="accent6"/>
                </a:solidFill>
              </a:rPr>
              <a:t>Training is slow (84h), takes a lot of disk space</a:t>
            </a:r>
          </a:p>
          <a:p>
            <a:pPr lvl="1"/>
            <a:endParaRPr lang="en-US" dirty="0"/>
          </a:p>
        </p:txBody>
      </p:sp>
    </p:spTree>
    <p:extLst>
      <p:ext uri="{BB962C8B-B14F-4D97-AF65-F5344CB8AC3E}">
        <p14:creationId xmlns:p14="http://schemas.microsoft.com/office/powerpoint/2010/main" val="6743614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a:t>
            </a:r>
            <a:r>
              <a:rPr lang="en-US" dirty="0"/>
              <a:t>slow R-CNN</a:t>
            </a:r>
            <a:r>
              <a:rPr lang="en-US" dirty="0" smtClean="0"/>
              <a:t>?</a:t>
            </a:r>
            <a:endParaRPr lang="en-US" dirty="0"/>
          </a:p>
        </p:txBody>
      </p:sp>
      <p:sp>
        <p:nvSpPr>
          <p:cNvPr id="3" name="Content Placeholder 2"/>
          <p:cNvSpPr>
            <a:spLocks noGrp="1"/>
          </p:cNvSpPr>
          <p:nvPr>
            <p:ph idx="1"/>
          </p:nvPr>
        </p:nvSpPr>
        <p:spPr>
          <a:xfrm>
            <a:off x="628650" y="1825625"/>
            <a:ext cx="7996876" cy="4351338"/>
          </a:xfrm>
        </p:spPr>
        <p:txBody>
          <a:bodyPr/>
          <a:lstStyle/>
          <a:p>
            <a:r>
              <a:rPr lang="en-US" dirty="0" smtClean="0">
                <a:solidFill>
                  <a:schemeClr val="tx1">
                    <a:alpha val="40000"/>
                  </a:schemeClr>
                </a:solidFill>
              </a:rPr>
              <a:t>Ad hoc training objectives</a:t>
            </a:r>
          </a:p>
          <a:p>
            <a:pPr lvl="1"/>
            <a:r>
              <a:rPr lang="en-US" dirty="0" smtClean="0">
                <a:solidFill>
                  <a:schemeClr val="tx1">
                    <a:alpha val="40000"/>
                  </a:schemeClr>
                </a:solidFill>
              </a:rPr>
              <a:t>Fine-tune network with </a:t>
            </a:r>
            <a:r>
              <a:rPr lang="en-US" dirty="0" err="1" smtClean="0">
                <a:solidFill>
                  <a:schemeClr val="tx1">
                    <a:alpha val="40000"/>
                  </a:schemeClr>
                </a:solidFill>
              </a:rPr>
              <a:t>softmax</a:t>
            </a:r>
            <a:r>
              <a:rPr lang="en-US" dirty="0" smtClean="0">
                <a:solidFill>
                  <a:schemeClr val="tx1">
                    <a:alpha val="40000"/>
                  </a:schemeClr>
                </a:solidFill>
              </a:rPr>
              <a:t> classifier (log loss)</a:t>
            </a:r>
          </a:p>
          <a:p>
            <a:pPr lvl="1"/>
            <a:r>
              <a:rPr lang="en-US" dirty="0" smtClean="0">
                <a:solidFill>
                  <a:schemeClr val="tx1">
                    <a:alpha val="40000"/>
                  </a:schemeClr>
                </a:solidFill>
              </a:rPr>
              <a:t>Train post-hoc linear SVMs (hinge loss)</a:t>
            </a:r>
          </a:p>
          <a:p>
            <a:pPr lvl="1"/>
            <a:r>
              <a:rPr lang="en-US" dirty="0" smtClean="0">
                <a:solidFill>
                  <a:schemeClr val="tx1">
                    <a:alpha val="40000"/>
                  </a:schemeClr>
                </a:solidFill>
              </a:rPr>
              <a:t>Train post-hoc bounding-box regressions (least squares)</a:t>
            </a:r>
          </a:p>
          <a:p>
            <a:r>
              <a:rPr lang="en-US" dirty="0" smtClean="0">
                <a:solidFill>
                  <a:schemeClr val="tx1">
                    <a:alpha val="40000"/>
                  </a:schemeClr>
                </a:solidFill>
              </a:rPr>
              <a:t>Training is slow (84h), takes a lot of disk space</a:t>
            </a:r>
          </a:p>
          <a:p>
            <a:r>
              <a:rPr lang="en-US" dirty="0" smtClean="0">
                <a:solidFill>
                  <a:schemeClr val="accent6"/>
                </a:solidFill>
              </a:rPr>
              <a:t>Inference (detection) is slow</a:t>
            </a:r>
          </a:p>
          <a:p>
            <a:pPr lvl="1"/>
            <a:r>
              <a:rPr lang="en-US" dirty="0" smtClean="0"/>
              <a:t>47s / image with VGG16 [</a:t>
            </a:r>
            <a:r>
              <a:rPr lang="en-US" dirty="0" err="1" smtClean="0"/>
              <a:t>Simonyan</a:t>
            </a:r>
            <a:r>
              <a:rPr lang="en-US" dirty="0" smtClean="0"/>
              <a:t> &amp; </a:t>
            </a:r>
            <a:r>
              <a:rPr lang="en-US" dirty="0" err="1" smtClean="0"/>
              <a:t>Zisserman</a:t>
            </a:r>
            <a:r>
              <a:rPr lang="en-US" dirty="0" smtClean="0"/>
              <a:t>. ICLR15]</a:t>
            </a:r>
          </a:p>
          <a:p>
            <a:pPr lvl="1"/>
            <a:r>
              <a:rPr lang="en-US" dirty="0" smtClean="0">
                <a:solidFill>
                  <a:schemeClr val="accent1"/>
                </a:solidFill>
              </a:rPr>
              <a:t>Fixed by SPP-net </a:t>
            </a:r>
            <a:r>
              <a:rPr lang="en-US" dirty="0" smtClean="0"/>
              <a:t>[He et al. ECCV14]</a:t>
            </a:r>
            <a:endParaRPr lang="en-US" dirty="0"/>
          </a:p>
        </p:txBody>
      </p:sp>
      <p:pic>
        <p:nvPicPr>
          <p:cNvPr id="4" name="Picture 3"/>
          <p:cNvPicPr>
            <a:picLocks noChangeAspect="1"/>
          </p:cNvPicPr>
          <p:nvPr/>
        </p:nvPicPr>
        <p:blipFill>
          <a:blip r:embed="rId3"/>
          <a:stretch>
            <a:fillRect/>
          </a:stretch>
        </p:blipFill>
        <p:spPr>
          <a:xfrm>
            <a:off x="5892781" y="4916202"/>
            <a:ext cx="2487648" cy="1630064"/>
          </a:xfrm>
          <a:prstGeom prst="rect">
            <a:avLst/>
          </a:prstGeom>
        </p:spPr>
      </p:pic>
      <p:sp>
        <p:nvSpPr>
          <p:cNvPr id="5" name="TextBox 4"/>
          <p:cNvSpPr txBox="1"/>
          <p:nvPr/>
        </p:nvSpPr>
        <p:spPr>
          <a:xfrm>
            <a:off x="5093289" y="6488668"/>
            <a:ext cx="4086632" cy="369332"/>
          </a:xfrm>
          <a:prstGeom prst="rect">
            <a:avLst/>
          </a:prstGeom>
          <a:noFill/>
        </p:spPr>
        <p:txBody>
          <a:bodyPr wrap="none" rtlCol="0">
            <a:spAutoFit/>
          </a:bodyPr>
          <a:lstStyle/>
          <a:p>
            <a:r>
              <a:rPr lang="en-US" dirty="0" smtClean="0"/>
              <a:t>~2000 </a:t>
            </a:r>
            <a:r>
              <a:rPr lang="en-US" dirty="0" err="1" smtClean="0"/>
              <a:t>ConvNet</a:t>
            </a:r>
            <a:r>
              <a:rPr lang="en-US" dirty="0" smtClean="0"/>
              <a:t> forward passes per image</a:t>
            </a:r>
            <a:endParaRPr lang="en-US" dirty="0"/>
          </a:p>
        </p:txBody>
      </p:sp>
    </p:spTree>
    <p:extLst>
      <p:ext uri="{BB962C8B-B14F-4D97-AF65-F5344CB8AC3E}">
        <p14:creationId xmlns:p14="http://schemas.microsoft.com/office/powerpoint/2010/main" val="5663090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6085806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 </a:t>
            </a:r>
            <a:r>
              <a:rPr lang="en-US" dirty="0" smtClean="0"/>
              <a:t>image through </a:t>
            </a:r>
            <a:r>
              <a:rPr lang="en-US" dirty="0" err="1" smtClean="0"/>
              <a:t>ConvNet</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37" name="Parallelogram 3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Up Arrow 49"/>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795266" y="3261774"/>
            <a:ext cx="2994922" cy="369332"/>
          </a:xfrm>
          <a:prstGeom prst="rect">
            <a:avLst/>
          </a:prstGeom>
          <a:noFill/>
        </p:spPr>
        <p:txBody>
          <a:bodyPr wrap="none" rtlCol="0">
            <a:spAutoFit/>
          </a:bodyPr>
          <a:lstStyle/>
          <a:p>
            <a:r>
              <a:rPr lang="en-US" dirty="0" smtClean="0"/>
              <a:t>“conv5” feature map of image</a:t>
            </a:r>
            <a:endParaRPr lang="en-US" dirty="0"/>
          </a:p>
        </p:txBody>
      </p:sp>
    </p:spTree>
    <p:extLst>
      <p:ext uri="{BB962C8B-B14F-4D97-AF65-F5344CB8AC3E}">
        <p14:creationId xmlns:p14="http://schemas.microsoft.com/office/powerpoint/2010/main" val="3259196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dirty="0"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73249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solidFill>
                  <a:srgbClr val="000000"/>
                </a:solidFill>
              </a:defRPr>
            </a:pPr>
            <a:r>
              <a:rPr sz="3937"/>
              <a:t>Third detection ...</a:t>
            </a:r>
          </a:p>
        </p:txBody>
      </p:sp>
      <p:pic>
        <p:nvPicPr>
          <p:cNvPr id="124" name="000166.jpg"/>
          <p:cNvPicPr/>
          <p:nvPr/>
        </p:nvPicPr>
        <p:blipFill>
          <a:blip r:embed="rId2">
            <a:extLst/>
          </a:blip>
          <a:stretch>
            <a:fillRect/>
          </a:stretch>
        </p:blipFill>
        <p:spPr>
          <a:xfrm>
            <a:off x="1625204" y="1214438"/>
            <a:ext cx="5893594" cy="4420196"/>
          </a:xfrm>
          <a:prstGeom prst="rect">
            <a:avLst/>
          </a:prstGeom>
          <a:ln w="12700">
            <a:miter lim="400000"/>
          </a:ln>
        </p:spPr>
      </p:pic>
      <p:sp>
        <p:nvSpPr>
          <p:cNvPr id="125" name="Shape 125"/>
          <p:cNvSpPr/>
          <p:nvPr/>
        </p:nvSpPr>
        <p:spPr>
          <a:xfrm>
            <a:off x="2696766" y="2544961"/>
            <a:ext cx="821531"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6" name="Shape 126"/>
          <p:cNvSpPr/>
          <p:nvPr/>
        </p:nvSpPr>
        <p:spPr>
          <a:xfrm>
            <a:off x="5411391" y="3214688"/>
            <a:ext cx="401836" cy="1312664"/>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7" name="Shape 127"/>
          <p:cNvSpPr/>
          <p:nvPr/>
        </p:nvSpPr>
        <p:spPr>
          <a:xfrm>
            <a:off x="5697141" y="1509117"/>
            <a:ext cx="544711" cy="1348383"/>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8" name="Shape 128"/>
          <p:cNvSpPr/>
          <p:nvPr/>
        </p:nvSpPr>
        <p:spPr>
          <a:xfrm>
            <a:off x="1973461" y="5777508"/>
            <a:ext cx="312539" cy="330398"/>
          </a:xfrm>
          <a:prstGeom prst="rect">
            <a:avLst/>
          </a:prstGeom>
          <a:ln w="63500">
            <a:solidFill>
              <a:srgbClr val="FF9300"/>
            </a:solidFill>
            <a:miter lim="400000"/>
          </a:ln>
        </p:spPr>
        <p:txBody>
          <a:bodyPr lIns="0" tIns="0" rIns="0" bIns="0" anchor="ctr"/>
          <a:lstStyle/>
          <a:p>
            <a:pPr lvl="0">
              <a:defRPr sz="3000">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29" name="Shape 129"/>
          <p:cNvSpPr/>
          <p:nvPr/>
        </p:nvSpPr>
        <p:spPr>
          <a:xfrm>
            <a:off x="2912453" y="2139665"/>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0.9</a:t>
            </a:r>
          </a:p>
        </p:txBody>
      </p:sp>
      <p:sp>
        <p:nvSpPr>
          <p:cNvPr id="130" name="Shape 130"/>
          <p:cNvSpPr/>
          <p:nvPr/>
        </p:nvSpPr>
        <p:spPr>
          <a:xfrm>
            <a:off x="5401961" y="2809392"/>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0.6</a:t>
            </a:r>
          </a:p>
        </p:txBody>
      </p:sp>
      <p:sp>
        <p:nvSpPr>
          <p:cNvPr id="131" name="Shape 131"/>
          <p:cNvSpPr/>
          <p:nvPr/>
        </p:nvSpPr>
        <p:spPr>
          <a:xfrm>
            <a:off x="5767551" y="1103821"/>
            <a:ext cx="363882" cy="34624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000000"/>
                </a:solidFill>
              </a:defRPr>
            </a:lvl1pPr>
          </a:lstStyle>
          <a:p>
            <a:pPr lvl="0">
              <a:defRPr sz="1800"/>
            </a:pPr>
            <a:r>
              <a:rPr sz="2250"/>
              <a:t>0.2</a:t>
            </a:r>
          </a:p>
        </p:txBody>
      </p:sp>
      <p:sp>
        <p:nvSpPr>
          <p:cNvPr id="132" name="Shape 132"/>
          <p:cNvSpPr/>
          <p:nvPr/>
        </p:nvSpPr>
        <p:spPr>
          <a:xfrm>
            <a:off x="2423481" y="5683894"/>
            <a:ext cx="452322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stStyle>
          <a:p>
            <a:pPr lvl="0">
              <a:defRPr sz="1800">
                <a:solidFill>
                  <a:srgbClr val="000000"/>
                </a:solidFill>
              </a:defRPr>
            </a:pPr>
            <a:r>
              <a:rPr sz="2953"/>
              <a:t>‘person’ detector predictions</a:t>
            </a:r>
          </a:p>
        </p:txBody>
      </p:sp>
    </p:spTree>
    <p:extLst>
      <p:ext uri="{BB962C8B-B14F-4D97-AF65-F5344CB8AC3E}">
        <p14:creationId xmlns:p14="http://schemas.microsoft.com/office/powerpoint/2010/main" val="2672689160"/>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Tree>
    <p:extLst>
      <p:ext uri="{BB962C8B-B14F-4D97-AF65-F5344CB8AC3E}">
        <p14:creationId xmlns:p14="http://schemas.microsoft.com/office/powerpoint/2010/main" val="8981832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3301594" y="1425040"/>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2969017" y="24853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4216172" y="24924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3538687" y="25405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3534155" y="182286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851517" y="2112001"/>
            <a:ext cx="2269532" cy="369332"/>
          </a:xfrm>
          <a:prstGeom prst="rect">
            <a:avLst/>
          </a:prstGeom>
          <a:noFill/>
        </p:spPr>
        <p:txBody>
          <a:bodyPr wrap="none" rtlCol="0">
            <a:spAutoFit/>
          </a:bodyPr>
          <a:lstStyle/>
          <a:p>
            <a:r>
              <a:rPr lang="en-US" smtClean="0"/>
              <a:t>Fully-connected layers</a:t>
            </a:r>
            <a:endParaRPr lang="en-US" dirty="0"/>
          </a:p>
        </p:txBody>
      </p:sp>
      <p:sp>
        <p:nvSpPr>
          <p:cNvPr id="48" name="TextBox 47"/>
          <p:cNvSpPr txBox="1"/>
          <p:nvPr/>
        </p:nvSpPr>
        <p:spPr>
          <a:xfrm>
            <a:off x="4851517" y="1369754"/>
            <a:ext cx="2665794" cy="369332"/>
          </a:xfrm>
          <a:prstGeom prst="rect">
            <a:avLst/>
          </a:prstGeom>
          <a:noFill/>
        </p:spPr>
        <p:txBody>
          <a:bodyPr wrap="none" rtlCol="0">
            <a:spAutoFit/>
          </a:bodyPr>
          <a:lstStyle/>
          <a:p>
            <a:r>
              <a:rPr lang="en-US" dirty="0" smtClean="0"/>
              <a:t>Classify regions with SVMs</a:t>
            </a:r>
            <a:endParaRPr lang="en-US" dirty="0"/>
          </a:p>
        </p:txBody>
      </p:sp>
      <p:sp>
        <p:nvSpPr>
          <p:cNvPr id="49" name="TextBox 48"/>
          <p:cNvSpPr txBox="1"/>
          <p:nvPr/>
        </p:nvSpPr>
        <p:spPr>
          <a:xfrm>
            <a:off x="3090175" y="2145742"/>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7" name="TextBox 36"/>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5321823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a:t>
            </a:r>
            <a:endParaRPr lang="en-US" dirty="0"/>
          </a:p>
        </p:txBody>
      </p:sp>
      <p:sp>
        <p:nvSpPr>
          <p:cNvPr id="14" name="Parallelogram 13"/>
          <p:cNvSpPr/>
          <p:nvPr/>
        </p:nvSpPr>
        <p:spPr>
          <a:xfrm>
            <a:off x="1115568" y="4516286"/>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2180844" y="3729903"/>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2180844" y="3181264"/>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3378708" y="36704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2433828" y="3290991"/>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3178302" y="3419007"/>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4050792" y="3239559"/>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2752344" y="308068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3506724" y="3192127"/>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261104" y="3132125"/>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2596896" y="2861238"/>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2645664" y="2822534"/>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2698813" y="2774319"/>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393948" y="291579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3442716" y="287709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3495865" y="282887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4168521" y="2904054"/>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4217289" y="2865350"/>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4270438" y="2817135"/>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207246" y="5257950"/>
            <a:ext cx="1308115" cy="369332"/>
          </a:xfrm>
          <a:prstGeom prst="rect">
            <a:avLst/>
          </a:prstGeom>
          <a:noFill/>
        </p:spPr>
        <p:txBody>
          <a:bodyPr wrap="none" rtlCol="0">
            <a:spAutoFit/>
          </a:bodyPr>
          <a:lstStyle/>
          <a:p>
            <a:r>
              <a:rPr lang="en-US" smtClean="0"/>
              <a:t>Input image</a:t>
            </a:r>
            <a:endParaRPr lang="en-US"/>
          </a:p>
        </p:txBody>
      </p:sp>
      <p:sp>
        <p:nvSpPr>
          <p:cNvPr id="35" name="TextBox 34"/>
          <p:cNvSpPr txBox="1"/>
          <p:nvPr/>
        </p:nvSpPr>
        <p:spPr>
          <a:xfrm>
            <a:off x="4942332" y="4004021"/>
            <a:ext cx="3879332" cy="369332"/>
          </a:xfrm>
          <a:prstGeom prst="rect">
            <a:avLst/>
          </a:prstGeom>
          <a:noFill/>
        </p:spPr>
        <p:txBody>
          <a:bodyPr wrap="none" rtlCol="0">
            <a:spAutoFit/>
          </a:bodyPr>
          <a:lstStyle/>
          <a:p>
            <a:r>
              <a:rPr lang="en-US" dirty="0" smtClean="0"/>
              <a:t>Forward </a:t>
            </a:r>
            <a:r>
              <a:rPr lang="en-US" i="1" dirty="0" smtClean="0"/>
              <a:t>whole</a:t>
            </a:r>
            <a:r>
              <a:rPr lang="en-US" dirty="0" smtClean="0"/>
              <a:t> image through </a:t>
            </a:r>
            <a:r>
              <a:rPr lang="en-US" dirty="0" err="1" smtClean="0"/>
              <a:t>ConvNet</a:t>
            </a:r>
            <a:endParaRPr lang="en-US" dirty="0"/>
          </a:p>
        </p:txBody>
      </p:sp>
      <p:sp>
        <p:nvSpPr>
          <p:cNvPr id="36" name="TextBox 35"/>
          <p:cNvSpPr txBox="1"/>
          <p:nvPr/>
        </p:nvSpPr>
        <p:spPr>
          <a:xfrm>
            <a:off x="4795266" y="3261774"/>
            <a:ext cx="2994922" cy="369332"/>
          </a:xfrm>
          <a:prstGeom prst="rect">
            <a:avLst/>
          </a:prstGeom>
          <a:noFill/>
        </p:spPr>
        <p:txBody>
          <a:bodyPr wrap="none" rtlCol="0">
            <a:spAutoFit/>
          </a:bodyPr>
          <a:lstStyle/>
          <a:p>
            <a:r>
              <a:rPr lang="en-US" smtClean="0"/>
              <a:t>“conv5” feature map of image</a:t>
            </a:r>
            <a:endParaRPr lang="en-US" dirty="0"/>
          </a:p>
        </p:txBody>
      </p:sp>
      <p:cxnSp>
        <p:nvCxnSpPr>
          <p:cNvPr id="38" name="Straight Arrow Connector 37"/>
          <p:cNvCxnSpPr/>
          <p:nvPr/>
        </p:nvCxnSpPr>
        <p:spPr>
          <a:xfrm>
            <a:off x="1389888" y="3479586"/>
            <a:ext cx="134416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5275" y="3265007"/>
            <a:ext cx="1671227" cy="1200329"/>
          </a:xfrm>
          <a:prstGeom prst="rect">
            <a:avLst/>
          </a:prstGeom>
          <a:noFill/>
        </p:spPr>
        <p:txBody>
          <a:bodyPr wrap="none" rtlCol="0">
            <a:spAutoFit/>
          </a:bodyPr>
          <a:lstStyle/>
          <a:p>
            <a:r>
              <a:rPr lang="en-US" dirty="0"/>
              <a:t>Regions of</a:t>
            </a:r>
          </a:p>
          <a:p>
            <a:r>
              <a:rPr lang="en-US" dirty="0"/>
              <a:t>Interest (</a:t>
            </a:r>
            <a:r>
              <a:rPr lang="en-US" dirty="0" err="1"/>
              <a:t>RoIs</a:t>
            </a:r>
            <a:r>
              <a:rPr lang="en-US" dirty="0"/>
              <a:t>)</a:t>
            </a:r>
          </a:p>
          <a:p>
            <a:r>
              <a:rPr lang="en-US" dirty="0"/>
              <a:t>from a proposal</a:t>
            </a:r>
          </a:p>
          <a:p>
            <a:r>
              <a:rPr lang="en-US" dirty="0"/>
              <a:t>method</a:t>
            </a:r>
          </a:p>
        </p:txBody>
      </p:sp>
      <p:sp>
        <p:nvSpPr>
          <p:cNvPr id="40" name="TextBox 39"/>
          <p:cNvSpPr txBox="1"/>
          <p:nvPr/>
        </p:nvSpPr>
        <p:spPr>
          <a:xfrm>
            <a:off x="4851518" y="2766011"/>
            <a:ext cx="3429721" cy="369332"/>
          </a:xfrm>
          <a:prstGeom prst="rect">
            <a:avLst/>
          </a:prstGeom>
          <a:noFill/>
        </p:spPr>
        <p:txBody>
          <a:bodyPr wrap="none" rtlCol="0">
            <a:spAutoFit/>
          </a:bodyPr>
          <a:lstStyle/>
          <a:p>
            <a:r>
              <a:rPr lang="en-US" dirty="0" smtClean="0"/>
              <a:t>Spatial Pyramid Pooling (</a:t>
            </a:r>
            <a:r>
              <a:rPr lang="en-US" smtClean="0"/>
              <a:t>SPP) layer</a:t>
            </a: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3301594" y="1425040"/>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2969017" y="248536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4216172" y="24924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3538687" y="254054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3534155" y="1822869"/>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851517" y="2112001"/>
            <a:ext cx="2269532" cy="369332"/>
          </a:xfrm>
          <a:prstGeom prst="rect">
            <a:avLst/>
          </a:prstGeom>
          <a:noFill/>
        </p:spPr>
        <p:txBody>
          <a:bodyPr wrap="none" rtlCol="0">
            <a:spAutoFit/>
          </a:bodyPr>
          <a:lstStyle/>
          <a:p>
            <a:r>
              <a:rPr lang="en-US" smtClean="0"/>
              <a:t>Fully-connected layers</a:t>
            </a:r>
            <a:endParaRPr lang="en-US" dirty="0"/>
          </a:p>
        </p:txBody>
      </p:sp>
      <p:sp>
        <p:nvSpPr>
          <p:cNvPr id="48" name="TextBox 47"/>
          <p:cNvSpPr txBox="1"/>
          <p:nvPr/>
        </p:nvSpPr>
        <p:spPr>
          <a:xfrm>
            <a:off x="4851517" y="1369754"/>
            <a:ext cx="2665794" cy="369332"/>
          </a:xfrm>
          <a:prstGeom prst="rect">
            <a:avLst/>
          </a:prstGeom>
          <a:noFill/>
        </p:spPr>
        <p:txBody>
          <a:bodyPr wrap="none" rtlCol="0">
            <a:spAutoFit/>
          </a:bodyPr>
          <a:lstStyle/>
          <a:p>
            <a:r>
              <a:rPr lang="en-US" dirty="0" smtClean="0"/>
              <a:t>Classify regions with SVMs</a:t>
            </a:r>
            <a:endParaRPr lang="en-US" dirty="0"/>
          </a:p>
        </p:txBody>
      </p:sp>
      <p:sp>
        <p:nvSpPr>
          <p:cNvPr id="49" name="TextBox 48"/>
          <p:cNvSpPr txBox="1"/>
          <p:nvPr/>
        </p:nvSpPr>
        <p:spPr>
          <a:xfrm>
            <a:off x="3090175" y="2145742"/>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7" name="TextBox 36"/>
          <p:cNvSpPr txBox="1"/>
          <p:nvPr/>
        </p:nvSpPr>
        <p:spPr>
          <a:xfrm>
            <a:off x="2137936" y="1425040"/>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50" name="Up Arrow 49"/>
          <p:cNvSpPr/>
          <p:nvPr/>
        </p:nvSpPr>
        <p:spPr>
          <a:xfrm rot="18900000">
            <a:off x="3161191" y="181580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851517" y="879753"/>
            <a:ext cx="3072586" cy="369332"/>
          </a:xfrm>
          <a:prstGeom prst="rect">
            <a:avLst/>
          </a:prstGeom>
          <a:noFill/>
        </p:spPr>
        <p:txBody>
          <a:bodyPr wrap="square" rtlCol="0">
            <a:spAutoFit/>
          </a:bodyPr>
          <a:lstStyle/>
          <a:p>
            <a:r>
              <a:rPr lang="en-US" dirty="0" smtClean="0"/>
              <a:t>Apply bounding-box </a:t>
            </a:r>
            <a:r>
              <a:rPr lang="en-US" dirty="0" err="1" smtClean="0"/>
              <a:t>regressors</a:t>
            </a:r>
            <a:endParaRPr lang="en-US" dirty="0"/>
          </a:p>
        </p:txBody>
      </p:sp>
      <p:sp>
        <p:nvSpPr>
          <p:cNvPr id="52" name="TextBox 51"/>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21416488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good about SPP-net?</a:t>
            </a:r>
            <a:endParaRPr lang="en-US" dirty="0"/>
          </a:p>
        </p:txBody>
      </p:sp>
      <p:sp>
        <p:nvSpPr>
          <p:cNvPr id="3" name="Content Placeholder 2"/>
          <p:cNvSpPr>
            <a:spLocks noGrp="1"/>
          </p:cNvSpPr>
          <p:nvPr>
            <p:ph idx="1"/>
          </p:nvPr>
        </p:nvSpPr>
        <p:spPr/>
        <p:txBody>
          <a:bodyPr/>
          <a:lstStyle/>
          <a:p>
            <a:r>
              <a:rPr lang="en-US" dirty="0" smtClean="0"/>
              <a:t>Fixes one issue with R-CNN: makes testing fast</a:t>
            </a:r>
          </a:p>
        </p:txBody>
      </p:sp>
      <p:grpSp>
        <p:nvGrpSpPr>
          <p:cNvPr id="35" name="Group 34"/>
          <p:cNvGrpSpPr/>
          <p:nvPr/>
        </p:nvGrpSpPr>
        <p:grpSpPr>
          <a:xfrm>
            <a:off x="1411363" y="2724346"/>
            <a:ext cx="5177973" cy="4021968"/>
            <a:chOff x="1246622" y="2273453"/>
            <a:chExt cx="6132398" cy="4661397"/>
          </a:xfrm>
        </p:grpSpPr>
        <p:sp>
          <p:nvSpPr>
            <p:cNvPr id="4" name="Parallelogram 3"/>
            <p:cNvSpPr/>
            <p:nvPr/>
          </p:nvSpPr>
          <p:spPr>
            <a:xfrm>
              <a:off x="2633284" y="5364699"/>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p:cNvSpPr/>
            <p:nvPr/>
          </p:nvSpPr>
          <p:spPr>
            <a:xfrm>
              <a:off x="3698560" y="4578316"/>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6" name="Parallelogram 5"/>
            <p:cNvSpPr/>
            <p:nvPr/>
          </p:nvSpPr>
          <p:spPr>
            <a:xfrm>
              <a:off x="3698560" y="4029677"/>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4896424" y="45188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3951544" y="4139404"/>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4696018" y="4267420"/>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5568508" y="4087972"/>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4270060" y="392909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5024440" y="404054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778820" y="398053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4114612" y="3709651"/>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4163380" y="3670947"/>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4216529" y="3622732"/>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4911664" y="376420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p:cNvSpPr/>
            <p:nvPr/>
          </p:nvSpPr>
          <p:spPr>
            <a:xfrm>
              <a:off x="4960432" y="372550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p:cNvSpPr/>
            <p:nvPr/>
          </p:nvSpPr>
          <p:spPr>
            <a:xfrm>
              <a:off x="5013581" y="367728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5686237" y="375246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5735005" y="371376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a:off x="5788154" y="366554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952918" y="2273888"/>
              <a:ext cx="835236" cy="428050"/>
            </a:xfrm>
            <a:prstGeom prst="rect">
              <a:avLst/>
            </a:prstGeom>
            <a:noFill/>
            <a:ln w="19050">
              <a:solidFill>
                <a:schemeClr val="accent4"/>
              </a:solidFill>
            </a:ln>
          </p:spPr>
          <p:txBody>
            <a:bodyPr wrap="square" rtlCol="0">
              <a:spAutoFit/>
            </a:bodyPr>
            <a:lstStyle/>
            <a:p>
              <a:r>
                <a:rPr lang="en-US" smtClean="0"/>
                <a:t>SVMs</a:t>
              </a:r>
              <a:endParaRPr lang="en-US" dirty="0"/>
            </a:p>
          </p:txBody>
        </p:sp>
        <p:sp>
          <p:nvSpPr>
            <p:cNvPr id="24" name="Up Arrow 23"/>
            <p:cNvSpPr/>
            <p:nvPr/>
          </p:nvSpPr>
          <p:spPr>
            <a:xfrm rot="2878159">
              <a:off x="4486733" y="333378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18900000">
              <a:off x="5733888" y="334081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5056403" y="338896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5051871" y="267128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07891" y="2994155"/>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29" name="TextBox 28"/>
            <p:cNvSpPr txBox="1"/>
            <p:nvPr/>
          </p:nvSpPr>
          <p:spPr>
            <a:xfrm>
              <a:off x="3655652" y="2273453"/>
              <a:ext cx="1240773" cy="428050"/>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30" name="Up Arrow 29"/>
            <p:cNvSpPr/>
            <p:nvPr/>
          </p:nvSpPr>
          <p:spPr>
            <a:xfrm rot="18900000">
              <a:off x="4678907" y="2664216"/>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p:cNvSpPr/>
            <p:nvPr/>
          </p:nvSpPr>
          <p:spPr>
            <a:xfrm>
              <a:off x="3210864" y="2279063"/>
              <a:ext cx="356616" cy="206322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566735" y="2915705"/>
              <a:ext cx="1386662" cy="646331"/>
            </a:xfrm>
            <a:prstGeom prst="rect">
              <a:avLst/>
            </a:prstGeom>
            <a:noFill/>
          </p:spPr>
          <p:txBody>
            <a:bodyPr wrap="none" rtlCol="0">
              <a:spAutoFit/>
            </a:bodyPr>
            <a:lstStyle/>
            <a:p>
              <a:r>
                <a:rPr lang="en-US" dirty="0" smtClean="0">
                  <a:solidFill>
                    <a:schemeClr val="accent5"/>
                  </a:solidFill>
                </a:rPr>
                <a:t>Region-wise</a:t>
              </a:r>
            </a:p>
            <a:p>
              <a:r>
                <a:rPr lang="en-US" dirty="0" smtClean="0">
                  <a:solidFill>
                    <a:schemeClr val="accent5"/>
                  </a:solidFill>
                </a:rPr>
                <a:t>computation</a:t>
              </a:r>
              <a:endParaRPr lang="en-US" dirty="0">
                <a:solidFill>
                  <a:schemeClr val="accent5"/>
                </a:solidFill>
              </a:endParaRPr>
            </a:p>
          </p:txBody>
        </p:sp>
        <p:sp>
          <p:nvSpPr>
            <p:cNvPr id="33" name="Left Brace 32"/>
            <p:cNvSpPr/>
            <p:nvPr/>
          </p:nvSpPr>
          <p:spPr>
            <a:xfrm>
              <a:off x="2844533" y="4342292"/>
              <a:ext cx="361597" cy="23262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246622" y="4903034"/>
              <a:ext cx="1386662" cy="923330"/>
            </a:xfrm>
            <a:prstGeom prst="rect">
              <a:avLst/>
            </a:prstGeom>
            <a:noFill/>
          </p:spPr>
          <p:txBody>
            <a:bodyPr wrap="none" rtlCol="0">
              <a:spAutoFit/>
            </a:bodyPr>
            <a:lstStyle/>
            <a:p>
              <a:r>
                <a:rPr lang="en-US" dirty="0" smtClean="0">
                  <a:solidFill>
                    <a:schemeClr val="accent5"/>
                  </a:solidFill>
                </a:rPr>
                <a:t>Image-wise</a:t>
              </a:r>
            </a:p>
            <a:p>
              <a:r>
                <a:rPr lang="en-US" dirty="0">
                  <a:solidFill>
                    <a:schemeClr val="accent5"/>
                  </a:solidFill>
                </a:rPr>
                <a:t>c</a:t>
              </a:r>
              <a:r>
                <a:rPr lang="en-US" dirty="0" smtClean="0">
                  <a:solidFill>
                    <a:schemeClr val="accent5"/>
                  </a:solidFill>
                </a:rPr>
                <a:t>omputation</a:t>
              </a:r>
            </a:p>
            <a:p>
              <a:r>
                <a:rPr lang="en-US" dirty="0" smtClean="0">
                  <a:solidFill>
                    <a:schemeClr val="accent5"/>
                  </a:solidFill>
                </a:rPr>
                <a:t>(shared)</a:t>
              </a:r>
              <a:endParaRPr lang="en-US" dirty="0">
                <a:solidFill>
                  <a:schemeClr val="accent5"/>
                </a:solidFill>
              </a:endParaRPr>
            </a:p>
          </p:txBody>
        </p:sp>
      </p:grpSp>
      <p:sp>
        <p:nvSpPr>
          <p:cNvPr id="36" name="TextBox 35"/>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13014581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SPP-net?</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Inherits the rest of R-CNN’s problems</a:t>
            </a:r>
          </a:p>
          <a:p>
            <a:pPr lvl="1"/>
            <a:r>
              <a:rPr lang="en-US" dirty="0" smtClean="0"/>
              <a:t>Ad hoc training objectives</a:t>
            </a:r>
          </a:p>
          <a:p>
            <a:pPr lvl="1"/>
            <a:r>
              <a:rPr lang="en-US" dirty="0" smtClean="0"/>
              <a:t>Training is slow (25h), takes a lot of disk space</a:t>
            </a:r>
          </a:p>
        </p:txBody>
      </p:sp>
    </p:spTree>
    <p:extLst>
      <p:ext uri="{BB962C8B-B14F-4D97-AF65-F5344CB8AC3E}">
        <p14:creationId xmlns:p14="http://schemas.microsoft.com/office/powerpoint/2010/main" val="3391095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SPP-net?</a:t>
            </a:r>
            <a:endParaRPr lang="en-US" dirty="0"/>
          </a:p>
        </p:txBody>
      </p:sp>
      <p:sp>
        <p:nvSpPr>
          <p:cNvPr id="3" name="Content Placeholder 2"/>
          <p:cNvSpPr>
            <a:spLocks noGrp="1"/>
          </p:cNvSpPr>
          <p:nvPr>
            <p:ph idx="1"/>
          </p:nvPr>
        </p:nvSpPr>
        <p:spPr/>
        <p:txBody>
          <a:bodyPr/>
          <a:lstStyle/>
          <a:p>
            <a:r>
              <a:rPr lang="en-US" dirty="0" smtClean="0">
                <a:solidFill>
                  <a:schemeClr val="tx1">
                    <a:alpha val="40000"/>
                  </a:schemeClr>
                </a:solidFill>
              </a:rPr>
              <a:t>Inherits the rest of R-CNN’s problems</a:t>
            </a:r>
          </a:p>
          <a:p>
            <a:pPr lvl="1"/>
            <a:r>
              <a:rPr lang="en-US" dirty="0" smtClean="0">
                <a:solidFill>
                  <a:schemeClr val="tx1">
                    <a:alpha val="40000"/>
                  </a:schemeClr>
                </a:solidFill>
              </a:rPr>
              <a:t>Ad hoc training objectives</a:t>
            </a:r>
          </a:p>
          <a:p>
            <a:pPr lvl="1"/>
            <a:r>
              <a:rPr lang="en-US" dirty="0" smtClean="0">
                <a:solidFill>
                  <a:schemeClr val="tx1">
                    <a:alpha val="40000"/>
                  </a:schemeClr>
                </a:solidFill>
              </a:rPr>
              <a:t>Training is slow (though faster), takes a lot of disk space</a:t>
            </a:r>
          </a:p>
          <a:p>
            <a:r>
              <a:rPr lang="en-US" dirty="0" smtClean="0"/>
              <a:t>Introduces a new problem: </a:t>
            </a:r>
            <a:r>
              <a:rPr lang="en-US" dirty="0" smtClean="0">
                <a:solidFill>
                  <a:schemeClr val="accent1"/>
                </a:solidFill>
              </a:rPr>
              <a:t>cannot update parameters below SPP layer during training</a:t>
            </a:r>
          </a:p>
        </p:txBody>
      </p:sp>
    </p:spTree>
    <p:extLst>
      <p:ext uri="{BB962C8B-B14F-4D97-AF65-F5344CB8AC3E}">
        <p14:creationId xmlns:p14="http://schemas.microsoft.com/office/powerpoint/2010/main" val="6649333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SPP-net: the main limitation</a:t>
            </a:r>
            <a:endParaRPr lang="en-US" dirty="0"/>
          </a:p>
        </p:txBody>
      </p:sp>
      <p:sp>
        <p:nvSpPr>
          <p:cNvPr id="14" name="Parallelogram 13"/>
          <p:cNvSpPr/>
          <p:nvPr/>
        </p:nvSpPr>
        <p:spPr>
          <a:xfrm>
            <a:off x="2446572" y="4709159"/>
            <a:ext cx="4745736" cy="1570151"/>
          </a:xfrm>
          <a:prstGeom prst="parallelogram">
            <a:avLst>
              <a:gd name="adj" fmla="val 92429"/>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be 14"/>
          <p:cNvSpPr/>
          <p:nvPr/>
        </p:nvSpPr>
        <p:spPr>
          <a:xfrm>
            <a:off x="3511848" y="3922776"/>
            <a:ext cx="2761488" cy="1897379"/>
          </a:xfrm>
          <a:prstGeom prst="cube">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ConvNet</a:t>
            </a:r>
            <a:endParaRPr lang="en-US" dirty="0" smtClean="0">
              <a:solidFill>
                <a:schemeClr val="bg1"/>
              </a:solidFill>
            </a:endParaRPr>
          </a:p>
        </p:txBody>
      </p:sp>
      <p:sp>
        <p:nvSpPr>
          <p:cNvPr id="17" name="Parallelogram 16"/>
          <p:cNvSpPr/>
          <p:nvPr/>
        </p:nvSpPr>
        <p:spPr>
          <a:xfrm>
            <a:off x="3511848" y="3374137"/>
            <a:ext cx="2761488" cy="46634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4709712" y="386334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3764832" y="3483864"/>
            <a:ext cx="766572" cy="297182"/>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4509306" y="3611880"/>
            <a:ext cx="872490" cy="121158"/>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5381796" y="3432432"/>
            <a:ext cx="683133" cy="348614"/>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a:off x="4083348" y="327355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4837728" y="3385000"/>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592108" y="332499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3927900" y="3054111"/>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3976668" y="3015407"/>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4029817" y="2967192"/>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4724952" y="310866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4773720" y="306996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4826869" y="302174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5499525" y="3096927"/>
            <a:ext cx="566928" cy="17887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5548293" y="3058223"/>
            <a:ext cx="425196" cy="13415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p:cNvSpPr/>
          <p:nvPr/>
        </p:nvSpPr>
        <p:spPr>
          <a:xfrm>
            <a:off x="5601442" y="3010008"/>
            <a:ext cx="318897" cy="100619"/>
          </a:xfrm>
          <a:prstGeom prst="parallelogram">
            <a:avLst>
              <a:gd name="adj" fmla="val 924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0" y="6488668"/>
            <a:ext cx="1795171" cy="369332"/>
          </a:xfrm>
          <a:prstGeom prst="rect">
            <a:avLst/>
          </a:prstGeom>
          <a:noFill/>
        </p:spPr>
        <p:txBody>
          <a:bodyPr wrap="none" rtlCol="0">
            <a:spAutoFit/>
          </a:bodyPr>
          <a:lstStyle/>
          <a:p>
            <a:r>
              <a:rPr lang="en-US" dirty="0" smtClean="0"/>
              <a:t>He et al. ECCV14.</a:t>
            </a:r>
            <a:endParaRPr lang="en-US" dirty="0"/>
          </a:p>
        </p:txBody>
      </p:sp>
      <p:sp>
        <p:nvSpPr>
          <p:cNvPr id="42" name="TextBox 41"/>
          <p:cNvSpPr txBox="1"/>
          <p:nvPr/>
        </p:nvSpPr>
        <p:spPr>
          <a:xfrm>
            <a:off x="4632598" y="1617913"/>
            <a:ext cx="707438" cy="369332"/>
          </a:xfrm>
          <a:prstGeom prst="rect">
            <a:avLst/>
          </a:prstGeom>
          <a:noFill/>
          <a:ln w="19050">
            <a:solidFill>
              <a:schemeClr val="accent4"/>
            </a:solidFill>
          </a:ln>
        </p:spPr>
        <p:txBody>
          <a:bodyPr wrap="none" rtlCol="0">
            <a:spAutoFit/>
          </a:bodyPr>
          <a:lstStyle/>
          <a:p>
            <a:r>
              <a:rPr lang="en-US" smtClean="0"/>
              <a:t>SVMs</a:t>
            </a:r>
            <a:endParaRPr lang="en-US" dirty="0"/>
          </a:p>
        </p:txBody>
      </p:sp>
      <p:sp>
        <p:nvSpPr>
          <p:cNvPr id="43" name="Up Arrow 42"/>
          <p:cNvSpPr/>
          <p:nvPr/>
        </p:nvSpPr>
        <p:spPr>
          <a:xfrm rot="2878159">
            <a:off x="4300021" y="2678241"/>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8900000">
            <a:off x="5547176" y="2685273"/>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4869691" y="273342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4865159" y="2015742"/>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p:cNvSpPr/>
          <p:nvPr/>
        </p:nvSpPr>
        <p:spPr>
          <a:xfrm>
            <a:off x="2956340" y="1562627"/>
            <a:ext cx="356616" cy="126286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925679" y="1981951"/>
            <a:ext cx="1044197" cy="646331"/>
          </a:xfrm>
          <a:prstGeom prst="rect">
            <a:avLst/>
          </a:prstGeom>
          <a:noFill/>
        </p:spPr>
        <p:txBody>
          <a:bodyPr wrap="none" rtlCol="0">
            <a:spAutoFit/>
          </a:bodyPr>
          <a:lstStyle/>
          <a:p>
            <a:r>
              <a:rPr lang="en-US" dirty="0" smtClean="0">
                <a:solidFill>
                  <a:schemeClr val="accent5"/>
                </a:solidFill>
              </a:rPr>
              <a:t>Trainable</a:t>
            </a:r>
          </a:p>
          <a:p>
            <a:r>
              <a:rPr lang="en-US" dirty="0" smtClean="0">
                <a:solidFill>
                  <a:schemeClr val="accent5"/>
                </a:solidFill>
              </a:rPr>
              <a:t>(3 layers)</a:t>
            </a:r>
            <a:endParaRPr lang="en-US" dirty="0">
              <a:solidFill>
                <a:schemeClr val="accent5"/>
              </a:solidFill>
            </a:endParaRPr>
          </a:p>
        </p:txBody>
      </p:sp>
      <p:sp>
        <p:nvSpPr>
          <p:cNvPr id="49" name="Left Brace 48"/>
          <p:cNvSpPr/>
          <p:nvPr/>
        </p:nvSpPr>
        <p:spPr>
          <a:xfrm>
            <a:off x="2335485" y="4048997"/>
            <a:ext cx="392255" cy="177115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1323980" y="4745734"/>
            <a:ext cx="1154868" cy="646331"/>
          </a:xfrm>
          <a:prstGeom prst="rect">
            <a:avLst/>
          </a:prstGeom>
          <a:noFill/>
        </p:spPr>
        <p:txBody>
          <a:bodyPr wrap="none" rtlCol="0">
            <a:spAutoFit/>
          </a:bodyPr>
          <a:lstStyle/>
          <a:p>
            <a:r>
              <a:rPr lang="en-US" dirty="0" smtClean="0">
                <a:solidFill>
                  <a:schemeClr val="accent5"/>
                </a:solidFill>
              </a:rPr>
              <a:t>Frozen</a:t>
            </a:r>
          </a:p>
          <a:p>
            <a:r>
              <a:rPr lang="en-US" dirty="0" smtClean="0">
                <a:solidFill>
                  <a:schemeClr val="accent5"/>
                </a:solidFill>
              </a:rPr>
              <a:t>(13 layers)</a:t>
            </a:r>
            <a:endParaRPr lang="en-US" dirty="0">
              <a:solidFill>
                <a:schemeClr val="accent5"/>
              </a:solidFill>
            </a:endParaRPr>
          </a:p>
        </p:txBody>
      </p:sp>
      <p:sp>
        <p:nvSpPr>
          <p:cNvPr id="51" name="TextBox 50"/>
          <p:cNvSpPr txBox="1"/>
          <p:nvPr/>
        </p:nvSpPr>
        <p:spPr>
          <a:xfrm>
            <a:off x="4436359" y="2347784"/>
            <a:ext cx="1144309" cy="369332"/>
          </a:xfrm>
          <a:prstGeom prst="rect">
            <a:avLst/>
          </a:prstGeom>
          <a:noFill/>
          <a:ln w="19050">
            <a:solidFill>
              <a:schemeClr val="accent1"/>
            </a:solidFill>
          </a:ln>
        </p:spPr>
        <p:txBody>
          <a:bodyPr wrap="square" rtlCol="0">
            <a:spAutoFit/>
          </a:bodyPr>
          <a:lstStyle/>
          <a:p>
            <a:pPr algn="ctr"/>
            <a:r>
              <a:rPr lang="en-US" dirty="0" smtClean="0"/>
              <a:t>FCs</a:t>
            </a:r>
            <a:endParaRPr lang="en-US" dirty="0"/>
          </a:p>
        </p:txBody>
      </p:sp>
      <p:sp>
        <p:nvSpPr>
          <p:cNvPr id="39" name="TextBox 38"/>
          <p:cNvSpPr txBox="1"/>
          <p:nvPr/>
        </p:nvSpPr>
        <p:spPr>
          <a:xfrm>
            <a:off x="3479372" y="1613715"/>
            <a:ext cx="1015456" cy="369332"/>
          </a:xfrm>
          <a:prstGeom prst="rect">
            <a:avLst/>
          </a:prstGeom>
          <a:noFill/>
          <a:ln w="19050">
            <a:solidFill>
              <a:schemeClr val="accent4"/>
            </a:solidFill>
          </a:ln>
        </p:spPr>
        <p:txBody>
          <a:bodyPr wrap="square" rtlCol="0">
            <a:spAutoFit/>
          </a:bodyPr>
          <a:lstStyle/>
          <a:p>
            <a:r>
              <a:rPr lang="en-US" dirty="0" err="1" smtClean="0"/>
              <a:t>Bbox</a:t>
            </a:r>
            <a:r>
              <a:rPr lang="en-US" dirty="0"/>
              <a:t> </a:t>
            </a:r>
            <a:r>
              <a:rPr lang="en-US" dirty="0" err="1" smtClean="0"/>
              <a:t>reg</a:t>
            </a:r>
            <a:endParaRPr lang="en-US" dirty="0"/>
          </a:p>
        </p:txBody>
      </p:sp>
      <p:sp>
        <p:nvSpPr>
          <p:cNvPr id="52" name="Up Arrow 51"/>
          <p:cNvSpPr/>
          <p:nvPr/>
        </p:nvSpPr>
        <p:spPr>
          <a:xfrm rot="18900000">
            <a:off x="4502627" y="2004478"/>
            <a:ext cx="242316" cy="301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940646" y="6425334"/>
            <a:ext cx="2111604" cy="369332"/>
          </a:xfrm>
          <a:prstGeom prst="rect">
            <a:avLst/>
          </a:prstGeom>
          <a:noFill/>
          <a:ln w="19050">
            <a:solidFill>
              <a:schemeClr val="accent4"/>
            </a:solidFill>
          </a:ln>
        </p:spPr>
        <p:txBody>
          <a:bodyPr wrap="none" rtlCol="0">
            <a:spAutoFit/>
          </a:bodyPr>
          <a:lstStyle/>
          <a:p>
            <a:r>
              <a:rPr lang="en-US" smtClean="0"/>
              <a:t>Post hoc component</a:t>
            </a:r>
            <a:endParaRPr lang="en-US" dirty="0"/>
          </a:p>
        </p:txBody>
      </p:sp>
    </p:spTree>
    <p:extLst>
      <p:ext uri="{BB962C8B-B14F-4D97-AF65-F5344CB8AC3E}">
        <p14:creationId xmlns:p14="http://schemas.microsoft.com/office/powerpoint/2010/main" val="3821153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solidFill>
                  <a:schemeClr val="accent6"/>
                </a:solidFill>
              </a:rPr>
              <a:t>Fast test-time, like SPP-net</a:t>
            </a:r>
          </a:p>
        </p:txBody>
      </p:sp>
    </p:spTree>
    <p:extLst>
      <p:ext uri="{BB962C8B-B14F-4D97-AF65-F5344CB8AC3E}">
        <p14:creationId xmlns:p14="http://schemas.microsoft.com/office/powerpoint/2010/main" val="10176843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t>Fast test-time, like SPP-net</a:t>
            </a:r>
          </a:p>
          <a:p>
            <a:r>
              <a:rPr lang="en-US" dirty="0" smtClean="0">
                <a:solidFill>
                  <a:schemeClr val="accent6"/>
                </a:solidFill>
              </a:rPr>
              <a:t>One network, trained in one stage</a:t>
            </a:r>
          </a:p>
        </p:txBody>
      </p:sp>
    </p:spTree>
    <p:extLst>
      <p:ext uri="{BB962C8B-B14F-4D97-AF65-F5344CB8AC3E}">
        <p14:creationId xmlns:p14="http://schemas.microsoft.com/office/powerpoint/2010/main" val="16358214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R-CNN</a:t>
            </a:r>
            <a:endParaRPr lang="en-US" dirty="0"/>
          </a:p>
        </p:txBody>
      </p:sp>
      <p:sp>
        <p:nvSpPr>
          <p:cNvPr id="15" name="Content Placeholder 2"/>
          <p:cNvSpPr>
            <a:spLocks noGrp="1"/>
          </p:cNvSpPr>
          <p:nvPr>
            <p:ph idx="1"/>
          </p:nvPr>
        </p:nvSpPr>
        <p:spPr>
          <a:xfrm>
            <a:off x="628650" y="1825625"/>
            <a:ext cx="7886700" cy="4351338"/>
          </a:xfrm>
        </p:spPr>
        <p:txBody>
          <a:bodyPr/>
          <a:lstStyle/>
          <a:p>
            <a:r>
              <a:rPr lang="en-US" dirty="0" smtClean="0"/>
              <a:t>Fast test-time, like SPP-net</a:t>
            </a:r>
          </a:p>
          <a:p>
            <a:r>
              <a:rPr lang="en-US" dirty="0" smtClean="0"/>
              <a:t>One network, trained in one stage</a:t>
            </a:r>
          </a:p>
          <a:p>
            <a:r>
              <a:rPr lang="en-US" dirty="0" smtClean="0">
                <a:solidFill>
                  <a:schemeClr val="accent6"/>
                </a:solidFill>
              </a:rPr>
              <a:t>Higher mean average precision than slow R-CNN and SPP-net</a:t>
            </a:r>
          </a:p>
        </p:txBody>
      </p:sp>
    </p:spTree>
    <p:extLst>
      <p:ext uri="{BB962C8B-B14F-4D97-AF65-F5344CB8AC3E}">
        <p14:creationId xmlns:p14="http://schemas.microsoft.com/office/powerpoint/2010/main" val="57573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1603</TotalTime>
  <Words>4351</Words>
  <Application>Microsoft Office PowerPoint</Application>
  <PresentationFormat>On-screen Show (4:3)</PresentationFormat>
  <Paragraphs>1024</Paragraphs>
  <Slides>108</Slides>
  <Notes>50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22" baseType="lpstr">
      <vt:lpstr>Arial</vt:lpstr>
      <vt:lpstr>Calibri</vt:lpstr>
      <vt:lpstr>Calibri Light</vt:lpstr>
      <vt:lpstr>Cambria Math</vt:lpstr>
      <vt:lpstr>Gill Sans</vt:lpstr>
      <vt:lpstr>Helvetica</vt:lpstr>
      <vt:lpstr>Segoe UI</vt:lpstr>
      <vt:lpstr>Segoe UI Semilight</vt:lpstr>
      <vt:lpstr>SourceSansPro-Regular</vt:lpstr>
      <vt:lpstr>SourceSansPro-Semibold</vt:lpstr>
      <vt:lpstr>Times New Roman</vt:lpstr>
      <vt:lpstr>Wingdings</vt:lpstr>
      <vt:lpstr>Office Theme</vt:lpstr>
      <vt:lpstr>Equation</vt:lpstr>
      <vt:lpstr>Recognition IV: Object Detection through Deep Learning and R-CNNs</vt:lpstr>
      <vt:lpstr>Outline</vt:lpstr>
      <vt:lpstr>Image classification</vt:lpstr>
      <vt:lpstr>Classification vs. Detection</vt:lpstr>
      <vt:lpstr>Problem formulation</vt:lpstr>
      <vt:lpstr>Evaluating a detector</vt:lpstr>
      <vt:lpstr>First detection ...</vt:lpstr>
      <vt:lpstr>Second detection ...</vt:lpstr>
      <vt:lpstr>Third detection ...</vt:lpstr>
      <vt:lpstr>Compare to ground truth</vt:lpstr>
      <vt:lpstr>Sort by confidence</vt:lpstr>
      <vt:lpstr>Evaluation metric</vt:lpstr>
      <vt:lpstr>Evaluation metric</vt:lpstr>
      <vt:lpstr>Pedestrians</vt:lpstr>
      <vt:lpstr>Why did it work?</vt:lpstr>
      <vt:lpstr>Generic categories</vt:lpstr>
      <vt:lpstr>Generic categories Why doesn’t this work (as well)?</vt:lpstr>
      <vt:lpstr>Quiz time</vt:lpstr>
      <vt:lpstr>Warm up</vt:lpstr>
      <vt:lpstr>Warm up</vt:lpstr>
      <vt:lpstr>A little harder</vt:lpstr>
      <vt:lpstr>A little harder</vt:lpstr>
      <vt:lpstr>A little harder</vt:lpstr>
      <vt:lpstr>A little harder, yet</vt:lpstr>
      <vt:lpstr>A little harder, yet</vt:lpstr>
      <vt:lpstr>A little harder, yet</vt:lpstr>
      <vt:lpstr>Impossible?</vt:lpstr>
      <vt:lpstr>Impossible?</vt:lpstr>
      <vt:lpstr>Impossible?</vt:lpstr>
      <vt:lpstr>PASCAL VOC detection history</vt:lpstr>
      <vt:lpstr>Part-based models &amp; multiple features (MKL)</vt:lpstr>
      <vt:lpstr>Kitchen-sink approaches</vt:lpstr>
      <vt:lpstr>Region-based Convolutional Networks (R-CNNs)</vt:lpstr>
      <vt:lpstr>Region-based Convolutional Networks (R-CNNs)</vt:lpstr>
      <vt:lpstr>Convolutional Neural Networks</vt:lpstr>
      <vt:lpstr>Standard Neural Networks</vt:lpstr>
      <vt:lpstr>Let’s look at how these work</vt:lpstr>
      <vt:lpstr>Perceptrons</vt:lpstr>
      <vt:lpstr>Perceptron Example</vt:lpstr>
      <vt:lpstr>Perception Training</vt:lpstr>
      <vt:lpstr>Perceptrons are not powerful</vt:lpstr>
      <vt:lpstr>LMS Learning</vt:lpstr>
      <vt:lpstr>Activation Function</vt:lpstr>
      <vt:lpstr>Gradient Descent Learning from Russell and Norvig AI Text</vt:lpstr>
      <vt:lpstr>LMS vs. Limiting Threshold</vt:lpstr>
      <vt:lpstr>Backpropagation Networks</vt:lpstr>
      <vt:lpstr>Backprop - Learning</vt:lpstr>
      <vt:lpstr>Backprop - Modifying Weights</vt:lpstr>
      <vt:lpstr>Backprop</vt:lpstr>
      <vt:lpstr>From NNs to Convolutional NNs</vt:lpstr>
      <vt:lpstr>Convolutional NNs</vt:lpstr>
      <vt:lpstr>Convolutional NNs</vt:lpstr>
      <vt:lpstr>Convolutional NNs</vt:lpstr>
      <vt:lpstr>Convolutional NNs</vt:lpstr>
      <vt:lpstr>Convolutional NNs</vt:lpstr>
      <vt:lpstr>Convolutional NNs</vt:lpstr>
      <vt:lpstr>Convolutional NNs</vt:lpstr>
      <vt:lpstr>Convolutional NNs</vt:lpstr>
      <vt:lpstr>Convolutional NNs</vt:lpstr>
      <vt:lpstr>2D input</vt:lpstr>
      <vt:lpstr>Historical perspective – 1980</vt:lpstr>
      <vt:lpstr>Historical perspective – 1980</vt:lpstr>
      <vt:lpstr>Supervised learning – 1986</vt:lpstr>
      <vt:lpstr>Supervised learning – 1986 </vt:lpstr>
      <vt:lpstr>Practical ConvNets</vt:lpstr>
      <vt:lpstr>The fall of ConvNets</vt:lpstr>
      <vt:lpstr>The key to SVMs</vt:lpstr>
      <vt:lpstr>Core idea of “deep learning”</vt:lpstr>
      <vt:lpstr>PowerPoint Presentation</vt:lpstr>
      <vt:lpstr>What’s new since the 1980s?</vt:lpstr>
      <vt:lpstr>Ross’s Own System: Region CNNs</vt:lpstr>
      <vt:lpstr>           Competitive Results</vt:lpstr>
      <vt:lpstr>Top Regions for Six Object Classes</vt:lpstr>
      <vt:lpstr>But it wasn’t fast enough! So we have: Fast Region-based ConvNets (R-CNNs)  for Object Detection</vt:lpstr>
      <vt:lpstr>Object detection renaissance (2013-present)</vt:lpstr>
      <vt:lpstr>Region-based convnets (R-CNNs)</vt:lpstr>
      <vt:lpstr>Slow R-CNN</vt:lpstr>
      <vt:lpstr>Slow R-CNN</vt:lpstr>
      <vt:lpstr>Slow R-CNN</vt:lpstr>
      <vt:lpstr>Slow R-CNN</vt:lpstr>
      <vt:lpstr>Slow R-CNN</vt:lpstr>
      <vt:lpstr>Slow R-CNN</vt:lpstr>
      <vt:lpstr>What’s wrong with slow R-CNN?</vt:lpstr>
      <vt:lpstr>What’s wrong with slow R-CNN?</vt:lpstr>
      <vt:lpstr>What’s wrong with slow R-CNN?</vt:lpstr>
      <vt:lpstr>What’s wrong with slow R-CNN?</vt:lpstr>
      <vt:lpstr>SPP-net</vt:lpstr>
      <vt:lpstr>SPP-net</vt:lpstr>
      <vt:lpstr>SPP-net</vt:lpstr>
      <vt:lpstr>SPP-net</vt:lpstr>
      <vt:lpstr>SPP-net</vt:lpstr>
      <vt:lpstr>SPP-net</vt:lpstr>
      <vt:lpstr>What’s good about SPP-net?</vt:lpstr>
      <vt:lpstr>What’s wrong with SPP-net?</vt:lpstr>
      <vt:lpstr>What’s wrong with SPP-net?</vt:lpstr>
      <vt:lpstr>SPP-net: the main limitation</vt:lpstr>
      <vt:lpstr>Fast R-CNN</vt:lpstr>
      <vt:lpstr>Fast R-CNN</vt:lpstr>
      <vt:lpstr>Fast R-CNN</vt:lpstr>
      <vt:lpstr>Fast R-CNN (test time)</vt:lpstr>
      <vt:lpstr>Fast R-CNN (test time)</vt:lpstr>
      <vt:lpstr>Fast R-CNN (test time)</vt:lpstr>
      <vt:lpstr>Fast R-CNN (test time)</vt:lpstr>
      <vt:lpstr>Fast R-CNN (training)</vt:lpstr>
      <vt:lpstr>Fast R-CNN (training)</vt:lpstr>
      <vt:lpstr>Main results</vt:lpstr>
      <vt:lpstr>Main results</vt:lpstr>
      <vt:lpstr>Main 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detection, deep learning, and R-CNNs</dc:title>
  <dc:creator>Ross Girshick</dc:creator>
  <cp:lastModifiedBy>lshapiro</cp:lastModifiedBy>
  <cp:revision>138</cp:revision>
  <dcterms:created xsi:type="dcterms:W3CDTF">2014-11-24T16:45:48Z</dcterms:created>
  <dcterms:modified xsi:type="dcterms:W3CDTF">2016-03-03T21:06:54Z</dcterms:modified>
</cp:coreProperties>
</file>