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0" r:id="rId2"/>
    <p:sldId id="297" r:id="rId3"/>
    <p:sldId id="298" r:id="rId4"/>
    <p:sldId id="299" r:id="rId5"/>
    <p:sldId id="269" r:id="rId6"/>
    <p:sldId id="270" r:id="rId7"/>
    <p:sldId id="271" r:id="rId8"/>
    <p:sldId id="272" r:id="rId9"/>
    <p:sldId id="273" r:id="rId10"/>
    <p:sldId id="274" r:id="rId11"/>
    <p:sldId id="301" r:id="rId12"/>
    <p:sldId id="302" r:id="rId13"/>
    <p:sldId id="275" r:id="rId14"/>
    <p:sldId id="303" r:id="rId15"/>
    <p:sldId id="304" r:id="rId16"/>
    <p:sldId id="305" r:id="rId17"/>
    <p:sldId id="276" r:id="rId18"/>
    <p:sldId id="279" r:id="rId19"/>
    <p:sldId id="280" r:id="rId20"/>
    <p:sldId id="281" r:id="rId21"/>
    <p:sldId id="282" r:id="rId22"/>
    <p:sldId id="283" r:id="rId23"/>
    <p:sldId id="284" r:id="rId24"/>
    <p:sldId id="285" r:id="rId25"/>
    <p:sldId id="286" r:id="rId26"/>
    <p:sldId id="287" r:id="rId27"/>
    <p:sldId id="289" r:id="rId28"/>
    <p:sldId id="290" r:id="rId29"/>
    <p:sldId id="291" r:id="rId30"/>
    <p:sldId id="292" r:id="rId31"/>
    <p:sldId id="293" r:id="rId32"/>
    <p:sldId id="294" r:id="rId33"/>
    <p:sldId id="296" r:id="rId34"/>
    <p:sldId id="29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9" d="100"/>
          <a:sy n="109" d="100"/>
        </p:scale>
        <p:origin x="-378"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09D4F-5E2A-9F44-87A7-481C8745D60B}"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B6DAC-8716-BD48-A840-33A17E3C1164}" type="slidenum">
              <a:rPr lang="en-US" smtClean="0"/>
              <a:t>‹#›</a:t>
            </a:fld>
            <a:endParaRPr lang="en-US"/>
          </a:p>
        </p:txBody>
      </p:sp>
    </p:spTree>
    <p:extLst>
      <p:ext uri="{BB962C8B-B14F-4D97-AF65-F5344CB8AC3E}">
        <p14:creationId xmlns:p14="http://schemas.microsoft.com/office/powerpoint/2010/main" val="3670070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84414" y="8684381"/>
            <a:ext cx="2972098" cy="4581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a:defRPr sz="2300">
                <a:solidFill>
                  <a:schemeClr val="tx1"/>
                </a:solidFill>
                <a:latin typeface="Times New Roman" charset="0"/>
                <a:ea typeface="ＭＳ Ｐゴシック" charset="0"/>
                <a:cs typeface="ＭＳ Ｐゴシック" charset="0"/>
              </a:defRPr>
            </a:lvl1pPr>
            <a:lvl2pPr marL="35879619" indent="-35447153" defTabSz="902472">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AB640797-9D3D-F342-A036-2951F270659B}" type="slidenum">
              <a:rPr lang="en-US" sz="1100"/>
              <a:pPr/>
              <a:t>13</a:t>
            </a:fld>
            <a:endParaRPr lang="en-US" sz="11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7DDA4-ACC0-4DA5-BECE-3AB002A1B684}" type="slidenum">
              <a:rPr lang="en-US"/>
              <a:pPr/>
              <a:t>17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dirty="0" smtClean="0"/>
              <a:t>with the ramp function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different frequency levels of blending; mask is blurred in lower levels</a:t>
            </a:r>
            <a:endParaRPr lang="en-US" dirty="0"/>
          </a:p>
        </p:txBody>
      </p:sp>
      <p:sp>
        <p:nvSpPr>
          <p:cNvPr id="4" name="Slide Number Placeholder 3"/>
          <p:cNvSpPr>
            <a:spLocks noGrp="1"/>
          </p:cNvSpPr>
          <p:nvPr>
            <p:ph type="sldNum" sz="quarter" idx="10"/>
          </p:nvPr>
        </p:nvSpPr>
        <p:spPr/>
        <p:txBody>
          <a:bodyPr/>
          <a:lstStyle/>
          <a:p>
            <a:fld id="{98DB6DAC-8716-BD48-A840-33A17E3C1164}" type="slidenum">
              <a:rPr lang="en-US" smtClean="0"/>
              <a:t>18</a:t>
            </a:fld>
            <a:endParaRPr lang="en-US"/>
          </a:p>
        </p:txBody>
      </p:sp>
    </p:spTree>
    <p:extLst>
      <p:ext uri="{BB962C8B-B14F-4D97-AF65-F5344CB8AC3E}">
        <p14:creationId xmlns:p14="http://schemas.microsoft.com/office/powerpoint/2010/main" val="201385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A:  render as black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mask, just get pixels from the images they are closest to the center of</a:t>
            </a:r>
            <a:endParaRPr lang="en-US" dirty="0"/>
          </a:p>
        </p:txBody>
      </p:sp>
      <p:sp>
        <p:nvSpPr>
          <p:cNvPr id="4" name="Slide Number Placeholder 3"/>
          <p:cNvSpPr>
            <a:spLocks noGrp="1"/>
          </p:cNvSpPr>
          <p:nvPr>
            <p:ph type="sldNum" sz="quarter" idx="10"/>
          </p:nvPr>
        </p:nvSpPr>
        <p:spPr/>
        <p:txBody>
          <a:bodyPr/>
          <a:lstStyle/>
          <a:p>
            <a:fld id="{98DB6DAC-8716-BD48-A840-33A17E3C1164}" type="slidenum">
              <a:rPr lang="en-US" smtClean="0"/>
              <a:t>23</a:t>
            </a:fld>
            <a:endParaRPr lang="en-US"/>
          </a:p>
        </p:txBody>
      </p:sp>
    </p:spTree>
    <p:extLst>
      <p:ext uri="{BB962C8B-B14F-4D97-AF65-F5344CB8AC3E}">
        <p14:creationId xmlns:p14="http://schemas.microsoft.com/office/powerpoint/2010/main" val="229403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4C1D97-9B10-47B5-9558-7769BC7A9F10}"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44E9C-4C83-094C-B1C2-43F522CA723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200720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E9C-4C83-094C-B1C2-43F522CA723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342584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E9C-4C83-094C-B1C2-43F522CA723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39033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E9C-4C83-094C-B1C2-43F522CA723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392210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44E9C-4C83-094C-B1C2-43F522CA723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403043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44E9C-4C83-094C-B1C2-43F522CA723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25819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44E9C-4C83-094C-B1C2-43F522CA723F}"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293119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44E9C-4C83-094C-B1C2-43F522CA723F}"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86586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44E9C-4C83-094C-B1C2-43F522CA723F}"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97973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44E9C-4C83-094C-B1C2-43F522CA723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120664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44E9C-4C83-094C-B1C2-43F522CA723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EC2F-C9B5-034F-A87E-8F1691FB04C5}" type="slidenum">
              <a:rPr lang="en-US" smtClean="0"/>
              <a:t>‹#›</a:t>
            </a:fld>
            <a:endParaRPr lang="en-US"/>
          </a:p>
        </p:txBody>
      </p:sp>
    </p:spTree>
    <p:extLst>
      <p:ext uri="{BB962C8B-B14F-4D97-AF65-F5344CB8AC3E}">
        <p14:creationId xmlns:p14="http://schemas.microsoft.com/office/powerpoint/2010/main" val="304916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44E9C-4C83-094C-B1C2-43F522CA723F}" type="datetimeFigureOut">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EC2F-C9B5-034F-A87E-8F1691FB04C5}" type="slidenum">
              <a:rPr lang="en-US" smtClean="0"/>
              <a:t>‹#›</a:t>
            </a:fld>
            <a:endParaRPr lang="en-US"/>
          </a:p>
        </p:txBody>
      </p:sp>
    </p:spTree>
    <p:extLst>
      <p:ext uri="{BB962C8B-B14F-4D97-AF65-F5344CB8AC3E}">
        <p14:creationId xmlns:p14="http://schemas.microsoft.com/office/powerpoint/2010/main" val="93043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oleObject" Target="../embeddings/oleObject2.bin"/><Relationship Id="rId18" Type="http://schemas.openxmlformats.org/officeDocument/2006/relationships/image" Target="../media/image25.wmf"/><Relationship Id="rId26" Type="http://schemas.openxmlformats.org/officeDocument/2006/relationships/oleObject" Target="../embeddings/oleObject7.bin"/><Relationship Id="rId3" Type="http://schemas.openxmlformats.org/officeDocument/2006/relationships/notesSlide" Target="../notesSlides/notesSlide1.xml"/><Relationship Id="rId21" Type="http://schemas.openxmlformats.org/officeDocument/2006/relationships/image" Target="../media/image26.wmf"/><Relationship Id="rId7" Type="http://schemas.openxmlformats.org/officeDocument/2006/relationships/image" Target="../media/image34.png"/><Relationship Id="rId12" Type="http://schemas.openxmlformats.org/officeDocument/2006/relationships/image" Target="../media/image22.wmf"/><Relationship Id="rId17" Type="http://schemas.openxmlformats.org/officeDocument/2006/relationships/oleObject" Target="../embeddings/oleObject4.bin"/><Relationship Id="rId25" Type="http://schemas.openxmlformats.org/officeDocument/2006/relationships/image" Target="../media/image40.png"/><Relationship Id="rId2" Type="http://schemas.openxmlformats.org/officeDocument/2006/relationships/slideLayout" Target="../slideLayouts/slideLayout7.xml"/><Relationship Id="rId16" Type="http://schemas.openxmlformats.org/officeDocument/2006/relationships/image" Target="../media/image24.wmf"/><Relationship Id="rId20" Type="http://schemas.openxmlformats.org/officeDocument/2006/relationships/oleObject" Target="../embeddings/oleObject5.bin"/><Relationship Id="rId29" Type="http://schemas.openxmlformats.org/officeDocument/2006/relationships/image" Target="../media/image29.wmf"/><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oleObject" Target="../embeddings/oleObject1.bin"/><Relationship Id="rId24" Type="http://schemas.openxmlformats.org/officeDocument/2006/relationships/image" Target="../media/image27.wmf"/><Relationship Id="rId5" Type="http://schemas.openxmlformats.org/officeDocument/2006/relationships/image" Target="../media/image32.png"/><Relationship Id="rId15" Type="http://schemas.openxmlformats.org/officeDocument/2006/relationships/oleObject" Target="../embeddings/oleObject3.bin"/><Relationship Id="rId23" Type="http://schemas.openxmlformats.org/officeDocument/2006/relationships/oleObject" Target="../embeddings/oleObject6.bin"/><Relationship Id="rId28" Type="http://schemas.openxmlformats.org/officeDocument/2006/relationships/oleObject" Target="../embeddings/oleObject8.bin"/><Relationship Id="rId10" Type="http://schemas.openxmlformats.org/officeDocument/2006/relationships/image" Target="../media/image37.png"/><Relationship Id="rId19" Type="http://schemas.openxmlformats.org/officeDocument/2006/relationships/image" Target="../media/image38.png"/><Relationship Id="rId31" Type="http://schemas.openxmlformats.org/officeDocument/2006/relationships/image" Target="../media/image30.em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23.wmf"/><Relationship Id="rId22" Type="http://schemas.openxmlformats.org/officeDocument/2006/relationships/image" Target="../media/image39.png"/><Relationship Id="rId27" Type="http://schemas.openxmlformats.org/officeDocument/2006/relationships/image" Target="../media/image28.wmf"/><Relationship Id="rId30"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1.wmf"/></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44.jpeg"/><Relationship Id="rId2" Type="http://schemas.openxmlformats.org/officeDocument/2006/relationships/tags" Target="../tags/tag2.xml"/><Relationship Id="rId16" Type="http://schemas.openxmlformats.org/officeDocument/2006/relationships/image" Target="../media/image43.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2.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research.microsoft.com/vision/cambridge/papers/perez_siggraph0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iel1/38/7531/00310740.pdf?isNumber=7531&amp;prod=JNL&amp;arnumber=310740&amp;arSt=83&amp;ared=87&amp;arAuthor=Blinn,+J.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Rochester_NY.jpg"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26" Type="http://schemas.openxmlformats.org/officeDocument/2006/relationships/image" Target="../media/image77.jpeg"/><Relationship Id="rId3" Type="http://schemas.openxmlformats.org/officeDocument/2006/relationships/image" Target="../media/image54.jpeg"/><Relationship Id="rId21" Type="http://schemas.openxmlformats.org/officeDocument/2006/relationships/image" Target="../media/image72.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jpeg"/><Relationship Id="rId2" Type="http://schemas.openxmlformats.org/officeDocument/2006/relationships/image" Target="../media/image53.jpeg"/><Relationship Id="rId16" Type="http://schemas.openxmlformats.org/officeDocument/2006/relationships/image" Target="../media/image67.jpeg"/><Relationship Id="rId20" Type="http://schemas.openxmlformats.org/officeDocument/2006/relationships/image" Target="../media/image71.jpeg"/><Relationship Id="rId29"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image" Target="../media/image75.jpe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4.jpeg"/><Relationship Id="rId28" Type="http://schemas.openxmlformats.org/officeDocument/2006/relationships/image" Target="../media/image79.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jpeg"/><Relationship Id="rId27" Type="http://schemas.openxmlformats.org/officeDocument/2006/relationships/image" Target="../media/image7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8.jpeg"/><Relationship Id="rId21" Type="http://schemas.openxmlformats.org/officeDocument/2006/relationships/image" Target="../media/image76.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jpeg"/><Relationship Id="rId25" Type="http://schemas.openxmlformats.org/officeDocument/2006/relationships/image" Target="../media/image80.jpeg"/><Relationship Id="rId2" Type="http://schemas.openxmlformats.org/officeDocument/2006/relationships/image" Target="../media/image57.jpeg"/><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jpeg"/><Relationship Id="rId24" Type="http://schemas.openxmlformats.org/officeDocument/2006/relationships/image" Target="../media/image79.jpeg"/><Relationship Id="rId5" Type="http://schemas.openxmlformats.org/officeDocument/2006/relationships/image" Target="../media/image60.jpeg"/><Relationship Id="rId15" Type="http://schemas.openxmlformats.org/officeDocument/2006/relationships/image" Target="../media/image70.jpeg"/><Relationship Id="rId23" Type="http://schemas.openxmlformats.org/officeDocument/2006/relationships/image" Target="../media/image78.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jpeg"/></Relationships>
</file>

<file path=ppt/slides/_rels/slide32.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8.jpeg"/><Relationship Id="rId21" Type="http://schemas.openxmlformats.org/officeDocument/2006/relationships/image" Target="../media/image76.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jpeg"/><Relationship Id="rId25" Type="http://schemas.openxmlformats.org/officeDocument/2006/relationships/image" Target="../media/image80.jpeg"/><Relationship Id="rId2" Type="http://schemas.openxmlformats.org/officeDocument/2006/relationships/image" Target="../media/image57.jpeg"/><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jpeg"/><Relationship Id="rId24" Type="http://schemas.openxmlformats.org/officeDocument/2006/relationships/image" Target="../media/image79.jpeg"/><Relationship Id="rId5" Type="http://schemas.openxmlformats.org/officeDocument/2006/relationships/image" Target="../media/image60.jpeg"/><Relationship Id="rId15" Type="http://schemas.openxmlformats.org/officeDocument/2006/relationships/image" Target="../media/image70.jpeg"/><Relationship Id="rId23" Type="http://schemas.openxmlformats.org/officeDocument/2006/relationships/image" Target="../media/image78.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26" Type="http://schemas.openxmlformats.org/officeDocument/2006/relationships/image" Target="../media/image77.jpeg"/><Relationship Id="rId3" Type="http://schemas.openxmlformats.org/officeDocument/2006/relationships/image" Target="../media/image54.jpeg"/><Relationship Id="rId21" Type="http://schemas.openxmlformats.org/officeDocument/2006/relationships/image" Target="../media/image72.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jpeg"/><Relationship Id="rId2" Type="http://schemas.openxmlformats.org/officeDocument/2006/relationships/image" Target="../media/image53.jpeg"/><Relationship Id="rId16" Type="http://schemas.openxmlformats.org/officeDocument/2006/relationships/image" Target="../media/image67.jpeg"/><Relationship Id="rId20" Type="http://schemas.openxmlformats.org/officeDocument/2006/relationships/image" Target="../media/image71.jpeg"/><Relationship Id="rId29"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image" Target="../media/image75.jpe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4.jpeg"/><Relationship Id="rId28" Type="http://schemas.openxmlformats.org/officeDocument/2006/relationships/image" Target="../media/image79.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jpeg"/><Relationship Id="rId27"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Stitching II</a:t>
            </a:r>
            <a:endParaRPr lang="en-US" dirty="0"/>
          </a:p>
        </p:txBody>
      </p:sp>
      <p:sp>
        <p:nvSpPr>
          <p:cNvPr id="3" name="Subtitle 2"/>
          <p:cNvSpPr>
            <a:spLocks noGrp="1"/>
          </p:cNvSpPr>
          <p:nvPr>
            <p:ph type="subTitle" idx="1"/>
          </p:nvPr>
        </p:nvSpPr>
        <p:spPr>
          <a:xfrm>
            <a:off x="1371600" y="4140187"/>
            <a:ext cx="6857464" cy="2652175"/>
          </a:xfrm>
        </p:spPr>
        <p:txBody>
          <a:bodyPr>
            <a:normAutofit/>
          </a:bodyPr>
          <a:lstStyle/>
          <a:p>
            <a:r>
              <a:rPr lang="en-US" sz="4400" dirty="0" smtClean="0"/>
              <a:t>Linda Shapiro</a:t>
            </a:r>
          </a:p>
          <a:p>
            <a:r>
              <a:rPr lang="en-US" sz="4400" dirty="0" smtClean="0"/>
              <a:t>CSE 455	</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2501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5011"/>
            <a:ext cx="8229600" cy="1143000"/>
          </a:xfrm>
          <a:ln/>
        </p:spPr>
        <p:txBody>
          <a:bodyPr rIns="132080"/>
          <a:lstStyle/>
          <a:p>
            <a:r>
              <a:rPr lang="en-US" dirty="0"/>
              <a:t>Pyramid blending</a:t>
            </a:r>
          </a:p>
        </p:txBody>
      </p:sp>
      <p:pic>
        <p:nvPicPr>
          <p:cNvPr id="4403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32" y="1066800"/>
            <a:ext cx="34909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40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121886"/>
            <a:ext cx="34290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403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8763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4038" name="Rectangle 6"/>
          <p:cNvSpPr>
            <a:spLocks/>
          </p:cNvSpPr>
          <p:nvPr/>
        </p:nvSpPr>
        <p:spPr bwMode="auto">
          <a:xfrm>
            <a:off x="685800" y="6019800"/>
            <a:ext cx="8013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450"/>
              </a:spcBef>
            </a:pPr>
            <a:r>
              <a:rPr lang="en-US" sz="2000" dirty="0">
                <a:solidFill>
                  <a:schemeClr val="tx1"/>
                </a:solidFill>
                <a:latin typeface="Arial" charset="0"/>
                <a:ea typeface="ＭＳ Ｐゴシック" charset="0"/>
                <a:cs typeface="Arial" charset="0"/>
                <a:sym typeface="Arial" charset="0"/>
              </a:rPr>
              <a:t>Create a Laplacian pyramid, blend each level</a:t>
            </a:r>
          </a:p>
          <a:p>
            <a:pPr marL="382588" indent="-342900">
              <a:spcBef>
                <a:spcPts val="275"/>
              </a:spcBef>
              <a:buClr>
                <a:srgbClr val="000000"/>
              </a:buClr>
              <a:buSzPct val="100000"/>
              <a:buFont typeface="Arial" charset="0"/>
              <a:buChar char="•"/>
            </a:pPr>
            <a:r>
              <a:rPr lang="en-US" sz="1200" dirty="0">
                <a:solidFill>
                  <a:schemeClr val="tx1"/>
                </a:solidFill>
                <a:latin typeface="Arial" charset="0"/>
                <a:ea typeface="ＭＳ Ｐゴシック" charset="0"/>
                <a:cs typeface="Arial" charset="0"/>
                <a:sym typeface="Arial" charset="0"/>
              </a:rPr>
              <a:t>Burt, P. J. and Adelson, E. H</a:t>
            </a:r>
            <a:r>
              <a:rPr lang="en-US" sz="1200" dirty="0" smtClean="0">
                <a:solidFill>
                  <a:schemeClr val="tx1"/>
                </a:solidFill>
                <a:latin typeface="Arial" charset="0"/>
                <a:ea typeface="ＭＳ Ｐゴシック" charset="0"/>
                <a:cs typeface="Arial" charset="0"/>
                <a:sym typeface="Arial" charset="0"/>
              </a:rPr>
              <a:t>., A Multiresolution Spline with Application to Image Mosaics, </a:t>
            </a:r>
            <a:r>
              <a:rPr lang="en-US" sz="1200" dirty="0">
                <a:solidFill>
                  <a:schemeClr val="tx1"/>
                </a:solidFill>
                <a:latin typeface="Arial" charset="0"/>
                <a:ea typeface="ＭＳ Ｐゴシック" charset="0"/>
                <a:cs typeface="Arial" charset="0"/>
                <a:sym typeface="Arial" charset="0"/>
              </a:rPr>
              <a:t>ACM Transactions on Graphics, 42(4), October 1983, 217-236. </a:t>
            </a:r>
            <a:r>
              <a:rPr lang="en-US" sz="1200" dirty="0" smtClean="0">
                <a:solidFill>
                  <a:schemeClr val="tx1"/>
                </a:solidFill>
                <a:latin typeface="Arial" charset="0"/>
                <a:ea typeface="ＭＳ Ｐゴシック" charset="0"/>
                <a:cs typeface="Arial" charset="0"/>
                <a:sym typeface="Arial" charset="0"/>
              </a:rPr>
              <a:t> </a:t>
            </a:r>
            <a:r>
              <a:rPr lang="en-US" sz="1200" dirty="0" smtClean="0">
                <a:latin typeface="Arial" charset="0"/>
                <a:ea typeface="ＭＳ Ｐゴシック" charset="0"/>
                <a:cs typeface="Arial" charset="0"/>
                <a:sym typeface="Arial" charset="0"/>
              </a:rPr>
              <a:t>http</a:t>
            </a:r>
            <a:r>
              <a:rPr lang="en-US" sz="1200" dirty="0">
                <a:latin typeface="Arial" charset="0"/>
                <a:ea typeface="ＭＳ Ｐゴシック" charset="0"/>
                <a:cs typeface="Arial" charset="0"/>
                <a:sym typeface="Arial" charset="0"/>
              </a:rPr>
              <a:t>://persci.mit.edu/pub_pdfs/spline83.pdf</a:t>
            </a:r>
            <a:endParaRPr lang="en-US" sz="1200" dirty="0">
              <a:solidFill>
                <a:schemeClr val="tx1"/>
              </a:solidFill>
              <a:latin typeface="Arial" charset="0"/>
              <a:ea typeface="ＭＳ Ｐゴシック" charset="0"/>
              <a:cs typeface="Arial" charset="0"/>
              <a:sym typeface="Arial" charset="0"/>
            </a:endParaRPr>
          </a:p>
        </p:txBody>
      </p:sp>
      <p:sp>
        <p:nvSpPr>
          <p:cNvPr id="2" name="TextBox 1"/>
          <p:cNvSpPr txBox="1"/>
          <p:nvPr/>
        </p:nvSpPr>
        <p:spPr>
          <a:xfrm>
            <a:off x="226423" y="2055223"/>
            <a:ext cx="707245" cy="369332"/>
          </a:xfrm>
          <a:prstGeom prst="rect">
            <a:avLst/>
          </a:prstGeom>
          <a:noFill/>
        </p:spPr>
        <p:txBody>
          <a:bodyPr wrap="none" rtlCol="0">
            <a:spAutoFit/>
          </a:bodyPr>
          <a:lstStyle/>
          <a:p>
            <a:r>
              <a:rPr lang="en-US" dirty="0" smtClean="0"/>
              <a:t>apple</a:t>
            </a:r>
            <a:endParaRPr lang="en-US" dirty="0"/>
          </a:p>
        </p:txBody>
      </p:sp>
      <p:sp>
        <p:nvSpPr>
          <p:cNvPr id="3" name="TextBox 2"/>
          <p:cNvSpPr txBox="1"/>
          <p:nvPr/>
        </p:nvSpPr>
        <p:spPr>
          <a:xfrm>
            <a:off x="8055429" y="2181026"/>
            <a:ext cx="836832" cy="369332"/>
          </a:xfrm>
          <a:prstGeom prst="rect">
            <a:avLst/>
          </a:prstGeom>
          <a:noFill/>
        </p:spPr>
        <p:txBody>
          <a:bodyPr wrap="none" rtlCol="0">
            <a:spAutoFit/>
          </a:bodyPr>
          <a:lstStyle/>
          <a:p>
            <a:r>
              <a:rPr lang="en-US" dirty="0" smtClean="0"/>
              <a:t>orange</a:t>
            </a:r>
            <a:endParaRPr lang="en-US" dirty="0"/>
          </a:p>
        </p:txBody>
      </p:sp>
    </p:spTree>
    <p:extLst>
      <p:ext uri="{BB962C8B-B14F-4D97-AF65-F5344CB8AC3E}">
        <p14:creationId xmlns:p14="http://schemas.microsoft.com/office/powerpoint/2010/main" val="138802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a Gaussian Pyramid</a:t>
            </a:r>
            <a:endParaRPr lang="en-US" dirty="0"/>
          </a:p>
        </p:txBody>
      </p:sp>
      <p:sp>
        <p:nvSpPr>
          <p:cNvPr id="3" name="Content Placeholder 2"/>
          <p:cNvSpPr>
            <a:spLocks noGrp="1"/>
          </p:cNvSpPr>
          <p:nvPr>
            <p:ph idx="1"/>
          </p:nvPr>
        </p:nvSpPr>
        <p:spPr/>
        <p:txBody>
          <a:bodyPr>
            <a:normAutofit lnSpcReduction="10000"/>
          </a:bodyPr>
          <a:lstStyle/>
          <a:p>
            <a:r>
              <a:rPr lang="en-US" dirty="0" smtClean="0"/>
              <a:t>Start with the original image G</a:t>
            </a:r>
            <a:r>
              <a:rPr lang="en-US" baseline="-25000" dirty="0" smtClean="0"/>
              <a:t>0</a:t>
            </a:r>
          </a:p>
          <a:p>
            <a:r>
              <a:rPr lang="en-US" dirty="0" smtClean="0"/>
              <a:t>Perform a local Gaussian weighted averaging function in a neighborhood about each pixel, sampling so that the result is a reduced image of half the size in each dimension.</a:t>
            </a:r>
          </a:p>
          <a:p>
            <a:r>
              <a:rPr lang="en-US" dirty="0" smtClean="0"/>
              <a:t>Do this all the way up the pyramid</a:t>
            </a:r>
          </a:p>
          <a:p>
            <a:pPr marL="0" indent="0">
              <a:buNone/>
            </a:pPr>
            <a:r>
              <a:rPr lang="en-US" dirty="0"/>
              <a:t> </a:t>
            </a:r>
            <a:r>
              <a:rPr lang="en-US" dirty="0" smtClean="0"/>
              <a:t>   </a:t>
            </a:r>
            <a:r>
              <a:rPr lang="en-US" dirty="0" err="1" smtClean="0">
                <a:solidFill>
                  <a:srgbClr val="FF0000"/>
                </a:solidFill>
              </a:rPr>
              <a:t>G</a:t>
            </a:r>
            <a:r>
              <a:rPr lang="en-US" baseline="-25000" dirty="0" err="1" smtClean="0">
                <a:solidFill>
                  <a:srgbClr val="FF0000"/>
                </a:solidFill>
              </a:rPr>
              <a:t>l</a:t>
            </a:r>
            <a:r>
              <a:rPr lang="en-US" dirty="0" smtClean="0">
                <a:solidFill>
                  <a:srgbClr val="FF0000"/>
                </a:solidFill>
              </a:rPr>
              <a:t> = REDUCE(G</a:t>
            </a:r>
            <a:r>
              <a:rPr lang="en-US" baseline="-25000" dirty="0" smtClean="0">
                <a:solidFill>
                  <a:srgbClr val="FF0000"/>
                </a:solidFill>
              </a:rPr>
              <a:t>l-1</a:t>
            </a:r>
            <a:r>
              <a:rPr lang="en-US" dirty="0" smtClean="0">
                <a:solidFill>
                  <a:srgbClr val="FF0000"/>
                </a:solidFill>
              </a:rPr>
              <a:t>)</a:t>
            </a:r>
          </a:p>
          <a:p>
            <a:r>
              <a:rPr lang="en-US" dirty="0" smtClean="0"/>
              <a:t>Each level l node will represent a weighted average of a subarray of level l. </a:t>
            </a:r>
          </a:p>
          <a:p>
            <a:pPr marL="0" indent="0">
              <a:buNone/>
            </a:pPr>
            <a:endParaRPr lang="en-US" dirty="0"/>
          </a:p>
        </p:txBody>
      </p:sp>
    </p:spTree>
    <p:extLst>
      <p:ext uri="{BB962C8B-B14F-4D97-AF65-F5344CB8AC3E}">
        <p14:creationId xmlns:p14="http://schemas.microsoft.com/office/powerpoint/2010/main" val="347787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Laplacians</a:t>
            </a:r>
            <a:endParaRPr lang="en-US" dirty="0"/>
          </a:p>
        </p:txBody>
      </p:sp>
      <p:sp>
        <p:nvSpPr>
          <p:cNvPr id="3" name="Content Placeholder 2"/>
          <p:cNvSpPr>
            <a:spLocks noGrp="1"/>
          </p:cNvSpPr>
          <p:nvPr>
            <p:ph idx="1"/>
          </p:nvPr>
        </p:nvSpPr>
        <p:spPr/>
        <p:txBody>
          <a:bodyPr>
            <a:normAutofit lnSpcReduction="10000"/>
          </a:bodyPr>
          <a:lstStyle/>
          <a:p>
            <a:r>
              <a:rPr lang="en-US" dirty="0" smtClean="0"/>
              <a:t>We want to subtract each level of the pyramid from the next lower one.</a:t>
            </a:r>
          </a:p>
          <a:p>
            <a:r>
              <a:rPr lang="en-US" dirty="0" smtClean="0"/>
              <a:t>But they are different sizes!</a:t>
            </a:r>
          </a:p>
          <a:p>
            <a:r>
              <a:rPr lang="en-US" dirty="0" smtClean="0"/>
              <a:t>In order to do the subtraction, we perform an interpolation process.</a:t>
            </a:r>
          </a:p>
          <a:p>
            <a:r>
              <a:rPr lang="en-US" dirty="0" smtClean="0"/>
              <a:t>We interpolate new samples between those of a given image to make it big enough to subtract.</a:t>
            </a:r>
          </a:p>
          <a:p>
            <a:r>
              <a:rPr lang="en-US" dirty="0" smtClean="0"/>
              <a:t>The operation is called EXPAND.</a:t>
            </a:r>
            <a:endParaRPr lang="en-US" dirty="0"/>
          </a:p>
        </p:txBody>
      </p:sp>
    </p:spTree>
    <p:extLst>
      <p:ext uri="{BB962C8B-B14F-4D97-AF65-F5344CB8AC3E}">
        <p14:creationId xmlns:p14="http://schemas.microsoft.com/office/powerpoint/2010/main" val="35755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13" name="Line 3"/>
          <p:cNvSpPr>
            <a:spLocks noChangeShapeType="1"/>
          </p:cNvSpPr>
          <p:nvPr/>
        </p:nvSpPr>
        <p:spPr bwMode="auto">
          <a:xfrm>
            <a:off x="1676400" y="2133602"/>
            <a:ext cx="25146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011" name="Line 6"/>
          <p:cNvSpPr>
            <a:spLocks noChangeShapeType="1"/>
          </p:cNvSpPr>
          <p:nvPr/>
        </p:nvSpPr>
        <p:spPr bwMode="auto">
          <a:xfrm>
            <a:off x="2119313" y="3297238"/>
            <a:ext cx="1309687" cy="1046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009" name="Line 9"/>
          <p:cNvSpPr>
            <a:spLocks noChangeShapeType="1"/>
          </p:cNvSpPr>
          <p:nvPr/>
        </p:nvSpPr>
        <p:spPr bwMode="auto">
          <a:xfrm>
            <a:off x="1752600" y="2438400"/>
            <a:ext cx="220980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3" name="Line 11"/>
          <p:cNvSpPr>
            <a:spLocks noChangeShapeType="1"/>
          </p:cNvSpPr>
          <p:nvPr/>
        </p:nvSpPr>
        <p:spPr bwMode="auto">
          <a:xfrm>
            <a:off x="1714500" y="2058988"/>
            <a:ext cx="48974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4" name="Rectangle 12"/>
          <p:cNvSpPr>
            <a:spLocks noChangeArrowheads="1"/>
          </p:cNvSpPr>
          <p:nvPr/>
        </p:nvSpPr>
        <p:spPr bwMode="auto">
          <a:xfrm>
            <a:off x="457200" y="1252538"/>
            <a:ext cx="2514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200">
                <a:solidFill>
                  <a:srgbClr val="FF0000"/>
                </a:solidFill>
                <a:latin typeface="Arial" charset="0"/>
              </a:rPr>
              <a:t>Gaussian Pyramid</a:t>
            </a:r>
          </a:p>
        </p:txBody>
      </p:sp>
      <p:sp>
        <p:nvSpPr>
          <p:cNvPr id="83985" name="Rectangle 13"/>
          <p:cNvSpPr>
            <a:spLocks noChangeArrowheads="1"/>
          </p:cNvSpPr>
          <p:nvPr/>
        </p:nvSpPr>
        <p:spPr bwMode="auto">
          <a:xfrm>
            <a:off x="6451600" y="1244600"/>
            <a:ext cx="24812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200">
                <a:solidFill>
                  <a:srgbClr val="FF0000"/>
                </a:solidFill>
                <a:latin typeface="Arial" charset="0"/>
              </a:rPr>
              <a:t>Laplacian Pyramid</a:t>
            </a:r>
          </a:p>
        </p:txBody>
      </p:sp>
      <p:sp>
        <p:nvSpPr>
          <p:cNvPr id="83986" name="Rectangle 14"/>
          <p:cNvSpPr>
            <a:spLocks noChangeArrowheads="1"/>
          </p:cNvSpPr>
          <p:nvPr/>
        </p:nvSpPr>
        <p:spPr bwMode="auto">
          <a:xfrm>
            <a:off x="1905000" y="0"/>
            <a:ext cx="5257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3600"/>
              <a:t>The Laplacian Pyramid</a:t>
            </a:r>
          </a:p>
        </p:txBody>
      </p:sp>
      <p:pic>
        <p:nvPicPr>
          <p:cNvPr id="83987" name="Picture 15" descr="LENA"/>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2752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8" name="Picture 16" descr="junk"/>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343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9" name="Picture 17" descr="junk"/>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463" y="30749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0" name="Picture 18" descr="junk"/>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100" y="30813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1" name="Picture 19" descr="junk"/>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23891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2" name="Picture 20" descr="junk"/>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8938" y="2387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3" name="Picture 21" descr="junk"/>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4450" y="201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0" name="Object 22"/>
          <p:cNvGraphicFramePr>
            <a:graphicFrameLocks noChangeAspect="1"/>
          </p:cNvGraphicFramePr>
          <p:nvPr/>
        </p:nvGraphicFramePr>
        <p:xfrm>
          <a:off x="30163" y="4267200"/>
          <a:ext cx="427037" cy="444500"/>
        </p:xfrm>
        <a:graphic>
          <a:graphicData uri="http://schemas.openxmlformats.org/presentationml/2006/ole">
            <mc:AlternateContent xmlns:mc="http://schemas.openxmlformats.org/markup-compatibility/2006">
              <mc:Choice xmlns:v="urn:schemas-microsoft-com:vml" Requires="v">
                <p:oleObj spid="_x0000_s1287" name="Equation" r:id="rId11" imgW="279279" imgH="291973" progId="Equation.3">
                  <p:embed/>
                </p:oleObj>
              </mc:Choice>
              <mc:Fallback>
                <p:oleObj name="Equation" r:id="rId11" imgW="279279" imgH="29197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63" y="4267200"/>
                        <a:ext cx="4270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1" name="Object 23"/>
          <p:cNvGraphicFramePr>
            <a:graphicFrameLocks noChangeAspect="1"/>
          </p:cNvGraphicFramePr>
          <p:nvPr/>
        </p:nvGraphicFramePr>
        <p:xfrm>
          <a:off x="457200" y="2971800"/>
          <a:ext cx="385763" cy="444500"/>
        </p:xfrm>
        <a:graphic>
          <a:graphicData uri="http://schemas.openxmlformats.org/presentationml/2006/ole">
            <mc:AlternateContent xmlns:mc="http://schemas.openxmlformats.org/markup-compatibility/2006">
              <mc:Choice xmlns:v="urn:schemas-microsoft-com:vml" Requires="v">
                <p:oleObj spid="_x0000_s1288" name="Equation" r:id="rId13" imgW="253890" imgH="291973" progId="Equation.3">
                  <p:embed/>
                </p:oleObj>
              </mc:Choice>
              <mc:Fallback>
                <p:oleObj name="Equation" r:id="rId13" imgW="253890" imgH="29197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71800"/>
                        <a:ext cx="3857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2" name="Object 24"/>
          <p:cNvGraphicFramePr>
            <a:graphicFrameLocks noChangeAspect="1"/>
          </p:cNvGraphicFramePr>
          <p:nvPr/>
        </p:nvGraphicFramePr>
        <p:xfrm>
          <a:off x="685800" y="2298700"/>
          <a:ext cx="427038" cy="444500"/>
        </p:xfrm>
        <a:graphic>
          <a:graphicData uri="http://schemas.openxmlformats.org/presentationml/2006/ole">
            <mc:AlternateContent xmlns:mc="http://schemas.openxmlformats.org/markup-compatibility/2006">
              <mc:Choice xmlns:v="urn:schemas-microsoft-com:vml" Requires="v">
                <p:oleObj spid="_x0000_s1289" name="Equation" r:id="rId15" imgW="279279" imgH="291973" progId="Equation.3">
                  <p:embed/>
                </p:oleObj>
              </mc:Choice>
              <mc:Fallback>
                <p:oleObj name="Equation" r:id="rId15" imgW="279279" imgH="29197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2298700"/>
                        <a:ext cx="4270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3" name="Object 25"/>
          <p:cNvGraphicFramePr>
            <a:graphicFrameLocks noChangeAspect="1"/>
          </p:cNvGraphicFramePr>
          <p:nvPr/>
        </p:nvGraphicFramePr>
        <p:xfrm>
          <a:off x="890588" y="1828800"/>
          <a:ext cx="425450" cy="444500"/>
        </p:xfrm>
        <a:graphic>
          <a:graphicData uri="http://schemas.openxmlformats.org/presentationml/2006/ole">
            <mc:AlternateContent xmlns:mc="http://schemas.openxmlformats.org/markup-compatibility/2006">
              <mc:Choice xmlns:v="urn:schemas-microsoft-com:vml" Requires="v">
                <p:oleObj spid="_x0000_s1290" name="Equation" r:id="rId17" imgW="279279" imgH="291973" progId="Equation.3">
                  <p:embed/>
                </p:oleObj>
              </mc:Choice>
              <mc:Fallback>
                <p:oleObj name="Equation" r:id="rId17" imgW="279279" imgH="29197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0588" y="1828800"/>
                        <a:ext cx="425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94" name="Group 26"/>
          <p:cNvGrpSpPr>
            <a:grpSpLocks/>
          </p:cNvGrpSpPr>
          <p:nvPr/>
        </p:nvGrpSpPr>
        <p:grpSpPr bwMode="auto">
          <a:xfrm>
            <a:off x="2925763" y="4267200"/>
            <a:ext cx="6218237" cy="2514600"/>
            <a:chOff x="1843" y="2640"/>
            <a:chExt cx="3917" cy="1584"/>
          </a:xfrm>
        </p:grpSpPr>
        <p:grpSp>
          <p:nvGrpSpPr>
            <p:cNvPr id="84005" name="Group 27"/>
            <p:cNvGrpSpPr>
              <a:grpSpLocks/>
            </p:cNvGrpSpPr>
            <p:nvPr/>
          </p:nvGrpSpPr>
          <p:grpSpPr bwMode="auto">
            <a:xfrm>
              <a:off x="1843" y="2688"/>
              <a:ext cx="3677" cy="1536"/>
              <a:chOff x="1843" y="2688"/>
              <a:chExt cx="3677" cy="1536"/>
            </a:xfrm>
          </p:grpSpPr>
          <p:sp>
            <p:nvSpPr>
              <p:cNvPr id="84006" name="Rectangle 28"/>
              <p:cNvSpPr>
                <a:spLocks noChangeArrowheads="1"/>
              </p:cNvSpPr>
              <p:nvPr/>
            </p:nvSpPr>
            <p:spPr bwMode="auto">
              <a:xfrm>
                <a:off x="1843" y="3192"/>
                <a:ext cx="22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a:solidFill>
                      <a:srgbClr val="FF0000"/>
                    </a:solidFill>
                    <a:latin typeface="Arial" charset="0"/>
                  </a:rPr>
                  <a:t>-</a:t>
                </a:r>
              </a:p>
            </p:txBody>
          </p:sp>
          <p:sp>
            <p:nvSpPr>
              <p:cNvPr id="84007" name="Rectangle 29"/>
              <p:cNvSpPr>
                <a:spLocks noChangeArrowheads="1"/>
              </p:cNvSpPr>
              <p:nvPr/>
            </p:nvSpPr>
            <p:spPr bwMode="auto">
              <a:xfrm>
                <a:off x="3698" y="3208"/>
                <a:ext cx="30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a:solidFill>
                      <a:srgbClr val="FF0000"/>
                    </a:solidFill>
                    <a:latin typeface="Arial" charset="0"/>
                  </a:rPr>
                  <a:t>=</a:t>
                </a:r>
              </a:p>
            </p:txBody>
          </p:sp>
          <p:pic>
            <p:nvPicPr>
              <p:cNvPr id="84008" name="Picture 30" descr="junk"/>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4" y="2688"/>
                <a:ext cx="153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3979" name="Object 31"/>
            <p:cNvGraphicFramePr>
              <a:graphicFrameLocks noChangeAspect="1"/>
            </p:cNvGraphicFramePr>
            <p:nvPr/>
          </p:nvGraphicFramePr>
          <p:xfrm>
            <a:off x="5529" y="2640"/>
            <a:ext cx="231" cy="280"/>
          </p:xfrm>
          <a:graphic>
            <a:graphicData uri="http://schemas.openxmlformats.org/presentationml/2006/ole">
              <mc:AlternateContent xmlns:mc="http://schemas.openxmlformats.org/markup-compatibility/2006">
                <mc:Choice xmlns:v="urn:schemas-microsoft-com:vml" Requires="v">
                  <p:oleObj spid="_x0000_s1291" name="Equation" r:id="rId20" imgW="241195" imgH="291973" progId="Equation.3">
                    <p:embed/>
                  </p:oleObj>
                </mc:Choice>
                <mc:Fallback>
                  <p:oleObj name="Equation" r:id="rId20" imgW="241195" imgH="291973"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9" y="2640"/>
                          <a:ext cx="23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3995" name="Group 32"/>
          <p:cNvGrpSpPr>
            <a:grpSpLocks/>
          </p:cNvGrpSpPr>
          <p:nvPr/>
        </p:nvGrpSpPr>
        <p:grpSpPr bwMode="auto">
          <a:xfrm>
            <a:off x="2903538" y="3060700"/>
            <a:ext cx="5707062" cy="1244600"/>
            <a:chOff x="1829" y="1880"/>
            <a:chExt cx="3595" cy="784"/>
          </a:xfrm>
        </p:grpSpPr>
        <p:sp>
          <p:nvSpPr>
            <p:cNvPr id="84002" name="Rectangle 33"/>
            <p:cNvSpPr>
              <a:spLocks noChangeArrowheads="1"/>
            </p:cNvSpPr>
            <p:nvPr/>
          </p:nvSpPr>
          <p:spPr bwMode="auto">
            <a:xfrm>
              <a:off x="1829" y="1979"/>
              <a:ext cx="22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a:solidFill>
                    <a:srgbClr val="FF0000"/>
                  </a:solidFill>
                  <a:latin typeface="Arial" charset="0"/>
                </a:rPr>
                <a:t>-</a:t>
              </a:r>
            </a:p>
          </p:txBody>
        </p:sp>
        <p:sp>
          <p:nvSpPr>
            <p:cNvPr id="84003" name="Rectangle 34"/>
            <p:cNvSpPr>
              <a:spLocks noChangeArrowheads="1"/>
            </p:cNvSpPr>
            <p:nvPr/>
          </p:nvSpPr>
          <p:spPr bwMode="auto">
            <a:xfrm>
              <a:off x="3684" y="2008"/>
              <a:ext cx="30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a:solidFill>
                    <a:srgbClr val="FF0000"/>
                  </a:solidFill>
                  <a:latin typeface="Arial" charset="0"/>
                </a:rPr>
                <a:t>=</a:t>
              </a:r>
            </a:p>
          </p:txBody>
        </p:sp>
        <p:pic>
          <p:nvPicPr>
            <p:cNvPr id="84004" name="Picture 35" descr="junk"/>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92" y="1896"/>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8" name="Object 36"/>
            <p:cNvGraphicFramePr>
              <a:graphicFrameLocks noChangeAspect="1"/>
            </p:cNvGraphicFramePr>
            <p:nvPr/>
          </p:nvGraphicFramePr>
          <p:xfrm>
            <a:off x="5217" y="1880"/>
            <a:ext cx="207" cy="280"/>
          </p:xfrm>
          <a:graphic>
            <a:graphicData uri="http://schemas.openxmlformats.org/presentationml/2006/ole">
              <mc:AlternateContent xmlns:mc="http://schemas.openxmlformats.org/markup-compatibility/2006">
                <mc:Choice xmlns:v="urn:schemas-microsoft-com:vml" Requires="v">
                  <p:oleObj spid="_x0000_s1292" name="Equation" r:id="rId23" imgW="215713" imgH="291847" progId="Equation.3">
                    <p:embed/>
                  </p:oleObj>
                </mc:Choice>
                <mc:Fallback>
                  <p:oleObj name="Equation" r:id="rId23" imgW="215713" imgH="29184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7" y="1880"/>
                          <a:ext cx="20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3996" name="Group 37"/>
          <p:cNvGrpSpPr>
            <a:grpSpLocks/>
          </p:cNvGrpSpPr>
          <p:nvPr/>
        </p:nvGrpSpPr>
        <p:grpSpPr bwMode="auto">
          <a:xfrm>
            <a:off x="2903538" y="2265363"/>
            <a:ext cx="5321300" cy="755650"/>
            <a:chOff x="1829" y="1379"/>
            <a:chExt cx="3352" cy="476"/>
          </a:xfrm>
        </p:grpSpPr>
        <p:sp>
          <p:nvSpPr>
            <p:cNvPr id="83999" name="Rectangle 38"/>
            <p:cNvSpPr>
              <a:spLocks noChangeArrowheads="1"/>
            </p:cNvSpPr>
            <p:nvPr/>
          </p:nvSpPr>
          <p:spPr bwMode="auto">
            <a:xfrm>
              <a:off x="1829" y="1379"/>
              <a:ext cx="22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dirty="0">
                  <a:solidFill>
                    <a:srgbClr val="FF0000"/>
                  </a:solidFill>
                  <a:latin typeface="Arial" charset="0"/>
                </a:rPr>
                <a:t>-</a:t>
              </a:r>
            </a:p>
          </p:txBody>
        </p:sp>
        <p:sp>
          <p:nvSpPr>
            <p:cNvPr id="84000" name="Rectangle 39"/>
            <p:cNvSpPr>
              <a:spLocks noChangeArrowheads="1"/>
            </p:cNvSpPr>
            <p:nvPr/>
          </p:nvSpPr>
          <p:spPr bwMode="auto">
            <a:xfrm>
              <a:off x="3655" y="1415"/>
              <a:ext cx="30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a:solidFill>
                    <a:srgbClr val="FF0000"/>
                  </a:solidFill>
                  <a:latin typeface="Arial" charset="0"/>
                </a:rPr>
                <a:t>=</a:t>
              </a:r>
            </a:p>
          </p:txBody>
        </p:sp>
        <p:pic>
          <p:nvPicPr>
            <p:cNvPr id="84001" name="Picture 40" descr="junk"/>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25" y="1457"/>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7" name="Object 41"/>
            <p:cNvGraphicFramePr>
              <a:graphicFrameLocks noChangeAspect="1"/>
            </p:cNvGraphicFramePr>
            <p:nvPr/>
          </p:nvGraphicFramePr>
          <p:xfrm>
            <a:off x="4938" y="1448"/>
            <a:ext cx="243" cy="280"/>
          </p:xfrm>
          <a:graphic>
            <a:graphicData uri="http://schemas.openxmlformats.org/presentationml/2006/ole">
              <mc:AlternateContent xmlns:mc="http://schemas.openxmlformats.org/markup-compatibility/2006">
                <mc:Choice xmlns:v="urn:schemas-microsoft-com:vml" Requires="v">
                  <p:oleObj spid="_x0000_s1293" name="Equation" r:id="rId26" imgW="253890" imgH="291973" progId="Equation.3">
                    <p:embed/>
                  </p:oleObj>
                </mc:Choice>
                <mc:Fallback>
                  <p:oleObj name="Equation" r:id="rId26" imgW="253890" imgH="291973"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38" y="1448"/>
                          <a:ext cx="24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3997" name="Group 42"/>
          <p:cNvGrpSpPr>
            <a:grpSpLocks/>
          </p:cNvGrpSpPr>
          <p:nvPr/>
        </p:nvGrpSpPr>
        <p:grpSpPr bwMode="auto">
          <a:xfrm>
            <a:off x="7265988" y="1828800"/>
            <a:ext cx="1430337" cy="468313"/>
            <a:chOff x="4577" y="1104"/>
            <a:chExt cx="901" cy="295"/>
          </a:xfrm>
        </p:grpSpPr>
        <p:pic>
          <p:nvPicPr>
            <p:cNvPr id="83998" name="Picture 43" descr="junk"/>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7" y="1207"/>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6" name="Object 44"/>
            <p:cNvGraphicFramePr>
              <a:graphicFrameLocks noChangeAspect="1"/>
            </p:cNvGraphicFramePr>
            <p:nvPr/>
          </p:nvGraphicFramePr>
          <p:xfrm>
            <a:off x="4785" y="1104"/>
            <a:ext cx="693" cy="280"/>
          </p:xfrm>
          <a:graphic>
            <a:graphicData uri="http://schemas.openxmlformats.org/presentationml/2006/ole">
              <mc:AlternateContent xmlns:mc="http://schemas.openxmlformats.org/markup-compatibility/2006">
                <mc:Choice xmlns:v="urn:schemas-microsoft-com:vml" Requires="v">
                  <p:oleObj spid="_x0000_s1294" name="Equation" r:id="rId28" imgW="723586" imgH="291973" progId="Equation.3">
                    <p:embed/>
                  </p:oleObj>
                </mc:Choice>
                <mc:Fallback>
                  <p:oleObj name="Equation" r:id="rId28" imgW="723586" imgH="291973"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85" y="1104"/>
                          <a:ext cx="69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3974" name="Object 45"/>
          <p:cNvGraphicFramePr>
            <a:graphicFrameLocks noChangeAspect="1"/>
          </p:cNvGraphicFramePr>
          <p:nvPr/>
        </p:nvGraphicFramePr>
        <p:xfrm>
          <a:off x="3095625" y="762000"/>
          <a:ext cx="3133725" cy="444500"/>
        </p:xfrm>
        <a:graphic>
          <a:graphicData uri="http://schemas.openxmlformats.org/presentationml/2006/ole">
            <mc:AlternateContent xmlns:mc="http://schemas.openxmlformats.org/markup-compatibility/2006">
              <mc:Choice xmlns:v="urn:schemas-microsoft-com:vml" Requires="v">
                <p:oleObj spid="_x0000_s1295" name="Equation" r:id="rId30" imgW="39494516" imgH="5600664" progId="Equation.3">
                  <p:embed/>
                </p:oleObj>
              </mc:Choice>
              <mc:Fallback>
                <p:oleObj name="Equation" r:id="rId30" imgW="39494516" imgH="5600664"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95625" y="762000"/>
                        <a:ext cx="3133725" cy="444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12067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blend </a:t>
            </a:r>
            <a:r>
              <a:rPr lang="en-US" smtClean="0"/>
              <a:t>two images,</a:t>
            </a:r>
            <a:br>
              <a:rPr lang="en-US" smtClean="0"/>
            </a:br>
            <a:r>
              <a:rPr lang="en-US" smtClean="0"/>
              <a:t>We’ll </a:t>
            </a:r>
            <a:r>
              <a:rPr lang="en-US" dirty="0" smtClean="0"/>
              <a:t>combine two Laplacian pyramids</a:t>
            </a:r>
            <a:endParaRPr lang="en-US" dirty="0"/>
          </a:p>
        </p:txBody>
      </p:sp>
      <p:sp>
        <p:nvSpPr>
          <p:cNvPr id="4" name="TextBox 3"/>
          <p:cNvSpPr txBox="1"/>
          <p:nvPr/>
        </p:nvSpPr>
        <p:spPr>
          <a:xfrm>
            <a:off x="836023" y="1537007"/>
            <a:ext cx="8082534" cy="707886"/>
          </a:xfrm>
          <a:prstGeom prst="rect">
            <a:avLst/>
          </a:prstGeom>
          <a:noFill/>
        </p:spPr>
        <p:txBody>
          <a:bodyPr wrap="none" rtlCol="0">
            <a:spAutoFit/>
          </a:bodyPr>
          <a:lstStyle/>
          <a:p>
            <a:r>
              <a:rPr lang="en-US" sz="2000" dirty="0" smtClean="0"/>
              <a:t>Laplacian Pyramid LA            Laplacian Pyramid LS         Laplacian Pyramid LB</a:t>
            </a:r>
          </a:p>
          <a:p>
            <a:r>
              <a:rPr lang="en-US" sz="2000" dirty="0"/>
              <a:t> </a:t>
            </a:r>
            <a:r>
              <a:rPr lang="en-US" sz="2000" dirty="0" smtClean="0"/>
              <a:t>                                                     to be filled in</a:t>
            </a:r>
            <a:endParaRPr lang="en-US" sz="2000" dirty="0"/>
          </a:p>
        </p:txBody>
      </p:sp>
      <p:sp>
        <p:nvSpPr>
          <p:cNvPr id="5" name="Rectangle 4"/>
          <p:cNvSpPr/>
          <p:nvPr/>
        </p:nvSpPr>
        <p:spPr>
          <a:xfrm>
            <a:off x="1680754" y="2290353"/>
            <a:ext cx="627017" cy="5573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02679" y="2290353"/>
            <a:ext cx="627017" cy="55734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79771" y="2281646"/>
            <a:ext cx="627017" cy="55734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28206" y="3370217"/>
            <a:ext cx="1210491" cy="975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10942" y="3370217"/>
            <a:ext cx="1210491" cy="9753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88033" y="3370217"/>
            <a:ext cx="1210491" cy="97536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123405" y="4894217"/>
            <a:ext cx="1820091" cy="1332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10645" y="4876800"/>
            <a:ext cx="1820091" cy="13324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457404" y="4876800"/>
            <a:ext cx="1820091" cy="133241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5" idx="3"/>
            <a:endCxn id="6" idx="1"/>
          </p:cNvCxnSpPr>
          <p:nvPr/>
        </p:nvCxnSpPr>
        <p:spPr>
          <a:xfrm>
            <a:off x="2307771" y="2569028"/>
            <a:ext cx="20949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1"/>
            <a:endCxn id="6" idx="3"/>
          </p:cNvCxnSpPr>
          <p:nvPr/>
        </p:nvCxnSpPr>
        <p:spPr>
          <a:xfrm flipH="1">
            <a:off x="5029696" y="2560321"/>
            <a:ext cx="1850075" cy="87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9" idx="1"/>
          </p:cNvCxnSpPr>
          <p:nvPr/>
        </p:nvCxnSpPr>
        <p:spPr>
          <a:xfrm>
            <a:off x="2638697" y="3857897"/>
            <a:ext cx="14722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0" idx="1"/>
            <a:endCxn id="9" idx="3"/>
          </p:cNvCxnSpPr>
          <p:nvPr/>
        </p:nvCxnSpPr>
        <p:spPr>
          <a:xfrm flipH="1">
            <a:off x="5321433" y="3857897"/>
            <a:ext cx="1266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3"/>
            <a:endCxn id="12" idx="1"/>
          </p:cNvCxnSpPr>
          <p:nvPr/>
        </p:nvCxnSpPr>
        <p:spPr>
          <a:xfrm flipV="1">
            <a:off x="2943496" y="5543006"/>
            <a:ext cx="967149" cy="17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1"/>
            <a:endCxn id="12" idx="3"/>
          </p:cNvCxnSpPr>
          <p:nvPr/>
        </p:nvCxnSpPr>
        <p:spPr>
          <a:xfrm flipH="1">
            <a:off x="5730736" y="5543006"/>
            <a:ext cx="7266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64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the New Pyramid</a:t>
            </a:r>
            <a:endParaRPr lang="en-US" dirty="0"/>
          </a:p>
        </p:txBody>
      </p:sp>
      <p:sp>
        <p:nvSpPr>
          <p:cNvPr id="3" name="Content Placeholder 2"/>
          <p:cNvSpPr>
            <a:spLocks noGrp="1"/>
          </p:cNvSpPr>
          <p:nvPr>
            <p:ph idx="1"/>
          </p:nvPr>
        </p:nvSpPr>
        <p:spPr/>
        <p:txBody>
          <a:bodyPr/>
          <a:lstStyle/>
          <a:p>
            <a:r>
              <a:rPr lang="en-US" dirty="0" smtClean="0"/>
              <a:t>Laplacian pyramids LB and LB are constructed for images A and B, respectively.</a:t>
            </a:r>
          </a:p>
          <a:p>
            <a:r>
              <a:rPr lang="en-US" dirty="0" smtClean="0"/>
              <a:t>A third Laplacian pyramid LS is constructed by copying nodes from the left half of LA to the corresponding nodes of LS and nodes from the right half of LB to the right half of LS.</a:t>
            </a:r>
          </a:p>
          <a:p>
            <a:r>
              <a:rPr lang="en-US" dirty="0" smtClean="0"/>
              <a:t>Nodes along the center line are set equal to the average of corresponding LA and LB nodes</a:t>
            </a:r>
            <a:endParaRPr lang="en-US" dirty="0"/>
          </a:p>
        </p:txBody>
      </p:sp>
    </p:spTree>
    <p:extLst>
      <p:ext uri="{BB962C8B-B14F-4D97-AF65-F5344CB8AC3E}">
        <p14:creationId xmlns:p14="http://schemas.microsoft.com/office/powerpoint/2010/main" val="36044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new Laplacian Pyramid</a:t>
            </a:r>
            <a:endParaRPr lang="en-US" dirty="0"/>
          </a:p>
        </p:txBody>
      </p:sp>
      <p:sp>
        <p:nvSpPr>
          <p:cNvPr id="3" name="Content Placeholder 2"/>
          <p:cNvSpPr>
            <a:spLocks noGrp="1"/>
          </p:cNvSpPr>
          <p:nvPr>
            <p:ph idx="1"/>
          </p:nvPr>
        </p:nvSpPr>
        <p:spPr/>
        <p:txBody>
          <a:bodyPr/>
          <a:lstStyle/>
          <a:p>
            <a:r>
              <a:rPr lang="en-US" dirty="0" smtClean="0"/>
              <a:t>Use the new Laplacian pyramid with the reverse of how it was created to create a Gaussian pyramid.</a:t>
            </a:r>
          </a:p>
          <a:p>
            <a:endParaRPr lang="en-US" dirty="0"/>
          </a:p>
          <a:p>
            <a:endParaRPr lang="en-US" dirty="0"/>
          </a:p>
          <a:p>
            <a:r>
              <a:rPr lang="en-US" dirty="0" smtClean="0"/>
              <a:t>The lowest level of the new Gaussian pyramid gives the final result.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53365183"/>
              </p:ext>
            </p:extLst>
          </p:nvPr>
        </p:nvGraphicFramePr>
        <p:xfrm>
          <a:off x="3200400" y="3532981"/>
          <a:ext cx="2108200" cy="347663"/>
        </p:xfrm>
        <a:graphic>
          <a:graphicData uri="http://schemas.openxmlformats.org/presentationml/2006/ole">
            <mc:AlternateContent xmlns:mc="http://schemas.openxmlformats.org/markup-compatibility/2006">
              <mc:Choice xmlns:v="urn:schemas-microsoft-com:vml" Requires="v">
                <p:oleObj spid="_x0000_s3081" name="Equation" r:id="rId3" imgW="1384200" imgH="228600" progId="Equation.3">
                  <p:embed/>
                </p:oleObj>
              </mc:Choice>
              <mc:Fallback>
                <p:oleObj name="Equation" r:id="rId3" imgW="1384200" imgH="228600" progId="Equation.3">
                  <p:embed/>
                  <p:pic>
                    <p:nvPicPr>
                      <p:cNvPr id="0" name="Object 46"/>
                      <p:cNvPicPr>
                        <a:picLocks noChangeAspect="1" noChangeArrowheads="1"/>
                      </p:cNvPicPr>
                      <p:nvPr/>
                    </p:nvPicPr>
                    <p:blipFill>
                      <a:blip r:embed="rId4"/>
                      <a:srcRect/>
                      <a:stretch>
                        <a:fillRect/>
                      </a:stretch>
                    </p:blipFill>
                    <p:spPr bwMode="auto">
                      <a:xfrm>
                        <a:off x="3200400" y="3532981"/>
                        <a:ext cx="2108200" cy="347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516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ChangeArrowheads="1"/>
          </p:cNvSpPr>
          <p:nvPr>
            <p:custDataLst>
              <p:tags r:id="rId1"/>
            </p:custDataLst>
          </p:nvPr>
        </p:nvSpPr>
        <p:spPr bwMode="auto">
          <a:xfrm>
            <a:off x="609600" y="685800"/>
            <a:ext cx="800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75139" name="Picture 3" descr="level0R"/>
          <p:cNvPicPr>
            <a:picLocks noChangeAspect="1" noChangeArrowheads="1"/>
          </p:cNvPicPr>
          <p:nvPr>
            <p:custDataLst>
              <p:tags r:id="rId2"/>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296988" y="4340225"/>
            <a:ext cx="7466012" cy="2060575"/>
          </a:xfrm>
          <a:prstGeom prst="rect">
            <a:avLst/>
          </a:prstGeom>
          <a:noFill/>
          <a:extLst>
            <a:ext uri="{909E8E84-426E-40DD-AFC4-6F175D3DCCD1}">
              <a14:hiddenFill xmlns:a14="http://schemas.microsoft.com/office/drawing/2010/main">
                <a:solidFill>
                  <a:srgbClr val="FFFFFF"/>
                </a:solidFill>
              </a14:hiddenFill>
            </a:ext>
          </a:extLst>
        </p:spPr>
      </p:pic>
      <p:grpSp>
        <p:nvGrpSpPr>
          <p:cNvPr id="475140" name="Group 4"/>
          <p:cNvGrpSpPr>
            <a:grpSpLocks/>
          </p:cNvGrpSpPr>
          <p:nvPr>
            <p:custDataLst>
              <p:tags r:id="rId3"/>
            </p:custDataLst>
          </p:nvPr>
        </p:nvGrpSpPr>
        <p:grpSpPr bwMode="auto">
          <a:xfrm>
            <a:off x="66675" y="255588"/>
            <a:ext cx="8694738" cy="2068512"/>
            <a:chOff x="42" y="161"/>
            <a:chExt cx="5477" cy="1303"/>
          </a:xfrm>
        </p:grpSpPr>
        <p:pic>
          <p:nvPicPr>
            <p:cNvPr id="475141" name="Picture 5" descr="level4R"/>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16" y="161"/>
              <a:ext cx="4703" cy="1303"/>
            </a:xfrm>
            <a:prstGeom prst="rect">
              <a:avLst/>
            </a:prstGeom>
            <a:noFill/>
            <a:extLst>
              <a:ext uri="{909E8E84-426E-40DD-AFC4-6F175D3DCCD1}">
                <a14:hiddenFill xmlns:a14="http://schemas.microsoft.com/office/drawing/2010/main">
                  <a:solidFill>
                    <a:srgbClr val="FFFFFF"/>
                  </a:solidFill>
                </a14:hiddenFill>
              </a:ext>
            </a:extLst>
          </p:spPr>
        </p:pic>
        <p:sp>
          <p:nvSpPr>
            <p:cNvPr id="475142" name="Text Box 6"/>
            <p:cNvSpPr txBox="1">
              <a:spLocks noChangeArrowheads="1"/>
            </p:cNvSpPr>
            <p:nvPr>
              <p:custDataLst>
                <p:tags r:id="rId12"/>
              </p:custDataLst>
            </p:nvPr>
          </p:nvSpPr>
          <p:spPr bwMode="auto">
            <a:xfrm>
              <a:off x="42" y="432"/>
              <a:ext cx="87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t>Laplacian</a:t>
              </a:r>
            </a:p>
            <a:p>
              <a:pPr algn="ctr" eaLnBrk="0" hangingPunct="0"/>
              <a:r>
                <a:rPr lang="en-US"/>
                <a:t>level</a:t>
              </a:r>
            </a:p>
            <a:p>
              <a:pPr algn="ctr" eaLnBrk="0" hangingPunct="0"/>
              <a:r>
                <a:rPr lang="en-US"/>
                <a:t>4</a:t>
              </a:r>
            </a:p>
          </p:txBody>
        </p:sp>
      </p:grpSp>
      <p:grpSp>
        <p:nvGrpSpPr>
          <p:cNvPr id="475143" name="Group 7"/>
          <p:cNvGrpSpPr>
            <a:grpSpLocks/>
          </p:cNvGrpSpPr>
          <p:nvPr>
            <p:custDataLst>
              <p:tags r:id="rId4"/>
            </p:custDataLst>
          </p:nvPr>
        </p:nvGrpSpPr>
        <p:grpSpPr bwMode="auto">
          <a:xfrm>
            <a:off x="66675" y="2305050"/>
            <a:ext cx="8696325" cy="2062163"/>
            <a:chOff x="42" y="1452"/>
            <a:chExt cx="5478" cy="1299"/>
          </a:xfrm>
        </p:grpSpPr>
        <p:pic>
          <p:nvPicPr>
            <p:cNvPr id="475144" name="Picture 8" descr="level2R"/>
            <p:cNvPicPr>
              <a:picLocks noChangeAspect="1" noChangeArrowheads="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16" y="1452"/>
              <a:ext cx="4704" cy="1299"/>
            </a:xfrm>
            <a:prstGeom prst="rect">
              <a:avLst/>
            </a:prstGeom>
            <a:noFill/>
            <a:extLst>
              <a:ext uri="{909E8E84-426E-40DD-AFC4-6F175D3DCCD1}">
                <a14:hiddenFill xmlns:a14="http://schemas.microsoft.com/office/drawing/2010/main">
                  <a:solidFill>
                    <a:srgbClr val="FFFFFF"/>
                  </a:solidFill>
                </a14:hiddenFill>
              </a:ext>
            </a:extLst>
          </p:spPr>
        </p:pic>
        <p:sp>
          <p:nvSpPr>
            <p:cNvPr id="475145" name="Text Box 9"/>
            <p:cNvSpPr txBox="1">
              <a:spLocks noChangeArrowheads="1"/>
            </p:cNvSpPr>
            <p:nvPr>
              <p:custDataLst>
                <p:tags r:id="rId10"/>
              </p:custDataLst>
            </p:nvPr>
          </p:nvSpPr>
          <p:spPr bwMode="auto">
            <a:xfrm>
              <a:off x="42" y="1728"/>
              <a:ext cx="87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t>Laplacian</a:t>
              </a:r>
            </a:p>
            <a:p>
              <a:pPr algn="ctr" eaLnBrk="0" hangingPunct="0"/>
              <a:r>
                <a:rPr lang="en-US"/>
                <a:t>level</a:t>
              </a:r>
            </a:p>
            <a:p>
              <a:pPr algn="ctr" eaLnBrk="0" hangingPunct="0"/>
              <a:r>
                <a:rPr lang="en-US"/>
                <a:t>2</a:t>
              </a:r>
            </a:p>
          </p:txBody>
        </p:sp>
      </p:grpSp>
      <p:sp>
        <p:nvSpPr>
          <p:cNvPr id="475146" name="Text Box 10"/>
          <p:cNvSpPr txBox="1">
            <a:spLocks noChangeArrowheads="1"/>
          </p:cNvSpPr>
          <p:nvPr>
            <p:custDataLst>
              <p:tags r:id="rId5"/>
            </p:custDataLst>
          </p:nvPr>
        </p:nvSpPr>
        <p:spPr bwMode="auto">
          <a:xfrm>
            <a:off x="66675" y="4756150"/>
            <a:ext cx="13827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t>Laplacian</a:t>
            </a:r>
          </a:p>
          <a:p>
            <a:pPr algn="ctr" eaLnBrk="0" hangingPunct="0"/>
            <a:r>
              <a:rPr lang="en-US"/>
              <a:t>level</a:t>
            </a:r>
          </a:p>
          <a:p>
            <a:pPr algn="ctr" eaLnBrk="0" hangingPunct="0"/>
            <a:r>
              <a:rPr lang="en-US"/>
              <a:t>0</a:t>
            </a:r>
          </a:p>
        </p:txBody>
      </p:sp>
      <p:sp>
        <p:nvSpPr>
          <p:cNvPr id="475147" name="Text Box 11"/>
          <p:cNvSpPr txBox="1">
            <a:spLocks noChangeArrowheads="1"/>
          </p:cNvSpPr>
          <p:nvPr>
            <p:custDataLst>
              <p:tags r:id="rId6"/>
            </p:custDataLst>
          </p:nvPr>
        </p:nvSpPr>
        <p:spPr bwMode="auto">
          <a:xfrm>
            <a:off x="1631950" y="6324600"/>
            <a:ext cx="167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t>left pyramid</a:t>
            </a:r>
          </a:p>
        </p:txBody>
      </p:sp>
      <p:sp>
        <p:nvSpPr>
          <p:cNvPr id="475148" name="Text Box 12"/>
          <p:cNvSpPr txBox="1">
            <a:spLocks noChangeArrowheads="1"/>
          </p:cNvSpPr>
          <p:nvPr>
            <p:custDataLst>
              <p:tags r:id="rId7"/>
            </p:custDataLst>
          </p:nvPr>
        </p:nvSpPr>
        <p:spPr bwMode="auto">
          <a:xfrm>
            <a:off x="4199033" y="6283128"/>
            <a:ext cx="184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a:t>right pyramid</a:t>
            </a:r>
          </a:p>
        </p:txBody>
      </p:sp>
      <p:sp>
        <p:nvSpPr>
          <p:cNvPr id="475149" name="Text Box 13"/>
          <p:cNvSpPr txBox="1">
            <a:spLocks noChangeArrowheads="1"/>
          </p:cNvSpPr>
          <p:nvPr>
            <p:custDataLst>
              <p:tags r:id="rId8"/>
            </p:custDataLst>
          </p:nvPr>
        </p:nvSpPr>
        <p:spPr bwMode="auto">
          <a:xfrm>
            <a:off x="6461027" y="6324600"/>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a:t>blended pyramid</a:t>
            </a:r>
          </a:p>
        </p:txBody>
      </p:sp>
    </p:spTree>
    <p:extLst>
      <p:ext uri="{BB962C8B-B14F-4D97-AF65-F5344CB8AC3E}">
        <p14:creationId xmlns:p14="http://schemas.microsoft.com/office/powerpoint/2010/main" val="423608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62993"/>
            <a:ext cx="8229600" cy="1143000"/>
          </a:xfrm>
        </p:spPr>
        <p:txBody>
          <a:bodyPr/>
          <a:lstStyle/>
          <a:p>
            <a:r>
              <a:rPr lang="en-US" dirty="0" smtClean="0"/>
              <a:t>Multiband blending (IJCV 2007)</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46959"/>
            <a:ext cx="371475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9267" y="1703171"/>
            <a:ext cx="3886200" cy="4401205"/>
          </a:xfrm>
          <a:prstGeom prst="rect">
            <a:avLst/>
          </a:prstGeom>
          <a:noFill/>
        </p:spPr>
        <p:txBody>
          <a:bodyPr wrap="square" rtlCol="0">
            <a:spAutoFit/>
          </a:bodyPr>
          <a:lstStyle/>
          <a:p>
            <a:pPr marL="342900" indent="-342900">
              <a:buAutoNum type="arabicPeriod"/>
            </a:pPr>
            <a:r>
              <a:rPr lang="en-US" sz="2800" dirty="0" smtClean="0"/>
              <a:t>Compute </a:t>
            </a:r>
            <a:r>
              <a:rPr lang="en-US" sz="2800" dirty="0" err="1" smtClean="0"/>
              <a:t>Laplacian</a:t>
            </a:r>
            <a:r>
              <a:rPr lang="en-US" sz="2800" dirty="0" smtClean="0"/>
              <a:t> pyramid of images and mask</a:t>
            </a:r>
          </a:p>
          <a:p>
            <a:pPr marL="342900" indent="-342900">
              <a:buAutoNum type="arabicPeriod"/>
            </a:pPr>
            <a:endParaRPr lang="en-US" sz="2800" dirty="0" smtClean="0"/>
          </a:p>
          <a:p>
            <a:pPr marL="342900" indent="-342900">
              <a:buAutoNum type="arabicPeriod"/>
            </a:pPr>
            <a:r>
              <a:rPr lang="en-US" sz="2800" dirty="0" smtClean="0"/>
              <a:t>Create blended image at each level of pyramid</a:t>
            </a:r>
          </a:p>
          <a:p>
            <a:pPr marL="342900" indent="-342900">
              <a:buAutoNum type="arabicPeriod"/>
            </a:pPr>
            <a:endParaRPr lang="en-US" sz="2800" dirty="0" smtClean="0"/>
          </a:p>
          <a:p>
            <a:pPr marL="342900" indent="-342900">
              <a:buAutoNum type="arabicPeriod"/>
            </a:pPr>
            <a:r>
              <a:rPr lang="en-US" sz="2800" dirty="0" smtClean="0"/>
              <a:t>Reconstruct complete image</a:t>
            </a:r>
            <a:endParaRPr lang="en-US" sz="2800" dirty="0"/>
          </a:p>
        </p:txBody>
      </p:sp>
      <p:sp>
        <p:nvSpPr>
          <p:cNvPr id="5" name="TextBox 4"/>
          <p:cNvSpPr txBox="1"/>
          <p:nvPr/>
        </p:nvSpPr>
        <p:spPr>
          <a:xfrm>
            <a:off x="2871646" y="1145471"/>
            <a:ext cx="2172390" cy="369332"/>
          </a:xfrm>
          <a:prstGeom prst="rect">
            <a:avLst/>
          </a:prstGeom>
          <a:noFill/>
        </p:spPr>
        <p:txBody>
          <a:bodyPr wrap="none" rtlCol="0">
            <a:spAutoFit/>
          </a:bodyPr>
          <a:lstStyle/>
          <a:p>
            <a:r>
              <a:rPr lang="en-US" dirty="0" err="1" smtClean="0"/>
              <a:t>Laplacian</a:t>
            </a:r>
            <a:r>
              <a:rPr lang="en-US" dirty="0" smtClean="0"/>
              <a:t> pyramids</a:t>
            </a:r>
            <a:endParaRPr lang="en-US" dirty="0"/>
          </a:p>
        </p:txBody>
      </p:sp>
    </p:spTree>
    <p:extLst>
      <p:ext uri="{BB962C8B-B14F-4D97-AF65-F5344CB8AC3E}">
        <p14:creationId xmlns:p14="http://schemas.microsoft.com/office/powerpoint/2010/main" val="11484961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Blending comparison (IJCV 2007)</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81113"/>
            <a:ext cx="78771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WINDOWS\Desktop\iccv2003\images\SIFT2.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24300"/>
            <a:ext cx="36750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WINDOWS\Desktop\iccv2003\images\SIF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24300"/>
            <a:ext cx="36750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WINDOWS\Desktop\is2003\images\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C:\WINDOWS\Desktop\is2003\images\ima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Grp="1" noChangeArrowheads="1"/>
          </p:cNvSpPr>
          <p:nvPr>
            <p:ph type="title"/>
          </p:nvPr>
        </p:nvSpPr>
        <p:spPr/>
        <p:txBody>
          <a:bodyPr/>
          <a:lstStyle/>
          <a:p>
            <a:pPr eaLnBrk="1" hangingPunct="1"/>
            <a:r>
              <a:rPr lang="en-US" smtClean="0"/>
              <a:t>RANSAC for Homography</a:t>
            </a:r>
          </a:p>
        </p:txBody>
      </p:sp>
      <p:sp>
        <p:nvSpPr>
          <p:cNvPr id="26631" name="TextBox 6"/>
          <p:cNvSpPr txBox="1">
            <a:spLocks noChangeArrowheads="1"/>
          </p:cNvSpPr>
          <p:nvPr/>
        </p:nvSpPr>
        <p:spPr bwMode="auto">
          <a:xfrm>
            <a:off x="2743200" y="4038600"/>
            <a:ext cx="3602038"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Initial Matched Points</a:t>
            </a:r>
          </a:p>
        </p:txBody>
      </p:sp>
    </p:spTree>
    <p:extLst>
      <p:ext uri="{BB962C8B-B14F-4D97-AF65-F5344CB8AC3E}">
        <p14:creationId xmlns:p14="http://schemas.microsoft.com/office/powerpoint/2010/main" val="51829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990600"/>
          </a:xfrm>
          <a:ln/>
        </p:spPr>
        <p:txBody>
          <a:bodyPr rIns="132080"/>
          <a:lstStyle/>
          <a:p>
            <a:r>
              <a:rPr lang="en-US"/>
              <a:t>Poisson Image Editing</a:t>
            </a:r>
          </a:p>
        </p:txBody>
      </p:sp>
      <p:sp>
        <p:nvSpPr>
          <p:cNvPr id="45059" name="Rectangle 3"/>
          <p:cNvSpPr>
            <a:spLocks noGrp="1" noChangeArrowheads="1"/>
          </p:cNvSpPr>
          <p:nvPr>
            <p:ph type="body" idx="1"/>
          </p:nvPr>
        </p:nvSpPr>
        <p:spPr>
          <a:xfrm>
            <a:off x="685800" y="5943600"/>
            <a:ext cx="7772400" cy="914400"/>
          </a:xfrm>
          <a:ln/>
        </p:spPr>
        <p:txBody>
          <a:bodyPr rIns="132080">
            <a:normAutofit fontScale="92500" lnSpcReduction="20000"/>
          </a:bodyPr>
          <a:lstStyle/>
          <a:p>
            <a:pPr marL="382588" indent="-342900"/>
            <a:r>
              <a:rPr lang="en-US"/>
              <a:t>For more info:  Perez et al, SIGGRAPH 2003</a:t>
            </a:r>
          </a:p>
          <a:p>
            <a:pPr marL="782638" lvl="1">
              <a:buClr>
                <a:srgbClr val="000000"/>
              </a:buClr>
            </a:pPr>
            <a:r>
              <a:rPr lang="en-US" sz="1400" u="sng">
                <a:solidFill>
                  <a:srgbClr val="0000FF"/>
                </a:solidFill>
                <a:hlinkClick r:id="rId2"/>
              </a:rPr>
              <a:t>http://research.microsoft.com/vision/cambridge/papers/perez_siggraph03.pdf</a:t>
            </a:r>
            <a:r>
              <a:rPr lang="en-US"/>
              <a:t> </a:t>
            </a:r>
          </a:p>
        </p:txBody>
      </p:sp>
      <p:pic>
        <p:nvPicPr>
          <p:cNvPr id="450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085850"/>
            <a:ext cx="9391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0944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p:cNvSpPr>
          <p:nvPr/>
        </p:nvSpPr>
        <p:spPr bwMode="auto">
          <a:xfrm>
            <a:off x="381000" y="4405313"/>
            <a:ext cx="8470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150"/>
              </a:spcBef>
            </a:pPr>
            <a:r>
              <a:rPr lang="en-US" sz="2000" dirty="0">
                <a:solidFill>
                  <a:schemeClr val="tx1"/>
                </a:solidFill>
                <a:latin typeface="Arial" charset="0"/>
                <a:ea typeface="ＭＳ Ｐゴシック" charset="0"/>
                <a:cs typeface="Arial" charset="0"/>
                <a:sym typeface="Arial" charset="0"/>
              </a:rPr>
              <a:t>Encoding blend weights:   I(</a:t>
            </a:r>
            <a:r>
              <a:rPr lang="en-US" sz="2000" dirty="0" err="1">
                <a:solidFill>
                  <a:schemeClr val="tx1"/>
                </a:solidFill>
                <a:latin typeface="Arial" charset="0"/>
                <a:ea typeface="ＭＳ Ｐゴシック" charset="0"/>
                <a:cs typeface="Arial" charset="0"/>
                <a:sym typeface="Arial" charset="0"/>
              </a:rPr>
              <a:t>x,y</a:t>
            </a:r>
            <a:r>
              <a:rPr lang="en-US" sz="2000" dirty="0">
                <a:solidFill>
                  <a:schemeClr val="tx1"/>
                </a:solidFill>
                <a:latin typeface="Arial" charset="0"/>
                <a:ea typeface="ＭＳ Ｐゴシック" charset="0"/>
                <a:cs typeface="Arial" charset="0"/>
                <a:sym typeface="Arial" charset="0"/>
              </a:rPr>
              <a:t>) = </a:t>
            </a:r>
            <a:r>
              <a:rPr lang="en-US" sz="2000" dirty="0" smtClean="0">
                <a:solidFill>
                  <a:schemeClr val="tx1"/>
                </a:solidFill>
                <a:latin typeface="Arial" charset="0"/>
                <a:ea typeface="ＭＳ Ｐゴシック" charset="0"/>
                <a:cs typeface="Arial" charset="0"/>
                <a:sym typeface="Arial" charset="0"/>
              </a:rPr>
              <a:t>(</a:t>
            </a:r>
            <a:r>
              <a:rPr lang="el-GR" sz="2000" dirty="0" smtClean="0">
                <a:solidFill>
                  <a:schemeClr val="tx1"/>
                </a:solidFill>
                <a:latin typeface="Arial"/>
                <a:ea typeface="ＭＳ Ｐゴシック" charset="0"/>
                <a:cs typeface="Arial"/>
                <a:sym typeface="Arial" charset="0"/>
              </a:rPr>
              <a:t>α</a:t>
            </a:r>
            <a:r>
              <a:rPr lang="en-US" sz="2000" dirty="0" smtClean="0">
                <a:solidFill>
                  <a:schemeClr val="tx1"/>
                </a:solidFill>
                <a:latin typeface="Arial" charset="0"/>
                <a:ea typeface="ＭＳ Ｐゴシック" charset="0"/>
                <a:cs typeface="Arial" charset="0"/>
                <a:sym typeface="Arial" charset="0"/>
              </a:rPr>
              <a:t>R, </a:t>
            </a:r>
            <a:r>
              <a:rPr lang="el-GR" sz="2000" dirty="0" smtClean="0">
                <a:solidFill>
                  <a:schemeClr val="tx1"/>
                </a:solidFill>
                <a:latin typeface="Arial"/>
                <a:ea typeface="ＭＳ Ｐゴシック" charset="0"/>
                <a:cs typeface="Arial"/>
                <a:sym typeface="Arial" charset="0"/>
              </a:rPr>
              <a:t>α</a:t>
            </a:r>
            <a:r>
              <a:rPr lang="en-US" sz="2000" dirty="0" smtClean="0">
                <a:solidFill>
                  <a:schemeClr val="tx1"/>
                </a:solidFill>
                <a:latin typeface="Arial" charset="0"/>
                <a:ea typeface="ＭＳ Ｐゴシック" charset="0"/>
                <a:cs typeface="Arial" charset="0"/>
                <a:sym typeface="Arial" charset="0"/>
              </a:rPr>
              <a:t>G</a:t>
            </a:r>
            <a:r>
              <a:rPr lang="en-US" sz="2000" dirty="0">
                <a:solidFill>
                  <a:schemeClr val="tx1"/>
                </a:solidFill>
                <a:latin typeface="Arial" charset="0"/>
                <a:ea typeface="ＭＳ Ｐゴシック" charset="0"/>
                <a:cs typeface="Arial" charset="0"/>
                <a:sym typeface="Arial" charset="0"/>
              </a:rPr>
              <a:t>, </a:t>
            </a:r>
            <a:r>
              <a:rPr lang="el-GR" sz="2000" dirty="0" smtClean="0">
                <a:solidFill>
                  <a:schemeClr val="tx1"/>
                </a:solidFill>
                <a:latin typeface="Arial"/>
                <a:ea typeface="ＭＳ Ｐゴシック" charset="0"/>
                <a:cs typeface="Arial"/>
                <a:sym typeface="Arial" charset="0"/>
              </a:rPr>
              <a:t>α</a:t>
            </a:r>
            <a:r>
              <a:rPr lang="en-US" sz="2000" dirty="0" smtClean="0">
                <a:solidFill>
                  <a:schemeClr val="tx1"/>
                </a:solidFill>
                <a:latin typeface="Arial" charset="0"/>
                <a:ea typeface="ＭＳ Ｐゴシック" charset="0"/>
                <a:cs typeface="Arial" charset="0"/>
                <a:sym typeface="Arial" charset="0"/>
              </a:rPr>
              <a:t>B, </a:t>
            </a:r>
            <a:r>
              <a:rPr lang="el-GR" sz="2000" dirty="0" smtClean="0">
                <a:solidFill>
                  <a:schemeClr val="tx1"/>
                </a:solidFill>
                <a:latin typeface="Arial"/>
                <a:ea typeface="ＭＳ Ｐゴシック" charset="0"/>
                <a:cs typeface="Arial"/>
                <a:sym typeface="Arial" charset="0"/>
              </a:rPr>
              <a:t>α</a:t>
            </a:r>
            <a:r>
              <a:rPr lang="en-US" sz="2000" dirty="0" smtClean="0">
                <a:solidFill>
                  <a:schemeClr val="tx1"/>
                </a:solidFill>
                <a:latin typeface="Arial" charset="0"/>
                <a:ea typeface="ＭＳ Ｐゴシック" charset="0"/>
                <a:cs typeface="Arial" charset="0"/>
                <a:sym typeface="Arial" charset="0"/>
              </a:rPr>
              <a:t> ) </a:t>
            </a:r>
            <a:endParaRPr lang="en-US" sz="2000" dirty="0">
              <a:solidFill>
                <a:schemeClr val="tx1"/>
              </a:solidFill>
              <a:latin typeface="Arial" charset="0"/>
              <a:ea typeface="ＭＳ Ｐゴシック" charset="0"/>
              <a:cs typeface="Arial" charset="0"/>
              <a:sym typeface="Arial" charset="0"/>
            </a:endParaRPr>
          </a:p>
          <a:p>
            <a:pPr marL="39688">
              <a:spcBef>
                <a:spcPts val="1150"/>
              </a:spcBef>
            </a:pPr>
            <a:r>
              <a:rPr lang="en-US" sz="2000" dirty="0">
                <a:solidFill>
                  <a:schemeClr val="tx1"/>
                </a:solidFill>
                <a:latin typeface="Arial" charset="0"/>
                <a:ea typeface="ＭＳ Ｐゴシック" charset="0"/>
                <a:cs typeface="Arial" charset="0"/>
                <a:sym typeface="Arial" charset="0"/>
              </a:rPr>
              <a:t>color at p =</a:t>
            </a:r>
          </a:p>
          <a:p>
            <a:pPr marL="39688">
              <a:spcBef>
                <a:spcPts val="1150"/>
              </a:spcBef>
            </a:pPr>
            <a:r>
              <a:rPr lang="en-US" sz="2000" dirty="0">
                <a:solidFill>
                  <a:schemeClr val="tx1"/>
                </a:solidFill>
                <a:latin typeface="Arial" charset="0"/>
                <a:ea typeface="ＭＳ Ｐゴシック" charset="0"/>
                <a:cs typeface="Arial" charset="0"/>
                <a:sym typeface="Arial" charset="0"/>
              </a:rPr>
              <a:t>Implement this in two steps:</a:t>
            </a:r>
          </a:p>
          <a:p>
            <a:pPr marL="39688">
              <a:spcBef>
                <a:spcPts val="900"/>
              </a:spcBef>
            </a:pPr>
            <a:r>
              <a:rPr lang="en-US" sz="1600" dirty="0">
                <a:solidFill>
                  <a:schemeClr val="tx1"/>
                </a:solidFill>
                <a:latin typeface="Arial" charset="0"/>
                <a:ea typeface="ＭＳ Ｐゴシック" charset="0"/>
                <a:cs typeface="Arial" charset="0"/>
                <a:sym typeface="Arial" charset="0"/>
              </a:rPr>
              <a:t>1.  accumulate:  add up the </a:t>
            </a:r>
            <a:r>
              <a:rPr lang="en-US" sz="1600" dirty="0" smtClean="0">
                <a:solidFill>
                  <a:schemeClr val="tx1"/>
                </a:solidFill>
                <a:latin typeface="Arial" charset="0"/>
                <a:ea typeface="ＭＳ Ｐゴシック" charset="0"/>
                <a:cs typeface="Arial" charset="0"/>
                <a:sym typeface="Arial" charset="0"/>
              </a:rPr>
              <a:t>(</a:t>
            </a:r>
            <a:r>
              <a:rPr lang="el-GR" sz="1600" dirty="0" smtClean="0">
                <a:solidFill>
                  <a:schemeClr val="tx1"/>
                </a:solidFill>
                <a:latin typeface="Arial"/>
                <a:ea typeface="ＭＳ Ｐゴシック" charset="0"/>
                <a:cs typeface="Arial"/>
                <a:sym typeface="Arial" charset="0"/>
              </a:rPr>
              <a:t>α</a:t>
            </a:r>
            <a:r>
              <a:rPr lang="en-US" sz="1600" dirty="0" smtClean="0">
                <a:solidFill>
                  <a:schemeClr val="tx1"/>
                </a:solidFill>
                <a:latin typeface="Arial" charset="0"/>
                <a:ea typeface="ＭＳ Ｐゴシック" charset="0"/>
                <a:cs typeface="Arial" charset="0"/>
                <a:sym typeface="Arial" charset="0"/>
              </a:rPr>
              <a:t> </a:t>
            </a:r>
            <a:r>
              <a:rPr lang="en-US" sz="1600" dirty="0" err="1">
                <a:solidFill>
                  <a:schemeClr val="tx1"/>
                </a:solidFill>
                <a:latin typeface="Arial" charset="0"/>
                <a:ea typeface="ＭＳ Ｐゴシック" charset="0"/>
                <a:cs typeface="Arial" charset="0"/>
                <a:sym typeface="Arial" charset="0"/>
              </a:rPr>
              <a:t>premultiplied</a:t>
            </a:r>
            <a:r>
              <a:rPr lang="en-US" sz="1600" dirty="0">
                <a:solidFill>
                  <a:schemeClr val="tx1"/>
                </a:solidFill>
                <a:latin typeface="Arial" charset="0"/>
                <a:ea typeface="ＭＳ Ｐゴシック" charset="0"/>
                <a:cs typeface="Arial" charset="0"/>
                <a:sym typeface="Arial" charset="0"/>
              </a:rPr>
              <a:t>) </a:t>
            </a:r>
            <a:r>
              <a:rPr lang="en-US" sz="1600" dirty="0" smtClean="0">
                <a:solidFill>
                  <a:schemeClr val="tx1"/>
                </a:solidFill>
                <a:latin typeface="Arial" charset="0"/>
                <a:ea typeface="ＭＳ Ｐゴシック" charset="0"/>
                <a:cs typeface="Arial" charset="0"/>
                <a:sym typeface="Arial" charset="0"/>
              </a:rPr>
              <a:t>RGB </a:t>
            </a:r>
            <a:r>
              <a:rPr lang="en-US" sz="1600" dirty="0">
                <a:solidFill>
                  <a:schemeClr val="tx1"/>
                </a:solidFill>
                <a:latin typeface="Arial" charset="0"/>
                <a:ea typeface="ＭＳ Ｐゴシック" charset="0"/>
                <a:cs typeface="Arial" charset="0"/>
                <a:sym typeface="Arial" charset="0"/>
              </a:rPr>
              <a:t>values at each pixel</a:t>
            </a:r>
          </a:p>
          <a:p>
            <a:pPr marL="39688">
              <a:spcBef>
                <a:spcPts val="900"/>
              </a:spcBef>
            </a:pPr>
            <a:r>
              <a:rPr lang="en-US" sz="1600" dirty="0">
                <a:solidFill>
                  <a:schemeClr val="tx1"/>
                </a:solidFill>
                <a:latin typeface="Arial" charset="0"/>
                <a:ea typeface="ＭＳ Ｐゴシック" charset="0"/>
                <a:cs typeface="Arial" charset="0"/>
                <a:sym typeface="Arial" charset="0"/>
              </a:rPr>
              <a:t>2.  normalize:  divide each pixel</a:t>
            </a:r>
            <a:r>
              <a:rPr lang="ja-JP" altLang="en-US" sz="1600" dirty="0">
                <a:solidFill>
                  <a:schemeClr val="tx1"/>
                </a:solidFill>
                <a:latin typeface="Arial"/>
                <a:ea typeface="ＭＳ Ｐゴシック" charset="0"/>
                <a:cs typeface="Arial" charset="0"/>
                <a:sym typeface="Arial" charset="0"/>
              </a:rPr>
              <a:t>’</a:t>
            </a:r>
            <a:r>
              <a:rPr lang="en-US" sz="1600" dirty="0">
                <a:solidFill>
                  <a:schemeClr val="tx1"/>
                </a:solidFill>
                <a:latin typeface="Arial" charset="0"/>
                <a:ea typeface="ＭＳ Ｐゴシック" charset="0"/>
                <a:cs typeface="Arial" charset="0"/>
                <a:sym typeface="Arial" charset="0"/>
              </a:rPr>
              <a:t>s accumulated RGB by </a:t>
            </a:r>
            <a:r>
              <a:rPr lang="en-US" sz="1600" dirty="0" smtClean="0">
                <a:solidFill>
                  <a:schemeClr val="tx1"/>
                </a:solidFill>
                <a:latin typeface="Arial" charset="0"/>
                <a:ea typeface="ＭＳ Ｐゴシック" charset="0"/>
                <a:cs typeface="Arial" charset="0"/>
                <a:sym typeface="Arial" charset="0"/>
              </a:rPr>
              <a:t>its </a:t>
            </a:r>
            <a:r>
              <a:rPr lang="el-GR" sz="1600" dirty="0" smtClean="0">
                <a:solidFill>
                  <a:schemeClr val="tx1"/>
                </a:solidFill>
                <a:latin typeface="Arial"/>
                <a:ea typeface="ＭＳ Ｐゴシック" charset="0"/>
                <a:cs typeface="Arial"/>
                <a:sym typeface="Arial" charset="0"/>
              </a:rPr>
              <a:t>α</a:t>
            </a:r>
            <a:r>
              <a:rPr lang="en-US" sz="1600" dirty="0" smtClean="0">
                <a:solidFill>
                  <a:schemeClr val="tx1"/>
                </a:solidFill>
                <a:latin typeface="Arial" charset="0"/>
                <a:ea typeface="ＭＳ Ｐゴシック" charset="0"/>
                <a:cs typeface="Arial" charset="0"/>
                <a:sym typeface="Arial" charset="0"/>
              </a:rPr>
              <a:t> value</a:t>
            </a:r>
            <a:endParaRPr lang="en-US" sz="1600" dirty="0">
              <a:solidFill>
                <a:schemeClr val="tx1"/>
              </a:solidFill>
              <a:latin typeface="Arial" charset="0"/>
              <a:ea typeface="ＭＳ Ｐゴシック" charset="0"/>
              <a:cs typeface="Arial" charset="0"/>
              <a:sym typeface="Arial" charset="0"/>
            </a:endParaRPr>
          </a:p>
        </p:txBody>
      </p:sp>
      <p:sp>
        <p:nvSpPr>
          <p:cNvPr id="46083" name="Rectangle 3"/>
          <p:cNvSpPr>
            <a:spLocks noGrp="1" noChangeArrowheads="1"/>
          </p:cNvSpPr>
          <p:nvPr>
            <p:ph type="title"/>
          </p:nvPr>
        </p:nvSpPr>
        <p:spPr>
          <a:xfrm>
            <a:off x="457200" y="-45297"/>
            <a:ext cx="8229600" cy="1143000"/>
          </a:xfrm>
          <a:ln/>
        </p:spPr>
        <p:txBody>
          <a:bodyPr rIns="132080"/>
          <a:lstStyle/>
          <a:p>
            <a:r>
              <a:rPr lang="en-US" dirty="0"/>
              <a:t>Alpha Blending</a:t>
            </a:r>
          </a:p>
        </p:txBody>
      </p:sp>
      <p:sp>
        <p:nvSpPr>
          <p:cNvPr id="46084" name="Rectangle 4"/>
          <p:cNvSpPr>
            <a:spLocks/>
          </p:cNvSpPr>
          <p:nvPr/>
        </p:nvSpPr>
        <p:spPr bwMode="auto">
          <a:xfrm>
            <a:off x="5562600" y="3352800"/>
            <a:ext cx="3670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800"/>
              </a:spcBef>
            </a:pPr>
            <a:r>
              <a:rPr lang="en-US" sz="1400">
                <a:solidFill>
                  <a:schemeClr val="tx1"/>
                </a:solidFill>
                <a:latin typeface="Arial" charset="0"/>
                <a:ea typeface="ＭＳ Ｐゴシック" charset="0"/>
                <a:cs typeface="Arial" charset="0"/>
                <a:sym typeface="Arial" charset="0"/>
              </a:rPr>
              <a:t>Optional:  see Blinn (CGA, 1994) for details:</a:t>
            </a:r>
          </a:p>
          <a:p>
            <a:pPr marL="39688">
              <a:spcBef>
                <a:spcPts val="550"/>
              </a:spcBef>
            </a:pPr>
            <a:r>
              <a:rPr lang="en-US" sz="1000" u="sng">
                <a:solidFill>
                  <a:srgbClr val="0000FF"/>
                </a:solidFill>
                <a:latin typeface="Arial" charset="0"/>
                <a:ea typeface="ＭＳ Ｐゴシック" charset="0"/>
                <a:cs typeface="Arial" charset="0"/>
                <a:sym typeface="Arial" charset="0"/>
                <a:hlinkClick r:id="rId3"/>
              </a:rPr>
              <a:t>http://ieeexplore.ieee.org/iel1/38/7531/00310740.pdf?isNumber=7531&amp;prod=JNL&amp;arnumber=310740&amp;arSt=83&amp;ared=87&amp;arAuthor=Blinn%2C+J.F</a:t>
            </a:r>
            <a:r>
              <a:rPr lang="en-US" sz="1000">
                <a:solidFill>
                  <a:schemeClr val="tx1"/>
                </a:solidFill>
                <a:latin typeface="Arial" charset="0"/>
                <a:ea typeface="ＭＳ Ｐゴシック" charset="0"/>
                <a:cs typeface="Arial" charset="0"/>
                <a:sym typeface="Arial" charset="0"/>
              </a:rPr>
              <a:t>. </a:t>
            </a:r>
          </a:p>
        </p:txBody>
      </p:sp>
      <p:sp>
        <p:nvSpPr>
          <p:cNvPr id="46085" name="Rectangle 5"/>
          <p:cNvSpPr>
            <a:spLocks/>
          </p:cNvSpPr>
          <p:nvPr/>
        </p:nvSpPr>
        <p:spPr bwMode="auto">
          <a:xfrm>
            <a:off x="1600200" y="1524000"/>
            <a:ext cx="2286000" cy="2057400"/>
          </a:xfrm>
          <a:prstGeom prst="rect">
            <a:avLst/>
          </a:prstGeom>
          <a:solidFill>
            <a:srgbClr val="E1E1E1"/>
          </a:solidFill>
          <a:ln w="9525" cap="flat">
            <a:solidFill>
              <a:schemeClr val="tx1"/>
            </a:solidFill>
            <a:prstDash val="solid"/>
            <a:round/>
            <a:headEnd type="none" w="med" len="med"/>
            <a:tailEnd type="none" w="med" len="med"/>
          </a:ln>
        </p:spPr>
        <p:txBody>
          <a:bodyPr lIns="0" tIns="0" rIns="0" bIns="0"/>
          <a:lstStyle/>
          <a:p>
            <a:endParaRPr lang="en-US"/>
          </a:p>
        </p:txBody>
      </p:sp>
      <p:sp>
        <p:nvSpPr>
          <p:cNvPr id="46086" name="Rectangle 6"/>
          <p:cNvSpPr>
            <a:spLocks/>
          </p:cNvSpPr>
          <p:nvPr/>
        </p:nvSpPr>
        <p:spPr bwMode="auto">
          <a:xfrm>
            <a:off x="2819400" y="2286000"/>
            <a:ext cx="2286000" cy="2057400"/>
          </a:xfrm>
          <a:prstGeom prst="rect">
            <a:avLst/>
          </a:prstGeom>
          <a:solidFill>
            <a:srgbClr val="E1E1E1"/>
          </a:solidFill>
          <a:ln w="9525" cap="flat">
            <a:solidFill>
              <a:schemeClr val="tx1"/>
            </a:solidFill>
            <a:prstDash val="solid"/>
            <a:round/>
            <a:headEnd type="none" w="med" len="med"/>
            <a:tailEnd type="none" w="med" len="med"/>
          </a:ln>
        </p:spPr>
        <p:txBody>
          <a:bodyPr lIns="0" tIns="0" rIns="0" bIns="0"/>
          <a:lstStyle/>
          <a:p>
            <a:endParaRPr lang="en-US"/>
          </a:p>
        </p:txBody>
      </p:sp>
      <p:sp>
        <p:nvSpPr>
          <p:cNvPr id="46087" name="Rectangle 7"/>
          <p:cNvSpPr>
            <a:spLocks/>
          </p:cNvSpPr>
          <p:nvPr/>
        </p:nvSpPr>
        <p:spPr bwMode="auto">
          <a:xfrm>
            <a:off x="3429000" y="990600"/>
            <a:ext cx="2286000" cy="2057400"/>
          </a:xfrm>
          <a:prstGeom prst="rect">
            <a:avLst/>
          </a:prstGeom>
          <a:solidFill>
            <a:srgbClr val="E1E1E1"/>
          </a:solidFill>
          <a:ln w="9525" cap="flat">
            <a:solidFill>
              <a:schemeClr val="tx1"/>
            </a:solidFill>
            <a:prstDash val="solid"/>
            <a:round/>
            <a:headEnd type="none" w="med" len="med"/>
            <a:tailEnd type="none" w="med" len="med"/>
          </a:ln>
        </p:spPr>
        <p:txBody>
          <a:bodyPr lIns="0" tIns="0" rIns="0" bIns="0"/>
          <a:lstStyle/>
          <a:p>
            <a:endParaRPr lang="en-US"/>
          </a:p>
        </p:txBody>
      </p:sp>
      <p:sp>
        <p:nvSpPr>
          <p:cNvPr id="46088" name="Rectangle 8"/>
          <p:cNvSpPr>
            <a:spLocks/>
          </p:cNvSpPr>
          <p:nvPr/>
        </p:nvSpPr>
        <p:spPr bwMode="auto">
          <a:xfrm>
            <a:off x="3429000" y="1524000"/>
            <a:ext cx="457200" cy="762000"/>
          </a:xfrm>
          <a:prstGeom prst="rect">
            <a:avLst/>
          </a:prstGeom>
          <a:solidFill>
            <a:srgbClr val="AFAFAF"/>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089" name="Rectangle 9"/>
          <p:cNvSpPr>
            <a:spLocks/>
          </p:cNvSpPr>
          <p:nvPr/>
        </p:nvSpPr>
        <p:spPr bwMode="auto">
          <a:xfrm>
            <a:off x="2819400" y="2286000"/>
            <a:ext cx="1066800" cy="1295400"/>
          </a:xfrm>
          <a:prstGeom prst="rect">
            <a:avLst/>
          </a:prstGeom>
          <a:solidFill>
            <a:srgbClr val="AFAFAF"/>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090" name="Rectangle 10"/>
          <p:cNvSpPr>
            <a:spLocks/>
          </p:cNvSpPr>
          <p:nvPr/>
        </p:nvSpPr>
        <p:spPr bwMode="auto">
          <a:xfrm>
            <a:off x="3886200" y="2286000"/>
            <a:ext cx="1219200" cy="762000"/>
          </a:xfrm>
          <a:prstGeom prst="rect">
            <a:avLst/>
          </a:prstGeom>
          <a:solidFill>
            <a:srgbClr val="AFAFAF"/>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091" name="Rectangle 11"/>
          <p:cNvSpPr>
            <a:spLocks/>
          </p:cNvSpPr>
          <p:nvPr/>
        </p:nvSpPr>
        <p:spPr bwMode="auto">
          <a:xfrm>
            <a:off x="3429000" y="2286000"/>
            <a:ext cx="457200" cy="762000"/>
          </a:xfrm>
          <a:prstGeom prst="rect">
            <a:avLst/>
          </a:prstGeom>
          <a:solidFill>
            <a:srgbClr val="878787"/>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092" name="Rectangle 12"/>
          <p:cNvSpPr>
            <a:spLocks/>
          </p:cNvSpPr>
          <p:nvPr/>
        </p:nvSpPr>
        <p:spPr bwMode="auto">
          <a:xfrm>
            <a:off x="1600200" y="1524000"/>
            <a:ext cx="2286000" cy="2057400"/>
          </a:xfrm>
          <a:prstGeom prst="rect">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93" name="Rectangle 13"/>
          <p:cNvSpPr>
            <a:spLocks/>
          </p:cNvSpPr>
          <p:nvPr/>
        </p:nvSpPr>
        <p:spPr bwMode="auto">
          <a:xfrm>
            <a:off x="3429000" y="990600"/>
            <a:ext cx="2286000" cy="2057400"/>
          </a:xfrm>
          <a:prstGeom prst="rect">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94" name="Rectangle 14"/>
          <p:cNvSpPr>
            <a:spLocks/>
          </p:cNvSpPr>
          <p:nvPr/>
        </p:nvSpPr>
        <p:spPr bwMode="auto">
          <a:xfrm>
            <a:off x="2819400" y="2286000"/>
            <a:ext cx="2286000" cy="2057400"/>
          </a:xfrm>
          <a:prstGeom prst="rect">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95" name="Rectangle 15"/>
          <p:cNvSpPr>
            <a:spLocks/>
          </p:cNvSpPr>
          <p:nvPr/>
        </p:nvSpPr>
        <p:spPr bwMode="auto">
          <a:xfrm>
            <a:off x="1676400" y="304800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400"/>
              </a:spcBef>
            </a:pPr>
            <a:r>
              <a:rPr lang="en-US">
                <a:solidFill>
                  <a:schemeClr val="tx1"/>
                </a:solidFill>
                <a:latin typeface="Arial" charset="0"/>
                <a:ea typeface="ＭＳ Ｐゴシック" charset="0"/>
                <a:cs typeface="Arial" charset="0"/>
                <a:sym typeface="Arial" charset="0"/>
              </a:rPr>
              <a:t>I</a:t>
            </a:r>
            <a:r>
              <a:rPr lang="en-US" baseline="-25000">
                <a:solidFill>
                  <a:schemeClr val="tx1"/>
                </a:solidFill>
                <a:latin typeface="Arial" charset="0"/>
                <a:ea typeface="ＭＳ Ｐゴシック" charset="0"/>
                <a:cs typeface="Arial" charset="0"/>
                <a:sym typeface="Arial" charset="0"/>
              </a:rPr>
              <a:t>1</a:t>
            </a:r>
          </a:p>
        </p:txBody>
      </p:sp>
      <p:sp>
        <p:nvSpPr>
          <p:cNvPr id="46096" name="Rectangle 16"/>
          <p:cNvSpPr>
            <a:spLocks/>
          </p:cNvSpPr>
          <p:nvPr/>
        </p:nvSpPr>
        <p:spPr bwMode="auto">
          <a:xfrm>
            <a:off x="2895600" y="388620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400"/>
              </a:spcBef>
            </a:pPr>
            <a:r>
              <a:rPr lang="en-US">
                <a:solidFill>
                  <a:schemeClr val="tx1"/>
                </a:solidFill>
                <a:latin typeface="Arial" charset="0"/>
                <a:ea typeface="ＭＳ Ｐゴシック" charset="0"/>
                <a:cs typeface="Arial" charset="0"/>
                <a:sym typeface="Arial" charset="0"/>
              </a:rPr>
              <a:t>I</a:t>
            </a:r>
            <a:r>
              <a:rPr lang="en-US" baseline="-25000">
                <a:solidFill>
                  <a:schemeClr val="tx1"/>
                </a:solidFill>
                <a:latin typeface="Arial" charset="0"/>
                <a:ea typeface="ＭＳ Ｐゴシック" charset="0"/>
                <a:cs typeface="Arial" charset="0"/>
                <a:sym typeface="Arial" charset="0"/>
              </a:rPr>
              <a:t>2</a:t>
            </a:r>
          </a:p>
        </p:txBody>
      </p:sp>
      <p:sp>
        <p:nvSpPr>
          <p:cNvPr id="46097" name="Rectangle 17"/>
          <p:cNvSpPr>
            <a:spLocks/>
          </p:cNvSpPr>
          <p:nvPr/>
        </p:nvSpPr>
        <p:spPr bwMode="auto">
          <a:xfrm>
            <a:off x="5334000" y="99060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400"/>
              </a:spcBef>
            </a:pPr>
            <a:r>
              <a:rPr lang="en-US">
                <a:solidFill>
                  <a:schemeClr val="tx1"/>
                </a:solidFill>
                <a:latin typeface="Arial" charset="0"/>
                <a:ea typeface="ＭＳ Ｐゴシック" charset="0"/>
                <a:cs typeface="Arial" charset="0"/>
                <a:sym typeface="Arial" charset="0"/>
              </a:rPr>
              <a:t>I</a:t>
            </a:r>
            <a:r>
              <a:rPr lang="en-US" baseline="-25000">
                <a:solidFill>
                  <a:schemeClr val="tx1"/>
                </a:solidFill>
                <a:latin typeface="Arial" charset="0"/>
                <a:ea typeface="ＭＳ Ｐゴシック" charset="0"/>
                <a:cs typeface="Arial" charset="0"/>
                <a:sym typeface="Arial" charset="0"/>
              </a:rPr>
              <a:t>3</a:t>
            </a:r>
          </a:p>
        </p:txBody>
      </p:sp>
      <p:sp>
        <p:nvSpPr>
          <p:cNvPr id="46098" name="Oval 18"/>
          <p:cNvSpPr>
            <a:spLocks/>
          </p:cNvSpPr>
          <p:nvPr/>
        </p:nvSpPr>
        <p:spPr bwMode="auto">
          <a:xfrm>
            <a:off x="3505200" y="2514600"/>
            <a:ext cx="76200" cy="76200"/>
          </a:xfrm>
          <a:prstGeom prst="ellipse">
            <a:avLst/>
          </a:prstGeom>
          <a:solidFill>
            <a:srgbClr val="000000"/>
          </a:solidFill>
          <a:ln w="9525" cap="flat">
            <a:solidFill>
              <a:schemeClr val="tx1"/>
            </a:solidFill>
            <a:prstDash val="solid"/>
            <a:round/>
            <a:headEnd type="none" w="med" len="med"/>
            <a:tailEnd type="none" w="med" len="med"/>
          </a:ln>
        </p:spPr>
        <p:txBody>
          <a:bodyPr lIns="0" tIns="0" rIns="0" bIns="0"/>
          <a:lstStyle/>
          <a:p>
            <a:endParaRPr lang="en-US"/>
          </a:p>
        </p:txBody>
      </p:sp>
      <p:sp>
        <p:nvSpPr>
          <p:cNvPr id="46099" name="Rectangle 19"/>
          <p:cNvSpPr>
            <a:spLocks/>
          </p:cNvSpPr>
          <p:nvPr/>
        </p:nvSpPr>
        <p:spPr bwMode="auto">
          <a:xfrm>
            <a:off x="3505200" y="2438400"/>
            <a:ext cx="393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050"/>
              </a:spcBef>
            </a:pPr>
            <a:r>
              <a:rPr lang="en-US" sz="1800">
                <a:solidFill>
                  <a:schemeClr val="tx1"/>
                </a:solidFill>
                <a:latin typeface="Arial" charset="0"/>
                <a:ea typeface="ＭＳ Ｐゴシック" charset="0"/>
                <a:cs typeface="Arial" charset="0"/>
                <a:sym typeface="Arial" charset="0"/>
              </a:rPr>
              <a:t>p</a:t>
            </a:r>
          </a:p>
        </p:txBody>
      </p:sp>
      <p:pic>
        <p:nvPicPr>
          <p:cNvPr id="4610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876800"/>
            <a:ext cx="5664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93243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098"/>
            <a:ext cx="8229600" cy="1143000"/>
          </a:xfrm>
        </p:spPr>
        <p:txBody>
          <a:bodyPr>
            <a:normAutofit fontScale="90000"/>
          </a:bodyPr>
          <a:lstStyle/>
          <a:p>
            <a:r>
              <a:rPr lang="en-US" dirty="0" smtClean="0"/>
              <a:t>Choosing Seams: Where do </a:t>
            </a:r>
            <a:r>
              <a:rPr lang="en-US" smtClean="0"/>
              <a:t>we stitch?</a:t>
            </a:r>
            <a:endParaRPr lang="en-US" dirty="0"/>
          </a:p>
        </p:txBody>
      </p:sp>
      <p:sp>
        <p:nvSpPr>
          <p:cNvPr id="4" name="Rectangle 3"/>
          <p:cNvSpPr/>
          <p:nvPr/>
        </p:nvSpPr>
        <p:spPr>
          <a:xfrm>
            <a:off x="2362200" y="3046739"/>
            <a:ext cx="3048000" cy="2209800"/>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rot="16200000">
            <a:off x="3974527" y="2549112"/>
            <a:ext cx="3352931" cy="3352800"/>
          </a:xfrm>
          <a:prstGeom prst="trapezoid">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62200" y="5485139"/>
            <a:ext cx="1018227" cy="369332"/>
          </a:xfrm>
          <a:prstGeom prst="rect">
            <a:avLst/>
          </a:prstGeom>
          <a:noFill/>
        </p:spPr>
        <p:txBody>
          <a:bodyPr wrap="none" rtlCol="0">
            <a:spAutoFit/>
          </a:bodyPr>
          <a:lstStyle/>
          <a:p>
            <a:r>
              <a:rPr lang="en-US" dirty="0" smtClean="0"/>
              <a:t>Image 1</a:t>
            </a:r>
            <a:endParaRPr lang="en-US" dirty="0"/>
          </a:p>
        </p:txBody>
      </p:sp>
      <p:sp>
        <p:nvSpPr>
          <p:cNvPr id="8" name="TextBox 7"/>
          <p:cNvSpPr txBox="1"/>
          <p:nvPr/>
        </p:nvSpPr>
        <p:spPr>
          <a:xfrm>
            <a:off x="7315200" y="4881635"/>
            <a:ext cx="1018227" cy="369332"/>
          </a:xfrm>
          <a:prstGeom prst="rect">
            <a:avLst/>
          </a:prstGeom>
          <a:noFill/>
        </p:spPr>
        <p:txBody>
          <a:bodyPr wrap="none" rtlCol="0">
            <a:spAutoFit/>
          </a:bodyPr>
          <a:lstStyle/>
          <a:p>
            <a:r>
              <a:rPr lang="en-US" dirty="0" smtClean="0"/>
              <a:t>Image 2</a:t>
            </a:r>
            <a:endParaRPr lang="en-US" dirty="0"/>
          </a:p>
        </p:txBody>
      </p:sp>
      <p:cxnSp>
        <p:nvCxnSpPr>
          <p:cNvPr id="10" name="Straight Connector 9"/>
          <p:cNvCxnSpPr/>
          <p:nvPr/>
        </p:nvCxnSpPr>
        <p:spPr>
          <a:xfrm flipH="1">
            <a:off x="4457700" y="2138566"/>
            <a:ext cx="76200" cy="40261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6911" y="3966973"/>
            <a:ext cx="312906" cy="369332"/>
          </a:xfrm>
          <a:prstGeom prst="rect">
            <a:avLst/>
          </a:prstGeom>
          <a:noFill/>
        </p:spPr>
        <p:txBody>
          <a:bodyPr wrap="none" rtlCol="0">
            <a:spAutoFit/>
          </a:bodyPr>
          <a:lstStyle/>
          <a:p>
            <a:r>
              <a:rPr lang="en-US" b="1" dirty="0" smtClean="0"/>
              <a:t>x</a:t>
            </a:r>
            <a:endParaRPr lang="en-US" b="1" dirty="0"/>
          </a:p>
        </p:txBody>
      </p:sp>
      <p:sp>
        <p:nvSpPr>
          <p:cNvPr id="12" name="TextBox 11"/>
          <p:cNvSpPr txBox="1"/>
          <p:nvPr/>
        </p:nvSpPr>
        <p:spPr>
          <a:xfrm>
            <a:off x="5116903" y="4040846"/>
            <a:ext cx="312906" cy="369332"/>
          </a:xfrm>
          <a:prstGeom prst="rect">
            <a:avLst/>
          </a:prstGeom>
          <a:noFill/>
        </p:spPr>
        <p:txBody>
          <a:bodyPr wrap="none" rtlCol="0">
            <a:spAutoFit/>
          </a:bodyPr>
          <a:lstStyle/>
          <a:p>
            <a:r>
              <a:rPr lang="en-US" b="1" dirty="0" smtClean="0">
                <a:solidFill>
                  <a:schemeClr val="accent6">
                    <a:lumMod val="50000"/>
                  </a:schemeClr>
                </a:solidFill>
              </a:rPr>
              <a:t>x</a:t>
            </a:r>
            <a:endParaRPr lang="en-US" b="1" dirty="0">
              <a:solidFill>
                <a:schemeClr val="accent6">
                  <a:lumMod val="50000"/>
                </a:schemeClr>
              </a:solidFill>
            </a:endParaRPr>
          </a:p>
        </p:txBody>
      </p:sp>
      <p:cxnSp>
        <p:nvCxnSpPr>
          <p:cNvPr id="16" name="Straight Arrow Connector 15"/>
          <p:cNvCxnSpPr/>
          <p:nvPr/>
        </p:nvCxnSpPr>
        <p:spPr>
          <a:xfrm flipH="1">
            <a:off x="3656911" y="2549046"/>
            <a:ext cx="80078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6911" y="2138566"/>
            <a:ext cx="556563" cy="369332"/>
          </a:xfrm>
          <a:prstGeom prst="rect">
            <a:avLst/>
          </a:prstGeom>
          <a:noFill/>
        </p:spPr>
        <p:txBody>
          <a:bodyPr wrap="none" rtlCol="0">
            <a:spAutoFit/>
          </a:bodyPr>
          <a:lstStyle/>
          <a:p>
            <a:r>
              <a:rPr lang="en-US" dirty="0" smtClean="0">
                <a:solidFill>
                  <a:srgbClr val="FF0000"/>
                </a:solidFill>
              </a:rPr>
              <a:t>im1</a:t>
            </a:r>
            <a:endParaRPr lang="en-US" dirty="0">
              <a:solidFill>
                <a:srgbClr val="FF0000"/>
              </a:solidFill>
            </a:endParaRPr>
          </a:p>
        </p:txBody>
      </p:sp>
      <p:cxnSp>
        <p:nvCxnSpPr>
          <p:cNvPr id="18" name="Straight Arrow Connector 17"/>
          <p:cNvCxnSpPr/>
          <p:nvPr/>
        </p:nvCxnSpPr>
        <p:spPr>
          <a:xfrm flipV="1">
            <a:off x="4715674" y="2543868"/>
            <a:ext cx="475906" cy="51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16793" y="2128210"/>
            <a:ext cx="556563" cy="369332"/>
          </a:xfrm>
          <a:prstGeom prst="rect">
            <a:avLst/>
          </a:prstGeom>
          <a:noFill/>
        </p:spPr>
        <p:txBody>
          <a:bodyPr wrap="none" rtlCol="0">
            <a:spAutoFit/>
          </a:bodyPr>
          <a:lstStyle/>
          <a:p>
            <a:r>
              <a:rPr lang="en-US" dirty="0" smtClean="0">
                <a:solidFill>
                  <a:srgbClr val="FF0000"/>
                </a:solidFill>
              </a:rPr>
              <a:t>im2</a:t>
            </a:r>
            <a:endParaRPr lang="en-US" dirty="0">
              <a:solidFill>
                <a:srgbClr val="FF0000"/>
              </a:solidFill>
            </a:endParaRPr>
          </a:p>
        </p:txBody>
      </p:sp>
      <p:sp>
        <p:nvSpPr>
          <p:cNvPr id="23" name="Content Placeholder 2"/>
          <p:cNvSpPr>
            <a:spLocks noGrp="1"/>
          </p:cNvSpPr>
          <p:nvPr>
            <p:ph idx="1"/>
          </p:nvPr>
        </p:nvSpPr>
        <p:spPr>
          <a:xfrm>
            <a:off x="457200" y="990600"/>
            <a:ext cx="8229600" cy="5135563"/>
          </a:xfrm>
        </p:spPr>
        <p:txBody>
          <a:bodyPr/>
          <a:lstStyle/>
          <a:p>
            <a:r>
              <a:rPr lang="en-US" dirty="0" smtClean="0"/>
              <a:t>Easy method</a:t>
            </a:r>
          </a:p>
          <a:p>
            <a:pPr lvl="1"/>
            <a:r>
              <a:rPr lang="en-US" dirty="0"/>
              <a:t>A</a:t>
            </a:r>
            <a:r>
              <a:rPr lang="en-US" dirty="0" smtClean="0"/>
              <a:t>ssign each pixel to image with nearest center</a:t>
            </a:r>
          </a:p>
        </p:txBody>
      </p:sp>
    </p:spTree>
    <p:extLst>
      <p:ext uri="{BB962C8B-B14F-4D97-AF65-F5344CB8AC3E}">
        <p14:creationId xmlns:p14="http://schemas.microsoft.com/office/powerpoint/2010/main" val="1758072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seams</a:t>
            </a:r>
            <a:endParaRPr lang="en-US" dirty="0"/>
          </a:p>
        </p:txBody>
      </p:sp>
      <p:sp>
        <p:nvSpPr>
          <p:cNvPr id="3" name="Content Placeholder 2"/>
          <p:cNvSpPr>
            <a:spLocks noGrp="1"/>
          </p:cNvSpPr>
          <p:nvPr>
            <p:ph idx="1"/>
          </p:nvPr>
        </p:nvSpPr>
        <p:spPr/>
        <p:txBody>
          <a:bodyPr/>
          <a:lstStyle/>
          <a:p>
            <a:r>
              <a:rPr lang="en-US" dirty="0" smtClean="0"/>
              <a:t>Easy method</a:t>
            </a:r>
          </a:p>
          <a:p>
            <a:pPr lvl="1"/>
            <a:r>
              <a:rPr lang="en-US" sz="2400" dirty="0"/>
              <a:t>Assign each pixel to image with nearest center</a:t>
            </a:r>
          </a:p>
          <a:p>
            <a:pPr lvl="1"/>
            <a:r>
              <a:rPr lang="en-US" sz="2400" dirty="0" smtClean="0"/>
              <a:t>Create a mask: </a:t>
            </a:r>
          </a:p>
          <a:p>
            <a:pPr lvl="1"/>
            <a:r>
              <a:rPr lang="en-US" sz="2400" dirty="0" smtClean="0"/>
              <a:t>Smooth boundaries ( “feathering”): </a:t>
            </a:r>
            <a:endParaRPr lang="en-US" sz="2400" dirty="0">
              <a:latin typeface="Courier New" pitchFamily="49" charset="0"/>
              <a:cs typeface="Courier New" pitchFamily="49" charset="0"/>
            </a:endParaRPr>
          </a:p>
          <a:p>
            <a:pPr lvl="1"/>
            <a:r>
              <a:rPr lang="en-US" sz="2400" dirty="0" smtClean="0"/>
              <a:t>Composite</a:t>
            </a:r>
          </a:p>
        </p:txBody>
      </p:sp>
      <p:grpSp>
        <p:nvGrpSpPr>
          <p:cNvPr id="13" name="Group 12"/>
          <p:cNvGrpSpPr>
            <a:grpSpLocks noChangeAspect="1"/>
          </p:cNvGrpSpPr>
          <p:nvPr/>
        </p:nvGrpSpPr>
        <p:grpSpPr>
          <a:xfrm>
            <a:off x="5334000" y="4420992"/>
            <a:ext cx="3813534" cy="2430912"/>
            <a:chOff x="2362200" y="2128210"/>
            <a:chExt cx="6332330" cy="4036502"/>
          </a:xfrm>
        </p:grpSpPr>
        <p:sp>
          <p:nvSpPr>
            <p:cNvPr id="4" name="Rectangle 3"/>
            <p:cNvSpPr/>
            <p:nvPr/>
          </p:nvSpPr>
          <p:spPr>
            <a:xfrm>
              <a:off x="2362200" y="3046739"/>
              <a:ext cx="3048000" cy="2209800"/>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rapezoid 5"/>
            <p:cNvSpPr/>
            <p:nvPr/>
          </p:nvSpPr>
          <p:spPr>
            <a:xfrm rot="16200000">
              <a:off x="3974527" y="2549112"/>
              <a:ext cx="3352931" cy="3352800"/>
            </a:xfrm>
            <a:prstGeom prst="trapezoid">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2362200" y="5485139"/>
              <a:ext cx="1379330" cy="511060"/>
            </a:xfrm>
            <a:prstGeom prst="rect">
              <a:avLst/>
            </a:prstGeom>
            <a:noFill/>
          </p:spPr>
          <p:txBody>
            <a:bodyPr wrap="none" rtlCol="0">
              <a:spAutoFit/>
            </a:bodyPr>
            <a:lstStyle/>
            <a:p>
              <a:r>
                <a:rPr lang="en-US" sz="1400" dirty="0" smtClean="0"/>
                <a:t>Image 1</a:t>
              </a:r>
              <a:endParaRPr lang="en-US" sz="1400" dirty="0"/>
            </a:p>
          </p:txBody>
        </p:sp>
        <p:sp>
          <p:nvSpPr>
            <p:cNvPr id="8" name="TextBox 7"/>
            <p:cNvSpPr txBox="1"/>
            <p:nvPr/>
          </p:nvSpPr>
          <p:spPr>
            <a:xfrm>
              <a:off x="7315200" y="4881636"/>
              <a:ext cx="1379330" cy="511060"/>
            </a:xfrm>
            <a:prstGeom prst="rect">
              <a:avLst/>
            </a:prstGeom>
            <a:noFill/>
          </p:spPr>
          <p:txBody>
            <a:bodyPr wrap="none" rtlCol="0">
              <a:spAutoFit/>
            </a:bodyPr>
            <a:lstStyle/>
            <a:p>
              <a:r>
                <a:rPr lang="en-US" sz="1400" dirty="0" smtClean="0"/>
                <a:t>Image 2</a:t>
              </a:r>
              <a:endParaRPr lang="en-US" sz="1400" dirty="0"/>
            </a:p>
          </p:txBody>
        </p:sp>
        <p:cxnSp>
          <p:nvCxnSpPr>
            <p:cNvPr id="10" name="Straight Connector 9"/>
            <p:cNvCxnSpPr/>
            <p:nvPr/>
          </p:nvCxnSpPr>
          <p:spPr>
            <a:xfrm flipH="1">
              <a:off x="4457700" y="2138566"/>
              <a:ext cx="76200" cy="40261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6911" y="3966974"/>
              <a:ext cx="471665" cy="511060"/>
            </a:xfrm>
            <a:prstGeom prst="rect">
              <a:avLst/>
            </a:prstGeom>
            <a:noFill/>
          </p:spPr>
          <p:txBody>
            <a:bodyPr wrap="none" rtlCol="0">
              <a:spAutoFit/>
            </a:bodyPr>
            <a:lstStyle/>
            <a:p>
              <a:r>
                <a:rPr lang="en-US" sz="1400" b="1" dirty="0" smtClean="0"/>
                <a:t>x</a:t>
              </a:r>
              <a:endParaRPr lang="en-US" sz="1400" b="1" dirty="0"/>
            </a:p>
          </p:txBody>
        </p:sp>
        <p:sp>
          <p:nvSpPr>
            <p:cNvPr id="12" name="TextBox 11"/>
            <p:cNvSpPr txBox="1"/>
            <p:nvPr/>
          </p:nvSpPr>
          <p:spPr>
            <a:xfrm>
              <a:off x="5116903" y="4040846"/>
              <a:ext cx="471665" cy="511060"/>
            </a:xfrm>
            <a:prstGeom prst="rect">
              <a:avLst/>
            </a:prstGeom>
            <a:noFill/>
          </p:spPr>
          <p:txBody>
            <a:bodyPr wrap="none" rtlCol="0">
              <a:spAutoFit/>
            </a:bodyPr>
            <a:lstStyle/>
            <a:p>
              <a:r>
                <a:rPr lang="en-US" sz="1400" b="1" dirty="0" smtClean="0">
                  <a:solidFill>
                    <a:schemeClr val="accent6">
                      <a:lumMod val="50000"/>
                    </a:schemeClr>
                  </a:solidFill>
                </a:rPr>
                <a:t>x</a:t>
              </a:r>
              <a:endParaRPr lang="en-US" sz="1400" b="1" dirty="0">
                <a:solidFill>
                  <a:schemeClr val="accent6">
                    <a:lumMod val="50000"/>
                  </a:schemeClr>
                </a:solidFill>
              </a:endParaRPr>
            </a:p>
          </p:txBody>
        </p:sp>
        <p:cxnSp>
          <p:nvCxnSpPr>
            <p:cNvPr id="16" name="Straight Arrow Connector 15"/>
            <p:cNvCxnSpPr/>
            <p:nvPr/>
          </p:nvCxnSpPr>
          <p:spPr>
            <a:xfrm flipH="1">
              <a:off x="3656911" y="2549046"/>
              <a:ext cx="80078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6911" y="2138566"/>
              <a:ext cx="785753" cy="511060"/>
            </a:xfrm>
            <a:prstGeom prst="rect">
              <a:avLst/>
            </a:prstGeom>
            <a:noFill/>
          </p:spPr>
          <p:txBody>
            <a:bodyPr wrap="none" rtlCol="0">
              <a:spAutoFit/>
            </a:bodyPr>
            <a:lstStyle/>
            <a:p>
              <a:r>
                <a:rPr lang="en-US" sz="1400" dirty="0" smtClean="0">
                  <a:solidFill>
                    <a:srgbClr val="FF0000"/>
                  </a:solidFill>
                </a:rPr>
                <a:t>im1</a:t>
              </a:r>
              <a:endParaRPr lang="en-US" sz="1400" dirty="0">
                <a:solidFill>
                  <a:srgbClr val="FF0000"/>
                </a:solidFill>
              </a:endParaRPr>
            </a:p>
          </p:txBody>
        </p:sp>
        <p:cxnSp>
          <p:nvCxnSpPr>
            <p:cNvPr id="18" name="Straight Arrow Connector 17"/>
            <p:cNvCxnSpPr/>
            <p:nvPr/>
          </p:nvCxnSpPr>
          <p:spPr>
            <a:xfrm flipV="1">
              <a:off x="4715674" y="2543868"/>
              <a:ext cx="475906" cy="51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16793" y="2128210"/>
              <a:ext cx="785753" cy="511060"/>
            </a:xfrm>
            <a:prstGeom prst="rect">
              <a:avLst/>
            </a:prstGeom>
            <a:noFill/>
          </p:spPr>
          <p:txBody>
            <a:bodyPr wrap="none" rtlCol="0">
              <a:spAutoFit/>
            </a:bodyPr>
            <a:lstStyle/>
            <a:p>
              <a:r>
                <a:rPr lang="en-US" sz="1400" dirty="0" smtClean="0">
                  <a:solidFill>
                    <a:srgbClr val="FF0000"/>
                  </a:solidFill>
                </a:rPr>
                <a:t>im2</a:t>
              </a:r>
              <a:endParaRPr lang="en-US" sz="1400" dirty="0">
                <a:solidFill>
                  <a:srgbClr val="FF0000"/>
                </a:solidFill>
              </a:endParaRPr>
            </a:p>
          </p:txBody>
        </p:sp>
      </p:grpSp>
    </p:spTree>
    <p:extLst>
      <p:ext uri="{BB962C8B-B14F-4D97-AF65-F5344CB8AC3E}">
        <p14:creationId xmlns:p14="http://schemas.microsoft.com/office/powerpoint/2010/main" val="106276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seams</a:t>
            </a:r>
            <a:endParaRPr lang="en-US" dirty="0"/>
          </a:p>
        </p:txBody>
      </p:sp>
      <p:sp>
        <p:nvSpPr>
          <p:cNvPr id="3" name="Content Placeholder 2"/>
          <p:cNvSpPr>
            <a:spLocks noGrp="1"/>
          </p:cNvSpPr>
          <p:nvPr>
            <p:ph idx="1"/>
          </p:nvPr>
        </p:nvSpPr>
        <p:spPr/>
        <p:txBody>
          <a:bodyPr/>
          <a:lstStyle/>
          <a:p>
            <a:r>
              <a:rPr lang="en-US" dirty="0" smtClean="0"/>
              <a:t>Better method: dynamic program to find seam along well-matched regions</a:t>
            </a:r>
            <a:endParaRPr lang="en-US" dirty="0"/>
          </a:p>
        </p:txBody>
      </p:sp>
      <p:pic>
        <p:nvPicPr>
          <p:cNvPr id="7172" name="Picture 4" descr="File:Rochester 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80" y="2848310"/>
            <a:ext cx="7620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5000" y="6550223"/>
            <a:ext cx="5009000" cy="307777"/>
          </a:xfrm>
          <a:prstGeom prst="rect">
            <a:avLst/>
          </a:prstGeom>
          <a:noFill/>
        </p:spPr>
        <p:txBody>
          <a:bodyPr wrap="none" rtlCol="0">
            <a:spAutoFit/>
          </a:bodyPr>
          <a:lstStyle/>
          <a:p>
            <a:r>
              <a:rPr lang="en-US" sz="1400" dirty="0" smtClean="0"/>
              <a:t>Illustration: </a:t>
            </a:r>
            <a:r>
              <a:rPr lang="en-US" sz="1400" dirty="0">
                <a:hlinkClick r:id="rId3"/>
              </a:rPr>
              <a:t>http://en.wikipedia.org/wiki/File:Rochester_NY.jpg</a:t>
            </a:r>
            <a:endParaRPr lang="en-US" sz="1400" dirty="0"/>
          </a:p>
        </p:txBody>
      </p:sp>
    </p:spTree>
    <p:extLst>
      <p:ext uri="{BB962C8B-B14F-4D97-AF65-F5344CB8AC3E}">
        <p14:creationId xmlns:p14="http://schemas.microsoft.com/office/powerpoint/2010/main" val="1026973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8512"/>
            <a:ext cx="8229600" cy="1143000"/>
          </a:xfrm>
        </p:spPr>
        <p:txBody>
          <a:bodyPr>
            <a:normAutofit/>
          </a:bodyPr>
          <a:lstStyle/>
          <a:p>
            <a:r>
              <a:rPr lang="en-US" sz="3600" dirty="0" smtClean="0"/>
              <a:t>Gain </a:t>
            </a:r>
            <a:r>
              <a:rPr lang="en-US" sz="3600" dirty="0" smtClean="0"/>
              <a:t>C</a:t>
            </a:r>
            <a:r>
              <a:rPr lang="en-US" sz="3600" dirty="0" smtClean="0"/>
              <a:t>ompensation: </a:t>
            </a:r>
            <a:r>
              <a:rPr lang="en-US" sz="3600" dirty="0" smtClean="0"/>
              <a:t>Getting rid of artifacts</a:t>
            </a:r>
            <a:endParaRPr lang="en-US" sz="3600" dirty="0" smtClean="0"/>
          </a:p>
        </p:txBody>
      </p:sp>
      <p:sp>
        <p:nvSpPr>
          <p:cNvPr id="2" name="Content Placeholder 1"/>
          <p:cNvSpPr>
            <a:spLocks noGrp="1"/>
          </p:cNvSpPr>
          <p:nvPr>
            <p:ph idx="1"/>
          </p:nvPr>
        </p:nvSpPr>
        <p:spPr>
          <a:xfrm>
            <a:off x="457200" y="990601"/>
            <a:ext cx="8229600" cy="1808162"/>
          </a:xfrm>
        </p:spPr>
        <p:txBody>
          <a:bodyPr>
            <a:normAutofit fontScale="92500" lnSpcReduction="10000"/>
          </a:bodyPr>
          <a:lstStyle/>
          <a:p>
            <a:r>
              <a:rPr lang="en-US" dirty="0" smtClean="0"/>
              <a:t>Simple gain adjustment</a:t>
            </a:r>
          </a:p>
          <a:p>
            <a:pPr lvl="1"/>
            <a:r>
              <a:rPr lang="en-US" dirty="0" smtClean="0"/>
              <a:t>Compute average RGB intensity of each image in overlapping region</a:t>
            </a:r>
          </a:p>
          <a:p>
            <a:pPr lvl="1"/>
            <a:r>
              <a:rPr lang="en-US" dirty="0" smtClean="0"/>
              <a:t>Normalize intensities by ratio of averages</a:t>
            </a:r>
          </a:p>
          <a:p>
            <a:pPr lvl="1"/>
            <a:endParaRPr lang="en-US" dirty="0"/>
          </a:p>
        </p:txBody>
      </p:sp>
      <p:pic>
        <p:nvPicPr>
          <p:cNvPr id="36867" name="Picture 2" descr="C:\Users\Hoiem\Documents\Classes\Computational Photography - Fall 2010\projects\stitching\display\merged_final.jpg"/>
          <p:cNvPicPr>
            <a:picLocks noChangeAspect="1" noChangeArrowheads="1"/>
          </p:cNvPicPr>
          <p:nvPr/>
        </p:nvPicPr>
        <p:blipFill>
          <a:blip r:embed="rId3">
            <a:extLst>
              <a:ext uri="{28A0092B-C50C-407E-A947-70E740481C1C}">
                <a14:useLocalDpi xmlns:a14="http://schemas.microsoft.com/office/drawing/2010/main" val="0"/>
              </a:ext>
            </a:extLst>
          </a:blip>
          <a:srcRect t="22301" r="1878" b="23344"/>
          <a:stretch>
            <a:fillRect/>
          </a:stretch>
        </p:blipFill>
        <p:spPr bwMode="auto">
          <a:xfrm>
            <a:off x="228600" y="2798762"/>
            <a:ext cx="4724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descr="C:\Users\Hoiem\Documents\Classes\Computational Photography - Fall 2010\projects\stitching\display\merged_final_gainadj.jpg"/>
          <p:cNvPicPr>
            <a:picLocks noChangeAspect="1" noChangeArrowheads="1"/>
          </p:cNvPicPr>
          <p:nvPr/>
        </p:nvPicPr>
        <p:blipFill>
          <a:blip r:embed="rId4">
            <a:extLst>
              <a:ext uri="{28A0092B-C50C-407E-A947-70E740481C1C}">
                <a14:useLocalDpi xmlns:a14="http://schemas.microsoft.com/office/drawing/2010/main" val="0"/>
              </a:ext>
            </a:extLst>
          </a:blip>
          <a:srcRect t="22028" r="1552" b="23427"/>
          <a:stretch>
            <a:fillRect/>
          </a:stretch>
        </p:blipFill>
        <p:spPr bwMode="auto">
          <a:xfrm>
            <a:off x="228600" y="4972049"/>
            <a:ext cx="4876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C:\Users\Hoiem\Documents\Classes\Computational Photography - Fall 2010\projects\stitching\display\merged_final.jpg"/>
          <p:cNvPicPr>
            <a:picLocks noChangeAspect="1" noChangeArrowheads="1"/>
          </p:cNvPicPr>
          <p:nvPr/>
        </p:nvPicPr>
        <p:blipFill>
          <a:blip r:embed="rId3">
            <a:extLst>
              <a:ext uri="{28A0092B-C50C-407E-A947-70E740481C1C}">
                <a14:useLocalDpi xmlns:a14="http://schemas.microsoft.com/office/drawing/2010/main" val="0"/>
              </a:ext>
            </a:extLst>
          </a:blip>
          <a:srcRect l="28487" t="22301" r="57269" b="23344"/>
          <a:stretch>
            <a:fillRect/>
          </a:stretch>
        </p:blipFill>
        <p:spPr bwMode="auto">
          <a:xfrm>
            <a:off x="5638800" y="2990849"/>
            <a:ext cx="1447800" cy="3503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3" descr="C:\Users\Hoiem\Documents\Classes\Computational Photography - Fall 2010\projects\stitching\display\merged_final_gainadj.jpg"/>
          <p:cNvPicPr>
            <a:picLocks noChangeAspect="1" noChangeArrowheads="1"/>
          </p:cNvPicPr>
          <p:nvPr/>
        </p:nvPicPr>
        <p:blipFill>
          <a:blip r:embed="rId4">
            <a:extLst>
              <a:ext uri="{28A0092B-C50C-407E-A947-70E740481C1C}">
                <a14:useLocalDpi xmlns:a14="http://schemas.microsoft.com/office/drawing/2010/main" val="0"/>
              </a:ext>
            </a:extLst>
          </a:blip>
          <a:srcRect l="27689" t="22028" r="58469" b="23427"/>
          <a:stretch>
            <a:fillRect/>
          </a:stretch>
        </p:blipFill>
        <p:spPr bwMode="auto">
          <a:xfrm>
            <a:off x="7512050" y="2990849"/>
            <a:ext cx="1403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7143750" y="4667249"/>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2362200" y="4551362"/>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574075" y="2727436"/>
            <a:ext cx="692331" cy="18031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934891" y="2864076"/>
            <a:ext cx="692331" cy="36319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28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Blending Comparison</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3530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21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0742"/>
            <a:ext cx="8229600" cy="1143000"/>
          </a:xfrm>
        </p:spPr>
        <p:txBody>
          <a:bodyPr/>
          <a:lstStyle/>
          <a:p>
            <a:r>
              <a:rPr lang="en-US" dirty="0" smtClean="0"/>
              <a:t>Recognizing Panoramas</a:t>
            </a:r>
          </a:p>
        </p:txBody>
      </p:sp>
      <p:grpSp>
        <p:nvGrpSpPr>
          <p:cNvPr id="37891" name="Group 40"/>
          <p:cNvGrpSpPr>
            <a:grpSpLocks/>
          </p:cNvGrpSpPr>
          <p:nvPr/>
        </p:nvGrpSpPr>
        <p:grpSpPr bwMode="auto">
          <a:xfrm>
            <a:off x="990600" y="963613"/>
            <a:ext cx="7010400" cy="5360987"/>
            <a:chOff x="45" y="0"/>
            <a:chExt cx="8064" cy="6166"/>
          </a:xfrm>
        </p:grpSpPr>
        <p:grpSp>
          <p:nvGrpSpPr>
            <p:cNvPr id="37894" name="Group 7"/>
            <p:cNvGrpSpPr>
              <a:grpSpLocks noChangeAspect="1"/>
            </p:cNvGrpSpPr>
            <p:nvPr/>
          </p:nvGrpSpPr>
          <p:grpSpPr bwMode="auto">
            <a:xfrm>
              <a:off x="762" y="2689"/>
              <a:ext cx="6855" cy="3477"/>
              <a:chOff x="9504" y="5904"/>
              <a:chExt cx="8160" cy="4137"/>
            </a:xfrm>
          </p:grpSpPr>
          <p:pic>
            <p:nvPicPr>
              <p:cNvPr id="37921" name="Picture 8" descr="C:\WINDOWS\Desktop\is2003\images\rohr2Large.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6" y="5904"/>
                <a:ext cx="3840"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9" descr="C:\WINDOWS\Desktop\is2003\images\rohr1Larg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5904"/>
                <a:ext cx="3241"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10" descr="C:\WINDOWS\Desktop\is2003\images\rohr3Large.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6" y="8256"/>
                <a:ext cx="2496"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11" descr="C:\WINDOWS\Desktop\is2003\images\rohr4Larg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8" y="8256"/>
                <a:ext cx="2256"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95" name="Group 12"/>
            <p:cNvGrpSpPr>
              <a:grpSpLocks noChangeAspect="1"/>
            </p:cNvGrpSpPr>
            <p:nvPr/>
          </p:nvGrpSpPr>
          <p:grpSpPr bwMode="auto">
            <a:xfrm>
              <a:off x="45" y="0"/>
              <a:ext cx="8064" cy="2268"/>
              <a:chOff x="9216" y="4176"/>
              <a:chExt cx="9216" cy="2592"/>
            </a:xfrm>
          </p:grpSpPr>
          <p:pic>
            <p:nvPicPr>
              <p:cNvPr id="37897" name="Picture 13" descr="C:\WINDOWS\Desktop\is2003\images\thumb\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8"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4" descr="C:\WINDOWS\Desktop\is2003\images\thum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6"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5" descr="C:\WINDOWS\Desktop\is2003\images\thumb\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0"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6" descr="C:\WINDOWS\Desktop\is2003\images\thumb\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24"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7" descr="C:\WINDOWS\Desktop\is2003\images\thumb\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6"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8" descr="C:\WINDOWS\Desktop\is2003\images\thumb\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28"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9" descr="C:\WINDOWS\Desktop\is2003\images\thumb\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80"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20" descr="C:\WINDOWS\Desktop\is2003\images\thumb\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1" descr="C:\WINDOWS\Desktop\is2003\images\thumb\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6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2" descr="C:\WINDOWS\Desktop\is2003\images\thumb\1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2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3" descr="C:\WINDOWS\Desktop\is2003\images\thumb\1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72"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24" descr="C:\WINDOWS\Desktop\is2003\images\thumb\1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24"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25" descr="C:\WINDOWS\Desktop\is2003\images\thumb\1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97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26" descr="C:\WINDOWS\Desktop\is2003\images\thumb\1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27" descr="C:\WINDOWS\Desktop\is2003\images\thumb\1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8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8" descr="C:\WINDOWS\Desktop\is2003\images\thumb\19.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72"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29" descr="C:\WINDOWS\Desktop\is2003\images\thumb\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24"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30" descr="C:\WINDOWS\Desktop\is2003\images\thumb\2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97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31" descr="C:\WINDOWS\Desktop\is2003\images\thumb\2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12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32" descr="C:\WINDOWS\Desktop\is2003\images\thumb\23.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28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33" descr="C:\WINDOWS\Desktop\is2003\images\thumb\3.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672"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34" descr="C:\WINDOWS\Desktop\is2003\images\thumb\16.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1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5" descr="C:\WINDOWS\Desktop\is2003\images\thumb\1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6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6" descr="C:\WINDOWS\Desktop\is2003\images\thumb\18.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52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6" name="AutoShape 37"/>
            <p:cNvSpPr>
              <a:spLocks noChangeArrowheads="1"/>
            </p:cNvSpPr>
            <p:nvPr/>
          </p:nvSpPr>
          <p:spPr bwMode="auto">
            <a:xfrm>
              <a:off x="3639" y="2016"/>
              <a:ext cx="314" cy="482"/>
            </a:xfrm>
            <a:prstGeom prst="downArrow">
              <a:avLst>
                <a:gd name="adj1" fmla="val 50000"/>
                <a:gd name="adj2" fmla="val 36827"/>
              </a:avLst>
            </a:prstGeom>
            <a:solidFill>
              <a:schemeClr val="accent1"/>
            </a:solidFill>
            <a:ln w="9525">
              <a:solidFill>
                <a:schemeClr val="bg1"/>
              </a:solidFill>
              <a:miter lim="800000"/>
              <a:headEnd/>
              <a:tailEnd/>
            </a:ln>
          </p:spPr>
          <p:txBody>
            <a:bodyPr anchor="ctr">
              <a:spAutoFit/>
            </a:bodyPr>
            <a:lstStyle/>
            <a:p>
              <a:endParaRPr lang="en-US"/>
            </a:p>
          </p:txBody>
        </p:sp>
      </p:grpSp>
      <p:sp>
        <p:nvSpPr>
          <p:cNvPr id="37892" name="TextBox 35"/>
          <p:cNvSpPr txBox="1">
            <a:spLocks noChangeArrowheads="1"/>
          </p:cNvSpPr>
          <p:nvPr/>
        </p:nvSpPr>
        <p:spPr bwMode="auto">
          <a:xfrm>
            <a:off x="6022975" y="64881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Brown and Lowe 2003, 2007</a:t>
            </a:r>
          </a:p>
        </p:txBody>
      </p:sp>
      <p:sp>
        <p:nvSpPr>
          <p:cNvPr id="37893" name="TextBox 36"/>
          <p:cNvSpPr txBox="1">
            <a:spLocks noChangeArrowheads="1"/>
          </p:cNvSpPr>
          <p:nvPr/>
        </p:nvSpPr>
        <p:spPr bwMode="auto">
          <a:xfrm>
            <a:off x="0" y="6550025"/>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Some of following material from Brown and Lowe 2003 talk</a:t>
            </a:r>
          </a:p>
        </p:txBody>
      </p:sp>
    </p:spTree>
    <p:extLst>
      <p:ext uri="{BB962C8B-B14F-4D97-AF65-F5344CB8AC3E}">
        <p14:creationId xmlns:p14="http://schemas.microsoft.com/office/powerpoint/2010/main" val="342431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Recognizing Panoramas</a:t>
            </a:r>
          </a:p>
        </p:txBody>
      </p:sp>
      <p:sp>
        <p:nvSpPr>
          <p:cNvPr id="3" name="Content Placeholder 2"/>
          <p:cNvSpPr>
            <a:spLocks noGrp="1"/>
          </p:cNvSpPr>
          <p:nvPr>
            <p:ph idx="1"/>
          </p:nvPr>
        </p:nvSpPr>
        <p:spPr/>
        <p:txBody>
          <a:bodyPr/>
          <a:lstStyle/>
          <a:p>
            <a:pPr>
              <a:buFont typeface="Arial" charset="0"/>
              <a:buNone/>
              <a:defRPr/>
            </a:pPr>
            <a:r>
              <a:rPr lang="en-US" dirty="0" smtClean="0"/>
              <a:t>Input: N images</a:t>
            </a:r>
          </a:p>
          <a:p>
            <a:pPr marL="514350" indent="-514350">
              <a:buFont typeface="+mj-lt"/>
              <a:buAutoNum type="arabicPeriod"/>
              <a:defRPr/>
            </a:pPr>
            <a:r>
              <a:rPr lang="en-US" dirty="0" smtClean="0"/>
              <a:t>Extract SIFT points, descriptors from all images</a:t>
            </a:r>
          </a:p>
          <a:p>
            <a:pPr marL="514350" indent="-514350">
              <a:buFont typeface="+mj-lt"/>
              <a:buAutoNum type="arabicPeriod"/>
              <a:defRPr/>
            </a:pPr>
            <a:r>
              <a:rPr lang="en-US" dirty="0" smtClean="0"/>
              <a:t>Find K-nearest neighbors for each point (K=4)</a:t>
            </a:r>
          </a:p>
          <a:p>
            <a:pPr marL="514350" indent="-514350">
              <a:buFont typeface="+mj-lt"/>
              <a:buAutoNum type="arabicPeriod"/>
              <a:defRPr/>
            </a:pPr>
            <a:r>
              <a:rPr lang="en-US" dirty="0" smtClean="0"/>
              <a:t>For each image</a:t>
            </a:r>
          </a:p>
          <a:p>
            <a:pPr marL="914400" lvl="1" indent="-514350">
              <a:buFont typeface="+mj-lt"/>
              <a:buAutoNum type="alphaLcParenR"/>
              <a:defRPr/>
            </a:pPr>
            <a:r>
              <a:rPr lang="en-US" dirty="0" smtClean="0"/>
              <a:t>Select M candidate matching images by counting matched </a:t>
            </a:r>
            <a:r>
              <a:rPr lang="en-US" dirty="0" err="1" smtClean="0"/>
              <a:t>keypoints</a:t>
            </a:r>
            <a:r>
              <a:rPr lang="en-US" dirty="0" smtClean="0"/>
              <a:t> (m=6)</a:t>
            </a:r>
          </a:p>
          <a:p>
            <a:pPr marL="914400" lvl="1" indent="-514350">
              <a:buFont typeface="+mj-lt"/>
              <a:buAutoNum type="alphaLcParenR"/>
              <a:defRPr/>
            </a:pPr>
            <a:r>
              <a:rPr lang="en-US" dirty="0" smtClean="0"/>
              <a:t>Solve </a:t>
            </a:r>
            <a:r>
              <a:rPr lang="en-US" dirty="0" err="1" smtClean="0"/>
              <a:t>homography</a:t>
            </a:r>
            <a:r>
              <a:rPr lang="en-US" dirty="0" smtClean="0"/>
              <a:t> </a:t>
            </a:r>
            <a:r>
              <a:rPr lang="en-US" b="1" dirty="0" err="1" smtClean="0"/>
              <a:t>H</a:t>
            </a:r>
            <a:r>
              <a:rPr lang="en-US" baseline="-25000" dirty="0" err="1" smtClean="0"/>
              <a:t>ij</a:t>
            </a:r>
            <a:r>
              <a:rPr lang="en-US" dirty="0" smtClean="0"/>
              <a:t> for each matched image</a:t>
            </a:r>
          </a:p>
        </p:txBody>
      </p:sp>
    </p:spTree>
    <p:extLst>
      <p:ext uri="{BB962C8B-B14F-4D97-AF65-F5344CB8AC3E}">
        <p14:creationId xmlns:p14="http://schemas.microsoft.com/office/powerpoint/2010/main" val="88377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Recognizing Panoramas</a:t>
            </a:r>
          </a:p>
        </p:txBody>
      </p:sp>
      <p:sp>
        <p:nvSpPr>
          <p:cNvPr id="3" name="Content Placeholder 2"/>
          <p:cNvSpPr>
            <a:spLocks noGrp="1"/>
          </p:cNvSpPr>
          <p:nvPr>
            <p:ph idx="1"/>
          </p:nvPr>
        </p:nvSpPr>
        <p:spPr/>
        <p:txBody>
          <a:bodyPr>
            <a:normAutofit lnSpcReduction="10000"/>
          </a:bodyPr>
          <a:lstStyle/>
          <a:p>
            <a:pPr>
              <a:buFont typeface="Arial" charset="0"/>
              <a:buNone/>
              <a:defRPr/>
            </a:pPr>
            <a:r>
              <a:rPr lang="en-US" dirty="0" smtClean="0"/>
              <a:t>Input: N images</a:t>
            </a:r>
          </a:p>
          <a:p>
            <a:pPr marL="514350" indent="-514350">
              <a:buFont typeface="+mj-lt"/>
              <a:buAutoNum type="arabicPeriod"/>
              <a:defRPr/>
            </a:pPr>
            <a:r>
              <a:rPr lang="en-US" dirty="0" smtClean="0"/>
              <a:t>Extract SIFT points, descriptors from all images</a:t>
            </a:r>
          </a:p>
          <a:p>
            <a:pPr marL="514350" indent="-514350">
              <a:buFont typeface="+mj-lt"/>
              <a:buAutoNum type="arabicPeriod"/>
              <a:defRPr/>
            </a:pPr>
            <a:r>
              <a:rPr lang="en-US" dirty="0" smtClean="0"/>
              <a:t>Find K-nearest neighbors for each point (K=4)</a:t>
            </a:r>
          </a:p>
          <a:p>
            <a:pPr marL="514350" indent="-514350">
              <a:buFont typeface="+mj-lt"/>
              <a:buAutoNum type="arabicPeriod"/>
              <a:defRPr/>
            </a:pPr>
            <a:r>
              <a:rPr lang="en-US" dirty="0" smtClean="0"/>
              <a:t>For each image</a:t>
            </a:r>
          </a:p>
          <a:p>
            <a:pPr marL="914400" lvl="1" indent="-514350">
              <a:buFont typeface="+mj-lt"/>
              <a:buAutoNum type="alphaLcParenR"/>
              <a:defRPr/>
            </a:pPr>
            <a:r>
              <a:rPr lang="en-US" dirty="0" smtClean="0"/>
              <a:t>Select M candidate matching images by counting matched </a:t>
            </a:r>
            <a:r>
              <a:rPr lang="en-US" dirty="0" err="1" smtClean="0"/>
              <a:t>keypoints</a:t>
            </a:r>
            <a:r>
              <a:rPr lang="en-US" dirty="0" smtClean="0"/>
              <a:t> (m=6)</a:t>
            </a:r>
          </a:p>
          <a:p>
            <a:pPr marL="914400" lvl="1" indent="-514350">
              <a:buFont typeface="+mj-lt"/>
              <a:buAutoNum type="alphaLcParenR"/>
              <a:defRPr/>
            </a:pPr>
            <a:r>
              <a:rPr lang="en-US" dirty="0" smtClean="0"/>
              <a:t>Solve </a:t>
            </a:r>
            <a:r>
              <a:rPr lang="en-US" dirty="0" err="1" smtClean="0"/>
              <a:t>homography</a:t>
            </a:r>
            <a:r>
              <a:rPr lang="en-US" dirty="0" smtClean="0"/>
              <a:t> </a:t>
            </a:r>
            <a:r>
              <a:rPr lang="en-US" b="1" dirty="0" err="1" smtClean="0"/>
              <a:t>H</a:t>
            </a:r>
            <a:r>
              <a:rPr lang="en-US" baseline="-25000" dirty="0" err="1" smtClean="0"/>
              <a:t>ij</a:t>
            </a:r>
            <a:r>
              <a:rPr lang="en-US" dirty="0" smtClean="0"/>
              <a:t> for each matched image</a:t>
            </a:r>
          </a:p>
          <a:p>
            <a:pPr marL="914400" lvl="1" indent="-514350">
              <a:buFont typeface="+mj-lt"/>
              <a:buAutoNum type="alphaLcParenR"/>
              <a:defRPr/>
            </a:pPr>
            <a:r>
              <a:rPr lang="en-US" dirty="0" smtClean="0"/>
              <a:t>Decide if match is valid (</a:t>
            </a:r>
            <a:r>
              <a:rPr lang="en-US" dirty="0" err="1" smtClean="0"/>
              <a:t>n</a:t>
            </a:r>
            <a:r>
              <a:rPr lang="en-US" baseline="-25000" dirty="0" err="1" smtClean="0"/>
              <a:t>i</a:t>
            </a:r>
            <a:r>
              <a:rPr lang="en-US" dirty="0" smtClean="0"/>
              <a:t>  &gt;  8  +   0.3  </a:t>
            </a:r>
            <a:r>
              <a:rPr lang="en-US" dirty="0" err="1" smtClean="0"/>
              <a:t>n</a:t>
            </a:r>
            <a:r>
              <a:rPr lang="en-US" baseline="-25000" dirty="0" err="1" smtClean="0"/>
              <a:t>f</a:t>
            </a:r>
            <a:r>
              <a:rPr lang="en-US" dirty="0" smtClean="0"/>
              <a:t> )</a:t>
            </a:r>
            <a:endParaRPr lang="en-US" baseline="-25000" dirty="0"/>
          </a:p>
        </p:txBody>
      </p:sp>
      <p:cxnSp>
        <p:nvCxnSpPr>
          <p:cNvPr id="5" name="Straight Arrow Connector 4"/>
          <p:cNvCxnSpPr/>
          <p:nvPr/>
        </p:nvCxnSpPr>
        <p:spPr>
          <a:xfrm rot="5400000" flipH="1" flipV="1">
            <a:off x="4572000" y="58674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41" name="TextBox 5"/>
          <p:cNvSpPr txBox="1">
            <a:spLocks noChangeArrowheads="1"/>
          </p:cNvSpPr>
          <p:nvPr/>
        </p:nvSpPr>
        <p:spPr bwMode="auto">
          <a:xfrm>
            <a:off x="4114800" y="6324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inliers</a:t>
            </a:r>
          </a:p>
        </p:txBody>
      </p:sp>
      <p:sp>
        <p:nvSpPr>
          <p:cNvPr id="39942" name="TextBox 6"/>
          <p:cNvSpPr txBox="1">
            <a:spLocks noChangeArrowheads="1"/>
          </p:cNvSpPr>
          <p:nvPr/>
        </p:nvSpPr>
        <p:spPr bwMode="auto">
          <a:xfrm>
            <a:off x="6629400" y="6211888"/>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keypoints in overlapping area</a:t>
            </a:r>
          </a:p>
        </p:txBody>
      </p:sp>
      <p:cxnSp>
        <p:nvCxnSpPr>
          <p:cNvPr id="8" name="Straight Arrow Connector 7"/>
          <p:cNvCxnSpPr/>
          <p:nvPr/>
        </p:nvCxnSpPr>
        <p:spPr>
          <a:xfrm rot="16200000" flipV="1">
            <a:off x="6858000" y="586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05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WINDOWS\Desktop\is2003\imag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C:\WINDOWS\Desktop\is2003\images\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6"/>
          <p:cNvSpPr>
            <a:spLocks noGrp="1" noChangeArrowheads="1"/>
          </p:cNvSpPr>
          <p:nvPr>
            <p:ph type="title"/>
          </p:nvPr>
        </p:nvSpPr>
        <p:spPr/>
        <p:txBody>
          <a:bodyPr/>
          <a:lstStyle/>
          <a:p>
            <a:pPr eaLnBrk="1" hangingPunct="1"/>
            <a:r>
              <a:rPr lang="en-US" smtClean="0"/>
              <a:t>RANSAC for Homography</a:t>
            </a:r>
          </a:p>
        </p:txBody>
      </p:sp>
      <p:pic>
        <p:nvPicPr>
          <p:cNvPr id="27653" name="Picture 7" descr="C:\WINDOWS\Desktop\is2003\images\matches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21125"/>
            <a:ext cx="36750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C:\WINDOWS\Desktop\is2003\images\matches2.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921125"/>
            <a:ext cx="36750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6"/>
          <p:cNvSpPr txBox="1">
            <a:spLocks noChangeArrowheads="1"/>
          </p:cNvSpPr>
          <p:nvPr/>
        </p:nvSpPr>
        <p:spPr bwMode="auto">
          <a:xfrm>
            <a:off x="2743200" y="4038600"/>
            <a:ext cx="3543300"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Final Matched Points</a:t>
            </a:r>
          </a:p>
        </p:txBody>
      </p:sp>
    </p:spTree>
    <p:extLst>
      <p:ext uri="{BB962C8B-B14F-4D97-AF65-F5344CB8AC3E}">
        <p14:creationId xmlns:p14="http://schemas.microsoft.com/office/powerpoint/2010/main" val="900065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Recognizing Panoramas (cont.)</a:t>
            </a:r>
          </a:p>
        </p:txBody>
      </p:sp>
      <p:sp>
        <p:nvSpPr>
          <p:cNvPr id="3" name="Content Placeholder 2"/>
          <p:cNvSpPr>
            <a:spLocks noGrp="1"/>
          </p:cNvSpPr>
          <p:nvPr>
            <p:ph idx="1"/>
          </p:nvPr>
        </p:nvSpPr>
        <p:spPr/>
        <p:txBody>
          <a:bodyPr/>
          <a:lstStyle/>
          <a:p>
            <a:pPr>
              <a:buFont typeface="Arial" charset="0"/>
              <a:buNone/>
              <a:defRPr/>
            </a:pPr>
            <a:r>
              <a:rPr lang="en-US" dirty="0" smtClean="0"/>
              <a:t>(now we have matched pairs of images)</a:t>
            </a:r>
          </a:p>
          <a:p>
            <a:pPr marL="514350" indent="-514350">
              <a:buFont typeface="Arial" charset="0"/>
              <a:buAutoNum type="arabicPeriod" startAt="4"/>
              <a:defRPr/>
            </a:pPr>
            <a:r>
              <a:rPr lang="en-US" dirty="0" smtClean="0"/>
              <a:t>Make a graph of matched pairs</a:t>
            </a:r>
          </a:p>
          <a:p>
            <a:pPr marL="0" indent="0">
              <a:buNone/>
              <a:defRPr/>
            </a:pPr>
            <a:r>
              <a:rPr lang="en-US" dirty="0" smtClean="0"/>
              <a:t>      Find connected components of the graph</a:t>
            </a:r>
          </a:p>
        </p:txBody>
      </p:sp>
      <p:sp>
        <p:nvSpPr>
          <p:cNvPr id="2" name="Oval 1"/>
          <p:cNvSpPr/>
          <p:nvPr/>
        </p:nvSpPr>
        <p:spPr>
          <a:xfrm>
            <a:off x="1672046" y="3775166"/>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37360" y="4602480"/>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468880" y="4602480"/>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81347" y="4175760"/>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81943" y="3770812"/>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83577" y="4232366"/>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58789" y="4214948"/>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36423" y="3775166"/>
            <a:ext cx="217714" cy="217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3"/>
            <a:endCxn id="9" idx="7"/>
          </p:cNvCxnSpPr>
          <p:nvPr/>
        </p:nvCxnSpPr>
        <p:spPr>
          <a:xfrm flipH="1">
            <a:off x="3769408" y="3960997"/>
            <a:ext cx="298898" cy="3032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5"/>
            <a:endCxn id="10" idx="1"/>
          </p:cNvCxnSpPr>
          <p:nvPr/>
        </p:nvCxnSpPr>
        <p:spPr>
          <a:xfrm>
            <a:off x="4222254" y="3960997"/>
            <a:ext cx="268418" cy="285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9" idx="5"/>
            <a:endCxn id="10" idx="3"/>
          </p:cNvCxnSpPr>
          <p:nvPr/>
        </p:nvCxnSpPr>
        <p:spPr>
          <a:xfrm flipV="1">
            <a:off x="3769408" y="4400779"/>
            <a:ext cx="721264" cy="17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8" idx="3"/>
            <a:endCxn id="7" idx="7"/>
          </p:cNvCxnSpPr>
          <p:nvPr/>
        </p:nvCxnSpPr>
        <p:spPr>
          <a:xfrm flipH="1">
            <a:off x="2267178" y="3956643"/>
            <a:ext cx="246648" cy="25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7"/>
            <a:endCxn id="7" idx="3"/>
          </p:cNvCxnSpPr>
          <p:nvPr/>
        </p:nvCxnSpPr>
        <p:spPr>
          <a:xfrm flipV="1">
            <a:off x="1923191" y="4361591"/>
            <a:ext cx="190039" cy="272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 idx="5"/>
            <a:endCxn id="7" idx="1"/>
          </p:cNvCxnSpPr>
          <p:nvPr/>
        </p:nvCxnSpPr>
        <p:spPr>
          <a:xfrm>
            <a:off x="1857877" y="3960997"/>
            <a:ext cx="255353" cy="246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7" idx="5"/>
            <a:endCxn id="6" idx="1"/>
          </p:cNvCxnSpPr>
          <p:nvPr/>
        </p:nvCxnSpPr>
        <p:spPr>
          <a:xfrm>
            <a:off x="2267178" y="4361591"/>
            <a:ext cx="233585" cy="272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 idx="6"/>
            <a:endCxn id="8" idx="2"/>
          </p:cNvCxnSpPr>
          <p:nvPr/>
        </p:nvCxnSpPr>
        <p:spPr>
          <a:xfrm flipV="1">
            <a:off x="1889760" y="3879669"/>
            <a:ext cx="592183" cy="4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5" idx="6"/>
            <a:endCxn id="6" idx="2"/>
          </p:cNvCxnSpPr>
          <p:nvPr/>
        </p:nvCxnSpPr>
        <p:spPr>
          <a:xfrm>
            <a:off x="1955074" y="4711337"/>
            <a:ext cx="51380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1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smtClean="0"/>
              <a:t>Finding the panoramas</a:t>
            </a:r>
          </a:p>
        </p:txBody>
      </p:sp>
      <p:grpSp>
        <p:nvGrpSpPr>
          <p:cNvPr id="41987" name="Group 1032"/>
          <p:cNvGrpSpPr>
            <a:grpSpLocks noChangeAspect="1"/>
          </p:cNvGrpSpPr>
          <p:nvPr/>
        </p:nvGrpSpPr>
        <p:grpSpPr bwMode="auto">
          <a:xfrm>
            <a:off x="990600" y="1371600"/>
            <a:ext cx="7010400" cy="1971675"/>
            <a:chOff x="9216" y="4176"/>
            <a:chExt cx="9216" cy="2592"/>
          </a:xfrm>
        </p:grpSpPr>
        <p:pic>
          <p:nvPicPr>
            <p:cNvPr id="42011" name="Picture 1033" descr="C:\WINDOWS\Desktop\is2003\images\thum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1034" descr="C:\WINDOWS\Desktop\is2003\images\thum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6"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1035" descr="C:\WINDOWS\Desktop\is2003\images\thum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036" descr="C:\WINDOWS\Desktop\is2003\images\thum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4"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1037" descr="C:\WINDOWS\Desktop\is2003\images\thumb\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6"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1038" descr="C:\WINDOWS\Desktop\is2003\images\thumb\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8"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7" name="Picture 1039" descr="C:\WINDOWS\Desktop\is2003\images\thumb\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0"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1040" descr="C:\WINDOWS\Desktop\is2003\images\thumb\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1041" descr="C:\WINDOWS\Desktop\is2003\images\thumb\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6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1042" descr="C:\WINDOWS\Desktop\is2003\images\thumb\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1043" descr="C:\WINDOWS\Desktop\is2003\images\thumb\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72"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1044" descr="C:\WINDOWS\Desktop\is2003\images\thumb\1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24"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1045" descr="C:\WINDOWS\Desktop\is2003\images\thumb\1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7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1046" descr="C:\WINDOWS\Desktop\is2003\images\thumb\1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2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5" name="Picture 1047" descr="C:\WINDOWS\Desktop\is2003\images\thumb\1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8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1048" descr="C:\WINDOWS\Desktop\is2003\images\thumb\1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72"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1049" descr="C:\WINDOWS\Desktop\is2003\images\thumb\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824"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1050" descr="C:\WINDOWS\Desktop\is2003\images\thumb\2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97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1051" descr="C:\WINDOWS\Desktop\is2003\images\thumb\2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2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1052" descr="C:\WINDOWS\Desktop\is2003\images\thumb\23.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8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1053" descr="C:\WINDOWS\Desktop\is2003\images\thumb\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672"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1054" descr="C:\WINDOWS\Desktop\is2003\images\thumb\16.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1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3" name="Picture 1055" descr="C:\WINDOWS\Desktop\is2003\images\thumb\17.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6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1056" descr="C:\WINDOWS\Desktop\is2003\images\thumb\18.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8" name="Line 1085"/>
          <p:cNvSpPr>
            <a:spLocks noChangeShapeType="1"/>
          </p:cNvSpPr>
          <p:nvPr/>
        </p:nvSpPr>
        <p:spPr bwMode="auto">
          <a:xfrm>
            <a:off x="1524000" y="15240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89" name="Line 1086"/>
          <p:cNvSpPr>
            <a:spLocks noChangeShapeType="1"/>
          </p:cNvSpPr>
          <p:nvPr/>
        </p:nvSpPr>
        <p:spPr bwMode="auto">
          <a:xfrm flipV="1">
            <a:off x="5943600" y="1676400"/>
            <a:ext cx="758825"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0" name="Line 1087"/>
          <p:cNvSpPr>
            <a:spLocks noChangeShapeType="1"/>
          </p:cNvSpPr>
          <p:nvPr/>
        </p:nvSpPr>
        <p:spPr bwMode="auto">
          <a:xfrm>
            <a:off x="6934200" y="16764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1" name="Line 1088"/>
          <p:cNvSpPr>
            <a:spLocks noChangeShapeType="1"/>
          </p:cNvSpPr>
          <p:nvPr/>
        </p:nvSpPr>
        <p:spPr bwMode="auto">
          <a:xfrm>
            <a:off x="2514600" y="15240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2" name="Line 1089"/>
          <p:cNvSpPr>
            <a:spLocks noChangeShapeType="1"/>
          </p:cNvSpPr>
          <p:nvPr/>
        </p:nvSpPr>
        <p:spPr bwMode="auto">
          <a:xfrm>
            <a:off x="1447800" y="23622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3" name="Line 1090"/>
          <p:cNvSpPr>
            <a:spLocks noChangeShapeType="1"/>
          </p:cNvSpPr>
          <p:nvPr/>
        </p:nvSpPr>
        <p:spPr bwMode="auto">
          <a:xfrm>
            <a:off x="2514600" y="23622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4" name="Line 1091"/>
          <p:cNvSpPr>
            <a:spLocks noChangeShapeType="1"/>
          </p:cNvSpPr>
          <p:nvPr/>
        </p:nvSpPr>
        <p:spPr bwMode="auto">
          <a:xfrm>
            <a:off x="3429000" y="23622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5" name="Line 1092"/>
          <p:cNvSpPr>
            <a:spLocks noChangeShapeType="1"/>
          </p:cNvSpPr>
          <p:nvPr/>
        </p:nvSpPr>
        <p:spPr bwMode="auto">
          <a:xfrm>
            <a:off x="4343400" y="23622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6" name="Line 1093"/>
          <p:cNvSpPr>
            <a:spLocks noChangeShapeType="1"/>
          </p:cNvSpPr>
          <p:nvPr/>
        </p:nvSpPr>
        <p:spPr bwMode="auto">
          <a:xfrm>
            <a:off x="5257800" y="2362200"/>
            <a:ext cx="758825"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7" name="Line 1094"/>
          <p:cNvSpPr>
            <a:spLocks noChangeShapeType="1"/>
          </p:cNvSpPr>
          <p:nvPr/>
        </p:nvSpPr>
        <p:spPr bwMode="auto">
          <a:xfrm>
            <a:off x="5638800" y="1600200"/>
            <a:ext cx="152400" cy="6096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8" name="Line 1095"/>
          <p:cNvSpPr>
            <a:spLocks noChangeShapeType="1"/>
          </p:cNvSpPr>
          <p:nvPr/>
        </p:nvSpPr>
        <p:spPr bwMode="auto">
          <a:xfrm flipH="1">
            <a:off x="6096000" y="1905000"/>
            <a:ext cx="30480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999" name="Line 1096"/>
          <p:cNvSpPr>
            <a:spLocks noChangeShapeType="1"/>
          </p:cNvSpPr>
          <p:nvPr/>
        </p:nvSpPr>
        <p:spPr bwMode="auto">
          <a:xfrm flipH="1">
            <a:off x="1676400" y="1752600"/>
            <a:ext cx="1295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0" name="Line 1097"/>
          <p:cNvSpPr>
            <a:spLocks noChangeShapeType="1"/>
          </p:cNvSpPr>
          <p:nvPr/>
        </p:nvSpPr>
        <p:spPr bwMode="auto">
          <a:xfrm flipH="1">
            <a:off x="5715000" y="1447800"/>
            <a:ext cx="1828800"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1" name="Line 1098"/>
          <p:cNvSpPr>
            <a:spLocks noChangeShapeType="1"/>
          </p:cNvSpPr>
          <p:nvPr/>
        </p:nvSpPr>
        <p:spPr bwMode="auto">
          <a:xfrm flipV="1">
            <a:off x="1600200" y="2590800"/>
            <a:ext cx="1295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2" name="Line 1099"/>
          <p:cNvSpPr>
            <a:spLocks noChangeShapeType="1"/>
          </p:cNvSpPr>
          <p:nvPr/>
        </p:nvSpPr>
        <p:spPr bwMode="auto">
          <a:xfrm flipV="1">
            <a:off x="3048000" y="2590800"/>
            <a:ext cx="1295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3" name="Line 1100"/>
          <p:cNvSpPr>
            <a:spLocks noChangeShapeType="1"/>
          </p:cNvSpPr>
          <p:nvPr/>
        </p:nvSpPr>
        <p:spPr bwMode="auto">
          <a:xfrm flipV="1">
            <a:off x="4724400" y="2590800"/>
            <a:ext cx="1295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4" name="Line 1101"/>
          <p:cNvSpPr>
            <a:spLocks noChangeShapeType="1"/>
          </p:cNvSpPr>
          <p:nvPr/>
        </p:nvSpPr>
        <p:spPr bwMode="auto">
          <a:xfrm flipV="1">
            <a:off x="4038600" y="1905000"/>
            <a:ext cx="2667000" cy="3048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5" name="Line 1102"/>
          <p:cNvSpPr>
            <a:spLocks noChangeShapeType="1"/>
          </p:cNvSpPr>
          <p:nvPr/>
        </p:nvSpPr>
        <p:spPr bwMode="auto">
          <a:xfrm flipV="1">
            <a:off x="5257800" y="1828800"/>
            <a:ext cx="609600" cy="6096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6" name="Line 1103"/>
          <p:cNvSpPr>
            <a:spLocks noChangeShapeType="1"/>
          </p:cNvSpPr>
          <p:nvPr/>
        </p:nvSpPr>
        <p:spPr bwMode="auto">
          <a:xfrm>
            <a:off x="1371600" y="2971800"/>
            <a:ext cx="914400" cy="3048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7" name="Line 1104"/>
          <p:cNvSpPr>
            <a:spLocks noChangeShapeType="1"/>
          </p:cNvSpPr>
          <p:nvPr/>
        </p:nvSpPr>
        <p:spPr bwMode="auto">
          <a:xfrm flipV="1">
            <a:off x="2286000" y="2895600"/>
            <a:ext cx="6858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8" name="Line 1105"/>
          <p:cNvSpPr>
            <a:spLocks noChangeShapeType="1"/>
          </p:cNvSpPr>
          <p:nvPr/>
        </p:nvSpPr>
        <p:spPr bwMode="auto">
          <a:xfrm>
            <a:off x="4038600" y="3048000"/>
            <a:ext cx="1143000"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09" name="Line 1106"/>
          <p:cNvSpPr>
            <a:spLocks noChangeShapeType="1"/>
          </p:cNvSpPr>
          <p:nvPr/>
        </p:nvSpPr>
        <p:spPr bwMode="auto">
          <a:xfrm>
            <a:off x="4724400" y="2895600"/>
            <a:ext cx="1143000"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2010" name="Line 1107"/>
          <p:cNvSpPr>
            <a:spLocks noChangeShapeType="1"/>
          </p:cNvSpPr>
          <p:nvPr/>
        </p:nvSpPr>
        <p:spPr bwMode="auto">
          <a:xfrm flipV="1">
            <a:off x="5638800" y="3124200"/>
            <a:ext cx="914400"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6964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Finding the panoramas</a:t>
            </a:r>
          </a:p>
        </p:txBody>
      </p:sp>
      <p:grpSp>
        <p:nvGrpSpPr>
          <p:cNvPr id="43011" name="Group 3"/>
          <p:cNvGrpSpPr>
            <a:grpSpLocks noChangeAspect="1"/>
          </p:cNvGrpSpPr>
          <p:nvPr/>
        </p:nvGrpSpPr>
        <p:grpSpPr bwMode="auto">
          <a:xfrm>
            <a:off x="990600" y="1371600"/>
            <a:ext cx="7010400" cy="1971675"/>
            <a:chOff x="9216" y="4176"/>
            <a:chExt cx="9216" cy="2592"/>
          </a:xfrm>
        </p:grpSpPr>
        <p:pic>
          <p:nvPicPr>
            <p:cNvPr id="43050" name="Picture 4" descr="C:\WINDOWS\Desktop\is2003\images\thum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1" name="Picture 5" descr="C:\WINDOWS\Desktop\is2003\images\thum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6"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2" name="Picture 6" descr="C:\WINDOWS\Desktop\is2003\images\thum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3" name="Picture 7" descr="C:\WINDOWS\Desktop\is2003\images\thum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4"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8" descr="C:\WINDOWS\Desktop\is2003\images\thumb\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6"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9" descr="C:\WINDOWS\Desktop\is2003\images\thumb\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8"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10" descr="C:\WINDOWS\Desktop\is2003\images\thumb\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0"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11" descr="C:\WINDOWS\Desktop\is2003\images\thumb\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12" descr="C:\WINDOWS\Desktop\is2003\images\thumb\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6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3" descr="C:\WINDOWS\Desktop\is2003\images\thumb\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14" descr="C:\WINDOWS\Desktop\is2003\images\thumb\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72"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15" descr="C:\WINDOWS\Desktop\is2003\images\thumb\1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24"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16" descr="C:\WINDOWS\Desktop\is2003\images\thumb\1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7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17" descr="C:\WINDOWS\Desktop\is2003\images\thumb\1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2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18" descr="C:\WINDOWS\Desktop\is2003\images\thumb\1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8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19" descr="C:\WINDOWS\Desktop\is2003\images\thumb\1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72"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20" descr="C:\WINDOWS\Desktop\is2003\images\thumb\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824"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21" descr="C:\WINDOWS\Desktop\is2003\images\thumb\2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97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22" descr="C:\WINDOWS\Desktop\is2003\images\thumb\2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2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Picture 23" descr="C:\WINDOWS\Desktop\is2003\images\thumb\23.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8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24" descr="C:\WINDOWS\Desktop\is2003\images\thumb\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672"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1" name="Picture 25" descr="C:\WINDOWS\Desktop\is2003\images\thumb\16.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1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2" name="Picture 26" descr="C:\WINDOWS\Desktop\is2003\images\thumb\17.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6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3" name="Picture 27" descr="C:\WINDOWS\Desktop\is2003\images\thumb\18.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2" name="AutoShape 28"/>
          <p:cNvSpPr>
            <a:spLocks noChangeArrowheads="1"/>
          </p:cNvSpPr>
          <p:nvPr/>
        </p:nvSpPr>
        <p:spPr bwMode="auto">
          <a:xfrm>
            <a:off x="4146550" y="3125788"/>
            <a:ext cx="739775" cy="1090612"/>
          </a:xfrm>
          <a:prstGeom prst="downArrow">
            <a:avLst>
              <a:gd name="adj1" fmla="val 50000"/>
              <a:gd name="adj2" fmla="val 36856"/>
            </a:avLst>
          </a:prstGeom>
          <a:solidFill>
            <a:schemeClr val="accent1"/>
          </a:solidFill>
          <a:ln w="9525">
            <a:solidFill>
              <a:schemeClr val="bg1"/>
            </a:solidFill>
            <a:miter lim="800000"/>
            <a:headEnd/>
            <a:tailEnd/>
          </a:ln>
        </p:spPr>
        <p:txBody>
          <a:bodyPr anchor="ctr">
            <a:spAutoFit/>
          </a:bodyPr>
          <a:lstStyle/>
          <a:p>
            <a:endParaRPr lang="en-US"/>
          </a:p>
        </p:txBody>
      </p:sp>
      <p:pic>
        <p:nvPicPr>
          <p:cNvPr id="43013" name="Picture 29" descr="C:\WINDOWS\Desktop\is2003\images\thum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60198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0" descr="C:\WINDOWS\Desktop\is2003\images\thum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9436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1" descr="C:\WINDOWS\Desktop\is2003\images\thum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4864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2" descr="C:\WINDOWS\Desktop\is2003\images\thumb\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715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3" descr="C:\WINDOWS\Desktop\is2003\images\thumb\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810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4" descr="C:\WINDOWS\Desktop\is2003\images\thumb\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0386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35" descr="C:\WINDOWS\Desktop\is2003\images\thumb\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46482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6" descr="C:\WINDOWS\Desktop\is2003\images\thumb\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3810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7" descr="C:\WINDOWS\Desktop\is2003\images\thumb\1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4572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38" descr="C:\WINDOWS\Desktop\is2003\images\thumb\1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55626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39" descr="C:\WINDOWS\Desktop\is2003\images\thumb\1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60198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40" descr="C:\WINDOWS\Desktop\is2003\images\thumb\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0" y="55626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1" descr="C:\WINDOWS\Desktop\is2003\images\thumb\2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0" y="55626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42" descr="C:\WINDOWS\Desktop\is2003\images\thumb\2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6600" y="60198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43" descr="C:\WINDOWS\Desktop\is2003\images\thumb\16.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6400" y="44958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44" descr="C:\WINDOWS\Desktop\is2003\images\thumb\17.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3810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45" descr="C:\WINDOWS\Desktop\is2003\images\thumb\18.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24400" y="42672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46" descr="C:\WINDOWS\Desktop\is2003\images\thumb\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0292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7" descr="C:\WINDOWS\Desktop\is2003\images\thumb\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953000"/>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2" name="Line 48"/>
          <p:cNvSpPr>
            <a:spLocks noChangeShapeType="1"/>
          </p:cNvSpPr>
          <p:nvPr/>
        </p:nvSpPr>
        <p:spPr bwMode="auto">
          <a:xfrm flipH="1" flipV="1">
            <a:off x="2895600" y="5334000"/>
            <a:ext cx="152400" cy="612775"/>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3" name="Line 49"/>
          <p:cNvSpPr>
            <a:spLocks noChangeShapeType="1"/>
          </p:cNvSpPr>
          <p:nvPr/>
        </p:nvSpPr>
        <p:spPr bwMode="auto">
          <a:xfrm flipH="1" flipV="1">
            <a:off x="3429000" y="4114800"/>
            <a:ext cx="0" cy="765175"/>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4" name="Line 50"/>
          <p:cNvSpPr>
            <a:spLocks noChangeShapeType="1"/>
          </p:cNvSpPr>
          <p:nvPr/>
        </p:nvSpPr>
        <p:spPr bwMode="auto">
          <a:xfrm flipH="1" flipV="1">
            <a:off x="1981200" y="4038600"/>
            <a:ext cx="60960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5" name="Line 52"/>
          <p:cNvSpPr>
            <a:spLocks noChangeShapeType="1"/>
          </p:cNvSpPr>
          <p:nvPr/>
        </p:nvSpPr>
        <p:spPr bwMode="auto">
          <a:xfrm flipH="1" flipV="1">
            <a:off x="1828800" y="5486400"/>
            <a:ext cx="381000" cy="3048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6" name="Line 54"/>
          <p:cNvSpPr>
            <a:spLocks noChangeShapeType="1"/>
          </p:cNvSpPr>
          <p:nvPr/>
        </p:nvSpPr>
        <p:spPr bwMode="auto">
          <a:xfrm flipH="1" flipV="1">
            <a:off x="4724400" y="5867400"/>
            <a:ext cx="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7" name="Line 55"/>
          <p:cNvSpPr>
            <a:spLocks noChangeShapeType="1"/>
          </p:cNvSpPr>
          <p:nvPr/>
        </p:nvSpPr>
        <p:spPr bwMode="auto">
          <a:xfrm flipH="1" flipV="1">
            <a:off x="2514600" y="4800600"/>
            <a:ext cx="381000" cy="3048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8" name="Line 56"/>
          <p:cNvSpPr>
            <a:spLocks noChangeShapeType="1"/>
          </p:cNvSpPr>
          <p:nvPr/>
        </p:nvSpPr>
        <p:spPr bwMode="auto">
          <a:xfrm flipH="1" flipV="1">
            <a:off x="2057400" y="4800600"/>
            <a:ext cx="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39" name="Line 57"/>
          <p:cNvSpPr>
            <a:spLocks noChangeShapeType="1"/>
          </p:cNvSpPr>
          <p:nvPr/>
        </p:nvSpPr>
        <p:spPr bwMode="auto">
          <a:xfrm flipH="1">
            <a:off x="2743200" y="4191000"/>
            <a:ext cx="457200" cy="76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0" name="Line 58"/>
          <p:cNvSpPr>
            <a:spLocks noChangeShapeType="1"/>
          </p:cNvSpPr>
          <p:nvPr/>
        </p:nvSpPr>
        <p:spPr bwMode="auto">
          <a:xfrm flipH="1" flipV="1">
            <a:off x="2514600" y="4953000"/>
            <a:ext cx="0" cy="9144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1" name="Line 59"/>
          <p:cNvSpPr>
            <a:spLocks noChangeShapeType="1"/>
          </p:cNvSpPr>
          <p:nvPr/>
        </p:nvSpPr>
        <p:spPr bwMode="auto">
          <a:xfrm flipH="1" flipV="1">
            <a:off x="7391400" y="5791200"/>
            <a:ext cx="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2" name="Line 60"/>
          <p:cNvSpPr>
            <a:spLocks noChangeShapeType="1"/>
          </p:cNvSpPr>
          <p:nvPr/>
        </p:nvSpPr>
        <p:spPr bwMode="auto">
          <a:xfrm flipH="1" flipV="1">
            <a:off x="5105400" y="4800600"/>
            <a:ext cx="838200" cy="3048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3" name="Line 61"/>
          <p:cNvSpPr>
            <a:spLocks noChangeShapeType="1"/>
          </p:cNvSpPr>
          <p:nvPr/>
        </p:nvSpPr>
        <p:spPr bwMode="auto">
          <a:xfrm flipV="1">
            <a:off x="5257800" y="4038600"/>
            <a:ext cx="38100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4" name="Line 62"/>
          <p:cNvSpPr>
            <a:spLocks noChangeShapeType="1"/>
          </p:cNvSpPr>
          <p:nvPr/>
        </p:nvSpPr>
        <p:spPr bwMode="auto">
          <a:xfrm flipH="1" flipV="1">
            <a:off x="5943600" y="4191000"/>
            <a:ext cx="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5" name="Line 63"/>
          <p:cNvSpPr>
            <a:spLocks noChangeShapeType="1"/>
          </p:cNvSpPr>
          <p:nvPr/>
        </p:nvSpPr>
        <p:spPr bwMode="auto">
          <a:xfrm flipH="1" flipV="1">
            <a:off x="4800600" y="6477000"/>
            <a:ext cx="4572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6" name="Line 64"/>
          <p:cNvSpPr>
            <a:spLocks noChangeShapeType="1"/>
          </p:cNvSpPr>
          <p:nvPr/>
        </p:nvSpPr>
        <p:spPr bwMode="auto">
          <a:xfrm flipH="1" flipV="1">
            <a:off x="5257800" y="5867400"/>
            <a:ext cx="7620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7" name="Line 65"/>
          <p:cNvSpPr>
            <a:spLocks noChangeShapeType="1"/>
          </p:cNvSpPr>
          <p:nvPr/>
        </p:nvSpPr>
        <p:spPr bwMode="auto">
          <a:xfrm flipV="1">
            <a:off x="6629400" y="5791200"/>
            <a:ext cx="533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8" name="Line 66"/>
          <p:cNvSpPr>
            <a:spLocks noChangeShapeType="1"/>
          </p:cNvSpPr>
          <p:nvPr/>
        </p:nvSpPr>
        <p:spPr bwMode="auto">
          <a:xfrm flipV="1">
            <a:off x="6858000" y="6477000"/>
            <a:ext cx="533400" cy="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049" name="Line 67"/>
          <p:cNvSpPr>
            <a:spLocks noChangeShapeType="1"/>
          </p:cNvSpPr>
          <p:nvPr/>
        </p:nvSpPr>
        <p:spPr bwMode="auto">
          <a:xfrm flipH="1" flipV="1">
            <a:off x="6629400" y="5943600"/>
            <a:ext cx="0" cy="457200"/>
          </a:xfrm>
          <a:prstGeom prst="line">
            <a:avLst/>
          </a:prstGeom>
          <a:noFill/>
          <a:ln w="38100">
            <a:solidFill>
              <a:srgbClr val="0000FF"/>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89541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Recognizing Panoramas (cont.)</a:t>
            </a:r>
          </a:p>
        </p:txBody>
      </p:sp>
      <p:sp>
        <p:nvSpPr>
          <p:cNvPr id="3" name="Content Placeholder 2"/>
          <p:cNvSpPr>
            <a:spLocks noGrp="1"/>
          </p:cNvSpPr>
          <p:nvPr>
            <p:ph idx="1"/>
          </p:nvPr>
        </p:nvSpPr>
        <p:spPr/>
        <p:txBody>
          <a:bodyPr/>
          <a:lstStyle/>
          <a:p>
            <a:pPr>
              <a:buFont typeface="Arial" charset="0"/>
              <a:buNone/>
              <a:defRPr/>
            </a:pPr>
            <a:r>
              <a:rPr lang="en-US" dirty="0" smtClean="0"/>
              <a:t>(now we have matched pairs of images)</a:t>
            </a:r>
          </a:p>
          <a:p>
            <a:pPr marL="514350" indent="-514350">
              <a:buFont typeface="Arial" charset="0"/>
              <a:buAutoNum type="arabicPeriod" startAt="4"/>
              <a:defRPr/>
            </a:pPr>
            <a:r>
              <a:rPr lang="en-US" dirty="0" smtClean="0"/>
              <a:t>Find connected components</a:t>
            </a:r>
          </a:p>
          <a:p>
            <a:pPr marL="514350" indent="-514350">
              <a:buFont typeface="Arial" charset="0"/>
              <a:buAutoNum type="arabicPeriod" startAt="4"/>
              <a:defRPr/>
            </a:pPr>
            <a:r>
              <a:rPr lang="en-US" dirty="0" smtClean="0"/>
              <a:t>For each connected component</a:t>
            </a:r>
          </a:p>
          <a:p>
            <a:pPr marL="914400" lvl="1" indent="-514350">
              <a:buFont typeface="Arial" charset="0"/>
              <a:buAutoNum type="alphaLcParenR"/>
              <a:defRPr/>
            </a:pPr>
            <a:r>
              <a:rPr lang="en-US" dirty="0" smtClean="0"/>
              <a:t>Solve for rotation and f</a:t>
            </a:r>
          </a:p>
          <a:p>
            <a:pPr marL="914400" lvl="1" indent="-514350">
              <a:buFont typeface="Arial" charset="0"/>
              <a:buAutoNum type="alphaLcParenR"/>
              <a:defRPr/>
            </a:pPr>
            <a:r>
              <a:rPr lang="en-US" dirty="0" smtClean="0"/>
              <a:t>Project to a surface (plane, cylinder, or sphere)</a:t>
            </a:r>
          </a:p>
          <a:p>
            <a:pPr marL="914400" lvl="1" indent="-514350">
              <a:buFont typeface="Arial" charset="0"/>
              <a:buAutoNum type="alphaLcParenR"/>
              <a:defRPr/>
            </a:pPr>
            <a:r>
              <a:rPr lang="en-US" dirty="0" smtClean="0"/>
              <a:t>Render with multiband blending</a:t>
            </a:r>
          </a:p>
        </p:txBody>
      </p:sp>
    </p:spTree>
    <p:extLst>
      <p:ext uri="{BB962C8B-B14F-4D97-AF65-F5344CB8AC3E}">
        <p14:creationId xmlns:p14="http://schemas.microsoft.com/office/powerpoint/2010/main" val="409463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smtClean="0"/>
              <a:t>Finding the panoramas</a:t>
            </a:r>
          </a:p>
        </p:txBody>
      </p:sp>
      <p:grpSp>
        <p:nvGrpSpPr>
          <p:cNvPr id="44035" name="Group 1028"/>
          <p:cNvGrpSpPr>
            <a:grpSpLocks noChangeAspect="1"/>
          </p:cNvGrpSpPr>
          <p:nvPr/>
        </p:nvGrpSpPr>
        <p:grpSpPr bwMode="auto">
          <a:xfrm>
            <a:off x="1614488" y="3709988"/>
            <a:ext cx="5959475" cy="3022600"/>
            <a:chOff x="9504" y="5904"/>
            <a:chExt cx="8160" cy="4137"/>
          </a:xfrm>
        </p:grpSpPr>
        <p:pic>
          <p:nvPicPr>
            <p:cNvPr id="44062" name="Picture 1029" descr="C:\WINDOWS\Desktop\is2003\images\rohr2Large.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6" y="5904"/>
              <a:ext cx="3840"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Picture 1030" descr="C:\WINDOWS\Desktop\is2003\images\rohr1Larg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5904"/>
              <a:ext cx="3241"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1031" descr="C:\WINDOWS\Desktop\is2003\images\rohr3Large.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6" y="8256"/>
              <a:ext cx="2496"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1032" descr="C:\WINDOWS\Desktop\is2003\images\rohr4Larg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8" y="8256"/>
              <a:ext cx="2256"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6" name="Group 1033"/>
          <p:cNvGrpSpPr>
            <a:grpSpLocks noChangeAspect="1"/>
          </p:cNvGrpSpPr>
          <p:nvPr/>
        </p:nvGrpSpPr>
        <p:grpSpPr bwMode="auto">
          <a:xfrm>
            <a:off x="990600" y="1371600"/>
            <a:ext cx="7010400" cy="1971675"/>
            <a:chOff x="9216" y="4176"/>
            <a:chExt cx="9216" cy="2592"/>
          </a:xfrm>
        </p:grpSpPr>
        <p:pic>
          <p:nvPicPr>
            <p:cNvPr id="44038" name="Picture 1034" descr="C:\WINDOWS\Desktop\is2003\images\thumb\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8"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35" descr="C:\WINDOWS\Desktop\is2003\images\thum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6"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36" descr="C:\WINDOWS\Desktop\is2003\images\thumb\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0" y="4176"/>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037" descr="C:\WINDOWS\Desktop\is2003\images\thumb\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24"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38" descr="C:\WINDOWS\Desktop\is2003\images\thumb\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6"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039" descr="C:\WINDOWS\Desktop\is2003\images\thumb\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28"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040" descr="C:\WINDOWS\Desktop\is2003\images\thumb\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80"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041" descr="C:\WINDOWS\Desktop\is2003\images\thumb\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042" descr="C:\WINDOWS\Desktop\is2003\images\thumb\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6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1043" descr="C:\WINDOWS\Desktop\is2003\images\thumb\1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2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044" descr="C:\WINDOWS\Desktop\is2003\images\thumb\1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72"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045" descr="C:\WINDOWS\Desktop\is2003\images\thumb\1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24"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046" descr="C:\WINDOWS\Desktop\is2003\images\thumb\1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976"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1047" descr="C:\WINDOWS\Desktop\is2003\images\thumb\1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8"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1048" descr="C:\WINDOWS\Desktop\is2003\images\thumb\1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80" y="5040"/>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1049" descr="C:\WINDOWS\Desktop\is2003\images\thumb\19.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72"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050" descr="C:\WINDOWS\Desktop\is2003\images\thumb\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24"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1051" descr="C:\WINDOWS\Desktop\is2003\images\thumb\2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97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Picture 1052" descr="C:\WINDOWS\Desktop\is2003\images\thumb\2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12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7" name="Picture 1053" descr="C:\WINDOWS\Desktop\is2003\images\thumb\23.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28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1054" descr="C:\WINDOWS\Desktop\is2003\images\thumb\3.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672" y="4176"/>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1055" descr="C:\WINDOWS\Desktop\is2003\images\thumb\16.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16"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56" descr="C:\WINDOWS\Desktop\is2003\images\thumb\1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68"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1057" descr="C:\WINDOWS\Desktop\is2003\images\thumb\18.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520" y="590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AutoShape 1058"/>
          <p:cNvSpPr>
            <a:spLocks noChangeArrowheads="1"/>
          </p:cNvSpPr>
          <p:nvPr/>
        </p:nvSpPr>
        <p:spPr bwMode="auto">
          <a:xfrm>
            <a:off x="4146550" y="3125788"/>
            <a:ext cx="739775" cy="1090612"/>
          </a:xfrm>
          <a:prstGeom prst="downArrow">
            <a:avLst>
              <a:gd name="adj1" fmla="val 50000"/>
              <a:gd name="adj2" fmla="val 36856"/>
            </a:avLst>
          </a:prstGeom>
          <a:solidFill>
            <a:schemeClr val="accent1"/>
          </a:solidFill>
          <a:ln w="9525">
            <a:solidFill>
              <a:schemeClr val="bg1"/>
            </a:solidFill>
            <a:miter lim="800000"/>
            <a:headEnd/>
            <a:tailEnd/>
          </a:ln>
        </p:spPr>
        <p:txBody>
          <a:bodyPr anchor="ctr">
            <a:spAutoFit/>
          </a:bodyPr>
          <a:lstStyle/>
          <a:p>
            <a:endParaRPr lang="en-US"/>
          </a:p>
        </p:txBody>
      </p:sp>
    </p:spTree>
    <p:extLst>
      <p:ext uri="{BB962C8B-B14F-4D97-AF65-F5344CB8AC3E}">
        <p14:creationId xmlns:p14="http://schemas.microsoft.com/office/powerpoint/2010/main" val="374146507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WINDOWS\Desktop\is2003\imag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C:\WINDOWS\Desktop\is2003\images\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title"/>
          </p:nvPr>
        </p:nvSpPr>
        <p:spPr/>
        <p:txBody>
          <a:bodyPr/>
          <a:lstStyle/>
          <a:p>
            <a:pPr eaLnBrk="1" hangingPunct="1"/>
            <a:r>
              <a:rPr lang="en-US" smtClean="0"/>
              <a:t>RANSAC for Homography</a:t>
            </a:r>
          </a:p>
        </p:txBody>
      </p:sp>
      <p:pic>
        <p:nvPicPr>
          <p:cNvPr id="29701" name="Picture 7" descr="C:\WINDOWS\Desktop\is2003\images\hom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922713"/>
            <a:ext cx="569118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8"/>
          <p:cNvSpPr>
            <a:spLocks noChangeArrowheads="1"/>
          </p:cNvSpPr>
          <p:nvPr/>
        </p:nvSpPr>
        <p:spPr bwMode="auto">
          <a:xfrm>
            <a:off x="4191000" y="3200400"/>
            <a:ext cx="739775" cy="1090613"/>
          </a:xfrm>
          <a:prstGeom prst="downArrow">
            <a:avLst>
              <a:gd name="adj1" fmla="val 50000"/>
              <a:gd name="adj2" fmla="val 36856"/>
            </a:avLst>
          </a:prstGeom>
          <a:solidFill>
            <a:schemeClr val="accent1"/>
          </a:solidFill>
          <a:ln w="9525">
            <a:solidFill>
              <a:schemeClr val="bg1"/>
            </a:solidFill>
            <a:miter lim="800000"/>
            <a:headEnd/>
            <a:tailEnd/>
          </a:ln>
        </p:spPr>
        <p:txBody>
          <a:bodyPr anchor="ctr">
            <a:spAutoFit/>
          </a:bodyPr>
          <a:lstStyle/>
          <a:p>
            <a:endParaRPr lang="en-US"/>
          </a:p>
        </p:txBody>
      </p:sp>
    </p:spTree>
    <p:extLst>
      <p:ext uri="{BB962C8B-B14F-4D97-AF65-F5344CB8AC3E}">
        <p14:creationId xmlns:p14="http://schemas.microsoft.com/office/powerpoint/2010/main" val="12712969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90765"/>
            <a:ext cx="8229600" cy="1143000"/>
          </a:xfrm>
          <a:ln/>
        </p:spPr>
        <p:txBody>
          <a:bodyPr rIns="132080"/>
          <a:lstStyle/>
          <a:p>
            <a:r>
              <a:rPr lang="en-US" dirty="0"/>
              <a:t>Image Blending</a:t>
            </a:r>
          </a:p>
        </p:txBody>
      </p:sp>
      <p:pic>
        <p:nvPicPr>
          <p:cNvPr id="389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891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891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2925763" cy="2925763"/>
          </a:xfrm>
          <a:prstGeom prst="rect">
            <a:avLst/>
          </a:prstGeom>
          <a:noFill/>
          <a:ln w="285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44481" y="4968081"/>
            <a:ext cx="2058640" cy="461665"/>
          </a:xfrm>
          <a:prstGeom prst="rect">
            <a:avLst/>
          </a:prstGeom>
          <a:noFill/>
        </p:spPr>
        <p:txBody>
          <a:bodyPr wrap="none" rtlCol="0">
            <a:spAutoFit/>
          </a:bodyPr>
          <a:lstStyle/>
          <a:p>
            <a:r>
              <a:rPr lang="en-US" sz="2400" dirty="0" smtClean="0">
                <a:solidFill>
                  <a:srgbClr val="FF0000"/>
                </a:solidFill>
              </a:rPr>
              <a:t>What’s wrong?</a:t>
            </a:r>
            <a:endParaRPr lang="en-US" sz="2400" dirty="0">
              <a:solidFill>
                <a:srgbClr val="FF0000"/>
              </a:solidFill>
            </a:endParaRPr>
          </a:p>
        </p:txBody>
      </p:sp>
    </p:spTree>
    <p:extLst>
      <p:ext uri="{BB962C8B-B14F-4D97-AF65-F5344CB8AC3E}">
        <p14:creationId xmlns:p14="http://schemas.microsoft.com/office/powerpoint/2010/main" val="296404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24894"/>
            <a:ext cx="8229600" cy="1143000"/>
          </a:xfrm>
          <a:ln/>
        </p:spPr>
        <p:txBody>
          <a:bodyPr rIns="132080"/>
          <a:lstStyle/>
          <a:p>
            <a:r>
              <a:rPr lang="en-US" dirty="0"/>
              <a:t>Feathering</a:t>
            </a:r>
          </a:p>
        </p:txBody>
      </p:sp>
      <p:grpSp>
        <p:nvGrpSpPr>
          <p:cNvPr id="39962" name="Group 26"/>
          <p:cNvGrpSpPr>
            <a:grpSpLocks/>
          </p:cNvGrpSpPr>
          <p:nvPr/>
        </p:nvGrpSpPr>
        <p:grpSpPr bwMode="auto">
          <a:xfrm>
            <a:off x="990600" y="990600"/>
            <a:ext cx="6775450" cy="3048000"/>
            <a:chOff x="0" y="0"/>
            <a:chExt cx="4268" cy="1920"/>
          </a:xfrm>
        </p:grpSpPr>
        <p:pic>
          <p:nvPicPr>
            <p:cNvPr id="399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 y="0"/>
              <a:ext cx="1644"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99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 y="0"/>
              <a:ext cx="1650"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39950" name="Group 14"/>
            <p:cNvGrpSpPr>
              <a:grpSpLocks/>
            </p:cNvGrpSpPr>
            <p:nvPr/>
          </p:nvGrpSpPr>
          <p:grpSpPr bwMode="auto">
            <a:xfrm>
              <a:off x="0" y="1566"/>
              <a:ext cx="1914" cy="354"/>
              <a:chOff x="0" y="0"/>
              <a:chExt cx="1914" cy="353"/>
            </a:xfrm>
          </p:grpSpPr>
          <p:grpSp>
            <p:nvGrpSpPr>
              <p:cNvPr id="39943" name="Group 7"/>
              <p:cNvGrpSpPr>
                <a:grpSpLocks/>
              </p:cNvGrpSpPr>
              <p:nvPr/>
            </p:nvGrpSpPr>
            <p:grpSpPr bwMode="auto">
              <a:xfrm>
                <a:off x="0" y="129"/>
                <a:ext cx="214" cy="224"/>
                <a:chOff x="0" y="0"/>
                <a:chExt cx="214" cy="224"/>
              </a:xfrm>
            </p:grpSpPr>
            <p:sp>
              <p:nvSpPr>
                <p:cNvPr id="39941" name="Line 5"/>
                <p:cNvSpPr>
                  <a:spLocks noChangeShapeType="1"/>
                </p:cNvSpPr>
                <p:nvPr/>
              </p:nvSpPr>
              <p:spPr bwMode="auto">
                <a:xfrm>
                  <a:off x="127" y="121"/>
                  <a:ext cx="87"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42" name="Rectangle 6"/>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sp>
            <p:nvSpPr>
              <p:cNvPr id="39944" name="Line 8"/>
              <p:cNvSpPr>
                <a:spLocks noChangeShapeType="1"/>
              </p:cNvSpPr>
              <p:nvPr/>
            </p:nvSpPr>
            <p:spPr bwMode="auto">
              <a:xfrm>
                <a:off x="257" y="121"/>
                <a:ext cx="741"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45" name="Line 9"/>
              <p:cNvSpPr>
                <a:spLocks noChangeShapeType="1"/>
              </p:cNvSpPr>
              <p:nvPr/>
            </p:nvSpPr>
            <p:spPr bwMode="auto">
              <a:xfrm>
                <a:off x="1173" y="251"/>
                <a:ext cx="741"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46" name="Line 10"/>
              <p:cNvSpPr>
                <a:spLocks noChangeShapeType="1"/>
              </p:cNvSpPr>
              <p:nvPr/>
            </p:nvSpPr>
            <p:spPr bwMode="auto">
              <a:xfrm>
                <a:off x="998" y="121"/>
                <a:ext cx="175" cy="13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9949" name="Group 13"/>
              <p:cNvGrpSpPr>
                <a:grpSpLocks/>
              </p:cNvGrpSpPr>
              <p:nvPr/>
            </p:nvGrpSpPr>
            <p:grpSpPr bwMode="auto">
              <a:xfrm>
                <a:off x="0" y="0"/>
                <a:ext cx="214" cy="224"/>
                <a:chOff x="0" y="0"/>
                <a:chExt cx="214" cy="224"/>
              </a:xfrm>
            </p:grpSpPr>
            <p:sp>
              <p:nvSpPr>
                <p:cNvPr id="39947" name="Line 11"/>
                <p:cNvSpPr>
                  <a:spLocks noChangeShapeType="1"/>
                </p:cNvSpPr>
                <p:nvPr/>
              </p:nvSpPr>
              <p:spPr bwMode="auto">
                <a:xfrm>
                  <a:off x="127" y="121"/>
                  <a:ext cx="87"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48" name="Rectangle 12"/>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grpSp>
        <p:grpSp>
          <p:nvGrpSpPr>
            <p:cNvPr id="39953" name="Group 17"/>
            <p:cNvGrpSpPr>
              <a:grpSpLocks/>
            </p:cNvGrpSpPr>
            <p:nvPr/>
          </p:nvGrpSpPr>
          <p:grpSpPr bwMode="auto">
            <a:xfrm>
              <a:off x="2353" y="1696"/>
              <a:ext cx="215" cy="224"/>
              <a:chOff x="0" y="0"/>
              <a:chExt cx="214" cy="224"/>
            </a:xfrm>
          </p:grpSpPr>
          <p:sp>
            <p:nvSpPr>
              <p:cNvPr id="39951" name="Line 15"/>
              <p:cNvSpPr>
                <a:spLocks noChangeShapeType="1"/>
              </p:cNvSpPr>
              <p:nvPr/>
            </p:nvSpPr>
            <p:spPr bwMode="auto">
              <a:xfrm>
                <a:off x="127" y="121"/>
                <a:ext cx="87"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52" name="Rectangle 16"/>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39957" name="Group 21"/>
            <p:cNvGrpSpPr>
              <a:grpSpLocks/>
            </p:cNvGrpSpPr>
            <p:nvPr/>
          </p:nvGrpSpPr>
          <p:grpSpPr bwMode="auto">
            <a:xfrm flipH="1">
              <a:off x="2611" y="1688"/>
              <a:ext cx="1657" cy="130"/>
              <a:chOff x="0" y="0"/>
              <a:chExt cx="1656" cy="130"/>
            </a:xfrm>
          </p:grpSpPr>
          <p:sp>
            <p:nvSpPr>
              <p:cNvPr id="39954" name="Line 18"/>
              <p:cNvSpPr>
                <a:spLocks noChangeShapeType="1"/>
              </p:cNvSpPr>
              <p:nvPr/>
            </p:nvSpPr>
            <p:spPr bwMode="auto">
              <a:xfrm>
                <a:off x="0" y="0"/>
                <a:ext cx="740"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55" name="Line 19"/>
              <p:cNvSpPr>
                <a:spLocks noChangeShapeType="1"/>
              </p:cNvSpPr>
              <p:nvPr/>
            </p:nvSpPr>
            <p:spPr bwMode="auto">
              <a:xfrm>
                <a:off x="915" y="129"/>
                <a:ext cx="741"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56" name="Line 20"/>
              <p:cNvSpPr>
                <a:spLocks noChangeShapeType="1"/>
              </p:cNvSpPr>
              <p:nvPr/>
            </p:nvSpPr>
            <p:spPr bwMode="auto">
              <a:xfrm>
                <a:off x="740" y="0"/>
                <a:ext cx="175" cy="129"/>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9960" name="Group 24"/>
            <p:cNvGrpSpPr>
              <a:grpSpLocks/>
            </p:cNvGrpSpPr>
            <p:nvPr/>
          </p:nvGrpSpPr>
          <p:grpSpPr bwMode="auto">
            <a:xfrm>
              <a:off x="2353" y="1565"/>
              <a:ext cx="215" cy="224"/>
              <a:chOff x="0" y="0"/>
              <a:chExt cx="214" cy="224"/>
            </a:xfrm>
          </p:grpSpPr>
          <p:sp>
            <p:nvSpPr>
              <p:cNvPr id="39958" name="Line 22"/>
              <p:cNvSpPr>
                <a:spLocks noChangeShapeType="1"/>
              </p:cNvSpPr>
              <p:nvPr/>
            </p:nvSpPr>
            <p:spPr bwMode="auto">
              <a:xfrm>
                <a:off x="127" y="122"/>
                <a:ext cx="87"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959" name="Rectangle 23"/>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sp>
          <p:nvSpPr>
            <p:cNvPr id="39961" name="Rectangle 25"/>
            <p:cNvSpPr>
              <a:spLocks/>
            </p:cNvSpPr>
            <p:nvPr/>
          </p:nvSpPr>
          <p:spPr bwMode="auto">
            <a:xfrm>
              <a:off x="2088" y="467"/>
              <a:ext cx="371"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6000">
                  <a:solidFill>
                    <a:srgbClr val="FF0000"/>
                  </a:solidFill>
                  <a:latin typeface="Times New Roman Bold" charset="0"/>
                  <a:ea typeface="ＭＳ Ｐゴシック" charset="0"/>
                  <a:cs typeface="Times New Roman Bold" charset="0"/>
                  <a:sym typeface="Times New Roman Bold" charset="0"/>
                </a:rPr>
                <a:t>+</a:t>
              </a:r>
            </a:p>
          </p:txBody>
        </p:sp>
      </p:grpSp>
      <p:grpSp>
        <p:nvGrpSpPr>
          <p:cNvPr id="39965" name="Group 29"/>
          <p:cNvGrpSpPr>
            <a:grpSpLocks/>
          </p:cNvGrpSpPr>
          <p:nvPr/>
        </p:nvGrpSpPr>
        <p:grpSpPr bwMode="auto">
          <a:xfrm>
            <a:off x="1143000" y="4114800"/>
            <a:ext cx="3571875" cy="2514600"/>
            <a:chOff x="0" y="0"/>
            <a:chExt cx="2250" cy="1584"/>
          </a:xfrm>
        </p:grpSpPr>
        <p:pic>
          <p:nvPicPr>
            <p:cNvPr id="39963" name="Picture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 y="0"/>
              <a:ext cx="157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9964" name="Rectangle 28"/>
            <p:cNvSpPr>
              <a:spLocks/>
            </p:cNvSpPr>
            <p:nvPr/>
          </p:nvSpPr>
          <p:spPr bwMode="auto">
            <a:xfrm>
              <a:off x="0" y="432"/>
              <a:ext cx="371"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6000">
                  <a:solidFill>
                    <a:srgbClr val="FF0000"/>
                  </a:solidFill>
                  <a:latin typeface="Times New Roman Bold" charset="0"/>
                  <a:ea typeface="ＭＳ Ｐゴシック" charset="0"/>
                  <a:cs typeface="Times New Roman Bold" charset="0"/>
                  <a:sym typeface="Times New Roman Bold" charset="0"/>
                </a:rPr>
                <a:t>=</a:t>
              </a:r>
            </a:p>
          </p:txBody>
        </p:sp>
      </p:grpSp>
    </p:spTree>
    <p:extLst>
      <p:ext uri="{BB962C8B-B14F-4D97-AF65-F5344CB8AC3E}">
        <p14:creationId xmlns:p14="http://schemas.microsoft.com/office/powerpoint/2010/main" val="18530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7796"/>
            <a:ext cx="8229600" cy="1143000"/>
          </a:xfrm>
          <a:ln/>
        </p:spPr>
        <p:txBody>
          <a:bodyPr rIns="132080"/>
          <a:lstStyle/>
          <a:p>
            <a:r>
              <a:rPr lang="en-US" dirty="0"/>
              <a:t>Effect of window (ramp-width) size</a:t>
            </a:r>
          </a:p>
        </p:txBody>
      </p:sp>
      <p:pic>
        <p:nvPicPr>
          <p:cNvPr id="4096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3225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096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143000"/>
            <a:ext cx="3225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0965" name="Line 5"/>
          <p:cNvSpPr>
            <a:spLocks noChangeShapeType="1"/>
          </p:cNvSpPr>
          <p:nvPr/>
        </p:nvSpPr>
        <p:spPr bwMode="auto">
          <a:xfrm rot="10800000" flipH="1">
            <a:off x="1066800" y="4648200"/>
            <a:ext cx="3200400" cy="76200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6" name="Line 6"/>
          <p:cNvSpPr>
            <a:spLocks noChangeShapeType="1"/>
          </p:cNvSpPr>
          <p:nvPr/>
        </p:nvSpPr>
        <p:spPr bwMode="auto">
          <a:xfrm rot="10800000">
            <a:off x="1066800" y="4648200"/>
            <a:ext cx="3200400" cy="76200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7" name="Line 7"/>
          <p:cNvSpPr>
            <a:spLocks noChangeShapeType="1"/>
          </p:cNvSpPr>
          <p:nvPr/>
        </p:nvSpPr>
        <p:spPr bwMode="auto">
          <a:xfrm rot="10800000" flipH="1">
            <a:off x="914400" y="4495800"/>
            <a:ext cx="1588" cy="9906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8" name="Line 8"/>
          <p:cNvSpPr>
            <a:spLocks noChangeShapeType="1"/>
          </p:cNvSpPr>
          <p:nvPr/>
        </p:nvSpPr>
        <p:spPr bwMode="auto">
          <a:xfrm>
            <a:off x="1066800" y="5486400"/>
            <a:ext cx="3200400" cy="15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0971" name="Group 11"/>
          <p:cNvGrpSpPr>
            <a:grpSpLocks/>
          </p:cNvGrpSpPr>
          <p:nvPr/>
        </p:nvGrpSpPr>
        <p:grpSpPr bwMode="auto">
          <a:xfrm>
            <a:off x="615950" y="5195888"/>
            <a:ext cx="374650" cy="355600"/>
            <a:chOff x="0" y="0"/>
            <a:chExt cx="236" cy="224"/>
          </a:xfrm>
        </p:grpSpPr>
        <p:sp>
          <p:nvSpPr>
            <p:cNvPr id="40969" name="Line 9"/>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0" name="Rectangle 10"/>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40974" name="Group 14"/>
          <p:cNvGrpSpPr>
            <a:grpSpLocks/>
          </p:cNvGrpSpPr>
          <p:nvPr/>
        </p:nvGrpSpPr>
        <p:grpSpPr bwMode="auto">
          <a:xfrm>
            <a:off x="609600" y="4433888"/>
            <a:ext cx="374650" cy="355600"/>
            <a:chOff x="0" y="0"/>
            <a:chExt cx="236" cy="224"/>
          </a:xfrm>
        </p:grpSpPr>
        <p:sp>
          <p:nvSpPr>
            <p:cNvPr id="40972" name="Line 12"/>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3" name="Rectangle 13"/>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sp>
        <p:nvSpPr>
          <p:cNvPr id="40975" name="Rectangle 15"/>
          <p:cNvSpPr>
            <a:spLocks/>
          </p:cNvSpPr>
          <p:nvPr/>
        </p:nvSpPr>
        <p:spPr bwMode="auto">
          <a:xfrm>
            <a:off x="1371600" y="4464050"/>
            <a:ext cx="4254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a:solidFill>
                  <a:schemeClr val="tx1"/>
                </a:solidFill>
                <a:ea typeface="ＭＳ Ｐゴシック" charset="0"/>
                <a:cs typeface="Times New Roman" charset="0"/>
              </a:rPr>
              <a:t>left</a:t>
            </a:r>
          </a:p>
        </p:txBody>
      </p:sp>
      <p:sp>
        <p:nvSpPr>
          <p:cNvPr id="40976" name="Rectangle 16"/>
          <p:cNvSpPr>
            <a:spLocks/>
          </p:cNvSpPr>
          <p:nvPr/>
        </p:nvSpPr>
        <p:spPr bwMode="auto">
          <a:xfrm>
            <a:off x="1335088" y="4953000"/>
            <a:ext cx="5381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a:solidFill>
                  <a:schemeClr val="tx1"/>
                </a:solidFill>
                <a:ea typeface="ＭＳ Ｐゴシック" charset="0"/>
                <a:cs typeface="Times New Roman" charset="0"/>
              </a:rPr>
              <a:t>right</a:t>
            </a:r>
          </a:p>
        </p:txBody>
      </p:sp>
      <p:sp>
        <p:nvSpPr>
          <p:cNvPr id="40977" name="Line 17"/>
          <p:cNvSpPr>
            <a:spLocks noChangeShapeType="1"/>
          </p:cNvSpPr>
          <p:nvPr/>
        </p:nvSpPr>
        <p:spPr bwMode="auto">
          <a:xfrm rot="10800000" flipH="1">
            <a:off x="5632450" y="4495800"/>
            <a:ext cx="1588" cy="9906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0981" name="Group 21"/>
          <p:cNvGrpSpPr>
            <a:grpSpLocks/>
          </p:cNvGrpSpPr>
          <p:nvPr/>
        </p:nvGrpSpPr>
        <p:grpSpPr bwMode="auto">
          <a:xfrm>
            <a:off x="5784850" y="4648200"/>
            <a:ext cx="1600200" cy="839788"/>
            <a:chOff x="0" y="0"/>
            <a:chExt cx="1008" cy="529"/>
          </a:xfrm>
        </p:grpSpPr>
        <p:sp>
          <p:nvSpPr>
            <p:cNvPr id="40978" name="Line 18"/>
            <p:cNvSpPr>
              <a:spLocks noChangeShapeType="1"/>
            </p:cNvSpPr>
            <p:nvPr/>
          </p:nvSpPr>
          <p:spPr bwMode="auto">
            <a:xfrm rot="10800000" flipH="1">
              <a:off x="0" y="0"/>
              <a:ext cx="1008"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9" name="Line 19"/>
            <p:cNvSpPr>
              <a:spLocks noChangeShapeType="1"/>
            </p:cNvSpPr>
            <p:nvPr/>
          </p:nvSpPr>
          <p:spPr bwMode="auto">
            <a:xfrm rot="10800000">
              <a:off x="0" y="0"/>
              <a:ext cx="1008"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0" name="Line 20"/>
            <p:cNvSpPr>
              <a:spLocks noChangeShapeType="1"/>
            </p:cNvSpPr>
            <p:nvPr/>
          </p:nvSpPr>
          <p:spPr bwMode="auto">
            <a:xfrm>
              <a:off x="0" y="528"/>
              <a:ext cx="1008"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0984" name="Group 24"/>
          <p:cNvGrpSpPr>
            <a:grpSpLocks/>
          </p:cNvGrpSpPr>
          <p:nvPr/>
        </p:nvGrpSpPr>
        <p:grpSpPr bwMode="auto">
          <a:xfrm>
            <a:off x="5334000" y="5195888"/>
            <a:ext cx="374650" cy="355600"/>
            <a:chOff x="0" y="0"/>
            <a:chExt cx="236" cy="224"/>
          </a:xfrm>
        </p:grpSpPr>
        <p:sp>
          <p:nvSpPr>
            <p:cNvPr id="40982" name="Line 22"/>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3" name="Rectangle 23"/>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40987" name="Group 27"/>
          <p:cNvGrpSpPr>
            <a:grpSpLocks/>
          </p:cNvGrpSpPr>
          <p:nvPr/>
        </p:nvGrpSpPr>
        <p:grpSpPr bwMode="auto">
          <a:xfrm>
            <a:off x="5334000" y="4433888"/>
            <a:ext cx="374650" cy="355600"/>
            <a:chOff x="0" y="0"/>
            <a:chExt cx="236" cy="224"/>
          </a:xfrm>
        </p:grpSpPr>
        <p:sp>
          <p:nvSpPr>
            <p:cNvPr id="40985" name="Line 25"/>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6" name="Rectangle 26"/>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spTree>
    <p:extLst>
      <p:ext uri="{BB962C8B-B14F-4D97-AF65-F5344CB8AC3E}">
        <p14:creationId xmlns:p14="http://schemas.microsoft.com/office/powerpoint/2010/main" val="46084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3432"/>
            <a:ext cx="8229600" cy="1143000"/>
          </a:xfrm>
          <a:ln/>
        </p:spPr>
        <p:txBody>
          <a:bodyPr rIns="132080"/>
          <a:lstStyle/>
          <a:p>
            <a:r>
              <a:rPr lang="en-US" dirty="0"/>
              <a:t>Effect of window size</a:t>
            </a:r>
          </a:p>
        </p:txBody>
      </p:sp>
      <p:grpSp>
        <p:nvGrpSpPr>
          <p:cNvPr id="41998" name="Group 14"/>
          <p:cNvGrpSpPr>
            <a:grpSpLocks/>
          </p:cNvGrpSpPr>
          <p:nvPr/>
        </p:nvGrpSpPr>
        <p:grpSpPr bwMode="auto">
          <a:xfrm>
            <a:off x="2185988" y="4433888"/>
            <a:ext cx="557212" cy="1117600"/>
            <a:chOff x="0" y="0"/>
            <a:chExt cx="351" cy="704"/>
          </a:xfrm>
        </p:grpSpPr>
        <p:sp>
          <p:nvSpPr>
            <p:cNvPr id="41987" name="Line 3"/>
            <p:cNvSpPr>
              <a:spLocks noChangeShapeType="1"/>
            </p:cNvSpPr>
            <p:nvPr/>
          </p:nvSpPr>
          <p:spPr bwMode="auto">
            <a:xfrm rot="10800000" flipH="1">
              <a:off x="192" y="39"/>
              <a:ext cx="1" cy="624"/>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1991" name="Group 7"/>
            <p:cNvGrpSpPr>
              <a:grpSpLocks/>
            </p:cNvGrpSpPr>
            <p:nvPr/>
          </p:nvGrpSpPr>
          <p:grpSpPr bwMode="auto">
            <a:xfrm>
              <a:off x="288" y="135"/>
              <a:ext cx="63" cy="529"/>
              <a:chOff x="0" y="0"/>
              <a:chExt cx="63" cy="529"/>
            </a:xfrm>
          </p:grpSpPr>
          <p:sp>
            <p:nvSpPr>
              <p:cNvPr id="41988" name="Line 4"/>
              <p:cNvSpPr>
                <a:spLocks noChangeShapeType="1"/>
              </p:cNvSpPr>
              <p:nvPr/>
            </p:nvSpPr>
            <p:spPr bwMode="auto">
              <a:xfrm rot="10800000" flipH="1">
                <a:off x="0" y="0"/>
                <a:ext cx="63"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89" name="Line 5"/>
              <p:cNvSpPr>
                <a:spLocks noChangeShapeType="1"/>
              </p:cNvSpPr>
              <p:nvPr/>
            </p:nvSpPr>
            <p:spPr bwMode="auto">
              <a:xfrm rot="10800000">
                <a:off x="0" y="0"/>
                <a:ext cx="63"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0" name="Line 6"/>
              <p:cNvSpPr>
                <a:spLocks noChangeShapeType="1"/>
              </p:cNvSpPr>
              <p:nvPr/>
            </p:nvSpPr>
            <p:spPr bwMode="auto">
              <a:xfrm>
                <a:off x="0" y="528"/>
                <a:ext cx="63"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1994" name="Group 10"/>
            <p:cNvGrpSpPr>
              <a:grpSpLocks/>
            </p:cNvGrpSpPr>
            <p:nvPr/>
          </p:nvGrpSpPr>
          <p:grpSpPr bwMode="auto">
            <a:xfrm>
              <a:off x="4" y="480"/>
              <a:ext cx="236" cy="224"/>
              <a:chOff x="0" y="0"/>
              <a:chExt cx="236" cy="224"/>
            </a:xfrm>
          </p:grpSpPr>
          <p:sp>
            <p:nvSpPr>
              <p:cNvPr id="41992" name="Line 8"/>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3" name="Rectangle 9"/>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41997" name="Group 13"/>
            <p:cNvGrpSpPr>
              <a:grpSpLocks/>
            </p:cNvGrpSpPr>
            <p:nvPr/>
          </p:nvGrpSpPr>
          <p:grpSpPr bwMode="auto">
            <a:xfrm>
              <a:off x="0" y="0"/>
              <a:ext cx="236" cy="224"/>
              <a:chOff x="0" y="0"/>
              <a:chExt cx="236" cy="224"/>
            </a:xfrm>
          </p:grpSpPr>
          <p:sp>
            <p:nvSpPr>
              <p:cNvPr id="41995" name="Line 11"/>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6" name="Rectangle 12"/>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grpSp>
      <p:sp>
        <p:nvSpPr>
          <p:cNvPr id="41999" name="Line 15"/>
          <p:cNvSpPr>
            <a:spLocks noChangeShapeType="1"/>
          </p:cNvSpPr>
          <p:nvPr/>
        </p:nvSpPr>
        <p:spPr bwMode="auto">
          <a:xfrm rot="10800000" flipH="1">
            <a:off x="6318250" y="4495800"/>
            <a:ext cx="1588" cy="9906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2003" name="Group 19"/>
          <p:cNvGrpSpPr>
            <a:grpSpLocks/>
          </p:cNvGrpSpPr>
          <p:nvPr/>
        </p:nvGrpSpPr>
        <p:grpSpPr bwMode="auto">
          <a:xfrm>
            <a:off x="6470650" y="4648200"/>
            <a:ext cx="19050" cy="839788"/>
            <a:chOff x="0" y="0"/>
            <a:chExt cx="12" cy="529"/>
          </a:xfrm>
        </p:grpSpPr>
        <p:sp>
          <p:nvSpPr>
            <p:cNvPr id="42000" name="Line 16"/>
            <p:cNvSpPr>
              <a:spLocks noChangeShapeType="1"/>
            </p:cNvSpPr>
            <p:nvPr/>
          </p:nvSpPr>
          <p:spPr bwMode="auto">
            <a:xfrm rot="10800000" flipH="1">
              <a:off x="0" y="0"/>
              <a:ext cx="12"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1" name="Line 17"/>
            <p:cNvSpPr>
              <a:spLocks noChangeShapeType="1"/>
            </p:cNvSpPr>
            <p:nvPr/>
          </p:nvSpPr>
          <p:spPr bwMode="auto">
            <a:xfrm rot="10800000">
              <a:off x="0" y="0"/>
              <a:ext cx="12"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2" name="Line 18"/>
            <p:cNvSpPr>
              <a:spLocks noChangeShapeType="1"/>
            </p:cNvSpPr>
            <p:nvPr/>
          </p:nvSpPr>
          <p:spPr bwMode="auto">
            <a:xfrm>
              <a:off x="0" y="528"/>
              <a:ext cx="12"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2006" name="Group 22"/>
          <p:cNvGrpSpPr>
            <a:grpSpLocks/>
          </p:cNvGrpSpPr>
          <p:nvPr/>
        </p:nvGrpSpPr>
        <p:grpSpPr bwMode="auto">
          <a:xfrm>
            <a:off x="6019800" y="5195888"/>
            <a:ext cx="374650" cy="355600"/>
            <a:chOff x="0" y="0"/>
            <a:chExt cx="236" cy="224"/>
          </a:xfrm>
        </p:grpSpPr>
        <p:sp>
          <p:nvSpPr>
            <p:cNvPr id="42004" name="Line 20"/>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5" name="Rectangle 21"/>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42009" name="Group 25"/>
          <p:cNvGrpSpPr>
            <a:grpSpLocks/>
          </p:cNvGrpSpPr>
          <p:nvPr/>
        </p:nvGrpSpPr>
        <p:grpSpPr bwMode="auto">
          <a:xfrm>
            <a:off x="6019800" y="4433888"/>
            <a:ext cx="374650" cy="355600"/>
            <a:chOff x="0" y="0"/>
            <a:chExt cx="236" cy="224"/>
          </a:xfrm>
        </p:grpSpPr>
        <p:sp>
          <p:nvSpPr>
            <p:cNvPr id="42007" name="Line 23"/>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8" name="Rectangle 24"/>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pic>
        <p:nvPicPr>
          <p:cNvPr id="42010"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3225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201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225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96590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549"/>
            <a:ext cx="8229600" cy="1143000"/>
          </a:xfrm>
          <a:ln/>
        </p:spPr>
        <p:txBody>
          <a:bodyPr rIns="132080"/>
          <a:lstStyle/>
          <a:p>
            <a:r>
              <a:rPr lang="en-US" dirty="0"/>
              <a:t>Good window size</a:t>
            </a:r>
          </a:p>
        </p:txBody>
      </p:sp>
      <p:pic>
        <p:nvPicPr>
          <p:cNvPr id="430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143000"/>
            <a:ext cx="3225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43023" name="Group 15"/>
          <p:cNvGrpSpPr>
            <a:grpSpLocks/>
          </p:cNvGrpSpPr>
          <p:nvPr/>
        </p:nvGrpSpPr>
        <p:grpSpPr bwMode="auto">
          <a:xfrm>
            <a:off x="3886200" y="4419600"/>
            <a:ext cx="658813" cy="1117600"/>
            <a:chOff x="0" y="0"/>
            <a:chExt cx="415" cy="704"/>
          </a:xfrm>
        </p:grpSpPr>
        <p:sp>
          <p:nvSpPr>
            <p:cNvPr id="43012" name="Line 4"/>
            <p:cNvSpPr>
              <a:spLocks noChangeShapeType="1"/>
            </p:cNvSpPr>
            <p:nvPr/>
          </p:nvSpPr>
          <p:spPr bwMode="auto">
            <a:xfrm rot="10800000" flipH="1">
              <a:off x="192" y="39"/>
              <a:ext cx="1" cy="624"/>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3016" name="Group 8"/>
            <p:cNvGrpSpPr>
              <a:grpSpLocks/>
            </p:cNvGrpSpPr>
            <p:nvPr/>
          </p:nvGrpSpPr>
          <p:grpSpPr bwMode="auto">
            <a:xfrm>
              <a:off x="288" y="135"/>
              <a:ext cx="127" cy="529"/>
              <a:chOff x="0" y="0"/>
              <a:chExt cx="127" cy="529"/>
            </a:xfrm>
          </p:grpSpPr>
          <p:sp>
            <p:nvSpPr>
              <p:cNvPr id="43013" name="Line 5"/>
              <p:cNvSpPr>
                <a:spLocks noChangeShapeType="1"/>
              </p:cNvSpPr>
              <p:nvPr/>
            </p:nvSpPr>
            <p:spPr bwMode="auto">
              <a:xfrm rot="10800000" flipH="1">
                <a:off x="0" y="0"/>
                <a:ext cx="127"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4" name="Line 6"/>
              <p:cNvSpPr>
                <a:spLocks noChangeShapeType="1"/>
              </p:cNvSpPr>
              <p:nvPr/>
            </p:nvSpPr>
            <p:spPr bwMode="auto">
              <a:xfrm rot="10800000">
                <a:off x="0" y="0"/>
                <a:ext cx="127" cy="48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5" name="Line 7"/>
              <p:cNvSpPr>
                <a:spLocks noChangeShapeType="1"/>
              </p:cNvSpPr>
              <p:nvPr/>
            </p:nvSpPr>
            <p:spPr bwMode="auto">
              <a:xfrm>
                <a:off x="0" y="528"/>
                <a:ext cx="127"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3019" name="Group 11"/>
            <p:cNvGrpSpPr>
              <a:grpSpLocks/>
            </p:cNvGrpSpPr>
            <p:nvPr/>
          </p:nvGrpSpPr>
          <p:grpSpPr bwMode="auto">
            <a:xfrm>
              <a:off x="4" y="480"/>
              <a:ext cx="236" cy="224"/>
              <a:chOff x="0" y="0"/>
              <a:chExt cx="236" cy="224"/>
            </a:xfrm>
          </p:grpSpPr>
          <p:sp>
            <p:nvSpPr>
              <p:cNvPr id="43017" name="Line 9"/>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8" name="Rectangle 10"/>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0</a:t>
                </a:r>
              </a:p>
            </p:txBody>
          </p:sp>
        </p:grpSp>
        <p:grpSp>
          <p:nvGrpSpPr>
            <p:cNvPr id="43022" name="Group 14"/>
            <p:cNvGrpSpPr>
              <a:grpSpLocks/>
            </p:cNvGrpSpPr>
            <p:nvPr/>
          </p:nvGrpSpPr>
          <p:grpSpPr bwMode="auto">
            <a:xfrm>
              <a:off x="0" y="0"/>
              <a:ext cx="236" cy="224"/>
              <a:chOff x="0" y="0"/>
              <a:chExt cx="236" cy="224"/>
            </a:xfrm>
          </p:grpSpPr>
          <p:sp>
            <p:nvSpPr>
              <p:cNvPr id="43020" name="Line 12"/>
              <p:cNvSpPr>
                <a:spLocks noChangeShapeType="1"/>
              </p:cNvSpPr>
              <p:nvPr/>
            </p:nvSpPr>
            <p:spPr bwMode="auto">
              <a:xfrm>
                <a:off x="140" y="135"/>
                <a:ext cx="9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21" name="Rectangle 13"/>
              <p:cNvSpPr>
                <a:spLocks/>
              </p:cNvSpPr>
              <p:nvPr/>
            </p:nvSpPr>
            <p:spPr bwMode="auto">
              <a:xfrm>
                <a:off x="0" y="0"/>
                <a:ext cx="16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a:solidFill>
                      <a:schemeClr val="tx1"/>
                    </a:solidFill>
                    <a:ea typeface="ＭＳ Ｐゴシック" charset="0"/>
                    <a:cs typeface="Times New Roman" charset="0"/>
                  </a:rPr>
                  <a:t>1</a:t>
                </a:r>
              </a:p>
            </p:txBody>
          </p:sp>
        </p:grpSp>
      </p:grpSp>
      <p:sp>
        <p:nvSpPr>
          <p:cNvPr id="43024" name="Rectangle 16"/>
          <p:cNvSpPr>
            <a:spLocks/>
          </p:cNvSpPr>
          <p:nvPr/>
        </p:nvSpPr>
        <p:spPr bwMode="auto">
          <a:xfrm>
            <a:off x="685800" y="5638800"/>
            <a:ext cx="801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450"/>
              </a:spcBef>
            </a:pPr>
            <a:r>
              <a:rPr lang="ja-JP" altLang="en-US" sz="2000" dirty="0">
                <a:solidFill>
                  <a:schemeClr val="tx1"/>
                </a:solidFill>
                <a:latin typeface="Arial"/>
                <a:ea typeface="ＭＳ Ｐゴシック" charset="0"/>
                <a:cs typeface="Arial" charset="0"/>
                <a:sym typeface="Arial" charset="0"/>
              </a:rPr>
              <a:t>“</a:t>
            </a:r>
            <a:r>
              <a:rPr lang="en-US" sz="2000" dirty="0">
                <a:solidFill>
                  <a:schemeClr val="tx1"/>
                </a:solidFill>
                <a:latin typeface="Arial" charset="0"/>
                <a:ea typeface="ＭＳ Ｐゴシック" charset="0"/>
                <a:cs typeface="Arial" charset="0"/>
                <a:sym typeface="Arial" charset="0"/>
              </a:rPr>
              <a:t>Optimal</a:t>
            </a:r>
            <a:r>
              <a:rPr lang="ja-JP" altLang="en-US" sz="2000" dirty="0">
                <a:solidFill>
                  <a:schemeClr val="tx1"/>
                </a:solidFill>
                <a:latin typeface="Arial"/>
                <a:ea typeface="ＭＳ Ｐゴシック" charset="0"/>
                <a:cs typeface="Arial" charset="0"/>
                <a:sym typeface="Arial" charset="0"/>
              </a:rPr>
              <a:t>”</a:t>
            </a:r>
            <a:r>
              <a:rPr lang="en-US" sz="2000" dirty="0">
                <a:solidFill>
                  <a:schemeClr val="tx1"/>
                </a:solidFill>
                <a:latin typeface="Arial" charset="0"/>
                <a:ea typeface="ＭＳ Ｐゴシック" charset="0"/>
                <a:cs typeface="Arial" charset="0"/>
                <a:sym typeface="Arial" charset="0"/>
              </a:rPr>
              <a:t> window:  smooth but not ghosted</a:t>
            </a:r>
          </a:p>
          <a:p>
            <a:pPr marL="382588" indent="-342900">
              <a:spcBef>
                <a:spcPts val="413"/>
              </a:spcBef>
              <a:buClr>
                <a:srgbClr val="000000"/>
              </a:buClr>
              <a:buSzPct val="100000"/>
              <a:buFont typeface="Arial" charset="0"/>
              <a:buChar char="•"/>
            </a:pPr>
            <a:r>
              <a:rPr lang="en-US" sz="1800" dirty="0" err="1">
                <a:solidFill>
                  <a:schemeClr val="tx1"/>
                </a:solidFill>
                <a:latin typeface="Arial" charset="0"/>
                <a:ea typeface="ＭＳ Ｐゴシック" charset="0"/>
                <a:cs typeface="Arial" charset="0"/>
                <a:sym typeface="Arial" charset="0"/>
              </a:rPr>
              <a:t>Doesn</a:t>
            </a:r>
            <a:r>
              <a:rPr lang="ja-JP" altLang="en-US" sz="1800" dirty="0">
                <a:solidFill>
                  <a:schemeClr val="tx1"/>
                </a:solidFill>
                <a:latin typeface="Arial"/>
                <a:ea typeface="ＭＳ Ｐゴシック" charset="0"/>
                <a:cs typeface="Arial" charset="0"/>
                <a:sym typeface="Arial" charset="0"/>
              </a:rPr>
              <a:t>’</a:t>
            </a:r>
            <a:r>
              <a:rPr lang="en-US" sz="1800" dirty="0">
                <a:solidFill>
                  <a:schemeClr val="tx1"/>
                </a:solidFill>
                <a:latin typeface="Arial" charset="0"/>
                <a:ea typeface="ＭＳ Ｐゴシック" charset="0"/>
                <a:cs typeface="Arial" charset="0"/>
                <a:sym typeface="Arial" charset="0"/>
              </a:rPr>
              <a:t>t always work...</a:t>
            </a:r>
          </a:p>
        </p:txBody>
      </p:sp>
      <p:sp>
        <p:nvSpPr>
          <p:cNvPr id="2" name="TextBox 1"/>
          <p:cNvSpPr txBox="1"/>
          <p:nvPr/>
        </p:nvSpPr>
        <p:spPr>
          <a:xfrm>
            <a:off x="6418217" y="5014913"/>
            <a:ext cx="2205925" cy="830997"/>
          </a:xfrm>
          <a:prstGeom prst="rect">
            <a:avLst/>
          </a:prstGeom>
          <a:noFill/>
        </p:spPr>
        <p:txBody>
          <a:bodyPr wrap="none" rtlCol="0">
            <a:spAutoFit/>
          </a:bodyPr>
          <a:lstStyle/>
          <a:p>
            <a:r>
              <a:rPr lang="en-US" sz="2400" dirty="0" smtClean="0">
                <a:solidFill>
                  <a:srgbClr val="FF0000"/>
                </a:solidFill>
              </a:rPr>
              <a:t>What can we do</a:t>
            </a:r>
          </a:p>
          <a:p>
            <a:r>
              <a:rPr lang="en-US" sz="2400" dirty="0" smtClean="0">
                <a:solidFill>
                  <a:srgbClr val="FF0000"/>
                </a:solidFill>
              </a:rPr>
              <a:t>instead?</a:t>
            </a:r>
            <a:endParaRPr lang="en-US" sz="2400" dirty="0">
              <a:solidFill>
                <a:srgbClr val="FF0000"/>
              </a:solidFill>
            </a:endParaRPr>
          </a:p>
        </p:txBody>
      </p:sp>
    </p:spTree>
    <p:extLst>
      <p:ext uri="{BB962C8B-B14F-4D97-AF65-F5344CB8AC3E}">
        <p14:creationId xmlns:p14="http://schemas.microsoft.com/office/powerpoint/2010/main" val="224444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2898</TotalTime>
  <Words>900</Words>
  <Application>Microsoft Office PowerPoint</Application>
  <PresentationFormat>On-screen Show (4:3)</PresentationFormat>
  <Paragraphs>184</Paragraphs>
  <Slides>34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Image Stitching II</vt:lpstr>
      <vt:lpstr>RANSAC for Homography</vt:lpstr>
      <vt:lpstr>RANSAC for Homography</vt:lpstr>
      <vt:lpstr>RANSAC for Homography</vt:lpstr>
      <vt:lpstr>Image Blending</vt:lpstr>
      <vt:lpstr>Feathering</vt:lpstr>
      <vt:lpstr>Effect of window (ramp-width) size</vt:lpstr>
      <vt:lpstr>Effect of window size</vt:lpstr>
      <vt:lpstr>Good window size</vt:lpstr>
      <vt:lpstr>Pyramid blending</vt:lpstr>
      <vt:lpstr>Forming a Gaussian Pyramid</vt:lpstr>
      <vt:lpstr>Making the Laplacians</vt:lpstr>
      <vt:lpstr>PowerPoint Presentation</vt:lpstr>
      <vt:lpstr>To blend two images, We’ll combine two Laplacian pyramids</vt:lpstr>
      <vt:lpstr>Forming the New Pyramid</vt:lpstr>
      <vt:lpstr>Using the new Laplacian Pyramid</vt:lpstr>
      <vt:lpstr>PowerPoint Presentation</vt:lpstr>
      <vt:lpstr>Multiband blending (IJCV 2007)</vt:lpstr>
      <vt:lpstr>Blending comparison (IJCV 2007)</vt:lpstr>
      <vt:lpstr>Poisson Image Editing</vt:lpstr>
      <vt:lpstr>Alpha Blending</vt:lpstr>
      <vt:lpstr>Choosing Seams: Where do we stitch?</vt:lpstr>
      <vt:lpstr>Choosing seams</vt:lpstr>
      <vt:lpstr>Choosing seams</vt:lpstr>
      <vt:lpstr>Gain Compensation: Getting rid of artifacts</vt:lpstr>
      <vt:lpstr>Blending Comparison</vt:lpstr>
      <vt:lpstr>Recognizing Panoramas</vt:lpstr>
      <vt:lpstr>Recognizing Panoramas</vt:lpstr>
      <vt:lpstr>Recognizing Panoramas</vt:lpstr>
      <vt:lpstr>Recognizing Panoramas (cont.)</vt:lpstr>
      <vt:lpstr>Finding the panoramas</vt:lpstr>
      <vt:lpstr>Finding the panoramas</vt:lpstr>
      <vt:lpstr>Recognizing Panoramas (cont.)</vt:lpstr>
      <vt:lpstr>Finding the panoramas</vt:lpstr>
    </vt:vector>
  </TitlesOfParts>
  <Company>UW 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Stitching II</dc:title>
  <dc:creator>Ali Farhadi</dc:creator>
  <cp:lastModifiedBy>CSE</cp:lastModifiedBy>
  <cp:revision>22</cp:revision>
  <dcterms:created xsi:type="dcterms:W3CDTF">2013-10-22T22:46:09Z</dcterms:created>
  <dcterms:modified xsi:type="dcterms:W3CDTF">2016-01-27T21:18:34Z</dcterms:modified>
</cp:coreProperties>
</file>